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20" d="100"/>
          <a:sy n="20" d="100"/>
        </p:scale>
        <p:origin x="12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406586"/>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432322"/>
            <a:ext cx="4663649"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68311" y="1439223"/>
            <a:ext cx="4798878"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607292" y="2309808"/>
            <a:ext cx="8668512"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565568"/>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4187400"/>
            <a:ext cx="8668512"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595872" y="15084312"/>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550" y="19834083"/>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080048"/>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079727"/>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9759857"/>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108586"/>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225241"/>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374006"/>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678806"/>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654717"/>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374006"/>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276742"/>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023456"/>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19786151"/>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156435"/>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393448"/>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13950" y="575777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13950" y="641040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13950" y="6840444"/>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13950" y="7510364"/>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62938" y="5370918"/>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053769"/>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374157" y="5684052"/>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472391"/>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6833469"/>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86823" y="7132960"/>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66749" y="574025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18687" y="636862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18687" y="6808547"/>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66749" y="5384659"/>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5963991"/>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10437" y="5630294"/>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421274"/>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716336"/>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492667"/>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292704" y="7105284"/>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633219" y="9783227"/>
            <a:ext cx="11516732"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010635"/>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439577"/>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573055"/>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530034"/>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542101"/>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2985605"/>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556054"/>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4798939"/>
            <a:ext cx="11516732"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52944" y="15784690"/>
            <a:ext cx="8668512" cy="3416320"/>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may be an effective way to gain an edge over opponents in fantasy sports, but the underlying model needs to be accurate. Our model was not accurate enough to yield a profitable system. Many improvements can be made, such as adding the predictions of a professional fantasy NBA analytics service as input to the model. Additionally, it would be useful to check how accurate a model needs to be to hit the 90% metric (e.g. what MAE leads to profitability?)</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78570" y="4858115"/>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93183382"/>
              </p:ext>
            </p:extLst>
          </p:nvPr>
        </p:nvGraphicFramePr>
        <p:xfrm>
          <a:off x="26017474" y="7820606"/>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9782411"/>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1549216293"/>
              </p:ext>
            </p:extLst>
          </p:nvPr>
        </p:nvGraphicFramePr>
        <p:xfrm>
          <a:off x="25531672" y="12451983"/>
          <a:ext cx="4726239" cy="1305248"/>
        </p:xfrm>
        <a:graphic>
          <a:graphicData uri="http://schemas.openxmlformats.org/drawingml/2006/table">
            <a:tbl>
              <a:tblPr firstRow="1" bandRow="1">
                <a:tableStyleId>{69012ECD-51FC-41F1-AA8D-1B2483CD663E}</a:tableStyleId>
              </a:tblPr>
              <a:tblGrid>
                <a:gridCol w="3377806">
                  <a:extLst>
                    <a:ext uri="{9D8B030D-6E8A-4147-A177-3AD203B41FA5}">
                      <a16:colId xmlns:a16="http://schemas.microsoft.com/office/drawing/2014/main" val="551570512"/>
                    </a:ext>
                  </a:extLst>
                </a:gridCol>
                <a:gridCol w="1348433">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Performance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395270"/>
            <a:ext cx="8668512" cy="1077218"/>
          </a:xfrm>
          <a:prstGeom prst="rect">
            <a:avLst/>
          </a:prstGeom>
          <a:noFill/>
        </p:spPr>
        <p:txBody>
          <a:bodyPr wrap="square" rtlCol="0">
            <a:spAutoFit/>
          </a:bodyPr>
          <a:lstStyle/>
          <a:p>
            <a:pPr algn="just"/>
            <a:r>
              <a:rPr lang="en-US" sz="1600" dirty="0"/>
              <a:t>Bertsimas &amp; Dunn. </a:t>
            </a:r>
            <a:r>
              <a:rPr lang="en-US" sz="1600" i="1" dirty="0"/>
              <a:t>Machine Learning Under a Modern Optimization Lens</a:t>
            </a:r>
            <a:r>
              <a:rPr lang="en-US" sz="1600" dirty="0"/>
              <a:t>, 2019. </a:t>
            </a:r>
            <a:r>
              <a:rPr lang="en-CA" sz="1600" dirty="0"/>
              <a:t>Dynamic Ideas LLC.</a:t>
            </a:r>
            <a:endParaRPr lang="en-US" sz="1600" dirty="0"/>
          </a:p>
          <a:p>
            <a:pPr algn="just"/>
            <a:r>
              <a:rPr lang="en-US" sz="1600" dirty="0"/>
              <a:t>Hunter et. Al. </a:t>
            </a:r>
            <a:r>
              <a:rPr lang="en-US" sz="1600" i="1" dirty="0"/>
              <a:t>Picking Winners in Daily Fantasy Sports Using Integer Programming, 2016.</a:t>
            </a:r>
          </a:p>
          <a:p>
            <a:pPr algn="just"/>
            <a:r>
              <a:rPr lang="en-US" sz="1600" dirty="0"/>
              <a:t>https://</a:t>
            </a:r>
            <a:r>
              <a:rPr lang="en-US" sz="1600" dirty="0" err="1"/>
              <a:t>github.com</a:t>
            </a:r>
            <a:r>
              <a:rPr lang="en-US" sz="1600" dirty="0"/>
              <a:t>/</a:t>
            </a:r>
            <a:r>
              <a:rPr lang="en-US" sz="1600" dirty="0" err="1"/>
              <a:t>jaebradley</a:t>
            </a:r>
            <a:r>
              <a:rPr lang="en-US" sz="1600" dirty="0"/>
              <a:t>/</a:t>
            </a:r>
            <a:r>
              <a:rPr lang="en-US" sz="1600" dirty="0" err="1"/>
              <a:t>basketball_reference_web_scraper</a:t>
            </a:r>
            <a:endParaRPr lang="en-US" sz="1600" i="1" dirty="0"/>
          </a:p>
          <a:p>
            <a:pPr algn="just"/>
            <a:r>
              <a:rPr lang="en-US" sz="1600" i="1" dirty="0" err="1"/>
              <a:t>www.basketball-reference.com</a:t>
            </a:r>
            <a:endParaRPr lang="en-US" sz="1600" i="1"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650564"/>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410401"/>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718471"/>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247939"/>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307067"/>
            <a:ext cx="11516733" cy="830997"/>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264605"/>
            <a:ext cx="8668512" cy="1938992"/>
          </a:xfrm>
          <a:prstGeom prst="rect">
            <a:avLst/>
          </a:prstGeom>
          <a:noFill/>
        </p:spPr>
        <p:txBody>
          <a:bodyPr wrap="square" rtlCol="0">
            <a:spAutoFit/>
          </a:bodyPr>
          <a:lstStyle/>
          <a:p>
            <a:pPr algn="just"/>
            <a:r>
              <a:rPr lang="en-US" sz="2400" dirty="0"/>
              <a:t>In addition to the base optimization model (maximize score and variance), we created and tested other systems. One was a baseline version using point-predictions only. Another used the variances to adjust the point-predictions, without explicitly using the variance in the optimization model.</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7502073"/>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9480741"/>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3820607"/>
            <a:ext cx="8514789" cy="1200329"/>
          </a:xfrm>
          <a:prstGeom prst="rect">
            <a:avLst/>
          </a:prstGeom>
          <a:noFill/>
        </p:spPr>
        <p:txBody>
          <a:bodyPr wrap="square" rtlCol="0">
            <a:spAutoFit/>
          </a:bodyPr>
          <a:lstStyle/>
          <a:p>
            <a:r>
              <a:rPr lang="en-US" sz="2400" dirty="0"/>
              <a:t>One can see that we were unable to reach the 90% profitability mark in any of our three designs. This may be due to our initial predictions being off by ~25%, on average.</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548846"/>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601485"/>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41585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074535"/>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43129" y="7912858"/>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449724"/>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119885"/>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406586"/>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463363"/>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32517" y="14300145"/>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557361"/>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278200"/>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pic>
        <p:nvPicPr>
          <p:cNvPr id="51" name="Picture 50">
            <a:extLst>
              <a:ext uri="{FF2B5EF4-FFF2-40B4-BE49-F238E27FC236}">
                <a16:creationId xmlns:a16="http://schemas.microsoft.com/office/drawing/2014/main" id="{82CCEC4C-DB80-AD42-8CB2-ACA0DEBE2632}"/>
              </a:ext>
            </a:extLst>
          </p:cNvPr>
          <p:cNvPicPr>
            <a:picLocks noChangeAspect="1"/>
          </p:cNvPicPr>
          <p:nvPr/>
        </p:nvPicPr>
        <p:blipFill>
          <a:blip r:embed="rId5"/>
          <a:stretch>
            <a:fillRect/>
          </a:stretch>
        </p:blipFill>
        <p:spPr>
          <a:xfrm>
            <a:off x="10738243" y="17695762"/>
            <a:ext cx="6236189" cy="2900788"/>
          </a:xfrm>
          <a:prstGeom prst="rect">
            <a:avLst/>
          </a:prstGeom>
        </p:spPr>
      </p:pic>
      <p:pic>
        <p:nvPicPr>
          <p:cNvPr id="53" name="Picture 52">
            <a:extLst>
              <a:ext uri="{FF2B5EF4-FFF2-40B4-BE49-F238E27FC236}">
                <a16:creationId xmlns:a16="http://schemas.microsoft.com/office/drawing/2014/main" id="{C873FA5D-90FB-AA46-A0C7-CBE49ADA9378}"/>
              </a:ext>
            </a:extLst>
          </p:cNvPr>
          <p:cNvPicPr>
            <a:picLocks noChangeAspect="1"/>
          </p:cNvPicPr>
          <p:nvPr/>
        </p:nvPicPr>
        <p:blipFill>
          <a:blip r:embed="rId6"/>
          <a:stretch>
            <a:fillRect/>
          </a:stretch>
        </p:blipFill>
        <p:spPr>
          <a:xfrm>
            <a:off x="17869605" y="17710999"/>
            <a:ext cx="3068283" cy="1829025"/>
          </a:xfrm>
          <a:prstGeom prst="rect">
            <a:avLst/>
          </a:prstGeom>
        </p:spPr>
      </p:pic>
      <p:pic>
        <p:nvPicPr>
          <p:cNvPr id="54" name="Picture 53">
            <a:extLst>
              <a:ext uri="{FF2B5EF4-FFF2-40B4-BE49-F238E27FC236}">
                <a16:creationId xmlns:a16="http://schemas.microsoft.com/office/drawing/2014/main" id="{DD1BF42A-8652-EE44-A7D4-D290ADA42926}"/>
              </a:ext>
            </a:extLst>
          </p:cNvPr>
          <p:cNvPicPr>
            <a:picLocks noChangeAspect="1"/>
          </p:cNvPicPr>
          <p:nvPr/>
        </p:nvPicPr>
        <p:blipFill>
          <a:blip r:embed="rId7"/>
          <a:stretch>
            <a:fillRect/>
          </a:stretch>
        </p:blipFill>
        <p:spPr>
          <a:xfrm>
            <a:off x="18424175" y="20347165"/>
            <a:ext cx="1815865" cy="567458"/>
          </a:xfrm>
          <a:prstGeom prst="rect">
            <a:avLst/>
          </a:prstGeom>
        </p:spPr>
      </p:pic>
      <p:sp>
        <p:nvSpPr>
          <p:cNvPr id="58" name="TextBox 57">
            <a:extLst>
              <a:ext uri="{FF2B5EF4-FFF2-40B4-BE49-F238E27FC236}">
                <a16:creationId xmlns:a16="http://schemas.microsoft.com/office/drawing/2014/main" id="{B4DEFDC2-5E72-C142-9EF8-D44EA96F8B85}"/>
              </a:ext>
            </a:extLst>
          </p:cNvPr>
          <p:cNvSpPr txBox="1"/>
          <p:nvPr/>
        </p:nvSpPr>
        <p:spPr>
          <a:xfrm>
            <a:off x="17179011" y="17283863"/>
            <a:ext cx="4639283" cy="338554"/>
          </a:xfrm>
          <a:prstGeom prst="rect">
            <a:avLst/>
          </a:prstGeom>
          <a:noFill/>
        </p:spPr>
        <p:txBody>
          <a:bodyPr wrap="none" rtlCol="0">
            <a:spAutoFit/>
          </a:bodyPr>
          <a:lstStyle/>
          <a:p>
            <a:r>
              <a:rPr lang="en-US" sz="1600" dirty="0"/>
              <a:t>We solve the following optimization problem </a:t>
            </a:r>
            <a:r>
              <a:rPr lang="en-US" sz="1600" i="1" dirty="0"/>
              <a:t>m</a:t>
            </a:r>
            <a:r>
              <a:rPr lang="en-US" sz="1600" dirty="0"/>
              <a:t> times</a:t>
            </a:r>
          </a:p>
        </p:txBody>
      </p:sp>
      <p:sp>
        <p:nvSpPr>
          <p:cNvPr id="101" name="TextBox 100">
            <a:extLst>
              <a:ext uri="{FF2B5EF4-FFF2-40B4-BE49-F238E27FC236}">
                <a16:creationId xmlns:a16="http://schemas.microsoft.com/office/drawing/2014/main" id="{99AD759D-CE2D-E54A-B5EA-90A41781E4E7}"/>
              </a:ext>
            </a:extLst>
          </p:cNvPr>
          <p:cNvSpPr txBox="1"/>
          <p:nvPr/>
        </p:nvSpPr>
        <p:spPr>
          <a:xfrm>
            <a:off x="17266747" y="19613911"/>
            <a:ext cx="4432657" cy="830997"/>
          </a:xfrm>
          <a:prstGeom prst="rect">
            <a:avLst/>
          </a:prstGeom>
          <a:noFill/>
        </p:spPr>
        <p:txBody>
          <a:bodyPr wrap="square" rtlCol="0">
            <a:spAutoFit/>
          </a:bodyPr>
          <a:lstStyle/>
          <a:p>
            <a:r>
              <a:rPr lang="en-US" sz="1600" dirty="0"/>
              <a:t>Each time we solve, we store the lineups in matrix </a:t>
            </a:r>
            <a:r>
              <a:rPr lang="en-US" sz="1600" b="1" dirty="0"/>
              <a:t>x</a:t>
            </a:r>
            <a:r>
              <a:rPr lang="en-US" sz="1600" dirty="0"/>
              <a:t>. Then we add constraints to ensure lineups are different (k = current lineup to find).</a:t>
            </a:r>
          </a:p>
        </p:txBody>
      </p:sp>
      <p:sp>
        <p:nvSpPr>
          <p:cNvPr id="59" name="TextBox 58">
            <a:extLst>
              <a:ext uri="{FF2B5EF4-FFF2-40B4-BE49-F238E27FC236}">
                <a16:creationId xmlns:a16="http://schemas.microsoft.com/office/drawing/2014/main" id="{E3C24A9B-20B8-6B4C-A00B-9D01CC287655}"/>
              </a:ext>
            </a:extLst>
          </p:cNvPr>
          <p:cNvSpPr txBox="1"/>
          <p:nvPr/>
        </p:nvSpPr>
        <p:spPr>
          <a:xfrm>
            <a:off x="17292704" y="20933879"/>
            <a:ext cx="4623958" cy="369332"/>
          </a:xfrm>
          <a:prstGeom prst="rect">
            <a:avLst/>
          </a:prstGeom>
          <a:noFill/>
        </p:spPr>
        <p:txBody>
          <a:bodyPr wrap="none" rtlCol="0">
            <a:spAutoFit/>
          </a:bodyPr>
          <a:lstStyle/>
          <a:p>
            <a:r>
              <a:rPr lang="en-US" dirty="0"/>
              <a:t>We then resolve the model to get the k</a:t>
            </a:r>
            <a:r>
              <a:rPr lang="en-US" baseline="30000" dirty="0"/>
              <a:t>th</a:t>
            </a:r>
            <a:r>
              <a:rPr lang="en-US" dirty="0"/>
              <a:t> lineup</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893</TotalTime>
  <Words>1366</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Anis Ben Said</cp:lastModifiedBy>
  <cp:revision>220</cp:revision>
  <dcterms:created xsi:type="dcterms:W3CDTF">2019-12-01T23:34:37Z</dcterms:created>
  <dcterms:modified xsi:type="dcterms:W3CDTF">2019-12-04T17:56:25Z</dcterms:modified>
</cp:coreProperties>
</file>