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58" r:id="rId4"/>
    <p:sldId id="260" r:id="rId5"/>
    <p:sldId id="266" r:id="rId6"/>
    <p:sldId id="267" r:id="rId7"/>
    <p:sldId id="263" r:id="rId8"/>
    <p:sldId id="261" r:id="rId9"/>
    <p:sldId id="264" r:id="rId10"/>
    <p:sldId id="262" r:id="rId11"/>
    <p:sldId id="269" r:id="rId12"/>
    <p:sldId id="271" r:id="rId13"/>
    <p:sldId id="27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9"/>
    <p:restoredTop sz="94719"/>
  </p:normalViewPr>
  <p:slideViewPr>
    <p:cSldViewPr snapToGrid="0" snapToObjects="1">
      <p:cViewPr varScale="1">
        <p:scale>
          <a:sx n="138" d="100"/>
          <a:sy n="138" d="100"/>
        </p:scale>
        <p:origin x="1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D89D2-0BFE-0F41-B2F9-AE131F9F55EB}" type="datetimeFigureOut">
              <a:rPr lang="fr-CA" smtClean="0"/>
              <a:t>2021-02-08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EEEC6-2037-0E45-9968-4F5D87138BA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33761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EEEC6-2037-0E45-9968-4F5D87138BAB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36051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EEEC6-2037-0E45-9968-4F5D87138BAB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7044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EEEC6-2037-0E45-9968-4F5D87138BAB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14541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EEEC6-2037-0E45-9968-4F5D87138BAB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1228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B462-09DD-EC4C-9BF4-BA8B365CE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01C43-5ABD-8645-809A-D6296CB38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3D54F-181D-734E-B7F9-8DBD6010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3283-1D61-7842-BDE4-BA0C318020EC}" type="datetimeFigureOut">
              <a:rPr lang="fr-CA" smtClean="0"/>
              <a:t>2021-02-08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9D08D-43EA-234A-8D07-CD8844055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7C8FD-2C29-F74F-893B-64516531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8310-3045-094D-BAFB-2FEA30493EE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915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E5764-1A35-9E4C-9B25-B9DDA58DE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A0600-6264-2B48-8E1C-46936F1E1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CCECB-182C-DB40-B70D-28FFC346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3283-1D61-7842-BDE4-BA0C318020EC}" type="datetimeFigureOut">
              <a:rPr lang="fr-CA" smtClean="0"/>
              <a:t>2021-02-08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0BA78-4B6E-3B4E-BA30-1B9EDF81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05C7C-5ED6-9F4C-95CE-52961C57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8310-3045-094D-BAFB-2FEA30493EE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018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2C41F-12EA-9D43-A694-7BCAC7B5D8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BB19F-1D29-A849-AA05-A3A4C5880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8E7BC-687A-254C-9A4F-2B6A56D9F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3283-1D61-7842-BDE4-BA0C318020EC}" type="datetimeFigureOut">
              <a:rPr lang="fr-CA" smtClean="0"/>
              <a:t>2021-02-08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E3979-F6D5-FB49-BB29-2AFE3962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BCE8C-E4C0-694C-A725-5702A86F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8310-3045-094D-BAFB-2FEA30493EE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8205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1B01-1948-3348-94AC-62E75B3B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7526A-9845-C246-ACB4-E40EE908C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D2455-601B-0B4D-A503-8AD36D91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3283-1D61-7842-BDE4-BA0C318020EC}" type="datetimeFigureOut">
              <a:rPr lang="fr-CA" smtClean="0"/>
              <a:t>2021-02-08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132DC-D10D-E640-A793-FF727C47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96E36-D1AE-2346-B0DE-CA7612847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8310-3045-094D-BAFB-2FEA30493EE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01683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F1E12-0615-6248-A78B-78EDE35A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D842C-6944-2348-9118-6C4AE9AF5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91D81-BAD9-AF48-9CFA-7479F4D4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3283-1D61-7842-BDE4-BA0C318020EC}" type="datetimeFigureOut">
              <a:rPr lang="fr-CA" smtClean="0"/>
              <a:t>2021-02-08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F2B62-7BED-B846-A7D8-3B96B2DA7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FF09-E151-8942-8622-DF2176B1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8310-3045-094D-BAFB-2FEA30493EE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6954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1299-3B7C-854D-87BA-3840537E3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DB015-842B-9C40-AB5E-FEEFF7F8C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1D3EB-DE69-A947-954E-D14035352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B9C70-5412-4B47-90C9-2B05170A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3283-1D61-7842-BDE4-BA0C318020EC}" type="datetimeFigureOut">
              <a:rPr lang="fr-CA" smtClean="0"/>
              <a:t>2021-02-08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EE00B-25BE-3F45-8CAF-E518FF8BC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A5DAC-DDFF-F041-A205-1A3CD1495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8310-3045-094D-BAFB-2FEA30493EE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2073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0E6C3-28AB-054D-A282-1AE8BC69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1AAB1-2359-B542-8704-CACA18625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EE1B5-E8DB-5D49-AD3B-8916092A6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DCB6AD-3323-BD46-9E32-B45126533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1FA8B3-8FFB-8441-A59D-F9F7B0221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A6E69F-ADBA-0D4D-9D14-B0D99C526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3283-1D61-7842-BDE4-BA0C318020EC}" type="datetimeFigureOut">
              <a:rPr lang="fr-CA" smtClean="0"/>
              <a:t>2021-02-08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FA7C1-3DD2-0046-9F49-64E83667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034922-7F8D-BB4E-ACBD-D0D41DEC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8310-3045-094D-BAFB-2FEA30493EE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812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6DA7-CD02-0E41-81D1-894BB2AF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F13AC-C2DB-AA49-8298-DC1C298A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3283-1D61-7842-BDE4-BA0C318020EC}" type="datetimeFigureOut">
              <a:rPr lang="fr-CA" smtClean="0"/>
              <a:t>2021-02-08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5D48E-7F69-E941-B3E5-51B9B78B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39C3A-23FA-EF41-9224-400EAC920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8310-3045-094D-BAFB-2FEA30493EE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6235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414BA-664A-824B-B0D4-3353186F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3283-1D61-7842-BDE4-BA0C318020EC}" type="datetimeFigureOut">
              <a:rPr lang="fr-CA" smtClean="0"/>
              <a:t>2021-02-08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A89A5-DAC5-DB44-B79B-75C15921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B9DBB-D66C-B647-B8F5-EF74CE3A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8310-3045-094D-BAFB-2FEA30493EE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5669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DDFA-5F1E-2F47-858A-D3710BED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55999-5858-DE48-80DD-ABA038978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AF08A-9E96-5449-9D94-A94C05489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1B9EA-E02E-B041-9174-50E620FD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3283-1D61-7842-BDE4-BA0C318020EC}" type="datetimeFigureOut">
              <a:rPr lang="fr-CA" smtClean="0"/>
              <a:t>2021-02-08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AE36C-DFB1-004F-BA5A-3D3F756BF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5E9C8-3F55-3346-85E1-1C839506C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8310-3045-094D-BAFB-2FEA30493EE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0291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4CE44-5556-7346-9803-4668D101B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3FC0F8-E74F-C843-9878-CFC7FFFEF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C6A19-B1A1-9349-A336-D466ACD4C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E523D-49FA-4740-ACE0-C8C6A196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3283-1D61-7842-BDE4-BA0C318020EC}" type="datetimeFigureOut">
              <a:rPr lang="fr-CA" smtClean="0"/>
              <a:t>2021-02-08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31D26-828A-1F41-B698-BB724A60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A1730-D9D3-0240-9EAD-60C44A03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8310-3045-094D-BAFB-2FEA30493EE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7420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11118F-02E5-0043-84F4-8CA16F73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43576-56F9-484E-8B54-34F7AF662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323CF-ED90-AC43-9289-11FD73448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93283-1D61-7842-BDE4-BA0C318020EC}" type="datetimeFigureOut">
              <a:rPr lang="fr-CA" smtClean="0"/>
              <a:t>2021-02-08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57553-7DDB-D741-B533-92F84CFDB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90188-11C5-D043-B22E-6E82E13E0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C8310-3045-094D-BAFB-2FEA30493EE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4787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oodleformula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oodleformulas.org/course/view.php?id=31&amp;section=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AC87B-0D11-5E40-84BB-609FC6F05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>
                <a:solidFill>
                  <a:srgbClr val="C00000"/>
                </a:solidFill>
              </a:rPr>
              <a:t>Question Formule de Moodle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3E078-1A08-CB46-80BA-366811570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Pour la conception de questions aléatoires</a:t>
            </a:r>
          </a:p>
        </p:txBody>
      </p:sp>
    </p:spTree>
    <p:extLst>
      <p:ext uri="{BB962C8B-B14F-4D97-AF65-F5344CB8AC3E}">
        <p14:creationId xmlns:p14="http://schemas.microsoft.com/office/powerpoint/2010/main" val="2087521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1F86-C805-504A-8C51-285F2FEA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rgbClr val="C00000"/>
                </a:solidFill>
              </a:rPr>
              <a:t>Exemple : équation du premier degré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30C9A7-DD5B-8B41-91A6-1CE6C0442F66}"/>
              </a:ext>
            </a:extLst>
          </p:cNvPr>
          <p:cNvSpPr/>
          <p:nvPr/>
        </p:nvSpPr>
        <p:spPr>
          <a:xfrm>
            <a:off x="568412" y="1748984"/>
            <a:ext cx="1149178" cy="90389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Question principale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F1427C-8677-C14D-B45F-ABDED81402D6}"/>
              </a:ext>
            </a:extLst>
          </p:cNvPr>
          <p:cNvSpPr/>
          <p:nvPr/>
        </p:nvSpPr>
        <p:spPr>
          <a:xfrm>
            <a:off x="97851" y="3885185"/>
            <a:ext cx="3641692" cy="15891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CA" dirty="0"/>
              <a:t>Partie 1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8B88111-9864-2E45-B3E0-3EAA1F909039}"/>
              </a:ext>
            </a:extLst>
          </p:cNvPr>
          <p:cNvGrpSpPr/>
          <p:nvPr/>
        </p:nvGrpSpPr>
        <p:grpSpPr>
          <a:xfrm>
            <a:off x="7890460" y="2368245"/>
            <a:ext cx="3980154" cy="3860984"/>
            <a:chOff x="7970108" y="1748984"/>
            <a:chExt cx="3980154" cy="386098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15D337-96AD-9548-8822-472E5FEE3167}"/>
                </a:ext>
              </a:extLst>
            </p:cNvPr>
            <p:cNvSpPr/>
            <p:nvPr/>
          </p:nvSpPr>
          <p:spPr>
            <a:xfrm>
              <a:off x="7970108" y="1748984"/>
              <a:ext cx="3980154" cy="386098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CA" dirty="0"/>
                <a:t>Variables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8B8577F-99CC-3F45-8B16-0325C8D9A032}"/>
                </a:ext>
              </a:extLst>
            </p:cNvPr>
            <p:cNvSpPr/>
            <p:nvPr/>
          </p:nvSpPr>
          <p:spPr>
            <a:xfrm>
              <a:off x="8182055" y="2257779"/>
              <a:ext cx="3556260" cy="14580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CA" dirty="0"/>
                <a:t>Variables aléatoires</a:t>
              </a:r>
            </a:p>
            <a:p>
              <a:pPr algn="ctr"/>
              <a:endParaRPr lang="fr-CA" dirty="0"/>
            </a:p>
            <a:p>
              <a:pPr algn="ctr"/>
              <a:r>
                <a:rPr lang="fr-CA" dirty="0" err="1"/>
                <a:t>coef_a</a:t>
              </a:r>
              <a:r>
                <a:rPr lang="fr-CA" dirty="0"/>
                <a:t> = {-100:100:0.1}</a:t>
              </a:r>
              <a:br>
                <a:rPr lang="fr-CA" dirty="0"/>
              </a:br>
              <a:r>
                <a:rPr lang="fr-CA" dirty="0" err="1"/>
                <a:t>coef_b</a:t>
              </a:r>
              <a:r>
                <a:rPr lang="fr-CA" dirty="0"/>
                <a:t> = {-100:100:0.1}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E8CA3B7-C658-834E-8E34-5A52722522A5}"/>
                </a:ext>
              </a:extLst>
            </p:cNvPr>
            <p:cNvSpPr/>
            <p:nvPr/>
          </p:nvSpPr>
          <p:spPr>
            <a:xfrm>
              <a:off x="8201262" y="3913636"/>
              <a:ext cx="3556260" cy="14580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CA" dirty="0"/>
                <a:t>Variables globales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C9FE5FE-88E8-FA44-9C0F-460929C8A12A}"/>
              </a:ext>
            </a:extLst>
          </p:cNvPr>
          <p:cNvSpPr txBox="1"/>
          <p:nvPr/>
        </p:nvSpPr>
        <p:spPr>
          <a:xfrm>
            <a:off x="1878227" y="1982591"/>
            <a:ext cx="432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Veuillez les résoudre l’équations ci-dessous. </a:t>
            </a:r>
            <a:br>
              <a:rPr lang="fr-CA" dirty="0"/>
            </a:br>
            <a:endParaRPr lang="fr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507657-5E96-BB42-A8CE-9800C9CE3BFD}"/>
              </a:ext>
            </a:extLst>
          </p:cNvPr>
          <p:cNvSpPr txBox="1"/>
          <p:nvPr/>
        </p:nvSpPr>
        <p:spPr>
          <a:xfrm>
            <a:off x="3931456" y="4382808"/>
            <a:ext cx="364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{</a:t>
            </a:r>
            <a:r>
              <a:rPr lang="fr-CA" i="1" dirty="0" err="1"/>
              <a:t>coef_a</a:t>
            </a:r>
            <a:r>
              <a:rPr lang="fr-CA" i="1" dirty="0"/>
              <a:t>}</a:t>
            </a:r>
            <a:r>
              <a:rPr lang="fr-CA" dirty="0"/>
              <a:t> x </a:t>
            </a:r>
            <a:r>
              <a:rPr lang="fr-CA" b="1" dirty="0">
                <a:solidFill>
                  <a:srgbClr val="C00000"/>
                </a:solidFill>
              </a:rPr>
              <a:t>{signe}</a:t>
            </a:r>
            <a:r>
              <a:rPr lang="fr-CA" i="1" dirty="0"/>
              <a:t>{= abs(</a:t>
            </a:r>
            <a:r>
              <a:rPr lang="fr-CA" i="1" dirty="0" err="1"/>
              <a:t>coef_b</a:t>
            </a:r>
            <a:r>
              <a:rPr lang="fr-CA" i="1" dirty="0"/>
              <a:t>) }</a:t>
            </a:r>
            <a:r>
              <a:rPr lang="fr-CA" dirty="0"/>
              <a:t>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18041C-B08A-8B42-BBD0-55A9C6B57EB2}"/>
              </a:ext>
            </a:extLst>
          </p:cNvPr>
          <p:cNvSpPr txBox="1"/>
          <p:nvPr/>
        </p:nvSpPr>
        <p:spPr>
          <a:xfrm>
            <a:off x="4030416" y="486586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>
                <a:sym typeface="Wingdings" pitchFamily="2" charset="2"/>
              </a:rPr>
              <a:t> </a:t>
            </a:r>
            <a:r>
              <a:rPr lang="fr-CA" i="1" dirty="0"/>
              <a:t>10 </a:t>
            </a:r>
            <a:r>
              <a:rPr lang="fr-CA" dirty="0"/>
              <a:t>x </a:t>
            </a:r>
            <a:r>
              <a:rPr lang="fr-CA" b="1" dirty="0">
                <a:solidFill>
                  <a:srgbClr val="C00000"/>
                </a:solidFill>
              </a:rPr>
              <a:t>-</a:t>
            </a:r>
            <a:r>
              <a:rPr lang="fr-CA" dirty="0"/>
              <a:t>4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928E74-7ACB-B149-B120-7D73EFCC56B9}"/>
              </a:ext>
            </a:extLst>
          </p:cNvPr>
          <p:cNvSpPr txBox="1"/>
          <p:nvPr/>
        </p:nvSpPr>
        <p:spPr>
          <a:xfrm>
            <a:off x="1919111" y="2877040"/>
            <a:ext cx="5126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dirty="0">
                <a:solidFill>
                  <a:srgbClr val="C00000"/>
                </a:solidFill>
              </a:rPr>
              <a:t>Problème 2: affichage du signe.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87829CE-AB81-7D42-987C-9DC02AFE6E6D}"/>
              </a:ext>
            </a:extLst>
          </p:cNvPr>
          <p:cNvSpPr/>
          <p:nvPr/>
        </p:nvSpPr>
        <p:spPr>
          <a:xfrm>
            <a:off x="188509" y="4317368"/>
            <a:ext cx="3357880" cy="1039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dirty="0"/>
              <a:t>Variables locales</a:t>
            </a:r>
          </a:p>
          <a:p>
            <a:endParaRPr lang="fr-CA" dirty="0"/>
          </a:p>
          <a:p>
            <a:r>
              <a:rPr lang="fr-CA" dirty="0"/>
              <a:t>signe = </a:t>
            </a:r>
            <a:r>
              <a:rPr lang="fr-CA" dirty="0" err="1"/>
              <a:t>pick</a:t>
            </a:r>
            <a:r>
              <a:rPr lang="fr-CA" dirty="0"/>
              <a:t>( </a:t>
            </a:r>
            <a:r>
              <a:rPr lang="fr-CA" dirty="0" err="1"/>
              <a:t>coef_b</a:t>
            </a:r>
            <a:r>
              <a:rPr lang="fr-CA" dirty="0"/>
              <a:t>&lt;0, "+", "-");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76F91A-C057-A54D-B7EF-C066072CA60D}"/>
              </a:ext>
            </a:extLst>
          </p:cNvPr>
          <p:cNvSpPr txBox="1"/>
          <p:nvPr/>
        </p:nvSpPr>
        <p:spPr>
          <a:xfrm>
            <a:off x="153456" y="5594757"/>
            <a:ext cx="7424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C00000"/>
                </a:solidFill>
              </a:rPr>
              <a:t>Fonction « </a:t>
            </a:r>
            <a:r>
              <a:rPr lang="fr-CA" dirty="0" err="1">
                <a:solidFill>
                  <a:srgbClr val="C00000"/>
                </a:solidFill>
              </a:rPr>
              <a:t>pick</a:t>
            </a:r>
            <a:r>
              <a:rPr lang="fr-CA" dirty="0">
                <a:solidFill>
                  <a:srgbClr val="C00000"/>
                </a:solidFill>
              </a:rPr>
              <a:t> » :</a:t>
            </a:r>
            <a:r>
              <a:rPr lang="fr-CA" dirty="0"/>
              <a:t> </a:t>
            </a:r>
            <a:br>
              <a:rPr lang="fr-CA" dirty="0"/>
            </a:br>
            <a:r>
              <a:rPr lang="fr-CA" dirty="0"/>
              <a:t>Le premier paramètre calcule l’indice. Ici, si </a:t>
            </a:r>
            <a:r>
              <a:rPr lang="fr-CA" dirty="0" err="1"/>
              <a:t>coef_b</a:t>
            </a:r>
            <a:r>
              <a:rPr lang="fr-CA" dirty="0"/>
              <a:t> est négatif,  l’expression </a:t>
            </a:r>
            <a:r>
              <a:rPr lang="fr-CA" i="1" dirty="0" err="1"/>
              <a:t>coef_b</a:t>
            </a:r>
            <a:r>
              <a:rPr lang="fr-CA" dirty="0"/>
              <a:t>&lt;0 vaut 1 (vrai), donc c’est l’élément ayant pour indice 1 qui est choisi, soit le 2</a:t>
            </a:r>
            <a:r>
              <a:rPr lang="fr-CA" baseline="30000" dirty="0"/>
              <a:t>e</a:t>
            </a:r>
            <a:r>
              <a:rPr lang="fr-CA" dirty="0"/>
              <a:t> élément (car les indices commencent à 0).</a:t>
            </a:r>
          </a:p>
        </p:txBody>
      </p:sp>
    </p:spTree>
    <p:extLst>
      <p:ext uri="{BB962C8B-B14F-4D97-AF65-F5344CB8AC3E}">
        <p14:creationId xmlns:p14="http://schemas.microsoft.com/office/powerpoint/2010/main" val="1271344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1F86-C805-504A-8C51-285F2FEA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rgbClr val="C00000"/>
                </a:solidFill>
              </a:rPr>
              <a:t>Exemple : équation du premier degré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30C9A7-DD5B-8B41-91A6-1CE6C0442F66}"/>
              </a:ext>
            </a:extLst>
          </p:cNvPr>
          <p:cNvSpPr/>
          <p:nvPr/>
        </p:nvSpPr>
        <p:spPr>
          <a:xfrm>
            <a:off x="568412" y="1748984"/>
            <a:ext cx="1149178" cy="90389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Question principale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F1427C-8677-C14D-B45F-ABDED81402D6}"/>
              </a:ext>
            </a:extLst>
          </p:cNvPr>
          <p:cNvSpPr/>
          <p:nvPr/>
        </p:nvSpPr>
        <p:spPr>
          <a:xfrm>
            <a:off x="97851" y="3885185"/>
            <a:ext cx="3641692" cy="15891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CA" dirty="0"/>
              <a:t>Partie 1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8B88111-9864-2E45-B3E0-3EAA1F909039}"/>
              </a:ext>
            </a:extLst>
          </p:cNvPr>
          <p:cNvGrpSpPr/>
          <p:nvPr/>
        </p:nvGrpSpPr>
        <p:grpSpPr>
          <a:xfrm>
            <a:off x="7890460" y="2368245"/>
            <a:ext cx="3980154" cy="3860984"/>
            <a:chOff x="7970108" y="1748984"/>
            <a:chExt cx="3980154" cy="386098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15D337-96AD-9548-8822-472E5FEE3167}"/>
                </a:ext>
              </a:extLst>
            </p:cNvPr>
            <p:cNvSpPr/>
            <p:nvPr/>
          </p:nvSpPr>
          <p:spPr>
            <a:xfrm>
              <a:off x="7970108" y="1748984"/>
              <a:ext cx="3980154" cy="386098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CA" dirty="0"/>
                <a:t>Variables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8B8577F-99CC-3F45-8B16-0325C8D9A032}"/>
                </a:ext>
              </a:extLst>
            </p:cNvPr>
            <p:cNvSpPr/>
            <p:nvPr/>
          </p:nvSpPr>
          <p:spPr>
            <a:xfrm>
              <a:off x="8182055" y="2257779"/>
              <a:ext cx="3556260" cy="14580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CA" dirty="0"/>
                <a:t>Variables aléatoires</a:t>
              </a:r>
            </a:p>
            <a:p>
              <a:pPr algn="ctr"/>
              <a:endParaRPr lang="fr-CA" dirty="0"/>
            </a:p>
            <a:p>
              <a:pPr algn="ctr"/>
              <a:r>
                <a:rPr lang="fr-CA" dirty="0" err="1"/>
                <a:t>coef_a</a:t>
              </a:r>
              <a:r>
                <a:rPr lang="fr-CA" dirty="0"/>
                <a:t> = {-100:100:0.1}</a:t>
              </a:r>
              <a:br>
                <a:rPr lang="fr-CA" dirty="0"/>
              </a:br>
              <a:r>
                <a:rPr lang="fr-CA" dirty="0" err="1"/>
                <a:t>coef_b</a:t>
              </a:r>
              <a:r>
                <a:rPr lang="fr-CA" dirty="0"/>
                <a:t> = {-100:100:0.1}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E8CA3B7-C658-834E-8E34-5A52722522A5}"/>
                </a:ext>
              </a:extLst>
            </p:cNvPr>
            <p:cNvSpPr/>
            <p:nvPr/>
          </p:nvSpPr>
          <p:spPr>
            <a:xfrm>
              <a:off x="8201262" y="3913636"/>
              <a:ext cx="3556260" cy="14580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CA" dirty="0"/>
                <a:t>Variables globales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C9FE5FE-88E8-FA44-9C0F-460929C8A12A}"/>
              </a:ext>
            </a:extLst>
          </p:cNvPr>
          <p:cNvSpPr txBox="1"/>
          <p:nvPr/>
        </p:nvSpPr>
        <p:spPr>
          <a:xfrm>
            <a:off x="1878227" y="1982591"/>
            <a:ext cx="432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Veuillez les résoudre l’équations ci-dessous. </a:t>
            </a:r>
            <a:br>
              <a:rPr lang="fr-CA" dirty="0"/>
            </a:br>
            <a:endParaRPr lang="fr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507657-5E96-BB42-A8CE-9800C9CE3BFD}"/>
              </a:ext>
            </a:extLst>
          </p:cNvPr>
          <p:cNvSpPr txBox="1"/>
          <p:nvPr/>
        </p:nvSpPr>
        <p:spPr>
          <a:xfrm>
            <a:off x="3931456" y="4382808"/>
            <a:ext cx="364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{</a:t>
            </a:r>
            <a:r>
              <a:rPr lang="fr-CA" i="1" dirty="0" err="1"/>
              <a:t>coef_a</a:t>
            </a:r>
            <a:r>
              <a:rPr lang="fr-CA" i="1" dirty="0"/>
              <a:t>}</a:t>
            </a:r>
            <a:r>
              <a:rPr lang="fr-CA" dirty="0"/>
              <a:t> x </a:t>
            </a:r>
            <a:r>
              <a:rPr lang="fr-CA" b="1" dirty="0">
                <a:solidFill>
                  <a:srgbClr val="C00000"/>
                </a:solidFill>
              </a:rPr>
              <a:t>{signe}</a:t>
            </a:r>
            <a:r>
              <a:rPr lang="fr-CA" i="1" dirty="0"/>
              <a:t>{= abs(</a:t>
            </a:r>
            <a:r>
              <a:rPr lang="fr-CA" i="1" dirty="0" err="1"/>
              <a:t>coef_b</a:t>
            </a:r>
            <a:r>
              <a:rPr lang="fr-CA" i="1" dirty="0"/>
              <a:t>) }</a:t>
            </a:r>
            <a:r>
              <a:rPr lang="fr-CA" dirty="0"/>
              <a:t>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18041C-B08A-8B42-BBD0-55A9C6B57EB2}"/>
              </a:ext>
            </a:extLst>
          </p:cNvPr>
          <p:cNvSpPr txBox="1"/>
          <p:nvPr/>
        </p:nvSpPr>
        <p:spPr>
          <a:xfrm>
            <a:off x="4030416" y="486586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>
                <a:sym typeface="Wingdings" pitchFamily="2" charset="2"/>
              </a:rPr>
              <a:t> </a:t>
            </a:r>
            <a:r>
              <a:rPr lang="fr-CA" i="1" dirty="0"/>
              <a:t>10 </a:t>
            </a:r>
            <a:r>
              <a:rPr lang="fr-CA" dirty="0"/>
              <a:t>x </a:t>
            </a:r>
            <a:r>
              <a:rPr lang="fr-CA" b="1" dirty="0">
                <a:solidFill>
                  <a:srgbClr val="C00000"/>
                </a:solidFill>
              </a:rPr>
              <a:t>-</a:t>
            </a:r>
            <a:r>
              <a:rPr lang="fr-CA" dirty="0"/>
              <a:t>4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928E74-7ACB-B149-B120-7D73EFCC56B9}"/>
              </a:ext>
            </a:extLst>
          </p:cNvPr>
          <p:cNvSpPr txBox="1"/>
          <p:nvPr/>
        </p:nvSpPr>
        <p:spPr>
          <a:xfrm>
            <a:off x="1919111" y="2877040"/>
            <a:ext cx="5126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dirty="0">
                <a:solidFill>
                  <a:srgbClr val="C00000"/>
                </a:solidFill>
              </a:rPr>
              <a:t>Problème 2: affichage du signe.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87829CE-AB81-7D42-987C-9DC02AFE6E6D}"/>
              </a:ext>
            </a:extLst>
          </p:cNvPr>
          <p:cNvSpPr/>
          <p:nvPr/>
        </p:nvSpPr>
        <p:spPr>
          <a:xfrm>
            <a:off x="188509" y="4317368"/>
            <a:ext cx="3357880" cy="1039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dirty="0"/>
              <a:t>Variables locales</a:t>
            </a:r>
          </a:p>
          <a:p>
            <a:endParaRPr lang="fr-CA" dirty="0"/>
          </a:p>
          <a:p>
            <a:r>
              <a:rPr lang="fr-CA" dirty="0"/>
              <a:t>signe = </a:t>
            </a:r>
            <a:r>
              <a:rPr lang="fr-CA" dirty="0" err="1"/>
              <a:t>pick</a:t>
            </a:r>
            <a:r>
              <a:rPr lang="fr-CA" dirty="0"/>
              <a:t>( </a:t>
            </a:r>
            <a:r>
              <a:rPr lang="fr-CA" dirty="0" err="1"/>
              <a:t>coef_b</a:t>
            </a:r>
            <a:r>
              <a:rPr lang="fr-CA" dirty="0"/>
              <a:t>&lt;0, "+", "-");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76F91A-C057-A54D-B7EF-C066072CA60D}"/>
              </a:ext>
            </a:extLst>
          </p:cNvPr>
          <p:cNvSpPr txBox="1"/>
          <p:nvPr/>
        </p:nvSpPr>
        <p:spPr>
          <a:xfrm>
            <a:off x="153456" y="5594757"/>
            <a:ext cx="7424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C00000"/>
                </a:solidFill>
              </a:rPr>
              <a:t>Fonction « </a:t>
            </a:r>
            <a:r>
              <a:rPr lang="fr-CA" dirty="0" err="1">
                <a:solidFill>
                  <a:srgbClr val="C00000"/>
                </a:solidFill>
              </a:rPr>
              <a:t>pick</a:t>
            </a:r>
            <a:r>
              <a:rPr lang="fr-CA" dirty="0">
                <a:solidFill>
                  <a:srgbClr val="C00000"/>
                </a:solidFill>
              </a:rPr>
              <a:t> » :</a:t>
            </a:r>
            <a:r>
              <a:rPr lang="fr-CA" dirty="0"/>
              <a:t> </a:t>
            </a:r>
            <a:br>
              <a:rPr lang="fr-CA" dirty="0"/>
            </a:br>
            <a:r>
              <a:rPr lang="fr-CA" dirty="0"/>
              <a:t>Le premier paramètre calcule l’indice. Ici, si </a:t>
            </a:r>
            <a:r>
              <a:rPr lang="fr-CA" dirty="0" err="1"/>
              <a:t>coef_b</a:t>
            </a:r>
            <a:r>
              <a:rPr lang="fr-CA" dirty="0"/>
              <a:t> est négatif,  l’expression </a:t>
            </a:r>
            <a:r>
              <a:rPr lang="fr-CA" i="1" dirty="0" err="1"/>
              <a:t>coef_b</a:t>
            </a:r>
            <a:r>
              <a:rPr lang="fr-CA" dirty="0"/>
              <a:t>&lt;0 vaut 1 (vrai), donc c’est l’élément ayant pour indice 1 qui est choisi, soit le 2</a:t>
            </a:r>
            <a:r>
              <a:rPr lang="fr-CA" baseline="30000" dirty="0"/>
              <a:t>e</a:t>
            </a:r>
            <a:r>
              <a:rPr lang="fr-CA" dirty="0"/>
              <a:t> élément (car les indices commencent à 0).</a:t>
            </a:r>
          </a:p>
        </p:txBody>
      </p:sp>
    </p:spTree>
    <p:extLst>
      <p:ext uri="{BB962C8B-B14F-4D97-AF65-F5344CB8AC3E}">
        <p14:creationId xmlns:p14="http://schemas.microsoft.com/office/powerpoint/2010/main" val="4029831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1F86-C805-504A-8C51-285F2FEA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rgbClr val="C00000"/>
                </a:solidFill>
              </a:rPr>
              <a:t>Exemple : unités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30C9A7-DD5B-8B41-91A6-1CE6C0442F66}"/>
              </a:ext>
            </a:extLst>
          </p:cNvPr>
          <p:cNvSpPr/>
          <p:nvPr/>
        </p:nvSpPr>
        <p:spPr>
          <a:xfrm>
            <a:off x="568412" y="1748984"/>
            <a:ext cx="1149178" cy="90389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Question principale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8B88111-9864-2E45-B3E0-3EAA1F909039}"/>
              </a:ext>
            </a:extLst>
          </p:cNvPr>
          <p:cNvGrpSpPr/>
          <p:nvPr/>
        </p:nvGrpSpPr>
        <p:grpSpPr>
          <a:xfrm>
            <a:off x="7890460" y="2368245"/>
            <a:ext cx="3980154" cy="3860984"/>
            <a:chOff x="7970108" y="1748984"/>
            <a:chExt cx="3980154" cy="386098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15D337-96AD-9548-8822-472E5FEE3167}"/>
                </a:ext>
              </a:extLst>
            </p:cNvPr>
            <p:cNvSpPr/>
            <p:nvPr/>
          </p:nvSpPr>
          <p:spPr>
            <a:xfrm>
              <a:off x="7970108" y="1748984"/>
              <a:ext cx="3980154" cy="386098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CA" dirty="0"/>
                <a:t>Variables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8B8577F-99CC-3F45-8B16-0325C8D9A032}"/>
                </a:ext>
              </a:extLst>
            </p:cNvPr>
            <p:cNvSpPr/>
            <p:nvPr/>
          </p:nvSpPr>
          <p:spPr>
            <a:xfrm>
              <a:off x="8182055" y="2257779"/>
              <a:ext cx="3556260" cy="14580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CA" dirty="0"/>
                <a:t>Variables aléatoires</a:t>
              </a:r>
            </a:p>
            <a:p>
              <a:pPr algn="ctr"/>
              <a:endParaRPr lang="fr-CA" dirty="0"/>
            </a:p>
            <a:p>
              <a:pPr algn="ctr"/>
              <a:r>
                <a:rPr lang="fr-CA" dirty="0" err="1"/>
                <a:t>coef_a</a:t>
              </a:r>
              <a:r>
                <a:rPr lang="fr-CA" dirty="0"/>
                <a:t> = {-100:100:0.1}</a:t>
              </a:r>
              <a:br>
                <a:rPr lang="fr-CA" dirty="0"/>
              </a:br>
              <a:r>
                <a:rPr lang="fr-CA" dirty="0" err="1"/>
                <a:t>coef_b</a:t>
              </a:r>
              <a:r>
                <a:rPr lang="fr-CA" dirty="0"/>
                <a:t> = {-100:100:0.1}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E8CA3B7-C658-834E-8E34-5A52722522A5}"/>
                </a:ext>
              </a:extLst>
            </p:cNvPr>
            <p:cNvSpPr/>
            <p:nvPr/>
          </p:nvSpPr>
          <p:spPr>
            <a:xfrm>
              <a:off x="8201262" y="3913636"/>
              <a:ext cx="3556260" cy="14580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CA" dirty="0"/>
                <a:t>Variables globales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C9FE5FE-88E8-FA44-9C0F-460929C8A12A}"/>
              </a:ext>
            </a:extLst>
          </p:cNvPr>
          <p:cNvSpPr txBox="1"/>
          <p:nvPr/>
        </p:nvSpPr>
        <p:spPr>
          <a:xfrm>
            <a:off x="1867449" y="1748984"/>
            <a:ext cx="4269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Veuillez les résoudre l’équations ci-dessous.</a:t>
            </a:r>
          </a:p>
          <a:p>
            <a:r>
              <a:rPr lang="fr-CA" b="1" dirty="0"/>
              <a:t>Notez que x est en cm.</a:t>
            </a:r>
            <a:r>
              <a:rPr lang="fr-CA" dirty="0"/>
              <a:t> </a:t>
            </a:r>
            <a:br>
              <a:rPr lang="fr-CA" dirty="0"/>
            </a:br>
            <a:endParaRPr lang="fr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76F91A-C057-A54D-B7EF-C066072CA60D}"/>
              </a:ext>
            </a:extLst>
          </p:cNvPr>
          <p:cNvSpPr txBox="1"/>
          <p:nvPr/>
        </p:nvSpPr>
        <p:spPr>
          <a:xfrm>
            <a:off x="289912" y="4410419"/>
            <a:ext cx="7424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C00000"/>
                </a:solidFill>
              </a:rPr>
              <a:t>Note :</a:t>
            </a:r>
            <a:r>
              <a:rPr lang="fr-CA" dirty="0"/>
              <a:t> </a:t>
            </a:r>
            <a:br>
              <a:rPr lang="fr-CA" dirty="0"/>
            </a:br>
            <a:r>
              <a:rPr lang="fr-CA" dirty="0"/>
              <a:t>En spécifiant l’unité, elle sera demandée. L’</a:t>
            </a:r>
            <a:r>
              <a:rPr lang="fr-CA" dirty="0" err="1"/>
              <a:t>étudiant-e</a:t>
            </a:r>
            <a:r>
              <a:rPr lang="fr-CA" dirty="0"/>
              <a:t> peut utiliser un multiple en adaptant sa réponse (ex: donner la réponse en </a:t>
            </a:r>
            <a:r>
              <a:rPr lang="fr-CA" b="1" i="1" dirty="0"/>
              <a:t>m</a:t>
            </a:r>
            <a:r>
              <a:rPr lang="fr-CA" dirty="0"/>
              <a:t> plutôt qu’en </a:t>
            </a:r>
            <a:r>
              <a:rPr lang="fr-CA" b="1" i="1" dirty="0"/>
              <a:t>cm</a:t>
            </a:r>
            <a:r>
              <a:rPr lang="fr-CA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F51457-EEE8-F34B-A51F-DC3EB7F61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00" y="3312522"/>
            <a:ext cx="7010400" cy="660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70037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1F86-C805-504A-8C51-285F2FEA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rgbClr val="C00000"/>
                </a:solidFill>
              </a:rPr>
              <a:t>Exemple : Boucles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30C9A7-DD5B-8B41-91A6-1CE6C0442F66}"/>
              </a:ext>
            </a:extLst>
          </p:cNvPr>
          <p:cNvSpPr/>
          <p:nvPr/>
        </p:nvSpPr>
        <p:spPr>
          <a:xfrm>
            <a:off x="73207" y="1765849"/>
            <a:ext cx="1149178" cy="90389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Question principale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F1427C-8677-C14D-B45F-ABDED81402D6}"/>
              </a:ext>
            </a:extLst>
          </p:cNvPr>
          <p:cNvSpPr/>
          <p:nvPr/>
        </p:nvSpPr>
        <p:spPr>
          <a:xfrm>
            <a:off x="77817" y="3143996"/>
            <a:ext cx="1149178" cy="7372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CA" dirty="0"/>
              <a:t>Partie 2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8B88111-9864-2E45-B3E0-3EAA1F909039}"/>
              </a:ext>
            </a:extLst>
          </p:cNvPr>
          <p:cNvGrpSpPr/>
          <p:nvPr/>
        </p:nvGrpSpPr>
        <p:grpSpPr>
          <a:xfrm>
            <a:off x="7890460" y="2368245"/>
            <a:ext cx="3980154" cy="3860984"/>
            <a:chOff x="7970108" y="1748984"/>
            <a:chExt cx="3980154" cy="386098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15D337-96AD-9548-8822-472E5FEE3167}"/>
                </a:ext>
              </a:extLst>
            </p:cNvPr>
            <p:cNvSpPr/>
            <p:nvPr/>
          </p:nvSpPr>
          <p:spPr>
            <a:xfrm>
              <a:off x="7970108" y="1748984"/>
              <a:ext cx="3980154" cy="386098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CA" dirty="0"/>
                <a:t>Variables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8B8577F-99CC-3F45-8B16-0325C8D9A032}"/>
                </a:ext>
              </a:extLst>
            </p:cNvPr>
            <p:cNvSpPr/>
            <p:nvPr/>
          </p:nvSpPr>
          <p:spPr>
            <a:xfrm>
              <a:off x="8182055" y="2257779"/>
              <a:ext cx="3556260" cy="14580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CA" dirty="0"/>
                <a:t>Variables aléatoires</a:t>
              </a:r>
            </a:p>
            <a:p>
              <a:pPr algn="ctr"/>
              <a:endParaRPr lang="fr-CA" dirty="0"/>
            </a:p>
            <a:p>
              <a:pPr algn="ctr"/>
              <a:r>
                <a:rPr lang="fr-CA" dirty="0"/>
                <a:t>VALEURS  = </a:t>
              </a:r>
              <a:r>
                <a:rPr lang="fr-CA" dirty="0" err="1"/>
                <a:t>shuffle</a:t>
              </a:r>
              <a:r>
                <a:rPr lang="fr-CA" dirty="0"/>
                <a:t>([10:100:0.5]);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E8CA3B7-C658-834E-8E34-5A52722522A5}"/>
                </a:ext>
              </a:extLst>
            </p:cNvPr>
            <p:cNvSpPr/>
            <p:nvPr/>
          </p:nvSpPr>
          <p:spPr>
            <a:xfrm>
              <a:off x="8201262" y="3913636"/>
              <a:ext cx="3556260" cy="14580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CA" dirty="0"/>
                <a:t>Variables globales</a:t>
              </a:r>
            </a:p>
            <a:p>
              <a:r>
                <a:rPr lang="fr-CA" dirty="0"/>
                <a:t>somme = 0;</a:t>
              </a:r>
            </a:p>
            <a:p>
              <a:r>
                <a:rPr lang="fr-CA" dirty="0"/>
                <a:t>for(i: [0:3]){</a:t>
              </a:r>
            </a:p>
            <a:p>
              <a:r>
                <a:rPr lang="fr-CA" dirty="0"/>
                <a:t>    somme = somme + VALEURS[i];</a:t>
              </a:r>
            </a:p>
            <a:p>
              <a:r>
                <a:rPr lang="fr-CA" dirty="0"/>
                <a:t>}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C9FE5FE-88E8-FA44-9C0F-460929C8A12A}"/>
              </a:ext>
            </a:extLst>
          </p:cNvPr>
          <p:cNvSpPr txBox="1"/>
          <p:nvPr/>
        </p:nvSpPr>
        <p:spPr>
          <a:xfrm>
            <a:off x="1315661" y="1983667"/>
            <a:ext cx="3012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Que vaut la somme suivante?</a:t>
            </a:r>
            <a:br>
              <a:rPr lang="fr-CA" dirty="0"/>
            </a:br>
            <a:endParaRPr lang="fr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507657-5E96-BB42-A8CE-9800C9CE3BFD}"/>
              </a:ext>
            </a:extLst>
          </p:cNvPr>
          <p:cNvSpPr txBox="1"/>
          <p:nvPr/>
        </p:nvSpPr>
        <p:spPr>
          <a:xfrm>
            <a:off x="1315661" y="3099688"/>
            <a:ext cx="624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{VALEURS[0]} + {VALEURS[1]} + {VALEURS[2]} = {_0}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18041C-B08A-8B42-BBD0-55A9C6B57EB2}"/>
              </a:ext>
            </a:extLst>
          </p:cNvPr>
          <p:cNvSpPr txBox="1"/>
          <p:nvPr/>
        </p:nvSpPr>
        <p:spPr>
          <a:xfrm>
            <a:off x="1414621" y="3582748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>
                <a:sym typeface="Wingdings" pitchFamily="2" charset="2"/>
              </a:rPr>
              <a:t> </a:t>
            </a:r>
            <a:r>
              <a:rPr lang="fr-CA" i="1" dirty="0"/>
              <a:t>11.5 + 25 + 89.5 </a:t>
            </a:r>
            <a:r>
              <a:rPr lang="fr-CA" dirty="0"/>
              <a:t>= …..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2A18CD-E7FB-8744-B776-D77530A0C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7" y="4408399"/>
            <a:ext cx="6616700" cy="7239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93127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761B8-EB05-1645-9D3A-7305A87D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rgbClr val="C00000"/>
                </a:solidFill>
              </a:rPr>
              <a:t>Quelques exemples réels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E21BB-F99B-6D41-885D-6661992599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Issus des statistiques et de l’informatique</a:t>
            </a:r>
          </a:p>
        </p:txBody>
      </p:sp>
    </p:spTree>
    <p:extLst>
      <p:ext uri="{BB962C8B-B14F-4D97-AF65-F5344CB8AC3E}">
        <p14:creationId xmlns:p14="http://schemas.microsoft.com/office/powerpoint/2010/main" val="357188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3241-F064-A443-917A-FB5213DA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rgbClr val="C00000"/>
                </a:solidFill>
              </a:rPr>
              <a:t>Présentation / Utilité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C9815-7984-C248-9BBA-53DC59946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0413"/>
          </a:xfrm>
        </p:spPr>
        <p:txBody>
          <a:bodyPr/>
          <a:lstStyle/>
          <a:p>
            <a:pPr marL="0" indent="0">
              <a:buNone/>
            </a:pPr>
            <a:r>
              <a:rPr lang="fr-CA" dirty="0"/>
              <a:t>Type de question générique permettant de créer des question calculées, simples ou complexes basées sur des valeurs tirées aléatoirement;</a:t>
            </a:r>
          </a:p>
          <a:p>
            <a:pPr marL="0" indent="0">
              <a:buNone/>
            </a:pPr>
            <a:endParaRPr lang="fr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301A00-1F3F-0343-8E14-3125BE009EDF}"/>
              </a:ext>
            </a:extLst>
          </p:cNvPr>
          <p:cNvSpPr txBox="1"/>
          <p:nvPr/>
        </p:nvSpPr>
        <p:spPr>
          <a:xfrm>
            <a:off x="1687364" y="4126884"/>
            <a:ext cx="47120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400" dirty="0">
                <a:solidFill>
                  <a:schemeClr val="accent2"/>
                </a:solidFill>
              </a:rPr>
              <a:t>Données aléatoires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DBF55-7FD2-CF47-8322-31817A3BBDEC}"/>
              </a:ext>
            </a:extLst>
          </p:cNvPr>
          <p:cNvSpPr txBox="1"/>
          <p:nvPr/>
        </p:nvSpPr>
        <p:spPr>
          <a:xfrm>
            <a:off x="1208579" y="5465515"/>
            <a:ext cx="2487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dirty="0">
                <a:solidFill>
                  <a:schemeClr val="accent1"/>
                </a:solidFill>
              </a:rPr>
              <a:t>Gestion des unités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791D49-BD88-064F-9C82-83D819434ECE}"/>
              </a:ext>
            </a:extLst>
          </p:cNvPr>
          <p:cNvSpPr txBox="1"/>
          <p:nvPr/>
        </p:nvSpPr>
        <p:spPr>
          <a:xfrm>
            <a:off x="7881551" y="4099033"/>
            <a:ext cx="3830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dirty="0">
                <a:solidFill>
                  <a:schemeClr val="accent4"/>
                </a:solidFill>
              </a:rPr>
              <a:t>Question en plusieurs parties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207B20-2F85-C444-A199-76507B38CBD6}"/>
              </a:ext>
            </a:extLst>
          </p:cNvPr>
          <p:cNvSpPr txBox="1"/>
          <p:nvPr/>
        </p:nvSpPr>
        <p:spPr>
          <a:xfrm>
            <a:off x="601192" y="3360975"/>
            <a:ext cx="6618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000" dirty="0">
                <a:solidFill>
                  <a:schemeClr val="accent5"/>
                </a:solidFill>
              </a:rPr>
              <a:t>Questions à réponse numérique, algébrique ou choix multiple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0DF45C-78E1-0B4A-AB52-89FC3386DA88}"/>
              </a:ext>
            </a:extLst>
          </p:cNvPr>
          <p:cNvSpPr txBox="1"/>
          <p:nvPr/>
        </p:nvSpPr>
        <p:spPr>
          <a:xfrm>
            <a:off x="6399407" y="5017979"/>
            <a:ext cx="4018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accent6"/>
                </a:solidFill>
              </a:rPr>
              <a:t>Notation évoluée, mode adaptif, formule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DE4287-F02A-D04C-B577-ABDD714EE447}"/>
              </a:ext>
            </a:extLst>
          </p:cNvPr>
          <p:cNvSpPr txBox="1"/>
          <p:nvPr/>
        </p:nvSpPr>
        <p:spPr>
          <a:xfrm>
            <a:off x="3910559" y="6442198"/>
            <a:ext cx="441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/>
              <a:t>Site de documentation: </a:t>
            </a:r>
            <a:r>
              <a:rPr lang="fr-CA" b="1" dirty="0" err="1">
                <a:hlinkClick r:id="rId2"/>
              </a:rPr>
              <a:t>moodleformulas.org</a:t>
            </a:r>
            <a:endParaRPr lang="fr-CA" b="1" dirty="0"/>
          </a:p>
        </p:txBody>
      </p:sp>
    </p:spTree>
    <p:extLst>
      <p:ext uri="{BB962C8B-B14F-4D97-AF65-F5344CB8AC3E}">
        <p14:creationId xmlns:p14="http://schemas.microsoft.com/office/powerpoint/2010/main" val="370559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1F86-C805-504A-8C51-285F2FEA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rgbClr val="C00000"/>
                </a:solidFill>
              </a:rPr>
              <a:t>Anatomie d’une question Formule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30C9A7-DD5B-8B41-91A6-1CE6C0442F66}"/>
              </a:ext>
            </a:extLst>
          </p:cNvPr>
          <p:cNvSpPr/>
          <p:nvPr/>
        </p:nvSpPr>
        <p:spPr>
          <a:xfrm>
            <a:off x="568411" y="1748984"/>
            <a:ext cx="6388443" cy="139631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Question principale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F1427C-8677-C14D-B45F-ABDED81402D6}"/>
              </a:ext>
            </a:extLst>
          </p:cNvPr>
          <p:cNvSpPr/>
          <p:nvPr/>
        </p:nvSpPr>
        <p:spPr>
          <a:xfrm>
            <a:off x="568411" y="3394847"/>
            <a:ext cx="6388443" cy="9038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Partie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53E8AA-82A7-8A46-B29F-9734754632AC}"/>
              </a:ext>
            </a:extLst>
          </p:cNvPr>
          <p:cNvSpPr/>
          <p:nvPr/>
        </p:nvSpPr>
        <p:spPr>
          <a:xfrm>
            <a:off x="568410" y="4443182"/>
            <a:ext cx="6388443" cy="9038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Partie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8B907B-A0A1-B544-A9EE-C029873EBADD}"/>
              </a:ext>
            </a:extLst>
          </p:cNvPr>
          <p:cNvSpPr/>
          <p:nvPr/>
        </p:nvSpPr>
        <p:spPr>
          <a:xfrm>
            <a:off x="568409" y="5741066"/>
            <a:ext cx="6388443" cy="9038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Partie 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B4D355-767D-C942-847D-DBF914414559}"/>
              </a:ext>
            </a:extLst>
          </p:cNvPr>
          <p:cNvSpPr txBox="1"/>
          <p:nvPr/>
        </p:nvSpPr>
        <p:spPr>
          <a:xfrm>
            <a:off x="3590948" y="537173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…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8B88111-9864-2E45-B3E0-3EAA1F909039}"/>
              </a:ext>
            </a:extLst>
          </p:cNvPr>
          <p:cNvGrpSpPr/>
          <p:nvPr/>
        </p:nvGrpSpPr>
        <p:grpSpPr>
          <a:xfrm>
            <a:off x="7890460" y="2368245"/>
            <a:ext cx="3980154" cy="3860984"/>
            <a:chOff x="7970108" y="1748984"/>
            <a:chExt cx="3980154" cy="386098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15D337-96AD-9548-8822-472E5FEE3167}"/>
                </a:ext>
              </a:extLst>
            </p:cNvPr>
            <p:cNvSpPr/>
            <p:nvPr/>
          </p:nvSpPr>
          <p:spPr>
            <a:xfrm>
              <a:off x="7970108" y="1748984"/>
              <a:ext cx="3980154" cy="386098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CA" dirty="0"/>
                <a:t>Variables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8B8577F-99CC-3F45-8B16-0325C8D9A032}"/>
                </a:ext>
              </a:extLst>
            </p:cNvPr>
            <p:cNvSpPr/>
            <p:nvPr/>
          </p:nvSpPr>
          <p:spPr>
            <a:xfrm>
              <a:off x="8182055" y="2257779"/>
              <a:ext cx="3556260" cy="14580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Variables aléatoires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E8CA3B7-C658-834E-8E34-5A52722522A5}"/>
                </a:ext>
              </a:extLst>
            </p:cNvPr>
            <p:cNvSpPr/>
            <p:nvPr/>
          </p:nvSpPr>
          <p:spPr>
            <a:xfrm>
              <a:off x="8201262" y="3913636"/>
              <a:ext cx="3556260" cy="14580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Variables globales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9594BF-807F-9C4A-8BD4-6246476E5395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 flipV="1">
            <a:off x="6956854" y="2447141"/>
            <a:ext cx="933606" cy="185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4B2657-3F86-9844-AA3C-DC68477AA03B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flipH="1" flipV="1">
            <a:off x="6956854" y="3846792"/>
            <a:ext cx="933606" cy="451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BC1398-7AF5-B142-9A02-7F90EC53D8CD}"/>
              </a:ext>
            </a:extLst>
          </p:cNvPr>
          <p:cNvCxnSpPr>
            <a:cxnSpLocks/>
            <a:stCxn id="9" idx="1"/>
            <a:endCxn id="6" idx="3"/>
          </p:cNvCxnSpPr>
          <p:nvPr/>
        </p:nvCxnSpPr>
        <p:spPr>
          <a:xfrm flipH="1">
            <a:off x="6956853" y="4298737"/>
            <a:ext cx="933607" cy="596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DE9D79-CC14-F841-B874-6835135F2204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6956852" y="4298737"/>
            <a:ext cx="933608" cy="189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801AEF8-58EC-0847-8434-790BFCDC0482}"/>
              </a:ext>
            </a:extLst>
          </p:cNvPr>
          <p:cNvSpPr/>
          <p:nvPr/>
        </p:nvSpPr>
        <p:spPr>
          <a:xfrm>
            <a:off x="4707924" y="3491867"/>
            <a:ext cx="2051222" cy="333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Variables locales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ACC47CE-040D-484A-A34D-DE4A604C1F9F}"/>
              </a:ext>
            </a:extLst>
          </p:cNvPr>
          <p:cNvSpPr/>
          <p:nvPr/>
        </p:nvSpPr>
        <p:spPr>
          <a:xfrm>
            <a:off x="4707924" y="3922563"/>
            <a:ext cx="2051222" cy="333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Variables réponse</a:t>
            </a:r>
          </a:p>
        </p:txBody>
      </p:sp>
    </p:spTree>
    <p:extLst>
      <p:ext uri="{BB962C8B-B14F-4D97-AF65-F5344CB8AC3E}">
        <p14:creationId xmlns:p14="http://schemas.microsoft.com/office/powerpoint/2010/main" val="188554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1F86-C805-504A-8C51-285F2FEA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rgbClr val="C00000"/>
                </a:solidFill>
              </a:rPr>
              <a:t>Exemple : équation du premier degré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30C9A7-DD5B-8B41-91A6-1CE6C0442F66}"/>
              </a:ext>
            </a:extLst>
          </p:cNvPr>
          <p:cNvSpPr/>
          <p:nvPr/>
        </p:nvSpPr>
        <p:spPr>
          <a:xfrm>
            <a:off x="568412" y="1748984"/>
            <a:ext cx="1149178" cy="90389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Question principale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F1427C-8677-C14D-B45F-ABDED81402D6}"/>
              </a:ext>
            </a:extLst>
          </p:cNvPr>
          <p:cNvSpPr/>
          <p:nvPr/>
        </p:nvSpPr>
        <p:spPr>
          <a:xfrm>
            <a:off x="568412" y="3382490"/>
            <a:ext cx="1149178" cy="9038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Partie 1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8B88111-9864-2E45-B3E0-3EAA1F909039}"/>
              </a:ext>
            </a:extLst>
          </p:cNvPr>
          <p:cNvGrpSpPr/>
          <p:nvPr/>
        </p:nvGrpSpPr>
        <p:grpSpPr>
          <a:xfrm>
            <a:off x="7890460" y="2368245"/>
            <a:ext cx="3980154" cy="3860984"/>
            <a:chOff x="7970108" y="1748984"/>
            <a:chExt cx="3980154" cy="386098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15D337-96AD-9548-8822-472E5FEE3167}"/>
                </a:ext>
              </a:extLst>
            </p:cNvPr>
            <p:cNvSpPr/>
            <p:nvPr/>
          </p:nvSpPr>
          <p:spPr>
            <a:xfrm>
              <a:off x="7970108" y="1748984"/>
              <a:ext cx="3980154" cy="386098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CA" dirty="0"/>
                <a:t>Variables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8B8577F-99CC-3F45-8B16-0325C8D9A032}"/>
                </a:ext>
              </a:extLst>
            </p:cNvPr>
            <p:cNvSpPr/>
            <p:nvPr/>
          </p:nvSpPr>
          <p:spPr>
            <a:xfrm>
              <a:off x="8182055" y="2257779"/>
              <a:ext cx="3556260" cy="14580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CA" dirty="0"/>
                <a:t>Variables aléatoires</a:t>
              </a:r>
            </a:p>
            <a:p>
              <a:pPr algn="ctr"/>
              <a:endParaRPr lang="fr-CA" dirty="0"/>
            </a:p>
            <a:p>
              <a:pPr algn="ctr"/>
              <a:r>
                <a:rPr lang="fr-CA" dirty="0"/>
                <a:t>COEF_A = {-100:100:0.1}</a:t>
              </a:r>
              <a:br>
                <a:rPr lang="fr-CA" dirty="0"/>
              </a:br>
              <a:r>
                <a:rPr lang="fr-CA" dirty="0"/>
                <a:t>COEF_B = {-100:100:0.1}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E8CA3B7-C658-834E-8E34-5A52722522A5}"/>
                </a:ext>
              </a:extLst>
            </p:cNvPr>
            <p:cNvSpPr/>
            <p:nvPr/>
          </p:nvSpPr>
          <p:spPr>
            <a:xfrm>
              <a:off x="8201262" y="3913636"/>
              <a:ext cx="3556260" cy="14580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CA" dirty="0"/>
                <a:t>Variables globales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C9FE5FE-88E8-FA44-9C0F-460929C8A12A}"/>
              </a:ext>
            </a:extLst>
          </p:cNvPr>
          <p:cNvSpPr txBox="1"/>
          <p:nvPr/>
        </p:nvSpPr>
        <p:spPr>
          <a:xfrm>
            <a:off x="1878227" y="1982591"/>
            <a:ext cx="432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Veuillez les résoudre l’équations ci-dessous. </a:t>
            </a:r>
            <a:br>
              <a:rPr lang="fr-CA" dirty="0"/>
            </a:br>
            <a:endParaRPr lang="fr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507657-5E96-BB42-A8CE-9800C9CE3BFD}"/>
              </a:ext>
            </a:extLst>
          </p:cNvPr>
          <p:cNvSpPr txBox="1"/>
          <p:nvPr/>
        </p:nvSpPr>
        <p:spPr>
          <a:xfrm>
            <a:off x="1878227" y="3465103"/>
            <a:ext cx="2647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{COEF_A}</a:t>
            </a:r>
            <a:r>
              <a:rPr lang="fr-CA" dirty="0"/>
              <a:t> x + </a:t>
            </a:r>
            <a:r>
              <a:rPr lang="fr-CA" i="1" dirty="0"/>
              <a:t>{COEF_B}</a:t>
            </a:r>
            <a:r>
              <a:rPr lang="fr-CA" dirty="0"/>
              <a:t>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18041C-B08A-8B42-BBD0-55A9C6B57EB2}"/>
              </a:ext>
            </a:extLst>
          </p:cNvPr>
          <p:cNvSpPr txBox="1"/>
          <p:nvPr/>
        </p:nvSpPr>
        <p:spPr>
          <a:xfrm>
            <a:off x="2310713" y="3859747"/>
            <a:ext cx="253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>
                <a:sym typeface="Wingdings" pitchFamily="2" charset="2"/>
              </a:rPr>
              <a:t> </a:t>
            </a:r>
            <a:r>
              <a:rPr lang="fr-CA" i="1" dirty="0"/>
              <a:t>10 </a:t>
            </a:r>
            <a:r>
              <a:rPr lang="fr-CA" dirty="0"/>
              <a:t>x + 4 = 0 (exemple)</a:t>
            </a:r>
          </a:p>
        </p:txBody>
      </p:sp>
    </p:spTree>
    <p:extLst>
      <p:ext uri="{BB962C8B-B14F-4D97-AF65-F5344CB8AC3E}">
        <p14:creationId xmlns:p14="http://schemas.microsoft.com/office/powerpoint/2010/main" val="1742881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AC8DC-7DB4-1245-93ED-4C126D0A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rgbClr val="C00000"/>
                </a:solidFill>
              </a:rPr>
              <a:t>Variables aléatoires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DA37-F8D2-B348-8A6F-45AEBBEA6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Définies dans la section « Variables aléatoires » de la question</a:t>
            </a:r>
          </a:p>
          <a:p>
            <a:pPr lvl="1"/>
            <a:r>
              <a:rPr lang="fr-CA" dirty="0"/>
              <a:t>Choix aléatoire parmi un ensemble</a:t>
            </a:r>
            <a:br>
              <a:rPr lang="fr-CA" dirty="0"/>
            </a:br>
            <a:br>
              <a:rPr lang="fr-CA" dirty="0"/>
            </a:br>
            <a:r>
              <a:rPr lang="fr-CA" sz="2000" dirty="0"/>
              <a:t>A = {1, 2, 3, 4, 5, 6, 7, 8};</a:t>
            </a:r>
            <a:br>
              <a:rPr lang="fr-CA" sz="2000" dirty="0"/>
            </a:br>
            <a:r>
              <a:rPr lang="fr-CA" sz="2000" dirty="0"/>
              <a:t>B = {"Lundi", "Mardi", "Mercredi", "Jeudi", "Vendredi", "Samedi", "Dimanche"};</a:t>
            </a:r>
            <a:br>
              <a:rPr lang="fr-CA" sz="2000" dirty="0"/>
            </a:br>
            <a:r>
              <a:rPr lang="fr-CA" sz="2000" dirty="0"/>
              <a:t>C = { [1, 2, 3], [4, 5, 6], [7, 8, 9], [10, 11, 12], [13,14,15]};</a:t>
            </a:r>
            <a:br>
              <a:rPr lang="fr-CA" sz="2000" dirty="0"/>
            </a:br>
            <a:endParaRPr lang="fr-CA" dirty="0"/>
          </a:p>
          <a:p>
            <a:pPr lvl="1"/>
            <a:r>
              <a:rPr lang="fr-CA" dirty="0"/>
              <a:t>Choix aléatoire parmi un ensemble</a:t>
            </a:r>
            <a:br>
              <a:rPr lang="fr-CA" dirty="0"/>
            </a:br>
            <a:br>
              <a:rPr lang="fr-CA" dirty="0"/>
            </a:br>
            <a:r>
              <a:rPr lang="fr-CA" dirty="0"/>
              <a:t>D = { 15:150:0.1};</a:t>
            </a:r>
            <a:br>
              <a:rPr lang="fr-CA" dirty="0"/>
            </a:br>
            <a:r>
              <a:rPr lang="fr-CA" dirty="0"/>
              <a:t>C = { 1:10, 20:30, 40:50 };</a:t>
            </a:r>
          </a:p>
        </p:txBody>
      </p:sp>
    </p:spTree>
    <p:extLst>
      <p:ext uri="{BB962C8B-B14F-4D97-AF65-F5344CB8AC3E}">
        <p14:creationId xmlns:p14="http://schemas.microsoft.com/office/powerpoint/2010/main" val="177856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AC8DC-7DB4-1245-93ED-4C126D0A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rgbClr val="C00000"/>
                </a:solidFill>
              </a:rPr>
              <a:t>Variables aléatoires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DA37-F8D2-B348-8A6F-45AEBBEA6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Définies dans la section « Variables aléatoires » de la question</a:t>
            </a:r>
          </a:p>
          <a:p>
            <a:pPr marL="0" indent="0">
              <a:buNone/>
            </a:pPr>
            <a:endParaRPr lang="fr-CA" dirty="0"/>
          </a:p>
          <a:p>
            <a:pPr lvl="1"/>
            <a:r>
              <a:rPr lang="fr-CA" dirty="0"/>
              <a:t>Liste mélangée</a:t>
            </a:r>
            <a:br>
              <a:rPr lang="fr-CA" dirty="0"/>
            </a:br>
            <a:br>
              <a:rPr lang="fr-CA" dirty="0"/>
            </a:br>
            <a:r>
              <a:rPr lang="fr-CA" dirty="0"/>
              <a:t>	</a:t>
            </a:r>
            <a:r>
              <a:rPr lang="fr-CA" sz="2000" dirty="0"/>
              <a:t>E = </a:t>
            </a:r>
            <a:r>
              <a:rPr lang="fr-CA" sz="2000" i="1" dirty="0" err="1"/>
              <a:t>shuffle</a:t>
            </a:r>
            <a:r>
              <a:rPr lang="fr-CA" sz="2000" dirty="0"/>
              <a:t>( ["Lundi", "Mardi", "Mercredi", "Jeudi", "Vendredi", "Samedi", "Dimanche"] );</a:t>
            </a:r>
          </a:p>
          <a:p>
            <a:pPr lvl="1"/>
            <a:endParaRPr lang="fr-CA" sz="2000" dirty="0"/>
          </a:p>
          <a:p>
            <a:pPr marL="457200" lvl="1" indent="0">
              <a:buNone/>
            </a:pPr>
            <a:r>
              <a:rPr lang="fr-CA" sz="2000" dirty="0"/>
              <a:t>	F = </a:t>
            </a:r>
            <a:r>
              <a:rPr lang="fr-CA" sz="2000" i="1" dirty="0" err="1"/>
              <a:t>shuffle</a:t>
            </a:r>
            <a:r>
              <a:rPr lang="fr-CA" sz="2000" dirty="0"/>
              <a:t>( [1, 3, 19, 20, 17] );</a:t>
            </a:r>
          </a:p>
          <a:p>
            <a:pPr marL="457200" lvl="1" indent="0">
              <a:buNone/>
            </a:pPr>
            <a:endParaRPr lang="fr-CA" sz="2000" dirty="0"/>
          </a:p>
          <a:p>
            <a:pPr marL="457200" lvl="1" indent="0">
              <a:buNone/>
            </a:pPr>
            <a:r>
              <a:rPr lang="fr-CA" sz="2000" dirty="0"/>
              <a:t>	G = </a:t>
            </a:r>
            <a:r>
              <a:rPr lang="fr-CA" sz="2000" i="1" dirty="0" err="1"/>
              <a:t>shuffle</a:t>
            </a:r>
            <a:r>
              <a:rPr lang="fr-CA" sz="2000" dirty="0"/>
              <a:t>( [10:30:3] 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126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1F86-C805-504A-8C51-285F2FEA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rgbClr val="C00000"/>
                </a:solidFill>
              </a:rPr>
              <a:t>Exemple : équation du premier degré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30C9A7-DD5B-8B41-91A6-1CE6C0442F66}"/>
              </a:ext>
            </a:extLst>
          </p:cNvPr>
          <p:cNvSpPr/>
          <p:nvPr/>
        </p:nvSpPr>
        <p:spPr>
          <a:xfrm>
            <a:off x="568412" y="1748984"/>
            <a:ext cx="1149178" cy="90389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Question principale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F1427C-8677-C14D-B45F-ABDED81402D6}"/>
              </a:ext>
            </a:extLst>
          </p:cNvPr>
          <p:cNvSpPr/>
          <p:nvPr/>
        </p:nvSpPr>
        <p:spPr>
          <a:xfrm>
            <a:off x="427294" y="3924351"/>
            <a:ext cx="4646533" cy="15891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CA" dirty="0"/>
              <a:t>Partie 1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8B88111-9864-2E45-B3E0-3EAA1F909039}"/>
              </a:ext>
            </a:extLst>
          </p:cNvPr>
          <p:cNvGrpSpPr/>
          <p:nvPr/>
        </p:nvGrpSpPr>
        <p:grpSpPr>
          <a:xfrm>
            <a:off x="7890460" y="2368245"/>
            <a:ext cx="3980154" cy="3860984"/>
            <a:chOff x="7970108" y="1748984"/>
            <a:chExt cx="3980154" cy="386098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15D337-96AD-9548-8822-472E5FEE3167}"/>
                </a:ext>
              </a:extLst>
            </p:cNvPr>
            <p:cNvSpPr/>
            <p:nvPr/>
          </p:nvSpPr>
          <p:spPr>
            <a:xfrm>
              <a:off x="7970108" y="1748984"/>
              <a:ext cx="3980154" cy="386098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CA" dirty="0"/>
                <a:t>Variables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8B8577F-99CC-3F45-8B16-0325C8D9A032}"/>
                </a:ext>
              </a:extLst>
            </p:cNvPr>
            <p:cNvSpPr/>
            <p:nvPr/>
          </p:nvSpPr>
          <p:spPr>
            <a:xfrm>
              <a:off x="8182055" y="2257779"/>
              <a:ext cx="3556260" cy="14580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CA" dirty="0"/>
                <a:t>Variables aléatoires</a:t>
              </a:r>
            </a:p>
            <a:p>
              <a:pPr algn="ctr"/>
              <a:endParaRPr lang="fr-CA" dirty="0"/>
            </a:p>
            <a:p>
              <a:pPr algn="ctr"/>
              <a:r>
                <a:rPr lang="fr-CA" dirty="0" err="1"/>
                <a:t>coef_a</a:t>
              </a:r>
              <a:r>
                <a:rPr lang="fr-CA" dirty="0"/>
                <a:t> = {-100:100:0.1}</a:t>
              </a:r>
              <a:br>
                <a:rPr lang="fr-CA" dirty="0"/>
              </a:br>
              <a:r>
                <a:rPr lang="fr-CA" dirty="0" err="1"/>
                <a:t>coef_b</a:t>
              </a:r>
              <a:r>
                <a:rPr lang="fr-CA" dirty="0"/>
                <a:t> = {-100:100:0.1}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E8CA3B7-C658-834E-8E34-5A52722522A5}"/>
                </a:ext>
              </a:extLst>
            </p:cNvPr>
            <p:cNvSpPr/>
            <p:nvPr/>
          </p:nvSpPr>
          <p:spPr>
            <a:xfrm>
              <a:off x="8201262" y="3913636"/>
              <a:ext cx="3556260" cy="14580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CA" dirty="0"/>
                <a:t>Variables globales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C9FE5FE-88E8-FA44-9C0F-460929C8A12A}"/>
              </a:ext>
            </a:extLst>
          </p:cNvPr>
          <p:cNvSpPr txBox="1"/>
          <p:nvPr/>
        </p:nvSpPr>
        <p:spPr>
          <a:xfrm>
            <a:off x="1878227" y="1982591"/>
            <a:ext cx="432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Veuillez les résoudre l’équations ci-dessous. </a:t>
            </a:r>
            <a:br>
              <a:rPr lang="fr-CA" dirty="0"/>
            </a:br>
            <a:endParaRPr lang="fr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507657-5E96-BB42-A8CE-9800C9CE3BFD}"/>
              </a:ext>
            </a:extLst>
          </p:cNvPr>
          <p:cNvSpPr txBox="1"/>
          <p:nvPr/>
        </p:nvSpPr>
        <p:spPr>
          <a:xfrm>
            <a:off x="5166873" y="4437538"/>
            <a:ext cx="281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{COEF_A}</a:t>
            </a:r>
            <a:r>
              <a:rPr lang="fr-CA" dirty="0"/>
              <a:t> x + </a:t>
            </a:r>
            <a:r>
              <a:rPr lang="fr-CA" b="1" i="1" dirty="0">
                <a:solidFill>
                  <a:srgbClr val="C00000"/>
                </a:solidFill>
              </a:rPr>
              <a:t>{</a:t>
            </a:r>
            <a:r>
              <a:rPr lang="fr-CA" b="1" i="1" dirty="0" err="1">
                <a:solidFill>
                  <a:srgbClr val="C00000"/>
                </a:solidFill>
              </a:rPr>
              <a:t>coef_b_n</a:t>
            </a:r>
            <a:r>
              <a:rPr lang="fr-CA" b="1" i="1" dirty="0">
                <a:solidFill>
                  <a:srgbClr val="C00000"/>
                </a:solidFill>
              </a:rPr>
              <a:t>}</a:t>
            </a:r>
            <a:r>
              <a:rPr lang="fr-CA" dirty="0"/>
              <a:t>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18041C-B08A-8B42-BBD0-55A9C6B57EB2}"/>
              </a:ext>
            </a:extLst>
          </p:cNvPr>
          <p:cNvSpPr txBox="1"/>
          <p:nvPr/>
        </p:nvSpPr>
        <p:spPr>
          <a:xfrm>
            <a:off x="5348305" y="4893827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>
                <a:sym typeface="Wingdings" pitchFamily="2" charset="2"/>
              </a:rPr>
              <a:t> </a:t>
            </a:r>
            <a:r>
              <a:rPr lang="fr-CA" i="1" dirty="0"/>
              <a:t>10 </a:t>
            </a:r>
            <a:r>
              <a:rPr lang="fr-CA" dirty="0"/>
              <a:t>x + 4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928E74-7ACB-B149-B120-7D73EFCC56B9}"/>
              </a:ext>
            </a:extLst>
          </p:cNvPr>
          <p:cNvSpPr txBox="1"/>
          <p:nvPr/>
        </p:nvSpPr>
        <p:spPr>
          <a:xfrm>
            <a:off x="5276762" y="1154283"/>
            <a:ext cx="5403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dirty="0">
                <a:solidFill>
                  <a:srgbClr val="C00000"/>
                </a:solidFill>
              </a:rPr>
              <a:t>Alternative 1: utiliser une fonction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87829CE-AB81-7D42-987C-9DC02AFE6E6D}"/>
              </a:ext>
            </a:extLst>
          </p:cNvPr>
          <p:cNvSpPr/>
          <p:nvPr/>
        </p:nvSpPr>
        <p:spPr>
          <a:xfrm>
            <a:off x="596094" y="4365225"/>
            <a:ext cx="4314816" cy="1039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dirty="0"/>
              <a:t>Variables locales</a:t>
            </a:r>
          </a:p>
          <a:p>
            <a:endParaRPr lang="fr-CA" dirty="0"/>
          </a:p>
          <a:p>
            <a:r>
              <a:rPr lang="fr-CA" dirty="0" err="1"/>
              <a:t>coef_b_n</a:t>
            </a:r>
            <a:r>
              <a:rPr lang="fr-CA" dirty="0"/>
              <a:t> = abs( COEF_B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76F91A-C057-A54D-B7EF-C066072CA60D}"/>
              </a:ext>
            </a:extLst>
          </p:cNvPr>
          <p:cNvSpPr txBox="1"/>
          <p:nvPr/>
        </p:nvSpPr>
        <p:spPr>
          <a:xfrm>
            <a:off x="427294" y="5685445"/>
            <a:ext cx="687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C00000"/>
                </a:solidFill>
              </a:rPr>
              <a:t>Fonctions disponibles:</a:t>
            </a:r>
            <a:r>
              <a:rPr lang="fr-CA" dirty="0"/>
              <a:t> </a:t>
            </a:r>
            <a:br>
              <a:rPr lang="fr-CA" dirty="0"/>
            </a:br>
            <a:r>
              <a:rPr lang="fr-CA" dirty="0">
                <a:hlinkClick r:id="rId2"/>
              </a:rPr>
              <a:t>https://moodleformulas.org/course/view.php?id=31&amp;section=1</a:t>
            </a:r>
            <a:r>
              <a:rPr lang="fr-CA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43E787-1FF1-A847-B100-E706A38A4B9B}"/>
              </a:ext>
            </a:extLst>
          </p:cNvPr>
          <p:cNvSpPr txBox="1"/>
          <p:nvPr/>
        </p:nvSpPr>
        <p:spPr>
          <a:xfrm>
            <a:off x="1013255" y="2877040"/>
            <a:ext cx="6032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dirty="0">
                <a:solidFill>
                  <a:srgbClr val="C00000"/>
                </a:solidFill>
              </a:rPr>
              <a:t>Problème 1 : si </a:t>
            </a:r>
            <a:r>
              <a:rPr lang="fr-CA" sz="2800" b="1" dirty="0" err="1">
                <a:solidFill>
                  <a:srgbClr val="C00000"/>
                </a:solidFill>
              </a:rPr>
              <a:t>coef_b</a:t>
            </a:r>
            <a:r>
              <a:rPr lang="fr-CA" sz="2800" b="1" dirty="0">
                <a:solidFill>
                  <a:srgbClr val="C00000"/>
                </a:solidFill>
              </a:rPr>
              <a:t> est négatif</a:t>
            </a:r>
            <a:br>
              <a:rPr lang="fr-CA" sz="2800" b="1" dirty="0">
                <a:solidFill>
                  <a:srgbClr val="C00000"/>
                </a:solidFill>
              </a:rPr>
            </a:br>
            <a:r>
              <a:rPr lang="fr-CA" sz="2800" b="1" dirty="0">
                <a:solidFill>
                  <a:srgbClr val="C00000"/>
                </a:solidFill>
                <a:sym typeface="Wingdings" pitchFamily="2" charset="2"/>
              </a:rPr>
              <a:t> </a:t>
            </a:r>
            <a:r>
              <a:rPr lang="fr-CA" sz="2800" i="1" dirty="0">
                <a:solidFill>
                  <a:srgbClr val="C00000"/>
                </a:solidFill>
              </a:rPr>
              <a:t>10 </a:t>
            </a:r>
            <a:r>
              <a:rPr lang="fr-CA" sz="2800" dirty="0">
                <a:solidFill>
                  <a:srgbClr val="C00000"/>
                </a:solidFill>
              </a:rPr>
              <a:t>x + -4 = 0</a:t>
            </a:r>
            <a:endParaRPr lang="fr-CA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32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1F86-C805-504A-8C51-285F2FEA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rgbClr val="C00000"/>
                </a:solidFill>
              </a:rPr>
              <a:t>Exemple : équation du premier degré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30C9A7-DD5B-8B41-91A6-1CE6C0442F66}"/>
              </a:ext>
            </a:extLst>
          </p:cNvPr>
          <p:cNvSpPr/>
          <p:nvPr/>
        </p:nvSpPr>
        <p:spPr>
          <a:xfrm>
            <a:off x="568412" y="1748984"/>
            <a:ext cx="1149178" cy="90389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Question principale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F1427C-8677-C14D-B45F-ABDED81402D6}"/>
              </a:ext>
            </a:extLst>
          </p:cNvPr>
          <p:cNvSpPr/>
          <p:nvPr/>
        </p:nvSpPr>
        <p:spPr>
          <a:xfrm>
            <a:off x="427294" y="3924351"/>
            <a:ext cx="4646533" cy="15891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CA" dirty="0"/>
              <a:t>Partie 1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8B88111-9864-2E45-B3E0-3EAA1F909039}"/>
              </a:ext>
            </a:extLst>
          </p:cNvPr>
          <p:cNvGrpSpPr/>
          <p:nvPr/>
        </p:nvGrpSpPr>
        <p:grpSpPr>
          <a:xfrm>
            <a:off x="7890460" y="2368245"/>
            <a:ext cx="3980154" cy="3860984"/>
            <a:chOff x="7970108" y="1748984"/>
            <a:chExt cx="3980154" cy="386098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15D337-96AD-9548-8822-472E5FEE3167}"/>
                </a:ext>
              </a:extLst>
            </p:cNvPr>
            <p:cNvSpPr/>
            <p:nvPr/>
          </p:nvSpPr>
          <p:spPr>
            <a:xfrm>
              <a:off x="7970108" y="1748984"/>
              <a:ext cx="3980154" cy="386098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CA" dirty="0"/>
                <a:t>Variables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8B8577F-99CC-3F45-8B16-0325C8D9A032}"/>
                </a:ext>
              </a:extLst>
            </p:cNvPr>
            <p:cNvSpPr/>
            <p:nvPr/>
          </p:nvSpPr>
          <p:spPr>
            <a:xfrm>
              <a:off x="8182055" y="2257779"/>
              <a:ext cx="3556260" cy="14580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CA" dirty="0"/>
                <a:t>Variables aléatoires</a:t>
              </a:r>
            </a:p>
            <a:p>
              <a:pPr algn="ctr"/>
              <a:endParaRPr lang="fr-CA" dirty="0"/>
            </a:p>
            <a:p>
              <a:pPr algn="ctr"/>
              <a:r>
                <a:rPr lang="fr-CA" dirty="0"/>
                <a:t>COEF_A = {-100:100:0.1}</a:t>
              </a:r>
              <a:br>
                <a:rPr lang="fr-CA" dirty="0"/>
              </a:br>
              <a:r>
                <a:rPr lang="fr-CA" dirty="0"/>
                <a:t>COEF_B = {-100:100:0.1}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E8CA3B7-C658-834E-8E34-5A52722522A5}"/>
                </a:ext>
              </a:extLst>
            </p:cNvPr>
            <p:cNvSpPr/>
            <p:nvPr/>
          </p:nvSpPr>
          <p:spPr>
            <a:xfrm>
              <a:off x="8201262" y="3913636"/>
              <a:ext cx="3556260" cy="14580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CA" dirty="0"/>
                <a:t>Variables globales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C9FE5FE-88E8-FA44-9C0F-460929C8A12A}"/>
              </a:ext>
            </a:extLst>
          </p:cNvPr>
          <p:cNvSpPr txBox="1"/>
          <p:nvPr/>
        </p:nvSpPr>
        <p:spPr>
          <a:xfrm>
            <a:off x="1878227" y="1982591"/>
            <a:ext cx="432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Veuillez les résoudre l’équations ci-dessous. </a:t>
            </a:r>
            <a:br>
              <a:rPr lang="fr-CA" dirty="0"/>
            </a:br>
            <a:endParaRPr lang="fr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507657-5E96-BB42-A8CE-9800C9CE3BFD}"/>
              </a:ext>
            </a:extLst>
          </p:cNvPr>
          <p:cNvSpPr txBox="1"/>
          <p:nvPr/>
        </p:nvSpPr>
        <p:spPr>
          <a:xfrm>
            <a:off x="5166873" y="4437538"/>
            <a:ext cx="281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{COEF_A}</a:t>
            </a:r>
            <a:r>
              <a:rPr lang="fr-CA" dirty="0"/>
              <a:t> x + </a:t>
            </a:r>
            <a:r>
              <a:rPr lang="fr-CA" b="1" i="1" dirty="0">
                <a:solidFill>
                  <a:srgbClr val="C00000"/>
                </a:solidFill>
              </a:rPr>
              <a:t>{</a:t>
            </a:r>
            <a:r>
              <a:rPr lang="fr-CA" b="1" i="1" dirty="0" err="1">
                <a:solidFill>
                  <a:srgbClr val="C00000"/>
                </a:solidFill>
              </a:rPr>
              <a:t>coef_b_n</a:t>
            </a:r>
            <a:r>
              <a:rPr lang="fr-CA" b="1" i="1" dirty="0">
                <a:solidFill>
                  <a:srgbClr val="C00000"/>
                </a:solidFill>
              </a:rPr>
              <a:t>}</a:t>
            </a:r>
            <a:r>
              <a:rPr lang="fr-CA" dirty="0"/>
              <a:t>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18041C-B08A-8B42-BBD0-55A9C6B57EB2}"/>
              </a:ext>
            </a:extLst>
          </p:cNvPr>
          <p:cNvSpPr txBox="1"/>
          <p:nvPr/>
        </p:nvSpPr>
        <p:spPr>
          <a:xfrm>
            <a:off x="5348305" y="4893827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>
                <a:sym typeface="Wingdings" pitchFamily="2" charset="2"/>
              </a:rPr>
              <a:t> </a:t>
            </a:r>
            <a:r>
              <a:rPr lang="fr-CA" i="1" dirty="0"/>
              <a:t>10 </a:t>
            </a:r>
            <a:r>
              <a:rPr lang="fr-CA" dirty="0"/>
              <a:t>x + 4 = 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87829CE-AB81-7D42-987C-9DC02AFE6E6D}"/>
              </a:ext>
            </a:extLst>
          </p:cNvPr>
          <p:cNvSpPr/>
          <p:nvPr/>
        </p:nvSpPr>
        <p:spPr>
          <a:xfrm>
            <a:off x="514126" y="4365225"/>
            <a:ext cx="4396784" cy="1039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dirty="0"/>
              <a:t>Variables locales</a:t>
            </a:r>
          </a:p>
          <a:p>
            <a:endParaRPr lang="fr-CA" dirty="0"/>
          </a:p>
          <a:p>
            <a:r>
              <a:rPr lang="fr-CA" dirty="0" err="1"/>
              <a:t>coef_b_n</a:t>
            </a:r>
            <a:r>
              <a:rPr lang="fr-CA" dirty="0"/>
              <a:t> = COEF_B&lt;0 ? - COEF_B : COEF_B;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76F91A-C057-A54D-B7EF-C066072CA60D}"/>
              </a:ext>
            </a:extLst>
          </p:cNvPr>
          <p:cNvSpPr txBox="1"/>
          <p:nvPr/>
        </p:nvSpPr>
        <p:spPr>
          <a:xfrm>
            <a:off x="427294" y="5685445"/>
            <a:ext cx="6876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C00000"/>
                </a:solidFill>
              </a:rPr>
              <a:t>Explication (opérateur ternaire):</a:t>
            </a:r>
            <a:r>
              <a:rPr lang="fr-CA" dirty="0"/>
              <a:t> </a:t>
            </a:r>
            <a:br>
              <a:rPr lang="fr-CA" dirty="0"/>
            </a:br>
            <a:r>
              <a:rPr lang="fr-CA" b="1" dirty="0"/>
              <a:t>Si</a:t>
            </a:r>
            <a:r>
              <a:rPr lang="fr-CA" dirty="0"/>
              <a:t> COEF_B est négatif, </a:t>
            </a:r>
            <a:r>
              <a:rPr lang="fr-CA" b="1" dirty="0"/>
              <a:t>alors</a:t>
            </a:r>
            <a:r>
              <a:rPr lang="fr-CA" dirty="0"/>
              <a:t> </a:t>
            </a:r>
            <a:r>
              <a:rPr lang="fr-CA" dirty="0" err="1"/>
              <a:t>coef_b_n</a:t>
            </a:r>
            <a:r>
              <a:rPr lang="fr-CA" dirty="0"/>
              <a:t> = - COEF_B</a:t>
            </a:r>
          </a:p>
          <a:p>
            <a:r>
              <a:rPr lang="fr-CA" b="1" dirty="0"/>
              <a:t>Sinon </a:t>
            </a:r>
            <a:r>
              <a:rPr lang="fr-CA" dirty="0" err="1"/>
              <a:t>coef_b_n</a:t>
            </a:r>
            <a:r>
              <a:rPr lang="fr-CA" dirty="0"/>
              <a:t> = - COEF_B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82EFA7-24CA-DC43-B5E8-29B31BC60477}"/>
              </a:ext>
            </a:extLst>
          </p:cNvPr>
          <p:cNvSpPr txBox="1"/>
          <p:nvPr/>
        </p:nvSpPr>
        <p:spPr>
          <a:xfrm>
            <a:off x="321385" y="2919084"/>
            <a:ext cx="6574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dirty="0">
                <a:solidFill>
                  <a:srgbClr val="C00000"/>
                </a:solidFill>
              </a:rPr>
              <a:t>Alternative 1: structure conditionnelle</a:t>
            </a:r>
          </a:p>
        </p:txBody>
      </p:sp>
    </p:spTree>
    <p:extLst>
      <p:ext uri="{BB962C8B-B14F-4D97-AF65-F5344CB8AC3E}">
        <p14:creationId xmlns:p14="http://schemas.microsoft.com/office/powerpoint/2010/main" val="2040195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1F86-C805-504A-8C51-285F2FEA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rgbClr val="C00000"/>
                </a:solidFill>
              </a:rPr>
              <a:t>Exemple : équation du premier degré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30C9A7-DD5B-8B41-91A6-1CE6C0442F66}"/>
              </a:ext>
            </a:extLst>
          </p:cNvPr>
          <p:cNvSpPr/>
          <p:nvPr/>
        </p:nvSpPr>
        <p:spPr>
          <a:xfrm>
            <a:off x="568412" y="1748984"/>
            <a:ext cx="1149178" cy="90389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Question principale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F1427C-8677-C14D-B45F-ABDED81402D6}"/>
              </a:ext>
            </a:extLst>
          </p:cNvPr>
          <p:cNvSpPr/>
          <p:nvPr/>
        </p:nvSpPr>
        <p:spPr>
          <a:xfrm>
            <a:off x="427294" y="4085945"/>
            <a:ext cx="2031701" cy="9694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CA" dirty="0"/>
              <a:t>Partie 1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8B88111-9864-2E45-B3E0-3EAA1F909039}"/>
              </a:ext>
            </a:extLst>
          </p:cNvPr>
          <p:cNvGrpSpPr/>
          <p:nvPr/>
        </p:nvGrpSpPr>
        <p:grpSpPr>
          <a:xfrm>
            <a:off x="7890460" y="2368245"/>
            <a:ext cx="3980154" cy="3860984"/>
            <a:chOff x="7970108" y="1748984"/>
            <a:chExt cx="3980154" cy="386098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15D337-96AD-9548-8822-472E5FEE3167}"/>
                </a:ext>
              </a:extLst>
            </p:cNvPr>
            <p:cNvSpPr/>
            <p:nvPr/>
          </p:nvSpPr>
          <p:spPr>
            <a:xfrm>
              <a:off x="7970108" y="1748984"/>
              <a:ext cx="3980154" cy="386098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CA" dirty="0"/>
                <a:t>Variables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8B8577F-99CC-3F45-8B16-0325C8D9A032}"/>
                </a:ext>
              </a:extLst>
            </p:cNvPr>
            <p:cNvSpPr/>
            <p:nvPr/>
          </p:nvSpPr>
          <p:spPr>
            <a:xfrm>
              <a:off x="8182055" y="2257779"/>
              <a:ext cx="3556260" cy="14580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CA" dirty="0"/>
                <a:t>Variables aléatoires</a:t>
              </a:r>
            </a:p>
            <a:p>
              <a:pPr algn="ctr"/>
              <a:endParaRPr lang="fr-CA" dirty="0"/>
            </a:p>
            <a:p>
              <a:pPr algn="ctr"/>
              <a:r>
                <a:rPr lang="fr-CA" dirty="0" err="1"/>
                <a:t>coef_a</a:t>
              </a:r>
              <a:r>
                <a:rPr lang="fr-CA" dirty="0"/>
                <a:t> = {-100:100:0.1}</a:t>
              </a:r>
              <a:br>
                <a:rPr lang="fr-CA" dirty="0"/>
              </a:br>
              <a:r>
                <a:rPr lang="fr-CA" dirty="0" err="1"/>
                <a:t>coef_b</a:t>
              </a:r>
              <a:r>
                <a:rPr lang="fr-CA" dirty="0"/>
                <a:t> = {-100:100:0.1}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E8CA3B7-C658-834E-8E34-5A52722522A5}"/>
                </a:ext>
              </a:extLst>
            </p:cNvPr>
            <p:cNvSpPr/>
            <p:nvPr/>
          </p:nvSpPr>
          <p:spPr>
            <a:xfrm>
              <a:off x="8201262" y="3913636"/>
              <a:ext cx="3556260" cy="14580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CA" dirty="0"/>
                <a:t>Variables globales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C9FE5FE-88E8-FA44-9C0F-460929C8A12A}"/>
              </a:ext>
            </a:extLst>
          </p:cNvPr>
          <p:cNvSpPr txBox="1"/>
          <p:nvPr/>
        </p:nvSpPr>
        <p:spPr>
          <a:xfrm>
            <a:off x="1878227" y="1982591"/>
            <a:ext cx="432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Veuillez les résoudre l’équations ci-dessous. </a:t>
            </a:r>
            <a:br>
              <a:rPr lang="fr-CA" dirty="0"/>
            </a:br>
            <a:endParaRPr lang="fr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507657-5E96-BB42-A8CE-9800C9CE3BFD}"/>
              </a:ext>
            </a:extLst>
          </p:cNvPr>
          <p:cNvSpPr txBox="1"/>
          <p:nvPr/>
        </p:nvSpPr>
        <p:spPr>
          <a:xfrm>
            <a:off x="2796693" y="4128686"/>
            <a:ext cx="3219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{</a:t>
            </a:r>
            <a:r>
              <a:rPr lang="fr-CA" i="1" dirty="0" err="1"/>
              <a:t>coef_a</a:t>
            </a:r>
            <a:r>
              <a:rPr lang="fr-CA" i="1" dirty="0"/>
              <a:t>}</a:t>
            </a:r>
            <a:r>
              <a:rPr lang="fr-CA" dirty="0"/>
              <a:t> x + </a:t>
            </a:r>
            <a:r>
              <a:rPr lang="fr-CA" b="1" i="1" dirty="0"/>
              <a:t>{ </a:t>
            </a:r>
            <a:r>
              <a:rPr lang="fr-CA" b="1" i="1" dirty="0">
                <a:solidFill>
                  <a:srgbClr val="C00000"/>
                </a:solidFill>
              </a:rPr>
              <a:t>=</a:t>
            </a:r>
            <a:r>
              <a:rPr lang="fr-CA" b="1" i="1" dirty="0"/>
              <a:t> abs(</a:t>
            </a:r>
            <a:r>
              <a:rPr lang="fr-CA" b="1" i="1" dirty="0" err="1"/>
              <a:t>coef_b</a:t>
            </a:r>
            <a:r>
              <a:rPr lang="fr-CA" b="1" i="1" dirty="0"/>
              <a:t>) }</a:t>
            </a:r>
            <a:r>
              <a:rPr lang="fr-CA" dirty="0"/>
              <a:t>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18041C-B08A-8B42-BBD0-55A9C6B57EB2}"/>
              </a:ext>
            </a:extLst>
          </p:cNvPr>
          <p:cNvSpPr txBox="1"/>
          <p:nvPr/>
        </p:nvSpPr>
        <p:spPr>
          <a:xfrm>
            <a:off x="2754323" y="4570683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>
                <a:sym typeface="Wingdings" pitchFamily="2" charset="2"/>
              </a:rPr>
              <a:t> </a:t>
            </a:r>
            <a:r>
              <a:rPr lang="fr-CA" i="1" dirty="0"/>
              <a:t>10 </a:t>
            </a:r>
            <a:r>
              <a:rPr lang="fr-CA" dirty="0"/>
              <a:t>x + 4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928E74-7ACB-B149-B120-7D73EFCC56B9}"/>
              </a:ext>
            </a:extLst>
          </p:cNvPr>
          <p:cNvSpPr txBox="1"/>
          <p:nvPr/>
        </p:nvSpPr>
        <p:spPr>
          <a:xfrm>
            <a:off x="321385" y="2919084"/>
            <a:ext cx="6574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dirty="0">
                <a:solidFill>
                  <a:srgbClr val="C00000"/>
                </a:solidFill>
              </a:rPr>
              <a:t>Alternative 2: évaluation dans la question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76F91A-C057-A54D-B7EF-C066072CA60D}"/>
              </a:ext>
            </a:extLst>
          </p:cNvPr>
          <p:cNvSpPr txBox="1"/>
          <p:nvPr/>
        </p:nvSpPr>
        <p:spPr>
          <a:xfrm>
            <a:off x="427294" y="5685445"/>
            <a:ext cx="687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C00000"/>
                </a:solidFill>
              </a:rPr>
              <a:t>Explication:</a:t>
            </a:r>
          </a:p>
          <a:p>
            <a:r>
              <a:rPr lang="fr-CA" dirty="0"/>
              <a:t>{= </a:t>
            </a:r>
            <a:r>
              <a:rPr lang="fr-CA" i="1" dirty="0"/>
              <a:t>expression</a:t>
            </a:r>
            <a:r>
              <a:rPr lang="fr-CA" dirty="0"/>
              <a:t> } : l’</a:t>
            </a:r>
            <a:r>
              <a:rPr lang="fr-CA" i="1" dirty="0"/>
              <a:t>expression</a:t>
            </a:r>
            <a:r>
              <a:rPr lang="fr-CA" dirty="0"/>
              <a:t> sera évaluée et la valeur calculée affichée.</a:t>
            </a:r>
          </a:p>
        </p:txBody>
      </p:sp>
    </p:spTree>
    <p:extLst>
      <p:ext uri="{BB962C8B-B14F-4D97-AF65-F5344CB8AC3E}">
        <p14:creationId xmlns:p14="http://schemas.microsoft.com/office/powerpoint/2010/main" val="2745377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1109</Words>
  <Application>Microsoft Macintosh PowerPoint</Application>
  <PresentationFormat>Widescreen</PresentationFormat>
  <Paragraphs>155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Question Formule de Moodle</vt:lpstr>
      <vt:lpstr>Présentation / Utilité</vt:lpstr>
      <vt:lpstr>Anatomie d’une question Formule</vt:lpstr>
      <vt:lpstr>Exemple : équation du premier degré</vt:lpstr>
      <vt:lpstr>Variables aléatoires (1/2)</vt:lpstr>
      <vt:lpstr>Variables aléatoires (2/2)</vt:lpstr>
      <vt:lpstr>Exemple : équation du premier degré</vt:lpstr>
      <vt:lpstr>Exemple : équation du premier degré</vt:lpstr>
      <vt:lpstr>Exemple : équation du premier degré</vt:lpstr>
      <vt:lpstr>Exemple : équation du premier degré</vt:lpstr>
      <vt:lpstr>Exemple : équation du premier degré</vt:lpstr>
      <vt:lpstr>Exemple : unités</vt:lpstr>
      <vt:lpstr>Exemple : Boucles</vt:lpstr>
      <vt:lpstr>Quelques exemples réels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Boubaker, Anis</dc:creator>
  <cp:lastModifiedBy>Boubaker, Anis</cp:lastModifiedBy>
  <cp:revision>18</cp:revision>
  <dcterms:created xsi:type="dcterms:W3CDTF">2021-02-08T16:02:09Z</dcterms:created>
  <dcterms:modified xsi:type="dcterms:W3CDTF">2021-02-09T15:46:03Z</dcterms:modified>
</cp:coreProperties>
</file>