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rompt Bold" charset="1" panose="00000800000000000000"/>
      <p:regular r:id="rId12"/>
    </p:embeddedFont>
    <p:embeddedFont>
      <p:font typeface="Prompt Medium" charset="1" panose="00000600000000000000"/>
      <p:regular r:id="rId13"/>
    </p:embeddedFont>
    <p:embeddedFont>
      <p:font typeface="Prompt Light" charset="1" panose="00000400000000000000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9B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73798">
            <a:off x="6064111" y="1721928"/>
            <a:ext cx="20418741" cy="15072744"/>
          </a:xfrm>
          <a:custGeom>
            <a:avLst/>
            <a:gdLst/>
            <a:ahLst/>
            <a:cxnLst/>
            <a:rect r="r" b="b" t="t" l="l"/>
            <a:pathLst>
              <a:path h="15072744" w="20418741">
                <a:moveTo>
                  <a:pt x="0" y="0"/>
                </a:moveTo>
                <a:lnTo>
                  <a:pt x="20418741" y="0"/>
                </a:lnTo>
                <a:lnTo>
                  <a:pt x="20418741" y="15072744"/>
                </a:lnTo>
                <a:lnTo>
                  <a:pt x="0" y="15072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623060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54"/>
              </a:lnSpc>
            </a:pPr>
            <a:r>
              <a:rPr lang="en-US" sz="7045">
                <a:solidFill>
                  <a:srgbClr val="F8F5F4"/>
                </a:solidFill>
                <a:latin typeface="Prompt Bold"/>
              </a:rPr>
              <a:t>"PointFusion: Deep Sensor Fusion for 3D Bounding Box Estimation"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40792" y="6280103"/>
            <a:ext cx="16230600" cy="1396745"/>
            <a:chOff x="0" y="0"/>
            <a:chExt cx="21640800" cy="18623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21640800" cy="1053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418"/>
                </a:lnSpc>
              </a:pPr>
              <a:r>
                <a:rPr lang="en-US" sz="4937">
                  <a:solidFill>
                    <a:srgbClr val="150F0D"/>
                  </a:solidFill>
                  <a:latin typeface="Prompt Medium"/>
                </a:rPr>
                <a:t>Danfei Xu      Dragomir Anguelov   Ashesh Jain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36217"/>
              <a:ext cx="19182981" cy="626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51"/>
                </a:lnSpc>
                <a:spcBef>
                  <a:spcPct val="0"/>
                </a:spcBef>
              </a:pPr>
              <a:r>
                <a:rPr lang="en-US" sz="2962">
                  <a:solidFill>
                    <a:srgbClr val="F8F5F4"/>
                  </a:solidFill>
                  <a:latin typeface="Prompt Light"/>
                </a:rPr>
                <a:t>Stanford University                 Zoox Inc.                             Zoox Inc.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807417" y="8805132"/>
            <a:ext cx="16230600" cy="0"/>
          </a:xfrm>
          <a:prstGeom prst="line">
            <a:avLst/>
          </a:prstGeom>
          <a:ln cap="rnd" w="28575">
            <a:solidFill>
              <a:srgbClr val="E8DED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9B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54742">
            <a:off x="-13397103" y="166729"/>
            <a:ext cx="26398651" cy="19487005"/>
          </a:xfrm>
          <a:custGeom>
            <a:avLst/>
            <a:gdLst/>
            <a:ahLst/>
            <a:cxnLst/>
            <a:rect r="r" b="b" t="t" l="l"/>
            <a:pathLst>
              <a:path h="19487005" w="26398651">
                <a:moveTo>
                  <a:pt x="0" y="0"/>
                </a:moveTo>
                <a:lnTo>
                  <a:pt x="26398651" y="0"/>
                </a:lnTo>
                <a:lnTo>
                  <a:pt x="26398651" y="19487004"/>
                </a:lnTo>
                <a:lnTo>
                  <a:pt x="0" y="19487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80962"/>
            <a:ext cx="8375356" cy="2171446"/>
            <a:chOff x="0" y="0"/>
            <a:chExt cx="11167141" cy="28952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167141" cy="1739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18"/>
                </a:lnSpc>
                <a:spcBef>
                  <a:spcPct val="0"/>
                </a:spcBef>
              </a:pPr>
              <a:r>
                <a:rPr lang="en-US" sz="8515">
                  <a:solidFill>
                    <a:srgbClr val="F8F5F4"/>
                  </a:solidFill>
                  <a:latin typeface="Prompt Bold"/>
                </a:rPr>
                <a:t>Introduction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56075"/>
              <a:ext cx="9134981" cy="639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4852151"/>
            <a:ext cx="18288000" cy="145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40" indent="-485770" lvl="1">
              <a:lnSpc>
                <a:spcPts val="584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Prompt Medium"/>
              </a:rPr>
              <a:t>Importance of accurate 3D object detection in applications like autonomous driving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147676"/>
            <a:ext cx="18288000" cy="1457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40" indent="-485770" lvl="1">
              <a:lnSpc>
                <a:spcPts val="584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Prompt Medium"/>
              </a:rPr>
              <a:t>A Resnet and Pointnet Architecture is combinely used by Fusion Network.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429253"/>
            <a:ext cx="18288000" cy="158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898" indent="-528949" lvl="1">
              <a:lnSpc>
                <a:spcPts val="6369"/>
              </a:lnSpc>
              <a:buFont typeface="Arial"/>
              <a:buChar char="•"/>
            </a:pPr>
            <a:r>
              <a:rPr lang="en-US" sz="4899">
                <a:solidFill>
                  <a:srgbClr val="000000"/>
                </a:solidFill>
                <a:latin typeface="Prompt Medium"/>
              </a:rPr>
              <a:t>Research problem: Estimating 3D bounding boxes of objects using sensor fusion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69B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9158" y="1028700"/>
            <a:ext cx="157696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sz="7200">
                <a:solidFill>
                  <a:srgbClr val="150F0D"/>
                </a:solidFill>
                <a:latin typeface="Prompt Bold"/>
              </a:rPr>
              <a:t>Some Key Terminology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581362" y="3246905"/>
            <a:ext cx="5406347" cy="6011395"/>
            <a:chOff x="0" y="0"/>
            <a:chExt cx="3397874" cy="37781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97874" cy="3778145"/>
            </a:xfrm>
            <a:custGeom>
              <a:avLst/>
              <a:gdLst/>
              <a:ahLst/>
              <a:cxnLst/>
              <a:rect r="r" b="b" t="t" l="l"/>
              <a:pathLst>
                <a:path h="3778145" w="3397874">
                  <a:moveTo>
                    <a:pt x="3273414" y="3778145"/>
                  </a:moveTo>
                  <a:lnTo>
                    <a:pt x="124460" y="3778145"/>
                  </a:lnTo>
                  <a:cubicBezTo>
                    <a:pt x="55880" y="3778145"/>
                    <a:pt x="0" y="3722265"/>
                    <a:pt x="0" y="36536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3653686"/>
                  </a:lnTo>
                  <a:cubicBezTo>
                    <a:pt x="3397874" y="3722265"/>
                    <a:pt x="3341994" y="3778145"/>
                    <a:pt x="3273415" y="3778145"/>
                  </a:cubicBezTo>
                  <a:close/>
                </a:path>
              </a:pathLst>
            </a:custGeom>
            <a:solidFill>
              <a:srgbClr val="2F1C16">
                <a:alpha val="980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13345" y="4509528"/>
            <a:ext cx="4661310" cy="3342992"/>
            <a:chOff x="0" y="0"/>
            <a:chExt cx="6215081" cy="445732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621508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87380" y="1043774"/>
              <a:ext cx="5840321" cy="3413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8F5F4"/>
                  </a:solidFill>
                  <a:latin typeface="Prompt Medium"/>
                </a:rPr>
                <a:t>the specific method or algorithm proposed in the research paper for performing sensor fusion to estimate 3D bounding boxes.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2934" y="3246905"/>
            <a:ext cx="5406347" cy="6011395"/>
            <a:chOff x="0" y="0"/>
            <a:chExt cx="3397874" cy="37781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97874" cy="3778145"/>
            </a:xfrm>
            <a:custGeom>
              <a:avLst/>
              <a:gdLst/>
              <a:ahLst/>
              <a:cxnLst/>
              <a:rect r="r" b="b" t="t" l="l"/>
              <a:pathLst>
                <a:path h="3778145" w="3397874">
                  <a:moveTo>
                    <a:pt x="3273414" y="3778145"/>
                  </a:moveTo>
                  <a:lnTo>
                    <a:pt x="124460" y="3778145"/>
                  </a:lnTo>
                  <a:cubicBezTo>
                    <a:pt x="55880" y="3778145"/>
                    <a:pt x="0" y="3722265"/>
                    <a:pt x="0" y="36536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3653686"/>
                  </a:lnTo>
                  <a:cubicBezTo>
                    <a:pt x="3397874" y="3722265"/>
                    <a:pt x="3341994" y="3778145"/>
                    <a:pt x="3273415" y="3778145"/>
                  </a:cubicBezTo>
                  <a:close/>
                </a:path>
              </a:pathLst>
            </a:custGeom>
            <a:solidFill>
              <a:srgbClr val="2F1C16">
                <a:alpha val="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5987" y="4509528"/>
            <a:ext cx="4380240" cy="3342992"/>
            <a:chOff x="0" y="0"/>
            <a:chExt cx="5840321" cy="445732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584032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43774"/>
              <a:ext cx="5840321" cy="3413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8F5F4"/>
                  </a:solidFill>
                  <a:latin typeface="Prompt Medium"/>
                </a:rPr>
                <a:t> process of combining or integrating multiple sensor data sources to obtain more comprehensive and reliable information.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247056" y="3246905"/>
            <a:ext cx="5406347" cy="6011395"/>
            <a:chOff x="0" y="0"/>
            <a:chExt cx="3397874" cy="37781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97874" cy="3778145"/>
            </a:xfrm>
            <a:custGeom>
              <a:avLst/>
              <a:gdLst/>
              <a:ahLst/>
              <a:cxnLst/>
              <a:rect r="r" b="b" t="t" l="l"/>
              <a:pathLst>
                <a:path h="3778145" w="3397874">
                  <a:moveTo>
                    <a:pt x="3273414" y="3778145"/>
                  </a:moveTo>
                  <a:lnTo>
                    <a:pt x="124460" y="3778145"/>
                  </a:lnTo>
                  <a:cubicBezTo>
                    <a:pt x="55880" y="3778145"/>
                    <a:pt x="0" y="3722265"/>
                    <a:pt x="0" y="36536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3653686"/>
                  </a:lnTo>
                  <a:cubicBezTo>
                    <a:pt x="3397874" y="3722265"/>
                    <a:pt x="3341994" y="3778145"/>
                    <a:pt x="3273415" y="3778145"/>
                  </a:cubicBezTo>
                  <a:close/>
                </a:path>
              </a:pathLst>
            </a:custGeom>
            <a:solidFill>
              <a:srgbClr val="2F1C16">
                <a:alpha val="9804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879060" y="4509528"/>
            <a:ext cx="4380240" cy="2914367"/>
            <a:chOff x="0" y="0"/>
            <a:chExt cx="5840321" cy="388582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5840321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043774"/>
              <a:ext cx="5840321" cy="2842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8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8F5F4"/>
                  </a:solidFill>
                  <a:latin typeface="Prompt Medium"/>
                </a:rPr>
                <a:t>Takes the raw point clouds as input and process it using Pointnet architecture variant to learn spatial encoding.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92934" y="3246905"/>
            <a:ext cx="5406347" cy="1744195"/>
            <a:chOff x="0" y="0"/>
            <a:chExt cx="3397874" cy="10962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397874" cy="1096222"/>
            </a:xfrm>
            <a:custGeom>
              <a:avLst/>
              <a:gdLst/>
              <a:ahLst/>
              <a:cxnLst/>
              <a:rect r="r" b="b" t="t" l="l"/>
              <a:pathLst>
                <a:path h="1096222" w="3397874">
                  <a:moveTo>
                    <a:pt x="3273414" y="1096222"/>
                  </a:moveTo>
                  <a:lnTo>
                    <a:pt x="124460" y="1096222"/>
                  </a:lnTo>
                  <a:cubicBezTo>
                    <a:pt x="55880" y="1096222"/>
                    <a:pt x="0" y="1040342"/>
                    <a:pt x="0" y="9717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971762"/>
                  </a:lnTo>
                  <a:cubicBezTo>
                    <a:pt x="3397874" y="1040342"/>
                    <a:pt x="3341994" y="1096222"/>
                    <a:pt x="3273415" y="1096222"/>
                  </a:cubicBezTo>
                  <a:close/>
                </a:path>
              </a:pathLst>
            </a:custGeom>
            <a:solidFill>
              <a:srgbClr val="46312A">
                <a:alpha val="40000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68078" y="3747528"/>
            <a:ext cx="465605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>
                <a:solidFill>
                  <a:srgbClr val="F8F5F4"/>
                </a:solidFill>
                <a:latin typeface="Prompt Bold"/>
              </a:rPr>
              <a:t>Fusion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581362" y="3246905"/>
            <a:ext cx="5406347" cy="1744195"/>
            <a:chOff x="0" y="0"/>
            <a:chExt cx="3397874" cy="10962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97874" cy="1096222"/>
            </a:xfrm>
            <a:custGeom>
              <a:avLst/>
              <a:gdLst/>
              <a:ahLst/>
              <a:cxnLst/>
              <a:rect r="r" b="b" t="t" l="l"/>
              <a:pathLst>
                <a:path h="1096222" w="3397874">
                  <a:moveTo>
                    <a:pt x="3273414" y="1096222"/>
                  </a:moveTo>
                  <a:lnTo>
                    <a:pt x="124460" y="1096222"/>
                  </a:lnTo>
                  <a:cubicBezTo>
                    <a:pt x="55880" y="1096222"/>
                    <a:pt x="0" y="1040342"/>
                    <a:pt x="0" y="9717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971762"/>
                  </a:lnTo>
                  <a:cubicBezTo>
                    <a:pt x="3397874" y="1040342"/>
                    <a:pt x="3341994" y="1096222"/>
                    <a:pt x="3273415" y="1096222"/>
                  </a:cubicBezTo>
                  <a:close/>
                </a:path>
              </a:pathLst>
            </a:custGeom>
            <a:solidFill>
              <a:srgbClr val="46312A">
                <a:alpha val="40000"/>
              </a:srgbClr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6953880" y="3747528"/>
            <a:ext cx="466131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>
                <a:solidFill>
                  <a:srgbClr val="F8F5F4"/>
                </a:solidFill>
                <a:latin typeface="Prompt Bold"/>
              </a:rPr>
              <a:t>Point Fusion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247056" y="3246905"/>
            <a:ext cx="5406347" cy="1744195"/>
            <a:chOff x="0" y="0"/>
            <a:chExt cx="3397874" cy="10962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397874" cy="1096222"/>
            </a:xfrm>
            <a:custGeom>
              <a:avLst/>
              <a:gdLst/>
              <a:ahLst/>
              <a:cxnLst/>
              <a:rect r="r" b="b" t="t" l="l"/>
              <a:pathLst>
                <a:path h="1096222" w="3397874">
                  <a:moveTo>
                    <a:pt x="3273414" y="1096222"/>
                  </a:moveTo>
                  <a:lnTo>
                    <a:pt x="124460" y="1096222"/>
                  </a:lnTo>
                  <a:cubicBezTo>
                    <a:pt x="55880" y="1096222"/>
                    <a:pt x="0" y="1040342"/>
                    <a:pt x="0" y="9717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971762"/>
                  </a:lnTo>
                  <a:cubicBezTo>
                    <a:pt x="3397874" y="1040342"/>
                    <a:pt x="3341994" y="1096222"/>
                    <a:pt x="3273415" y="1096222"/>
                  </a:cubicBezTo>
                  <a:close/>
                </a:path>
              </a:pathLst>
            </a:custGeom>
            <a:solidFill>
              <a:srgbClr val="46312A">
                <a:alpha val="40000"/>
              </a:srgbClr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641158" y="3366528"/>
            <a:ext cx="4618142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5000">
                <a:solidFill>
                  <a:srgbClr val="F8F5F4"/>
                </a:solidFill>
                <a:latin typeface="Prompt Bold"/>
              </a:rPr>
              <a:t>Point Cloud Network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69B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574" y="1103482"/>
            <a:ext cx="7656926" cy="3699493"/>
            <a:chOff x="0" y="0"/>
            <a:chExt cx="3397874" cy="16417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874" cy="1641705"/>
            </a:xfrm>
            <a:custGeom>
              <a:avLst/>
              <a:gdLst/>
              <a:ahLst/>
              <a:cxnLst/>
              <a:rect r="r" b="b" t="t" l="l"/>
              <a:pathLst>
                <a:path h="1641705" w="3397874">
                  <a:moveTo>
                    <a:pt x="3273414" y="1641705"/>
                  </a:moveTo>
                  <a:lnTo>
                    <a:pt x="124460" y="1641705"/>
                  </a:lnTo>
                  <a:cubicBezTo>
                    <a:pt x="55880" y="1641705"/>
                    <a:pt x="0" y="1585825"/>
                    <a:pt x="0" y="15172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1517245"/>
                  </a:lnTo>
                  <a:cubicBezTo>
                    <a:pt x="3397874" y="1585825"/>
                    <a:pt x="3341994" y="1641705"/>
                    <a:pt x="3273415" y="1641705"/>
                  </a:cubicBezTo>
                  <a:close/>
                </a:path>
              </a:pathLst>
            </a:custGeom>
            <a:solidFill>
              <a:srgbClr val="46312A">
                <a:alpha val="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5574" y="5035570"/>
            <a:ext cx="7656926" cy="5251430"/>
            <a:chOff x="0" y="0"/>
            <a:chExt cx="3397874" cy="2330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7874" cy="2330400"/>
            </a:xfrm>
            <a:custGeom>
              <a:avLst/>
              <a:gdLst/>
              <a:ahLst/>
              <a:cxnLst/>
              <a:rect r="r" b="b" t="t" l="l"/>
              <a:pathLst>
                <a:path h="2330400" w="3397874">
                  <a:moveTo>
                    <a:pt x="3273414" y="2330400"/>
                  </a:moveTo>
                  <a:lnTo>
                    <a:pt x="124460" y="2330400"/>
                  </a:lnTo>
                  <a:cubicBezTo>
                    <a:pt x="55880" y="2330400"/>
                    <a:pt x="0" y="2274520"/>
                    <a:pt x="0" y="220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2205940"/>
                  </a:lnTo>
                  <a:cubicBezTo>
                    <a:pt x="3397874" y="2274520"/>
                    <a:pt x="3341994" y="2330400"/>
                    <a:pt x="3273415" y="2330400"/>
                  </a:cubicBezTo>
                  <a:close/>
                </a:path>
              </a:pathLst>
            </a:custGeom>
            <a:solidFill>
              <a:srgbClr val="46312A">
                <a:alpha val="9804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8159" y="2991502"/>
            <a:ext cx="7151757" cy="213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F8F5F4"/>
                </a:solidFill>
                <a:latin typeface="Prompt Medium"/>
              </a:rPr>
              <a:t>KITTI data</a:t>
            </a:r>
            <a:r>
              <a:rPr lang="en-US" sz="2600">
                <a:solidFill>
                  <a:srgbClr val="F8F5F4"/>
                </a:solidFill>
                <a:latin typeface="Prompt Medium"/>
              </a:rPr>
              <a:t>set: Adatasets of Outdoor Scenes. </a:t>
            </a:r>
          </a:p>
          <a:p>
            <a:pPr algn="l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F8F5F4"/>
                </a:solidFill>
                <a:latin typeface="Prompt Medium"/>
              </a:rPr>
              <a:t>SUN-RGBD dataset: A dataset of images of indoor scenes.</a:t>
            </a:r>
          </a:p>
          <a:p>
            <a:pPr algn="l" marL="0" indent="0" lvl="0">
              <a:lnSpc>
                <a:spcPts val="33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25574" y="6765411"/>
            <a:ext cx="7404342" cy="327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7385" indent="-268692" lvl="1">
              <a:lnSpc>
                <a:spcPts val="3235"/>
              </a:lnSpc>
              <a:buFont typeface="Arial"/>
              <a:buChar char="•"/>
            </a:pPr>
            <a:r>
              <a:rPr lang="en-US" sz="2489">
                <a:solidFill>
                  <a:srgbClr val="F8F5F4"/>
                </a:solidFill>
                <a:latin typeface="Prompt Medium"/>
              </a:rPr>
              <a:t>Average precisi</a:t>
            </a:r>
            <a:r>
              <a:rPr lang="en-US" sz="2489">
                <a:solidFill>
                  <a:srgbClr val="F8F5F4"/>
                </a:solidFill>
                <a:latin typeface="Prompt Medium"/>
              </a:rPr>
              <a:t>on (AP): The average precision is a measure precision-recall curve.</a:t>
            </a:r>
          </a:p>
          <a:p>
            <a:pPr algn="l">
              <a:lnSpc>
                <a:spcPts val="3235"/>
              </a:lnSpc>
            </a:pPr>
          </a:p>
          <a:p>
            <a:pPr algn="l" marL="537385" indent="-268692" lvl="1">
              <a:lnSpc>
                <a:spcPts val="3235"/>
              </a:lnSpc>
              <a:buFont typeface="Arial"/>
              <a:buChar char="•"/>
            </a:pPr>
            <a:r>
              <a:rPr lang="en-US" sz="2489">
                <a:solidFill>
                  <a:srgbClr val="F8F5F4"/>
                </a:solidFill>
                <a:latin typeface="Prompt Medium"/>
              </a:rPr>
              <a:t>Intersection over union (IoU): The IoU is a measure of the overlap between two bounding boxes.</a:t>
            </a:r>
          </a:p>
          <a:p>
            <a:pPr algn="l" marL="0" indent="0" lvl="0">
              <a:lnSpc>
                <a:spcPts val="3235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725574" y="1091582"/>
            <a:ext cx="7656926" cy="1509222"/>
            <a:chOff x="0" y="0"/>
            <a:chExt cx="3397874" cy="6697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97874" cy="669740"/>
            </a:xfrm>
            <a:custGeom>
              <a:avLst/>
              <a:gdLst/>
              <a:ahLst/>
              <a:cxnLst/>
              <a:rect r="r" b="b" t="t" l="l"/>
              <a:pathLst>
                <a:path h="669740" w="3397874">
                  <a:moveTo>
                    <a:pt x="3273414" y="669739"/>
                  </a:moveTo>
                  <a:lnTo>
                    <a:pt x="124460" y="669739"/>
                  </a:lnTo>
                  <a:cubicBezTo>
                    <a:pt x="55880" y="669739"/>
                    <a:pt x="0" y="613860"/>
                    <a:pt x="0" y="5452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545280"/>
                  </a:lnTo>
                  <a:cubicBezTo>
                    <a:pt x="3397874" y="613860"/>
                    <a:pt x="3341994" y="669740"/>
                    <a:pt x="3273415" y="669740"/>
                  </a:cubicBezTo>
                  <a:close/>
                </a:path>
              </a:pathLst>
            </a:custGeom>
            <a:solidFill>
              <a:srgbClr val="E8DEDB">
                <a:alpha val="2784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25574" y="5048636"/>
            <a:ext cx="7656926" cy="1488176"/>
            <a:chOff x="0" y="0"/>
            <a:chExt cx="3397874" cy="66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97874" cy="660400"/>
            </a:xfrm>
            <a:custGeom>
              <a:avLst/>
              <a:gdLst/>
              <a:ahLst/>
              <a:cxnLst/>
              <a:rect r="r" b="b" t="t" l="l"/>
              <a:pathLst>
                <a:path h="660400" w="3397874">
                  <a:moveTo>
                    <a:pt x="327341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535940"/>
                  </a:lnTo>
                  <a:cubicBezTo>
                    <a:pt x="3397874" y="604520"/>
                    <a:pt x="3341994" y="660400"/>
                    <a:pt x="3273415" y="660400"/>
                  </a:cubicBezTo>
                  <a:close/>
                </a:path>
              </a:pathLst>
            </a:custGeom>
            <a:solidFill>
              <a:srgbClr val="E8DEDB">
                <a:alpha val="27843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889174" y="1686577"/>
            <a:ext cx="332972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sz="5499">
                <a:solidFill>
                  <a:srgbClr val="150F0D"/>
                </a:solidFill>
                <a:latin typeface="Prompt Bold"/>
              </a:rPr>
              <a:t>Datasets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57512" y="5703004"/>
            <a:ext cx="2593049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sz="5499">
                <a:solidFill>
                  <a:srgbClr val="150F0D"/>
                </a:solidFill>
                <a:latin typeface="Prompt Bold"/>
              </a:rPr>
              <a:t>Metrics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782985" y="1103482"/>
            <a:ext cx="7656926" cy="4792337"/>
            <a:chOff x="0" y="0"/>
            <a:chExt cx="3397874" cy="21266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97874" cy="2126670"/>
            </a:xfrm>
            <a:custGeom>
              <a:avLst/>
              <a:gdLst/>
              <a:ahLst/>
              <a:cxnLst/>
              <a:rect r="r" b="b" t="t" l="l"/>
              <a:pathLst>
                <a:path h="2126670" w="3397874">
                  <a:moveTo>
                    <a:pt x="3273414" y="2126670"/>
                  </a:moveTo>
                  <a:lnTo>
                    <a:pt x="124460" y="2126670"/>
                  </a:lnTo>
                  <a:cubicBezTo>
                    <a:pt x="55880" y="2126670"/>
                    <a:pt x="0" y="2070790"/>
                    <a:pt x="0" y="20022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2002210"/>
                  </a:lnTo>
                  <a:cubicBezTo>
                    <a:pt x="3397874" y="2070790"/>
                    <a:pt x="3341994" y="2126670"/>
                    <a:pt x="3273415" y="2126670"/>
                  </a:cubicBezTo>
                  <a:close/>
                </a:path>
              </a:pathLst>
            </a:custGeom>
            <a:solidFill>
              <a:srgbClr val="46312A">
                <a:alpha val="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803384" y="6117341"/>
            <a:ext cx="7656926" cy="3918172"/>
            <a:chOff x="0" y="0"/>
            <a:chExt cx="3397874" cy="17387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397874" cy="1738747"/>
            </a:xfrm>
            <a:custGeom>
              <a:avLst/>
              <a:gdLst/>
              <a:ahLst/>
              <a:cxnLst/>
              <a:rect r="r" b="b" t="t" l="l"/>
              <a:pathLst>
                <a:path h="1738747" w="3397874">
                  <a:moveTo>
                    <a:pt x="3273414" y="1738747"/>
                  </a:moveTo>
                  <a:lnTo>
                    <a:pt x="124460" y="1738747"/>
                  </a:lnTo>
                  <a:cubicBezTo>
                    <a:pt x="55880" y="1738747"/>
                    <a:pt x="0" y="1682867"/>
                    <a:pt x="0" y="16142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1614287"/>
                  </a:lnTo>
                  <a:cubicBezTo>
                    <a:pt x="3397874" y="1682867"/>
                    <a:pt x="3341994" y="1738747"/>
                    <a:pt x="3273415" y="1738747"/>
                  </a:cubicBezTo>
                  <a:close/>
                </a:path>
              </a:pathLst>
            </a:custGeom>
            <a:solidFill>
              <a:srgbClr val="46312A">
                <a:alpha val="9804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204301" y="2767664"/>
            <a:ext cx="621269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</a:pPr>
            <a:r>
              <a:rPr lang="en-US" sz="2999">
                <a:solidFill>
                  <a:srgbClr val="F8F5F4"/>
                </a:solidFill>
                <a:latin typeface="Prompt Medium"/>
              </a:rPr>
              <a:t>Point Fusion Network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08995" y="2934178"/>
            <a:ext cx="8364108" cy="29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</a:p>
          <a:p>
            <a:pPr algn="l" marL="993144" indent="-331048" lvl="2">
              <a:lnSpc>
                <a:spcPts val="2990"/>
              </a:lnSpc>
              <a:buFont typeface="Arial"/>
              <a:buChar char="⚬"/>
            </a:pPr>
            <a:r>
              <a:rPr lang="en-US" sz="2300">
                <a:solidFill>
                  <a:srgbClr val="F8F5F4"/>
                </a:solidFill>
                <a:latin typeface="Prompt Medium"/>
              </a:rPr>
              <a:t>A point cloud network that processes the raw point cloud data.</a:t>
            </a:r>
          </a:p>
          <a:p>
            <a:pPr algn="l" marL="993144" indent="-331048" lvl="2">
              <a:lnSpc>
                <a:spcPts val="2990"/>
              </a:lnSpc>
              <a:buFont typeface="Arial"/>
              <a:buChar char="⚬"/>
            </a:pPr>
            <a:r>
              <a:rPr lang="en-US" sz="2300">
                <a:solidFill>
                  <a:srgbClr val="F8F5F4"/>
                </a:solidFill>
                <a:latin typeface="Prompt Medium"/>
              </a:rPr>
              <a:t>An image network that processes the input image.</a:t>
            </a:r>
          </a:p>
          <a:p>
            <a:pPr algn="l" marL="993144" indent="-331048" lvl="2">
              <a:lnSpc>
                <a:spcPts val="2990"/>
              </a:lnSpc>
              <a:buFont typeface="Arial"/>
              <a:buChar char="⚬"/>
            </a:pPr>
            <a:r>
              <a:rPr lang="en-US" sz="2300">
                <a:solidFill>
                  <a:srgbClr val="F8F5F4"/>
                </a:solidFill>
                <a:latin typeface="Prompt Medium"/>
              </a:rPr>
              <a:t>A fusion network that combines the features from the point cloud network and the image network to predict the 3D bounding box.</a:t>
            </a:r>
          </a:p>
          <a:p>
            <a:pPr algn="l" marL="0" indent="0" lvl="0">
              <a:lnSpc>
                <a:spcPts val="299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484701" y="7899410"/>
            <a:ext cx="6212696" cy="171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F8F5F4"/>
                </a:solidFill>
                <a:latin typeface="Prompt Medium"/>
              </a:rPr>
              <a:t>PointFusion was evaluated on the KITTI and SUN-RGBD datasets with same hyperparameters</a:t>
            </a:r>
          </a:p>
          <a:p>
            <a:pPr algn="l" marL="0" indent="0" lvl="0">
              <a:lnSpc>
                <a:spcPts val="3380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9762586" y="1103482"/>
            <a:ext cx="7656926" cy="1509222"/>
            <a:chOff x="0" y="0"/>
            <a:chExt cx="3397874" cy="6697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97874" cy="669740"/>
            </a:xfrm>
            <a:custGeom>
              <a:avLst/>
              <a:gdLst/>
              <a:ahLst/>
              <a:cxnLst/>
              <a:rect r="r" b="b" t="t" l="l"/>
              <a:pathLst>
                <a:path h="669740" w="3397874">
                  <a:moveTo>
                    <a:pt x="3273414" y="669739"/>
                  </a:moveTo>
                  <a:lnTo>
                    <a:pt x="124460" y="669739"/>
                  </a:lnTo>
                  <a:cubicBezTo>
                    <a:pt x="55880" y="669739"/>
                    <a:pt x="0" y="613860"/>
                    <a:pt x="0" y="5452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545280"/>
                  </a:lnTo>
                  <a:cubicBezTo>
                    <a:pt x="3397874" y="613860"/>
                    <a:pt x="3341994" y="669740"/>
                    <a:pt x="3273415" y="669740"/>
                  </a:cubicBezTo>
                  <a:close/>
                </a:path>
              </a:pathLst>
            </a:custGeom>
            <a:solidFill>
              <a:srgbClr val="E8DEDB">
                <a:alpha val="27843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782985" y="6067045"/>
            <a:ext cx="7656926" cy="1594240"/>
            <a:chOff x="0" y="0"/>
            <a:chExt cx="3397874" cy="7074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97874" cy="707468"/>
            </a:xfrm>
            <a:custGeom>
              <a:avLst/>
              <a:gdLst/>
              <a:ahLst/>
              <a:cxnLst/>
              <a:rect r="r" b="b" t="t" l="l"/>
              <a:pathLst>
                <a:path h="707468" w="3397874">
                  <a:moveTo>
                    <a:pt x="3273414" y="707467"/>
                  </a:moveTo>
                  <a:lnTo>
                    <a:pt x="124460" y="707467"/>
                  </a:lnTo>
                  <a:cubicBezTo>
                    <a:pt x="55880" y="707467"/>
                    <a:pt x="0" y="651588"/>
                    <a:pt x="0" y="5830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3415" y="0"/>
                  </a:lnTo>
                  <a:cubicBezTo>
                    <a:pt x="3341994" y="0"/>
                    <a:pt x="3397874" y="55880"/>
                    <a:pt x="3397874" y="124460"/>
                  </a:cubicBezTo>
                  <a:lnTo>
                    <a:pt x="3397874" y="583008"/>
                  </a:lnTo>
                  <a:cubicBezTo>
                    <a:pt x="3397874" y="651588"/>
                    <a:pt x="3341994" y="707468"/>
                    <a:pt x="3273415" y="707468"/>
                  </a:cubicBezTo>
                  <a:close/>
                </a:path>
              </a:pathLst>
            </a:custGeom>
            <a:solidFill>
              <a:srgbClr val="E8DEDB">
                <a:alpha val="27843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825992" y="1679429"/>
            <a:ext cx="427263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sz="5499">
                <a:solidFill>
                  <a:srgbClr val="150F0D"/>
                </a:solidFill>
                <a:latin typeface="Prompt Bold"/>
              </a:rPr>
              <a:t>Algorithm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40760" y="6298316"/>
            <a:ext cx="395666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sz="5499">
                <a:solidFill>
                  <a:srgbClr val="150F0D"/>
                </a:solidFill>
                <a:latin typeface="Prompt Bold"/>
              </a:rPr>
              <a:t>Evaluation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56765" y="180975"/>
            <a:ext cx="559352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sz="5499">
                <a:solidFill>
                  <a:srgbClr val="150F0D"/>
                </a:solidFill>
                <a:latin typeface="Prompt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9B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74195" y="506988"/>
            <a:ext cx="7955546" cy="4636512"/>
          </a:xfrm>
          <a:custGeom>
            <a:avLst/>
            <a:gdLst/>
            <a:ahLst/>
            <a:cxnLst/>
            <a:rect r="r" b="b" t="t" l="l"/>
            <a:pathLst>
              <a:path h="4636512" w="7955546">
                <a:moveTo>
                  <a:pt x="0" y="0"/>
                </a:moveTo>
                <a:lnTo>
                  <a:pt x="7955546" y="0"/>
                </a:lnTo>
                <a:lnTo>
                  <a:pt x="7955546" y="4636512"/>
                </a:lnTo>
                <a:lnTo>
                  <a:pt x="0" y="463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259" y="5469410"/>
            <a:ext cx="17971481" cy="2292931"/>
          </a:xfrm>
          <a:custGeom>
            <a:avLst/>
            <a:gdLst/>
            <a:ahLst/>
            <a:cxnLst/>
            <a:rect r="r" b="b" t="t" l="l"/>
            <a:pathLst>
              <a:path h="2292931" w="17971481">
                <a:moveTo>
                  <a:pt x="0" y="0"/>
                </a:moveTo>
                <a:lnTo>
                  <a:pt x="17971482" y="0"/>
                </a:lnTo>
                <a:lnTo>
                  <a:pt x="17971482" y="2292931"/>
                </a:lnTo>
                <a:lnTo>
                  <a:pt x="0" y="2292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9340" r="0" b="-2275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169619" y="54851"/>
            <a:ext cx="6078998" cy="1002373"/>
            <a:chOff x="0" y="0"/>
            <a:chExt cx="8105331" cy="133649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8105331" cy="579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1"/>
                </a:lnSpc>
                <a:spcBef>
                  <a:spcPct val="0"/>
                </a:spcBef>
              </a:pPr>
              <a:r>
                <a:rPr lang="en-US" sz="2716" spc="27">
                  <a:solidFill>
                    <a:srgbClr val="150F0D"/>
                  </a:solidFill>
                  <a:latin typeface="Prompt Medium"/>
                </a:rPr>
                <a:t>RESULTS ON KITTI DATASETS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69772"/>
              <a:ext cx="8105331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45744" y="4749148"/>
            <a:ext cx="6078998" cy="1002373"/>
            <a:chOff x="0" y="0"/>
            <a:chExt cx="8105331" cy="133649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8105331" cy="579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1"/>
                </a:lnSpc>
                <a:spcBef>
                  <a:spcPct val="0"/>
                </a:spcBef>
              </a:pPr>
              <a:r>
                <a:rPr lang="en-US" sz="2716" spc="27">
                  <a:solidFill>
                    <a:srgbClr val="150F0D"/>
                  </a:solidFill>
                  <a:latin typeface="Prompt Medium"/>
                </a:rPr>
                <a:t>RESULTS ON SUN-RGBD DATASETS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69772"/>
              <a:ext cx="8105331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60094" y="1258699"/>
            <a:ext cx="48150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Findings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02" t="-80538" r="-7278" b="-208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89753" y="2317496"/>
            <a:ext cx="1250849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sz="7200">
                <a:solidFill>
                  <a:srgbClr val="F8F5F4"/>
                </a:solidFill>
                <a:latin typeface="Prompt Bold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36716" y="5767755"/>
            <a:ext cx="11814568" cy="381000"/>
            <a:chOff x="0" y="0"/>
            <a:chExt cx="15752757" cy="508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8DEDB">
                  <a:alpha val="27843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7622378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8DEDB">
                  <a:alpha val="27843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5244757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8DEDB">
                  <a:alpha val="27843"/>
                </a:srgbClr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14819" y="114819"/>
              <a:ext cx="278362" cy="27836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8DEDB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37197" y="114819"/>
              <a:ext cx="278362" cy="278362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8DEDB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5359576" y="114819"/>
              <a:ext cx="278362" cy="278362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8DEDB"/>
              </a:solidFill>
            </p:spPr>
          </p:sp>
        </p:grpSp>
        <p:sp>
          <p:nvSpPr>
            <p:cNvPr name="AutoShape 17" id="17"/>
            <p:cNvSpPr/>
            <p:nvPr/>
          </p:nvSpPr>
          <p:spPr>
            <a:xfrm rot="0">
              <a:off x="254000" y="234950"/>
              <a:ext cx="15244757" cy="0"/>
            </a:xfrm>
            <a:prstGeom prst="line">
              <a:avLst/>
            </a:prstGeom>
            <a:ln cap="rnd" w="38100">
              <a:solidFill>
                <a:srgbClr val="E8DEDB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DAGIl8fMJ2Q</dc:identifier>
  <dcterms:modified xsi:type="dcterms:W3CDTF">2011-08-01T06:04:30Z</dcterms:modified>
  <cp:revision>1</cp:revision>
  <dc:title>Try Magic Design</dc:title>
</cp:coreProperties>
</file>