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oppins" panose="00000500000000000000" pitchFamily="2" charset="0"/>
      <p:regular r:id="rId9"/>
    </p:embeddedFont>
    <p:embeddedFont>
      <p:font typeface="Poppins Bold" panose="020B0604020202020204" charset="0"/>
      <p:regular r:id="rId10"/>
    </p:embeddedFont>
    <p:embeddedFont>
      <p:font typeface="Poppins Medium" panose="00000600000000000000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jessemostipak/hotel-booking-deman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269" r="-3426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5400000">
            <a:off x="3419941" y="-1312106"/>
            <a:ext cx="794528" cy="5577010"/>
            <a:chOff x="0" y="0"/>
            <a:chExt cx="209258" cy="14688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9258" cy="1468842"/>
            </a:xfrm>
            <a:custGeom>
              <a:avLst/>
              <a:gdLst/>
              <a:ahLst/>
              <a:cxnLst/>
              <a:rect l="l" t="t" r="r" b="b"/>
              <a:pathLst>
                <a:path w="209258" h="1468842">
                  <a:moveTo>
                    <a:pt x="0" y="0"/>
                  </a:moveTo>
                  <a:lnTo>
                    <a:pt x="209258" y="0"/>
                  </a:lnTo>
                  <a:lnTo>
                    <a:pt x="209258" y="1468842"/>
                  </a:lnTo>
                  <a:lnTo>
                    <a:pt x="0" y="1468842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09258" cy="1525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04861" y="1232829"/>
            <a:ext cx="487140" cy="487140"/>
          </a:xfrm>
          <a:custGeom>
            <a:avLst/>
            <a:gdLst/>
            <a:ahLst/>
            <a:cxnLst/>
            <a:rect l="l" t="t" r="r" b="b"/>
            <a:pathLst>
              <a:path w="487140" h="487140">
                <a:moveTo>
                  <a:pt x="0" y="0"/>
                </a:moveTo>
                <a:lnTo>
                  <a:pt x="487140" y="0"/>
                </a:lnTo>
                <a:lnTo>
                  <a:pt x="487140" y="487140"/>
                </a:lnTo>
                <a:lnTo>
                  <a:pt x="0" y="4871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4642080"/>
            <a:ext cx="11785433" cy="2658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02"/>
              </a:lnSpc>
            </a:pPr>
            <a:r>
              <a:rPr lang="en-US" sz="9093" b="1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PEMBATALAN RESERVASI HOTEL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976734"/>
            <a:ext cx="8531584" cy="3340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72"/>
              </a:lnSpc>
            </a:pPr>
            <a:r>
              <a:rPr lang="en-US" sz="1142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</a:t>
            </a:r>
          </a:p>
          <a:p>
            <a:pPr algn="l">
              <a:lnSpc>
                <a:spcPts val="12572"/>
              </a:lnSpc>
            </a:pPr>
            <a:endParaRPr lang="en-US" sz="11429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8615191"/>
            <a:ext cx="7032180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9"/>
              </a:lnSpc>
            </a:pPr>
            <a:r>
              <a:rPr lang="en-US" sz="2199" spc="39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MILESTONE PHASE 0 - HACKTIV8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248318" y="1284572"/>
            <a:ext cx="4049526" cy="383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8"/>
              </a:lnSpc>
            </a:pPr>
            <a:r>
              <a:rPr lang="en-US" sz="2543" b="1" spc="129">
                <a:solidFill>
                  <a:srgbClr val="171F3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ANIS MARSELA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50529" y="2118708"/>
            <a:ext cx="8600488" cy="5321552"/>
          </a:xfrm>
          <a:custGeom>
            <a:avLst/>
            <a:gdLst/>
            <a:ahLst/>
            <a:cxnLst/>
            <a:rect l="l" t="t" r="r" b="b"/>
            <a:pathLst>
              <a:path w="8600488" h="5321552">
                <a:moveTo>
                  <a:pt x="0" y="0"/>
                </a:moveTo>
                <a:lnTo>
                  <a:pt x="8600488" y="0"/>
                </a:lnTo>
                <a:lnTo>
                  <a:pt x="8600488" y="5321552"/>
                </a:lnTo>
                <a:lnTo>
                  <a:pt x="0" y="5321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59772" y="2128233"/>
            <a:ext cx="6665369" cy="202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1" spc="76" dirty="0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Latar</a:t>
            </a:r>
          </a:p>
          <a:p>
            <a:pPr algn="l">
              <a:lnSpc>
                <a:spcPts val="7699"/>
              </a:lnSpc>
            </a:pPr>
            <a:r>
              <a:rPr lang="en-US" sz="6999" b="1" spc="76" dirty="0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BELAKANG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68543" y="9523945"/>
            <a:ext cx="6590757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90"/>
              </a:lnSpc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PEMBATALAN HOTEL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523945"/>
            <a:ext cx="5577010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90"/>
              </a:lnSpc>
            </a:pPr>
            <a:r>
              <a:rPr lang="en-US" sz="1900" spc="343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ANIS MARSELA | 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9772" y="4627578"/>
            <a:ext cx="6347920" cy="3930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 era digital, pemesanan hotel jadi sangat mudah. Tapi tentunya ini bisa jadi tantangan tersendiri. Banyaknya hotel yg mengalami pembatalan reservasi . </a:t>
            </a:r>
          </a:p>
          <a:p>
            <a:pPr algn="l">
              <a:lnSpc>
                <a:spcPts val="3480"/>
              </a:lnSpc>
            </a:pPr>
            <a:endParaRPr lang="en-US" sz="2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48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Hal ini berdampak pada kerugian pendapatan serta efisiensi operasional hotel. Jadi, penting untuk mengetahui apa saja yang membuat orang sering membatalkan pesanan hotel.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668543" y="9523945"/>
            <a:ext cx="6590757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90"/>
              </a:lnSpc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PEMBATALAN HOTEL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514420"/>
            <a:ext cx="5577010" cy="3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362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ANIS MARSELA |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62133" y="2711450"/>
            <a:ext cx="8180078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60"/>
              </a:lnSpc>
              <a:spcBef>
                <a:spcPct val="0"/>
              </a:spcBef>
            </a:pPr>
            <a:r>
              <a:rPr lang="en-US" sz="6600" b="1" spc="72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PROYEK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2133" y="1870075"/>
            <a:ext cx="5243576" cy="83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spc="2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TUJUAN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362133" y="5143500"/>
            <a:ext cx="8689994" cy="732410"/>
            <a:chOff x="0" y="0"/>
            <a:chExt cx="3797911" cy="32009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797910" cy="320096"/>
            </a:xfrm>
            <a:custGeom>
              <a:avLst/>
              <a:gdLst/>
              <a:ahLst/>
              <a:cxnLst/>
              <a:rect l="l" t="t" r="r" b="b"/>
              <a:pathLst>
                <a:path w="3797910" h="320096">
                  <a:moveTo>
                    <a:pt x="0" y="0"/>
                  </a:moveTo>
                  <a:lnTo>
                    <a:pt x="3797910" y="0"/>
                  </a:lnTo>
                  <a:lnTo>
                    <a:pt x="379791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3797911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362133" y="6826291"/>
            <a:ext cx="8689994" cy="732410"/>
            <a:chOff x="0" y="0"/>
            <a:chExt cx="3797911" cy="32009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797910" cy="320096"/>
            </a:xfrm>
            <a:custGeom>
              <a:avLst/>
              <a:gdLst/>
              <a:ahLst/>
              <a:cxnLst/>
              <a:rect l="l" t="t" r="r" b="b"/>
              <a:pathLst>
                <a:path w="3797910" h="320096">
                  <a:moveTo>
                    <a:pt x="0" y="0"/>
                  </a:moveTo>
                  <a:lnTo>
                    <a:pt x="3797910" y="0"/>
                  </a:lnTo>
                  <a:lnTo>
                    <a:pt x="379791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3797911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62133" y="5984820"/>
            <a:ext cx="8689994" cy="732410"/>
            <a:chOff x="0" y="0"/>
            <a:chExt cx="3797911" cy="3200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797910" cy="320096"/>
            </a:xfrm>
            <a:custGeom>
              <a:avLst/>
              <a:gdLst/>
              <a:ahLst/>
              <a:cxnLst/>
              <a:rect l="l" t="t" r="r" b="b"/>
              <a:pathLst>
                <a:path w="3797910" h="320096">
                  <a:moveTo>
                    <a:pt x="0" y="0"/>
                  </a:moveTo>
                  <a:lnTo>
                    <a:pt x="3797910" y="0"/>
                  </a:lnTo>
                  <a:lnTo>
                    <a:pt x="3797910" y="320096"/>
                  </a:lnTo>
                  <a:lnTo>
                    <a:pt x="0" y="320096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3797911" cy="32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378803" y="5233749"/>
            <a:ext cx="7163408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Mengidentifikasi faktor utama pembatalan reservasi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378803" y="6075069"/>
            <a:ext cx="7673324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Membantu hotel memprediksi dan mencegah pembatalan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378803" y="6919812"/>
            <a:ext cx="7973387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Membangun dashboard interaktif </a:t>
            </a:r>
          </a:p>
        </p:txBody>
      </p:sp>
      <p:sp>
        <p:nvSpPr>
          <p:cNvPr id="22" name="Freeform 22"/>
          <p:cNvSpPr/>
          <p:nvPr/>
        </p:nvSpPr>
        <p:spPr>
          <a:xfrm>
            <a:off x="1746254" y="5360846"/>
            <a:ext cx="297717" cy="297717"/>
          </a:xfrm>
          <a:custGeom>
            <a:avLst/>
            <a:gdLst/>
            <a:ahLst/>
            <a:cxnLst/>
            <a:rect l="l" t="t" r="r" b="b"/>
            <a:pathLst>
              <a:path w="297717" h="297717">
                <a:moveTo>
                  <a:pt x="0" y="0"/>
                </a:moveTo>
                <a:lnTo>
                  <a:pt x="297717" y="0"/>
                </a:lnTo>
                <a:lnTo>
                  <a:pt x="297717" y="297718"/>
                </a:lnTo>
                <a:lnTo>
                  <a:pt x="0" y="297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746254" y="7043637"/>
            <a:ext cx="297717" cy="297717"/>
          </a:xfrm>
          <a:custGeom>
            <a:avLst/>
            <a:gdLst/>
            <a:ahLst/>
            <a:cxnLst/>
            <a:rect l="l" t="t" r="r" b="b"/>
            <a:pathLst>
              <a:path w="297717" h="297717">
                <a:moveTo>
                  <a:pt x="0" y="0"/>
                </a:moveTo>
                <a:lnTo>
                  <a:pt x="297717" y="0"/>
                </a:lnTo>
                <a:lnTo>
                  <a:pt x="297717" y="297718"/>
                </a:lnTo>
                <a:lnTo>
                  <a:pt x="0" y="297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Freeform 24"/>
          <p:cNvSpPr/>
          <p:nvPr/>
        </p:nvSpPr>
        <p:spPr>
          <a:xfrm>
            <a:off x="1746254" y="6202167"/>
            <a:ext cx="297717" cy="297717"/>
          </a:xfrm>
          <a:custGeom>
            <a:avLst/>
            <a:gdLst/>
            <a:ahLst/>
            <a:cxnLst/>
            <a:rect l="l" t="t" r="r" b="b"/>
            <a:pathLst>
              <a:path w="297717" h="297717">
                <a:moveTo>
                  <a:pt x="0" y="0"/>
                </a:moveTo>
                <a:lnTo>
                  <a:pt x="297717" y="0"/>
                </a:lnTo>
                <a:lnTo>
                  <a:pt x="297717" y="297717"/>
                </a:lnTo>
                <a:lnTo>
                  <a:pt x="0" y="297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5" name="Group 25"/>
          <p:cNvGrpSpPr/>
          <p:nvPr/>
        </p:nvGrpSpPr>
        <p:grpSpPr>
          <a:xfrm>
            <a:off x="10542690" y="1890828"/>
            <a:ext cx="6083525" cy="3252672"/>
            <a:chOff x="0" y="0"/>
            <a:chExt cx="8111367" cy="4336896"/>
          </a:xfrm>
        </p:grpSpPr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4"/>
            <a:srcRect t="9874" b="9874"/>
            <a:stretch>
              <a:fillRect/>
            </a:stretch>
          </p:blipFill>
          <p:spPr>
            <a:xfrm>
              <a:off x="0" y="0"/>
              <a:ext cx="8111367" cy="4336896"/>
            </a:xfrm>
            <a:prstGeom prst="rect">
              <a:avLst/>
            </a:prstGeom>
          </p:spPr>
        </p:pic>
      </p:grpSp>
      <p:grpSp>
        <p:nvGrpSpPr>
          <p:cNvPr id="27" name="Group 27"/>
          <p:cNvGrpSpPr/>
          <p:nvPr/>
        </p:nvGrpSpPr>
        <p:grpSpPr>
          <a:xfrm>
            <a:off x="10514115" y="5199955"/>
            <a:ext cx="6083525" cy="3252672"/>
            <a:chOff x="0" y="0"/>
            <a:chExt cx="8111367" cy="4336896"/>
          </a:xfrm>
        </p:grpSpPr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/>
            <a:srcRect t="9874" b="9874"/>
            <a:stretch>
              <a:fillRect/>
            </a:stretch>
          </p:blipFill>
          <p:spPr>
            <a:xfrm>
              <a:off x="0" y="0"/>
              <a:ext cx="8111367" cy="43368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748887" y="4007610"/>
            <a:ext cx="9105541" cy="4585408"/>
            <a:chOff x="0" y="0"/>
            <a:chExt cx="2398167" cy="12076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98167" cy="1207679"/>
            </a:xfrm>
            <a:custGeom>
              <a:avLst/>
              <a:gdLst/>
              <a:ahLst/>
              <a:cxnLst/>
              <a:rect l="l" t="t" r="r" b="b"/>
              <a:pathLst>
                <a:path w="2398167" h="1207679">
                  <a:moveTo>
                    <a:pt x="0" y="0"/>
                  </a:moveTo>
                  <a:lnTo>
                    <a:pt x="2398167" y="0"/>
                  </a:lnTo>
                  <a:lnTo>
                    <a:pt x="2398167" y="1207679"/>
                  </a:lnTo>
                  <a:lnTo>
                    <a:pt x="0" y="1207679"/>
                  </a:lnTo>
                  <a:close/>
                </a:path>
              </a:pathLst>
            </a:custGeom>
            <a:solidFill>
              <a:srgbClr val="232D4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398167" cy="12076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2439707" y="4007610"/>
            <a:ext cx="4214904" cy="4114800"/>
          </a:xfrm>
          <a:custGeom>
            <a:avLst/>
            <a:gdLst/>
            <a:ahLst/>
            <a:cxnLst/>
            <a:rect l="l" t="t" r="r" b="b"/>
            <a:pathLst>
              <a:path w="4214904" h="4114800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28700" y="9514420"/>
            <a:ext cx="5577010" cy="3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362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ANIS MARSELA | 2025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284888" y="4669633"/>
            <a:ext cx="7621166" cy="3118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just">
              <a:lnSpc>
                <a:spcPts val="41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Sumber: </a:t>
            </a:r>
            <a:r>
              <a:rPr lang="en-US" sz="2399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4" tooltip="https://www.kaggle.com/datasets/jessemostipak/hotel-booking-demand"/>
              </a:rPr>
              <a:t>Kaggle - Hotel Booking Demand</a:t>
            </a:r>
          </a:p>
          <a:p>
            <a:pPr marL="518158" lvl="1" indent="-259079" algn="just">
              <a:lnSpc>
                <a:spcPts val="41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119.390 entri | 32 kolom</a:t>
            </a:r>
          </a:p>
          <a:p>
            <a:pPr marL="518158" lvl="1" indent="-259079" algn="just">
              <a:lnSpc>
                <a:spcPts val="41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pelanggan, reservasi, jenis hotel, status pembatalan</a:t>
            </a:r>
          </a:p>
          <a:p>
            <a:pPr marL="518158" lvl="1" indent="-259079" algn="just">
              <a:lnSpc>
                <a:spcPts val="419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Target kolom: is_canceled (0 = Tidak, 1 = Ya)</a:t>
            </a:r>
          </a:p>
          <a:p>
            <a:pPr algn="just">
              <a:lnSpc>
                <a:spcPts val="4199"/>
              </a:lnSpc>
            </a:pPr>
            <a:endParaRPr lang="en-US" sz="23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91217" y="2278372"/>
            <a:ext cx="6766715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  <a:spcBef>
                <a:spcPct val="0"/>
              </a:spcBef>
            </a:pPr>
            <a:r>
              <a:rPr lang="en-US" sz="6999" b="1" spc="76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91217" y="1503483"/>
            <a:ext cx="7781867" cy="83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spc="2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DATASET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50412" y="9501188"/>
            <a:ext cx="6590757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0"/>
              </a:lnSpc>
              <a:spcBef>
                <a:spcPct val="0"/>
              </a:spcBef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PEMBATALAN HOTEL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028700" y="9514420"/>
            <a:ext cx="5577010" cy="3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362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ANIS MARSELA | 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91217" y="2278372"/>
            <a:ext cx="6766715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  <a:spcBef>
                <a:spcPct val="0"/>
              </a:spcBef>
            </a:pPr>
            <a:r>
              <a:rPr lang="en-US" sz="6999" b="1" spc="76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91217" y="1503483"/>
            <a:ext cx="7781867" cy="83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spc="2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LANJUT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50412" y="9501188"/>
            <a:ext cx="6590757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0"/>
              </a:lnSpc>
              <a:spcBef>
                <a:spcPct val="0"/>
              </a:spcBef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PEMBATALAN HOTEL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267974" y="3970938"/>
            <a:ext cx="6688586" cy="4180984"/>
            <a:chOff x="0" y="0"/>
            <a:chExt cx="1761603" cy="11011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61603" cy="1101165"/>
            </a:xfrm>
            <a:custGeom>
              <a:avLst/>
              <a:gdLst/>
              <a:ahLst/>
              <a:cxnLst/>
              <a:rect l="l" t="t" r="r" b="b"/>
              <a:pathLst>
                <a:path w="1761603" h="1101165">
                  <a:moveTo>
                    <a:pt x="0" y="0"/>
                  </a:moveTo>
                  <a:lnTo>
                    <a:pt x="1761603" y="0"/>
                  </a:lnTo>
                  <a:lnTo>
                    <a:pt x="1761603" y="1101165"/>
                  </a:lnTo>
                  <a:lnTo>
                    <a:pt x="0" y="1101165"/>
                  </a:lnTo>
                  <a:close/>
                </a:path>
              </a:pathLst>
            </a:custGeom>
            <a:solidFill>
              <a:srgbClr val="232D4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761603" cy="1101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668543" y="9523945"/>
            <a:ext cx="6590757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90"/>
              </a:lnSpc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PEMBATALAN HOTEL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514420"/>
            <a:ext cx="5577010" cy="3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362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ANIS MARSELA | 2025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03325" y="4472661"/>
            <a:ext cx="5100093" cy="3053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4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28% reservasi dibatalkan</a:t>
            </a:r>
          </a:p>
          <a:p>
            <a:pPr marL="431801" lvl="1" indent="-215900" algn="l">
              <a:lnSpc>
                <a:spcPts val="3480"/>
              </a:lnSpc>
              <a:buFont typeface="Arial"/>
              <a:buChar char="•"/>
            </a:pPr>
            <a:r>
              <a:rPr lang="en-US" sz="2000" u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City Hotel lebih rentan terhadap pembatalan</a:t>
            </a:r>
          </a:p>
          <a:p>
            <a:pPr marL="431801" lvl="1" indent="-215900" algn="l">
              <a:lnSpc>
                <a:spcPts val="3480"/>
              </a:lnSpc>
              <a:buFont typeface="Arial"/>
              <a:buChar char="•"/>
            </a:pPr>
            <a:r>
              <a:rPr lang="en-US" sz="2000" u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Lead time panjang membuat peluang batal lebih tinggi</a:t>
            </a:r>
          </a:p>
          <a:p>
            <a:pPr marL="431801" lvl="1" indent="-215900" algn="l">
              <a:lnSpc>
                <a:spcPts val="3480"/>
              </a:lnSpc>
              <a:buFont typeface="Arial"/>
              <a:buChar char="•"/>
            </a:pPr>
            <a:r>
              <a:rPr lang="en-US" sz="2000" u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Tanpa deposit pelanggan lebih bebas membatalkan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7974" y="2186121"/>
            <a:ext cx="7136631" cy="105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  <a:spcBef>
                <a:spcPct val="0"/>
              </a:spcBef>
            </a:pPr>
            <a:r>
              <a:rPr lang="en-US" sz="6999" b="1" spc="76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REKOMENDASI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67974" y="1344746"/>
            <a:ext cx="7781867" cy="83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49"/>
              </a:lnSpc>
              <a:spcBef>
                <a:spcPct val="0"/>
              </a:spcBef>
            </a:pPr>
            <a:r>
              <a:rPr lang="en-US" sz="5499" spc="20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KESIMPULAN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42174" y="3712085"/>
            <a:ext cx="2777694" cy="591845"/>
            <a:chOff x="0" y="0"/>
            <a:chExt cx="812800" cy="17318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173184"/>
            </a:xfrm>
            <a:custGeom>
              <a:avLst/>
              <a:gdLst/>
              <a:ahLst/>
              <a:cxnLst/>
              <a:rect l="l" t="t" r="r" b="b"/>
              <a:pathLst>
                <a:path w="812800" h="173184">
                  <a:moveTo>
                    <a:pt x="86592" y="0"/>
                  </a:moveTo>
                  <a:lnTo>
                    <a:pt x="726208" y="0"/>
                  </a:lnTo>
                  <a:cubicBezTo>
                    <a:pt x="749174" y="0"/>
                    <a:pt x="771199" y="9123"/>
                    <a:pt x="787438" y="25362"/>
                  </a:cubicBezTo>
                  <a:cubicBezTo>
                    <a:pt x="803677" y="41601"/>
                    <a:pt x="812800" y="63626"/>
                    <a:pt x="812800" y="86592"/>
                  </a:cubicBezTo>
                  <a:lnTo>
                    <a:pt x="812800" y="86592"/>
                  </a:lnTo>
                  <a:cubicBezTo>
                    <a:pt x="812800" y="134415"/>
                    <a:pt x="774031" y="173184"/>
                    <a:pt x="726208" y="173184"/>
                  </a:cubicBezTo>
                  <a:lnTo>
                    <a:pt x="86592" y="173184"/>
                  </a:lnTo>
                  <a:cubicBezTo>
                    <a:pt x="63626" y="173184"/>
                    <a:pt x="41601" y="164061"/>
                    <a:pt x="25362" y="147822"/>
                  </a:cubicBezTo>
                  <a:cubicBezTo>
                    <a:pt x="9123" y="131583"/>
                    <a:pt x="0" y="109558"/>
                    <a:pt x="0" y="86592"/>
                  </a:cubicBezTo>
                  <a:lnTo>
                    <a:pt x="0" y="86592"/>
                  </a:lnTo>
                  <a:cubicBezTo>
                    <a:pt x="0" y="63626"/>
                    <a:pt x="9123" y="41601"/>
                    <a:pt x="25362" y="25362"/>
                  </a:cubicBezTo>
                  <a:cubicBezTo>
                    <a:pt x="41601" y="9123"/>
                    <a:pt x="63626" y="0"/>
                    <a:pt x="86592" y="0"/>
                  </a:cubicBez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812800" cy="173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10"/>
                </a:lnSpc>
              </a:pPr>
              <a:r>
                <a:rPr lang="en-US" sz="2100" b="1" spc="38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KESIMPULAN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18840" y="3970938"/>
            <a:ext cx="6688586" cy="4180984"/>
            <a:chOff x="0" y="0"/>
            <a:chExt cx="1761603" cy="11011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61603" cy="1101165"/>
            </a:xfrm>
            <a:custGeom>
              <a:avLst/>
              <a:gdLst/>
              <a:ahLst/>
              <a:cxnLst/>
              <a:rect l="l" t="t" r="r" b="b"/>
              <a:pathLst>
                <a:path w="1761603" h="1101165">
                  <a:moveTo>
                    <a:pt x="0" y="0"/>
                  </a:moveTo>
                  <a:lnTo>
                    <a:pt x="1761603" y="0"/>
                  </a:lnTo>
                  <a:lnTo>
                    <a:pt x="1761603" y="1101165"/>
                  </a:lnTo>
                  <a:lnTo>
                    <a:pt x="0" y="1101165"/>
                  </a:lnTo>
                  <a:close/>
                </a:path>
              </a:pathLst>
            </a:custGeom>
            <a:solidFill>
              <a:srgbClr val="232D44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1761603" cy="11011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9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0154191" y="4472661"/>
            <a:ext cx="5100093" cy="2615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4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Terapkan</a:t>
            </a:r>
            <a:r>
              <a:rPr lang="en-US" sz="2000" u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deposit kecil untuk komitmen pelanggan</a:t>
            </a:r>
          </a:p>
          <a:p>
            <a:pPr marL="431801" lvl="1" indent="-215900" algn="l">
              <a:lnSpc>
                <a:spcPts val="3480"/>
              </a:lnSpc>
              <a:buFont typeface="Arial"/>
              <a:buChar char="•"/>
            </a:pPr>
            <a:r>
              <a:rPr lang="en-US" sz="2000" u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Memberikan promo untuk pemesanan dini</a:t>
            </a:r>
          </a:p>
          <a:p>
            <a:pPr marL="431801" lvl="1" indent="-215900" algn="l">
              <a:lnSpc>
                <a:spcPts val="3480"/>
              </a:lnSpc>
              <a:buFont typeface="Arial"/>
              <a:buChar char="•"/>
            </a:pPr>
            <a:r>
              <a:rPr lang="en-US" sz="2000" u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Melakukan reminder untuk pemesan jauh-jauh hari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193040" y="3712085"/>
            <a:ext cx="2777694" cy="591845"/>
            <a:chOff x="0" y="0"/>
            <a:chExt cx="812800" cy="17318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173184"/>
            </a:xfrm>
            <a:custGeom>
              <a:avLst/>
              <a:gdLst/>
              <a:ahLst/>
              <a:cxnLst/>
              <a:rect l="l" t="t" r="r" b="b"/>
              <a:pathLst>
                <a:path w="812800" h="173184">
                  <a:moveTo>
                    <a:pt x="86592" y="0"/>
                  </a:moveTo>
                  <a:lnTo>
                    <a:pt x="726208" y="0"/>
                  </a:lnTo>
                  <a:cubicBezTo>
                    <a:pt x="749174" y="0"/>
                    <a:pt x="771199" y="9123"/>
                    <a:pt x="787438" y="25362"/>
                  </a:cubicBezTo>
                  <a:cubicBezTo>
                    <a:pt x="803677" y="41601"/>
                    <a:pt x="812800" y="63626"/>
                    <a:pt x="812800" y="86592"/>
                  </a:cubicBezTo>
                  <a:lnTo>
                    <a:pt x="812800" y="86592"/>
                  </a:lnTo>
                  <a:cubicBezTo>
                    <a:pt x="812800" y="134415"/>
                    <a:pt x="774031" y="173184"/>
                    <a:pt x="726208" y="173184"/>
                  </a:cubicBezTo>
                  <a:lnTo>
                    <a:pt x="86592" y="173184"/>
                  </a:lnTo>
                  <a:cubicBezTo>
                    <a:pt x="63626" y="173184"/>
                    <a:pt x="41601" y="164061"/>
                    <a:pt x="25362" y="147822"/>
                  </a:cubicBezTo>
                  <a:cubicBezTo>
                    <a:pt x="9123" y="131583"/>
                    <a:pt x="0" y="109558"/>
                    <a:pt x="0" y="86592"/>
                  </a:cubicBezTo>
                  <a:lnTo>
                    <a:pt x="0" y="86592"/>
                  </a:lnTo>
                  <a:cubicBezTo>
                    <a:pt x="0" y="63626"/>
                    <a:pt x="9123" y="41601"/>
                    <a:pt x="25362" y="25362"/>
                  </a:cubicBezTo>
                  <a:cubicBezTo>
                    <a:pt x="41601" y="9123"/>
                    <a:pt x="63626" y="0"/>
                    <a:pt x="86592" y="0"/>
                  </a:cubicBez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0"/>
              <a:ext cx="812800" cy="173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10"/>
                </a:lnSpc>
              </a:pPr>
              <a:r>
                <a:rPr lang="en-US" sz="2100" b="1" spc="38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REKOMENDASI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F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43905" y="-90260"/>
            <a:ext cx="794528" cy="10467520"/>
            <a:chOff x="0" y="0"/>
            <a:chExt cx="209258" cy="27568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9258" cy="2756878"/>
            </a:xfrm>
            <a:custGeom>
              <a:avLst/>
              <a:gdLst/>
              <a:ahLst/>
              <a:cxnLst/>
              <a:rect l="l" t="t" r="r" b="b"/>
              <a:pathLst>
                <a:path w="209258" h="2756878">
                  <a:moveTo>
                    <a:pt x="0" y="0"/>
                  </a:moveTo>
                  <a:lnTo>
                    <a:pt x="209258" y="0"/>
                  </a:lnTo>
                  <a:lnTo>
                    <a:pt x="209258" y="2756878"/>
                  </a:lnTo>
                  <a:lnTo>
                    <a:pt x="0" y="2756878"/>
                  </a:lnTo>
                  <a:close/>
                </a:path>
              </a:pathLst>
            </a:custGeom>
            <a:solidFill>
              <a:srgbClr val="8BFDF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9258" cy="2814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10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28700" y="9239250"/>
            <a:ext cx="16214901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5811315" y="3962513"/>
            <a:ext cx="6665369" cy="2022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  <a:spcBef>
                <a:spcPct val="0"/>
              </a:spcBef>
            </a:pPr>
            <a:r>
              <a:rPr lang="en-US" sz="6999" b="1" spc="76">
                <a:solidFill>
                  <a:srgbClr val="8BFDF6"/>
                </a:solidFill>
                <a:latin typeface="Poppins Bold"/>
                <a:ea typeface="Poppins Bold"/>
                <a:cs typeface="Poppins Bold"/>
                <a:sym typeface="Poppins Bold"/>
              </a:rPr>
              <a:t>TERIMA KASIH</a:t>
            </a:r>
          </a:p>
          <a:p>
            <a:pPr marL="0" lvl="0" indent="0" algn="l">
              <a:lnSpc>
                <a:spcPts val="7699"/>
              </a:lnSpc>
              <a:spcBef>
                <a:spcPct val="0"/>
              </a:spcBef>
            </a:pPr>
            <a:endParaRPr lang="en-US" sz="6999" b="1" spc="76">
              <a:solidFill>
                <a:srgbClr val="8BFDF6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68543" y="9523945"/>
            <a:ext cx="6590757" cy="28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090"/>
              </a:lnSpc>
            </a:pPr>
            <a:r>
              <a:rPr lang="en-US" sz="1900" spc="34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ANALISIS PEMBATALAN HOTEL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514420"/>
            <a:ext cx="5577010" cy="31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 spc="362">
                <a:solidFill>
                  <a:srgbClr val="8BFDF6"/>
                </a:solidFill>
                <a:latin typeface="Poppins"/>
                <a:ea typeface="Poppins"/>
                <a:cs typeface="Poppins"/>
                <a:sym typeface="Poppins"/>
              </a:rPr>
              <a:t>ANIS MARSELA |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210</Words>
  <Application>Microsoft Office PowerPoint</Application>
  <PresentationFormat>Custom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Poppins Bold</vt:lpstr>
      <vt:lpstr>Arial</vt:lpstr>
      <vt:lpstr>Poppins Medium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Pembatalan Hotel</dc:title>
  <cp:lastModifiedBy>anismarsella2025@outlook.com</cp:lastModifiedBy>
  <cp:revision>2</cp:revision>
  <dcterms:created xsi:type="dcterms:W3CDTF">2006-08-16T00:00:00Z</dcterms:created>
  <dcterms:modified xsi:type="dcterms:W3CDTF">2025-06-05T08:52:34Z</dcterms:modified>
  <dc:identifier>DAGpHMv_YOg</dc:identifier>
</cp:coreProperties>
</file>