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80" r:id="rId7"/>
    <p:sldId id="279" r:id="rId8"/>
    <p:sldId id="278" r:id="rId9"/>
    <p:sldId id="281" r:id="rId10"/>
    <p:sldId id="277" r:id="rId11"/>
    <p:sldId id="282" r:id="rId12"/>
    <p:sldId id="284" r:id="rId13"/>
    <p:sldId id="283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5" r:id="rId24"/>
    <p:sldId id="296" r:id="rId25"/>
    <p:sldId id="297" r:id="rId26"/>
    <p:sldId id="301" r:id="rId27"/>
    <p:sldId id="303" r:id="rId28"/>
    <p:sldId id="304" r:id="rId29"/>
    <p:sldId id="305" r:id="rId30"/>
    <p:sldId id="306" r:id="rId31"/>
    <p:sldId id="300" r:id="rId32"/>
    <p:sldId id="307" r:id="rId33"/>
    <p:sldId id="273" r:id="rId34"/>
    <p:sldId id="27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BD26-7116-455B-9BBD-CE2605AA98D1}" type="datetimeFigureOut">
              <a:rPr lang="en-US" smtClean="0"/>
              <a:t>05-Feb-24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37DB9-655C-40E0-A6BD-98AF758ED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7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37DB9-655C-40E0-A6BD-98AF758ED0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1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37DB9-655C-40E0-A6BD-98AF758ED0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62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37DB9-655C-40E0-A6BD-98AF758ED0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20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37DB9-655C-40E0-A6BD-98AF758ED0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44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37DB9-655C-40E0-A6BD-98AF758ED0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68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37DB9-655C-40E0-A6BD-98AF758ED0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88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37DB9-655C-40E0-A6BD-98AF758ED0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40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37DB9-655C-40E0-A6BD-98AF758ED0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4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37DB9-655C-40E0-A6BD-98AF758ED0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61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37DB9-655C-40E0-A6BD-98AF758ED0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2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37DB9-655C-40E0-A6BD-98AF758ED0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1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37DB9-655C-40E0-A6BD-98AF758ED0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23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37DB9-655C-40E0-A6BD-98AF758ED0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37DB9-655C-40E0-A6BD-98AF758ED0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57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37DB9-655C-40E0-A6BD-98AF758ED0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339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37DB9-655C-40E0-A6BD-98AF758ED0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3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37DB9-655C-40E0-A6BD-98AF758ED0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08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37DB9-655C-40E0-A6BD-98AF758ED0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64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37DB9-655C-40E0-A6BD-98AF758ED0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47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37DB9-655C-40E0-A6BD-98AF758ED0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92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37DB9-655C-40E0-A6BD-98AF758ED0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63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37DB9-655C-40E0-A6BD-98AF758ED0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63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37DB9-655C-40E0-A6BD-98AF758ED0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3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1503-2484-4A67-8A76-F5FBDF70E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8401D-41B0-4016-B2FC-1A7CE4BE4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E55D5-9790-49EF-AD19-32BDD6F7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AB3334-D2E5-415C-AAD5-C5F0167BFB71}" type="datetime1">
              <a:rPr lang="en-US" smtClean="0"/>
              <a:t>05-Feb-24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34850-9391-4A81-A7F3-DA60598B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79CEA-CF85-4172-9DB5-C372E238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0C386-DE81-49CB-A442-A513069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2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D25D-7672-4E66-8D1D-49968932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79D4-E1C6-477D-B9A9-1D086F469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24DF1-174C-4689-98BF-6289115C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3648F6-4180-47F4-8953-7A5448922BF6}" type="datetime1">
              <a:rPr lang="en-US" smtClean="0"/>
              <a:t>05-Feb-24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2FAD-8A8A-423E-A157-44C9C33D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7DD70-45AB-4317-A0CA-83342BE1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0C386-DE81-49CB-A442-A513069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0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77061-6259-417E-8355-3883A72F4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52976-C598-4F73-B3AB-85960EFA0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33F07-F908-434E-AEA7-DF1D594F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D524D1-F8E2-4B36-A2F8-546E6233F73F}" type="datetime1">
              <a:rPr lang="en-US" smtClean="0"/>
              <a:t>05-Feb-24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2599-00D3-4585-A60C-8E90A8C9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C5458-07F6-4967-9A49-D7DA0BF1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0C386-DE81-49CB-A442-A513069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0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AE88-1C96-4CAC-B76C-D7124FB51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5786C-8DE0-4748-A6DE-1DCAD1ADF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F022A-A1F3-41CA-8D5C-BC435A22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5B9C95-FD7B-429C-8FC5-2E711AD283BD}" type="datetime1">
              <a:rPr lang="en-US" smtClean="0"/>
              <a:t>05-Feb-24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D83A0-CEBF-4ADD-88C7-79A429CF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EFED-2E41-4DD5-837C-4292AA09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0C386-DE81-49CB-A442-A513069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7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A90F-2554-4E28-B534-E8B1B150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CAECE-1F83-4D77-9EFE-F7165BFFB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CF265-6606-4113-9755-77DE45A0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A9832C-81B6-4EB6-94FF-CB6B67E7391A}" type="datetime1">
              <a:rPr lang="en-US" smtClean="0"/>
              <a:t>05-Feb-24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8AC1D-6CD3-4D41-B369-E5D06D8C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8B90D-C117-4D97-9AE6-2D4D7555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0C386-DE81-49CB-A442-A513069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9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DAA1-0DDE-499C-A72E-47B85541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64CD7-6B12-4A7F-A69A-3F94F3DE2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05BB4-9B74-400D-B207-7453B0336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3F23E-3C05-4B61-B37C-1737BF27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44F221-6016-4803-A3E4-403D359A684D}" type="datetime1">
              <a:rPr lang="en-US" smtClean="0"/>
              <a:t>05-Feb-24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D941A-9447-4B1E-A4B4-1C11462B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64795-5FB7-4708-A04E-FB46BEE7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0C386-DE81-49CB-A442-A513069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6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7CF8-D630-4866-94BB-AFC0BE10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CB1BB-BC31-4341-B040-40BFC3F03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FCEA8-5DFE-41F8-A8A4-B8CA58B8D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F2003-F806-470D-A39D-390ED318F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B551D-85E7-467B-998F-4DDF48290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DF92A-F31A-4165-BF85-DBE9B8D2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47D1BC-FBCC-4DA9-AC07-FBE3B71EDE9B}" type="datetime1">
              <a:rPr lang="en-US" smtClean="0"/>
              <a:t>05-Feb-24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3D95F-9B25-4906-A001-DBD5D5A8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4A4C5-647E-4638-89DA-86AA94FD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0C386-DE81-49CB-A442-A513069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8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982C-F9F0-4159-8796-D15F9647D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4E987-475A-42C9-8522-128B699A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93BE67-43DB-498D-BB14-9A8E20CC4885}" type="datetime1">
              <a:rPr lang="en-US" smtClean="0"/>
              <a:t>05-Feb-24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FEBB4-FBF1-4E9A-B780-21F65039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A8B60-DBC2-4D6C-843E-CF1551A6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0C386-DE81-49CB-A442-A513069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7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293D1-5C3F-4C98-96CF-6DB975A8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86D19F-75FD-452F-80BE-E50B992DEFD5}" type="datetime1">
              <a:rPr lang="en-US" smtClean="0"/>
              <a:t>05-Feb-24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2C8BB-04B8-49CE-A732-1DB6BA50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49D41-E59B-4490-B053-733332FC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0C386-DE81-49CB-A442-A513069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7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959B-F663-44B9-8645-DE12F18C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22265-EB78-46F2-88FC-46032D6E5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D9159-92D3-4F98-81BD-28C69E376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B0A7B-B53C-45CF-9F52-C82880D5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CEA58A-B8C9-4BE4-ACA0-B2DFB79B3E59}" type="datetime1">
              <a:rPr lang="en-US" smtClean="0"/>
              <a:t>05-Feb-24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F1A1B-031B-4A33-A7C6-3AFFA6B2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4FD88-7B92-4389-AE93-0E863177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0C386-DE81-49CB-A442-A513069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3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3D9D-F024-464E-A911-4EA5B268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603FF-E709-4A16-95F2-48029F8D7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5AA9A-A729-4E63-8611-8BB8E5C21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54F77-3B03-47BF-B3BE-60A4D4D0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29191C-11CE-4E78-9DE4-547DD76FA3C1}" type="datetime1">
              <a:rPr lang="en-US" smtClean="0"/>
              <a:t>05-Feb-24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6AC4F-E0B5-426E-B894-C6F734CA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7BEAC-1275-4D95-B85C-B7740811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0C386-DE81-49CB-A442-A513069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8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C634A0-4CEB-4E50-A2F3-0025827084D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" y="0"/>
            <a:ext cx="12151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2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7BE64D-050D-436D-A8BF-0925AD367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724" y="5543550"/>
            <a:ext cx="3467100" cy="131445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B01967-8E1C-4EA7-B33E-3E085A0EF379}"/>
              </a:ext>
            </a:extLst>
          </p:cNvPr>
          <p:cNvSpPr/>
          <p:nvPr/>
        </p:nvSpPr>
        <p:spPr>
          <a:xfrm>
            <a:off x="4273287" y="663386"/>
            <a:ext cx="6886170" cy="29003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Going further in Protein Units Recognition and prediction of the classification using embedding and triplet networks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4150C-EA7B-4F16-9289-EDA0C13BAD8A}"/>
              </a:ext>
            </a:extLst>
          </p:cNvPr>
          <p:cNvSpPr txBox="1"/>
          <p:nvPr/>
        </p:nvSpPr>
        <p:spPr>
          <a:xfrm>
            <a:off x="457233" y="2024253"/>
            <a:ext cx="199737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Presented by: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F987E9-C0CA-44B3-A43B-37F0087B5E4B}"/>
              </a:ext>
            </a:extLst>
          </p:cNvPr>
          <p:cNvSpPr txBox="1"/>
          <p:nvPr/>
        </p:nvSpPr>
        <p:spPr>
          <a:xfrm>
            <a:off x="2054692" y="2657864"/>
            <a:ext cx="1997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Anis Merabet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03B5D7-F61A-4ACB-A69E-168E8B79DC5E}"/>
              </a:ext>
            </a:extLst>
          </p:cNvPr>
          <p:cNvSpPr txBox="1"/>
          <p:nvPr/>
        </p:nvSpPr>
        <p:spPr>
          <a:xfrm>
            <a:off x="457233" y="3969303"/>
            <a:ext cx="199737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Supervised by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D65BF4-B90C-4004-B1EC-ACCBEE6A11F4}"/>
              </a:ext>
            </a:extLst>
          </p:cNvPr>
          <p:cNvSpPr txBox="1"/>
          <p:nvPr/>
        </p:nvSpPr>
        <p:spPr>
          <a:xfrm>
            <a:off x="2054692" y="4545357"/>
            <a:ext cx="3323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Dr. Jean-Christophe </a:t>
            </a:r>
            <a:r>
              <a:rPr lang="en-US" sz="2400" dirty="0" err="1"/>
              <a:t>Gelly</a:t>
            </a:r>
            <a:r>
              <a:rPr lang="en-US" sz="2400" dirty="0"/>
              <a:t> Dr. Gabriel Cretin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4D1D9C-7E56-444D-A9D4-CA95AD102623}"/>
              </a:ext>
            </a:extLst>
          </p:cNvPr>
          <p:cNvSpPr txBox="1"/>
          <p:nvPr/>
        </p:nvSpPr>
        <p:spPr>
          <a:xfrm>
            <a:off x="4548627" y="6177430"/>
            <a:ext cx="1997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05/02/2024</a:t>
            </a:r>
          </a:p>
        </p:txBody>
      </p:sp>
    </p:spTree>
    <p:extLst>
      <p:ext uri="{BB962C8B-B14F-4D97-AF65-F5344CB8AC3E}">
        <p14:creationId xmlns:p14="http://schemas.microsoft.com/office/powerpoint/2010/main" val="174651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1F53ED-8C81-4D73-9594-7F03139BF0AE}"/>
              </a:ext>
            </a:extLst>
          </p:cNvPr>
          <p:cNvSpPr/>
          <p:nvPr/>
        </p:nvSpPr>
        <p:spPr>
          <a:xfrm>
            <a:off x="274320" y="548640"/>
            <a:ext cx="11643360" cy="6045590"/>
          </a:xfrm>
          <a:prstGeom prst="rect">
            <a:avLst/>
          </a:prstGeom>
          <a:noFill/>
          <a:ln w="7620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078F4F-22DC-47A1-8B92-FAA07203305E}"/>
              </a:ext>
            </a:extLst>
          </p:cNvPr>
          <p:cNvSpPr/>
          <p:nvPr/>
        </p:nvSpPr>
        <p:spPr>
          <a:xfrm>
            <a:off x="597309" y="186396"/>
            <a:ext cx="6702084" cy="72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</a:t>
            </a:r>
            <a:endParaRPr lang="en-US" sz="4400" dirty="0">
              <a:solidFill>
                <a:srgbClr val="7000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Slide Number Placeholder 2">
            <a:extLst>
              <a:ext uri="{FF2B5EF4-FFF2-40B4-BE49-F238E27FC236}">
                <a16:creationId xmlns:a16="http://schemas.microsoft.com/office/drawing/2014/main" id="{1DE8EE67-5352-48CD-A6E5-B247F340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925" y="6186232"/>
            <a:ext cx="679335" cy="365125"/>
          </a:xfrm>
        </p:spPr>
        <p:txBody>
          <a:bodyPr/>
          <a:lstStyle/>
          <a:p>
            <a:fld id="{D540C386-DE81-49CB-A442-A513069D853C}" type="slidenum">
              <a:rPr lang="en-US" smtClean="0"/>
              <a:t>10</a:t>
            </a:fld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D26A09-6CA1-46A0-B235-4279820E3870}"/>
              </a:ext>
            </a:extLst>
          </p:cNvPr>
          <p:cNvSpPr txBox="1"/>
          <p:nvPr/>
        </p:nvSpPr>
        <p:spPr>
          <a:xfrm>
            <a:off x="2056414" y="1728011"/>
            <a:ext cx="3823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Ankh-embedding based models: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F1809-20D0-436F-B569-261EF381C4D8}"/>
              </a:ext>
            </a:extLst>
          </p:cNvPr>
          <p:cNvSpPr/>
          <p:nvPr/>
        </p:nvSpPr>
        <p:spPr>
          <a:xfrm>
            <a:off x="449824" y="1008849"/>
            <a:ext cx="2455607" cy="7244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construction and training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F0E9F8-6E5B-40C4-9C02-0ADD835F706C}"/>
              </a:ext>
            </a:extLst>
          </p:cNvPr>
          <p:cNvSpPr txBox="1"/>
          <p:nvPr/>
        </p:nvSpPr>
        <p:spPr>
          <a:xfrm>
            <a:off x="6987047" y="1697089"/>
            <a:ext cx="3823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One-hot encoding based models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1EA2AC-DF15-4C1E-A150-A8D4C66231B0}"/>
              </a:ext>
            </a:extLst>
          </p:cNvPr>
          <p:cNvSpPr/>
          <p:nvPr/>
        </p:nvSpPr>
        <p:spPr>
          <a:xfrm>
            <a:off x="2056414" y="2293330"/>
            <a:ext cx="2455607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0F976E-0D71-47FA-A759-325B8806279C}"/>
              </a:ext>
            </a:extLst>
          </p:cNvPr>
          <p:cNvSpPr/>
          <p:nvPr/>
        </p:nvSpPr>
        <p:spPr>
          <a:xfrm>
            <a:off x="2056414" y="3284515"/>
            <a:ext cx="2455607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8E4A04-6736-43F7-B7F2-F69AE1BCD7FB}"/>
              </a:ext>
            </a:extLst>
          </p:cNvPr>
          <p:cNvSpPr/>
          <p:nvPr/>
        </p:nvSpPr>
        <p:spPr>
          <a:xfrm>
            <a:off x="2056414" y="4258781"/>
            <a:ext cx="2455607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Architecture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F94FDC-1E16-46AA-93FE-F913E1976284}"/>
              </a:ext>
            </a:extLst>
          </p:cNvPr>
          <p:cNvSpPr/>
          <p:nvPr/>
        </p:nvSpPr>
        <p:spPr>
          <a:xfrm>
            <a:off x="2056414" y="5158825"/>
            <a:ext cx="2455607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Topology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8DB45D-8335-42F5-B9E3-4BA606DB6AB3}"/>
              </a:ext>
            </a:extLst>
          </p:cNvPr>
          <p:cNvSpPr/>
          <p:nvPr/>
        </p:nvSpPr>
        <p:spPr>
          <a:xfrm>
            <a:off x="2056414" y="6058869"/>
            <a:ext cx="2455607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NanoFold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4AB94A-5A93-4EB6-BC9C-EE8EB75474AB}"/>
              </a:ext>
            </a:extLst>
          </p:cNvPr>
          <p:cNvSpPr/>
          <p:nvPr/>
        </p:nvSpPr>
        <p:spPr>
          <a:xfrm>
            <a:off x="7911523" y="2293330"/>
            <a:ext cx="2455607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CF8362-C30D-4721-8F6D-A24E4EEC1F9D}"/>
              </a:ext>
            </a:extLst>
          </p:cNvPr>
          <p:cNvSpPr/>
          <p:nvPr/>
        </p:nvSpPr>
        <p:spPr>
          <a:xfrm>
            <a:off x="7911523" y="3284515"/>
            <a:ext cx="2455607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2F5A04-C1A6-462D-A4C2-A95D1BE067EC}"/>
              </a:ext>
            </a:extLst>
          </p:cNvPr>
          <p:cNvSpPr/>
          <p:nvPr/>
        </p:nvSpPr>
        <p:spPr>
          <a:xfrm>
            <a:off x="7911523" y="4258781"/>
            <a:ext cx="2455607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Architecture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39F834-6DD1-468A-B792-892AFA150443}"/>
              </a:ext>
            </a:extLst>
          </p:cNvPr>
          <p:cNvSpPr/>
          <p:nvPr/>
        </p:nvSpPr>
        <p:spPr>
          <a:xfrm>
            <a:off x="7911523" y="5158825"/>
            <a:ext cx="2455607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Topology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94DF1C-0408-49D9-90DA-C8683AA6555A}"/>
              </a:ext>
            </a:extLst>
          </p:cNvPr>
          <p:cNvSpPr/>
          <p:nvPr/>
        </p:nvSpPr>
        <p:spPr>
          <a:xfrm>
            <a:off x="7911523" y="6058869"/>
            <a:ext cx="2455607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NanoFold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0C35681-509F-47D2-B482-B6BACC33D1E2}"/>
              </a:ext>
            </a:extLst>
          </p:cNvPr>
          <p:cNvCxnSpPr>
            <a:cxnSpLocks/>
          </p:cNvCxnSpPr>
          <p:nvPr/>
        </p:nvCxnSpPr>
        <p:spPr>
          <a:xfrm>
            <a:off x="2521974" y="2693441"/>
            <a:ext cx="0" cy="591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5D3599F-629E-4FB9-9089-E9185E63D568}"/>
              </a:ext>
            </a:extLst>
          </p:cNvPr>
          <p:cNvCxnSpPr>
            <a:cxnSpLocks/>
          </p:cNvCxnSpPr>
          <p:nvPr/>
        </p:nvCxnSpPr>
        <p:spPr>
          <a:xfrm>
            <a:off x="2521974" y="3684625"/>
            <a:ext cx="0" cy="591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637CE6-8396-4CE9-AA44-E221B295A7D8}"/>
              </a:ext>
            </a:extLst>
          </p:cNvPr>
          <p:cNvCxnSpPr>
            <a:cxnSpLocks/>
          </p:cNvCxnSpPr>
          <p:nvPr/>
        </p:nvCxnSpPr>
        <p:spPr>
          <a:xfrm>
            <a:off x="2521974" y="4658891"/>
            <a:ext cx="0" cy="591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72F7798-2EF1-4320-9709-B7E8164C7B10}"/>
              </a:ext>
            </a:extLst>
          </p:cNvPr>
          <p:cNvCxnSpPr>
            <a:cxnSpLocks/>
          </p:cNvCxnSpPr>
          <p:nvPr/>
        </p:nvCxnSpPr>
        <p:spPr>
          <a:xfrm>
            <a:off x="2521974" y="5558935"/>
            <a:ext cx="0" cy="591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FEDA7A-F2A0-4D81-91F6-B64DB9758D17}"/>
              </a:ext>
            </a:extLst>
          </p:cNvPr>
          <p:cNvCxnSpPr>
            <a:cxnSpLocks/>
          </p:cNvCxnSpPr>
          <p:nvPr/>
        </p:nvCxnSpPr>
        <p:spPr>
          <a:xfrm>
            <a:off x="8436077" y="5558935"/>
            <a:ext cx="0" cy="591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A85E1AE-9571-44E1-B7F3-7325B0FAA6EF}"/>
              </a:ext>
            </a:extLst>
          </p:cNvPr>
          <p:cNvCxnSpPr>
            <a:cxnSpLocks/>
          </p:cNvCxnSpPr>
          <p:nvPr/>
        </p:nvCxnSpPr>
        <p:spPr>
          <a:xfrm>
            <a:off x="8436077" y="4658891"/>
            <a:ext cx="0" cy="591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D728DC-9717-43D8-B607-D6238938ABC2}"/>
              </a:ext>
            </a:extLst>
          </p:cNvPr>
          <p:cNvCxnSpPr>
            <a:cxnSpLocks/>
          </p:cNvCxnSpPr>
          <p:nvPr/>
        </p:nvCxnSpPr>
        <p:spPr>
          <a:xfrm>
            <a:off x="8436077" y="3684625"/>
            <a:ext cx="0" cy="591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5F0CC6-E552-4FD8-B08C-D895884E6426}"/>
              </a:ext>
            </a:extLst>
          </p:cNvPr>
          <p:cNvCxnSpPr>
            <a:cxnSpLocks/>
          </p:cNvCxnSpPr>
          <p:nvPr/>
        </p:nvCxnSpPr>
        <p:spPr>
          <a:xfrm>
            <a:off x="8436077" y="2693440"/>
            <a:ext cx="0" cy="591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EDD5BB2-A07C-4B29-9E4F-B16D2DCCD47E}"/>
              </a:ext>
            </a:extLst>
          </p:cNvPr>
          <p:cNvSpPr txBox="1"/>
          <p:nvPr/>
        </p:nvSpPr>
        <p:spPr>
          <a:xfrm>
            <a:off x="2592152" y="2784581"/>
            <a:ext cx="172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Fine-tuning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FA9FE7-E570-486F-BD9B-B6AB02BE867F}"/>
              </a:ext>
            </a:extLst>
          </p:cNvPr>
          <p:cNvSpPr txBox="1"/>
          <p:nvPr/>
        </p:nvSpPr>
        <p:spPr>
          <a:xfrm>
            <a:off x="2592152" y="3758847"/>
            <a:ext cx="172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Fine-tuning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A77D93-4D64-4AAA-80F8-6C27B53F66B2}"/>
              </a:ext>
            </a:extLst>
          </p:cNvPr>
          <p:cNvSpPr txBox="1"/>
          <p:nvPr/>
        </p:nvSpPr>
        <p:spPr>
          <a:xfrm>
            <a:off x="2592152" y="4724192"/>
            <a:ext cx="172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Fine-tuning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9B3AB6-404F-439C-8839-96FE1EBD5D1F}"/>
              </a:ext>
            </a:extLst>
          </p:cNvPr>
          <p:cNvSpPr txBox="1"/>
          <p:nvPr/>
        </p:nvSpPr>
        <p:spPr>
          <a:xfrm>
            <a:off x="2592152" y="5624236"/>
            <a:ext cx="172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Fine-tuning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9D20DC-D0AC-4460-8F2B-B78E71B9273B}"/>
              </a:ext>
            </a:extLst>
          </p:cNvPr>
          <p:cNvSpPr txBox="1"/>
          <p:nvPr/>
        </p:nvSpPr>
        <p:spPr>
          <a:xfrm>
            <a:off x="8442346" y="2784581"/>
            <a:ext cx="172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Fine-tuning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0287B8-ADE6-4F48-BD34-36069B4464E7}"/>
              </a:ext>
            </a:extLst>
          </p:cNvPr>
          <p:cNvSpPr txBox="1"/>
          <p:nvPr/>
        </p:nvSpPr>
        <p:spPr>
          <a:xfrm>
            <a:off x="8442346" y="3788366"/>
            <a:ext cx="172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Fine-tuning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F7882BD-10EC-49D9-AAD6-72D716FBB262}"/>
              </a:ext>
            </a:extLst>
          </p:cNvPr>
          <p:cNvSpPr txBox="1"/>
          <p:nvPr/>
        </p:nvSpPr>
        <p:spPr>
          <a:xfrm>
            <a:off x="8442346" y="4716537"/>
            <a:ext cx="172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Fine-tuning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3B2224-6BFF-49FF-9CD2-20A4021AD8C0}"/>
              </a:ext>
            </a:extLst>
          </p:cNvPr>
          <p:cNvSpPr txBox="1"/>
          <p:nvPr/>
        </p:nvSpPr>
        <p:spPr>
          <a:xfrm>
            <a:off x="8442346" y="5630919"/>
            <a:ext cx="172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Fine-tuning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53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1F53ED-8C81-4D73-9594-7F03139BF0AE}"/>
              </a:ext>
            </a:extLst>
          </p:cNvPr>
          <p:cNvSpPr/>
          <p:nvPr/>
        </p:nvSpPr>
        <p:spPr>
          <a:xfrm>
            <a:off x="274320" y="548640"/>
            <a:ext cx="11643360" cy="6045590"/>
          </a:xfrm>
          <a:prstGeom prst="rect">
            <a:avLst/>
          </a:prstGeom>
          <a:noFill/>
          <a:ln w="7620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078F4F-22DC-47A1-8B92-FAA07203305E}"/>
              </a:ext>
            </a:extLst>
          </p:cNvPr>
          <p:cNvSpPr/>
          <p:nvPr/>
        </p:nvSpPr>
        <p:spPr>
          <a:xfrm>
            <a:off x="597309" y="186396"/>
            <a:ext cx="6702084" cy="72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</a:t>
            </a:r>
            <a:endParaRPr lang="en-US" sz="4400" dirty="0">
              <a:solidFill>
                <a:srgbClr val="7000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Slide Number Placeholder 2">
            <a:extLst>
              <a:ext uri="{FF2B5EF4-FFF2-40B4-BE49-F238E27FC236}">
                <a16:creationId xmlns:a16="http://schemas.microsoft.com/office/drawing/2014/main" id="{1DE8EE67-5352-48CD-A6E5-B247F340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925" y="6186232"/>
            <a:ext cx="679335" cy="365125"/>
          </a:xfrm>
        </p:spPr>
        <p:txBody>
          <a:bodyPr/>
          <a:lstStyle/>
          <a:p>
            <a:fld id="{D540C386-DE81-49CB-A442-A513069D853C}" type="slidenum">
              <a:rPr lang="en-US" smtClean="0"/>
              <a:t>11</a:t>
            </a:fld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D26A09-6CA1-46A0-B235-4279820E3870}"/>
              </a:ext>
            </a:extLst>
          </p:cNvPr>
          <p:cNvSpPr txBox="1"/>
          <p:nvPr/>
        </p:nvSpPr>
        <p:spPr>
          <a:xfrm>
            <a:off x="2056414" y="1728011"/>
            <a:ext cx="3823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Ankh-embedding based models: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F1809-20D0-436F-B569-261EF381C4D8}"/>
              </a:ext>
            </a:extLst>
          </p:cNvPr>
          <p:cNvSpPr/>
          <p:nvPr/>
        </p:nvSpPr>
        <p:spPr>
          <a:xfrm>
            <a:off x="449824" y="1008849"/>
            <a:ext cx="2455607" cy="7244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construction and training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F0E9F8-6E5B-40C4-9C02-0ADD835F706C}"/>
              </a:ext>
            </a:extLst>
          </p:cNvPr>
          <p:cNvSpPr txBox="1"/>
          <p:nvPr/>
        </p:nvSpPr>
        <p:spPr>
          <a:xfrm>
            <a:off x="6987047" y="1697089"/>
            <a:ext cx="3823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One-hot encoding based models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1EA2AC-DF15-4C1E-A150-A8D4C66231B0}"/>
              </a:ext>
            </a:extLst>
          </p:cNvPr>
          <p:cNvSpPr/>
          <p:nvPr/>
        </p:nvSpPr>
        <p:spPr>
          <a:xfrm>
            <a:off x="2056414" y="2293330"/>
            <a:ext cx="2455607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0F976E-0D71-47FA-A759-325B8806279C}"/>
              </a:ext>
            </a:extLst>
          </p:cNvPr>
          <p:cNvSpPr/>
          <p:nvPr/>
        </p:nvSpPr>
        <p:spPr>
          <a:xfrm>
            <a:off x="2056414" y="3284515"/>
            <a:ext cx="2455607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8E4A04-6736-43F7-B7F2-F69AE1BCD7FB}"/>
              </a:ext>
            </a:extLst>
          </p:cNvPr>
          <p:cNvSpPr/>
          <p:nvPr/>
        </p:nvSpPr>
        <p:spPr>
          <a:xfrm>
            <a:off x="2056414" y="4258781"/>
            <a:ext cx="2455607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Architecture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F94FDC-1E16-46AA-93FE-F913E1976284}"/>
              </a:ext>
            </a:extLst>
          </p:cNvPr>
          <p:cNvSpPr/>
          <p:nvPr/>
        </p:nvSpPr>
        <p:spPr>
          <a:xfrm>
            <a:off x="2056414" y="5158825"/>
            <a:ext cx="2455607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Topology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8DB45D-8335-42F5-B9E3-4BA606DB6AB3}"/>
              </a:ext>
            </a:extLst>
          </p:cNvPr>
          <p:cNvSpPr/>
          <p:nvPr/>
        </p:nvSpPr>
        <p:spPr>
          <a:xfrm>
            <a:off x="2056414" y="6058869"/>
            <a:ext cx="2455607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NanoFold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4AB94A-5A93-4EB6-BC9C-EE8EB75474AB}"/>
              </a:ext>
            </a:extLst>
          </p:cNvPr>
          <p:cNvSpPr/>
          <p:nvPr/>
        </p:nvSpPr>
        <p:spPr>
          <a:xfrm>
            <a:off x="7911523" y="2293330"/>
            <a:ext cx="2455607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CF8362-C30D-4721-8F6D-A24E4EEC1F9D}"/>
              </a:ext>
            </a:extLst>
          </p:cNvPr>
          <p:cNvSpPr/>
          <p:nvPr/>
        </p:nvSpPr>
        <p:spPr>
          <a:xfrm>
            <a:off x="7911523" y="3284515"/>
            <a:ext cx="2455607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2F5A04-C1A6-462D-A4C2-A95D1BE067EC}"/>
              </a:ext>
            </a:extLst>
          </p:cNvPr>
          <p:cNvSpPr/>
          <p:nvPr/>
        </p:nvSpPr>
        <p:spPr>
          <a:xfrm>
            <a:off x="7911523" y="4258781"/>
            <a:ext cx="2455607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Architecture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39F834-6DD1-468A-B792-892AFA150443}"/>
              </a:ext>
            </a:extLst>
          </p:cNvPr>
          <p:cNvSpPr/>
          <p:nvPr/>
        </p:nvSpPr>
        <p:spPr>
          <a:xfrm>
            <a:off x="7911523" y="5158825"/>
            <a:ext cx="2455607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Topology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94DF1C-0408-49D9-90DA-C8683AA6555A}"/>
              </a:ext>
            </a:extLst>
          </p:cNvPr>
          <p:cNvSpPr/>
          <p:nvPr/>
        </p:nvSpPr>
        <p:spPr>
          <a:xfrm>
            <a:off x="7911523" y="6058869"/>
            <a:ext cx="2455607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NanoFold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0C35681-509F-47D2-B482-B6BACC33D1E2}"/>
              </a:ext>
            </a:extLst>
          </p:cNvPr>
          <p:cNvCxnSpPr>
            <a:cxnSpLocks/>
          </p:cNvCxnSpPr>
          <p:nvPr/>
        </p:nvCxnSpPr>
        <p:spPr>
          <a:xfrm>
            <a:off x="2521974" y="2693441"/>
            <a:ext cx="0" cy="591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5D3599F-629E-4FB9-9089-E9185E63D568}"/>
              </a:ext>
            </a:extLst>
          </p:cNvPr>
          <p:cNvCxnSpPr>
            <a:cxnSpLocks/>
          </p:cNvCxnSpPr>
          <p:nvPr/>
        </p:nvCxnSpPr>
        <p:spPr>
          <a:xfrm>
            <a:off x="2521974" y="3684625"/>
            <a:ext cx="0" cy="591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637CE6-8396-4CE9-AA44-E221B295A7D8}"/>
              </a:ext>
            </a:extLst>
          </p:cNvPr>
          <p:cNvCxnSpPr>
            <a:cxnSpLocks/>
          </p:cNvCxnSpPr>
          <p:nvPr/>
        </p:nvCxnSpPr>
        <p:spPr>
          <a:xfrm>
            <a:off x="2521974" y="4658891"/>
            <a:ext cx="0" cy="591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72F7798-2EF1-4320-9709-B7E8164C7B10}"/>
              </a:ext>
            </a:extLst>
          </p:cNvPr>
          <p:cNvCxnSpPr>
            <a:cxnSpLocks/>
          </p:cNvCxnSpPr>
          <p:nvPr/>
        </p:nvCxnSpPr>
        <p:spPr>
          <a:xfrm>
            <a:off x="2521974" y="5558935"/>
            <a:ext cx="0" cy="591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FEDA7A-F2A0-4D81-91F6-B64DB9758D17}"/>
              </a:ext>
            </a:extLst>
          </p:cNvPr>
          <p:cNvCxnSpPr>
            <a:cxnSpLocks/>
          </p:cNvCxnSpPr>
          <p:nvPr/>
        </p:nvCxnSpPr>
        <p:spPr>
          <a:xfrm>
            <a:off x="8436077" y="5558935"/>
            <a:ext cx="0" cy="591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A85E1AE-9571-44E1-B7F3-7325B0FAA6EF}"/>
              </a:ext>
            </a:extLst>
          </p:cNvPr>
          <p:cNvCxnSpPr>
            <a:cxnSpLocks/>
          </p:cNvCxnSpPr>
          <p:nvPr/>
        </p:nvCxnSpPr>
        <p:spPr>
          <a:xfrm>
            <a:off x="8436077" y="4658891"/>
            <a:ext cx="0" cy="591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D728DC-9717-43D8-B607-D6238938ABC2}"/>
              </a:ext>
            </a:extLst>
          </p:cNvPr>
          <p:cNvCxnSpPr>
            <a:cxnSpLocks/>
          </p:cNvCxnSpPr>
          <p:nvPr/>
        </p:nvCxnSpPr>
        <p:spPr>
          <a:xfrm>
            <a:off x="8436077" y="3684625"/>
            <a:ext cx="0" cy="591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5F0CC6-E552-4FD8-B08C-D895884E6426}"/>
              </a:ext>
            </a:extLst>
          </p:cNvPr>
          <p:cNvCxnSpPr>
            <a:cxnSpLocks/>
          </p:cNvCxnSpPr>
          <p:nvPr/>
        </p:nvCxnSpPr>
        <p:spPr>
          <a:xfrm>
            <a:off x="8436077" y="2693440"/>
            <a:ext cx="0" cy="591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EDD5BB2-A07C-4B29-9E4F-B16D2DCCD47E}"/>
              </a:ext>
            </a:extLst>
          </p:cNvPr>
          <p:cNvSpPr txBox="1"/>
          <p:nvPr/>
        </p:nvSpPr>
        <p:spPr>
          <a:xfrm>
            <a:off x="2592152" y="2784581"/>
            <a:ext cx="172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Fine-tuning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FA9FE7-E570-486F-BD9B-B6AB02BE867F}"/>
              </a:ext>
            </a:extLst>
          </p:cNvPr>
          <p:cNvSpPr txBox="1"/>
          <p:nvPr/>
        </p:nvSpPr>
        <p:spPr>
          <a:xfrm>
            <a:off x="2592152" y="3758847"/>
            <a:ext cx="172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Fine-tuning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A77D93-4D64-4AAA-80F8-6C27B53F66B2}"/>
              </a:ext>
            </a:extLst>
          </p:cNvPr>
          <p:cNvSpPr txBox="1"/>
          <p:nvPr/>
        </p:nvSpPr>
        <p:spPr>
          <a:xfrm>
            <a:off x="2592152" y="4724192"/>
            <a:ext cx="172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Fine-tuning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9B3AB6-404F-439C-8839-96FE1EBD5D1F}"/>
              </a:ext>
            </a:extLst>
          </p:cNvPr>
          <p:cNvSpPr txBox="1"/>
          <p:nvPr/>
        </p:nvSpPr>
        <p:spPr>
          <a:xfrm>
            <a:off x="2592152" y="5624236"/>
            <a:ext cx="172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Fine-tuning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9D20DC-D0AC-4460-8F2B-B78E71B9273B}"/>
              </a:ext>
            </a:extLst>
          </p:cNvPr>
          <p:cNvSpPr txBox="1"/>
          <p:nvPr/>
        </p:nvSpPr>
        <p:spPr>
          <a:xfrm>
            <a:off x="8442346" y="2784581"/>
            <a:ext cx="172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Fine-tuning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0287B8-ADE6-4F48-BD34-36069B4464E7}"/>
              </a:ext>
            </a:extLst>
          </p:cNvPr>
          <p:cNvSpPr txBox="1"/>
          <p:nvPr/>
        </p:nvSpPr>
        <p:spPr>
          <a:xfrm>
            <a:off x="8442346" y="3788366"/>
            <a:ext cx="172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Fine-tuning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F7882BD-10EC-49D9-AAD6-72D716FBB262}"/>
              </a:ext>
            </a:extLst>
          </p:cNvPr>
          <p:cNvSpPr txBox="1"/>
          <p:nvPr/>
        </p:nvSpPr>
        <p:spPr>
          <a:xfrm>
            <a:off x="8442346" y="4716537"/>
            <a:ext cx="172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Fine-tuning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3B2224-6BFF-49FF-9CD2-20A4021AD8C0}"/>
              </a:ext>
            </a:extLst>
          </p:cNvPr>
          <p:cNvSpPr txBox="1"/>
          <p:nvPr/>
        </p:nvSpPr>
        <p:spPr>
          <a:xfrm>
            <a:off x="8442346" y="5630919"/>
            <a:ext cx="172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Fine-tuning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78C18E9-0481-4BCD-81E2-5843A810BCE1}"/>
              </a:ext>
            </a:extLst>
          </p:cNvPr>
          <p:cNvCxnSpPr/>
          <p:nvPr/>
        </p:nvCxnSpPr>
        <p:spPr>
          <a:xfrm>
            <a:off x="2834090" y="2640362"/>
            <a:ext cx="648929" cy="653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D49C7FA-3487-4771-9C25-C33A4A467D3A}"/>
              </a:ext>
            </a:extLst>
          </p:cNvPr>
          <p:cNvCxnSpPr>
            <a:cxnSpLocks/>
          </p:cNvCxnSpPr>
          <p:nvPr/>
        </p:nvCxnSpPr>
        <p:spPr>
          <a:xfrm flipH="1">
            <a:off x="2843920" y="2702277"/>
            <a:ext cx="693789" cy="5294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353A6E3-B5E2-4CC3-860D-E3C85FF533F7}"/>
              </a:ext>
            </a:extLst>
          </p:cNvPr>
          <p:cNvCxnSpPr/>
          <p:nvPr/>
        </p:nvCxnSpPr>
        <p:spPr>
          <a:xfrm>
            <a:off x="2834090" y="3617966"/>
            <a:ext cx="648929" cy="653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FE55D9-4206-4040-AECF-56C1A0F0658E}"/>
              </a:ext>
            </a:extLst>
          </p:cNvPr>
          <p:cNvCxnSpPr>
            <a:cxnSpLocks/>
          </p:cNvCxnSpPr>
          <p:nvPr/>
        </p:nvCxnSpPr>
        <p:spPr>
          <a:xfrm flipH="1">
            <a:off x="2843920" y="3679881"/>
            <a:ext cx="693789" cy="5294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FCF5E78-F441-4B84-84E3-716AA93ABE00}"/>
              </a:ext>
            </a:extLst>
          </p:cNvPr>
          <p:cNvCxnSpPr/>
          <p:nvPr/>
        </p:nvCxnSpPr>
        <p:spPr>
          <a:xfrm>
            <a:off x="2834090" y="4566198"/>
            <a:ext cx="648929" cy="653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A05D116-9784-4477-A691-64A3413F1E0A}"/>
              </a:ext>
            </a:extLst>
          </p:cNvPr>
          <p:cNvCxnSpPr>
            <a:cxnSpLocks/>
          </p:cNvCxnSpPr>
          <p:nvPr/>
        </p:nvCxnSpPr>
        <p:spPr>
          <a:xfrm flipH="1">
            <a:off x="2843920" y="4628113"/>
            <a:ext cx="693789" cy="5294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38FFF4-07B3-4494-88E9-B49339B795D3}"/>
              </a:ext>
            </a:extLst>
          </p:cNvPr>
          <p:cNvCxnSpPr/>
          <p:nvPr/>
        </p:nvCxnSpPr>
        <p:spPr>
          <a:xfrm>
            <a:off x="2834090" y="5465004"/>
            <a:ext cx="648929" cy="653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0BE5785-D4FA-4401-8050-1E53BEF4651B}"/>
              </a:ext>
            </a:extLst>
          </p:cNvPr>
          <p:cNvCxnSpPr>
            <a:cxnSpLocks/>
          </p:cNvCxnSpPr>
          <p:nvPr/>
        </p:nvCxnSpPr>
        <p:spPr>
          <a:xfrm flipH="1">
            <a:off x="2843920" y="5526919"/>
            <a:ext cx="693789" cy="5294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85FCF79-E3E5-47E8-977C-782E597FC647}"/>
              </a:ext>
            </a:extLst>
          </p:cNvPr>
          <p:cNvCxnSpPr/>
          <p:nvPr/>
        </p:nvCxnSpPr>
        <p:spPr>
          <a:xfrm>
            <a:off x="8624240" y="2648444"/>
            <a:ext cx="648929" cy="653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6A21112-D970-4793-8346-84915AE447DF}"/>
              </a:ext>
            </a:extLst>
          </p:cNvPr>
          <p:cNvCxnSpPr>
            <a:cxnSpLocks/>
          </p:cNvCxnSpPr>
          <p:nvPr/>
        </p:nvCxnSpPr>
        <p:spPr>
          <a:xfrm flipH="1">
            <a:off x="8634070" y="2710359"/>
            <a:ext cx="693789" cy="5294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017D976-4A32-4FAC-88EF-448246F13353}"/>
              </a:ext>
            </a:extLst>
          </p:cNvPr>
          <p:cNvCxnSpPr/>
          <p:nvPr/>
        </p:nvCxnSpPr>
        <p:spPr>
          <a:xfrm>
            <a:off x="8624240" y="3666154"/>
            <a:ext cx="648929" cy="653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ECB22A2-A746-40BC-A15B-EE328426B86B}"/>
              </a:ext>
            </a:extLst>
          </p:cNvPr>
          <p:cNvCxnSpPr>
            <a:cxnSpLocks/>
          </p:cNvCxnSpPr>
          <p:nvPr/>
        </p:nvCxnSpPr>
        <p:spPr>
          <a:xfrm flipH="1">
            <a:off x="8634070" y="3728069"/>
            <a:ext cx="693789" cy="5294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C5C0E1E-2852-497B-A505-6D7887001415}"/>
              </a:ext>
            </a:extLst>
          </p:cNvPr>
          <p:cNvCxnSpPr/>
          <p:nvPr/>
        </p:nvCxnSpPr>
        <p:spPr>
          <a:xfrm>
            <a:off x="8624240" y="4607722"/>
            <a:ext cx="648929" cy="653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0009A53-0357-4397-8CF4-6D44AD90765D}"/>
              </a:ext>
            </a:extLst>
          </p:cNvPr>
          <p:cNvCxnSpPr>
            <a:cxnSpLocks/>
          </p:cNvCxnSpPr>
          <p:nvPr/>
        </p:nvCxnSpPr>
        <p:spPr>
          <a:xfrm flipH="1">
            <a:off x="8634070" y="4669637"/>
            <a:ext cx="693789" cy="5294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A0D1AC7-4CCC-49DD-B065-6BEA2E5FC95E}"/>
              </a:ext>
            </a:extLst>
          </p:cNvPr>
          <p:cNvCxnSpPr/>
          <p:nvPr/>
        </p:nvCxnSpPr>
        <p:spPr>
          <a:xfrm>
            <a:off x="8624240" y="5503682"/>
            <a:ext cx="648929" cy="653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B70AF28-CE97-422E-8D6A-74D57BCDE7DC}"/>
              </a:ext>
            </a:extLst>
          </p:cNvPr>
          <p:cNvCxnSpPr>
            <a:cxnSpLocks/>
          </p:cNvCxnSpPr>
          <p:nvPr/>
        </p:nvCxnSpPr>
        <p:spPr>
          <a:xfrm flipH="1">
            <a:off x="8634070" y="5565597"/>
            <a:ext cx="693789" cy="5294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58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1F53ED-8C81-4D73-9594-7F03139BF0AE}"/>
              </a:ext>
            </a:extLst>
          </p:cNvPr>
          <p:cNvSpPr/>
          <p:nvPr/>
        </p:nvSpPr>
        <p:spPr>
          <a:xfrm>
            <a:off x="274320" y="548640"/>
            <a:ext cx="11643360" cy="6045590"/>
          </a:xfrm>
          <a:prstGeom prst="rect">
            <a:avLst/>
          </a:prstGeom>
          <a:noFill/>
          <a:ln w="7620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078F4F-22DC-47A1-8B92-FAA07203305E}"/>
              </a:ext>
            </a:extLst>
          </p:cNvPr>
          <p:cNvSpPr/>
          <p:nvPr/>
        </p:nvSpPr>
        <p:spPr>
          <a:xfrm>
            <a:off x="597309" y="186396"/>
            <a:ext cx="6702084" cy="72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</a:t>
            </a:r>
            <a:endParaRPr lang="en-US" sz="4400" dirty="0">
              <a:solidFill>
                <a:srgbClr val="7000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Slide Number Placeholder 2">
            <a:extLst>
              <a:ext uri="{FF2B5EF4-FFF2-40B4-BE49-F238E27FC236}">
                <a16:creationId xmlns:a16="http://schemas.microsoft.com/office/drawing/2014/main" id="{1DE8EE67-5352-48CD-A6E5-B247F340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925" y="6186232"/>
            <a:ext cx="679335" cy="365125"/>
          </a:xfrm>
        </p:spPr>
        <p:txBody>
          <a:bodyPr/>
          <a:lstStyle/>
          <a:p>
            <a:fld id="{D540C386-DE81-49CB-A442-A513069D853C}" type="slidenum">
              <a:rPr lang="en-US" smtClean="0"/>
              <a:t>12</a:t>
            </a:fld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D26A09-6CA1-46A0-B235-4279820E3870}"/>
              </a:ext>
            </a:extLst>
          </p:cNvPr>
          <p:cNvSpPr txBox="1"/>
          <p:nvPr/>
        </p:nvSpPr>
        <p:spPr>
          <a:xfrm>
            <a:off x="2056414" y="1728011"/>
            <a:ext cx="3823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Ankh-embedding based models: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F1809-20D0-436F-B569-261EF381C4D8}"/>
              </a:ext>
            </a:extLst>
          </p:cNvPr>
          <p:cNvSpPr/>
          <p:nvPr/>
        </p:nvSpPr>
        <p:spPr>
          <a:xfrm>
            <a:off x="449824" y="1008849"/>
            <a:ext cx="2455607" cy="7244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construction and training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F0E9F8-6E5B-40C4-9C02-0ADD835F706C}"/>
              </a:ext>
            </a:extLst>
          </p:cNvPr>
          <p:cNvSpPr txBox="1"/>
          <p:nvPr/>
        </p:nvSpPr>
        <p:spPr>
          <a:xfrm>
            <a:off x="6987047" y="1697089"/>
            <a:ext cx="3823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One-hot encoding based models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1EA2AC-DF15-4C1E-A150-A8D4C66231B0}"/>
              </a:ext>
            </a:extLst>
          </p:cNvPr>
          <p:cNvSpPr/>
          <p:nvPr/>
        </p:nvSpPr>
        <p:spPr>
          <a:xfrm>
            <a:off x="2056414" y="2293330"/>
            <a:ext cx="2455607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0F976E-0D71-47FA-A759-325B8806279C}"/>
              </a:ext>
            </a:extLst>
          </p:cNvPr>
          <p:cNvSpPr/>
          <p:nvPr/>
        </p:nvSpPr>
        <p:spPr>
          <a:xfrm>
            <a:off x="2056414" y="3284515"/>
            <a:ext cx="2455607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8E4A04-6736-43F7-B7F2-F69AE1BCD7FB}"/>
              </a:ext>
            </a:extLst>
          </p:cNvPr>
          <p:cNvSpPr/>
          <p:nvPr/>
        </p:nvSpPr>
        <p:spPr>
          <a:xfrm>
            <a:off x="2056414" y="4258781"/>
            <a:ext cx="2455607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Architecture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F94FDC-1E16-46AA-93FE-F913E1976284}"/>
              </a:ext>
            </a:extLst>
          </p:cNvPr>
          <p:cNvSpPr/>
          <p:nvPr/>
        </p:nvSpPr>
        <p:spPr>
          <a:xfrm>
            <a:off x="2056414" y="5158825"/>
            <a:ext cx="2455607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Topology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8DB45D-8335-42F5-B9E3-4BA606DB6AB3}"/>
              </a:ext>
            </a:extLst>
          </p:cNvPr>
          <p:cNvSpPr/>
          <p:nvPr/>
        </p:nvSpPr>
        <p:spPr>
          <a:xfrm>
            <a:off x="2056414" y="6058869"/>
            <a:ext cx="2455607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rgbClr val="FF0000"/>
                </a:solidFill>
              </a:rPr>
              <a:t>NanoFold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4AB94A-5A93-4EB6-BC9C-EE8EB75474AB}"/>
              </a:ext>
            </a:extLst>
          </p:cNvPr>
          <p:cNvSpPr/>
          <p:nvPr/>
        </p:nvSpPr>
        <p:spPr>
          <a:xfrm>
            <a:off x="7911523" y="2293330"/>
            <a:ext cx="2455607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CF8362-C30D-4721-8F6D-A24E4EEC1F9D}"/>
              </a:ext>
            </a:extLst>
          </p:cNvPr>
          <p:cNvSpPr/>
          <p:nvPr/>
        </p:nvSpPr>
        <p:spPr>
          <a:xfrm>
            <a:off x="7911523" y="3284515"/>
            <a:ext cx="2455607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Class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2F5A04-C1A6-462D-A4C2-A95D1BE067EC}"/>
              </a:ext>
            </a:extLst>
          </p:cNvPr>
          <p:cNvSpPr/>
          <p:nvPr/>
        </p:nvSpPr>
        <p:spPr>
          <a:xfrm>
            <a:off x="7911523" y="4258781"/>
            <a:ext cx="2455607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Architecture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39F834-6DD1-468A-B792-892AFA150443}"/>
              </a:ext>
            </a:extLst>
          </p:cNvPr>
          <p:cNvSpPr/>
          <p:nvPr/>
        </p:nvSpPr>
        <p:spPr>
          <a:xfrm>
            <a:off x="7911523" y="5158825"/>
            <a:ext cx="2455607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Topology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94DF1C-0408-49D9-90DA-C8683AA6555A}"/>
              </a:ext>
            </a:extLst>
          </p:cNvPr>
          <p:cNvSpPr/>
          <p:nvPr/>
        </p:nvSpPr>
        <p:spPr>
          <a:xfrm>
            <a:off x="7911523" y="6058869"/>
            <a:ext cx="2455607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rgbClr val="FF0000"/>
                </a:solidFill>
              </a:rPr>
              <a:t>NanoFold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0C35681-509F-47D2-B482-B6BACC33D1E2}"/>
              </a:ext>
            </a:extLst>
          </p:cNvPr>
          <p:cNvCxnSpPr>
            <a:cxnSpLocks/>
          </p:cNvCxnSpPr>
          <p:nvPr/>
        </p:nvCxnSpPr>
        <p:spPr>
          <a:xfrm>
            <a:off x="2521974" y="2693441"/>
            <a:ext cx="0" cy="591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5D3599F-629E-4FB9-9089-E9185E63D568}"/>
              </a:ext>
            </a:extLst>
          </p:cNvPr>
          <p:cNvCxnSpPr>
            <a:cxnSpLocks/>
          </p:cNvCxnSpPr>
          <p:nvPr/>
        </p:nvCxnSpPr>
        <p:spPr>
          <a:xfrm>
            <a:off x="2521974" y="3684625"/>
            <a:ext cx="0" cy="591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637CE6-8396-4CE9-AA44-E221B295A7D8}"/>
              </a:ext>
            </a:extLst>
          </p:cNvPr>
          <p:cNvCxnSpPr>
            <a:cxnSpLocks/>
          </p:cNvCxnSpPr>
          <p:nvPr/>
        </p:nvCxnSpPr>
        <p:spPr>
          <a:xfrm>
            <a:off x="2521974" y="4658891"/>
            <a:ext cx="0" cy="591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72F7798-2EF1-4320-9709-B7E8164C7B10}"/>
              </a:ext>
            </a:extLst>
          </p:cNvPr>
          <p:cNvCxnSpPr>
            <a:cxnSpLocks/>
          </p:cNvCxnSpPr>
          <p:nvPr/>
        </p:nvCxnSpPr>
        <p:spPr>
          <a:xfrm>
            <a:off x="2521974" y="5558935"/>
            <a:ext cx="0" cy="591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FEDA7A-F2A0-4D81-91F6-B64DB9758D17}"/>
              </a:ext>
            </a:extLst>
          </p:cNvPr>
          <p:cNvCxnSpPr>
            <a:cxnSpLocks/>
          </p:cNvCxnSpPr>
          <p:nvPr/>
        </p:nvCxnSpPr>
        <p:spPr>
          <a:xfrm>
            <a:off x="8436077" y="5558935"/>
            <a:ext cx="0" cy="591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A85E1AE-9571-44E1-B7F3-7325B0FAA6EF}"/>
              </a:ext>
            </a:extLst>
          </p:cNvPr>
          <p:cNvCxnSpPr>
            <a:cxnSpLocks/>
          </p:cNvCxnSpPr>
          <p:nvPr/>
        </p:nvCxnSpPr>
        <p:spPr>
          <a:xfrm>
            <a:off x="8436077" y="4658891"/>
            <a:ext cx="0" cy="591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D728DC-9717-43D8-B607-D6238938ABC2}"/>
              </a:ext>
            </a:extLst>
          </p:cNvPr>
          <p:cNvCxnSpPr>
            <a:cxnSpLocks/>
          </p:cNvCxnSpPr>
          <p:nvPr/>
        </p:nvCxnSpPr>
        <p:spPr>
          <a:xfrm>
            <a:off x="8436077" y="3684625"/>
            <a:ext cx="0" cy="591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5F0CC6-E552-4FD8-B08C-D895884E6426}"/>
              </a:ext>
            </a:extLst>
          </p:cNvPr>
          <p:cNvCxnSpPr>
            <a:cxnSpLocks/>
          </p:cNvCxnSpPr>
          <p:nvPr/>
        </p:nvCxnSpPr>
        <p:spPr>
          <a:xfrm>
            <a:off x="8436077" y="2693440"/>
            <a:ext cx="0" cy="591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EDD5BB2-A07C-4B29-9E4F-B16D2DCCD47E}"/>
              </a:ext>
            </a:extLst>
          </p:cNvPr>
          <p:cNvSpPr txBox="1"/>
          <p:nvPr/>
        </p:nvSpPr>
        <p:spPr>
          <a:xfrm>
            <a:off x="2592152" y="2784581"/>
            <a:ext cx="172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Fine-tuning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FA9FE7-E570-486F-BD9B-B6AB02BE867F}"/>
              </a:ext>
            </a:extLst>
          </p:cNvPr>
          <p:cNvSpPr txBox="1"/>
          <p:nvPr/>
        </p:nvSpPr>
        <p:spPr>
          <a:xfrm>
            <a:off x="2592152" y="3758847"/>
            <a:ext cx="172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Fine-tuning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A77D93-4D64-4AAA-80F8-6C27B53F66B2}"/>
              </a:ext>
            </a:extLst>
          </p:cNvPr>
          <p:cNvSpPr txBox="1"/>
          <p:nvPr/>
        </p:nvSpPr>
        <p:spPr>
          <a:xfrm>
            <a:off x="2592152" y="4724192"/>
            <a:ext cx="172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Fine-tuning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9B3AB6-404F-439C-8839-96FE1EBD5D1F}"/>
              </a:ext>
            </a:extLst>
          </p:cNvPr>
          <p:cNvSpPr txBox="1"/>
          <p:nvPr/>
        </p:nvSpPr>
        <p:spPr>
          <a:xfrm>
            <a:off x="2592152" y="5624236"/>
            <a:ext cx="172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Fine-tuning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9D20DC-D0AC-4460-8F2B-B78E71B9273B}"/>
              </a:ext>
            </a:extLst>
          </p:cNvPr>
          <p:cNvSpPr txBox="1"/>
          <p:nvPr/>
        </p:nvSpPr>
        <p:spPr>
          <a:xfrm>
            <a:off x="8442346" y="2784581"/>
            <a:ext cx="172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Fine-tuning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0287B8-ADE6-4F48-BD34-36069B4464E7}"/>
              </a:ext>
            </a:extLst>
          </p:cNvPr>
          <p:cNvSpPr txBox="1"/>
          <p:nvPr/>
        </p:nvSpPr>
        <p:spPr>
          <a:xfrm>
            <a:off x="8442346" y="3788366"/>
            <a:ext cx="172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Fine-tuning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F7882BD-10EC-49D9-AAD6-72D716FBB262}"/>
              </a:ext>
            </a:extLst>
          </p:cNvPr>
          <p:cNvSpPr txBox="1"/>
          <p:nvPr/>
        </p:nvSpPr>
        <p:spPr>
          <a:xfrm>
            <a:off x="8442346" y="4716537"/>
            <a:ext cx="172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Fine-tuning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3B2224-6BFF-49FF-9CD2-20A4021AD8C0}"/>
              </a:ext>
            </a:extLst>
          </p:cNvPr>
          <p:cNvSpPr txBox="1"/>
          <p:nvPr/>
        </p:nvSpPr>
        <p:spPr>
          <a:xfrm>
            <a:off x="8442346" y="5630919"/>
            <a:ext cx="172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Fine-tuning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78C18E9-0481-4BCD-81E2-5843A810BCE1}"/>
              </a:ext>
            </a:extLst>
          </p:cNvPr>
          <p:cNvCxnSpPr/>
          <p:nvPr/>
        </p:nvCxnSpPr>
        <p:spPr>
          <a:xfrm>
            <a:off x="2834090" y="2640362"/>
            <a:ext cx="648929" cy="653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D49C7FA-3487-4771-9C25-C33A4A467D3A}"/>
              </a:ext>
            </a:extLst>
          </p:cNvPr>
          <p:cNvCxnSpPr>
            <a:cxnSpLocks/>
          </p:cNvCxnSpPr>
          <p:nvPr/>
        </p:nvCxnSpPr>
        <p:spPr>
          <a:xfrm flipH="1">
            <a:off x="2843920" y="2702277"/>
            <a:ext cx="693789" cy="5294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353A6E3-B5E2-4CC3-860D-E3C85FF533F7}"/>
              </a:ext>
            </a:extLst>
          </p:cNvPr>
          <p:cNvCxnSpPr/>
          <p:nvPr/>
        </p:nvCxnSpPr>
        <p:spPr>
          <a:xfrm>
            <a:off x="2834090" y="3617966"/>
            <a:ext cx="648929" cy="653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FE55D9-4206-4040-AECF-56C1A0F0658E}"/>
              </a:ext>
            </a:extLst>
          </p:cNvPr>
          <p:cNvCxnSpPr>
            <a:cxnSpLocks/>
          </p:cNvCxnSpPr>
          <p:nvPr/>
        </p:nvCxnSpPr>
        <p:spPr>
          <a:xfrm flipH="1">
            <a:off x="2843920" y="3679881"/>
            <a:ext cx="693789" cy="5294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FCF5E78-F441-4B84-84E3-716AA93ABE00}"/>
              </a:ext>
            </a:extLst>
          </p:cNvPr>
          <p:cNvCxnSpPr/>
          <p:nvPr/>
        </p:nvCxnSpPr>
        <p:spPr>
          <a:xfrm>
            <a:off x="2834090" y="4566198"/>
            <a:ext cx="648929" cy="653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A05D116-9784-4477-A691-64A3413F1E0A}"/>
              </a:ext>
            </a:extLst>
          </p:cNvPr>
          <p:cNvCxnSpPr>
            <a:cxnSpLocks/>
          </p:cNvCxnSpPr>
          <p:nvPr/>
        </p:nvCxnSpPr>
        <p:spPr>
          <a:xfrm flipH="1">
            <a:off x="2843920" y="4628113"/>
            <a:ext cx="693789" cy="5294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38FFF4-07B3-4494-88E9-B49339B795D3}"/>
              </a:ext>
            </a:extLst>
          </p:cNvPr>
          <p:cNvCxnSpPr/>
          <p:nvPr/>
        </p:nvCxnSpPr>
        <p:spPr>
          <a:xfrm>
            <a:off x="2834090" y="5465004"/>
            <a:ext cx="648929" cy="653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0BE5785-D4FA-4401-8050-1E53BEF4651B}"/>
              </a:ext>
            </a:extLst>
          </p:cNvPr>
          <p:cNvCxnSpPr>
            <a:cxnSpLocks/>
          </p:cNvCxnSpPr>
          <p:nvPr/>
        </p:nvCxnSpPr>
        <p:spPr>
          <a:xfrm flipH="1">
            <a:off x="2843920" y="5526919"/>
            <a:ext cx="693789" cy="5294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85FCF79-E3E5-47E8-977C-782E597FC647}"/>
              </a:ext>
            </a:extLst>
          </p:cNvPr>
          <p:cNvCxnSpPr/>
          <p:nvPr/>
        </p:nvCxnSpPr>
        <p:spPr>
          <a:xfrm>
            <a:off x="8624240" y="2648444"/>
            <a:ext cx="648929" cy="653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6A21112-D970-4793-8346-84915AE447DF}"/>
              </a:ext>
            </a:extLst>
          </p:cNvPr>
          <p:cNvCxnSpPr>
            <a:cxnSpLocks/>
          </p:cNvCxnSpPr>
          <p:nvPr/>
        </p:nvCxnSpPr>
        <p:spPr>
          <a:xfrm flipH="1">
            <a:off x="8634070" y="2710359"/>
            <a:ext cx="693789" cy="5294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017D976-4A32-4FAC-88EF-448246F13353}"/>
              </a:ext>
            </a:extLst>
          </p:cNvPr>
          <p:cNvCxnSpPr/>
          <p:nvPr/>
        </p:nvCxnSpPr>
        <p:spPr>
          <a:xfrm>
            <a:off x="8624240" y="3666154"/>
            <a:ext cx="648929" cy="653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ECB22A2-A746-40BC-A15B-EE328426B86B}"/>
              </a:ext>
            </a:extLst>
          </p:cNvPr>
          <p:cNvCxnSpPr>
            <a:cxnSpLocks/>
          </p:cNvCxnSpPr>
          <p:nvPr/>
        </p:nvCxnSpPr>
        <p:spPr>
          <a:xfrm flipH="1">
            <a:off x="8634070" y="3728069"/>
            <a:ext cx="693789" cy="5294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C5C0E1E-2852-497B-A505-6D7887001415}"/>
              </a:ext>
            </a:extLst>
          </p:cNvPr>
          <p:cNvCxnSpPr/>
          <p:nvPr/>
        </p:nvCxnSpPr>
        <p:spPr>
          <a:xfrm>
            <a:off x="8624240" y="4607722"/>
            <a:ext cx="648929" cy="653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0009A53-0357-4397-8CF4-6D44AD90765D}"/>
              </a:ext>
            </a:extLst>
          </p:cNvPr>
          <p:cNvCxnSpPr>
            <a:cxnSpLocks/>
          </p:cNvCxnSpPr>
          <p:nvPr/>
        </p:nvCxnSpPr>
        <p:spPr>
          <a:xfrm flipH="1">
            <a:off x="8634070" y="4669637"/>
            <a:ext cx="693789" cy="5294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A0D1AC7-4CCC-49DD-B065-6BEA2E5FC95E}"/>
              </a:ext>
            </a:extLst>
          </p:cNvPr>
          <p:cNvCxnSpPr/>
          <p:nvPr/>
        </p:nvCxnSpPr>
        <p:spPr>
          <a:xfrm>
            <a:off x="8624240" y="5503682"/>
            <a:ext cx="648929" cy="653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B70AF28-CE97-422E-8D6A-74D57BCDE7DC}"/>
              </a:ext>
            </a:extLst>
          </p:cNvPr>
          <p:cNvCxnSpPr>
            <a:cxnSpLocks/>
          </p:cNvCxnSpPr>
          <p:nvPr/>
        </p:nvCxnSpPr>
        <p:spPr>
          <a:xfrm flipH="1">
            <a:off x="8634070" y="5565597"/>
            <a:ext cx="693789" cy="5294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819A69B-1D34-49AC-B43F-272C96D960A0}"/>
              </a:ext>
            </a:extLst>
          </p:cNvPr>
          <p:cNvSpPr txBox="1"/>
          <p:nvPr/>
        </p:nvSpPr>
        <p:spPr>
          <a:xfrm>
            <a:off x="4876097" y="5557506"/>
            <a:ext cx="3051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Code is ready</a:t>
            </a:r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Time is the limiting factor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E646E0-6CA8-4E4E-A21B-18EB68D41611}"/>
              </a:ext>
            </a:extLst>
          </p:cNvPr>
          <p:cNvSpPr txBox="1"/>
          <p:nvPr/>
        </p:nvSpPr>
        <p:spPr>
          <a:xfrm>
            <a:off x="6491905" y="3351738"/>
            <a:ext cx="231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Currently running</a:t>
            </a:r>
          </a:p>
        </p:txBody>
      </p:sp>
    </p:spTree>
    <p:extLst>
      <p:ext uri="{BB962C8B-B14F-4D97-AF65-F5344CB8AC3E}">
        <p14:creationId xmlns:p14="http://schemas.microsoft.com/office/powerpoint/2010/main" val="3526763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1F53ED-8C81-4D73-9594-7F03139BF0AE}"/>
              </a:ext>
            </a:extLst>
          </p:cNvPr>
          <p:cNvSpPr/>
          <p:nvPr/>
        </p:nvSpPr>
        <p:spPr>
          <a:xfrm>
            <a:off x="274320" y="548640"/>
            <a:ext cx="11643360" cy="6045590"/>
          </a:xfrm>
          <a:prstGeom prst="rect">
            <a:avLst/>
          </a:prstGeom>
          <a:noFill/>
          <a:ln w="7620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078F4F-22DC-47A1-8B92-FAA07203305E}"/>
              </a:ext>
            </a:extLst>
          </p:cNvPr>
          <p:cNvSpPr/>
          <p:nvPr/>
        </p:nvSpPr>
        <p:spPr>
          <a:xfrm>
            <a:off x="597309" y="186396"/>
            <a:ext cx="6702084" cy="72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</a:t>
            </a:r>
            <a:endParaRPr lang="en-US" sz="4400" dirty="0">
              <a:solidFill>
                <a:srgbClr val="7000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Slide Number Placeholder 2">
            <a:extLst>
              <a:ext uri="{FF2B5EF4-FFF2-40B4-BE49-F238E27FC236}">
                <a16:creationId xmlns:a16="http://schemas.microsoft.com/office/drawing/2014/main" id="{1DE8EE67-5352-48CD-A6E5-B247F340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925" y="6186232"/>
            <a:ext cx="679335" cy="365125"/>
          </a:xfrm>
        </p:spPr>
        <p:txBody>
          <a:bodyPr/>
          <a:lstStyle/>
          <a:p>
            <a:fld id="{D540C386-DE81-49CB-A442-A513069D853C}" type="slidenum">
              <a:rPr lang="en-US" smtClean="0"/>
              <a:t>13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F1809-20D0-436F-B569-261EF381C4D8}"/>
              </a:ext>
            </a:extLst>
          </p:cNvPr>
          <p:cNvSpPr/>
          <p:nvPr/>
        </p:nvSpPr>
        <p:spPr>
          <a:xfrm>
            <a:off x="449824" y="1008849"/>
            <a:ext cx="2455607" cy="7244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construction and training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7A28AE-2BC6-431D-9B2C-BD12E691F363}"/>
              </a:ext>
            </a:extLst>
          </p:cNvPr>
          <p:cNvSpPr txBox="1"/>
          <p:nvPr/>
        </p:nvSpPr>
        <p:spPr>
          <a:xfrm>
            <a:off x="597309" y="1895516"/>
            <a:ext cx="5096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Triplet network (few shot learning strategy)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7B7226-6F65-4E1F-8CFD-F2F066D2F625}"/>
              </a:ext>
            </a:extLst>
          </p:cNvPr>
          <p:cNvSpPr txBox="1"/>
          <p:nvPr/>
        </p:nvSpPr>
        <p:spPr>
          <a:xfrm>
            <a:off x="994530" y="2460020"/>
            <a:ext cx="5642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/>
              <a:t>GRU</a:t>
            </a:r>
            <a:r>
              <a:rPr lang="en-US" sz="2000" b="1" dirty="0"/>
              <a:t> layer </a:t>
            </a:r>
            <a:r>
              <a:rPr lang="en-US" sz="2000" dirty="0"/>
              <a:t>followed by Fully Connected </a:t>
            </a:r>
            <a:r>
              <a:rPr lang="en-US" sz="2000" b="1" dirty="0"/>
              <a:t>(FC) layer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4F295C-507E-4F45-B79B-E5667E6A94E1}"/>
              </a:ext>
            </a:extLst>
          </p:cNvPr>
          <p:cNvSpPr txBox="1"/>
          <p:nvPr/>
        </p:nvSpPr>
        <p:spPr>
          <a:xfrm>
            <a:off x="5193567" y="1046048"/>
            <a:ext cx="3183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Using </a:t>
            </a:r>
            <a:r>
              <a:rPr lang="en-US" sz="2000" dirty="0" err="1"/>
              <a:t>PyTorch</a:t>
            </a:r>
            <a:r>
              <a:rPr lang="en-US" sz="2000" dirty="0"/>
              <a:t> library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C535B9-C30B-476C-A57C-4027E63797DD}"/>
              </a:ext>
            </a:extLst>
          </p:cNvPr>
          <p:cNvSpPr txBox="1"/>
          <p:nvPr/>
        </p:nvSpPr>
        <p:spPr>
          <a:xfrm>
            <a:off x="994530" y="2913098"/>
            <a:ext cx="5642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Triplet loss </a:t>
            </a:r>
            <a:r>
              <a:rPr lang="en-US" sz="2000" dirty="0"/>
              <a:t>based on the </a:t>
            </a:r>
            <a:r>
              <a:rPr lang="en-US" sz="2000" b="1" dirty="0"/>
              <a:t>cosine distance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D1C783-672C-44C4-BEC0-BD8CCC3D9C37}"/>
              </a:ext>
            </a:extLst>
          </p:cNvPr>
          <p:cNvSpPr txBox="1"/>
          <p:nvPr/>
        </p:nvSpPr>
        <p:spPr>
          <a:xfrm>
            <a:off x="597308" y="4592337"/>
            <a:ext cx="792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Hyperparameter optimization was done using </a:t>
            </a:r>
            <a:r>
              <a:rPr lang="en-US" sz="2000" b="1" u="sng" dirty="0"/>
              <a:t>2.5% </a:t>
            </a:r>
            <a:r>
              <a:rPr lang="en-US" sz="2000" b="1" dirty="0"/>
              <a:t>to 10%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A1E5A1A-AB2C-4FE3-AC31-341DCBC37DCA}"/>
              </a:ext>
            </a:extLst>
          </p:cNvPr>
          <p:cNvSpPr txBox="1"/>
          <p:nvPr/>
        </p:nvSpPr>
        <p:spPr>
          <a:xfrm>
            <a:off x="994530" y="3434643"/>
            <a:ext cx="5642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Early stopping strategy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2AF088A-D444-4396-9D59-8622BB61115C}"/>
              </a:ext>
            </a:extLst>
          </p:cNvPr>
          <p:cNvSpPr txBox="1"/>
          <p:nvPr/>
        </p:nvSpPr>
        <p:spPr>
          <a:xfrm>
            <a:off x="994530" y="3953867"/>
            <a:ext cx="853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Model saves the embedding of the train dataset at the best epoch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86E258E-0A69-4826-BD59-350467ECBCF6}"/>
              </a:ext>
            </a:extLst>
          </p:cNvPr>
          <p:cNvSpPr txBox="1"/>
          <p:nvPr/>
        </p:nvSpPr>
        <p:spPr>
          <a:xfrm>
            <a:off x="994529" y="5049009"/>
            <a:ext cx="98602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Learning rate, batch size, margin value of the triplet loss calculation, presence or absence of dropout layer and dropout rate, number of </a:t>
            </a:r>
            <a:r>
              <a:rPr lang="en-US" sz="2000" dirty="0" err="1"/>
              <a:t>GRU</a:t>
            </a:r>
            <a:r>
              <a:rPr lang="en-US" sz="2000" dirty="0"/>
              <a:t> layers, simple or bidirectional </a:t>
            </a:r>
            <a:r>
              <a:rPr lang="en-US" sz="2000" dirty="0" err="1"/>
              <a:t>GRU</a:t>
            </a:r>
            <a:r>
              <a:rPr lang="en-US" sz="2000" dirty="0"/>
              <a:t> layer, </a:t>
            </a:r>
            <a:r>
              <a:rPr lang="en-US" sz="2000" dirty="0" err="1"/>
              <a:t>GRU</a:t>
            </a:r>
            <a:r>
              <a:rPr lang="en-US" sz="2000" dirty="0"/>
              <a:t> hidden size, output size of the fully connected layer, presence or absence of sigmoid activation function applied to the fully connected layer.</a:t>
            </a:r>
          </a:p>
        </p:txBody>
      </p:sp>
    </p:spTree>
    <p:extLst>
      <p:ext uri="{BB962C8B-B14F-4D97-AF65-F5344CB8AC3E}">
        <p14:creationId xmlns:p14="http://schemas.microsoft.com/office/powerpoint/2010/main" val="3365975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1F53ED-8C81-4D73-9594-7F03139BF0AE}"/>
              </a:ext>
            </a:extLst>
          </p:cNvPr>
          <p:cNvSpPr/>
          <p:nvPr/>
        </p:nvSpPr>
        <p:spPr>
          <a:xfrm>
            <a:off x="274320" y="548640"/>
            <a:ext cx="11643360" cy="6045590"/>
          </a:xfrm>
          <a:prstGeom prst="rect">
            <a:avLst/>
          </a:prstGeom>
          <a:noFill/>
          <a:ln w="7620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078F4F-22DC-47A1-8B92-FAA07203305E}"/>
              </a:ext>
            </a:extLst>
          </p:cNvPr>
          <p:cNvSpPr/>
          <p:nvPr/>
        </p:nvSpPr>
        <p:spPr>
          <a:xfrm>
            <a:off x="597309" y="186396"/>
            <a:ext cx="6702084" cy="72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</a:t>
            </a:r>
            <a:endParaRPr lang="en-US" sz="4400" dirty="0">
              <a:solidFill>
                <a:srgbClr val="7000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Slide Number Placeholder 2">
            <a:extLst>
              <a:ext uri="{FF2B5EF4-FFF2-40B4-BE49-F238E27FC236}">
                <a16:creationId xmlns:a16="http://schemas.microsoft.com/office/drawing/2014/main" id="{1DE8EE67-5352-48CD-A6E5-B247F340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925" y="6186232"/>
            <a:ext cx="679335" cy="365125"/>
          </a:xfrm>
        </p:spPr>
        <p:txBody>
          <a:bodyPr/>
          <a:lstStyle/>
          <a:p>
            <a:fld id="{D540C386-DE81-49CB-A442-A513069D853C}" type="slidenum">
              <a:rPr lang="en-US" smtClean="0"/>
              <a:t>14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2130CF-AA79-4B94-B4A4-851D1A8BED3C}"/>
              </a:ext>
            </a:extLst>
          </p:cNvPr>
          <p:cNvSpPr/>
          <p:nvPr/>
        </p:nvSpPr>
        <p:spPr>
          <a:xfrm>
            <a:off x="597309" y="1118078"/>
            <a:ext cx="2455607" cy="5138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evaluation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3EC12A-7B5D-4A2D-AADB-1B4AC893E9E9}"/>
              </a:ext>
            </a:extLst>
          </p:cNvPr>
          <p:cNvSpPr txBox="1"/>
          <p:nvPr/>
        </p:nvSpPr>
        <p:spPr>
          <a:xfrm>
            <a:off x="1195927" y="1695584"/>
            <a:ext cx="2249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For train dataset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B22FF9-3D41-47EA-8A08-6F0DE496C25F}"/>
              </a:ext>
            </a:extLst>
          </p:cNvPr>
          <p:cNvSpPr txBox="1"/>
          <p:nvPr/>
        </p:nvSpPr>
        <p:spPr>
          <a:xfrm>
            <a:off x="4366664" y="1695584"/>
            <a:ext cx="2249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For the test dataset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3A8065-E0F7-4837-B329-7A174E94C5D3}"/>
              </a:ext>
            </a:extLst>
          </p:cNvPr>
          <p:cNvSpPr txBox="1"/>
          <p:nvPr/>
        </p:nvSpPr>
        <p:spPr>
          <a:xfrm>
            <a:off x="1465739" y="2068583"/>
            <a:ext cx="17095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/>
              <a:t>PCA</a:t>
            </a:r>
            <a:endParaRPr lang="en-US" sz="2000" dirty="0"/>
          </a:p>
          <a:p>
            <a:pPr algn="just"/>
            <a:r>
              <a:rPr lang="en-US" sz="2000" dirty="0"/>
              <a:t>MDS</a:t>
            </a:r>
          </a:p>
          <a:p>
            <a:pPr algn="just"/>
            <a:r>
              <a:rPr lang="en-US" sz="2000" dirty="0"/>
              <a:t>t-</a:t>
            </a:r>
            <a:r>
              <a:rPr lang="en-US" sz="2000" dirty="0" err="1"/>
              <a:t>SNE</a:t>
            </a:r>
            <a:endParaRPr lang="en-US" sz="2000" dirty="0"/>
          </a:p>
          <a:p>
            <a:pPr algn="just"/>
            <a:r>
              <a:rPr lang="en-US" sz="2000" dirty="0" err="1"/>
              <a:t>UMAP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D1D9C1-20E3-4B83-9E9A-DA15E6127F5B}"/>
              </a:ext>
            </a:extLst>
          </p:cNvPr>
          <p:cNvSpPr txBox="1"/>
          <p:nvPr/>
        </p:nvSpPr>
        <p:spPr>
          <a:xfrm>
            <a:off x="4636476" y="2068583"/>
            <a:ext cx="17095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/>
              <a:t>PCA</a:t>
            </a:r>
            <a:endParaRPr lang="en-US" sz="2000" dirty="0"/>
          </a:p>
          <a:p>
            <a:pPr algn="just"/>
            <a:r>
              <a:rPr lang="en-US" sz="2000" dirty="0"/>
              <a:t>MDS</a:t>
            </a:r>
          </a:p>
          <a:p>
            <a:pPr algn="just"/>
            <a:r>
              <a:rPr lang="en-US" sz="2000" dirty="0"/>
              <a:t>t-</a:t>
            </a:r>
            <a:r>
              <a:rPr lang="en-US" sz="2000" dirty="0" err="1"/>
              <a:t>SNE</a:t>
            </a:r>
            <a:endParaRPr lang="en-US" sz="2000" dirty="0"/>
          </a:p>
          <a:p>
            <a:pPr algn="just"/>
            <a:r>
              <a:rPr lang="en-US" sz="2000" dirty="0" err="1"/>
              <a:t>UMAP</a:t>
            </a: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CB8120-30DD-4E3E-B89E-83F6DE09CF90}"/>
              </a:ext>
            </a:extLst>
          </p:cNvPr>
          <p:cNvSpPr txBox="1"/>
          <p:nvPr/>
        </p:nvSpPr>
        <p:spPr>
          <a:xfrm>
            <a:off x="3375905" y="1158937"/>
            <a:ext cx="3862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For each of the 10 models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8E8D0A-8DC1-4EFD-A3ED-A317B0A00118}"/>
              </a:ext>
            </a:extLst>
          </p:cNvPr>
          <p:cNvSpPr txBox="1"/>
          <p:nvPr/>
        </p:nvSpPr>
        <p:spPr>
          <a:xfrm>
            <a:off x="597308" y="3480511"/>
            <a:ext cx="5498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Evaluation metrics based on the cosine distance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11556C-7687-4B9A-B32E-3BFC18271CD7}"/>
              </a:ext>
            </a:extLst>
          </p:cNvPr>
          <p:cNvSpPr txBox="1"/>
          <p:nvPr/>
        </p:nvSpPr>
        <p:spPr>
          <a:xfrm>
            <a:off x="867121" y="3901996"/>
            <a:ext cx="2577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Precision (</a:t>
            </a:r>
            <a:r>
              <a:rPr lang="en-US" sz="2000" b="1" dirty="0" err="1"/>
              <a:t>Pr</a:t>
            </a:r>
            <a:r>
              <a:rPr lang="en-US" sz="2000" b="1" dirty="0"/>
              <a:t>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02E2CD2-DB66-49CF-BA6A-76FF01841FA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67121" y="4323373"/>
            <a:ext cx="3238500" cy="51689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C9D2CFA-12AA-484C-9E7C-4C4003FD5051}"/>
              </a:ext>
            </a:extLst>
          </p:cNvPr>
          <p:cNvSpPr txBox="1"/>
          <p:nvPr/>
        </p:nvSpPr>
        <p:spPr>
          <a:xfrm>
            <a:off x="867121" y="4962361"/>
            <a:ext cx="2577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Recall (</a:t>
            </a:r>
            <a:r>
              <a:rPr lang="en-US" sz="2000" b="1" dirty="0" err="1"/>
              <a:t>SPE</a:t>
            </a:r>
            <a:r>
              <a:rPr lang="en-US" sz="2000" b="1" dirty="0"/>
              <a:t>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F422B7E-8AB0-42DC-BA59-4A6043AB382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71949" y="5446057"/>
            <a:ext cx="3305175" cy="5016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F2D3189-159E-469C-9259-BBA41107C3D0}"/>
              </a:ext>
            </a:extLst>
          </p:cNvPr>
          <p:cNvSpPr txBox="1"/>
          <p:nvPr/>
        </p:nvSpPr>
        <p:spPr>
          <a:xfrm>
            <a:off x="4721457" y="3901996"/>
            <a:ext cx="2577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/>
              <a:t>F1</a:t>
            </a:r>
            <a:r>
              <a:rPr lang="en-US" sz="2000" b="1" dirty="0"/>
              <a:t>-score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0378679-4C91-4EE1-A019-2BCC845217C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726731" y="4298001"/>
            <a:ext cx="3238500" cy="7273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C47716-7539-4EFB-8B9F-7745876BCBE1}"/>
              </a:ext>
            </a:extLst>
          </p:cNvPr>
          <p:cNvSpPr txBox="1"/>
          <p:nvPr/>
        </p:nvSpPr>
        <p:spPr>
          <a:xfrm>
            <a:off x="4721456" y="5162416"/>
            <a:ext cx="4481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Matthews Correlation Coefficient (MCC)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9004B1B-F22D-43B7-857B-9A95682D14B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698156" y="5583794"/>
            <a:ext cx="3267075" cy="5651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CBCDF34-2A70-49D2-A2D1-BAB340338EC6}"/>
              </a:ext>
            </a:extLst>
          </p:cNvPr>
          <p:cNvSpPr txBox="1"/>
          <p:nvPr/>
        </p:nvSpPr>
        <p:spPr>
          <a:xfrm>
            <a:off x="8464208" y="3901996"/>
            <a:ext cx="2954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Balance Error Rate (BER):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F98BCB4-B61A-4755-82EC-E9AF60CFD754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196" y="4401302"/>
            <a:ext cx="3267075" cy="48133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6C2EE84-8BE4-46A4-8360-28239A2E8D3C}"/>
              </a:ext>
            </a:extLst>
          </p:cNvPr>
          <p:cNvSpPr txBox="1"/>
          <p:nvPr/>
        </p:nvSpPr>
        <p:spPr>
          <a:xfrm>
            <a:off x="8418137" y="1735716"/>
            <a:ext cx="32670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b="1" dirty="0"/>
              <a:t>Confusion matrix.</a:t>
            </a:r>
          </a:p>
          <a:p>
            <a:pPr marL="342900" indent="-342900">
              <a:buFontTx/>
              <a:buChar char="-"/>
            </a:pPr>
            <a:r>
              <a:rPr lang="en-US" sz="2000" b="1" dirty="0"/>
              <a:t>Receiver Operating Characteristic (ROC).</a:t>
            </a:r>
          </a:p>
          <a:p>
            <a:pPr marL="342900" indent="-342900">
              <a:buFontTx/>
              <a:buChar char="-"/>
            </a:pPr>
            <a:r>
              <a:rPr lang="en-US" sz="2000" b="1" dirty="0"/>
              <a:t>Precision-Recall curve.</a:t>
            </a:r>
          </a:p>
        </p:txBody>
      </p:sp>
    </p:spTree>
    <p:extLst>
      <p:ext uri="{BB962C8B-B14F-4D97-AF65-F5344CB8AC3E}">
        <p14:creationId xmlns:p14="http://schemas.microsoft.com/office/powerpoint/2010/main" val="1613540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1F53ED-8C81-4D73-9594-7F03139BF0AE}"/>
              </a:ext>
            </a:extLst>
          </p:cNvPr>
          <p:cNvSpPr/>
          <p:nvPr/>
        </p:nvSpPr>
        <p:spPr>
          <a:xfrm>
            <a:off x="274320" y="548640"/>
            <a:ext cx="11643360" cy="6045590"/>
          </a:xfrm>
          <a:prstGeom prst="rect">
            <a:avLst/>
          </a:prstGeom>
          <a:noFill/>
          <a:ln w="7620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078F4F-22DC-47A1-8B92-FAA07203305E}"/>
              </a:ext>
            </a:extLst>
          </p:cNvPr>
          <p:cNvSpPr/>
          <p:nvPr/>
        </p:nvSpPr>
        <p:spPr>
          <a:xfrm>
            <a:off x="597309" y="186396"/>
            <a:ext cx="6702084" cy="72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</a:t>
            </a:r>
            <a:endParaRPr lang="en-US" sz="4400" dirty="0">
              <a:solidFill>
                <a:srgbClr val="7000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Slide Number Placeholder 2">
            <a:extLst>
              <a:ext uri="{FF2B5EF4-FFF2-40B4-BE49-F238E27FC236}">
                <a16:creationId xmlns:a16="http://schemas.microsoft.com/office/drawing/2014/main" id="{1DE8EE67-5352-48CD-A6E5-B247F340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925" y="6186232"/>
            <a:ext cx="679335" cy="365125"/>
          </a:xfrm>
        </p:spPr>
        <p:txBody>
          <a:bodyPr/>
          <a:lstStyle/>
          <a:p>
            <a:fld id="{D540C386-DE81-49CB-A442-A513069D853C}" type="slidenum">
              <a:rPr lang="en-US" smtClean="0"/>
              <a:t>15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2130CF-AA79-4B94-B4A4-851D1A8BED3C}"/>
              </a:ext>
            </a:extLst>
          </p:cNvPr>
          <p:cNvSpPr/>
          <p:nvPr/>
        </p:nvSpPr>
        <p:spPr>
          <a:xfrm>
            <a:off x="597309" y="1118078"/>
            <a:ext cx="2455607" cy="5138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evaluation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CB8120-30DD-4E3E-B89E-83F6DE09CF90}"/>
              </a:ext>
            </a:extLst>
          </p:cNvPr>
          <p:cNvSpPr txBox="1"/>
          <p:nvPr/>
        </p:nvSpPr>
        <p:spPr>
          <a:xfrm>
            <a:off x="3375905" y="1158937"/>
            <a:ext cx="3862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For each of the 10 models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8E8D0A-8DC1-4EFD-A3ED-A317B0A00118}"/>
              </a:ext>
            </a:extLst>
          </p:cNvPr>
          <p:cNvSpPr txBox="1"/>
          <p:nvPr/>
        </p:nvSpPr>
        <p:spPr>
          <a:xfrm>
            <a:off x="626559" y="2019247"/>
            <a:ext cx="3550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For each </a:t>
            </a:r>
            <a:r>
              <a:rPr lang="en-US" sz="2000" b="1" dirty="0"/>
              <a:t>PU</a:t>
            </a:r>
            <a:r>
              <a:rPr lang="en-US" sz="2000" dirty="0"/>
              <a:t> of the </a:t>
            </a:r>
            <a:r>
              <a:rPr lang="en-US" sz="2000" b="1" dirty="0"/>
              <a:t>test </a:t>
            </a:r>
            <a:r>
              <a:rPr lang="en-US" sz="2000" dirty="0"/>
              <a:t>dataset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EDE09D-5D80-4CF2-B509-5741F3E7AA19}"/>
              </a:ext>
            </a:extLst>
          </p:cNvPr>
          <p:cNvSpPr txBox="1"/>
          <p:nvPr/>
        </p:nvSpPr>
        <p:spPr>
          <a:xfrm>
            <a:off x="4549631" y="1865359"/>
            <a:ext cx="3550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Cosine distance with all </a:t>
            </a:r>
            <a:r>
              <a:rPr lang="en-US" sz="2000" dirty="0" err="1"/>
              <a:t>PUs</a:t>
            </a:r>
            <a:r>
              <a:rPr lang="en-US" sz="2000" dirty="0"/>
              <a:t> saved during training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15B211-FC7F-439C-84E8-7ECEB70055D5}"/>
              </a:ext>
            </a:extLst>
          </p:cNvPr>
          <p:cNvSpPr txBox="1"/>
          <p:nvPr/>
        </p:nvSpPr>
        <p:spPr>
          <a:xfrm>
            <a:off x="1061882" y="2841580"/>
            <a:ext cx="9763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b="1" dirty="0"/>
              <a:t>First </a:t>
            </a:r>
            <a:r>
              <a:rPr lang="fr-FR" sz="2000" b="1" dirty="0" err="1"/>
              <a:t>closest</a:t>
            </a:r>
            <a:r>
              <a:rPr lang="fr-FR" sz="2000" b="1" dirty="0"/>
              <a:t> </a:t>
            </a:r>
            <a:r>
              <a:rPr lang="fr-FR" sz="2000" b="1" dirty="0" err="1"/>
              <a:t>strategy</a:t>
            </a:r>
            <a:endParaRPr lang="fr-FR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7C692-46E5-4022-8468-A30E553CD2A1}"/>
              </a:ext>
            </a:extLst>
          </p:cNvPr>
          <p:cNvSpPr txBox="1"/>
          <p:nvPr/>
        </p:nvSpPr>
        <p:spPr>
          <a:xfrm>
            <a:off x="1061882" y="3587708"/>
            <a:ext cx="9763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/>
              <a:t>Correct </a:t>
            </a:r>
            <a:r>
              <a:rPr lang="fr-FR" sz="2000" b="1" dirty="0" err="1"/>
              <a:t>prediction</a:t>
            </a:r>
            <a:r>
              <a:rPr lang="fr-FR" sz="2000" b="1" dirty="0"/>
              <a:t> if:    </a:t>
            </a:r>
            <a:r>
              <a:rPr lang="fr-FR" sz="2000" b="1" dirty="0" err="1"/>
              <a:t>Category</a:t>
            </a:r>
            <a:r>
              <a:rPr lang="fr-FR" sz="2000" b="1" dirty="0"/>
              <a:t> of test PU    =    </a:t>
            </a:r>
            <a:r>
              <a:rPr lang="fr-FR" sz="2000" b="1" dirty="0" err="1"/>
              <a:t>Category</a:t>
            </a:r>
            <a:r>
              <a:rPr lang="fr-FR" sz="2000" b="1" dirty="0"/>
              <a:t> of the first </a:t>
            </a:r>
            <a:r>
              <a:rPr lang="fr-FR" sz="2000" b="1" dirty="0" err="1"/>
              <a:t>closest</a:t>
            </a:r>
            <a:r>
              <a:rPr lang="fr-FR" sz="2000" b="1" dirty="0"/>
              <a:t> train PU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327E21-F8AD-418F-B7CE-2AF21A5C8E46}"/>
              </a:ext>
            </a:extLst>
          </p:cNvPr>
          <p:cNvSpPr txBox="1"/>
          <p:nvPr/>
        </p:nvSpPr>
        <p:spPr>
          <a:xfrm>
            <a:off x="1061882" y="4512242"/>
            <a:ext cx="9763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b="1" dirty="0"/>
              <a:t>Five </a:t>
            </a:r>
            <a:r>
              <a:rPr lang="fr-FR" sz="2000" b="1" dirty="0" err="1"/>
              <a:t>closest</a:t>
            </a:r>
            <a:r>
              <a:rPr lang="fr-FR" sz="2000" b="1" dirty="0"/>
              <a:t> </a:t>
            </a:r>
            <a:r>
              <a:rPr lang="fr-FR" sz="2000" b="1" dirty="0" err="1"/>
              <a:t>strategy</a:t>
            </a:r>
            <a:endParaRPr lang="fr-FR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C9087D-3BFE-476A-992F-39558422864E}"/>
              </a:ext>
            </a:extLst>
          </p:cNvPr>
          <p:cNvSpPr txBox="1"/>
          <p:nvPr/>
        </p:nvSpPr>
        <p:spPr>
          <a:xfrm>
            <a:off x="1061882" y="5298953"/>
            <a:ext cx="9763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/>
              <a:t>Correct </a:t>
            </a:r>
            <a:r>
              <a:rPr lang="fr-FR" sz="2000" b="1" dirty="0" err="1"/>
              <a:t>prediction</a:t>
            </a:r>
            <a:r>
              <a:rPr lang="fr-FR" sz="2000" b="1" dirty="0"/>
              <a:t> if:    </a:t>
            </a:r>
            <a:r>
              <a:rPr lang="fr-FR" sz="2000" b="1" dirty="0" err="1"/>
              <a:t>Category</a:t>
            </a:r>
            <a:r>
              <a:rPr lang="fr-FR" sz="2000" b="1" dirty="0"/>
              <a:t> of test PU    =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6C9C12-FC0D-4632-B4F1-A514FCE02180}"/>
              </a:ext>
            </a:extLst>
          </p:cNvPr>
          <p:cNvSpPr txBox="1"/>
          <p:nvPr/>
        </p:nvSpPr>
        <p:spPr>
          <a:xfrm>
            <a:off x="6283296" y="5180687"/>
            <a:ext cx="3362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/>
              <a:t>At least one of the </a:t>
            </a:r>
            <a:r>
              <a:rPr lang="fr-FR" sz="2000" b="1" dirty="0" err="1"/>
              <a:t>categories</a:t>
            </a:r>
            <a:r>
              <a:rPr lang="fr-FR" sz="2000" b="1" dirty="0"/>
              <a:t> of the five </a:t>
            </a:r>
            <a:r>
              <a:rPr lang="fr-FR" sz="2000" b="1" dirty="0" err="1"/>
              <a:t>closest</a:t>
            </a:r>
            <a:r>
              <a:rPr lang="fr-FR" sz="2000" b="1" dirty="0"/>
              <a:t> train </a:t>
            </a:r>
            <a:r>
              <a:rPr lang="fr-FR" sz="2000" b="1" dirty="0" err="1"/>
              <a:t>PUs</a:t>
            </a:r>
            <a:endParaRPr lang="fr-FR" sz="2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339B4B-70B8-44BD-9147-C6AFCCCE2064}"/>
              </a:ext>
            </a:extLst>
          </p:cNvPr>
          <p:cNvSpPr txBox="1"/>
          <p:nvPr/>
        </p:nvSpPr>
        <p:spPr>
          <a:xfrm>
            <a:off x="8916602" y="1865359"/>
            <a:ext cx="2483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Ranking in an increasing 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A5CD76-C73D-4932-BB16-1C27D2ACDA25}"/>
              </a:ext>
            </a:extLst>
          </p:cNvPr>
          <p:cNvCxnSpPr>
            <a:cxnSpLocks/>
          </p:cNvCxnSpPr>
          <p:nvPr/>
        </p:nvCxnSpPr>
        <p:spPr>
          <a:xfrm>
            <a:off x="3967316" y="2241755"/>
            <a:ext cx="6931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6B3813-7F90-4324-8B76-AD73BFAA7EF7}"/>
              </a:ext>
            </a:extLst>
          </p:cNvPr>
          <p:cNvCxnSpPr>
            <a:cxnSpLocks/>
          </p:cNvCxnSpPr>
          <p:nvPr/>
        </p:nvCxnSpPr>
        <p:spPr>
          <a:xfrm>
            <a:off x="8223428" y="2241755"/>
            <a:ext cx="6931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265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1F53ED-8C81-4D73-9594-7F03139BF0AE}"/>
              </a:ext>
            </a:extLst>
          </p:cNvPr>
          <p:cNvSpPr/>
          <p:nvPr/>
        </p:nvSpPr>
        <p:spPr>
          <a:xfrm>
            <a:off x="274320" y="548640"/>
            <a:ext cx="11643360" cy="6045590"/>
          </a:xfrm>
          <a:prstGeom prst="rect">
            <a:avLst/>
          </a:prstGeom>
          <a:noFill/>
          <a:ln w="7620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078F4F-22DC-47A1-8B92-FAA07203305E}"/>
              </a:ext>
            </a:extLst>
          </p:cNvPr>
          <p:cNvSpPr/>
          <p:nvPr/>
        </p:nvSpPr>
        <p:spPr>
          <a:xfrm>
            <a:off x="597309" y="186396"/>
            <a:ext cx="6702084" cy="72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r>
              <a:rPr lang="fr-FR" sz="4400" dirty="0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discussion</a:t>
            </a:r>
            <a:endParaRPr lang="en-US" sz="4400" dirty="0">
              <a:solidFill>
                <a:srgbClr val="7000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Slide Number Placeholder 2">
            <a:extLst>
              <a:ext uri="{FF2B5EF4-FFF2-40B4-BE49-F238E27FC236}">
                <a16:creationId xmlns:a16="http://schemas.microsoft.com/office/drawing/2014/main" id="{1DE8EE67-5352-48CD-A6E5-B247F340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925" y="6186232"/>
            <a:ext cx="679335" cy="365125"/>
          </a:xfrm>
        </p:spPr>
        <p:txBody>
          <a:bodyPr/>
          <a:lstStyle/>
          <a:p>
            <a:fld id="{D540C386-DE81-49CB-A442-A513069D853C}" type="slidenum">
              <a:rPr lang="en-US" smtClean="0"/>
              <a:t>16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E68743-46C5-4DFE-A5BB-3556C5D6F1AF}"/>
              </a:ext>
            </a:extLst>
          </p:cNvPr>
          <p:cNvSpPr txBox="1"/>
          <p:nvPr/>
        </p:nvSpPr>
        <p:spPr>
          <a:xfrm>
            <a:off x="715296" y="881344"/>
            <a:ext cx="5096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Data exploration: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35C55E-2DFC-46B0-BE15-D1E3DC87A335}"/>
              </a:ext>
            </a:extLst>
          </p:cNvPr>
          <p:cNvSpPr txBox="1"/>
          <p:nvPr/>
        </p:nvSpPr>
        <p:spPr>
          <a:xfrm>
            <a:off x="1332843" y="1404564"/>
            <a:ext cx="2914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CPUs: 29979</a:t>
            </a:r>
          </a:p>
          <a:p>
            <a:pPr algn="just"/>
            <a:r>
              <a:rPr lang="en-US" sz="2000" dirty="0" err="1"/>
              <a:t>NCPSs</a:t>
            </a:r>
            <a:r>
              <a:rPr lang="en-US" sz="2000" dirty="0"/>
              <a:t>: 2957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11858-A583-4774-8266-ACCE42850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13" y="2150247"/>
            <a:ext cx="9240448" cy="7078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994706-DC5B-4806-90BF-5D9343928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365" y="3220377"/>
            <a:ext cx="3679306" cy="28047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27CFCE-6A95-44E7-A78D-6CAC79E680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041" y="3204538"/>
            <a:ext cx="3679305" cy="280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96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1F53ED-8C81-4D73-9594-7F03139BF0AE}"/>
              </a:ext>
            </a:extLst>
          </p:cNvPr>
          <p:cNvSpPr/>
          <p:nvPr/>
        </p:nvSpPr>
        <p:spPr>
          <a:xfrm>
            <a:off x="274320" y="548640"/>
            <a:ext cx="11643360" cy="6045590"/>
          </a:xfrm>
          <a:prstGeom prst="rect">
            <a:avLst/>
          </a:prstGeom>
          <a:noFill/>
          <a:ln w="7620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078F4F-22DC-47A1-8B92-FAA07203305E}"/>
              </a:ext>
            </a:extLst>
          </p:cNvPr>
          <p:cNvSpPr/>
          <p:nvPr/>
        </p:nvSpPr>
        <p:spPr>
          <a:xfrm>
            <a:off x="597309" y="186396"/>
            <a:ext cx="6702084" cy="72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r>
              <a:rPr lang="fr-FR" sz="4400" dirty="0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discussion</a:t>
            </a:r>
            <a:endParaRPr lang="en-US" sz="4400" dirty="0">
              <a:solidFill>
                <a:srgbClr val="7000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Slide Number Placeholder 2">
            <a:extLst>
              <a:ext uri="{FF2B5EF4-FFF2-40B4-BE49-F238E27FC236}">
                <a16:creationId xmlns:a16="http://schemas.microsoft.com/office/drawing/2014/main" id="{1DE8EE67-5352-48CD-A6E5-B247F340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925" y="6186232"/>
            <a:ext cx="679335" cy="365125"/>
          </a:xfrm>
        </p:spPr>
        <p:txBody>
          <a:bodyPr/>
          <a:lstStyle/>
          <a:p>
            <a:fld id="{D540C386-DE81-49CB-A442-A513069D853C}" type="slidenum">
              <a:rPr lang="en-US" smtClean="0"/>
              <a:t>17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E68743-46C5-4DFE-A5BB-3556C5D6F1AF}"/>
              </a:ext>
            </a:extLst>
          </p:cNvPr>
          <p:cNvSpPr txBox="1"/>
          <p:nvPr/>
        </p:nvSpPr>
        <p:spPr>
          <a:xfrm>
            <a:off x="715296" y="881344"/>
            <a:ext cx="5096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Data exploration: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35C55E-2DFC-46B0-BE15-D1E3DC87A335}"/>
              </a:ext>
            </a:extLst>
          </p:cNvPr>
          <p:cNvSpPr txBox="1"/>
          <p:nvPr/>
        </p:nvSpPr>
        <p:spPr>
          <a:xfrm>
            <a:off x="1332843" y="1404564"/>
            <a:ext cx="2914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CPUs: 29979</a:t>
            </a:r>
          </a:p>
          <a:p>
            <a:pPr algn="just"/>
            <a:r>
              <a:rPr lang="en-US" sz="2000" dirty="0" err="1"/>
              <a:t>NCPSs</a:t>
            </a:r>
            <a:r>
              <a:rPr lang="en-US" sz="2000" dirty="0"/>
              <a:t>: 2957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11858-A583-4774-8266-ACCE42850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13" y="2150247"/>
            <a:ext cx="9240448" cy="707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94306-5164-4155-BA92-1DA36E843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55" y="3188363"/>
            <a:ext cx="3386195" cy="2788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CBE424-4596-40DA-AF11-5AF6AA5CE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895" y="3220377"/>
            <a:ext cx="3515020" cy="2440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2B92E8-80FB-41EA-9D71-1ED005F88D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365" y="3271597"/>
            <a:ext cx="3386194" cy="2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05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1F53ED-8C81-4D73-9594-7F03139BF0AE}"/>
              </a:ext>
            </a:extLst>
          </p:cNvPr>
          <p:cNvSpPr/>
          <p:nvPr/>
        </p:nvSpPr>
        <p:spPr>
          <a:xfrm>
            <a:off x="274320" y="548640"/>
            <a:ext cx="11643360" cy="6045590"/>
          </a:xfrm>
          <a:prstGeom prst="rect">
            <a:avLst/>
          </a:prstGeom>
          <a:noFill/>
          <a:ln w="7620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078F4F-22DC-47A1-8B92-FAA07203305E}"/>
              </a:ext>
            </a:extLst>
          </p:cNvPr>
          <p:cNvSpPr/>
          <p:nvPr/>
        </p:nvSpPr>
        <p:spPr>
          <a:xfrm>
            <a:off x="597309" y="186396"/>
            <a:ext cx="6702084" cy="72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r>
              <a:rPr lang="fr-FR" sz="4400" dirty="0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discussion</a:t>
            </a:r>
            <a:endParaRPr lang="en-US" sz="4400" dirty="0">
              <a:solidFill>
                <a:srgbClr val="7000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Slide Number Placeholder 2">
            <a:extLst>
              <a:ext uri="{FF2B5EF4-FFF2-40B4-BE49-F238E27FC236}">
                <a16:creationId xmlns:a16="http://schemas.microsoft.com/office/drawing/2014/main" id="{1DE8EE67-5352-48CD-A6E5-B247F340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925" y="6186232"/>
            <a:ext cx="679335" cy="365125"/>
          </a:xfrm>
        </p:spPr>
        <p:txBody>
          <a:bodyPr/>
          <a:lstStyle/>
          <a:p>
            <a:fld id="{D540C386-DE81-49CB-A442-A513069D853C}" type="slidenum">
              <a:rPr lang="en-US" smtClean="0"/>
              <a:t>18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E68743-46C5-4DFE-A5BB-3556C5D6F1AF}"/>
              </a:ext>
            </a:extLst>
          </p:cNvPr>
          <p:cNvSpPr txBox="1"/>
          <p:nvPr/>
        </p:nvSpPr>
        <p:spPr>
          <a:xfrm>
            <a:off x="715296" y="881344"/>
            <a:ext cx="5096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Data exploration: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35C55E-2DFC-46B0-BE15-D1E3DC87A335}"/>
              </a:ext>
            </a:extLst>
          </p:cNvPr>
          <p:cNvSpPr txBox="1"/>
          <p:nvPr/>
        </p:nvSpPr>
        <p:spPr>
          <a:xfrm>
            <a:off x="1332843" y="1404564"/>
            <a:ext cx="2914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CPUs: 29979</a:t>
            </a:r>
          </a:p>
          <a:p>
            <a:pPr algn="just"/>
            <a:r>
              <a:rPr lang="en-US" sz="2000" dirty="0" err="1"/>
              <a:t>NCPSs</a:t>
            </a:r>
            <a:r>
              <a:rPr lang="en-US" sz="2000" dirty="0"/>
              <a:t>: 2957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11858-A583-4774-8266-ACCE42850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13" y="2150247"/>
            <a:ext cx="9240448" cy="7078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DC8A94-E4F7-4232-916E-13DEABA4B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644" y="3319263"/>
            <a:ext cx="3310411" cy="25505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9A5C0A-30CA-403F-85A6-16EEF64BC3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501" y="3319263"/>
            <a:ext cx="3363424" cy="25505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EF41DD-6120-4988-9666-947EDB5E35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26" y="3319263"/>
            <a:ext cx="3310411" cy="25505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D408F2-1434-4483-B205-3A5855256227}"/>
              </a:ext>
            </a:extLst>
          </p:cNvPr>
          <p:cNvSpPr txBox="1"/>
          <p:nvPr/>
        </p:nvSpPr>
        <p:spPr>
          <a:xfrm>
            <a:off x="1107368" y="5971429"/>
            <a:ext cx="8253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B050"/>
                </a:solidFill>
              </a:rPr>
              <a:t>Large data imbalance and and very few examples for certain categories</a:t>
            </a:r>
          </a:p>
        </p:txBody>
      </p:sp>
    </p:spTree>
    <p:extLst>
      <p:ext uri="{BB962C8B-B14F-4D97-AF65-F5344CB8AC3E}">
        <p14:creationId xmlns:p14="http://schemas.microsoft.com/office/powerpoint/2010/main" val="3526153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1F53ED-8C81-4D73-9594-7F03139BF0AE}"/>
              </a:ext>
            </a:extLst>
          </p:cNvPr>
          <p:cNvSpPr/>
          <p:nvPr/>
        </p:nvSpPr>
        <p:spPr>
          <a:xfrm>
            <a:off x="274320" y="548640"/>
            <a:ext cx="11643360" cy="6045590"/>
          </a:xfrm>
          <a:prstGeom prst="rect">
            <a:avLst/>
          </a:prstGeom>
          <a:noFill/>
          <a:ln w="7620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078F4F-22DC-47A1-8B92-FAA07203305E}"/>
              </a:ext>
            </a:extLst>
          </p:cNvPr>
          <p:cNvSpPr/>
          <p:nvPr/>
        </p:nvSpPr>
        <p:spPr>
          <a:xfrm>
            <a:off x="597309" y="186396"/>
            <a:ext cx="6702084" cy="72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r>
              <a:rPr lang="fr-FR" sz="4400" dirty="0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discussion</a:t>
            </a:r>
            <a:endParaRPr lang="en-US" sz="4400" dirty="0">
              <a:solidFill>
                <a:srgbClr val="7000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Slide Number Placeholder 2">
            <a:extLst>
              <a:ext uri="{FF2B5EF4-FFF2-40B4-BE49-F238E27FC236}">
                <a16:creationId xmlns:a16="http://schemas.microsoft.com/office/drawing/2014/main" id="{1DE8EE67-5352-48CD-A6E5-B247F340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925" y="6186232"/>
            <a:ext cx="679335" cy="365125"/>
          </a:xfrm>
        </p:spPr>
        <p:txBody>
          <a:bodyPr/>
          <a:lstStyle/>
          <a:p>
            <a:fld id="{D540C386-DE81-49CB-A442-A513069D853C}" type="slidenum">
              <a:rPr lang="en-US" smtClean="0"/>
              <a:t>19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E68743-46C5-4DFE-A5BB-3556C5D6F1AF}"/>
              </a:ext>
            </a:extLst>
          </p:cNvPr>
          <p:cNvSpPr txBox="1"/>
          <p:nvPr/>
        </p:nvSpPr>
        <p:spPr>
          <a:xfrm>
            <a:off x="715296" y="881344"/>
            <a:ext cx="5096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Data exploration: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ED3A2-2799-4728-B214-85D6C1BEB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06" y="2371901"/>
            <a:ext cx="3951442" cy="2904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486DE8-CEBC-4885-AC27-92E379F54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752" y="2382088"/>
            <a:ext cx="3957282" cy="30489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1C4666-577C-422E-BD24-D0261AE44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781" y="608551"/>
            <a:ext cx="3429479" cy="167663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4B61A5-78F0-40C8-B015-E038879D9412}"/>
              </a:ext>
            </a:extLst>
          </p:cNvPr>
          <p:cNvSpPr txBox="1"/>
          <p:nvPr/>
        </p:nvSpPr>
        <p:spPr>
          <a:xfrm>
            <a:off x="1128106" y="1663178"/>
            <a:ext cx="3746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Length of protein sequences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865D8E-B465-47A2-B639-203CCCC0A2F3}"/>
              </a:ext>
            </a:extLst>
          </p:cNvPr>
          <p:cNvSpPr txBox="1"/>
          <p:nvPr/>
        </p:nvSpPr>
        <p:spPr>
          <a:xfrm>
            <a:off x="1128106" y="5854195"/>
            <a:ext cx="8253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B050"/>
                </a:solidFill>
              </a:rPr>
              <a:t>Relative difference between CPUs and </a:t>
            </a:r>
            <a:r>
              <a:rPr lang="en-US" sz="2000" b="1" dirty="0" err="1">
                <a:solidFill>
                  <a:srgbClr val="00B050"/>
                </a:solidFill>
              </a:rPr>
              <a:t>NCPUs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10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1F53ED-8C81-4D73-9594-7F03139BF0AE}"/>
              </a:ext>
            </a:extLst>
          </p:cNvPr>
          <p:cNvSpPr/>
          <p:nvPr/>
        </p:nvSpPr>
        <p:spPr>
          <a:xfrm>
            <a:off x="274320" y="548640"/>
            <a:ext cx="11643360" cy="6045590"/>
          </a:xfrm>
          <a:prstGeom prst="rect">
            <a:avLst/>
          </a:prstGeom>
          <a:noFill/>
          <a:ln w="7620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D478D0-48D4-4791-B201-BB4E9AB8F053}"/>
              </a:ext>
            </a:extLst>
          </p:cNvPr>
          <p:cNvSpPr/>
          <p:nvPr/>
        </p:nvSpPr>
        <p:spPr>
          <a:xfrm>
            <a:off x="597309" y="186396"/>
            <a:ext cx="6702084" cy="72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  <a:endParaRPr lang="en-US" sz="4400" dirty="0">
              <a:solidFill>
                <a:srgbClr val="7000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464022-0A58-4BA4-A261-650D18D0A53D}"/>
              </a:ext>
            </a:extLst>
          </p:cNvPr>
          <p:cNvSpPr txBox="1"/>
          <p:nvPr/>
        </p:nvSpPr>
        <p:spPr>
          <a:xfrm>
            <a:off x="597309" y="1159077"/>
            <a:ext cx="514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err="1"/>
              <a:t>Protein</a:t>
            </a:r>
            <a:r>
              <a:rPr lang="fr-FR" sz="2000" b="1" dirty="0"/>
              <a:t> </a:t>
            </a:r>
            <a:r>
              <a:rPr lang="fr-FR" sz="2000" b="1" dirty="0" err="1"/>
              <a:t>Units</a:t>
            </a:r>
            <a:r>
              <a:rPr lang="fr-FR" sz="2000" b="1" dirty="0"/>
              <a:t> (</a:t>
            </a:r>
            <a:r>
              <a:rPr lang="fr-FR" sz="2000" b="1" dirty="0" err="1"/>
              <a:t>PUs</a:t>
            </a:r>
            <a:r>
              <a:rPr lang="fr-FR" sz="2000" b="1" dirty="0"/>
              <a:t>)</a:t>
            </a:r>
            <a:endParaRPr lang="en-US"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B2D55-54D0-4DC7-B07F-BE226F6D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925" y="6186232"/>
            <a:ext cx="679335" cy="365125"/>
          </a:xfrm>
        </p:spPr>
        <p:txBody>
          <a:bodyPr/>
          <a:lstStyle/>
          <a:p>
            <a:fld id="{D540C386-DE81-49CB-A442-A513069D853C}" type="slidenum">
              <a:rPr lang="en-US" smtClean="0"/>
              <a:t>2</a:t>
            </a:fld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BA441AF-1D10-40DC-A5D6-735BB53469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48068" y="1502873"/>
            <a:ext cx="7103339" cy="46146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A1E7D30-156A-48FB-91AB-5949ED2FB6C0}"/>
              </a:ext>
            </a:extLst>
          </p:cNvPr>
          <p:cNvSpPr txBox="1"/>
          <p:nvPr/>
        </p:nvSpPr>
        <p:spPr>
          <a:xfrm>
            <a:off x="4382860" y="6105230"/>
            <a:ext cx="583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Source: presentation document of the long project.</a:t>
            </a:r>
            <a:endParaRPr lang="fr-FR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222413-0183-4EA1-9CF0-B736089084D1}"/>
              </a:ext>
            </a:extLst>
          </p:cNvPr>
          <p:cNvSpPr txBox="1"/>
          <p:nvPr/>
        </p:nvSpPr>
        <p:spPr>
          <a:xfrm>
            <a:off x="597309" y="2192736"/>
            <a:ext cx="310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Intermediary level.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AF8A45-B10B-4A21-B271-648235597180}"/>
              </a:ext>
            </a:extLst>
          </p:cNvPr>
          <p:cNvSpPr txBox="1"/>
          <p:nvPr/>
        </p:nvSpPr>
        <p:spPr>
          <a:xfrm>
            <a:off x="597309" y="3021107"/>
            <a:ext cx="3104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CPUs are topologically simple, highly compact, recurrent, and energetically favorable.</a:t>
            </a:r>
          </a:p>
        </p:txBody>
      </p:sp>
    </p:spTree>
    <p:extLst>
      <p:ext uri="{BB962C8B-B14F-4D97-AF65-F5344CB8AC3E}">
        <p14:creationId xmlns:p14="http://schemas.microsoft.com/office/powerpoint/2010/main" val="1756355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1F53ED-8C81-4D73-9594-7F03139BF0AE}"/>
              </a:ext>
            </a:extLst>
          </p:cNvPr>
          <p:cNvSpPr/>
          <p:nvPr/>
        </p:nvSpPr>
        <p:spPr>
          <a:xfrm>
            <a:off x="274320" y="548640"/>
            <a:ext cx="11643360" cy="6045590"/>
          </a:xfrm>
          <a:prstGeom prst="rect">
            <a:avLst/>
          </a:prstGeom>
          <a:noFill/>
          <a:ln w="7620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078F4F-22DC-47A1-8B92-FAA07203305E}"/>
              </a:ext>
            </a:extLst>
          </p:cNvPr>
          <p:cNvSpPr/>
          <p:nvPr/>
        </p:nvSpPr>
        <p:spPr>
          <a:xfrm>
            <a:off x="597309" y="186396"/>
            <a:ext cx="6702084" cy="72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r>
              <a:rPr lang="fr-FR" sz="4400" dirty="0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discussion</a:t>
            </a:r>
            <a:endParaRPr lang="en-US" sz="4400" dirty="0">
              <a:solidFill>
                <a:srgbClr val="7000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Slide Number Placeholder 2">
            <a:extLst>
              <a:ext uri="{FF2B5EF4-FFF2-40B4-BE49-F238E27FC236}">
                <a16:creationId xmlns:a16="http://schemas.microsoft.com/office/drawing/2014/main" id="{1DE8EE67-5352-48CD-A6E5-B247F340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925" y="6186232"/>
            <a:ext cx="679335" cy="365125"/>
          </a:xfrm>
        </p:spPr>
        <p:txBody>
          <a:bodyPr/>
          <a:lstStyle/>
          <a:p>
            <a:fld id="{D540C386-DE81-49CB-A442-A513069D853C}" type="slidenum">
              <a:rPr lang="en-US" smtClean="0"/>
              <a:t>20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E68743-46C5-4DFE-A5BB-3556C5D6F1AF}"/>
              </a:ext>
            </a:extLst>
          </p:cNvPr>
          <p:cNvSpPr txBox="1"/>
          <p:nvPr/>
        </p:nvSpPr>
        <p:spPr>
          <a:xfrm>
            <a:off x="715296" y="881344"/>
            <a:ext cx="5096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Data exploration: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1C4666-577C-422E-BD24-D0261AE44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781" y="608551"/>
            <a:ext cx="3429479" cy="167663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4B61A5-78F0-40C8-B015-E038879D9412}"/>
              </a:ext>
            </a:extLst>
          </p:cNvPr>
          <p:cNvSpPr txBox="1"/>
          <p:nvPr/>
        </p:nvSpPr>
        <p:spPr>
          <a:xfrm>
            <a:off x="1128106" y="1353464"/>
            <a:ext cx="3746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Amino-acid composition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C5DEDF-D2B8-4367-93BF-C6334D13A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551" y="1737201"/>
            <a:ext cx="5036092" cy="377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52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1F53ED-8C81-4D73-9594-7F03139BF0AE}"/>
              </a:ext>
            </a:extLst>
          </p:cNvPr>
          <p:cNvSpPr/>
          <p:nvPr/>
        </p:nvSpPr>
        <p:spPr>
          <a:xfrm>
            <a:off x="274320" y="548640"/>
            <a:ext cx="11643360" cy="6045590"/>
          </a:xfrm>
          <a:prstGeom prst="rect">
            <a:avLst/>
          </a:prstGeom>
          <a:noFill/>
          <a:ln w="7620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078F4F-22DC-47A1-8B92-FAA07203305E}"/>
              </a:ext>
            </a:extLst>
          </p:cNvPr>
          <p:cNvSpPr/>
          <p:nvPr/>
        </p:nvSpPr>
        <p:spPr>
          <a:xfrm>
            <a:off x="597309" y="186396"/>
            <a:ext cx="6702084" cy="72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r>
              <a:rPr lang="fr-FR" sz="4400" dirty="0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discussion</a:t>
            </a:r>
            <a:endParaRPr lang="en-US" sz="4400" dirty="0">
              <a:solidFill>
                <a:srgbClr val="7000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Slide Number Placeholder 2">
            <a:extLst>
              <a:ext uri="{FF2B5EF4-FFF2-40B4-BE49-F238E27FC236}">
                <a16:creationId xmlns:a16="http://schemas.microsoft.com/office/drawing/2014/main" id="{1DE8EE67-5352-48CD-A6E5-B247F340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925" y="6186232"/>
            <a:ext cx="679335" cy="365125"/>
          </a:xfrm>
        </p:spPr>
        <p:txBody>
          <a:bodyPr/>
          <a:lstStyle/>
          <a:p>
            <a:fld id="{D540C386-DE81-49CB-A442-A513069D853C}" type="slidenum">
              <a:rPr lang="en-US" smtClean="0"/>
              <a:t>21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E68743-46C5-4DFE-A5BB-3556C5D6F1AF}"/>
              </a:ext>
            </a:extLst>
          </p:cNvPr>
          <p:cNvSpPr txBox="1"/>
          <p:nvPr/>
        </p:nvSpPr>
        <p:spPr>
          <a:xfrm>
            <a:off x="715296" y="881344"/>
            <a:ext cx="5096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Data exploration: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4B61A5-78F0-40C8-B015-E038879D9412}"/>
              </a:ext>
            </a:extLst>
          </p:cNvPr>
          <p:cNvSpPr txBox="1"/>
          <p:nvPr/>
        </p:nvSpPr>
        <p:spPr>
          <a:xfrm>
            <a:off x="1128106" y="1353464"/>
            <a:ext cx="3746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Amino-acid composition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865D8E-B465-47A2-B639-203CCCC0A2F3}"/>
              </a:ext>
            </a:extLst>
          </p:cNvPr>
          <p:cNvSpPr txBox="1"/>
          <p:nvPr/>
        </p:nvSpPr>
        <p:spPr>
          <a:xfrm>
            <a:off x="1128106" y="5854195"/>
            <a:ext cx="8253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B050"/>
                </a:solidFill>
              </a:rPr>
              <a:t>Significantly different amino acid composition between CPUs and </a:t>
            </a:r>
            <a:r>
              <a:rPr lang="en-US" sz="2000" b="1" dirty="0" err="1">
                <a:solidFill>
                  <a:srgbClr val="00B050"/>
                </a:solidFill>
              </a:rPr>
              <a:t>NCPUs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96854-122E-44FA-ABB2-AEFF53639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02" y="2034236"/>
            <a:ext cx="4627067" cy="3470300"/>
          </a:xfrm>
          <a:prstGeom prst="rect">
            <a:avLst/>
          </a:prstGeom>
        </p:spPr>
      </p:pic>
      <p:pic>
        <p:nvPicPr>
          <p:cNvPr id="1026" name="Picture 2" descr="table">
            <a:extLst>
              <a:ext uri="{FF2B5EF4-FFF2-40B4-BE49-F238E27FC236}">
                <a16:creationId xmlns:a16="http://schemas.microsoft.com/office/drawing/2014/main" id="{607F2AC6-9C3C-4073-8180-20B6E524A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251" y="2194690"/>
            <a:ext cx="4449674" cy="347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BA429D-5440-4530-8D6F-F2AA87A4D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8026" y="608551"/>
            <a:ext cx="2917234" cy="142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99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1F53ED-8C81-4D73-9594-7F03139BF0AE}"/>
              </a:ext>
            </a:extLst>
          </p:cNvPr>
          <p:cNvSpPr/>
          <p:nvPr/>
        </p:nvSpPr>
        <p:spPr>
          <a:xfrm>
            <a:off x="274320" y="548640"/>
            <a:ext cx="11643360" cy="6045590"/>
          </a:xfrm>
          <a:prstGeom prst="rect">
            <a:avLst/>
          </a:prstGeom>
          <a:noFill/>
          <a:ln w="7620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078F4F-22DC-47A1-8B92-FAA07203305E}"/>
              </a:ext>
            </a:extLst>
          </p:cNvPr>
          <p:cNvSpPr/>
          <p:nvPr/>
        </p:nvSpPr>
        <p:spPr>
          <a:xfrm>
            <a:off x="597309" y="186396"/>
            <a:ext cx="6702084" cy="72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r>
              <a:rPr lang="fr-FR" sz="4400" dirty="0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discussion</a:t>
            </a:r>
            <a:endParaRPr lang="en-US" sz="4400" dirty="0">
              <a:solidFill>
                <a:srgbClr val="7000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Slide Number Placeholder 2">
            <a:extLst>
              <a:ext uri="{FF2B5EF4-FFF2-40B4-BE49-F238E27FC236}">
                <a16:creationId xmlns:a16="http://schemas.microsoft.com/office/drawing/2014/main" id="{1DE8EE67-5352-48CD-A6E5-B247F340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925" y="6186232"/>
            <a:ext cx="679335" cy="365125"/>
          </a:xfrm>
        </p:spPr>
        <p:txBody>
          <a:bodyPr/>
          <a:lstStyle/>
          <a:p>
            <a:fld id="{D540C386-DE81-49CB-A442-A513069D853C}" type="slidenum">
              <a:rPr lang="en-US" smtClean="0"/>
              <a:t>22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E68743-46C5-4DFE-A5BB-3556C5D6F1AF}"/>
              </a:ext>
            </a:extLst>
          </p:cNvPr>
          <p:cNvSpPr txBox="1"/>
          <p:nvPr/>
        </p:nvSpPr>
        <p:spPr>
          <a:xfrm>
            <a:off x="715296" y="881344"/>
            <a:ext cx="5096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Datasets and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0D3FE-16D4-4783-BB79-336982D95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106" y="1636415"/>
            <a:ext cx="7499737" cy="10433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38AD86-D898-4B90-95DF-49EA3589E487}"/>
              </a:ext>
            </a:extLst>
          </p:cNvPr>
          <p:cNvSpPr txBox="1"/>
          <p:nvPr/>
        </p:nvSpPr>
        <p:spPr>
          <a:xfrm>
            <a:off x="4675460" y="880791"/>
            <a:ext cx="523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 err="1"/>
              <a:t>Expected</a:t>
            </a:r>
            <a:r>
              <a:rPr lang="fr-FR" sz="2000" dirty="0"/>
              <a:t> nb of triplets for the train </a:t>
            </a:r>
            <a:r>
              <a:rPr lang="fr-FR" sz="2000" dirty="0" err="1"/>
              <a:t>dataset</a:t>
            </a:r>
            <a:r>
              <a:rPr lang="fr-FR" sz="2000" dirty="0"/>
              <a:t>: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7BCD1F-E490-4172-A91C-4D6CC80CD6A9}"/>
              </a:ext>
            </a:extLst>
          </p:cNvPr>
          <p:cNvSpPr txBox="1"/>
          <p:nvPr/>
        </p:nvSpPr>
        <p:spPr>
          <a:xfrm>
            <a:off x="4877974" y="1264831"/>
            <a:ext cx="1051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/>
              <a:t>851 040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23688-1713-47CF-9B9C-9649EF341AA9}"/>
              </a:ext>
            </a:extLst>
          </p:cNvPr>
          <p:cNvSpPr txBox="1"/>
          <p:nvPr/>
        </p:nvSpPr>
        <p:spPr>
          <a:xfrm>
            <a:off x="6083553" y="1264831"/>
            <a:ext cx="121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/>
              <a:t>1 935 672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D66628-A9B9-4E82-90A5-183E1A03ED78}"/>
              </a:ext>
            </a:extLst>
          </p:cNvPr>
          <p:cNvSpPr txBox="1"/>
          <p:nvPr/>
        </p:nvSpPr>
        <p:spPr>
          <a:xfrm>
            <a:off x="7355698" y="1264831"/>
            <a:ext cx="121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/>
              <a:t>1 201 446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8FFB5-AB25-4D0E-84C9-E05D3133C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0" y="2865561"/>
            <a:ext cx="8161905" cy="35428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4CC37C-F196-48E5-A116-980CD7D87F50}"/>
              </a:ext>
            </a:extLst>
          </p:cNvPr>
          <p:cNvSpPr txBox="1"/>
          <p:nvPr/>
        </p:nvSpPr>
        <p:spPr>
          <a:xfrm>
            <a:off x="732597" y="1280901"/>
            <a:ext cx="184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 err="1"/>
              <a:t>Datasets</a:t>
            </a:r>
            <a:r>
              <a:rPr lang="fr-FR" sz="2000" dirty="0"/>
              <a:t>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973A52-8120-446C-894B-7F40DEC11D48}"/>
              </a:ext>
            </a:extLst>
          </p:cNvPr>
          <p:cNvSpPr txBox="1"/>
          <p:nvPr/>
        </p:nvSpPr>
        <p:spPr>
          <a:xfrm>
            <a:off x="732597" y="2889176"/>
            <a:ext cx="184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 err="1"/>
              <a:t>Models</a:t>
            </a:r>
            <a:r>
              <a:rPr lang="fr-FR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40171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1F53ED-8C81-4D73-9594-7F03139BF0AE}"/>
              </a:ext>
            </a:extLst>
          </p:cNvPr>
          <p:cNvSpPr/>
          <p:nvPr/>
        </p:nvSpPr>
        <p:spPr>
          <a:xfrm>
            <a:off x="274320" y="548640"/>
            <a:ext cx="11643360" cy="6045590"/>
          </a:xfrm>
          <a:prstGeom prst="rect">
            <a:avLst/>
          </a:prstGeom>
          <a:noFill/>
          <a:ln w="7620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078F4F-22DC-47A1-8B92-FAA07203305E}"/>
              </a:ext>
            </a:extLst>
          </p:cNvPr>
          <p:cNvSpPr/>
          <p:nvPr/>
        </p:nvSpPr>
        <p:spPr>
          <a:xfrm>
            <a:off x="597309" y="186396"/>
            <a:ext cx="6702084" cy="72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r>
              <a:rPr lang="fr-FR" sz="4400" dirty="0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discussion</a:t>
            </a:r>
            <a:endParaRPr lang="en-US" sz="4400" dirty="0">
              <a:solidFill>
                <a:srgbClr val="7000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Slide Number Placeholder 2">
            <a:extLst>
              <a:ext uri="{FF2B5EF4-FFF2-40B4-BE49-F238E27FC236}">
                <a16:creationId xmlns:a16="http://schemas.microsoft.com/office/drawing/2014/main" id="{1DE8EE67-5352-48CD-A6E5-B247F340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925" y="6186232"/>
            <a:ext cx="679335" cy="365125"/>
          </a:xfrm>
        </p:spPr>
        <p:txBody>
          <a:bodyPr/>
          <a:lstStyle/>
          <a:p>
            <a:fld id="{D540C386-DE81-49CB-A442-A513069D853C}" type="slidenum">
              <a:rPr lang="en-US" smtClean="0"/>
              <a:t>23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E68743-46C5-4DFE-A5BB-3556C5D6F1AF}"/>
              </a:ext>
            </a:extLst>
          </p:cNvPr>
          <p:cNvSpPr txBox="1"/>
          <p:nvPr/>
        </p:nvSpPr>
        <p:spPr>
          <a:xfrm>
            <a:off x="715296" y="881344"/>
            <a:ext cx="9800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Results for models distinguishing CPUs and </a:t>
            </a:r>
            <a:r>
              <a:rPr lang="en-US" sz="2800" b="1" dirty="0" err="1"/>
              <a:t>NCPUs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B345D-47E5-4B8D-8FEA-AAC700E5C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894" y="1552047"/>
            <a:ext cx="7767560" cy="32247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4DE027-27EF-46AD-88DC-7B495353DA8B}"/>
              </a:ext>
            </a:extLst>
          </p:cNvPr>
          <p:cNvSpPr txBox="1"/>
          <p:nvPr/>
        </p:nvSpPr>
        <p:spPr>
          <a:xfrm>
            <a:off x="892132" y="5072548"/>
            <a:ext cx="10611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Ankh-generated embedding based model performs better than one-hot encoding based model.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Better prediction for CPUs than </a:t>
            </a:r>
            <a:r>
              <a:rPr lang="en-US" sz="2000" b="1" dirty="0" err="1">
                <a:solidFill>
                  <a:srgbClr val="00B050"/>
                </a:solidFill>
              </a:rPr>
              <a:t>NCPUs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063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1F53ED-8C81-4D73-9594-7F03139BF0AE}"/>
              </a:ext>
            </a:extLst>
          </p:cNvPr>
          <p:cNvSpPr/>
          <p:nvPr/>
        </p:nvSpPr>
        <p:spPr>
          <a:xfrm>
            <a:off x="274320" y="548640"/>
            <a:ext cx="11643360" cy="6045590"/>
          </a:xfrm>
          <a:prstGeom prst="rect">
            <a:avLst/>
          </a:prstGeom>
          <a:noFill/>
          <a:ln w="7620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078F4F-22DC-47A1-8B92-FAA07203305E}"/>
              </a:ext>
            </a:extLst>
          </p:cNvPr>
          <p:cNvSpPr/>
          <p:nvPr/>
        </p:nvSpPr>
        <p:spPr>
          <a:xfrm>
            <a:off x="597309" y="186396"/>
            <a:ext cx="6702084" cy="72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r>
              <a:rPr lang="fr-FR" sz="4400" dirty="0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discussion</a:t>
            </a:r>
            <a:endParaRPr lang="en-US" sz="4400" dirty="0">
              <a:solidFill>
                <a:srgbClr val="7000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Slide Number Placeholder 2">
            <a:extLst>
              <a:ext uri="{FF2B5EF4-FFF2-40B4-BE49-F238E27FC236}">
                <a16:creationId xmlns:a16="http://schemas.microsoft.com/office/drawing/2014/main" id="{1DE8EE67-5352-48CD-A6E5-B247F340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925" y="6186232"/>
            <a:ext cx="679335" cy="365125"/>
          </a:xfrm>
        </p:spPr>
        <p:txBody>
          <a:bodyPr/>
          <a:lstStyle/>
          <a:p>
            <a:fld id="{D540C386-DE81-49CB-A442-A513069D853C}" type="slidenum">
              <a:rPr lang="en-US" smtClean="0"/>
              <a:t>24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E68743-46C5-4DFE-A5BB-3556C5D6F1AF}"/>
              </a:ext>
            </a:extLst>
          </p:cNvPr>
          <p:cNvSpPr txBox="1"/>
          <p:nvPr/>
        </p:nvSpPr>
        <p:spPr>
          <a:xfrm>
            <a:off x="715296" y="881344"/>
            <a:ext cx="9800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Results for models distinguishing CPUs and </a:t>
            </a:r>
            <a:r>
              <a:rPr lang="en-US" sz="2800" b="1" dirty="0" err="1"/>
              <a:t>NCPUs</a:t>
            </a:r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79848-A8B3-48B8-89F0-E603C2551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367" y="1583300"/>
            <a:ext cx="4768919" cy="3083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0E7926-2D2E-4622-B226-952F7F28084D}"/>
              </a:ext>
            </a:extLst>
          </p:cNvPr>
          <p:cNvSpPr txBox="1"/>
          <p:nvPr/>
        </p:nvSpPr>
        <p:spPr>
          <a:xfrm>
            <a:off x="892132" y="5072548"/>
            <a:ext cx="10611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>
                <a:solidFill>
                  <a:srgbClr val="00B050"/>
                </a:solidFill>
              </a:rPr>
              <a:t>Hyperperparameter</a:t>
            </a:r>
            <a:r>
              <a:rPr lang="en-US" sz="2000" b="1" dirty="0">
                <a:solidFill>
                  <a:srgbClr val="00B050"/>
                </a:solidFill>
              </a:rPr>
              <a:t> tuning should be reviewed.</a:t>
            </a:r>
          </a:p>
          <a:p>
            <a:pPr algn="just"/>
            <a:r>
              <a:rPr lang="en-US" sz="2000" b="1" dirty="0">
                <a:solidFill>
                  <a:srgbClr val="00B050"/>
                </a:solidFill>
              </a:rPr>
              <a:t>Because of time constrains, it was mainly conducted on 2.5% of the data</a:t>
            </a:r>
          </a:p>
        </p:txBody>
      </p:sp>
    </p:spTree>
    <p:extLst>
      <p:ext uri="{BB962C8B-B14F-4D97-AF65-F5344CB8AC3E}">
        <p14:creationId xmlns:p14="http://schemas.microsoft.com/office/powerpoint/2010/main" val="3262236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1F53ED-8C81-4D73-9594-7F03139BF0AE}"/>
              </a:ext>
            </a:extLst>
          </p:cNvPr>
          <p:cNvSpPr/>
          <p:nvPr/>
        </p:nvSpPr>
        <p:spPr>
          <a:xfrm>
            <a:off x="274320" y="548640"/>
            <a:ext cx="11643360" cy="6045590"/>
          </a:xfrm>
          <a:prstGeom prst="rect">
            <a:avLst/>
          </a:prstGeom>
          <a:noFill/>
          <a:ln w="7620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078F4F-22DC-47A1-8B92-FAA07203305E}"/>
              </a:ext>
            </a:extLst>
          </p:cNvPr>
          <p:cNvSpPr/>
          <p:nvPr/>
        </p:nvSpPr>
        <p:spPr>
          <a:xfrm>
            <a:off x="597309" y="186396"/>
            <a:ext cx="6702084" cy="72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r>
              <a:rPr lang="fr-FR" sz="4400" dirty="0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discussion</a:t>
            </a:r>
            <a:endParaRPr lang="en-US" sz="4400" dirty="0">
              <a:solidFill>
                <a:srgbClr val="7000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Slide Number Placeholder 2">
            <a:extLst>
              <a:ext uri="{FF2B5EF4-FFF2-40B4-BE49-F238E27FC236}">
                <a16:creationId xmlns:a16="http://schemas.microsoft.com/office/drawing/2014/main" id="{1DE8EE67-5352-48CD-A6E5-B247F340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925" y="6186232"/>
            <a:ext cx="679335" cy="365125"/>
          </a:xfrm>
        </p:spPr>
        <p:txBody>
          <a:bodyPr/>
          <a:lstStyle/>
          <a:p>
            <a:fld id="{D540C386-DE81-49CB-A442-A513069D853C}" type="slidenum">
              <a:rPr lang="en-US" smtClean="0"/>
              <a:t>25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E68743-46C5-4DFE-A5BB-3556C5D6F1AF}"/>
              </a:ext>
            </a:extLst>
          </p:cNvPr>
          <p:cNvSpPr txBox="1"/>
          <p:nvPr/>
        </p:nvSpPr>
        <p:spPr>
          <a:xfrm>
            <a:off x="715296" y="881344"/>
            <a:ext cx="9800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Results for models distinguishing CPUs and </a:t>
            </a:r>
            <a:r>
              <a:rPr lang="en-US" sz="2800" b="1" dirty="0" err="1"/>
              <a:t>NCPUs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AD639-CA2E-4A77-A3E6-E3D2D9B4A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96" y="1987176"/>
            <a:ext cx="5641259" cy="3384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CCB2B4-ADF4-4E97-9D5E-D49444E87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34" y="1766808"/>
            <a:ext cx="4925970" cy="369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94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1F53ED-8C81-4D73-9594-7F03139BF0AE}"/>
              </a:ext>
            </a:extLst>
          </p:cNvPr>
          <p:cNvSpPr/>
          <p:nvPr/>
        </p:nvSpPr>
        <p:spPr>
          <a:xfrm>
            <a:off x="274320" y="548640"/>
            <a:ext cx="11643360" cy="6045590"/>
          </a:xfrm>
          <a:prstGeom prst="rect">
            <a:avLst/>
          </a:prstGeom>
          <a:noFill/>
          <a:ln w="7620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078F4F-22DC-47A1-8B92-FAA07203305E}"/>
              </a:ext>
            </a:extLst>
          </p:cNvPr>
          <p:cNvSpPr/>
          <p:nvPr/>
        </p:nvSpPr>
        <p:spPr>
          <a:xfrm>
            <a:off x="597309" y="186396"/>
            <a:ext cx="6702084" cy="72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r>
              <a:rPr lang="fr-FR" sz="4400" dirty="0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discussion</a:t>
            </a:r>
            <a:endParaRPr lang="en-US" sz="4400" dirty="0">
              <a:solidFill>
                <a:srgbClr val="7000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Slide Number Placeholder 2">
            <a:extLst>
              <a:ext uri="{FF2B5EF4-FFF2-40B4-BE49-F238E27FC236}">
                <a16:creationId xmlns:a16="http://schemas.microsoft.com/office/drawing/2014/main" id="{1DE8EE67-5352-48CD-A6E5-B247F340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925" y="6186232"/>
            <a:ext cx="679335" cy="365125"/>
          </a:xfrm>
        </p:spPr>
        <p:txBody>
          <a:bodyPr/>
          <a:lstStyle/>
          <a:p>
            <a:fld id="{D540C386-DE81-49CB-A442-A513069D853C}" type="slidenum">
              <a:rPr lang="en-US" smtClean="0"/>
              <a:t>26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E68743-46C5-4DFE-A5BB-3556C5D6F1AF}"/>
              </a:ext>
            </a:extLst>
          </p:cNvPr>
          <p:cNvSpPr txBox="1"/>
          <p:nvPr/>
        </p:nvSpPr>
        <p:spPr>
          <a:xfrm>
            <a:off x="715296" y="881344"/>
            <a:ext cx="9800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Results for models distinguishing CPUs and </a:t>
            </a:r>
            <a:r>
              <a:rPr lang="en-US" sz="2800" b="1" dirty="0" err="1"/>
              <a:t>NCPUs</a:t>
            </a:r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E5059-2F64-4FB6-AEED-88D6A42CE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96" y="1735223"/>
            <a:ext cx="5043333" cy="4034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26ED9B-2AC2-4573-9A9B-C790D7CDB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788" y="1735223"/>
            <a:ext cx="5043334" cy="40346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9CB3CE-BD5E-4C35-9B67-8E2C5A91D775}"/>
              </a:ext>
            </a:extLst>
          </p:cNvPr>
          <p:cNvSpPr txBox="1"/>
          <p:nvPr/>
        </p:nvSpPr>
        <p:spPr>
          <a:xfrm>
            <a:off x="965874" y="1369839"/>
            <a:ext cx="196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Train 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B93A8C-C03F-4814-B1DF-E5A6A1CB75C1}"/>
              </a:ext>
            </a:extLst>
          </p:cNvPr>
          <p:cNvSpPr txBox="1"/>
          <p:nvPr/>
        </p:nvSpPr>
        <p:spPr>
          <a:xfrm>
            <a:off x="6009207" y="1369839"/>
            <a:ext cx="196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Test dataset</a:t>
            </a:r>
          </a:p>
        </p:txBody>
      </p:sp>
    </p:spTree>
    <p:extLst>
      <p:ext uri="{BB962C8B-B14F-4D97-AF65-F5344CB8AC3E}">
        <p14:creationId xmlns:p14="http://schemas.microsoft.com/office/powerpoint/2010/main" val="2040459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1F53ED-8C81-4D73-9594-7F03139BF0AE}"/>
              </a:ext>
            </a:extLst>
          </p:cNvPr>
          <p:cNvSpPr/>
          <p:nvPr/>
        </p:nvSpPr>
        <p:spPr>
          <a:xfrm>
            <a:off x="274320" y="548640"/>
            <a:ext cx="11643360" cy="6045590"/>
          </a:xfrm>
          <a:prstGeom prst="rect">
            <a:avLst/>
          </a:prstGeom>
          <a:noFill/>
          <a:ln w="7620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078F4F-22DC-47A1-8B92-FAA07203305E}"/>
              </a:ext>
            </a:extLst>
          </p:cNvPr>
          <p:cNvSpPr/>
          <p:nvPr/>
        </p:nvSpPr>
        <p:spPr>
          <a:xfrm>
            <a:off x="597309" y="186396"/>
            <a:ext cx="6702084" cy="72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r>
              <a:rPr lang="fr-FR" sz="4400" dirty="0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discussion</a:t>
            </a:r>
            <a:endParaRPr lang="en-US" sz="4400" dirty="0">
              <a:solidFill>
                <a:srgbClr val="7000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Slide Number Placeholder 2">
            <a:extLst>
              <a:ext uri="{FF2B5EF4-FFF2-40B4-BE49-F238E27FC236}">
                <a16:creationId xmlns:a16="http://schemas.microsoft.com/office/drawing/2014/main" id="{1DE8EE67-5352-48CD-A6E5-B247F340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925" y="6186232"/>
            <a:ext cx="679335" cy="365125"/>
          </a:xfrm>
        </p:spPr>
        <p:txBody>
          <a:bodyPr/>
          <a:lstStyle/>
          <a:p>
            <a:fld id="{D540C386-DE81-49CB-A442-A513069D853C}" type="slidenum">
              <a:rPr lang="en-US" smtClean="0"/>
              <a:t>27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E68743-46C5-4DFE-A5BB-3556C5D6F1AF}"/>
              </a:ext>
            </a:extLst>
          </p:cNvPr>
          <p:cNvSpPr txBox="1"/>
          <p:nvPr/>
        </p:nvSpPr>
        <p:spPr>
          <a:xfrm>
            <a:off x="715296" y="881344"/>
            <a:ext cx="9800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Results for models distinguishing CPUs and </a:t>
            </a:r>
            <a:r>
              <a:rPr lang="en-US" sz="2800" b="1" dirty="0" err="1"/>
              <a:t>NCPUs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2D514-3F13-4B68-9250-1F3489BC8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15" y="1451281"/>
            <a:ext cx="4240307" cy="4240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13A657-6F85-49DB-B089-735EC1D39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293" y="1404564"/>
            <a:ext cx="4240307" cy="424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37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1F53ED-8C81-4D73-9594-7F03139BF0AE}"/>
              </a:ext>
            </a:extLst>
          </p:cNvPr>
          <p:cNvSpPr/>
          <p:nvPr/>
        </p:nvSpPr>
        <p:spPr>
          <a:xfrm>
            <a:off x="274320" y="548640"/>
            <a:ext cx="11643360" cy="6045590"/>
          </a:xfrm>
          <a:prstGeom prst="rect">
            <a:avLst/>
          </a:prstGeom>
          <a:noFill/>
          <a:ln w="7620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078F4F-22DC-47A1-8B92-FAA07203305E}"/>
              </a:ext>
            </a:extLst>
          </p:cNvPr>
          <p:cNvSpPr/>
          <p:nvPr/>
        </p:nvSpPr>
        <p:spPr>
          <a:xfrm>
            <a:off x="597309" y="186396"/>
            <a:ext cx="6702084" cy="72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r>
              <a:rPr lang="fr-FR" sz="4400" dirty="0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discussion</a:t>
            </a:r>
            <a:endParaRPr lang="en-US" sz="4400" dirty="0">
              <a:solidFill>
                <a:srgbClr val="7000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Slide Number Placeholder 2">
            <a:extLst>
              <a:ext uri="{FF2B5EF4-FFF2-40B4-BE49-F238E27FC236}">
                <a16:creationId xmlns:a16="http://schemas.microsoft.com/office/drawing/2014/main" id="{1DE8EE67-5352-48CD-A6E5-B247F340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925" y="6186232"/>
            <a:ext cx="679335" cy="365125"/>
          </a:xfrm>
        </p:spPr>
        <p:txBody>
          <a:bodyPr/>
          <a:lstStyle/>
          <a:p>
            <a:fld id="{D540C386-DE81-49CB-A442-A513069D853C}" type="slidenum">
              <a:rPr lang="en-US" smtClean="0"/>
              <a:t>28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E68743-46C5-4DFE-A5BB-3556C5D6F1AF}"/>
              </a:ext>
            </a:extLst>
          </p:cNvPr>
          <p:cNvSpPr txBox="1"/>
          <p:nvPr/>
        </p:nvSpPr>
        <p:spPr>
          <a:xfrm>
            <a:off x="715296" y="881344"/>
            <a:ext cx="9800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Results for models predicting category according to “Class” level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4DE027-27EF-46AD-88DC-7B495353DA8B}"/>
              </a:ext>
            </a:extLst>
          </p:cNvPr>
          <p:cNvSpPr txBox="1"/>
          <p:nvPr/>
        </p:nvSpPr>
        <p:spPr>
          <a:xfrm>
            <a:off x="892132" y="4713818"/>
            <a:ext cx="10611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The recall is very high comparing to the precision, which suggests that the model is good at identifying all instances of the positive class but may have a higher false positive rate.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56EC1-BA20-4F85-94FA-0B71B2604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478" y="2020529"/>
            <a:ext cx="7995740" cy="207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90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1F53ED-8C81-4D73-9594-7F03139BF0AE}"/>
              </a:ext>
            </a:extLst>
          </p:cNvPr>
          <p:cNvSpPr/>
          <p:nvPr/>
        </p:nvSpPr>
        <p:spPr>
          <a:xfrm>
            <a:off x="274320" y="548640"/>
            <a:ext cx="11643360" cy="6045590"/>
          </a:xfrm>
          <a:prstGeom prst="rect">
            <a:avLst/>
          </a:prstGeom>
          <a:noFill/>
          <a:ln w="7620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078F4F-22DC-47A1-8B92-FAA07203305E}"/>
              </a:ext>
            </a:extLst>
          </p:cNvPr>
          <p:cNvSpPr/>
          <p:nvPr/>
        </p:nvSpPr>
        <p:spPr>
          <a:xfrm>
            <a:off x="597309" y="186396"/>
            <a:ext cx="6702084" cy="72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r>
              <a:rPr lang="fr-FR" sz="4400" dirty="0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discussion</a:t>
            </a:r>
            <a:endParaRPr lang="en-US" sz="4400" dirty="0">
              <a:solidFill>
                <a:srgbClr val="7000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Slide Number Placeholder 2">
            <a:extLst>
              <a:ext uri="{FF2B5EF4-FFF2-40B4-BE49-F238E27FC236}">
                <a16:creationId xmlns:a16="http://schemas.microsoft.com/office/drawing/2014/main" id="{1DE8EE67-5352-48CD-A6E5-B247F340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925" y="6186232"/>
            <a:ext cx="679335" cy="365125"/>
          </a:xfrm>
        </p:spPr>
        <p:txBody>
          <a:bodyPr/>
          <a:lstStyle/>
          <a:p>
            <a:fld id="{D540C386-DE81-49CB-A442-A513069D853C}" type="slidenum">
              <a:rPr lang="en-US" smtClean="0"/>
              <a:t>29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E68743-46C5-4DFE-A5BB-3556C5D6F1AF}"/>
              </a:ext>
            </a:extLst>
          </p:cNvPr>
          <p:cNvSpPr txBox="1"/>
          <p:nvPr/>
        </p:nvSpPr>
        <p:spPr>
          <a:xfrm>
            <a:off x="715296" y="881344"/>
            <a:ext cx="9800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Results for models predicting category according to “Class” level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4DE027-27EF-46AD-88DC-7B495353DA8B}"/>
              </a:ext>
            </a:extLst>
          </p:cNvPr>
          <p:cNvSpPr txBox="1"/>
          <p:nvPr/>
        </p:nvSpPr>
        <p:spPr>
          <a:xfrm>
            <a:off x="892132" y="5730688"/>
            <a:ext cx="1061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B050"/>
                </a:solidFill>
              </a:rPr>
              <a:t>Different performance prediction considering the first closest evaluation strategy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20EE30-05EB-4FDA-B173-E0D21F8BB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920" y="1581545"/>
            <a:ext cx="3892660" cy="3892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C93228-2BD7-4480-867D-50899E65E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330" y="1581544"/>
            <a:ext cx="3892661" cy="389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7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1F53ED-8C81-4D73-9594-7F03139BF0AE}"/>
              </a:ext>
            </a:extLst>
          </p:cNvPr>
          <p:cNvSpPr/>
          <p:nvPr/>
        </p:nvSpPr>
        <p:spPr>
          <a:xfrm>
            <a:off x="274320" y="548640"/>
            <a:ext cx="11643360" cy="6045590"/>
          </a:xfrm>
          <a:prstGeom prst="rect">
            <a:avLst/>
          </a:prstGeom>
          <a:noFill/>
          <a:ln w="7620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D478D0-48D4-4791-B201-BB4E9AB8F053}"/>
              </a:ext>
            </a:extLst>
          </p:cNvPr>
          <p:cNvSpPr/>
          <p:nvPr/>
        </p:nvSpPr>
        <p:spPr>
          <a:xfrm>
            <a:off x="597309" y="186396"/>
            <a:ext cx="6702084" cy="72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  <a:endParaRPr lang="en-US" sz="4400" dirty="0">
              <a:solidFill>
                <a:srgbClr val="7000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464022-0A58-4BA4-A261-650D18D0A53D}"/>
              </a:ext>
            </a:extLst>
          </p:cNvPr>
          <p:cNvSpPr txBox="1"/>
          <p:nvPr/>
        </p:nvSpPr>
        <p:spPr>
          <a:xfrm>
            <a:off x="597309" y="1159077"/>
            <a:ext cx="514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err="1"/>
              <a:t>Protein</a:t>
            </a:r>
            <a:r>
              <a:rPr lang="fr-FR" sz="2000" b="1" dirty="0"/>
              <a:t> </a:t>
            </a:r>
            <a:r>
              <a:rPr lang="fr-FR" sz="2000" b="1" dirty="0" err="1"/>
              <a:t>Units</a:t>
            </a:r>
            <a:r>
              <a:rPr lang="fr-FR" sz="2000" b="1" dirty="0"/>
              <a:t> (</a:t>
            </a:r>
            <a:r>
              <a:rPr lang="fr-FR" sz="2000" b="1" dirty="0" err="1"/>
              <a:t>PUs</a:t>
            </a:r>
            <a:r>
              <a:rPr lang="fr-FR" sz="2000" b="1" dirty="0"/>
              <a:t>)</a:t>
            </a:r>
            <a:endParaRPr lang="en-US"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B2D55-54D0-4DC7-B07F-BE226F6D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925" y="6186232"/>
            <a:ext cx="679335" cy="365125"/>
          </a:xfrm>
        </p:spPr>
        <p:txBody>
          <a:bodyPr/>
          <a:lstStyle/>
          <a:p>
            <a:fld id="{D540C386-DE81-49CB-A442-A513069D853C}" type="slidenum">
              <a:rPr lang="en-US" smtClean="0"/>
              <a:t>3</a:t>
            </a:fld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BA441AF-1D10-40DC-A5D6-735BB53469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48068" y="1502873"/>
            <a:ext cx="7103339" cy="46146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A1E7D30-156A-48FB-91AB-5949ED2FB6C0}"/>
              </a:ext>
            </a:extLst>
          </p:cNvPr>
          <p:cNvSpPr txBox="1"/>
          <p:nvPr/>
        </p:nvSpPr>
        <p:spPr>
          <a:xfrm>
            <a:off x="4382860" y="6105230"/>
            <a:ext cx="583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Source: presentation document of the long project.</a:t>
            </a:r>
            <a:endParaRPr lang="fr-FR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222413-0183-4EA1-9CF0-B736089084D1}"/>
              </a:ext>
            </a:extLst>
          </p:cNvPr>
          <p:cNvSpPr txBox="1"/>
          <p:nvPr/>
        </p:nvSpPr>
        <p:spPr>
          <a:xfrm>
            <a:off x="597309" y="2192736"/>
            <a:ext cx="34732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1 - ab initio prediction of protein structures (using mini-threading).</a:t>
            </a:r>
          </a:p>
          <a:p>
            <a:endParaRPr lang="en-US" sz="2000" dirty="0"/>
          </a:p>
          <a:p>
            <a:r>
              <a:rPr lang="en-US" sz="2000" dirty="0"/>
              <a:t>2 - offer valuable insights into their functions.</a:t>
            </a:r>
          </a:p>
          <a:p>
            <a:endParaRPr lang="en-US" sz="2000" dirty="0"/>
          </a:p>
          <a:p>
            <a:r>
              <a:rPr lang="en-US" sz="2000" dirty="0"/>
              <a:t>3 - introduces large possibilities in protein engineering.</a:t>
            </a:r>
          </a:p>
        </p:txBody>
      </p:sp>
    </p:spTree>
    <p:extLst>
      <p:ext uri="{BB962C8B-B14F-4D97-AF65-F5344CB8AC3E}">
        <p14:creationId xmlns:p14="http://schemas.microsoft.com/office/powerpoint/2010/main" val="2715558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14B3CD-8B3F-4DAC-8D07-050D1E8EC246}"/>
              </a:ext>
            </a:extLst>
          </p:cNvPr>
          <p:cNvSpPr/>
          <p:nvPr/>
        </p:nvSpPr>
        <p:spPr>
          <a:xfrm>
            <a:off x="274320" y="548640"/>
            <a:ext cx="11643360" cy="6045590"/>
          </a:xfrm>
          <a:prstGeom prst="rect">
            <a:avLst/>
          </a:prstGeom>
          <a:noFill/>
          <a:ln w="7620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631C55-7007-4D08-BE30-670D0958AF20}"/>
              </a:ext>
            </a:extLst>
          </p:cNvPr>
          <p:cNvSpPr/>
          <p:nvPr/>
        </p:nvSpPr>
        <p:spPr>
          <a:xfrm>
            <a:off x="2197495" y="186396"/>
            <a:ext cx="7772401" cy="72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B26F9454-7FF6-4E68-BF72-67D8B3CA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925" y="6186232"/>
            <a:ext cx="679335" cy="365125"/>
          </a:xfrm>
        </p:spPr>
        <p:txBody>
          <a:bodyPr/>
          <a:lstStyle/>
          <a:p>
            <a:fld id="{D540C386-DE81-49CB-A442-A513069D853C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C368C-6EF8-4E73-8BF9-6331048BD38D}"/>
              </a:ext>
            </a:extLst>
          </p:cNvPr>
          <p:cNvSpPr txBox="1"/>
          <p:nvPr/>
        </p:nvSpPr>
        <p:spPr>
          <a:xfrm>
            <a:off x="802316" y="2458009"/>
            <a:ext cx="97280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b="1" dirty="0" err="1">
                <a:cs typeface="Arial" panose="020B0604020202020204" pitchFamily="34" charset="0"/>
              </a:rPr>
              <a:t>Oversampling</a:t>
            </a:r>
            <a:r>
              <a:rPr lang="fr-FR" sz="2000" dirty="0">
                <a:cs typeface="Arial" panose="020B0604020202020204" pitchFamily="34" charset="0"/>
              </a:rPr>
              <a:t> and </a:t>
            </a:r>
            <a:r>
              <a:rPr lang="fr-FR" sz="2000" b="1" dirty="0">
                <a:cs typeface="Arial" panose="020B0604020202020204" pitchFamily="34" charset="0"/>
              </a:rPr>
              <a:t>few shot-</a:t>
            </a:r>
            <a:r>
              <a:rPr lang="fr-FR" sz="2000" b="1" dirty="0" err="1">
                <a:cs typeface="Arial" panose="020B0604020202020204" pitchFamily="34" charset="0"/>
              </a:rPr>
              <a:t>learning</a:t>
            </a:r>
            <a:r>
              <a:rPr lang="fr-FR" sz="2000" b="1" dirty="0">
                <a:cs typeface="Arial" panose="020B0604020202020204" pitchFamily="34" charset="0"/>
              </a:rPr>
              <a:t> </a:t>
            </a:r>
            <a:r>
              <a:rPr lang="fr-FR" sz="2000" dirty="0" err="1">
                <a:cs typeface="Arial" panose="020B0604020202020204" pitchFamily="34" charset="0"/>
              </a:rPr>
              <a:t>strategy</a:t>
            </a:r>
            <a:r>
              <a:rPr lang="fr-FR" sz="2000" dirty="0">
                <a:cs typeface="Arial" panose="020B0604020202020204" pitchFamily="34" charset="0"/>
              </a:rPr>
              <a:t> </a:t>
            </a:r>
            <a:r>
              <a:rPr lang="fr-FR" sz="2000" dirty="0" err="1">
                <a:cs typeface="Arial" panose="020B0604020202020204" pitchFamily="34" charset="0"/>
              </a:rPr>
              <a:t>using</a:t>
            </a:r>
            <a:r>
              <a:rPr lang="fr-FR" sz="2000" dirty="0">
                <a:cs typeface="Arial" panose="020B0604020202020204" pitchFamily="34" charset="0"/>
              </a:rPr>
              <a:t> triplet network </a:t>
            </a:r>
            <a:r>
              <a:rPr lang="fr-FR" sz="2000" dirty="0" err="1">
                <a:cs typeface="Arial" panose="020B0604020202020204" pitchFamily="34" charset="0"/>
              </a:rPr>
              <a:t>was</a:t>
            </a:r>
            <a:r>
              <a:rPr lang="fr-FR" sz="2000" dirty="0">
                <a:cs typeface="Arial" panose="020B0604020202020204" pitchFamily="34" charset="0"/>
              </a:rPr>
              <a:t> </a:t>
            </a:r>
            <a:r>
              <a:rPr lang="fr-FR" sz="2000" dirty="0" err="1">
                <a:cs typeface="Arial" panose="020B0604020202020204" pitchFamily="34" charset="0"/>
              </a:rPr>
              <a:t>revealed</a:t>
            </a:r>
            <a:r>
              <a:rPr lang="fr-FR" sz="2000" dirty="0">
                <a:cs typeface="Arial" panose="020B0604020202020204" pitchFamily="34" charset="0"/>
              </a:rPr>
              <a:t> to </a:t>
            </a:r>
            <a:r>
              <a:rPr lang="fr-FR" sz="2000" dirty="0" err="1">
                <a:cs typeface="Arial" panose="020B0604020202020204" pitchFamily="34" charset="0"/>
              </a:rPr>
              <a:t>be</a:t>
            </a:r>
            <a:r>
              <a:rPr lang="fr-FR" sz="2000" dirty="0">
                <a:cs typeface="Arial" panose="020B0604020202020204" pitchFamily="34" charset="0"/>
              </a:rPr>
              <a:t> </a:t>
            </a:r>
            <a:r>
              <a:rPr lang="fr-FR" sz="2000" dirty="0" err="1">
                <a:cs typeface="Arial" panose="020B0604020202020204" pitchFamily="34" charset="0"/>
              </a:rPr>
              <a:t>very</a:t>
            </a:r>
            <a:r>
              <a:rPr lang="fr-FR" sz="2000" dirty="0">
                <a:cs typeface="Arial" panose="020B0604020202020204" pitchFamily="34" charset="0"/>
              </a:rPr>
              <a:t> efficient, but </a:t>
            </a:r>
            <a:r>
              <a:rPr lang="fr-FR" sz="2000" dirty="0" err="1">
                <a:cs typeface="Arial" panose="020B0604020202020204" pitchFamily="34" charset="0"/>
              </a:rPr>
              <a:t>yet</a:t>
            </a:r>
            <a:r>
              <a:rPr lang="fr-FR" sz="2000" dirty="0">
                <a:cs typeface="Arial" panose="020B0604020202020204" pitchFamily="34" charset="0"/>
              </a:rPr>
              <a:t>, not </a:t>
            </a:r>
            <a:r>
              <a:rPr lang="fr-FR" sz="2000" dirty="0" err="1">
                <a:cs typeface="Arial" panose="020B0604020202020204" pitchFamily="34" charset="0"/>
              </a:rPr>
              <a:t>perfect</a:t>
            </a:r>
            <a:r>
              <a:rPr lang="fr-FR" sz="2000" dirty="0"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b="1" dirty="0" err="1">
                <a:cs typeface="Arial" panose="020B0604020202020204" pitchFamily="34" charset="0"/>
              </a:rPr>
              <a:t>Hyperparameter</a:t>
            </a:r>
            <a:r>
              <a:rPr lang="fr-FR" sz="2000" b="1" dirty="0">
                <a:cs typeface="Arial" panose="020B0604020202020204" pitchFamily="34" charset="0"/>
              </a:rPr>
              <a:t> tuning </a:t>
            </a:r>
            <a:r>
              <a:rPr lang="fr-FR" sz="2000" dirty="0" err="1">
                <a:cs typeface="Arial" panose="020B0604020202020204" pitchFamily="34" charset="0"/>
              </a:rPr>
              <a:t>strategy</a:t>
            </a:r>
            <a:r>
              <a:rPr lang="fr-FR" sz="2000" dirty="0">
                <a:cs typeface="Arial" panose="020B0604020202020204" pitchFamily="34" charset="0"/>
              </a:rPr>
              <a:t> </a:t>
            </a:r>
            <a:r>
              <a:rPr lang="fr-FR" sz="2000" dirty="0" err="1">
                <a:cs typeface="Arial" panose="020B0604020202020204" pitchFamily="34" charset="0"/>
              </a:rPr>
              <a:t>should</a:t>
            </a:r>
            <a:r>
              <a:rPr lang="fr-FR" sz="2000" dirty="0">
                <a:cs typeface="Arial" panose="020B0604020202020204" pitchFamily="34" charset="0"/>
              </a:rPr>
              <a:t> </a:t>
            </a:r>
            <a:r>
              <a:rPr lang="fr-FR" sz="2000" dirty="0" err="1">
                <a:cs typeface="Arial" panose="020B0604020202020204" pitchFamily="34" charset="0"/>
              </a:rPr>
              <a:t>be</a:t>
            </a:r>
            <a:r>
              <a:rPr lang="fr-FR" sz="2000" dirty="0">
                <a:cs typeface="Arial" panose="020B0604020202020204" pitchFamily="34" charset="0"/>
              </a:rPr>
              <a:t> </a:t>
            </a:r>
            <a:r>
              <a:rPr lang="fr-FR" sz="2000" dirty="0" err="1">
                <a:cs typeface="Arial" panose="020B0604020202020204" pitchFamily="34" charset="0"/>
              </a:rPr>
              <a:t>repeated</a:t>
            </a:r>
            <a:r>
              <a:rPr lang="fr-FR" sz="2000" dirty="0">
                <a:cs typeface="Arial" panose="020B0604020202020204" pitchFamily="34" charset="0"/>
              </a:rPr>
              <a:t> and </a:t>
            </a:r>
            <a:r>
              <a:rPr lang="fr-FR" sz="2000" dirty="0" err="1">
                <a:cs typeface="Arial" panose="020B0604020202020204" pitchFamily="34" charset="0"/>
              </a:rPr>
              <a:t>evaluation</a:t>
            </a:r>
            <a:r>
              <a:rPr lang="fr-FR" sz="2000" dirty="0">
                <a:cs typeface="Arial" panose="020B0604020202020204" pitchFamily="34" charset="0"/>
              </a:rPr>
              <a:t> of the </a:t>
            </a:r>
            <a:r>
              <a:rPr lang="fr-FR" sz="2000" dirty="0" err="1">
                <a:cs typeface="Arial" panose="020B0604020202020204" pitchFamily="34" charset="0"/>
              </a:rPr>
              <a:t>models</a:t>
            </a:r>
            <a:r>
              <a:rPr lang="fr-FR" sz="2000" dirty="0">
                <a:cs typeface="Arial" panose="020B0604020202020204" pitchFamily="34" charset="0"/>
              </a:rPr>
              <a:t> on the </a:t>
            </a:r>
            <a:r>
              <a:rPr lang="fr-FR" sz="2000" b="1" dirty="0" err="1">
                <a:cs typeface="Arial" panose="020B0604020202020204" pitchFamily="34" charset="0"/>
              </a:rPr>
              <a:t>whole</a:t>
            </a:r>
            <a:r>
              <a:rPr lang="fr-FR" sz="2000" b="1" dirty="0">
                <a:cs typeface="Arial" panose="020B0604020202020204" pitchFamily="34" charset="0"/>
              </a:rPr>
              <a:t> test </a:t>
            </a:r>
            <a:r>
              <a:rPr lang="fr-FR" sz="2000" b="1" dirty="0" err="1">
                <a:cs typeface="Arial" panose="020B0604020202020204" pitchFamily="34" charset="0"/>
              </a:rPr>
              <a:t>dataset</a:t>
            </a:r>
            <a:r>
              <a:rPr lang="fr-FR" sz="2000" dirty="0">
                <a:cs typeface="Arial" panose="020B0604020202020204" pitchFamily="34" charset="0"/>
              </a:rPr>
              <a:t> </a:t>
            </a:r>
            <a:r>
              <a:rPr lang="fr-FR" sz="2000" dirty="0" err="1">
                <a:cs typeface="Arial" panose="020B0604020202020204" pitchFamily="34" charset="0"/>
              </a:rPr>
              <a:t>should</a:t>
            </a:r>
            <a:r>
              <a:rPr lang="fr-FR" sz="2000" dirty="0">
                <a:cs typeface="Arial" panose="020B0604020202020204" pitchFamily="34" charset="0"/>
              </a:rPr>
              <a:t> </a:t>
            </a:r>
            <a:r>
              <a:rPr lang="fr-FR" sz="2000" dirty="0" err="1">
                <a:cs typeface="Arial" panose="020B0604020202020204" pitchFamily="34" charset="0"/>
              </a:rPr>
              <a:t>be</a:t>
            </a:r>
            <a:r>
              <a:rPr lang="fr-FR" sz="2000" dirty="0">
                <a:cs typeface="Arial" panose="020B0604020202020204" pitchFamily="34" charset="0"/>
              </a:rPr>
              <a:t> </a:t>
            </a:r>
            <a:r>
              <a:rPr lang="fr-FR" sz="2000" dirty="0" err="1">
                <a:cs typeface="Arial" panose="020B0604020202020204" pitchFamily="34" charset="0"/>
              </a:rPr>
              <a:t>conducted</a:t>
            </a:r>
            <a:r>
              <a:rPr lang="fr-FR" sz="2000" dirty="0">
                <a:cs typeface="Arial" panose="020B0604020202020204" pitchFamily="34" charset="0"/>
              </a:rPr>
              <a:t> to </a:t>
            </a:r>
            <a:r>
              <a:rPr lang="fr-FR" sz="2000" dirty="0" err="1">
                <a:cs typeface="Arial" panose="020B0604020202020204" pitchFamily="34" charset="0"/>
              </a:rPr>
              <a:t>extract</a:t>
            </a:r>
            <a:r>
              <a:rPr lang="fr-FR" sz="2000" dirty="0">
                <a:cs typeface="Arial" panose="020B0604020202020204" pitchFamily="34" charset="0"/>
              </a:rPr>
              <a:t> </a:t>
            </a:r>
            <a:r>
              <a:rPr lang="fr-FR" sz="2000" dirty="0" err="1">
                <a:cs typeface="Arial" panose="020B0604020202020204" pitchFamily="34" charset="0"/>
              </a:rPr>
              <a:t>better</a:t>
            </a:r>
            <a:r>
              <a:rPr lang="fr-FR" sz="2000" dirty="0">
                <a:cs typeface="Arial" panose="020B0604020202020204" pitchFamily="34" charset="0"/>
              </a:rPr>
              <a:t> conclusions.</a:t>
            </a:r>
          </a:p>
        </p:txBody>
      </p:sp>
    </p:spTree>
    <p:extLst>
      <p:ext uri="{BB962C8B-B14F-4D97-AF65-F5344CB8AC3E}">
        <p14:creationId xmlns:p14="http://schemas.microsoft.com/office/powerpoint/2010/main" val="2875296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827237-5658-45DF-9DF8-ED6F21EDEF52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74320" y="3415102"/>
            <a:ext cx="11643360" cy="0"/>
          </a:xfrm>
          <a:prstGeom prst="line">
            <a:avLst/>
          </a:prstGeom>
          <a:ln w="57150">
            <a:solidFill>
              <a:srgbClr val="7000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914B3CD-8B3F-4DAC-8D07-050D1E8EC246}"/>
              </a:ext>
            </a:extLst>
          </p:cNvPr>
          <p:cNvSpPr/>
          <p:nvPr/>
        </p:nvSpPr>
        <p:spPr>
          <a:xfrm>
            <a:off x="274320" y="235974"/>
            <a:ext cx="11643360" cy="6358256"/>
          </a:xfrm>
          <a:prstGeom prst="rect">
            <a:avLst/>
          </a:prstGeom>
          <a:noFill/>
          <a:ln w="7620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631C55-7007-4D08-BE30-670D0958AF20}"/>
              </a:ext>
            </a:extLst>
          </p:cNvPr>
          <p:cNvSpPr/>
          <p:nvPr/>
        </p:nvSpPr>
        <p:spPr>
          <a:xfrm>
            <a:off x="2209799" y="3066756"/>
            <a:ext cx="7772401" cy="72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fr-FR" sz="4400" dirty="0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400" dirty="0" err="1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fr-FR" sz="4400" dirty="0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</a:t>
            </a:r>
            <a:r>
              <a:rPr lang="fr-FR" sz="4400" dirty="0" err="1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  <a:r>
              <a:rPr lang="fr-FR" sz="4400" dirty="0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attention</a:t>
            </a:r>
            <a:endParaRPr lang="en-US" sz="4400" dirty="0">
              <a:solidFill>
                <a:srgbClr val="7000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820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1F53ED-8C81-4D73-9594-7F03139BF0AE}"/>
              </a:ext>
            </a:extLst>
          </p:cNvPr>
          <p:cNvSpPr/>
          <p:nvPr/>
        </p:nvSpPr>
        <p:spPr>
          <a:xfrm>
            <a:off x="274320" y="548640"/>
            <a:ext cx="11643360" cy="6045590"/>
          </a:xfrm>
          <a:prstGeom prst="rect">
            <a:avLst/>
          </a:prstGeom>
          <a:noFill/>
          <a:ln w="7620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D478D0-48D4-4791-B201-BB4E9AB8F053}"/>
              </a:ext>
            </a:extLst>
          </p:cNvPr>
          <p:cNvSpPr/>
          <p:nvPr/>
        </p:nvSpPr>
        <p:spPr>
          <a:xfrm>
            <a:off x="597309" y="186396"/>
            <a:ext cx="6702084" cy="72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  <a:endParaRPr lang="en-US" sz="4400" dirty="0">
              <a:solidFill>
                <a:srgbClr val="7000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464022-0A58-4BA4-A261-650D18D0A53D}"/>
              </a:ext>
            </a:extLst>
          </p:cNvPr>
          <p:cNvSpPr txBox="1"/>
          <p:nvPr/>
        </p:nvSpPr>
        <p:spPr>
          <a:xfrm>
            <a:off x="597309" y="1102763"/>
            <a:ext cx="514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err="1"/>
              <a:t>Protein</a:t>
            </a:r>
            <a:r>
              <a:rPr lang="fr-FR" sz="2000" b="1" dirty="0"/>
              <a:t> </a:t>
            </a:r>
            <a:r>
              <a:rPr lang="fr-FR" sz="2000" b="1" dirty="0" err="1"/>
              <a:t>Units</a:t>
            </a:r>
            <a:r>
              <a:rPr lang="fr-FR" sz="2000" b="1" dirty="0"/>
              <a:t> (</a:t>
            </a:r>
            <a:r>
              <a:rPr lang="fr-FR" sz="2000" b="1" dirty="0" err="1"/>
              <a:t>PUs</a:t>
            </a:r>
            <a:r>
              <a:rPr lang="fr-FR" sz="2000" b="1" dirty="0"/>
              <a:t>)</a:t>
            </a:r>
            <a:endParaRPr lang="en-US"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B2D55-54D0-4DC7-B07F-BE226F6D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925" y="6186232"/>
            <a:ext cx="679335" cy="365125"/>
          </a:xfrm>
        </p:spPr>
        <p:txBody>
          <a:bodyPr/>
          <a:lstStyle/>
          <a:p>
            <a:fld id="{D540C386-DE81-49CB-A442-A513069D853C}" type="slidenum">
              <a:rPr lang="en-US" smtClean="0"/>
              <a:t>4</a:t>
            </a:fld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BA441AF-1D10-40DC-A5D6-735BB53469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48068" y="1502873"/>
            <a:ext cx="7103339" cy="46146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A1E7D30-156A-48FB-91AB-5949ED2FB6C0}"/>
              </a:ext>
            </a:extLst>
          </p:cNvPr>
          <p:cNvSpPr txBox="1"/>
          <p:nvPr/>
        </p:nvSpPr>
        <p:spPr>
          <a:xfrm>
            <a:off x="4382860" y="6105230"/>
            <a:ext cx="583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Source: presentation document of the long project.</a:t>
            </a:r>
            <a:endParaRPr lang="fr-FR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222413-0183-4EA1-9CF0-B736089084D1}"/>
              </a:ext>
            </a:extLst>
          </p:cNvPr>
          <p:cNvSpPr txBox="1"/>
          <p:nvPr/>
        </p:nvSpPr>
        <p:spPr>
          <a:xfrm>
            <a:off x="597309" y="1694753"/>
            <a:ext cx="310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/>
              <a:t>Indermediary</a:t>
            </a:r>
            <a:r>
              <a:rPr lang="en-US" sz="2000" dirty="0"/>
              <a:t> level.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D8C519-83EB-4658-92AE-010E04377B83}"/>
              </a:ext>
            </a:extLst>
          </p:cNvPr>
          <p:cNvSpPr txBox="1"/>
          <p:nvPr/>
        </p:nvSpPr>
        <p:spPr>
          <a:xfrm>
            <a:off x="597309" y="2601939"/>
            <a:ext cx="3104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Identified using Peeling algorithm:</a:t>
            </a:r>
            <a:br>
              <a:rPr lang="en-US" sz="2000" dirty="0"/>
            </a:br>
            <a:r>
              <a:rPr lang="en-US" sz="2000" dirty="0"/>
              <a:t>systematic analysis of an evolutionarily non-redundant set of protein structures.</a:t>
            </a:r>
          </a:p>
          <a:p>
            <a:r>
              <a:rPr lang="en-US" sz="2000" dirty="0"/>
              <a:t>Iterative hierarchical segmentation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98295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1F53ED-8C81-4D73-9594-7F03139BF0AE}"/>
              </a:ext>
            </a:extLst>
          </p:cNvPr>
          <p:cNvSpPr/>
          <p:nvPr/>
        </p:nvSpPr>
        <p:spPr>
          <a:xfrm>
            <a:off x="274320" y="548640"/>
            <a:ext cx="11643360" cy="6045590"/>
          </a:xfrm>
          <a:prstGeom prst="rect">
            <a:avLst/>
          </a:prstGeom>
          <a:noFill/>
          <a:ln w="7620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D478D0-48D4-4791-B201-BB4E9AB8F053}"/>
              </a:ext>
            </a:extLst>
          </p:cNvPr>
          <p:cNvSpPr/>
          <p:nvPr/>
        </p:nvSpPr>
        <p:spPr>
          <a:xfrm>
            <a:off x="597309" y="186396"/>
            <a:ext cx="6702084" cy="72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  <a:endParaRPr lang="en-US" sz="4400" dirty="0">
              <a:solidFill>
                <a:srgbClr val="7000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464022-0A58-4BA4-A261-650D18D0A53D}"/>
              </a:ext>
            </a:extLst>
          </p:cNvPr>
          <p:cNvSpPr txBox="1"/>
          <p:nvPr/>
        </p:nvSpPr>
        <p:spPr>
          <a:xfrm>
            <a:off x="597309" y="1102763"/>
            <a:ext cx="514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err="1"/>
              <a:t>Protein</a:t>
            </a:r>
            <a:r>
              <a:rPr lang="fr-FR" sz="2000" b="1" dirty="0"/>
              <a:t> </a:t>
            </a:r>
            <a:r>
              <a:rPr lang="fr-FR" sz="2000" b="1" dirty="0" err="1"/>
              <a:t>Units</a:t>
            </a:r>
            <a:r>
              <a:rPr lang="fr-FR" sz="2000" b="1" dirty="0"/>
              <a:t> (</a:t>
            </a:r>
            <a:r>
              <a:rPr lang="fr-FR" sz="2000" b="1" dirty="0" err="1"/>
              <a:t>PUs</a:t>
            </a:r>
            <a:r>
              <a:rPr lang="fr-FR" sz="2000" b="1" dirty="0"/>
              <a:t>)</a:t>
            </a:r>
            <a:endParaRPr lang="en-US"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B2D55-54D0-4DC7-B07F-BE226F6D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925" y="6186232"/>
            <a:ext cx="679335" cy="365125"/>
          </a:xfrm>
        </p:spPr>
        <p:txBody>
          <a:bodyPr/>
          <a:lstStyle/>
          <a:p>
            <a:fld id="{D540C386-DE81-49CB-A442-A513069D853C}" type="slidenum">
              <a:rPr lang="en-US" smtClean="0"/>
              <a:t>5</a:t>
            </a:fld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1E7D30-156A-48FB-91AB-5949ED2FB6C0}"/>
              </a:ext>
            </a:extLst>
          </p:cNvPr>
          <p:cNvSpPr txBox="1"/>
          <p:nvPr/>
        </p:nvSpPr>
        <p:spPr>
          <a:xfrm>
            <a:off x="3422689" y="5775053"/>
            <a:ext cx="583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Source: presentation document of the long project.</a:t>
            </a:r>
            <a:endParaRPr lang="fr-FR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D8C519-83EB-4658-92AE-010E04377B83}"/>
              </a:ext>
            </a:extLst>
          </p:cNvPr>
          <p:cNvSpPr txBox="1"/>
          <p:nvPr/>
        </p:nvSpPr>
        <p:spPr>
          <a:xfrm>
            <a:off x="436140" y="2491323"/>
            <a:ext cx="31034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PUs</a:t>
            </a:r>
            <a:r>
              <a:rPr lang="en-US" b="1" dirty="0"/>
              <a:t> were clustered by utilizing the Markov Clustering Algorithm (MCL).</a:t>
            </a:r>
          </a:p>
          <a:p>
            <a:r>
              <a:rPr lang="en-US" dirty="0"/>
              <a:t>Identifying groups within a weighted graph through random walks.</a:t>
            </a:r>
          </a:p>
          <a:p>
            <a:endParaRPr lang="en-US" dirty="0"/>
          </a:p>
          <a:p>
            <a:r>
              <a:rPr lang="en-US" dirty="0"/>
              <a:t>- Successfully  classified: </a:t>
            </a:r>
            <a:r>
              <a:rPr lang="en-US" b="1" dirty="0"/>
              <a:t>CPUs</a:t>
            </a:r>
          </a:p>
          <a:p>
            <a:r>
              <a:rPr lang="en-US" dirty="0"/>
              <a:t>- Non-successfully  classified: </a:t>
            </a:r>
            <a:r>
              <a:rPr lang="en-US" b="1" dirty="0" err="1"/>
              <a:t>NCPUs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FFC184-0F41-49D5-B457-89A5EB2CDB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22689" y="1130982"/>
            <a:ext cx="8342102" cy="465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2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1F53ED-8C81-4D73-9594-7F03139BF0AE}"/>
              </a:ext>
            </a:extLst>
          </p:cNvPr>
          <p:cNvSpPr/>
          <p:nvPr/>
        </p:nvSpPr>
        <p:spPr>
          <a:xfrm>
            <a:off x="274320" y="548640"/>
            <a:ext cx="11643360" cy="6045590"/>
          </a:xfrm>
          <a:prstGeom prst="rect">
            <a:avLst/>
          </a:prstGeom>
          <a:noFill/>
          <a:ln w="7620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D478D0-48D4-4791-B201-BB4E9AB8F053}"/>
              </a:ext>
            </a:extLst>
          </p:cNvPr>
          <p:cNvSpPr/>
          <p:nvPr/>
        </p:nvSpPr>
        <p:spPr>
          <a:xfrm>
            <a:off x="597309" y="186396"/>
            <a:ext cx="6702084" cy="72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US" sz="4400" dirty="0">
              <a:solidFill>
                <a:srgbClr val="7000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B2D55-54D0-4DC7-B07F-BE226F6D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925" y="6186232"/>
            <a:ext cx="679335" cy="365125"/>
          </a:xfrm>
        </p:spPr>
        <p:txBody>
          <a:bodyPr/>
          <a:lstStyle/>
          <a:p>
            <a:fld id="{D540C386-DE81-49CB-A442-A513069D853C}" type="slidenum">
              <a:rPr lang="en-US" smtClean="0"/>
              <a:t>6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D8C519-83EB-4658-92AE-010E04377B83}"/>
              </a:ext>
            </a:extLst>
          </p:cNvPr>
          <p:cNvSpPr txBox="1"/>
          <p:nvPr/>
        </p:nvSpPr>
        <p:spPr>
          <a:xfrm>
            <a:off x="1114567" y="1710466"/>
            <a:ext cx="7483743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b="1" dirty="0"/>
              <a:t>1 Generate an embedding for </a:t>
            </a:r>
            <a:r>
              <a:rPr lang="en-US" sz="2000" b="1" dirty="0" err="1"/>
              <a:t>PUs</a:t>
            </a:r>
            <a:r>
              <a:rPr lang="en-US" sz="2000" b="1" dirty="0"/>
              <a:t> using a pre-trained model to capture semantic information within the protein sequences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b="1" dirty="0"/>
              <a:t>2 Build a model to distinguish between CPUs and </a:t>
            </a:r>
            <a:r>
              <a:rPr lang="en-US" sz="2000" b="1" dirty="0" err="1"/>
              <a:t>NCPUs</a:t>
            </a:r>
            <a:endParaRPr lang="en-US" sz="20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b="1" dirty="0"/>
              <a:t>3 Build models to predict classification of CPUs according to Class, Architecture, Topology and </a:t>
            </a:r>
            <a:r>
              <a:rPr lang="en-US" sz="2000" b="1" dirty="0" err="1"/>
              <a:t>NanoFold</a:t>
            </a:r>
            <a:r>
              <a:rPr lang="en-US" sz="2000" b="1" dirty="0"/>
              <a:t> levels.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9F911B-5D3C-428E-94CC-B4C333C2895C}"/>
              </a:ext>
            </a:extLst>
          </p:cNvPr>
          <p:cNvSpPr txBox="1"/>
          <p:nvPr/>
        </p:nvSpPr>
        <p:spPr>
          <a:xfrm>
            <a:off x="1689755" y="4577310"/>
            <a:ext cx="7483743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The models should handle: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dirty="0"/>
              <a:t>Category imbalance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dirty="0"/>
              <a:t>Limited number of examples for certain categories</a:t>
            </a:r>
          </a:p>
        </p:txBody>
      </p:sp>
    </p:spTree>
    <p:extLst>
      <p:ext uri="{BB962C8B-B14F-4D97-AF65-F5344CB8AC3E}">
        <p14:creationId xmlns:p14="http://schemas.microsoft.com/office/powerpoint/2010/main" val="481146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1F53ED-8C81-4D73-9594-7F03139BF0AE}"/>
              </a:ext>
            </a:extLst>
          </p:cNvPr>
          <p:cNvSpPr/>
          <p:nvPr/>
        </p:nvSpPr>
        <p:spPr>
          <a:xfrm>
            <a:off x="274320" y="548640"/>
            <a:ext cx="11643360" cy="6045590"/>
          </a:xfrm>
          <a:prstGeom prst="rect">
            <a:avLst/>
          </a:prstGeom>
          <a:noFill/>
          <a:ln w="7620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078F4F-22DC-47A1-8B92-FAA07203305E}"/>
              </a:ext>
            </a:extLst>
          </p:cNvPr>
          <p:cNvSpPr/>
          <p:nvPr/>
        </p:nvSpPr>
        <p:spPr>
          <a:xfrm>
            <a:off x="597309" y="186396"/>
            <a:ext cx="6702084" cy="72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</a:t>
            </a:r>
            <a:endParaRPr lang="en-US" sz="4400" dirty="0">
              <a:solidFill>
                <a:srgbClr val="7000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Slide Number Placeholder 2">
            <a:extLst>
              <a:ext uri="{FF2B5EF4-FFF2-40B4-BE49-F238E27FC236}">
                <a16:creationId xmlns:a16="http://schemas.microsoft.com/office/drawing/2014/main" id="{1DE8EE67-5352-48CD-A6E5-B247F340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925" y="6186232"/>
            <a:ext cx="679335" cy="365125"/>
          </a:xfrm>
        </p:spPr>
        <p:txBody>
          <a:bodyPr/>
          <a:lstStyle/>
          <a:p>
            <a:fld id="{D540C386-DE81-49CB-A442-A513069D853C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829621-E3A9-464D-8E4D-B92F50D31A97}"/>
              </a:ext>
            </a:extLst>
          </p:cNvPr>
          <p:cNvSpPr/>
          <p:nvPr/>
        </p:nvSpPr>
        <p:spPr>
          <a:xfrm>
            <a:off x="597309" y="1422313"/>
            <a:ext cx="2455607" cy="7244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Combine </a:t>
            </a:r>
            <a:r>
              <a:rPr lang="en-US" dirty="0" err="1">
                <a:solidFill>
                  <a:schemeClr val="tx1"/>
                </a:solidFill>
              </a:rPr>
              <a:t>NCPU</a:t>
            </a:r>
            <a:r>
              <a:rPr lang="en-US" dirty="0">
                <a:solidFill>
                  <a:schemeClr val="tx1"/>
                </a:solidFill>
              </a:rPr>
              <a:t> and CPU lists into one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DAB363-B586-49B5-B871-D42C2DAC958A}"/>
              </a:ext>
            </a:extLst>
          </p:cNvPr>
          <p:cNvSpPr txBox="1"/>
          <p:nvPr/>
        </p:nvSpPr>
        <p:spPr>
          <a:xfrm>
            <a:off x="597309" y="2146800"/>
            <a:ext cx="1427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110379 CPUs</a:t>
            </a:r>
          </a:p>
          <a:p>
            <a:pPr algn="just"/>
            <a:r>
              <a:rPr lang="en-US" sz="1600" dirty="0"/>
              <a:t>2981 </a:t>
            </a:r>
            <a:r>
              <a:rPr lang="en-US" sz="1600" dirty="0" err="1"/>
              <a:t>NCPUs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18666E-DA64-4844-BBDB-01D4C132E757}"/>
              </a:ext>
            </a:extLst>
          </p:cNvPr>
          <p:cNvSpPr txBox="1"/>
          <p:nvPr/>
        </p:nvSpPr>
        <p:spPr>
          <a:xfrm>
            <a:off x="3052916" y="1199781"/>
            <a:ext cx="2344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Handle duplicates and overlapping classifications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655D5D-0476-417D-9E26-3443378D1E7D}"/>
              </a:ext>
            </a:extLst>
          </p:cNvPr>
          <p:cNvCxnSpPr>
            <a:stCxn id="3" idx="3"/>
          </p:cNvCxnSpPr>
          <p:nvPr/>
        </p:nvCxnSpPr>
        <p:spPr>
          <a:xfrm flipV="1">
            <a:off x="3052916" y="1784556"/>
            <a:ext cx="234499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EC3D6F0-7373-4B9D-8C5E-1BB21A964774}"/>
              </a:ext>
            </a:extLst>
          </p:cNvPr>
          <p:cNvSpPr/>
          <p:nvPr/>
        </p:nvSpPr>
        <p:spPr>
          <a:xfrm>
            <a:off x="5397910" y="1212606"/>
            <a:ext cx="2455607" cy="11439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Convert </a:t>
            </a:r>
            <a:r>
              <a:rPr lang="en-US" dirty="0" err="1">
                <a:solidFill>
                  <a:schemeClr val="tx1"/>
                </a:solidFill>
              </a:rPr>
              <a:t>PDB</a:t>
            </a:r>
            <a:r>
              <a:rPr lang="en-US" dirty="0">
                <a:solidFill>
                  <a:schemeClr val="tx1"/>
                </a:solidFill>
              </a:rPr>
              <a:t> IDs into </a:t>
            </a:r>
            <a:r>
              <a:rPr lang="en-US" dirty="0" err="1">
                <a:solidFill>
                  <a:schemeClr val="tx1"/>
                </a:solidFill>
              </a:rPr>
              <a:t>Uniprot</a:t>
            </a:r>
            <a:r>
              <a:rPr lang="en-US" dirty="0">
                <a:solidFill>
                  <a:schemeClr val="tx1"/>
                </a:solidFill>
              </a:rPr>
              <a:t> IDs using a modified version of </a:t>
            </a:r>
            <a:r>
              <a:rPr lang="en-US" b="1" dirty="0" err="1">
                <a:solidFill>
                  <a:schemeClr val="tx1"/>
                </a:solidFill>
              </a:rPr>
              <a:t>pdb2uniprot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01E8DA-4207-4F0A-B038-23A76EE90510}"/>
              </a:ext>
            </a:extLst>
          </p:cNvPr>
          <p:cNvSpPr/>
          <p:nvPr/>
        </p:nvSpPr>
        <p:spPr>
          <a:xfrm>
            <a:off x="9029985" y="1498581"/>
            <a:ext cx="2455607" cy="57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Downloading protein sequences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2D0316-BEDB-4DFF-9A72-415B691B547D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7853517" y="1784556"/>
            <a:ext cx="11764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5E073A-20A6-4C2B-A384-B4C6C540884E}"/>
              </a:ext>
            </a:extLst>
          </p:cNvPr>
          <p:cNvSpPr/>
          <p:nvPr/>
        </p:nvSpPr>
        <p:spPr>
          <a:xfrm>
            <a:off x="9029985" y="2857050"/>
            <a:ext cx="2455607" cy="19304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Global local search using </a:t>
            </a:r>
            <a:r>
              <a:rPr lang="en-US" b="1" dirty="0" err="1">
                <a:solidFill>
                  <a:schemeClr val="tx1"/>
                </a:solidFill>
              </a:rPr>
              <a:t>glsearch36</a:t>
            </a:r>
            <a:r>
              <a:rPr lang="en-US" dirty="0">
                <a:solidFill>
                  <a:schemeClr val="tx1"/>
                </a:solidFill>
              </a:rPr>
              <a:t> for mapping CPU/</a:t>
            </a:r>
            <a:r>
              <a:rPr lang="en-US" dirty="0" err="1">
                <a:solidFill>
                  <a:schemeClr val="tx1"/>
                </a:solidFill>
              </a:rPr>
              <a:t>NCPU</a:t>
            </a:r>
            <a:r>
              <a:rPr lang="en-US" dirty="0">
                <a:solidFill>
                  <a:schemeClr val="tx1"/>
                </a:solidFill>
              </a:rPr>
              <a:t> sequences to protein sequences and retrieval of nucleotide coordinates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8C8F82-3164-4FB1-B842-76484D879A4B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10257789" y="2070531"/>
            <a:ext cx="0" cy="7865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E9D3602-6BD2-41C4-963F-EDFA4DECF2A1}"/>
              </a:ext>
            </a:extLst>
          </p:cNvPr>
          <p:cNvSpPr/>
          <p:nvPr/>
        </p:nvSpPr>
        <p:spPr>
          <a:xfrm>
            <a:off x="5667353" y="3250314"/>
            <a:ext cx="2455607" cy="114389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protein sequence embedding using </a:t>
            </a:r>
            <a:r>
              <a:rPr lang="en-US" b="1" dirty="0">
                <a:solidFill>
                  <a:schemeClr val="tx1"/>
                </a:solidFill>
              </a:rPr>
              <a:t>Ankh</a:t>
            </a:r>
            <a:r>
              <a:rPr lang="en-US" dirty="0">
                <a:solidFill>
                  <a:schemeClr val="tx1"/>
                </a:solidFill>
              </a:rPr>
              <a:t> and extract PU embedding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67EA34-7AFF-4C07-BF9F-22A4587CE251}"/>
              </a:ext>
            </a:extLst>
          </p:cNvPr>
          <p:cNvCxnSpPr>
            <a:cxnSpLocks/>
            <a:stCxn id="22" idx="1"/>
            <a:endCxn id="28" idx="3"/>
          </p:cNvCxnSpPr>
          <p:nvPr/>
        </p:nvCxnSpPr>
        <p:spPr>
          <a:xfrm flipH="1">
            <a:off x="8122960" y="3822260"/>
            <a:ext cx="9070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73151CB-D0B4-4EC2-8ACA-4D36771B3B00}"/>
              </a:ext>
            </a:extLst>
          </p:cNvPr>
          <p:cNvSpPr/>
          <p:nvPr/>
        </p:nvSpPr>
        <p:spPr>
          <a:xfrm>
            <a:off x="1492744" y="3456062"/>
            <a:ext cx="2455607" cy="7244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Triplet dataset preparation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ED6374-8155-4010-942F-A9F93E707C0B}"/>
              </a:ext>
            </a:extLst>
          </p:cNvPr>
          <p:cNvCxnSpPr>
            <a:cxnSpLocks/>
            <a:stCxn id="28" idx="1"/>
            <a:endCxn id="33" idx="3"/>
          </p:cNvCxnSpPr>
          <p:nvPr/>
        </p:nvCxnSpPr>
        <p:spPr>
          <a:xfrm flipH="1" flipV="1">
            <a:off x="3948351" y="3818301"/>
            <a:ext cx="1719002" cy="39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741AA3C-7E09-4EB5-8B37-179DAEE69EA8}"/>
              </a:ext>
            </a:extLst>
          </p:cNvPr>
          <p:cNvSpPr/>
          <p:nvPr/>
        </p:nvSpPr>
        <p:spPr>
          <a:xfrm>
            <a:off x="1492744" y="5127563"/>
            <a:ext cx="2455607" cy="7244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construction and training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833B4D-0326-4EA7-A72D-07F4F2FA06B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720548" y="4180540"/>
            <a:ext cx="0" cy="947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0FCE15C-CF88-4A66-903C-B5E2CCCC775A}"/>
              </a:ext>
            </a:extLst>
          </p:cNvPr>
          <p:cNvSpPr/>
          <p:nvPr/>
        </p:nvSpPr>
        <p:spPr>
          <a:xfrm>
            <a:off x="5010991" y="5232866"/>
            <a:ext cx="2455607" cy="5138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evaluation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5575DB-4912-41E2-93E6-E1C4B96068FD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3948351" y="5489802"/>
            <a:ext cx="1062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EE5A1F7-E499-4CD1-9087-AA032776F9B7}"/>
              </a:ext>
            </a:extLst>
          </p:cNvPr>
          <p:cNvSpPr txBox="1"/>
          <p:nvPr/>
        </p:nvSpPr>
        <p:spPr>
          <a:xfrm>
            <a:off x="5696849" y="4394206"/>
            <a:ext cx="2075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Also perform One-Hot Encoding.</a:t>
            </a:r>
          </a:p>
        </p:txBody>
      </p:sp>
    </p:spTree>
    <p:extLst>
      <p:ext uri="{BB962C8B-B14F-4D97-AF65-F5344CB8AC3E}">
        <p14:creationId xmlns:p14="http://schemas.microsoft.com/office/powerpoint/2010/main" val="3639687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1F53ED-8C81-4D73-9594-7F03139BF0AE}"/>
              </a:ext>
            </a:extLst>
          </p:cNvPr>
          <p:cNvSpPr/>
          <p:nvPr/>
        </p:nvSpPr>
        <p:spPr>
          <a:xfrm>
            <a:off x="274320" y="548640"/>
            <a:ext cx="11643360" cy="6045590"/>
          </a:xfrm>
          <a:prstGeom prst="rect">
            <a:avLst/>
          </a:prstGeom>
          <a:noFill/>
          <a:ln w="7620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078F4F-22DC-47A1-8B92-FAA07203305E}"/>
              </a:ext>
            </a:extLst>
          </p:cNvPr>
          <p:cNvSpPr/>
          <p:nvPr/>
        </p:nvSpPr>
        <p:spPr>
          <a:xfrm>
            <a:off x="597309" y="186396"/>
            <a:ext cx="6702084" cy="72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</a:t>
            </a:r>
            <a:endParaRPr lang="en-US" sz="4400" dirty="0">
              <a:solidFill>
                <a:srgbClr val="7000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Slide Number Placeholder 2">
            <a:extLst>
              <a:ext uri="{FF2B5EF4-FFF2-40B4-BE49-F238E27FC236}">
                <a16:creationId xmlns:a16="http://schemas.microsoft.com/office/drawing/2014/main" id="{1DE8EE67-5352-48CD-A6E5-B247F340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925" y="6186232"/>
            <a:ext cx="679335" cy="365125"/>
          </a:xfrm>
        </p:spPr>
        <p:txBody>
          <a:bodyPr/>
          <a:lstStyle/>
          <a:p>
            <a:fld id="{D540C386-DE81-49CB-A442-A513069D853C}" type="slidenum">
              <a:rPr lang="en-US" smtClean="0"/>
              <a:t>8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8B1685-043D-4782-8EFF-5E79D1F5F237}"/>
              </a:ext>
            </a:extLst>
          </p:cNvPr>
          <p:cNvSpPr/>
          <p:nvPr/>
        </p:nvSpPr>
        <p:spPr>
          <a:xfrm>
            <a:off x="597309" y="1075536"/>
            <a:ext cx="2455607" cy="7244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Triplet dataset preparation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F39740-998D-458E-8F98-C12A3D68CFF1}"/>
              </a:ext>
            </a:extLst>
          </p:cNvPr>
          <p:cNvSpPr txBox="1"/>
          <p:nvPr/>
        </p:nvSpPr>
        <p:spPr>
          <a:xfrm>
            <a:off x="3453824" y="1237720"/>
            <a:ext cx="4899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Triplet: anchor + positive + negative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B5376E-13BE-416B-92CD-EDC804C2F4A4}"/>
              </a:ext>
            </a:extLst>
          </p:cNvPr>
          <p:cNvSpPr/>
          <p:nvPr/>
        </p:nvSpPr>
        <p:spPr>
          <a:xfrm>
            <a:off x="4012790" y="2001538"/>
            <a:ext cx="2455607" cy="10156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60% train dataset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15% validation dataset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15% test dataset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B6BBEE-7B17-4142-8261-56A6CC108C29}"/>
              </a:ext>
            </a:extLst>
          </p:cNvPr>
          <p:cNvSpPr/>
          <p:nvPr/>
        </p:nvSpPr>
        <p:spPr>
          <a:xfrm>
            <a:off x="1674025" y="3571435"/>
            <a:ext cx="7133135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Datasets for </a:t>
            </a:r>
            <a:r>
              <a:rPr lang="en-US" sz="1800" b="1" dirty="0">
                <a:solidFill>
                  <a:schemeClr val="tx1"/>
                </a:solidFill>
              </a:rPr>
              <a:t>Type</a:t>
            </a:r>
            <a:r>
              <a:rPr lang="en-US" sz="1800" dirty="0">
                <a:solidFill>
                  <a:schemeClr val="tx1"/>
                </a:solidFill>
              </a:rPr>
              <a:t> (CPUs/</a:t>
            </a:r>
            <a:r>
              <a:rPr lang="en-US" sz="1800" dirty="0" err="1">
                <a:solidFill>
                  <a:schemeClr val="tx1"/>
                </a:solidFill>
              </a:rPr>
              <a:t>NCPUs</a:t>
            </a:r>
            <a:r>
              <a:rPr lang="en-US" sz="1800" dirty="0">
                <a:solidFill>
                  <a:schemeClr val="tx1"/>
                </a:solidFill>
              </a:rPr>
              <a:t>), </a:t>
            </a:r>
            <a:r>
              <a:rPr lang="en-US" sz="1800" b="1" dirty="0">
                <a:solidFill>
                  <a:schemeClr val="tx1"/>
                </a:solidFill>
              </a:rPr>
              <a:t>Class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b="1" dirty="0" err="1">
                <a:solidFill>
                  <a:schemeClr val="tx1"/>
                </a:solidFill>
              </a:rPr>
              <a:t>Architrecture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b="1" dirty="0">
                <a:solidFill>
                  <a:schemeClr val="tx1"/>
                </a:solidFill>
              </a:rPr>
              <a:t>Topology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b="1" dirty="0" err="1">
                <a:solidFill>
                  <a:schemeClr val="tx1"/>
                </a:solidFill>
              </a:rPr>
              <a:t>NanoFold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7FF02B-5199-4062-B854-64093E90D7E0}"/>
              </a:ext>
            </a:extLst>
          </p:cNvPr>
          <p:cNvSpPr txBox="1"/>
          <p:nvPr/>
        </p:nvSpPr>
        <p:spPr>
          <a:xfrm>
            <a:off x="9135782" y="3429000"/>
            <a:ext cx="2453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Total of 15 datasets</a:t>
            </a:r>
          </a:p>
          <a:p>
            <a:pPr algn="just"/>
            <a:r>
              <a:rPr lang="en-US" sz="2000" dirty="0"/>
              <a:t>3 for each 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D26A09-6CA1-46A0-B235-4279820E3870}"/>
              </a:ext>
            </a:extLst>
          </p:cNvPr>
          <p:cNvSpPr txBox="1"/>
          <p:nvPr/>
        </p:nvSpPr>
        <p:spPr>
          <a:xfrm>
            <a:off x="1825112" y="4588349"/>
            <a:ext cx="5962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The algorithm detect the category with the highest number of </a:t>
            </a:r>
            <a:r>
              <a:rPr lang="en-US" sz="2000" dirty="0" err="1"/>
              <a:t>PUs</a:t>
            </a:r>
            <a:r>
              <a:rPr lang="en-US" sz="2000" dirty="0"/>
              <a:t>, then construct the same number of triplets of each category.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672E45-6216-404A-9D08-FE31293D5895}"/>
              </a:ext>
            </a:extLst>
          </p:cNvPr>
          <p:cNvSpPr txBox="1"/>
          <p:nvPr/>
        </p:nvSpPr>
        <p:spPr>
          <a:xfrm>
            <a:off x="1003993" y="4157830"/>
            <a:ext cx="4899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Oversampling strategy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95A024-DE2D-4600-9F14-1AA5D5751D7F}"/>
              </a:ext>
            </a:extLst>
          </p:cNvPr>
          <p:cNvSpPr txBox="1"/>
          <p:nvPr/>
        </p:nvSpPr>
        <p:spPr>
          <a:xfrm>
            <a:off x="1825112" y="5701331"/>
            <a:ext cx="5962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The negative and the positive examples are randomly chosen so that to limit duplicated triplets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F29E8D6-5263-478B-A22D-84515887B907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5240593" y="3017200"/>
            <a:ext cx="1" cy="554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255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1F53ED-8C81-4D73-9594-7F03139BF0AE}"/>
              </a:ext>
            </a:extLst>
          </p:cNvPr>
          <p:cNvSpPr/>
          <p:nvPr/>
        </p:nvSpPr>
        <p:spPr>
          <a:xfrm>
            <a:off x="274320" y="548640"/>
            <a:ext cx="11643360" cy="6045590"/>
          </a:xfrm>
          <a:prstGeom prst="rect">
            <a:avLst/>
          </a:prstGeom>
          <a:noFill/>
          <a:ln w="7620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078F4F-22DC-47A1-8B92-FAA07203305E}"/>
              </a:ext>
            </a:extLst>
          </p:cNvPr>
          <p:cNvSpPr/>
          <p:nvPr/>
        </p:nvSpPr>
        <p:spPr>
          <a:xfrm>
            <a:off x="597309" y="186396"/>
            <a:ext cx="6702084" cy="72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70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rgbClr val="700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</a:t>
            </a:r>
            <a:endParaRPr lang="en-US" sz="4400" dirty="0">
              <a:solidFill>
                <a:srgbClr val="7000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Slide Number Placeholder 2">
            <a:extLst>
              <a:ext uri="{FF2B5EF4-FFF2-40B4-BE49-F238E27FC236}">
                <a16:creationId xmlns:a16="http://schemas.microsoft.com/office/drawing/2014/main" id="{1DE8EE67-5352-48CD-A6E5-B247F340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925" y="6186232"/>
            <a:ext cx="679335" cy="365125"/>
          </a:xfrm>
        </p:spPr>
        <p:txBody>
          <a:bodyPr/>
          <a:lstStyle/>
          <a:p>
            <a:fld id="{D540C386-DE81-49CB-A442-A513069D853C}" type="slidenum">
              <a:rPr lang="en-US" smtClean="0"/>
              <a:t>9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8B1685-043D-4782-8EFF-5E79D1F5F237}"/>
              </a:ext>
            </a:extLst>
          </p:cNvPr>
          <p:cNvSpPr/>
          <p:nvPr/>
        </p:nvSpPr>
        <p:spPr>
          <a:xfrm>
            <a:off x="597309" y="1075536"/>
            <a:ext cx="2455607" cy="7244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Triplet dataset preparation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F39740-998D-458E-8F98-C12A3D68CFF1}"/>
              </a:ext>
            </a:extLst>
          </p:cNvPr>
          <p:cNvSpPr txBox="1"/>
          <p:nvPr/>
        </p:nvSpPr>
        <p:spPr>
          <a:xfrm>
            <a:off x="3453824" y="1237720"/>
            <a:ext cx="4899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Triplet: anchor + positive + negative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B5376E-13BE-416B-92CD-EDC804C2F4A4}"/>
              </a:ext>
            </a:extLst>
          </p:cNvPr>
          <p:cNvSpPr/>
          <p:nvPr/>
        </p:nvSpPr>
        <p:spPr>
          <a:xfrm>
            <a:off x="4012790" y="2001538"/>
            <a:ext cx="2455607" cy="10156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60% train dataset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15% validation dataset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15% </a:t>
            </a:r>
            <a:r>
              <a:rPr lang="en-US" sz="1800" dirty="0">
                <a:solidFill>
                  <a:srgbClr val="FF0000"/>
                </a:solidFill>
              </a:rPr>
              <a:t>test dataset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B6BBEE-7B17-4142-8261-56A6CC108C29}"/>
              </a:ext>
            </a:extLst>
          </p:cNvPr>
          <p:cNvSpPr/>
          <p:nvPr/>
        </p:nvSpPr>
        <p:spPr>
          <a:xfrm>
            <a:off x="1674025" y="3571435"/>
            <a:ext cx="7133135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Datasets for Type (CPUs/</a:t>
            </a:r>
            <a:r>
              <a:rPr lang="en-US" sz="1800" dirty="0" err="1">
                <a:solidFill>
                  <a:schemeClr val="tx1"/>
                </a:solidFill>
              </a:rPr>
              <a:t>NCPUs</a:t>
            </a:r>
            <a:r>
              <a:rPr lang="en-US" sz="1800" dirty="0">
                <a:solidFill>
                  <a:schemeClr val="tx1"/>
                </a:solidFill>
              </a:rPr>
              <a:t>), Class, </a:t>
            </a:r>
            <a:r>
              <a:rPr lang="en-US" sz="1800" dirty="0" err="1">
                <a:solidFill>
                  <a:schemeClr val="tx1"/>
                </a:solidFill>
              </a:rPr>
              <a:t>Architrecture</a:t>
            </a:r>
            <a:r>
              <a:rPr lang="en-US" sz="1800" dirty="0">
                <a:solidFill>
                  <a:schemeClr val="tx1"/>
                </a:solidFill>
              </a:rPr>
              <a:t>, Topology, </a:t>
            </a:r>
            <a:r>
              <a:rPr lang="en-US" sz="1800" dirty="0" err="1">
                <a:solidFill>
                  <a:schemeClr val="tx1"/>
                </a:solidFill>
              </a:rPr>
              <a:t>NanoFold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7FF02B-5199-4062-B854-64093E90D7E0}"/>
              </a:ext>
            </a:extLst>
          </p:cNvPr>
          <p:cNvSpPr txBox="1"/>
          <p:nvPr/>
        </p:nvSpPr>
        <p:spPr>
          <a:xfrm>
            <a:off x="9135782" y="3429000"/>
            <a:ext cx="2453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Total of 15 datasets</a:t>
            </a:r>
          </a:p>
          <a:p>
            <a:pPr algn="just"/>
            <a:r>
              <a:rPr lang="en-US" sz="2000" dirty="0"/>
              <a:t>3 for each 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D26A09-6CA1-46A0-B235-4279820E3870}"/>
              </a:ext>
            </a:extLst>
          </p:cNvPr>
          <p:cNvSpPr txBox="1"/>
          <p:nvPr/>
        </p:nvSpPr>
        <p:spPr>
          <a:xfrm>
            <a:off x="1825112" y="4588349"/>
            <a:ext cx="5962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The algorithm detect the category with the highest number of </a:t>
            </a:r>
            <a:r>
              <a:rPr lang="en-US" sz="2000" dirty="0" err="1"/>
              <a:t>PUs</a:t>
            </a:r>
            <a:r>
              <a:rPr lang="en-US" sz="2000" dirty="0"/>
              <a:t>, then construct the same number of triplets of each category.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672E45-6216-404A-9D08-FE31293D5895}"/>
              </a:ext>
            </a:extLst>
          </p:cNvPr>
          <p:cNvSpPr txBox="1"/>
          <p:nvPr/>
        </p:nvSpPr>
        <p:spPr>
          <a:xfrm>
            <a:off x="1003993" y="4157830"/>
            <a:ext cx="4899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Oversampling strategy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95A024-DE2D-4600-9F14-1AA5D5751D7F}"/>
              </a:ext>
            </a:extLst>
          </p:cNvPr>
          <p:cNvSpPr txBox="1"/>
          <p:nvPr/>
        </p:nvSpPr>
        <p:spPr>
          <a:xfrm>
            <a:off x="1825112" y="5701331"/>
            <a:ext cx="5962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The negative and the positive examples are randomly chosen so that to limit duplicated triplets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01A8D5-CC0F-4562-8944-320B459D0E41}"/>
              </a:ext>
            </a:extLst>
          </p:cNvPr>
          <p:cNvSpPr txBox="1"/>
          <p:nvPr/>
        </p:nvSpPr>
        <p:spPr>
          <a:xfrm>
            <a:off x="6524075" y="2598765"/>
            <a:ext cx="1789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FF0000"/>
                </a:solidFill>
              </a:rPr>
              <a:t>1000 triplets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C2D566-2A04-4909-B357-6CDDF0B7192D}"/>
              </a:ext>
            </a:extLst>
          </p:cNvPr>
          <p:cNvSpPr txBox="1"/>
          <p:nvPr/>
        </p:nvSpPr>
        <p:spPr>
          <a:xfrm>
            <a:off x="8647331" y="4525780"/>
            <a:ext cx="2941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Type</a:t>
            </a:r>
            <a:r>
              <a:rPr lang="en-US" sz="2000" dirty="0"/>
              <a:t> and </a:t>
            </a:r>
            <a:r>
              <a:rPr lang="en-US" sz="2000" b="1" dirty="0"/>
              <a:t>Class</a:t>
            </a:r>
            <a:r>
              <a:rPr lang="en-US" sz="2000" dirty="0"/>
              <a:t> finished, but </a:t>
            </a:r>
            <a:r>
              <a:rPr lang="en-US" sz="2000" dirty="0">
                <a:solidFill>
                  <a:srgbClr val="FF0000"/>
                </a:solidFill>
              </a:rPr>
              <a:t>Architecture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topology</a:t>
            </a:r>
            <a:r>
              <a:rPr lang="en-US" sz="2000" dirty="0"/>
              <a:t> and </a:t>
            </a:r>
            <a:r>
              <a:rPr lang="en-US" sz="2000" dirty="0" err="1">
                <a:solidFill>
                  <a:srgbClr val="FF0000"/>
                </a:solidFill>
              </a:rPr>
              <a:t>NanoFold</a:t>
            </a:r>
            <a:r>
              <a:rPr lang="en-US" sz="2000" dirty="0"/>
              <a:t> are still ongoing</a:t>
            </a:r>
          </a:p>
        </p:txBody>
      </p:sp>
    </p:spTree>
    <p:extLst>
      <p:ext uri="{BB962C8B-B14F-4D97-AF65-F5344CB8AC3E}">
        <p14:creationId xmlns:p14="http://schemas.microsoft.com/office/powerpoint/2010/main" val="91127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B50147AE8FAC4698D9E18937861C48" ma:contentTypeVersion="0" ma:contentTypeDescription="Create a new document." ma:contentTypeScope="" ma:versionID="25004997e63f4496f82d68e98cbb026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5bdcf26f133259999730471111e8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A0F949-58D0-48DF-B03F-BB16FD01B1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80261D-BB64-4147-9707-B8F3A5E3737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BFFE30F-0597-48AB-AD05-3FF4793194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1261</Words>
  <Application>Microsoft Office PowerPoint</Application>
  <PresentationFormat>Widescreen</PresentationFormat>
  <Paragraphs>302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 Merabet</dc:creator>
  <cp:lastModifiedBy>Anis Merabet</cp:lastModifiedBy>
  <cp:revision>76</cp:revision>
  <dcterms:created xsi:type="dcterms:W3CDTF">2021-12-15T08:33:35Z</dcterms:created>
  <dcterms:modified xsi:type="dcterms:W3CDTF">2024-02-05T17:50:53Z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0x01010077B50147AE8FAC4698D9E18937861C48</vt:lpwstr>
  </property>
</Properties>
</file>