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0" r:id="rId7"/>
    <p:sldId id="262" r:id="rId8"/>
    <p:sldId id="263" r:id="rId9"/>
    <p:sldId id="264" r:id="rId10"/>
    <p:sldId id="271" r:id="rId11"/>
    <p:sldId id="272" r:id="rId12"/>
    <p:sldId id="284" r:id="rId13"/>
    <p:sldId id="285" r:id="rId14"/>
    <p:sldId id="265" r:id="rId15"/>
    <p:sldId id="267" r:id="rId16"/>
    <p:sldId id="270" r:id="rId17"/>
    <p:sldId id="286" r:id="rId18"/>
    <p:sldId id="273" r:id="rId19"/>
    <p:sldId id="276" r:id="rId20"/>
    <p:sldId id="288" r:id="rId21"/>
    <p:sldId id="275" r:id="rId22"/>
    <p:sldId id="277" r:id="rId23"/>
    <p:sldId id="289" r:id="rId24"/>
    <p:sldId id="283" r:id="rId25"/>
  </p:sldIdLst>
  <p:sldSz cx="10083800" cy="5676900"/>
  <p:notesSz cx="10083800" cy="5676900"/>
  <p:defaultTextStyle>
    <a:defPPr>
      <a:defRPr kern="0"/>
    </a:defPPr>
  </p:defaultTextStyle>
  <p:extLst>
    <p:ext uri="{EFAFB233-063F-42B5-8137-9DF3F51BA10A}">
      <p15:sldGuideLst xmlns:p15="http://schemas.microsoft.com/office/powerpoint/2012/main">
        <p15:guide id="1" orient="horz" pos="2890">
          <p15:clr>
            <a:srgbClr val="A4A3A4"/>
          </p15:clr>
        </p15:guide>
        <p15:guide id="2" pos="2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816" y="72"/>
      </p:cViewPr>
      <p:guideLst>
        <p:guide orient="horz" pos="2890"/>
        <p:guide pos="2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0083800" cy="5676900"/>
          </a:xfrm>
          <a:prstGeom prst="rect">
            <a:avLst/>
          </a:prstGeom>
          <a:noFill/>
          <a:ln w="9525">
            <a:noFill/>
          </a:ln>
        </p:spPr>
      </p:pic>
      <p:sp>
        <p:nvSpPr>
          <p:cNvPr id="2051" name="Rectangle 3"/>
          <p:cNvSpPr>
            <a:spLocks noGrp="1" noChangeArrowheads="1"/>
          </p:cNvSpPr>
          <p:nvPr>
            <p:ph type="ctrTitle"/>
          </p:nvPr>
        </p:nvSpPr>
        <p:spPr>
          <a:xfrm>
            <a:off x="516445" y="3077616"/>
            <a:ext cx="9050911" cy="896214"/>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518195" y="4089471"/>
            <a:ext cx="9056163" cy="812112"/>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504190" y="5169658"/>
            <a:ext cx="2352887" cy="39422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t>4/13/2024</a:t>
            </a:fld>
            <a:endParaRPr lang="en-US"/>
          </a:p>
        </p:txBody>
      </p:sp>
      <p:sp>
        <p:nvSpPr>
          <p:cNvPr id="10" name="Rectangle 6"/>
          <p:cNvSpPr>
            <a:spLocks noGrp="1" noChangeArrowheads="1"/>
          </p:cNvSpPr>
          <p:nvPr>
            <p:ph type="ftr" sz="quarter" idx="3"/>
          </p:nvPr>
        </p:nvSpPr>
        <p:spPr bwMode="auto">
          <a:xfrm>
            <a:off x="3445298" y="5169658"/>
            <a:ext cx="3193203" cy="39422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a:p>
        </p:txBody>
      </p:sp>
      <p:sp>
        <p:nvSpPr>
          <p:cNvPr id="11" name="Rectangle 7"/>
          <p:cNvSpPr>
            <a:spLocks noGrp="1" noChangeArrowheads="1"/>
          </p:cNvSpPr>
          <p:nvPr>
            <p:ph type="sldNum" sz="quarter" idx="4"/>
          </p:nvPr>
        </p:nvSpPr>
        <p:spPr bwMode="auto">
          <a:xfrm>
            <a:off x="7226723" y="5169658"/>
            <a:ext cx="2352887" cy="39422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755" y="157692"/>
            <a:ext cx="2268855" cy="49147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4190" y="157692"/>
            <a:ext cx="6638502" cy="49147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4/13/2024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8010" y="1415283"/>
            <a:ext cx="8697278" cy="2361432"/>
          </a:xfrm>
        </p:spPr>
        <p:txBody>
          <a:bodyPr anchor="b"/>
          <a:lstStyle>
            <a:lvl1pPr>
              <a:defRPr sz="4965"/>
            </a:lvl1pPr>
          </a:lstStyle>
          <a:p>
            <a:r>
              <a:rPr lang="en-US"/>
              <a:t>Click to edit Master title style</a:t>
            </a:r>
          </a:p>
        </p:txBody>
      </p:sp>
      <p:sp>
        <p:nvSpPr>
          <p:cNvPr id="3" name="Text Placeholder 2"/>
          <p:cNvSpPr>
            <a:spLocks noGrp="1"/>
          </p:cNvSpPr>
          <p:nvPr>
            <p:ph type="body" idx="1"/>
          </p:nvPr>
        </p:nvSpPr>
        <p:spPr>
          <a:xfrm>
            <a:off x="688010" y="3799055"/>
            <a:ext cx="8697278" cy="1241821"/>
          </a:xfrm>
        </p:spPr>
        <p:txBody>
          <a:bodyPr/>
          <a:lstStyle>
            <a:lvl1pPr marL="0" indent="0">
              <a:buNone/>
              <a:defRPr sz="1985"/>
            </a:lvl1pPr>
            <a:lvl2pPr marL="378460" indent="0">
              <a:buNone/>
              <a:defRPr sz="1655"/>
            </a:lvl2pPr>
            <a:lvl3pPr marL="756920" indent="0">
              <a:buNone/>
              <a:defRPr sz="1490"/>
            </a:lvl3pPr>
            <a:lvl4pPr marL="1135380" indent="0">
              <a:buNone/>
              <a:defRPr sz="1325"/>
            </a:lvl4pPr>
            <a:lvl5pPr marL="1513840" indent="0">
              <a:buNone/>
              <a:defRPr sz="1325"/>
            </a:lvl5pPr>
            <a:lvl6pPr marL="1892300" indent="0">
              <a:buNone/>
              <a:defRPr sz="1325"/>
            </a:lvl6pPr>
            <a:lvl7pPr marL="2270760" indent="0">
              <a:buNone/>
              <a:defRPr sz="1325"/>
            </a:lvl7pPr>
            <a:lvl8pPr marL="2649220" indent="0">
              <a:buNone/>
              <a:defRPr sz="1325"/>
            </a:lvl8pPr>
            <a:lvl9pPr marL="3027680" indent="0">
              <a:buNone/>
              <a:defRPr sz="1325"/>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4190" y="972432"/>
            <a:ext cx="4453678" cy="4099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5932" y="972432"/>
            <a:ext cx="4453678" cy="4099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a:t>4/13/2024</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5012" y="302242"/>
            <a:ext cx="8697278" cy="1097272"/>
          </a:xfrm>
        </p:spPr>
        <p:txBody>
          <a:bodyPr/>
          <a:lstStyle/>
          <a:p>
            <a:r>
              <a:rPr lang="en-US"/>
              <a:t>Click to edit Master title style</a:t>
            </a:r>
          </a:p>
        </p:txBody>
      </p:sp>
      <p:sp>
        <p:nvSpPr>
          <p:cNvPr id="3" name="Text Placeholder 2"/>
          <p:cNvSpPr>
            <a:spLocks noGrp="1"/>
          </p:cNvSpPr>
          <p:nvPr>
            <p:ph type="body" idx="1"/>
          </p:nvPr>
        </p:nvSpPr>
        <p:spPr>
          <a:xfrm>
            <a:off x="695012" y="1391629"/>
            <a:ext cx="4266357" cy="682016"/>
          </a:xfrm>
        </p:spPr>
        <p:txBody>
          <a:bodyPr anchor="b"/>
          <a:lstStyle>
            <a:lvl1pPr marL="0" indent="0">
              <a:buNone/>
              <a:defRPr sz="1985" b="1"/>
            </a:lvl1pPr>
            <a:lvl2pPr marL="378460" indent="0">
              <a:buNone/>
              <a:defRPr sz="1655" b="1"/>
            </a:lvl2pPr>
            <a:lvl3pPr marL="756920" indent="0">
              <a:buNone/>
              <a:defRPr sz="1490" b="1"/>
            </a:lvl3pPr>
            <a:lvl4pPr marL="1135380" indent="0">
              <a:buNone/>
              <a:defRPr sz="1325" b="1"/>
            </a:lvl4pPr>
            <a:lvl5pPr marL="1513840" indent="0">
              <a:buNone/>
              <a:defRPr sz="1325" b="1"/>
            </a:lvl5pPr>
            <a:lvl6pPr marL="1892300" indent="0">
              <a:buNone/>
              <a:defRPr sz="1325" b="1"/>
            </a:lvl6pPr>
            <a:lvl7pPr marL="2270760" indent="0">
              <a:buNone/>
              <a:defRPr sz="1325" b="1"/>
            </a:lvl7pPr>
            <a:lvl8pPr marL="2649220" indent="0">
              <a:buNone/>
              <a:defRPr sz="1325" b="1"/>
            </a:lvl8pPr>
            <a:lvl9pPr marL="3027680" indent="0">
              <a:buNone/>
              <a:defRPr sz="1325" b="1"/>
            </a:lvl9pPr>
          </a:lstStyle>
          <a:p>
            <a:pPr lvl="0"/>
            <a:r>
              <a:rPr lang="en-US"/>
              <a:t>Click to edit Master text styles</a:t>
            </a:r>
          </a:p>
        </p:txBody>
      </p:sp>
      <p:sp>
        <p:nvSpPr>
          <p:cNvPr id="4" name="Content Placeholder 3"/>
          <p:cNvSpPr>
            <a:spLocks noGrp="1"/>
          </p:cNvSpPr>
          <p:nvPr>
            <p:ph sz="half" idx="2"/>
          </p:nvPr>
        </p:nvSpPr>
        <p:spPr>
          <a:xfrm>
            <a:off x="695012" y="2073645"/>
            <a:ext cx="4266357" cy="3050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4924" y="1391629"/>
            <a:ext cx="4287366" cy="682016"/>
          </a:xfrm>
        </p:spPr>
        <p:txBody>
          <a:bodyPr anchor="b"/>
          <a:lstStyle>
            <a:lvl1pPr marL="0" indent="0">
              <a:buNone/>
              <a:defRPr sz="1985" b="1"/>
            </a:lvl1pPr>
            <a:lvl2pPr marL="378460" indent="0">
              <a:buNone/>
              <a:defRPr sz="1655" b="1"/>
            </a:lvl2pPr>
            <a:lvl3pPr marL="756920" indent="0">
              <a:buNone/>
              <a:defRPr sz="1490" b="1"/>
            </a:lvl3pPr>
            <a:lvl4pPr marL="1135380" indent="0">
              <a:buNone/>
              <a:defRPr sz="1325" b="1"/>
            </a:lvl4pPr>
            <a:lvl5pPr marL="1513840" indent="0">
              <a:buNone/>
              <a:defRPr sz="1325" b="1"/>
            </a:lvl5pPr>
            <a:lvl6pPr marL="1892300" indent="0">
              <a:buNone/>
              <a:defRPr sz="1325" b="1"/>
            </a:lvl6pPr>
            <a:lvl7pPr marL="2270760" indent="0">
              <a:buNone/>
              <a:defRPr sz="1325" b="1"/>
            </a:lvl7pPr>
            <a:lvl8pPr marL="2649220" indent="0">
              <a:buNone/>
              <a:defRPr sz="1325" b="1"/>
            </a:lvl8pPr>
            <a:lvl9pPr marL="3027680" indent="0">
              <a:buNone/>
              <a:defRPr sz="1325" b="1"/>
            </a:lvl9pPr>
          </a:lstStyle>
          <a:p>
            <a:pPr lvl="0"/>
            <a:r>
              <a:rPr lang="en-US"/>
              <a:t>Click to edit Master text styles</a:t>
            </a:r>
          </a:p>
        </p:txBody>
      </p:sp>
      <p:sp>
        <p:nvSpPr>
          <p:cNvPr id="6" name="Content Placeholder 5"/>
          <p:cNvSpPr>
            <a:spLocks noGrp="1"/>
          </p:cNvSpPr>
          <p:nvPr>
            <p:ph sz="quarter" idx="4"/>
          </p:nvPr>
        </p:nvSpPr>
        <p:spPr>
          <a:xfrm>
            <a:off x="5104924" y="2073645"/>
            <a:ext cx="4287366" cy="3050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a:t>4/13/2024</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a:t>4/13/2024</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pPr marL="136525">
              <a:lnSpc>
                <a:spcPct val="100000"/>
              </a:lnSpc>
              <a:spcBef>
                <a:spcPts val="230"/>
              </a:spcBef>
            </a:pPr>
            <a:fld id="{81D60167-4931-47E6-BA6A-407CBD079E47}" type="slidenum">
              <a:rPr spc="-50" dirty="0"/>
              <a:t>‹N°›</a:t>
            </a:fld>
            <a:endParaRPr spc="-5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012" y="378460"/>
            <a:ext cx="3252726" cy="1324610"/>
          </a:xfrm>
        </p:spPr>
        <p:txBody>
          <a:bodyPr anchor="b"/>
          <a:lstStyle>
            <a:lvl1pPr>
              <a:defRPr sz="2650"/>
            </a:lvl1pPr>
          </a:lstStyle>
          <a:p>
            <a:r>
              <a:rPr lang="en-US"/>
              <a:t>Click to edit Master title style</a:t>
            </a:r>
          </a:p>
        </p:txBody>
      </p:sp>
      <p:sp>
        <p:nvSpPr>
          <p:cNvPr id="3" name="Content Placeholder 2"/>
          <p:cNvSpPr>
            <a:spLocks noGrp="1"/>
          </p:cNvSpPr>
          <p:nvPr>
            <p:ph idx="1"/>
          </p:nvPr>
        </p:nvSpPr>
        <p:spPr>
          <a:xfrm>
            <a:off x="4287366" y="817368"/>
            <a:ext cx="5104924" cy="4034278"/>
          </a:xfrm>
        </p:spPr>
        <p:txBody>
          <a:bodyPr/>
          <a:lstStyle>
            <a:lvl1pPr>
              <a:defRPr sz="2650"/>
            </a:lvl1pPr>
            <a:lvl2pPr>
              <a:defRPr sz="2320"/>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5012" y="1703070"/>
            <a:ext cx="3252726" cy="3155148"/>
          </a:xfrm>
        </p:spPr>
        <p:txBody>
          <a:bodyPr/>
          <a:lstStyle>
            <a:lvl1pPr marL="0" indent="0">
              <a:buNone/>
              <a:defRPr sz="1325"/>
            </a:lvl1pPr>
            <a:lvl2pPr marL="378460" indent="0">
              <a:buNone/>
              <a:defRPr sz="1160"/>
            </a:lvl2pPr>
            <a:lvl3pPr marL="756920" indent="0">
              <a:buNone/>
              <a:defRPr sz="995"/>
            </a:lvl3pPr>
            <a:lvl4pPr marL="1135380" indent="0">
              <a:buNone/>
              <a:defRPr sz="830"/>
            </a:lvl4pPr>
            <a:lvl5pPr marL="1513840" indent="0">
              <a:buNone/>
              <a:defRPr sz="830"/>
            </a:lvl5pPr>
            <a:lvl6pPr marL="1892300" indent="0">
              <a:buNone/>
              <a:defRPr sz="830"/>
            </a:lvl6pPr>
            <a:lvl7pPr marL="2270760" indent="0">
              <a:buNone/>
              <a:defRPr sz="830"/>
            </a:lvl7pPr>
            <a:lvl8pPr marL="2649220" indent="0">
              <a:buNone/>
              <a:defRPr sz="830"/>
            </a:lvl8pPr>
            <a:lvl9pPr marL="3027680" indent="0">
              <a:buNone/>
              <a:defRPr sz="83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012" y="378460"/>
            <a:ext cx="3252726" cy="1324610"/>
          </a:xfrm>
        </p:spPr>
        <p:txBody>
          <a:bodyPr anchor="b"/>
          <a:lstStyle>
            <a:lvl1pPr>
              <a:defRPr sz="2650"/>
            </a:lvl1pPr>
          </a:lstStyle>
          <a:p>
            <a:r>
              <a:rPr lang="en-US"/>
              <a:t>Click to edit Master title style</a:t>
            </a:r>
          </a:p>
        </p:txBody>
      </p:sp>
      <p:sp>
        <p:nvSpPr>
          <p:cNvPr id="3" name="Picture Placeholder 2"/>
          <p:cNvSpPr>
            <a:spLocks noGrp="1"/>
          </p:cNvSpPr>
          <p:nvPr>
            <p:ph type="pic" idx="1"/>
          </p:nvPr>
        </p:nvSpPr>
        <p:spPr>
          <a:xfrm>
            <a:off x="4287366" y="817368"/>
            <a:ext cx="5104924" cy="4034278"/>
          </a:xfrm>
        </p:spPr>
        <p:txBody>
          <a:bodyPr vert="horz" wrap="square" lIns="91440" tIns="45720" rIns="91440" bIns="45720" numCol="1" anchor="t" anchorCtr="0" compatLnSpc="1"/>
          <a:lstStyle>
            <a:lvl1pPr marL="0" indent="0">
              <a:buNone/>
              <a:defRPr sz="2650"/>
            </a:lvl1pPr>
            <a:lvl2pPr marL="378460" indent="0">
              <a:buNone/>
              <a:defRPr sz="2320"/>
            </a:lvl2pPr>
            <a:lvl3pPr marL="756920" indent="0">
              <a:buNone/>
              <a:defRPr sz="1985"/>
            </a:lvl3pPr>
            <a:lvl4pPr marL="1135380" indent="0">
              <a:buNone/>
              <a:defRPr sz="1655"/>
            </a:lvl4pPr>
            <a:lvl5pPr marL="1513840" indent="0">
              <a:buNone/>
              <a:defRPr sz="1655"/>
            </a:lvl5pPr>
            <a:lvl6pPr marL="1892300" indent="0">
              <a:buNone/>
              <a:defRPr sz="1655"/>
            </a:lvl6pPr>
            <a:lvl7pPr marL="2270760" indent="0">
              <a:buNone/>
              <a:defRPr sz="1655"/>
            </a:lvl7pPr>
            <a:lvl8pPr marL="2649220" indent="0">
              <a:buNone/>
              <a:defRPr sz="1655"/>
            </a:lvl8pPr>
            <a:lvl9pPr marL="3027680" indent="0">
              <a:buNone/>
              <a:defRPr sz="1655"/>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95012" y="1703070"/>
            <a:ext cx="3252726" cy="3155148"/>
          </a:xfrm>
        </p:spPr>
        <p:txBody>
          <a:bodyPr/>
          <a:lstStyle>
            <a:lvl1pPr marL="0" indent="0">
              <a:buNone/>
              <a:defRPr sz="1325"/>
            </a:lvl1pPr>
            <a:lvl2pPr marL="378460" indent="0">
              <a:buNone/>
              <a:defRPr sz="1160"/>
            </a:lvl2pPr>
            <a:lvl3pPr marL="756920" indent="0">
              <a:buNone/>
              <a:defRPr sz="995"/>
            </a:lvl3pPr>
            <a:lvl4pPr marL="1135380" indent="0">
              <a:buNone/>
              <a:defRPr sz="830"/>
            </a:lvl4pPr>
            <a:lvl5pPr marL="1513840" indent="0">
              <a:buNone/>
              <a:defRPr sz="830"/>
            </a:lvl5pPr>
            <a:lvl6pPr marL="1892300" indent="0">
              <a:buNone/>
              <a:defRPr sz="830"/>
            </a:lvl6pPr>
            <a:lvl7pPr marL="2270760" indent="0">
              <a:buNone/>
              <a:defRPr sz="830"/>
            </a:lvl7pPr>
            <a:lvl8pPr marL="2649220" indent="0">
              <a:buNone/>
              <a:defRPr sz="830"/>
            </a:lvl8pPr>
            <a:lvl9pPr marL="3027680" indent="0">
              <a:buNone/>
              <a:defRPr sz="83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‹N°›</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3"/>
          <a:stretch>
            <a:fillRect/>
          </a:stretch>
        </p:blipFill>
        <p:spPr>
          <a:xfrm>
            <a:off x="0" y="0"/>
            <a:ext cx="10083800" cy="5676900"/>
          </a:xfrm>
          <a:prstGeom prst="rect">
            <a:avLst/>
          </a:prstGeom>
          <a:noFill/>
          <a:ln w="9525">
            <a:noFill/>
          </a:ln>
        </p:spPr>
      </p:pic>
      <p:sp>
        <p:nvSpPr>
          <p:cNvPr id="1027" name="Rectangle 3"/>
          <p:cNvSpPr>
            <a:spLocks noGrp="1"/>
          </p:cNvSpPr>
          <p:nvPr>
            <p:ph type="title"/>
          </p:nvPr>
        </p:nvSpPr>
        <p:spPr>
          <a:xfrm>
            <a:off x="504190" y="157692"/>
            <a:ext cx="9075420" cy="482274"/>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504190" y="972432"/>
            <a:ext cx="9075420" cy="409998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504190" y="5169658"/>
            <a:ext cx="2352887" cy="39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160"/>
            </a:lvl1pPr>
          </a:lstStyle>
          <a:p>
            <a:fld id="{1D8BD707-D9CF-40AE-B4C6-C98DA3205C09}" type="datetimeFigureOut">
              <a:rPr lang="en-US"/>
              <a:t>4/13/2024</a:t>
            </a:fld>
            <a:endParaRPr lang="en-US"/>
          </a:p>
        </p:txBody>
      </p:sp>
      <p:sp>
        <p:nvSpPr>
          <p:cNvPr id="1030" name="Rectangle 6"/>
          <p:cNvSpPr>
            <a:spLocks noGrp="1" noChangeArrowheads="1"/>
          </p:cNvSpPr>
          <p:nvPr>
            <p:ph type="ftr" sz="quarter" idx="3"/>
          </p:nvPr>
        </p:nvSpPr>
        <p:spPr bwMode="auto">
          <a:xfrm>
            <a:off x="3445298" y="5169658"/>
            <a:ext cx="3193203" cy="39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160"/>
            </a:lvl1pPr>
          </a:lstStyle>
          <a:p>
            <a:endParaRPr/>
          </a:p>
        </p:txBody>
      </p:sp>
      <p:sp>
        <p:nvSpPr>
          <p:cNvPr id="1031" name="Rectangle 7"/>
          <p:cNvSpPr>
            <a:spLocks noGrp="1" noChangeArrowheads="1"/>
          </p:cNvSpPr>
          <p:nvPr>
            <p:ph type="sldNum" sz="quarter" idx="4"/>
          </p:nvPr>
        </p:nvSpPr>
        <p:spPr bwMode="auto">
          <a:xfrm>
            <a:off x="7226723" y="5169658"/>
            <a:ext cx="2352887" cy="39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160"/>
            </a:lvl1pPr>
          </a:lstStyle>
          <a:p>
            <a:pPr marL="136525">
              <a:lnSpc>
                <a:spcPct val="100000"/>
              </a:lnSpc>
              <a:spcBef>
                <a:spcPts val="230"/>
              </a:spcBef>
            </a:pPr>
            <a:fld id="{81D60167-4931-47E6-BA6A-407CBD079E47}" type="slidenum">
              <a:rPr spc="-50" dirty="0"/>
              <a:t>‹N°›</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298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83845" indent="-283845" algn="l" rtl="0" fontAlgn="base">
        <a:spcBef>
          <a:spcPts val="80"/>
        </a:spcBef>
        <a:spcAft>
          <a:spcPct val="0"/>
        </a:spcAft>
        <a:buChar char="•"/>
        <a:defRPr sz="2650" kern="1200">
          <a:solidFill>
            <a:schemeClr val="tx1"/>
          </a:solidFill>
          <a:latin typeface="+mn-lt"/>
          <a:ea typeface="+mn-ea"/>
          <a:cs typeface="+mn-cs"/>
        </a:defRPr>
      </a:lvl1pPr>
      <a:lvl2pPr marL="615315" indent="-236220" algn="l" rtl="0" fontAlgn="base">
        <a:spcBef>
          <a:spcPts val="80"/>
        </a:spcBef>
        <a:spcAft>
          <a:spcPct val="0"/>
        </a:spcAft>
        <a:buChar char="–"/>
        <a:defRPr sz="2320" kern="1200">
          <a:solidFill>
            <a:schemeClr val="tx1"/>
          </a:solidFill>
          <a:latin typeface="+mn-lt"/>
          <a:ea typeface="+mn-ea"/>
          <a:cs typeface="+mn-cs"/>
        </a:defRPr>
      </a:lvl2pPr>
      <a:lvl3pPr marL="946150" indent="-189230" algn="l" rtl="0" fontAlgn="base">
        <a:spcBef>
          <a:spcPts val="80"/>
        </a:spcBef>
        <a:spcAft>
          <a:spcPct val="0"/>
        </a:spcAft>
        <a:buChar char="•"/>
        <a:defRPr sz="1985" kern="1200">
          <a:solidFill>
            <a:schemeClr val="tx1"/>
          </a:solidFill>
          <a:latin typeface="+mn-lt"/>
          <a:ea typeface="+mn-ea"/>
          <a:cs typeface="+mn-cs"/>
        </a:defRPr>
      </a:lvl3pPr>
      <a:lvl4pPr marL="1324610" indent="-189230" algn="l" rtl="0" fontAlgn="base">
        <a:spcBef>
          <a:spcPts val="80"/>
        </a:spcBef>
        <a:spcAft>
          <a:spcPct val="0"/>
        </a:spcAft>
        <a:buChar char="–"/>
        <a:defRPr sz="1655" kern="1200">
          <a:solidFill>
            <a:schemeClr val="tx1"/>
          </a:solidFill>
          <a:latin typeface="+mn-lt"/>
          <a:ea typeface="+mn-ea"/>
          <a:cs typeface="+mn-cs"/>
        </a:defRPr>
      </a:lvl4pPr>
      <a:lvl5pPr marL="1703070" indent="-189230" algn="l" rtl="0" fontAlgn="base">
        <a:spcBef>
          <a:spcPts val="80"/>
        </a:spcBef>
        <a:spcAft>
          <a:spcPct val="0"/>
        </a:spcAft>
        <a:buChar char="»"/>
        <a:defRPr sz="1655" kern="1200">
          <a:solidFill>
            <a:schemeClr val="tx1"/>
          </a:solidFill>
          <a:latin typeface="+mn-lt"/>
          <a:ea typeface="+mn-ea"/>
          <a:cs typeface="+mn-cs"/>
        </a:defRPr>
      </a:lvl5pPr>
      <a:lvl6pPr marL="2081530" indent="-189230" algn="l" defTabSz="756920"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6pPr>
      <a:lvl7pPr marL="2459990" indent="-189230" algn="l" defTabSz="756920"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7pPr>
      <a:lvl8pPr marL="2838450" indent="-189230" algn="l" defTabSz="756920"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8pPr>
      <a:lvl9pPr marL="3216910" indent="-189230" algn="l" defTabSz="756920"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9pPr>
    </p:bodyStyle>
    <p:otherStyle>
      <a:defPPr>
        <a:defRPr lang="en-US"/>
      </a:defPPr>
      <a:lvl1pPr marL="0" algn="l" defTabSz="756920" rtl="0" eaLnBrk="1" latinLnBrk="0" hangingPunct="1">
        <a:defRPr sz="1490" kern="1200">
          <a:solidFill>
            <a:schemeClr val="tx1"/>
          </a:solidFill>
          <a:latin typeface="+mn-lt"/>
          <a:ea typeface="+mn-ea"/>
          <a:cs typeface="+mn-cs"/>
        </a:defRPr>
      </a:lvl1pPr>
      <a:lvl2pPr marL="378460" algn="l" defTabSz="756920" rtl="0" eaLnBrk="1" latinLnBrk="0" hangingPunct="1">
        <a:defRPr sz="1490" kern="1200">
          <a:solidFill>
            <a:schemeClr val="tx1"/>
          </a:solidFill>
          <a:latin typeface="+mn-lt"/>
          <a:ea typeface="+mn-ea"/>
          <a:cs typeface="+mn-cs"/>
        </a:defRPr>
      </a:lvl2pPr>
      <a:lvl3pPr marL="756920" algn="l" defTabSz="756920" rtl="0" eaLnBrk="1" latinLnBrk="0" hangingPunct="1">
        <a:defRPr sz="1490" kern="1200">
          <a:solidFill>
            <a:schemeClr val="tx1"/>
          </a:solidFill>
          <a:latin typeface="+mn-lt"/>
          <a:ea typeface="+mn-ea"/>
          <a:cs typeface="+mn-cs"/>
        </a:defRPr>
      </a:lvl3pPr>
      <a:lvl4pPr marL="1135380" algn="l" defTabSz="756920" rtl="0" eaLnBrk="1" latinLnBrk="0" hangingPunct="1">
        <a:defRPr sz="1490" kern="1200">
          <a:solidFill>
            <a:schemeClr val="tx1"/>
          </a:solidFill>
          <a:latin typeface="+mn-lt"/>
          <a:ea typeface="+mn-ea"/>
          <a:cs typeface="+mn-cs"/>
        </a:defRPr>
      </a:lvl4pPr>
      <a:lvl5pPr marL="1513840" algn="l" defTabSz="756920" rtl="0" eaLnBrk="1" latinLnBrk="0" hangingPunct="1">
        <a:defRPr sz="1490" kern="1200">
          <a:solidFill>
            <a:schemeClr val="tx1"/>
          </a:solidFill>
          <a:latin typeface="+mn-lt"/>
          <a:ea typeface="+mn-ea"/>
          <a:cs typeface="+mn-cs"/>
        </a:defRPr>
      </a:lvl5pPr>
      <a:lvl6pPr marL="1892300" algn="l" defTabSz="756920" rtl="0" eaLnBrk="1" latinLnBrk="0" hangingPunct="1">
        <a:defRPr sz="1490" kern="1200">
          <a:solidFill>
            <a:schemeClr val="tx1"/>
          </a:solidFill>
          <a:latin typeface="+mn-lt"/>
          <a:ea typeface="+mn-ea"/>
          <a:cs typeface="+mn-cs"/>
        </a:defRPr>
      </a:lvl6pPr>
      <a:lvl7pPr marL="2270760" algn="l" defTabSz="756920" rtl="0" eaLnBrk="1" latinLnBrk="0" hangingPunct="1">
        <a:defRPr sz="1490" kern="1200">
          <a:solidFill>
            <a:schemeClr val="tx1"/>
          </a:solidFill>
          <a:latin typeface="+mn-lt"/>
          <a:ea typeface="+mn-ea"/>
          <a:cs typeface="+mn-cs"/>
        </a:defRPr>
      </a:lvl7pPr>
      <a:lvl8pPr marL="2649220" algn="l" defTabSz="756920" rtl="0" eaLnBrk="1" latinLnBrk="0" hangingPunct="1">
        <a:defRPr sz="1490" kern="1200">
          <a:solidFill>
            <a:schemeClr val="tx1"/>
          </a:solidFill>
          <a:latin typeface="+mn-lt"/>
          <a:ea typeface="+mn-ea"/>
          <a:cs typeface="+mn-cs"/>
        </a:defRPr>
      </a:lvl8pPr>
      <a:lvl9pPr marL="3027680" algn="l" defTabSz="756920"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9100" y="704850"/>
            <a:ext cx="6576695" cy="569595"/>
          </a:xfrm>
          <a:prstGeom prst="rect">
            <a:avLst/>
          </a:prstGeom>
        </p:spPr>
        <p:txBody>
          <a:bodyPr vert="horz" wrap="square" lIns="0" tIns="15875" rIns="0" bIns="0" rtlCol="0">
            <a:spAutoFit/>
          </a:bodyPr>
          <a:lstStyle/>
          <a:p>
            <a:pPr marL="12700">
              <a:lnSpc>
                <a:spcPct val="100000"/>
              </a:lnSpc>
              <a:spcBef>
                <a:spcPts val="125"/>
              </a:spcBef>
            </a:pPr>
            <a:r>
              <a:rPr sz="3600" spc="-135" dirty="0">
                <a:solidFill>
                  <a:srgbClr val="000000"/>
                </a:solidFill>
                <a:latin typeface="Algerian" panose="04020705040A02060702" charset="0"/>
                <a:cs typeface="Algerian" panose="04020705040A02060702" charset="0"/>
              </a:rPr>
              <a:t>PROJET</a:t>
            </a:r>
            <a:r>
              <a:rPr sz="3600" spc="-320" dirty="0">
                <a:solidFill>
                  <a:srgbClr val="000000"/>
                </a:solidFill>
                <a:latin typeface="Algerian" panose="04020705040A02060702" charset="0"/>
                <a:cs typeface="Algerian" panose="04020705040A02060702" charset="0"/>
              </a:rPr>
              <a:t> </a:t>
            </a:r>
            <a:r>
              <a:rPr sz="3600" spc="-105" dirty="0">
                <a:solidFill>
                  <a:srgbClr val="000000"/>
                </a:solidFill>
                <a:latin typeface="Algerian" panose="04020705040A02060702" charset="0"/>
                <a:cs typeface="Algerian" panose="04020705040A02060702" charset="0"/>
              </a:rPr>
              <a:t>9</a:t>
            </a:r>
            <a:r>
              <a:rPr lang="fr-FR" sz="3600" spc="-105" dirty="0">
                <a:solidFill>
                  <a:srgbClr val="000000"/>
                </a:solidFill>
                <a:latin typeface="Algerian" panose="04020705040A02060702" charset="0"/>
                <a:cs typeface="Algerian" panose="04020705040A02060702" charset="0"/>
              </a:rPr>
              <a:t> - DATA ANALYST - OC</a:t>
            </a:r>
          </a:p>
        </p:txBody>
      </p:sp>
      <p:sp>
        <p:nvSpPr>
          <p:cNvPr id="3" name="object 3"/>
          <p:cNvSpPr txBox="1"/>
          <p:nvPr/>
        </p:nvSpPr>
        <p:spPr>
          <a:xfrm>
            <a:off x="546328" y="1695526"/>
            <a:ext cx="8510905" cy="3626485"/>
          </a:xfrm>
          <a:prstGeom prst="rect">
            <a:avLst/>
          </a:prstGeom>
        </p:spPr>
        <p:txBody>
          <a:bodyPr vert="horz" wrap="square" lIns="0" tIns="12065" rIns="0" bIns="0" rtlCol="0">
            <a:spAutoFit/>
          </a:bodyPr>
          <a:lstStyle/>
          <a:p>
            <a:pPr marL="12700" algn="ctr">
              <a:lnSpc>
                <a:spcPct val="100000"/>
              </a:lnSpc>
              <a:spcBef>
                <a:spcPts val="95"/>
              </a:spcBef>
            </a:pPr>
            <a:r>
              <a:rPr sz="2200" b="1" spc="-20" dirty="0">
                <a:latin typeface="Bauhaus 93" panose="04030905020B02020C02" charset="0"/>
                <a:cs typeface="Bauhaus 93" panose="04030905020B02020C02" charset="0"/>
              </a:rPr>
              <a:t>PRODUIRE</a:t>
            </a:r>
            <a:r>
              <a:rPr sz="2200" b="1" spc="-114" dirty="0">
                <a:latin typeface="Bauhaus 93" panose="04030905020B02020C02" charset="0"/>
                <a:cs typeface="Bauhaus 93" panose="04030905020B02020C02" charset="0"/>
              </a:rPr>
              <a:t> </a:t>
            </a:r>
            <a:r>
              <a:rPr sz="2200" b="1" dirty="0">
                <a:latin typeface="Bauhaus 93" panose="04030905020B02020C02" charset="0"/>
                <a:cs typeface="Bauhaus 93" panose="04030905020B02020C02" charset="0"/>
              </a:rPr>
              <a:t>UNE</a:t>
            </a:r>
            <a:r>
              <a:rPr sz="2200" b="1" spc="-130" dirty="0">
                <a:latin typeface="Bauhaus 93" panose="04030905020B02020C02" charset="0"/>
                <a:cs typeface="Bauhaus 93" panose="04030905020B02020C02" charset="0"/>
              </a:rPr>
              <a:t> </a:t>
            </a:r>
            <a:r>
              <a:rPr sz="2200" b="1" spc="-10" dirty="0">
                <a:latin typeface="Bauhaus 93" panose="04030905020B02020C02" charset="0"/>
                <a:cs typeface="Bauhaus 93" panose="04030905020B02020C02" charset="0"/>
              </a:rPr>
              <a:t>ÉTUDE</a:t>
            </a:r>
            <a:r>
              <a:rPr sz="2200" b="1" spc="-140" dirty="0">
                <a:latin typeface="Bauhaus 93" panose="04030905020B02020C02" charset="0"/>
                <a:cs typeface="Bauhaus 93" panose="04030905020B02020C02" charset="0"/>
              </a:rPr>
              <a:t> </a:t>
            </a:r>
            <a:r>
              <a:rPr sz="2200" b="1" dirty="0">
                <a:latin typeface="Bauhaus 93" panose="04030905020B02020C02" charset="0"/>
                <a:cs typeface="Bauhaus 93" panose="04030905020B02020C02" charset="0"/>
              </a:rPr>
              <a:t>DE</a:t>
            </a:r>
            <a:r>
              <a:rPr sz="2200" b="1" spc="-140" dirty="0">
                <a:latin typeface="Bauhaus 93" panose="04030905020B02020C02" charset="0"/>
                <a:cs typeface="Bauhaus 93" panose="04030905020B02020C02" charset="0"/>
              </a:rPr>
              <a:t> </a:t>
            </a:r>
            <a:r>
              <a:rPr sz="2200" b="1" spc="-10" dirty="0">
                <a:latin typeface="Bauhaus 93" panose="04030905020B02020C02" charset="0"/>
                <a:cs typeface="Bauhaus 93" panose="04030905020B02020C02" charset="0"/>
              </a:rPr>
              <a:t>MARCHE</a:t>
            </a:r>
            <a:r>
              <a:rPr sz="2200" b="1" spc="-120" dirty="0">
                <a:latin typeface="Bauhaus 93" panose="04030905020B02020C02" charset="0"/>
                <a:cs typeface="Bauhaus 93" panose="04030905020B02020C02" charset="0"/>
              </a:rPr>
              <a:t> </a:t>
            </a:r>
            <a:r>
              <a:rPr sz="2200" b="1" spc="-50" dirty="0">
                <a:latin typeface="Bauhaus 93" panose="04030905020B02020C02" charset="0"/>
                <a:cs typeface="Bauhaus 93" panose="04030905020B02020C02" charset="0"/>
              </a:rPr>
              <a:t>AVEC</a:t>
            </a:r>
            <a:r>
              <a:rPr sz="2200" b="1" spc="-135" dirty="0">
                <a:latin typeface="Bauhaus 93" panose="04030905020B02020C02" charset="0"/>
                <a:cs typeface="Bauhaus 93" panose="04030905020B02020C02" charset="0"/>
              </a:rPr>
              <a:t> </a:t>
            </a:r>
            <a:r>
              <a:rPr sz="2200" b="1" spc="-10" dirty="0">
                <a:latin typeface="Bauhaus 93" panose="04030905020B02020C02" charset="0"/>
                <a:cs typeface="Bauhaus 93" panose="04030905020B02020C02" charset="0"/>
              </a:rPr>
              <a:t>PYTHON</a:t>
            </a:r>
          </a:p>
          <a:p>
            <a:pPr marL="12700" algn="ctr">
              <a:lnSpc>
                <a:spcPct val="100000"/>
              </a:lnSpc>
              <a:spcBef>
                <a:spcPts val="95"/>
              </a:spcBef>
            </a:pPr>
            <a:endParaRPr sz="2200" b="1" spc="-10" dirty="0">
              <a:latin typeface="Arial Rounded MT Bold" panose="020F0704030504030204" charset="0"/>
              <a:cs typeface="Arial Rounded MT Bold" panose="020F0704030504030204" charset="0"/>
            </a:endParaRPr>
          </a:p>
          <a:p>
            <a:pPr marL="12700" algn="ctr">
              <a:lnSpc>
                <a:spcPct val="100000"/>
              </a:lnSpc>
              <a:spcBef>
                <a:spcPts val="95"/>
              </a:spcBef>
            </a:pPr>
            <a:endParaRPr sz="2200" b="1" spc="-10" dirty="0">
              <a:latin typeface="Arial Rounded MT Bold" panose="020F0704030504030204" charset="0"/>
              <a:cs typeface="Arial Rounded MT Bold" panose="020F0704030504030204" charset="0"/>
            </a:endParaRPr>
          </a:p>
          <a:p>
            <a:pPr marL="12700" algn="ctr">
              <a:lnSpc>
                <a:spcPct val="100000"/>
              </a:lnSpc>
              <a:spcBef>
                <a:spcPts val="95"/>
              </a:spcBef>
            </a:pPr>
            <a:endParaRPr sz="2200" b="1" spc="-10" dirty="0">
              <a:latin typeface="Arial Rounded MT Bold" panose="020F0704030504030204" charset="0"/>
              <a:cs typeface="Arial Rounded MT Bold" panose="020F0704030504030204" charset="0"/>
            </a:endParaRPr>
          </a:p>
          <a:p>
            <a:pPr marL="12700" algn="ctr">
              <a:lnSpc>
                <a:spcPct val="100000"/>
              </a:lnSpc>
              <a:spcBef>
                <a:spcPts val="95"/>
              </a:spcBef>
            </a:pPr>
            <a:endParaRPr sz="2200" b="1" dirty="0">
              <a:latin typeface="Algerian" panose="04020705040A02060702" charset="0"/>
              <a:cs typeface="Algerian" panose="04020705040A02060702" charset="0"/>
            </a:endParaRPr>
          </a:p>
          <a:p>
            <a:pPr>
              <a:lnSpc>
                <a:spcPct val="100000"/>
              </a:lnSpc>
              <a:spcBef>
                <a:spcPts val="860"/>
              </a:spcBef>
            </a:pPr>
            <a:endParaRPr sz="2200" dirty="0">
              <a:latin typeface="Arial Black" panose="020B0A04020102020204"/>
              <a:cs typeface="Arial Black" panose="020B0A04020102020204"/>
            </a:endParaRPr>
          </a:p>
          <a:p>
            <a:pPr marR="582295" algn="ctr">
              <a:lnSpc>
                <a:spcPct val="100000"/>
              </a:lnSpc>
              <a:spcBef>
                <a:spcPts val="5"/>
              </a:spcBef>
            </a:pPr>
            <a:endParaRPr sz="2200" dirty="0">
              <a:solidFill>
                <a:schemeClr val="accent2">
                  <a:lumMod val="50000"/>
                </a:schemeClr>
              </a:solidFill>
              <a:latin typeface="Bauhaus 93" panose="04030905020B02020C02" charset="0"/>
              <a:cs typeface="Bauhaus 93" panose="04030905020B02020C02" charset="0"/>
            </a:endParaRPr>
          </a:p>
          <a:p>
            <a:pPr marR="582295" algn="ctr">
              <a:lnSpc>
                <a:spcPct val="100000"/>
              </a:lnSpc>
              <a:spcBef>
                <a:spcPts val="5"/>
              </a:spcBef>
            </a:pPr>
            <a:r>
              <a:rPr lang="fr-FR" altLang="" sz="2000" b="1" spc="-10" dirty="0">
                <a:solidFill>
                  <a:schemeClr val="accent2">
                    <a:lumMod val="50000"/>
                  </a:schemeClr>
                </a:solidFill>
                <a:latin typeface="Bauhaus 93" panose="04030905020B02020C02" charset="0"/>
                <a:cs typeface="Bauhaus 93" panose="04030905020B02020C02" charset="0"/>
              </a:rPr>
              <a:t>REALISER </a:t>
            </a:r>
            <a:r>
              <a:rPr sz="2000" b="1" dirty="0">
                <a:solidFill>
                  <a:schemeClr val="accent2">
                    <a:lumMod val="50000"/>
                  </a:schemeClr>
                </a:solidFill>
                <a:latin typeface="Bauhaus 93" panose="04030905020B02020C02" charset="0"/>
                <a:cs typeface="Bauhaus 93" panose="04030905020B02020C02" charset="0"/>
              </a:rPr>
              <a:t>UNE</a:t>
            </a:r>
            <a:r>
              <a:rPr sz="2000" b="1" spc="-90" dirty="0">
                <a:solidFill>
                  <a:schemeClr val="accent2">
                    <a:lumMod val="50000"/>
                  </a:schemeClr>
                </a:solidFill>
                <a:latin typeface="Bauhaus 93" panose="04030905020B02020C02" charset="0"/>
                <a:cs typeface="Bauhaus 93" panose="04030905020B02020C02" charset="0"/>
              </a:rPr>
              <a:t> </a:t>
            </a:r>
            <a:r>
              <a:rPr sz="2000" b="1" spc="-80" dirty="0">
                <a:solidFill>
                  <a:schemeClr val="accent2">
                    <a:lumMod val="50000"/>
                  </a:schemeClr>
                </a:solidFill>
                <a:latin typeface="Bauhaus 93" panose="04030905020B02020C02" charset="0"/>
                <a:cs typeface="Bauhaus 93" panose="04030905020B02020C02" charset="0"/>
              </a:rPr>
              <a:t>ANALYSE</a:t>
            </a:r>
            <a:r>
              <a:rPr sz="2000" b="1" spc="-60" dirty="0">
                <a:solidFill>
                  <a:schemeClr val="accent2">
                    <a:lumMod val="50000"/>
                  </a:schemeClr>
                </a:solidFill>
                <a:latin typeface="Bauhaus 93" panose="04030905020B02020C02" charset="0"/>
                <a:cs typeface="Bauhaus 93" panose="04030905020B02020C02" charset="0"/>
              </a:rPr>
              <a:t> </a:t>
            </a:r>
            <a:r>
              <a:rPr lang="fr-FR" altLang="" sz="2000" b="1" dirty="0">
                <a:solidFill>
                  <a:schemeClr val="accent2">
                    <a:lumMod val="50000"/>
                  </a:schemeClr>
                </a:solidFill>
                <a:latin typeface="Bauhaus 93" panose="04030905020B02020C02" charset="0"/>
                <a:cs typeface="Bauhaus 93" panose="04030905020B02020C02" charset="0"/>
              </a:rPr>
              <a:t>DE </a:t>
            </a:r>
            <a:r>
              <a:rPr sz="2000" b="1" spc="-10" dirty="0">
                <a:solidFill>
                  <a:schemeClr val="accent2">
                    <a:lumMod val="50000"/>
                  </a:schemeClr>
                </a:solidFill>
                <a:latin typeface="Bauhaus 93" panose="04030905020B02020C02" charset="0"/>
                <a:cs typeface="Bauhaus 93" panose="04030905020B02020C02" charset="0"/>
              </a:rPr>
              <a:t>GROUPEMENT </a:t>
            </a:r>
            <a:r>
              <a:rPr sz="2000" b="1" dirty="0">
                <a:solidFill>
                  <a:schemeClr val="accent2">
                    <a:lumMod val="50000"/>
                  </a:schemeClr>
                </a:solidFill>
                <a:latin typeface="Bauhaus 93" panose="04030905020B02020C02" charset="0"/>
                <a:cs typeface="Bauhaus 93" panose="04030905020B02020C02" charset="0"/>
              </a:rPr>
              <a:t>DE</a:t>
            </a:r>
            <a:r>
              <a:rPr sz="2000" b="1" spc="-114" dirty="0">
                <a:solidFill>
                  <a:schemeClr val="accent2">
                    <a:lumMod val="50000"/>
                  </a:schemeClr>
                </a:solidFill>
                <a:latin typeface="Bauhaus 93" panose="04030905020B02020C02" charset="0"/>
                <a:cs typeface="Bauhaus 93" panose="04030905020B02020C02" charset="0"/>
              </a:rPr>
              <a:t> </a:t>
            </a:r>
            <a:r>
              <a:rPr sz="2000" b="1" spc="-175" dirty="0">
                <a:solidFill>
                  <a:schemeClr val="accent2">
                    <a:lumMod val="50000"/>
                  </a:schemeClr>
                </a:solidFill>
                <a:latin typeface="Bauhaus 93" panose="04030905020B02020C02" charset="0"/>
                <a:cs typeface="Bauhaus 93" panose="04030905020B02020C02" charset="0"/>
              </a:rPr>
              <a:t>PAYS</a:t>
            </a:r>
            <a:r>
              <a:rPr sz="2000" b="1" spc="-130" dirty="0">
                <a:solidFill>
                  <a:schemeClr val="accent2">
                    <a:lumMod val="50000"/>
                  </a:schemeClr>
                </a:solidFill>
                <a:latin typeface="Bauhaus 93" panose="04030905020B02020C02" charset="0"/>
                <a:cs typeface="Bauhaus 93" panose="04030905020B02020C02" charset="0"/>
              </a:rPr>
              <a:t> </a:t>
            </a:r>
            <a:r>
              <a:rPr sz="2000" b="1" dirty="0">
                <a:solidFill>
                  <a:schemeClr val="accent2">
                    <a:lumMod val="50000"/>
                  </a:schemeClr>
                </a:solidFill>
                <a:latin typeface="Bauhaus 93" panose="04030905020B02020C02" charset="0"/>
                <a:cs typeface="Bauhaus 93" panose="04030905020B02020C02" charset="0"/>
              </a:rPr>
              <a:t>CIBLES</a:t>
            </a:r>
            <a:r>
              <a:rPr sz="2000" b="1" spc="-70" dirty="0">
                <a:solidFill>
                  <a:schemeClr val="accent2">
                    <a:lumMod val="50000"/>
                  </a:schemeClr>
                </a:solidFill>
                <a:latin typeface="Bauhaus 93" panose="04030905020B02020C02" charset="0"/>
                <a:cs typeface="Bauhaus 93" panose="04030905020B02020C02" charset="0"/>
              </a:rPr>
              <a:t> </a:t>
            </a:r>
            <a:r>
              <a:rPr sz="2000" b="1" dirty="0">
                <a:solidFill>
                  <a:schemeClr val="accent2">
                    <a:lumMod val="50000"/>
                  </a:schemeClr>
                </a:solidFill>
                <a:latin typeface="Bauhaus 93" panose="04030905020B02020C02" charset="0"/>
                <a:cs typeface="Bauhaus 93" panose="04030905020B02020C02" charset="0"/>
              </a:rPr>
              <a:t>POUR</a:t>
            </a:r>
            <a:r>
              <a:rPr sz="2000" b="1" spc="-90" dirty="0">
                <a:solidFill>
                  <a:schemeClr val="accent2">
                    <a:lumMod val="50000"/>
                  </a:schemeClr>
                </a:solidFill>
                <a:latin typeface="Bauhaus 93" panose="04030905020B02020C02" charset="0"/>
                <a:cs typeface="Bauhaus 93" panose="04030905020B02020C02" charset="0"/>
              </a:rPr>
              <a:t> </a:t>
            </a:r>
            <a:r>
              <a:rPr sz="2000" b="1" dirty="0">
                <a:solidFill>
                  <a:schemeClr val="accent2">
                    <a:lumMod val="50000"/>
                  </a:schemeClr>
                </a:solidFill>
                <a:latin typeface="Bauhaus 93" panose="04030905020B02020C02" charset="0"/>
                <a:cs typeface="Bauhaus 93" panose="04030905020B02020C02" charset="0"/>
              </a:rPr>
              <a:t>UNE</a:t>
            </a:r>
            <a:r>
              <a:rPr sz="2000" b="1" spc="-95" dirty="0">
                <a:solidFill>
                  <a:schemeClr val="accent2">
                    <a:lumMod val="50000"/>
                  </a:schemeClr>
                </a:solidFill>
                <a:latin typeface="Bauhaus 93" panose="04030905020B02020C02" charset="0"/>
                <a:cs typeface="Bauhaus 93" panose="04030905020B02020C02" charset="0"/>
              </a:rPr>
              <a:t> </a:t>
            </a:r>
            <a:r>
              <a:rPr sz="2000" b="1" spc="-70" dirty="0">
                <a:solidFill>
                  <a:schemeClr val="accent2">
                    <a:lumMod val="50000"/>
                  </a:schemeClr>
                </a:solidFill>
                <a:latin typeface="Bauhaus 93" panose="04030905020B02020C02" charset="0"/>
                <a:cs typeface="Bauhaus 93" panose="04030905020B02020C02" charset="0"/>
              </a:rPr>
              <a:t>EXPORTATION</a:t>
            </a:r>
            <a:r>
              <a:rPr sz="2000" b="1" spc="-50" dirty="0">
                <a:solidFill>
                  <a:schemeClr val="accent2">
                    <a:lumMod val="50000"/>
                  </a:schemeClr>
                </a:solidFill>
                <a:latin typeface="Bauhaus 93" panose="04030905020B02020C02" charset="0"/>
                <a:cs typeface="Bauhaus 93" panose="04030905020B02020C02" charset="0"/>
              </a:rPr>
              <a:t> </a:t>
            </a:r>
            <a:r>
              <a:rPr sz="2000" b="1" dirty="0">
                <a:solidFill>
                  <a:schemeClr val="accent2">
                    <a:lumMod val="50000"/>
                  </a:schemeClr>
                </a:solidFill>
                <a:latin typeface="Bauhaus 93" panose="04030905020B02020C02" charset="0"/>
                <a:cs typeface="Bauhaus 93" panose="04030905020B02020C02" charset="0"/>
              </a:rPr>
              <a:t>DE</a:t>
            </a:r>
            <a:r>
              <a:rPr sz="2000" b="1" spc="-90" dirty="0">
                <a:solidFill>
                  <a:schemeClr val="accent2">
                    <a:lumMod val="50000"/>
                  </a:schemeClr>
                </a:solidFill>
                <a:latin typeface="Bauhaus 93" panose="04030905020B02020C02" charset="0"/>
                <a:cs typeface="Bauhaus 93" panose="04030905020B02020C02" charset="0"/>
              </a:rPr>
              <a:t> </a:t>
            </a:r>
            <a:r>
              <a:rPr sz="2000" b="1" spc="-10" dirty="0">
                <a:solidFill>
                  <a:schemeClr val="accent2">
                    <a:lumMod val="50000"/>
                  </a:schemeClr>
                </a:solidFill>
                <a:latin typeface="Bauhaus 93" panose="04030905020B02020C02" charset="0"/>
                <a:cs typeface="Bauhaus 93" panose="04030905020B02020C02" charset="0"/>
              </a:rPr>
              <a:t>POULET</a:t>
            </a:r>
            <a:endParaRPr sz="2000" dirty="0">
              <a:solidFill>
                <a:schemeClr val="accent2">
                  <a:lumMod val="50000"/>
                </a:schemeClr>
              </a:solidFill>
              <a:latin typeface="Bauhaus 93" panose="04030905020B02020C02" charset="0"/>
              <a:cs typeface="Bauhaus 93" panose="04030905020B02020C02" charset="0"/>
            </a:endParaRPr>
          </a:p>
          <a:p>
            <a:pPr marR="5080" algn="r">
              <a:lnSpc>
                <a:spcPct val="100000"/>
              </a:lnSpc>
              <a:spcBef>
                <a:spcPts val="1975"/>
              </a:spcBef>
            </a:pPr>
            <a:r>
              <a:rPr sz="1400" spc="-50" dirty="0">
                <a:latin typeface="Arial" panose="020B0604020202020204"/>
                <a:cs typeface="Arial" panose="020B0604020202020204"/>
              </a:rPr>
              <a:t>1</a:t>
            </a:r>
            <a:endParaRPr sz="1400" dirty="0">
              <a:latin typeface="Arial" panose="020B0604020202020204"/>
              <a:cs typeface="Arial" panose="020B0604020202020204"/>
            </a:endParaRPr>
          </a:p>
        </p:txBody>
      </p:sp>
      <p:pic>
        <p:nvPicPr>
          <p:cNvPr id="4" name="Content Placeholder 3"/>
          <p:cNvPicPr>
            <a:picLocks noGrp="1" noChangeAspect="1"/>
          </p:cNvPicPr>
          <p:nvPr>
            <p:ph idx="1"/>
          </p:nvPr>
        </p:nvPicPr>
        <p:blipFill>
          <a:blip r:embed="rId2"/>
          <a:stretch>
            <a:fillRect/>
          </a:stretch>
        </p:blipFill>
        <p:spPr>
          <a:xfrm>
            <a:off x="2374900" y="2228850"/>
            <a:ext cx="4777105" cy="1954530"/>
          </a:xfrm>
          <a:prstGeom prst="rect">
            <a:avLst/>
          </a:prstGeom>
        </p:spPr>
      </p:pic>
      <p:sp>
        <p:nvSpPr>
          <p:cNvPr id="5" name="Text Box 4"/>
          <p:cNvSpPr txBox="1"/>
          <p:nvPr/>
        </p:nvSpPr>
        <p:spPr>
          <a:xfrm>
            <a:off x="69850" y="5276850"/>
            <a:ext cx="2305050" cy="337185"/>
          </a:xfrm>
          <a:prstGeom prst="rect">
            <a:avLst/>
          </a:prstGeom>
          <a:noFill/>
        </p:spPr>
        <p:txBody>
          <a:bodyPr wrap="square" rtlCol="0">
            <a:spAutoFit/>
          </a:bodyPr>
          <a:lstStyle/>
          <a:p>
            <a:r>
              <a:rPr lang="fr-FR" altLang="en-US" sz="1600" dirty="0"/>
              <a:t>Anis TANICH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4190" y="175626"/>
            <a:ext cx="9075420" cy="446405"/>
          </a:xfrm>
          <a:prstGeom prst="rect">
            <a:avLst/>
          </a:prstGeom>
        </p:spPr>
        <p:txBody>
          <a:bodyPr vert="horz" wrap="square" lIns="0" tIns="15875" rIns="0" bIns="0" rtlCol="0">
            <a:spAutoFit/>
          </a:bodyPr>
          <a:lstStyle/>
          <a:p>
            <a:pPr marL="527050" indent="-514350">
              <a:lnSpc>
                <a:spcPct val="100000"/>
              </a:lnSpc>
              <a:spcBef>
                <a:spcPts val="125"/>
              </a:spcBef>
              <a:buFont typeface="+mj-lt"/>
              <a:buAutoNum type="arabicPeriod" startAt="4"/>
            </a:pPr>
            <a:r>
              <a:rPr lang="fr-FR" altLang="en-US" sz="2800" b="1" spc="-10" dirty="0">
                <a:latin typeface="Gill Sans Ultra Bold Condensed" panose="020B0A06020104020203" charset="0"/>
                <a:cs typeface="Gill Sans Ultra Bold Condensed" panose="020B0A06020104020203" charset="0"/>
                <a:sym typeface="+mn-ea"/>
              </a:rPr>
              <a:t>Méthode de Classification Ascendante Hiérarchique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spc="-25" dirty="0"/>
              <a:t>10</a:t>
            </a:fld>
            <a:endParaRPr spc="-25" dirty="0"/>
          </a:p>
        </p:txBody>
      </p:sp>
      <p:pic>
        <p:nvPicPr>
          <p:cNvPr id="102" name="Content Placeholder 101"/>
          <p:cNvPicPr>
            <a:picLocks noGrp="1" noChangeAspect="1"/>
          </p:cNvPicPr>
          <p:nvPr>
            <p:ph idx="1"/>
          </p:nvPr>
        </p:nvPicPr>
        <p:blipFill>
          <a:blip r:embed="rId2"/>
          <a:stretch>
            <a:fillRect/>
          </a:stretch>
        </p:blipFill>
        <p:spPr>
          <a:xfrm>
            <a:off x="88900" y="1238250"/>
            <a:ext cx="9934575" cy="3554095"/>
          </a:xfrm>
          <a:prstGeom prst="rect">
            <a:avLst/>
          </a:prstGeom>
          <a:noFill/>
          <a:ln w="9525">
            <a:noFill/>
          </a:ln>
        </p:spPr>
      </p:pic>
      <p:sp>
        <p:nvSpPr>
          <p:cNvPr id="5" name="Text Box 4"/>
          <p:cNvSpPr txBox="1"/>
          <p:nvPr/>
        </p:nvSpPr>
        <p:spPr>
          <a:xfrm>
            <a:off x="774700" y="781050"/>
            <a:ext cx="6184265" cy="368300"/>
          </a:xfrm>
          <a:prstGeom prst="rect">
            <a:avLst/>
          </a:prstGeom>
          <a:noFill/>
        </p:spPr>
        <p:txBody>
          <a:bodyPr wrap="square" rtlCol="0">
            <a:spAutoFit/>
          </a:bodyPr>
          <a:lstStyle/>
          <a:p>
            <a:pPr marL="285750" indent="-285750">
              <a:buFont typeface="Arial" panose="020B0604020202020204" pitchFamily="34" charset="0"/>
              <a:buChar char="•"/>
            </a:pPr>
            <a:r>
              <a:rPr lang="fr-FR" altLang="en-US"/>
              <a:t>5 clusters visibles : découpage en 5 clusters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190" y="175626"/>
            <a:ext cx="9075420" cy="446405"/>
          </a:xfrm>
          <a:prstGeom prst="rect">
            <a:avLst/>
          </a:prstGeom>
        </p:spPr>
        <p:txBody>
          <a:bodyPr vert="horz" wrap="square" lIns="0" tIns="15875" rIns="0" bIns="0" rtlCol="0">
            <a:spAutoFit/>
          </a:bodyPr>
          <a:lstStyle/>
          <a:p>
            <a:pPr marL="527050" indent="-514350">
              <a:lnSpc>
                <a:spcPct val="100000"/>
              </a:lnSpc>
              <a:spcBef>
                <a:spcPts val="125"/>
              </a:spcBef>
              <a:buFont typeface="+mj-lt"/>
              <a:buAutoNum type="arabicPeriod" startAt="4"/>
            </a:pPr>
            <a:r>
              <a:rPr lang="fr-FR" altLang="en-US" sz="2800" b="1" spc="-10" dirty="0">
                <a:latin typeface="Gill Sans Ultra Bold Condensed" panose="020B0A06020104020203" charset="0"/>
                <a:cs typeface="Gill Sans Ultra Bold Condensed" panose="020B0A06020104020203" charset="0"/>
                <a:sym typeface="+mn-ea"/>
              </a:rPr>
              <a:t>Méthode de Classification Ascendante Hiérarchique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37160">
              <a:lnSpc>
                <a:spcPts val="1650"/>
              </a:lnSpc>
            </a:pPr>
            <a:fld id="{81D60167-4931-47E6-BA6A-407CBD079E47}" type="slidenum">
              <a:rPr spc="-25" dirty="0"/>
              <a:t>11</a:t>
            </a:fld>
            <a:endParaRPr spc="-25" dirty="0"/>
          </a:p>
        </p:txBody>
      </p:sp>
      <p:sp>
        <p:nvSpPr>
          <p:cNvPr id="5" name="object 5"/>
          <p:cNvSpPr txBox="1"/>
          <p:nvPr/>
        </p:nvSpPr>
        <p:spPr>
          <a:xfrm>
            <a:off x="977900" y="5140325"/>
            <a:ext cx="7969250" cy="196850"/>
          </a:xfrm>
          <a:prstGeom prst="rect">
            <a:avLst/>
          </a:prstGeom>
        </p:spPr>
        <p:txBody>
          <a:bodyPr vert="horz" wrap="square" lIns="0" tIns="0" rIns="0" bIns="0" rtlCol="0">
            <a:spAutoFit/>
          </a:bodyPr>
          <a:lstStyle/>
          <a:p>
            <a:pPr marL="12700" algn="ctr">
              <a:lnSpc>
                <a:spcPts val="1535"/>
              </a:lnSpc>
            </a:pPr>
            <a:r>
              <a:rPr lang="fr-FR" altLang="" sz="1300" b="1" dirty="0">
                <a:latin typeface="Arial" panose="020B0604020202020204"/>
                <a:cs typeface="Arial" panose="020B0604020202020204"/>
              </a:rPr>
              <a:t>Cluster </a:t>
            </a:r>
            <a:r>
              <a:rPr sz="1300" b="1" dirty="0">
                <a:latin typeface="Arial" panose="020B0604020202020204"/>
                <a:cs typeface="Arial" panose="020B0604020202020204"/>
              </a:rPr>
              <a:t>1</a:t>
            </a:r>
            <a:r>
              <a:rPr sz="1300" b="1" spc="-45" dirty="0">
                <a:latin typeface="Arial" panose="020B0604020202020204"/>
                <a:cs typeface="Arial" panose="020B0604020202020204"/>
              </a:rPr>
              <a:t> </a:t>
            </a:r>
            <a:r>
              <a:rPr sz="1300" b="1" dirty="0">
                <a:latin typeface="Arial" panose="020B0604020202020204"/>
                <a:cs typeface="Arial" panose="020B0604020202020204"/>
              </a:rPr>
              <a:t>:</a:t>
            </a:r>
            <a:r>
              <a:rPr sz="1300" b="1" spc="-60" dirty="0">
                <a:latin typeface="Arial" panose="020B0604020202020204"/>
                <a:cs typeface="Arial" panose="020B0604020202020204"/>
              </a:rPr>
              <a:t> </a:t>
            </a:r>
            <a:r>
              <a:rPr lang="fr-FR" altLang="" sz="1300" b="1" spc="-20" dirty="0">
                <a:solidFill>
                  <a:srgbClr val="00B050"/>
                </a:solidFill>
                <a:latin typeface="Arial" panose="020B0604020202020204"/>
                <a:cs typeface="Arial" panose="020B0604020202020204"/>
              </a:rPr>
              <a:t>33 </a:t>
            </a:r>
            <a:r>
              <a:rPr sz="1300" b="1" dirty="0">
                <a:solidFill>
                  <a:srgbClr val="00B050"/>
                </a:solidFill>
                <a:latin typeface="Arial" panose="020B0604020202020204"/>
                <a:cs typeface="Arial" panose="020B0604020202020204"/>
              </a:rPr>
              <a:t>pays</a:t>
            </a:r>
            <a:r>
              <a:rPr sz="1300" b="1" spc="310" dirty="0">
                <a:solidFill>
                  <a:srgbClr val="FF0000"/>
                </a:solidFill>
                <a:latin typeface="Arial" panose="020B0604020202020204"/>
                <a:cs typeface="Arial" panose="020B0604020202020204"/>
              </a:rPr>
              <a:t> </a:t>
            </a:r>
            <a:r>
              <a:rPr sz="1300" b="1" dirty="0">
                <a:latin typeface="Arial" panose="020B0604020202020204"/>
                <a:cs typeface="Arial" panose="020B0604020202020204"/>
              </a:rPr>
              <a:t>-</a:t>
            </a:r>
            <a:r>
              <a:rPr sz="1300" b="1" spc="-60" dirty="0">
                <a:latin typeface="Arial" panose="020B0604020202020204"/>
                <a:cs typeface="Arial" panose="020B0604020202020204"/>
              </a:rPr>
              <a:t> </a:t>
            </a:r>
            <a:r>
              <a:rPr lang="fr-FR" altLang="en-US" sz="1300" b="1" dirty="0">
                <a:latin typeface="Arial" panose="020B0604020202020204"/>
                <a:cs typeface="Arial" panose="020B0604020202020204"/>
                <a:sym typeface="+mn-ea"/>
              </a:rPr>
              <a:t>Cluster </a:t>
            </a:r>
            <a:r>
              <a:rPr sz="1300" b="1" dirty="0">
                <a:latin typeface="Arial" panose="020B0604020202020204"/>
                <a:cs typeface="Arial" panose="020B0604020202020204"/>
              </a:rPr>
              <a:t>2</a:t>
            </a:r>
            <a:r>
              <a:rPr sz="1300" b="1" spc="-50" dirty="0">
                <a:latin typeface="Arial" panose="020B0604020202020204"/>
                <a:cs typeface="Arial" panose="020B0604020202020204"/>
              </a:rPr>
              <a:t> </a:t>
            </a:r>
            <a:r>
              <a:rPr sz="1300" b="1" dirty="0">
                <a:latin typeface="Arial" panose="020B0604020202020204"/>
                <a:cs typeface="Arial" panose="020B0604020202020204"/>
              </a:rPr>
              <a:t>:</a:t>
            </a:r>
            <a:r>
              <a:rPr sz="1300" b="1" spc="-55" dirty="0">
                <a:latin typeface="Arial" panose="020B0604020202020204"/>
                <a:cs typeface="Arial" panose="020B0604020202020204"/>
              </a:rPr>
              <a:t> </a:t>
            </a:r>
            <a:r>
              <a:rPr lang="fr-FR" altLang="" sz="1300" b="1" spc="-30" dirty="0">
                <a:solidFill>
                  <a:srgbClr val="00B050"/>
                </a:solidFill>
                <a:latin typeface="Arial" panose="020B0604020202020204"/>
                <a:cs typeface="Arial" panose="020B0604020202020204"/>
              </a:rPr>
              <a:t>26 </a:t>
            </a:r>
            <a:r>
              <a:rPr sz="1300" b="1" dirty="0">
                <a:solidFill>
                  <a:srgbClr val="00B050"/>
                </a:solidFill>
                <a:latin typeface="Arial" panose="020B0604020202020204"/>
                <a:cs typeface="Arial" panose="020B0604020202020204"/>
              </a:rPr>
              <a:t>pays</a:t>
            </a:r>
            <a:r>
              <a:rPr sz="1300" b="1" spc="-5" dirty="0">
                <a:solidFill>
                  <a:srgbClr val="FF0000"/>
                </a:solidFill>
                <a:latin typeface="Arial" panose="020B0604020202020204"/>
                <a:cs typeface="Arial" panose="020B0604020202020204"/>
              </a:rPr>
              <a:t> </a:t>
            </a:r>
            <a:r>
              <a:rPr sz="1300" b="1" dirty="0">
                <a:latin typeface="Arial" panose="020B0604020202020204"/>
                <a:cs typeface="Arial" panose="020B0604020202020204"/>
              </a:rPr>
              <a:t>-</a:t>
            </a:r>
            <a:r>
              <a:rPr sz="1300" b="1" spc="-45" dirty="0">
                <a:latin typeface="Arial" panose="020B0604020202020204"/>
                <a:cs typeface="Arial" panose="020B0604020202020204"/>
              </a:rPr>
              <a:t> </a:t>
            </a:r>
            <a:r>
              <a:rPr lang="fr-FR" altLang="en-US" sz="1300" b="1" dirty="0">
                <a:latin typeface="Arial" panose="020B0604020202020204"/>
                <a:cs typeface="Arial" panose="020B0604020202020204"/>
                <a:sym typeface="+mn-ea"/>
              </a:rPr>
              <a:t>Cluster </a:t>
            </a:r>
            <a:r>
              <a:rPr sz="1300" b="1" dirty="0">
                <a:latin typeface="Arial" panose="020B0604020202020204"/>
                <a:cs typeface="Arial" panose="020B0604020202020204"/>
              </a:rPr>
              <a:t>3</a:t>
            </a:r>
            <a:r>
              <a:rPr sz="1300" b="1" spc="-50" dirty="0">
                <a:latin typeface="Arial" panose="020B0604020202020204"/>
                <a:cs typeface="Arial" panose="020B0604020202020204"/>
              </a:rPr>
              <a:t> </a:t>
            </a:r>
            <a:r>
              <a:rPr sz="1300" b="1" dirty="0">
                <a:latin typeface="Arial" panose="020B0604020202020204"/>
                <a:cs typeface="Arial" panose="020B0604020202020204"/>
              </a:rPr>
              <a:t>:</a:t>
            </a:r>
            <a:r>
              <a:rPr sz="1300" b="1" spc="-55" dirty="0">
                <a:latin typeface="Arial" panose="020B0604020202020204"/>
                <a:cs typeface="Arial" panose="020B0604020202020204"/>
              </a:rPr>
              <a:t> </a:t>
            </a:r>
            <a:r>
              <a:rPr lang="fr-FR" altLang="" sz="1300" b="1" dirty="0">
                <a:solidFill>
                  <a:srgbClr val="00B050"/>
                </a:solidFill>
                <a:latin typeface="Arial" panose="020B0604020202020204"/>
                <a:cs typeface="Arial" panose="020B0604020202020204"/>
              </a:rPr>
              <a:t>12 </a:t>
            </a:r>
            <a:r>
              <a:rPr sz="1300" b="1" dirty="0">
                <a:solidFill>
                  <a:srgbClr val="00B050"/>
                </a:solidFill>
                <a:latin typeface="Arial" panose="020B0604020202020204"/>
                <a:cs typeface="Arial" panose="020B0604020202020204"/>
              </a:rPr>
              <a:t>pays</a:t>
            </a:r>
            <a:r>
              <a:rPr sz="1300" b="1" spc="305" dirty="0">
                <a:solidFill>
                  <a:srgbClr val="FF0000"/>
                </a:solidFill>
                <a:latin typeface="Arial" panose="020B0604020202020204"/>
                <a:cs typeface="Arial" panose="020B0604020202020204"/>
              </a:rPr>
              <a:t> </a:t>
            </a:r>
            <a:r>
              <a:rPr sz="1300" b="1" dirty="0">
                <a:latin typeface="Arial" panose="020B0604020202020204"/>
                <a:cs typeface="Arial" panose="020B0604020202020204"/>
              </a:rPr>
              <a:t>-</a:t>
            </a:r>
            <a:r>
              <a:rPr sz="1300" b="1" spc="-55" dirty="0">
                <a:latin typeface="Arial" panose="020B0604020202020204"/>
                <a:cs typeface="Arial" panose="020B0604020202020204"/>
              </a:rPr>
              <a:t> </a:t>
            </a:r>
            <a:r>
              <a:rPr lang="fr-FR" altLang="en-US" sz="1300" b="1" dirty="0">
                <a:latin typeface="Arial" panose="020B0604020202020204"/>
                <a:cs typeface="Arial" panose="020B0604020202020204"/>
                <a:sym typeface="+mn-ea"/>
              </a:rPr>
              <a:t>Cluster </a:t>
            </a:r>
            <a:r>
              <a:rPr sz="1300" b="1" dirty="0">
                <a:latin typeface="Arial" panose="020B0604020202020204"/>
                <a:cs typeface="Arial" panose="020B0604020202020204"/>
              </a:rPr>
              <a:t>4</a:t>
            </a:r>
            <a:r>
              <a:rPr sz="1300" b="1" spc="-55" dirty="0">
                <a:latin typeface="Arial" panose="020B0604020202020204"/>
                <a:cs typeface="Arial" panose="020B0604020202020204"/>
              </a:rPr>
              <a:t> </a:t>
            </a:r>
            <a:r>
              <a:rPr sz="1300" b="1" dirty="0">
                <a:latin typeface="Arial" panose="020B0604020202020204"/>
                <a:cs typeface="Arial" panose="020B0604020202020204"/>
              </a:rPr>
              <a:t>:</a:t>
            </a:r>
            <a:r>
              <a:rPr sz="1300" b="1" spc="-55" dirty="0">
                <a:latin typeface="Arial" panose="020B0604020202020204"/>
                <a:cs typeface="Arial" panose="020B0604020202020204"/>
              </a:rPr>
              <a:t> </a:t>
            </a:r>
            <a:r>
              <a:rPr lang="fr-FR" altLang="" sz="1300" b="1" dirty="0">
                <a:solidFill>
                  <a:srgbClr val="00B050"/>
                </a:solidFill>
                <a:latin typeface="Arial" panose="020B0604020202020204"/>
                <a:cs typeface="Arial" panose="020B0604020202020204"/>
              </a:rPr>
              <a:t>99 </a:t>
            </a:r>
            <a:r>
              <a:rPr sz="1300" b="1" spc="-20" dirty="0">
                <a:solidFill>
                  <a:srgbClr val="00B050"/>
                </a:solidFill>
                <a:latin typeface="Arial" panose="020B0604020202020204"/>
                <a:cs typeface="Arial" panose="020B0604020202020204"/>
              </a:rPr>
              <a:t>pays</a:t>
            </a:r>
            <a:r>
              <a:rPr lang="fr-FR" altLang="" sz="1300" b="1" spc="-20" dirty="0">
                <a:solidFill>
                  <a:srgbClr val="FF0000"/>
                </a:solidFill>
                <a:latin typeface="Arial" panose="020B0604020202020204"/>
                <a:cs typeface="Arial" panose="020B0604020202020204"/>
              </a:rPr>
              <a:t>  </a:t>
            </a:r>
            <a:r>
              <a:rPr sz="1300" b="1" dirty="0">
                <a:latin typeface="Arial" panose="020B0604020202020204"/>
                <a:cs typeface="Arial" panose="020B0604020202020204"/>
                <a:sym typeface="+mn-ea"/>
              </a:rPr>
              <a:t>-</a:t>
            </a:r>
            <a:r>
              <a:rPr sz="1300" b="1" spc="-55" dirty="0">
                <a:latin typeface="Arial" panose="020B0604020202020204"/>
                <a:cs typeface="Arial" panose="020B0604020202020204"/>
                <a:sym typeface="+mn-ea"/>
              </a:rPr>
              <a:t> </a:t>
            </a:r>
            <a:r>
              <a:rPr lang="fr-FR" altLang="en-US" sz="1300" b="1" dirty="0">
                <a:latin typeface="Arial" panose="020B0604020202020204"/>
                <a:cs typeface="Arial" panose="020B0604020202020204"/>
                <a:sym typeface="+mn-ea"/>
              </a:rPr>
              <a:t>Cluster </a:t>
            </a:r>
            <a:r>
              <a:rPr lang="fr-FR" altLang="" sz="1300" b="1" spc="-25" dirty="0">
                <a:latin typeface="Arial" panose="020B0604020202020204"/>
                <a:cs typeface="Arial" panose="020B0604020202020204"/>
                <a:sym typeface="+mn-ea"/>
              </a:rPr>
              <a:t>5</a:t>
            </a:r>
            <a:r>
              <a:rPr sz="1300" b="1" spc="-55" dirty="0">
                <a:latin typeface="Arial" panose="020B0604020202020204"/>
                <a:cs typeface="Arial" panose="020B0604020202020204"/>
                <a:sym typeface="+mn-ea"/>
              </a:rPr>
              <a:t> </a:t>
            </a:r>
            <a:r>
              <a:rPr sz="1300" b="1" dirty="0">
                <a:latin typeface="Arial" panose="020B0604020202020204"/>
                <a:cs typeface="Arial" panose="020B0604020202020204"/>
                <a:sym typeface="+mn-ea"/>
              </a:rPr>
              <a:t>:</a:t>
            </a:r>
            <a:r>
              <a:rPr sz="1300" b="1" spc="-55" dirty="0">
                <a:latin typeface="Arial" panose="020B0604020202020204"/>
                <a:cs typeface="Arial" panose="020B0604020202020204"/>
                <a:sym typeface="+mn-ea"/>
              </a:rPr>
              <a:t> </a:t>
            </a:r>
            <a:r>
              <a:rPr lang="fr-FR" altLang="en-US" sz="1300" b="1" dirty="0">
                <a:solidFill>
                  <a:srgbClr val="00B050"/>
                </a:solidFill>
                <a:latin typeface="Arial" panose="020B0604020202020204"/>
                <a:cs typeface="Arial" panose="020B0604020202020204"/>
                <a:sym typeface="+mn-ea"/>
              </a:rPr>
              <a:t>2 pays</a:t>
            </a:r>
            <a:endParaRPr lang="fr-FR" altLang="en-US" sz="1300" b="1" spc="-20" dirty="0">
              <a:solidFill>
                <a:srgbClr val="00B050"/>
              </a:solidFill>
              <a:latin typeface="Arial" panose="020B0604020202020204"/>
              <a:cs typeface="Arial" panose="020B0604020202020204"/>
              <a:sym typeface="+mn-ea"/>
            </a:endParaRPr>
          </a:p>
        </p:txBody>
      </p:sp>
      <p:pic>
        <p:nvPicPr>
          <p:cNvPr id="103" name="Content Placeholder 102"/>
          <p:cNvPicPr>
            <a:picLocks noGrp="1" noChangeAspect="1"/>
          </p:cNvPicPr>
          <p:nvPr>
            <p:ph idx="1"/>
          </p:nvPr>
        </p:nvPicPr>
        <p:blipFill>
          <a:blip r:embed="rId2"/>
          <a:stretch>
            <a:fillRect/>
          </a:stretch>
        </p:blipFill>
        <p:spPr>
          <a:xfrm>
            <a:off x="193040" y="926465"/>
            <a:ext cx="9710420" cy="388175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6100" y="441960"/>
            <a:ext cx="9075420" cy="368935"/>
          </a:xfrm>
        </p:spPr>
        <p:txBody>
          <a:bodyPr/>
          <a:lstStyle/>
          <a:p>
            <a:pPr marL="514350" indent="-514350">
              <a:buFont typeface="+mj-lt"/>
              <a:buAutoNum type="arabicPeriod" startAt="4"/>
            </a:pPr>
            <a:r>
              <a:rPr lang="fr-FR" altLang="en-US" sz="2800" b="1" spc="-10" dirty="0">
                <a:latin typeface="Gill Sans Ultra Bold Condensed" panose="020B0A06020104020203" charset="0"/>
                <a:cs typeface="Gill Sans Ultra Bold Condensed" panose="020B0A06020104020203" charset="0"/>
                <a:sym typeface="+mn-ea"/>
              </a:rPr>
              <a:t>Méthode de Classification Ascendante Hiérarchique</a:t>
            </a:r>
            <a:br>
              <a:rPr lang="fr-FR" altLang="en-US" sz="2975" b="1" spc="-10" dirty="0">
                <a:latin typeface="Gill Sans Ultra Bold Condensed" panose="020B0A06020104020203" charset="0"/>
                <a:cs typeface="Gill Sans Ultra Bold Condensed" panose="020B0A06020104020203" charset="0"/>
              </a:rPr>
            </a:br>
            <a:endParaRPr lang="en-US"/>
          </a:p>
        </p:txBody>
      </p:sp>
      <p:pic>
        <p:nvPicPr>
          <p:cNvPr id="104" name="Content Placeholder 103"/>
          <p:cNvPicPr>
            <a:picLocks noGrp="1" noChangeAspect="1"/>
          </p:cNvPicPr>
          <p:nvPr>
            <p:ph sz="half" idx="2"/>
          </p:nvPr>
        </p:nvPicPr>
        <p:blipFill>
          <a:blip r:embed="rId2"/>
          <a:stretch>
            <a:fillRect/>
          </a:stretch>
        </p:blipFill>
        <p:spPr>
          <a:xfrm>
            <a:off x="165100" y="810895"/>
            <a:ext cx="5999480" cy="4586605"/>
          </a:xfrm>
          <a:prstGeom prst="rect">
            <a:avLst/>
          </a:prstGeom>
          <a:noFill/>
          <a:ln w="9525">
            <a:noFill/>
          </a:ln>
        </p:spPr>
      </p:pic>
      <p:pic>
        <p:nvPicPr>
          <p:cNvPr id="6" name="Picture 5"/>
          <p:cNvPicPr>
            <a:picLocks noChangeAspect="1"/>
          </p:cNvPicPr>
          <p:nvPr/>
        </p:nvPicPr>
        <p:blipFill>
          <a:blip r:embed="rId3"/>
          <a:stretch>
            <a:fillRect/>
          </a:stretch>
        </p:blipFill>
        <p:spPr>
          <a:xfrm>
            <a:off x="3746500" y="3981450"/>
            <a:ext cx="6026150" cy="1492250"/>
          </a:xfrm>
          <a:prstGeom prst="rect">
            <a:avLst/>
          </a:prstGeom>
        </p:spPr>
      </p:pic>
      <p:sp>
        <p:nvSpPr>
          <p:cNvPr id="7" name="Content Placeholder 6"/>
          <p:cNvSpPr>
            <a:spLocks noGrp="1"/>
          </p:cNvSpPr>
          <p:nvPr>
            <p:ph sz="half" idx="1"/>
          </p:nvPr>
        </p:nvSpPr>
        <p:spPr>
          <a:xfrm>
            <a:off x="6337300" y="1162050"/>
            <a:ext cx="3443605" cy="2625725"/>
          </a:xfrm>
        </p:spPr>
        <p:txBody>
          <a:bodyPr/>
          <a:lstStyle/>
          <a:p>
            <a:r>
              <a:rPr lang="en-US" sz="1200"/>
              <a:t>L'analyse via boxplots des clusters sur les variables et la visualisation des centroides nous permet de nous focaliser sur les 2 clusters les plus intéressants ici : le cluster 3 et le cluster 5 </a:t>
            </a:r>
          </a:p>
          <a:p>
            <a:endParaRPr lang="en-US" sz="1200"/>
          </a:p>
          <a:p>
            <a:r>
              <a:rPr lang="fr-FR" altLang="en-US" sz="1200"/>
              <a:t>Clusters 3 &amp; 5 : </a:t>
            </a:r>
            <a:r>
              <a:rPr lang="en-US" sz="1200"/>
              <a:t>meilleures statistiques d'importation, meilleures statistiques en terme de PIB par tête ainsi que meilleures statistiques en terme de stabilité politique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4"/>
            </a:pPr>
            <a:r>
              <a:rPr lang="fr-FR" altLang="en-US" sz="2800" b="1" spc="-10" dirty="0">
                <a:latin typeface="Gill Sans Ultra Bold Condensed" panose="020B0A06020104020203" charset="0"/>
                <a:cs typeface="Gill Sans Ultra Bold Condensed" panose="020B0A06020104020203" charset="0"/>
                <a:sym typeface="+mn-ea"/>
              </a:rPr>
              <a:t>Méthode de Classification Ascendante Hiérarchique</a:t>
            </a:r>
          </a:p>
        </p:txBody>
      </p:sp>
      <p:pic>
        <p:nvPicPr>
          <p:cNvPr id="5" name="Content Placeholder 4"/>
          <p:cNvPicPr>
            <a:picLocks noGrp="1" noChangeAspect="1"/>
          </p:cNvPicPr>
          <p:nvPr>
            <p:ph sz="half" idx="1"/>
          </p:nvPr>
        </p:nvPicPr>
        <p:blipFill>
          <a:blip r:embed="rId2"/>
          <a:stretch>
            <a:fillRect/>
          </a:stretch>
        </p:blipFill>
        <p:spPr>
          <a:xfrm>
            <a:off x="88900" y="3676650"/>
            <a:ext cx="5526405" cy="1884045"/>
          </a:xfrm>
          <a:prstGeom prst="rect">
            <a:avLst/>
          </a:prstGeom>
        </p:spPr>
      </p:pic>
      <p:pic>
        <p:nvPicPr>
          <p:cNvPr id="6" name="Content Placeholder 5"/>
          <p:cNvPicPr>
            <a:picLocks noGrp="1" noChangeAspect="1"/>
          </p:cNvPicPr>
          <p:nvPr>
            <p:ph sz="half" idx="2"/>
          </p:nvPr>
        </p:nvPicPr>
        <p:blipFill>
          <a:blip r:embed="rId3"/>
          <a:stretch>
            <a:fillRect/>
          </a:stretch>
        </p:blipFill>
        <p:spPr>
          <a:xfrm>
            <a:off x="5405120" y="691515"/>
            <a:ext cx="4453890" cy="2934335"/>
          </a:xfrm>
          <a:prstGeom prst="rect">
            <a:avLst/>
          </a:prstGeom>
        </p:spPr>
      </p:pic>
      <p:sp>
        <p:nvSpPr>
          <p:cNvPr id="7" name="Text Box 6"/>
          <p:cNvSpPr txBox="1"/>
          <p:nvPr/>
        </p:nvSpPr>
        <p:spPr>
          <a:xfrm>
            <a:off x="393700" y="1392555"/>
            <a:ext cx="4621530" cy="1599565"/>
          </a:xfrm>
          <a:prstGeom prst="rect">
            <a:avLst/>
          </a:prstGeom>
          <a:noFill/>
        </p:spPr>
        <p:txBody>
          <a:bodyPr wrap="square" rtlCol="0">
            <a:spAutoFit/>
          </a:bodyPr>
          <a:lstStyle/>
          <a:p>
            <a:pPr marL="285750" indent="-285750">
              <a:buFont typeface="Arial" panose="020B0604020202020204" pitchFamily="34" charset="0"/>
              <a:buChar char="•"/>
            </a:pPr>
            <a:r>
              <a:rPr lang="fr-FR" altLang="en-US" sz="1400"/>
              <a:t>Détail des 5 clusters : répartition assez inégale (cluster 2 à 99 pays), un cluster la chine et l’inde très probablement dû aux valeurs extrêmes de population</a:t>
            </a:r>
          </a:p>
          <a:p>
            <a:pPr marL="285750" indent="-285750">
              <a:buFont typeface="Arial" panose="020B0604020202020204" pitchFamily="34" charset="0"/>
              <a:buChar char="•"/>
            </a:pPr>
            <a:endParaRPr lang="fr-FR" altLang="en-US" sz="1400"/>
          </a:p>
          <a:p>
            <a:pPr marL="285750" indent="-285750">
              <a:buFont typeface="Arial" panose="020B0604020202020204" pitchFamily="34" charset="0"/>
              <a:buChar char="•"/>
            </a:pPr>
            <a:r>
              <a:rPr lang="fr-FR" altLang="en-US" sz="1400"/>
              <a:t>Les deux clusters les plus intéressants (3 et 5), cumulent 45 pays</a:t>
            </a:r>
          </a:p>
        </p:txBody>
      </p:sp>
      <p:sp>
        <p:nvSpPr>
          <p:cNvPr id="8" name="Text Box 7"/>
          <p:cNvSpPr txBox="1"/>
          <p:nvPr/>
        </p:nvSpPr>
        <p:spPr>
          <a:xfrm>
            <a:off x="5880100" y="4095750"/>
            <a:ext cx="3978910" cy="1168400"/>
          </a:xfrm>
          <a:prstGeom prst="rect">
            <a:avLst/>
          </a:prstGeom>
          <a:noFill/>
        </p:spPr>
        <p:txBody>
          <a:bodyPr wrap="square" rtlCol="0">
            <a:spAutoFit/>
          </a:bodyPr>
          <a:lstStyle/>
          <a:p>
            <a:pPr marL="285750" indent="-285750">
              <a:buFont typeface="Arial" panose="020B0604020202020204" pitchFamily="34" charset="0"/>
              <a:buChar char="•"/>
            </a:pPr>
            <a:r>
              <a:rPr lang="fr-FR" altLang="en-US" sz="1400"/>
              <a:t>Les clusters 3 et 5 assemblés, puis filtrés par importations et par population minimum de 1 millions, montre une liste avec en tête : hong-kong, émirats-arabes unis, pays-bas, belgique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0055" y="5096967"/>
            <a:ext cx="220979"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panose="020B0604020202020204"/>
                <a:cs typeface="Arial" panose="020B0604020202020204"/>
              </a:rPr>
              <a:t>10</a:t>
            </a:r>
            <a:endParaRPr sz="1400">
              <a:latin typeface="Arial" panose="020B0604020202020204"/>
              <a:cs typeface="Arial" panose="020B0604020202020204"/>
            </a:endParaRPr>
          </a:p>
        </p:txBody>
      </p:sp>
      <p:sp>
        <p:nvSpPr>
          <p:cNvPr id="3" name="object 3"/>
          <p:cNvSpPr txBox="1">
            <a:spLocks noGrp="1"/>
          </p:cNvSpPr>
          <p:nvPr>
            <p:ph type="title"/>
          </p:nvPr>
        </p:nvSpPr>
        <p:spPr>
          <a:xfrm>
            <a:off x="504190" y="161656"/>
            <a:ext cx="9075420" cy="474345"/>
          </a:xfrm>
          <a:prstGeom prst="rect">
            <a:avLst/>
          </a:prstGeom>
        </p:spPr>
        <p:txBody>
          <a:bodyPr vert="horz" wrap="square" lIns="0" tIns="15875" rIns="0" bIns="0" rtlCol="0">
            <a:spAutoFit/>
          </a:bodyPr>
          <a:lstStyle/>
          <a:p>
            <a:pPr marL="755650" indent="-514350">
              <a:lnSpc>
                <a:spcPct val="100000"/>
              </a:lnSpc>
              <a:spcBef>
                <a:spcPts val="125"/>
              </a:spcBef>
              <a:buFont typeface="+mj-lt"/>
              <a:buAutoNum type="arabicPeriod" startAt="5"/>
            </a:pPr>
            <a:r>
              <a:rPr lang="fr-FR" altLang="en-US" sz="2975" b="1" spc="-10" dirty="0">
                <a:latin typeface="Gill Sans Ultra Bold Condensed" panose="020B0A06020104020203" charset="0"/>
                <a:cs typeface="Gill Sans Ultra Bold Condensed" panose="020B0A06020104020203" charset="0"/>
                <a:sym typeface="+mn-ea"/>
              </a:rPr>
              <a:t>Analyses en Composantes Principales (ACP)</a:t>
            </a:r>
            <a:endParaRPr spc="-165" dirty="0"/>
          </a:p>
        </p:txBody>
      </p:sp>
      <p:sp>
        <p:nvSpPr>
          <p:cNvPr id="4" name="object 4"/>
          <p:cNvSpPr txBox="1"/>
          <p:nvPr/>
        </p:nvSpPr>
        <p:spPr>
          <a:xfrm>
            <a:off x="1996440" y="756285"/>
            <a:ext cx="7263765" cy="495935"/>
          </a:xfrm>
          <a:prstGeom prst="rect">
            <a:avLst/>
          </a:prstGeom>
        </p:spPr>
        <p:txBody>
          <a:bodyPr vert="horz" wrap="square" lIns="0" tIns="17145" rIns="0" bIns="0" rtlCol="0">
            <a:spAutoFit/>
          </a:bodyPr>
          <a:lstStyle/>
          <a:p>
            <a:pPr>
              <a:lnSpc>
                <a:spcPct val="100000"/>
              </a:lnSpc>
              <a:spcBef>
                <a:spcPts val="1670"/>
              </a:spcBef>
            </a:pPr>
            <a:r>
              <a:rPr lang="fr-FR" altLang="" sz="1450" spc="-10" dirty="0">
                <a:solidFill>
                  <a:srgbClr val="404040"/>
                </a:solidFill>
                <a:latin typeface="Verdana" panose="020B0604030504040204"/>
                <a:cs typeface="Verdana" panose="020B0604030504040204"/>
              </a:rPr>
              <a:t>ACP : Eboulis et critère de Kaiser</a:t>
            </a:r>
            <a:endParaRPr sz="1450">
              <a:latin typeface="Verdana" panose="020B0604030504040204"/>
              <a:cs typeface="Verdana" panose="020B0604030504040204"/>
            </a:endParaRPr>
          </a:p>
          <a:p>
            <a:pPr marL="4781550">
              <a:lnSpc>
                <a:spcPct val="100000"/>
              </a:lnSpc>
              <a:spcBef>
                <a:spcPts val="255"/>
              </a:spcBef>
            </a:pPr>
            <a:endParaRPr sz="1450">
              <a:latin typeface="Arial" panose="020B0604020202020204"/>
              <a:cs typeface="Arial" panose="020B0604020202020204"/>
            </a:endParaRPr>
          </a:p>
        </p:txBody>
      </p:sp>
      <p:sp>
        <p:nvSpPr>
          <p:cNvPr id="5" name="object 5"/>
          <p:cNvSpPr txBox="1"/>
          <p:nvPr/>
        </p:nvSpPr>
        <p:spPr>
          <a:xfrm>
            <a:off x="5297551" y="2539110"/>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6" name="object 6"/>
          <p:cNvSpPr txBox="1"/>
          <p:nvPr/>
        </p:nvSpPr>
        <p:spPr>
          <a:xfrm>
            <a:off x="5297551" y="2795397"/>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7" name="object 7"/>
          <p:cNvSpPr txBox="1"/>
          <p:nvPr/>
        </p:nvSpPr>
        <p:spPr>
          <a:xfrm>
            <a:off x="5297551" y="3050794"/>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9" name="object 9"/>
          <p:cNvSpPr txBox="1"/>
          <p:nvPr/>
        </p:nvSpPr>
        <p:spPr>
          <a:xfrm>
            <a:off x="5297551" y="3562857"/>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10" name="object 10"/>
          <p:cNvSpPr txBox="1"/>
          <p:nvPr/>
        </p:nvSpPr>
        <p:spPr>
          <a:xfrm>
            <a:off x="5499100" y="2457450"/>
            <a:ext cx="4425950" cy="2016760"/>
          </a:xfrm>
          <a:prstGeom prst="rect">
            <a:avLst/>
          </a:prstGeom>
        </p:spPr>
        <p:txBody>
          <a:bodyPr vert="horz" wrap="square" lIns="0" tIns="21590" rIns="0" bIns="0" rtlCol="0">
            <a:spAutoFit/>
          </a:bodyPr>
          <a:lstStyle/>
          <a:p>
            <a:pPr marL="12700" marR="5080">
              <a:lnSpc>
                <a:spcPct val="97000"/>
              </a:lnSpc>
              <a:spcBef>
                <a:spcPts val="170"/>
              </a:spcBef>
            </a:pPr>
            <a:r>
              <a:rPr sz="1600" b="1" dirty="0">
                <a:latin typeface="Arial" panose="020B0604020202020204"/>
                <a:cs typeface="Arial" panose="020B0604020202020204"/>
              </a:rPr>
              <a:t>Axe</a:t>
            </a:r>
            <a:r>
              <a:rPr sz="1600" b="1" spc="280" dirty="0">
                <a:latin typeface="Arial" panose="020B0604020202020204"/>
                <a:cs typeface="Arial" panose="020B0604020202020204"/>
              </a:rPr>
              <a:t> </a:t>
            </a:r>
            <a:r>
              <a:rPr sz="1600" b="1" dirty="0">
                <a:latin typeface="Arial" panose="020B0604020202020204"/>
                <a:cs typeface="Arial" panose="020B0604020202020204"/>
              </a:rPr>
              <a:t>1</a:t>
            </a:r>
            <a:r>
              <a:rPr sz="1600" b="1" spc="260" dirty="0">
                <a:latin typeface="Arial" panose="020B0604020202020204"/>
                <a:cs typeface="Arial" panose="020B0604020202020204"/>
              </a:rPr>
              <a:t> </a:t>
            </a:r>
            <a:r>
              <a:rPr sz="1600" dirty="0">
                <a:latin typeface="Arial" panose="020B0604020202020204"/>
                <a:cs typeface="Arial" panose="020B0604020202020204"/>
              </a:rPr>
              <a:t>:</a:t>
            </a:r>
            <a:r>
              <a:rPr sz="1600" spc="280" dirty="0">
                <a:latin typeface="Arial" panose="020B0604020202020204"/>
                <a:cs typeface="Arial" panose="020B0604020202020204"/>
              </a:rPr>
              <a:t> </a:t>
            </a:r>
            <a:r>
              <a:rPr lang="fr-FR" altLang="" sz="1600" dirty="0">
                <a:latin typeface="Arial" panose="020B0604020202020204"/>
                <a:cs typeface="Arial" panose="020B0604020202020204"/>
              </a:rPr>
              <a:t>34,6</a:t>
            </a:r>
            <a:r>
              <a:rPr sz="1600" spc="260" dirty="0">
                <a:latin typeface="Arial" panose="020B0604020202020204"/>
                <a:cs typeface="Arial" panose="020B0604020202020204"/>
              </a:rPr>
              <a:t> </a:t>
            </a:r>
            <a:r>
              <a:rPr sz="1600" dirty="0">
                <a:latin typeface="Arial" panose="020B0604020202020204"/>
                <a:cs typeface="Arial" panose="020B0604020202020204"/>
              </a:rPr>
              <a:t>%</a:t>
            </a:r>
            <a:r>
              <a:rPr sz="1600" spc="270" dirty="0">
                <a:latin typeface="Arial" panose="020B0604020202020204"/>
                <a:cs typeface="Arial" panose="020B0604020202020204"/>
              </a:rPr>
              <a:t> </a:t>
            </a:r>
            <a:r>
              <a:rPr sz="1600" dirty="0">
                <a:latin typeface="Arial" panose="020B0604020202020204"/>
                <a:cs typeface="Arial" panose="020B0604020202020204"/>
              </a:rPr>
              <a:t>de</a:t>
            </a:r>
            <a:r>
              <a:rPr sz="1600" spc="260" dirty="0">
                <a:latin typeface="Arial" panose="020B0604020202020204"/>
                <a:cs typeface="Arial" panose="020B0604020202020204"/>
              </a:rPr>
              <a:t> </a:t>
            </a:r>
            <a:r>
              <a:rPr sz="1600" dirty="0">
                <a:latin typeface="Arial" panose="020B0604020202020204"/>
                <a:cs typeface="Arial" panose="020B0604020202020204"/>
              </a:rPr>
              <a:t>l'inertie</a:t>
            </a:r>
            <a:r>
              <a:rPr sz="1600" spc="265" dirty="0">
                <a:latin typeface="Arial" panose="020B0604020202020204"/>
                <a:cs typeface="Arial" panose="020B0604020202020204"/>
              </a:rPr>
              <a:t> </a:t>
            </a:r>
            <a:r>
              <a:rPr sz="1600" spc="-10" dirty="0">
                <a:latin typeface="Arial" panose="020B0604020202020204"/>
                <a:cs typeface="Arial" panose="020B0604020202020204"/>
              </a:rPr>
              <a:t>totale </a:t>
            </a:r>
          </a:p>
          <a:p>
            <a:pPr marL="12700" marR="5080">
              <a:lnSpc>
                <a:spcPct val="97000"/>
              </a:lnSpc>
              <a:spcBef>
                <a:spcPts val="170"/>
              </a:spcBef>
            </a:pPr>
            <a:r>
              <a:rPr sz="1600" b="1" dirty="0">
                <a:latin typeface="Arial" panose="020B0604020202020204"/>
                <a:cs typeface="Arial" panose="020B0604020202020204"/>
              </a:rPr>
              <a:t>Axe</a:t>
            </a:r>
            <a:r>
              <a:rPr sz="1600" b="1" spc="270" dirty="0">
                <a:latin typeface="Arial" panose="020B0604020202020204"/>
                <a:cs typeface="Arial" panose="020B0604020202020204"/>
              </a:rPr>
              <a:t> </a:t>
            </a:r>
            <a:r>
              <a:rPr sz="1600" b="1" dirty="0">
                <a:latin typeface="Arial" panose="020B0604020202020204"/>
                <a:cs typeface="Arial" panose="020B0604020202020204"/>
              </a:rPr>
              <a:t>2</a:t>
            </a:r>
            <a:r>
              <a:rPr sz="1600" b="1" spc="270" dirty="0">
                <a:latin typeface="Arial" panose="020B0604020202020204"/>
                <a:cs typeface="Arial" panose="020B0604020202020204"/>
              </a:rPr>
              <a:t> </a:t>
            </a:r>
            <a:r>
              <a:rPr sz="1600" dirty="0">
                <a:latin typeface="Arial" panose="020B0604020202020204"/>
                <a:cs typeface="Arial" panose="020B0604020202020204"/>
              </a:rPr>
              <a:t>:</a:t>
            </a:r>
            <a:r>
              <a:rPr sz="1600" spc="280" dirty="0">
                <a:latin typeface="Arial" panose="020B0604020202020204"/>
                <a:cs typeface="Arial" panose="020B0604020202020204"/>
              </a:rPr>
              <a:t> </a:t>
            </a:r>
            <a:r>
              <a:rPr lang="fr-FR" altLang="" sz="1600" dirty="0">
                <a:latin typeface="Arial" panose="020B0604020202020204"/>
                <a:cs typeface="Arial" panose="020B0604020202020204"/>
              </a:rPr>
              <a:t>18,2</a:t>
            </a:r>
            <a:r>
              <a:rPr sz="1600" spc="260" dirty="0">
                <a:latin typeface="Arial" panose="020B0604020202020204"/>
                <a:cs typeface="Arial" panose="020B0604020202020204"/>
              </a:rPr>
              <a:t> </a:t>
            </a:r>
            <a:r>
              <a:rPr sz="1600" dirty="0">
                <a:latin typeface="Arial" panose="020B0604020202020204"/>
                <a:cs typeface="Arial" panose="020B0604020202020204"/>
              </a:rPr>
              <a:t>%</a:t>
            </a:r>
            <a:r>
              <a:rPr sz="1600" spc="270" dirty="0">
                <a:latin typeface="Arial" panose="020B0604020202020204"/>
                <a:cs typeface="Arial" panose="020B0604020202020204"/>
              </a:rPr>
              <a:t> </a:t>
            </a:r>
            <a:r>
              <a:rPr sz="1600" dirty="0">
                <a:latin typeface="Arial" panose="020B0604020202020204"/>
                <a:cs typeface="Arial" panose="020B0604020202020204"/>
              </a:rPr>
              <a:t>de</a:t>
            </a:r>
            <a:r>
              <a:rPr sz="1600" spc="260" dirty="0">
                <a:latin typeface="Arial" panose="020B0604020202020204"/>
                <a:cs typeface="Arial" panose="020B0604020202020204"/>
              </a:rPr>
              <a:t> </a:t>
            </a:r>
            <a:r>
              <a:rPr sz="1600" dirty="0">
                <a:latin typeface="Arial" panose="020B0604020202020204"/>
                <a:cs typeface="Arial" panose="020B0604020202020204"/>
              </a:rPr>
              <a:t>l'inertie</a:t>
            </a:r>
            <a:r>
              <a:rPr sz="1600" spc="265" dirty="0">
                <a:latin typeface="Arial" panose="020B0604020202020204"/>
                <a:cs typeface="Arial" panose="020B0604020202020204"/>
              </a:rPr>
              <a:t> </a:t>
            </a:r>
            <a:r>
              <a:rPr sz="1600" spc="-10" dirty="0">
                <a:latin typeface="Arial" panose="020B0604020202020204"/>
                <a:cs typeface="Arial" panose="020B0604020202020204"/>
              </a:rPr>
              <a:t>totale </a:t>
            </a:r>
          </a:p>
          <a:p>
            <a:pPr marL="12700" marR="5080">
              <a:lnSpc>
                <a:spcPct val="97000"/>
              </a:lnSpc>
              <a:spcBef>
                <a:spcPts val="170"/>
              </a:spcBef>
            </a:pPr>
            <a:r>
              <a:rPr sz="1600" b="1" dirty="0">
                <a:latin typeface="Arial" panose="020B0604020202020204"/>
                <a:cs typeface="Arial" panose="020B0604020202020204"/>
              </a:rPr>
              <a:t>Axe</a:t>
            </a:r>
            <a:r>
              <a:rPr sz="1600" b="1" spc="280" dirty="0">
                <a:latin typeface="Arial" panose="020B0604020202020204"/>
                <a:cs typeface="Arial" panose="020B0604020202020204"/>
              </a:rPr>
              <a:t> </a:t>
            </a:r>
            <a:r>
              <a:rPr sz="1600" b="1" dirty="0">
                <a:latin typeface="Arial" panose="020B0604020202020204"/>
                <a:cs typeface="Arial" panose="020B0604020202020204"/>
              </a:rPr>
              <a:t>3</a:t>
            </a:r>
            <a:r>
              <a:rPr sz="1600" b="1" spc="260" dirty="0">
                <a:latin typeface="Arial" panose="020B0604020202020204"/>
                <a:cs typeface="Arial" panose="020B0604020202020204"/>
              </a:rPr>
              <a:t> </a:t>
            </a:r>
            <a:r>
              <a:rPr sz="1600" dirty="0">
                <a:latin typeface="Arial" panose="020B0604020202020204"/>
                <a:cs typeface="Arial" panose="020B0604020202020204"/>
              </a:rPr>
              <a:t>:</a:t>
            </a:r>
            <a:r>
              <a:rPr sz="1600" spc="280" dirty="0">
                <a:latin typeface="Arial" panose="020B0604020202020204"/>
                <a:cs typeface="Arial" panose="020B0604020202020204"/>
              </a:rPr>
              <a:t> </a:t>
            </a:r>
            <a:r>
              <a:rPr lang="fr-FR" altLang="" sz="1600" dirty="0">
                <a:latin typeface="Arial" panose="020B0604020202020204"/>
                <a:cs typeface="Arial" panose="020B0604020202020204"/>
              </a:rPr>
              <a:t>15,7</a:t>
            </a:r>
            <a:r>
              <a:rPr sz="1600" spc="260" dirty="0">
                <a:latin typeface="Arial" panose="020B0604020202020204"/>
                <a:cs typeface="Arial" panose="020B0604020202020204"/>
              </a:rPr>
              <a:t> </a:t>
            </a:r>
            <a:r>
              <a:rPr sz="1600" dirty="0">
                <a:latin typeface="Arial" panose="020B0604020202020204"/>
                <a:cs typeface="Arial" panose="020B0604020202020204"/>
              </a:rPr>
              <a:t>%</a:t>
            </a:r>
            <a:r>
              <a:rPr sz="1600" spc="270" dirty="0">
                <a:latin typeface="Arial" panose="020B0604020202020204"/>
                <a:cs typeface="Arial" panose="020B0604020202020204"/>
              </a:rPr>
              <a:t> </a:t>
            </a:r>
            <a:r>
              <a:rPr sz="1600" dirty="0">
                <a:latin typeface="Arial" panose="020B0604020202020204"/>
                <a:cs typeface="Arial" panose="020B0604020202020204"/>
              </a:rPr>
              <a:t>de</a:t>
            </a:r>
            <a:r>
              <a:rPr sz="1600" spc="260" dirty="0">
                <a:latin typeface="Arial" panose="020B0604020202020204"/>
                <a:cs typeface="Arial" panose="020B0604020202020204"/>
              </a:rPr>
              <a:t> </a:t>
            </a:r>
            <a:r>
              <a:rPr sz="1600" dirty="0">
                <a:latin typeface="Arial" panose="020B0604020202020204"/>
                <a:cs typeface="Arial" panose="020B0604020202020204"/>
              </a:rPr>
              <a:t>l'inertie</a:t>
            </a:r>
            <a:r>
              <a:rPr sz="1600" spc="265" dirty="0">
                <a:latin typeface="Arial" panose="020B0604020202020204"/>
                <a:cs typeface="Arial" panose="020B0604020202020204"/>
              </a:rPr>
              <a:t> </a:t>
            </a:r>
            <a:r>
              <a:rPr sz="1600" spc="-10" dirty="0">
                <a:latin typeface="Arial" panose="020B0604020202020204"/>
                <a:cs typeface="Arial" panose="020B0604020202020204"/>
              </a:rPr>
              <a:t>totale </a:t>
            </a:r>
          </a:p>
          <a:p>
            <a:pPr marL="12700" marR="5080">
              <a:lnSpc>
                <a:spcPct val="97000"/>
              </a:lnSpc>
              <a:spcBef>
                <a:spcPts val="170"/>
              </a:spcBef>
            </a:pPr>
            <a:endParaRPr sz="1600">
              <a:latin typeface="Arial" panose="020B0604020202020204"/>
              <a:cs typeface="Arial" panose="020B0604020202020204"/>
            </a:endParaRPr>
          </a:p>
          <a:p>
            <a:pPr marL="12700" marR="5080">
              <a:lnSpc>
                <a:spcPct val="97000"/>
              </a:lnSpc>
              <a:spcBef>
                <a:spcPts val="170"/>
              </a:spcBef>
            </a:pPr>
            <a:r>
              <a:rPr lang="fr-FR" altLang="" sz="1600">
                <a:latin typeface="Arial" panose="020B0604020202020204"/>
                <a:cs typeface="Arial" panose="020B0604020202020204"/>
              </a:rPr>
              <a:t>Critère de Kaiser --&gt; les composantes au dessus de 1 sont : 2.44, 1.28, 1.10. Le nombre de composantes principales conservées selon le critère de Kaiser sont donc : 3</a:t>
            </a:r>
          </a:p>
        </p:txBody>
      </p:sp>
      <p:pic>
        <p:nvPicPr>
          <p:cNvPr id="105" name="Content Placeholder 104"/>
          <p:cNvPicPr>
            <a:picLocks noGrp="1" noChangeAspect="1"/>
          </p:cNvPicPr>
          <p:nvPr>
            <p:ph idx="1"/>
          </p:nvPr>
        </p:nvPicPr>
        <p:blipFill>
          <a:blip r:embed="rId2"/>
          <a:stretch>
            <a:fillRect/>
          </a:stretch>
        </p:blipFill>
        <p:spPr>
          <a:xfrm>
            <a:off x="165100" y="1162050"/>
            <a:ext cx="4939665" cy="4042410"/>
          </a:xfrm>
          <a:prstGeom prst="rect">
            <a:avLst/>
          </a:prstGeom>
          <a:noFill/>
          <a:ln w="9525">
            <a:noFill/>
          </a:ln>
        </p:spPr>
      </p:pic>
      <p:sp>
        <p:nvSpPr>
          <p:cNvPr id="14" name="Text Box 13"/>
          <p:cNvSpPr txBox="1"/>
          <p:nvPr/>
        </p:nvSpPr>
        <p:spPr>
          <a:xfrm>
            <a:off x="5270500" y="1452880"/>
            <a:ext cx="3989070" cy="829945"/>
          </a:xfrm>
          <a:prstGeom prst="rect">
            <a:avLst/>
          </a:prstGeom>
          <a:noFill/>
        </p:spPr>
        <p:txBody>
          <a:bodyPr wrap="square" rtlCol="0">
            <a:spAutoFit/>
          </a:bodyPr>
          <a:lstStyle/>
          <a:p>
            <a:pPr marL="285750" indent="-285750">
              <a:buFont typeface="Wingdings" panose="05000000000000000000" charset="0"/>
              <a:buChar char="Ø"/>
            </a:pPr>
            <a:r>
              <a:rPr lang="fr-FR" altLang="en-US" sz="1600"/>
              <a:t>7 composantes couvrent une inertie complète. On en choisi ici 3 qui couvrent environ 70% de l’inertie totale.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0055" y="5096967"/>
            <a:ext cx="220979"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panose="020B0604020202020204"/>
                <a:cs typeface="Arial" panose="020B0604020202020204"/>
              </a:rPr>
              <a:t>12</a:t>
            </a:r>
            <a:endParaRPr sz="1400">
              <a:latin typeface="Arial" panose="020B0604020202020204"/>
              <a:cs typeface="Arial" panose="020B0604020202020204"/>
            </a:endParaRPr>
          </a:p>
        </p:txBody>
      </p:sp>
      <p:sp>
        <p:nvSpPr>
          <p:cNvPr id="3" name="object 3"/>
          <p:cNvSpPr txBox="1"/>
          <p:nvPr/>
        </p:nvSpPr>
        <p:spPr>
          <a:xfrm>
            <a:off x="541731" y="1012392"/>
            <a:ext cx="310261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panose="020B0604020202020204"/>
                <a:cs typeface="Arial" panose="020B0604020202020204"/>
              </a:rPr>
              <a:t>CERCLES</a:t>
            </a:r>
            <a:r>
              <a:rPr sz="1600" b="1" spc="-35" dirty="0">
                <a:latin typeface="Arial" panose="020B0604020202020204"/>
                <a:cs typeface="Arial" panose="020B0604020202020204"/>
              </a:rPr>
              <a:t> </a:t>
            </a:r>
            <a:r>
              <a:rPr sz="1600" b="1" dirty="0">
                <a:latin typeface="Arial" panose="020B0604020202020204"/>
                <a:cs typeface="Arial" panose="020B0604020202020204"/>
              </a:rPr>
              <a:t>DES</a:t>
            </a:r>
            <a:r>
              <a:rPr sz="1600" b="1" spc="-40" dirty="0">
                <a:latin typeface="Arial" panose="020B0604020202020204"/>
                <a:cs typeface="Arial" panose="020B0604020202020204"/>
              </a:rPr>
              <a:t> </a:t>
            </a:r>
            <a:r>
              <a:rPr sz="1600" b="1" spc="-25" dirty="0">
                <a:latin typeface="Arial" panose="020B0604020202020204"/>
                <a:cs typeface="Arial" panose="020B0604020202020204"/>
              </a:rPr>
              <a:t>CORRÉLATIONS</a:t>
            </a:r>
            <a:endParaRPr sz="1600">
              <a:latin typeface="Arial" panose="020B0604020202020204"/>
              <a:cs typeface="Arial" panose="020B0604020202020204"/>
            </a:endParaRPr>
          </a:p>
        </p:txBody>
      </p:sp>
      <p:sp>
        <p:nvSpPr>
          <p:cNvPr id="7" name="object 7"/>
          <p:cNvSpPr txBox="1"/>
          <p:nvPr/>
        </p:nvSpPr>
        <p:spPr>
          <a:xfrm>
            <a:off x="201930" y="4105275"/>
            <a:ext cx="9105265" cy="1191895"/>
          </a:xfrm>
          <a:prstGeom prst="rect">
            <a:avLst/>
          </a:prstGeom>
        </p:spPr>
        <p:txBody>
          <a:bodyPr vert="horz" wrap="square" lIns="0" tIns="33020" rIns="0" bIns="0" rtlCol="0">
            <a:spAutoFit/>
          </a:bodyPr>
          <a:lstStyle/>
          <a:p>
            <a:pPr marL="12700" marR="5080">
              <a:lnSpc>
                <a:spcPct val="93000"/>
              </a:lnSpc>
              <a:spcBef>
                <a:spcPts val="260"/>
              </a:spcBef>
            </a:pPr>
            <a:r>
              <a:rPr sz="900" b="0" dirty="0">
                <a:latin typeface="Arial" panose="020B0604020202020204"/>
                <a:cs typeface="Arial" panose="020B0604020202020204"/>
              </a:rPr>
              <a:t>F1 : Cette composante est fortement influencée par nourriture_mille_to (0.53), stabilite_politique (0.50), PIB_tête_$ (0.45) et importation_qt (0.42). Ces variables ont des loadings positifs, ce qui signifie qu’une augmentation de ces variables entraîne une augmentation de F1</a:t>
            </a:r>
          </a:p>
          <a:p>
            <a:pPr marL="12700" marR="5080">
              <a:lnSpc>
                <a:spcPct val="93000"/>
              </a:lnSpc>
              <a:spcBef>
                <a:spcPts val="260"/>
              </a:spcBef>
            </a:pPr>
            <a:endParaRPr sz="900" b="0" dirty="0">
              <a:latin typeface="Arial" panose="020B0604020202020204"/>
              <a:cs typeface="Arial" panose="020B0604020202020204"/>
            </a:endParaRPr>
          </a:p>
          <a:p>
            <a:pPr marL="12700" marR="5080">
              <a:lnSpc>
                <a:spcPct val="93000"/>
              </a:lnSpc>
              <a:spcBef>
                <a:spcPts val="260"/>
              </a:spcBef>
            </a:pPr>
            <a:r>
              <a:rPr sz="900" b="0" dirty="0">
                <a:latin typeface="Arial" panose="020B0604020202020204"/>
                <a:cs typeface="Arial" panose="020B0604020202020204"/>
              </a:rPr>
              <a:t>F2 : Cette composante est principalement influencée par distance (0.60) et importation_qt (0.50). Une augmentation de ces variables entraîne une augmentation de F2. Cependant, production_mille_to (-0.48) et PIB_tête_$ (-0.37) ont des loadings négatifs, ce qui signifie qu’une augmentation de ces variables entraîne une diminution de F2</a:t>
            </a:r>
          </a:p>
          <a:p>
            <a:pPr marL="12700" marR="5080">
              <a:lnSpc>
                <a:spcPct val="93000"/>
              </a:lnSpc>
              <a:spcBef>
                <a:spcPts val="260"/>
              </a:spcBef>
            </a:pPr>
            <a:endParaRPr sz="900" b="0" dirty="0">
              <a:latin typeface="Arial" panose="020B0604020202020204"/>
              <a:cs typeface="Arial" panose="020B0604020202020204"/>
            </a:endParaRPr>
          </a:p>
          <a:p>
            <a:pPr marL="12700" marR="5080">
              <a:lnSpc>
                <a:spcPct val="93000"/>
              </a:lnSpc>
              <a:spcBef>
                <a:spcPts val="260"/>
              </a:spcBef>
            </a:pPr>
            <a:r>
              <a:rPr sz="900" b="0" dirty="0">
                <a:latin typeface="Arial" panose="020B0604020202020204"/>
                <a:cs typeface="Arial" panose="020B0604020202020204"/>
              </a:rPr>
              <a:t>F3 : Cette composante est principalement influencée par distance (0.55), production_mille_to (0.56) et population (0.48). Une augmentation de ces variables entraîne une augmentation de F3. Cependant, importation_qt (-0.21) a un loading négatif, ce qui signifie qu’une augmentation de cette variable entraîne une diminution de F3</a:t>
            </a:r>
          </a:p>
        </p:txBody>
      </p:sp>
      <p:sp>
        <p:nvSpPr>
          <p:cNvPr id="9" name="object 9"/>
          <p:cNvSpPr txBox="1">
            <a:spLocks noGrp="1"/>
          </p:cNvSpPr>
          <p:nvPr>
            <p:ph type="title"/>
          </p:nvPr>
        </p:nvSpPr>
        <p:spPr>
          <a:xfrm>
            <a:off x="504190" y="161656"/>
            <a:ext cx="9075420" cy="474345"/>
          </a:xfrm>
          <a:prstGeom prst="rect">
            <a:avLst/>
          </a:prstGeom>
        </p:spPr>
        <p:txBody>
          <a:bodyPr vert="horz" wrap="square" lIns="0" tIns="15875" rIns="0" bIns="0" rtlCol="0">
            <a:spAutoFit/>
          </a:bodyPr>
          <a:lstStyle/>
          <a:p>
            <a:pPr marL="755650" indent="-514350">
              <a:lnSpc>
                <a:spcPct val="100000"/>
              </a:lnSpc>
              <a:spcBef>
                <a:spcPts val="125"/>
              </a:spcBef>
              <a:buFont typeface="+mj-lt"/>
              <a:buAutoNum type="arabicPeriod" startAt="5"/>
            </a:pPr>
            <a:r>
              <a:rPr lang="fr-FR" altLang="en-US" sz="2975" b="1" spc="-10" dirty="0">
                <a:latin typeface="Gill Sans Ultra Bold Condensed" panose="020B0A06020104020203" charset="0"/>
                <a:cs typeface="Gill Sans Ultra Bold Condensed" panose="020B0A06020104020203" charset="0"/>
                <a:sym typeface="+mn-ea"/>
              </a:rPr>
              <a:t>Analyses en Composantes Principales (ACP)</a:t>
            </a:r>
            <a:endParaRPr spc="-165" dirty="0"/>
          </a:p>
        </p:txBody>
      </p:sp>
      <p:pic>
        <p:nvPicPr>
          <p:cNvPr id="106" name="Content Placeholder 105"/>
          <p:cNvPicPr>
            <a:picLocks noGrp="1" noChangeAspect="1"/>
          </p:cNvPicPr>
          <p:nvPr>
            <p:ph sz="half" idx="1"/>
          </p:nvPr>
        </p:nvPicPr>
        <p:blipFill>
          <a:blip r:embed="rId2"/>
          <a:stretch>
            <a:fillRect/>
          </a:stretch>
        </p:blipFill>
        <p:spPr>
          <a:xfrm>
            <a:off x="88900" y="1566545"/>
            <a:ext cx="2535555" cy="2409825"/>
          </a:xfrm>
          <a:prstGeom prst="rect">
            <a:avLst/>
          </a:prstGeom>
          <a:noFill/>
          <a:ln w="9525">
            <a:noFill/>
          </a:ln>
        </p:spPr>
      </p:pic>
      <p:pic>
        <p:nvPicPr>
          <p:cNvPr id="107" name="Picture 106"/>
          <p:cNvPicPr/>
          <p:nvPr/>
        </p:nvPicPr>
        <p:blipFill>
          <a:blip r:embed="rId3"/>
          <a:stretch>
            <a:fillRect/>
          </a:stretch>
        </p:blipFill>
        <p:spPr>
          <a:xfrm>
            <a:off x="2679700" y="1566545"/>
            <a:ext cx="2574925" cy="2409825"/>
          </a:xfrm>
          <a:prstGeom prst="rect">
            <a:avLst/>
          </a:prstGeom>
          <a:noFill/>
          <a:ln w="9525">
            <a:noFill/>
          </a:ln>
        </p:spPr>
      </p:pic>
      <p:pic>
        <p:nvPicPr>
          <p:cNvPr id="108" name="Picture 107"/>
          <p:cNvPicPr/>
          <p:nvPr/>
        </p:nvPicPr>
        <p:blipFill>
          <a:blip r:embed="rId4"/>
          <a:stretch>
            <a:fillRect/>
          </a:stretch>
        </p:blipFill>
        <p:spPr>
          <a:xfrm>
            <a:off x="5309870" y="1566545"/>
            <a:ext cx="2446020" cy="2327275"/>
          </a:xfrm>
          <a:prstGeom prst="rect">
            <a:avLst/>
          </a:prstGeom>
          <a:noFill/>
          <a:ln w="9525">
            <a:noFill/>
          </a:ln>
        </p:spPr>
      </p:pic>
      <p:sp>
        <p:nvSpPr>
          <p:cNvPr id="11" name="Text Box 10"/>
          <p:cNvSpPr txBox="1"/>
          <p:nvPr/>
        </p:nvSpPr>
        <p:spPr>
          <a:xfrm>
            <a:off x="7811770" y="1647825"/>
            <a:ext cx="2183130" cy="1938020"/>
          </a:xfrm>
          <a:prstGeom prst="rect">
            <a:avLst/>
          </a:prstGeom>
          <a:noFill/>
        </p:spPr>
        <p:txBody>
          <a:bodyPr wrap="square" rtlCol="0">
            <a:spAutoFit/>
          </a:bodyPr>
          <a:lstStyle/>
          <a:p>
            <a:pPr marL="285750" indent="-285750">
              <a:buFont typeface="Arial" panose="020B0604020202020204" pitchFamily="34" charset="0"/>
              <a:buChar char="•"/>
            </a:pPr>
            <a:r>
              <a:rPr lang="fr-FR" altLang="en-US" sz="1200"/>
              <a:t>Certaines variables sont corrélées négativement avec d’autres, par exemple : un taux d’importation élevé induit une population assez peu élevé (ex : samoa par rapport à chine/inde), ou aussi un taux de production moins élevé</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176" y="705052"/>
            <a:ext cx="4094479"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panose="020B0604020202020204"/>
                <a:cs typeface="Arial" panose="020B0604020202020204"/>
              </a:rPr>
              <a:t>Projection</a:t>
            </a:r>
            <a:r>
              <a:rPr sz="1600" b="1" spc="-10" dirty="0">
                <a:latin typeface="Arial" panose="020B0604020202020204"/>
                <a:cs typeface="Arial" panose="020B0604020202020204"/>
              </a:rPr>
              <a:t> </a:t>
            </a:r>
            <a:r>
              <a:rPr sz="1600" b="1" dirty="0">
                <a:latin typeface="Arial" panose="020B0604020202020204"/>
                <a:cs typeface="Arial" panose="020B0604020202020204"/>
              </a:rPr>
              <a:t>nuages</a:t>
            </a:r>
            <a:r>
              <a:rPr sz="1600" b="1" spc="-30" dirty="0">
                <a:latin typeface="Arial" panose="020B0604020202020204"/>
                <a:cs typeface="Arial" panose="020B0604020202020204"/>
              </a:rPr>
              <a:t> </a:t>
            </a:r>
            <a:r>
              <a:rPr sz="1600" b="1" dirty="0">
                <a:latin typeface="Arial" panose="020B0604020202020204"/>
                <a:cs typeface="Arial" panose="020B0604020202020204"/>
              </a:rPr>
              <a:t>de</a:t>
            </a:r>
            <a:r>
              <a:rPr sz="1600" b="1" spc="-40" dirty="0">
                <a:latin typeface="Arial" panose="020B0604020202020204"/>
                <a:cs typeface="Arial" panose="020B0604020202020204"/>
              </a:rPr>
              <a:t> </a:t>
            </a:r>
            <a:r>
              <a:rPr sz="1600" b="1" dirty="0">
                <a:latin typeface="Arial" panose="020B0604020202020204"/>
                <a:cs typeface="Arial" panose="020B0604020202020204"/>
              </a:rPr>
              <a:t>points</a:t>
            </a:r>
            <a:r>
              <a:rPr sz="1600" b="1" spc="-5" dirty="0">
                <a:latin typeface="Arial" panose="020B0604020202020204"/>
                <a:cs typeface="Arial" panose="020B0604020202020204"/>
              </a:rPr>
              <a:t> </a:t>
            </a:r>
            <a:r>
              <a:rPr sz="1600" b="1" dirty="0">
                <a:latin typeface="Arial" panose="020B0604020202020204"/>
                <a:cs typeface="Arial" panose="020B0604020202020204"/>
              </a:rPr>
              <a:t>des</a:t>
            </a:r>
            <a:r>
              <a:rPr sz="1600" b="1" spc="-30" dirty="0">
                <a:latin typeface="Arial" panose="020B0604020202020204"/>
                <a:cs typeface="Arial" panose="020B0604020202020204"/>
              </a:rPr>
              <a:t> </a:t>
            </a:r>
            <a:r>
              <a:rPr sz="1600" b="1" spc="-10" dirty="0">
                <a:latin typeface="Arial" panose="020B0604020202020204"/>
                <a:cs typeface="Arial" panose="020B0604020202020204"/>
              </a:rPr>
              <a:t>individus</a:t>
            </a:r>
            <a:endParaRPr sz="1600">
              <a:latin typeface="Arial" panose="020B0604020202020204"/>
              <a:cs typeface="Arial" panose="020B0604020202020204"/>
            </a:endParaRPr>
          </a:p>
        </p:txBody>
      </p:sp>
      <p:sp>
        <p:nvSpPr>
          <p:cNvPr id="3" name="object 3"/>
          <p:cNvSpPr txBox="1"/>
          <p:nvPr/>
        </p:nvSpPr>
        <p:spPr>
          <a:xfrm>
            <a:off x="5707761" y="1847799"/>
            <a:ext cx="3871595" cy="2500630"/>
          </a:xfrm>
          <a:prstGeom prst="rect">
            <a:avLst/>
          </a:prstGeom>
        </p:spPr>
        <p:txBody>
          <a:bodyPr vert="horz" wrap="square" lIns="0" tIns="12700" rIns="0" bIns="0" rtlCol="0">
            <a:spAutoFit/>
          </a:bodyPr>
          <a:lstStyle/>
          <a:p>
            <a:pPr marL="298450" marR="5080" indent="-285750">
              <a:lnSpc>
                <a:spcPct val="100000"/>
              </a:lnSpc>
              <a:spcBef>
                <a:spcPts val="100"/>
              </a:spcBef>
              <a:buFont typeface="Arial" panose="020B0604020202020204" pitchFamily="34" charset="0"/>
              <a:buChar char="•"/>
            </a:pPr>
            <a:r>
              <a:rPr sz="1600" dirty="0">
                <a:latin typeface="Arial" panose="020B0604020202020204"/>
                <a:cs typeface="Arial" panose="020B0604020202020204"/>
              </a:rPr>
              <a:t>Par</a:t>
            </a:r>
            <a:r>
              <a:rPr sz="1600" spc="-20" dirty="0">
                <a:latin typeface="Arial" panose="020B0604020202020204"/>
                <a:cs typeface="Arial" panose="020B0604020202020204"/>
              </a:rPr>
              <a:t> </a:t>
            </a:r>
            <a:r>
              <a:rPr sz="1600" dirty="0">
                <a:latin typeface="Arial" panose="020B0604020202020204"/>
                <a:cs typeface="Arial" panose="020B0604020202020204"/>
              </a:rPr>
              <a:t>rapport</a:t>
            </a:r>
            <a:r>
              <a:rPr sz="1600" spc="-10" dirty="0">
                <a:latin typeface="Arial" panose="020B0604020202020204"/>
                <a:cs typeface="Arial" panose="020B0604020202020204"/>
              </a:rPr>
              <a:t> </a:t>
            </a:r>
            <a:r>
              <a:rPr sz="1600" dirty="0">
                <a:latin typeface="Arial" panose="020B0604020202020204"/>
                <a:cs typeface="Arial" panose="020B0604020202020204"/>
              </a:rPr>
              <a:t>au</a:t>
            </a:r>
            <a:r>
              <a:rPr sz="1600" spc="-25" dirty="0">
                <a:latin typeface="Arial" panose="020B0604020202020204"/>
                <a:cs typeface="Arial" panose="020B0604020202020204"/>
              </a:rPr>
              <a:t> </a:t>
            </a:r>
            <a:r>
              <a:rPr sz="1600" dirty="0">
                <a:latin typeface="Arial" panose="020B0604020202020204"/>
                <a:cs typeface="Arial" panose="020B0604020202020204"/>
              </a:rPr>
              <a:t>cercle</a:t>
            </a:r>
            <a:r>
              <a:rPr sz="1600" spc="-20" dirty="0">
                <a:latin typeface="Arial" panose="020B0604020202020204"/>
                <a:cs typeface="Arial" panose="020B0604020202020204"/>
              </a:rPr>
              <a:t> </a:t>
            </a:r>
            <a:r>
              <a:rPr sz="1600" dirty="0">
                <a:latin typeface="Arial" panose="020B0604020202020204"/>
                <a:cs typeface="Arial" panose="020B0604020202020204"/>
              </a:rPr>
              <a:t>des</a:t>
            </a:r>
            <a:r>
              <a:rPr sz="1600" spc="-15" dirty="0">
                <a:latin typeface="Arial" panose="020B0604020202020204"/>
                <a:cs typeface="Arial" panose="020B0604020202020204"/>
              </a:rPr>
              <a:t> </a:t>
            </a:r>
            <a:r>
              <a:rPr sz="1600" spc="-10" dirty="0">
                <a:latin typeface="Arial" panose="020B0604020202020204"/>
                <a:cs typeface="Arial" panose="020B0604020202020204"/>
              </a:rPr>
              <a:t>corrélations </a:t>
            </a:r>
            <a:r>
              <a:rPr sz="1600" dirty="0">
                <a:latin typeface="Arial" panose="020B0604020202020204"/>
                <a:cs typeface="Arial" panose="020B0604020202020204"/>
              </a:rPr>
              <a:t>F1</a:t>
            </a:r>
            <a:r>
              <a:rPr lang="fr-FR" altLang="" sz="1600" dirty="0">
                <a:latin typeface="Arial" panose="020B0604020202020204"/>
                <a:cs typeface="Arial" panose="020B0604020202020204"/>
              </a:rPr>
              <a:t>-</a:t>
            </a:r>
            <a:r>
              <a:rPr sz="1600" dirty="0">
                <a:latin typeface="Arial" panose="020B0604020202020204"/>
                <a:cs typeface="Arial" panose="020B0604020202020204"/>
              </a:rPr>
              <a:t>F2</a:t>
            </a:r>
            <a:r>
              <a:rPr sz="1600" spc="-30" dirty="0">
                <a:latin typeface="Arial" panose="020B0604020202020204"/>
                <a:cs typeface="Arial" panose="020B0604020202020204"/>
              </a:rPr>
              <a:t> </a:t>
            </a:r>
            <a:r>
              <a:rPr sz="1600" dirty="0">
                <a:latin typeface="Arial" panose="020B0604020202020204"/>
                <a:cs typeface="Arial" panose="020B0604020202020204"/>
              </a:rPr>
              <a:t>les</a:t>
            </a:r>
            <a:r>
              <a:rPr sz="1600" spc="-5" dirty="0">
                <a:latin typeface="Arial" panose="020B0604020202020204"/>
                <a:cs typeface="Arial" panose="020B0604020202020204"/>
              </a:rPr>
              <a:t> </a:t>
            </a:r>
            <a:r>
              <a:rPr lang="fr-FR" altLang="" sz="1600" spc="-5" dirty="0">
                <a:latin typeface="Arial" panose="020B0604020202020204"/>
                <a:cs typeface="Arial" panose="020B0604020202020204"/>
              </a:rPr>
              <a:t>clusters</a:t>
            </a:r>
            <a:r>
              <a:rPr sz="1600" spc="5" dirty="0">
                <a:latin typeface="Arial" panose="020B0604020202020204"/>
                <a:cs typeface="Arial" panose="020B0604020202020204"/>
              </a:rPr>
              <a:t> </a:t>
            </a:r>
            <a:r>
              <a:rPr sz="1600" dirty="0">
                <a:latin typeface="Arial" panose="020B0604020202020204"/>
                <a:cs typeface="Arial" panose="020B0604020202020204"/>
              </a:rPr>
              <a:t>en</a:t>
            </a:r>
            <a:r>
              <a:rPr sz="1600" spc="-20" dirty="0">
                <a:latin typeface="Arial" panose="020B0604020202020204"/>
                <a:cs typeface="Arial" panose="020B0604020202020204"/>
              </a:rPr>
              <a:t> </a:t>
            </a:r>
            <a:r>
              <a:rPr lang="fr-FR" altLang="" sz="1600" dirty="0">
                <a:latin typeface="Arial" panose="020B0604020202020204"/>
                <a:cs typeface="Arial" panose="020B0604020202020204"/>
              </a:rPr>
              <a:t>haut </a:t>
            </a:r>
            <a:r>
              <a:rPr sz="1600" dirty="0">
                <a:latin typeface="Arial" panose="020B0604020202020204"/>
                <a:cs typeface="Arial" panose="020B0604020202020204"/>
              </a:rPr>
              <a:t>à</a:t>
            </a:r>
            <a:r>
              <a:rPr sz="1600" spc="-10" dirty="0">
                <a:latin typeface="Arial" panose="020B0604020202020204"/>
                <a:cs typeface="Arial" panose="020B0604020202020204"/>
              </a:rPr>
              <a:t> </a:t>
            </a:r>
            <a:r>
              <a:rPr lang="fr-FR" altLang="" sz="1600" dirty="0">
                <a:latin typeface="Arial" panose="020B0604020202020204"/>
                <a:cs typeface="Arial" panose="020B0604020202020204"/>
              </a:rPr>
              <a:t>droite </a:t>
            </a:r>
            <a:r>
              <a:rPr sz="1600" spc="-20" dirty="0">
                <a:latin typeface="Arial" panose="020B0604020202020204"/>
                <a:cs typeface="Arial" panose="020B0604020202020204"/>
              </a:rPr>
              <a:t>sont</a:t>
            </a:r>
            <a:r>
              <a:rPr lang="fr-FR" altLang="" sz="1600" spc="-20" dirty="0">
                <a:latin typeface="Arial" panose="020B0604020202020204"/>
                <a:cs typeface="Arial" panose="020B0604020202020204"/>
              </a:rPr>
              <a:t> ceux à enregistrer, à l’instar des espaces bas-droite pour F1-F3 et F2-F3</a:t>
            </a:r>
          </a:p>
          <a:p>
            <a:pPr marL="12700" marR="5080" indent="0">
              <a:lnSpc>
                <a:spcPct val="100000"/>
              </a:lnSpc>
              <a:spcBef>
                <a:spcPts val="100"/>
              </a:spcBef>
              <a:buFont typeface="Arial" panose="020B0604020202020204" pitchFamily="34" charset="0"/>
              <a:buNone/>
            </a:pPr>
            <a:r>
              <a:rPr sz="1600" spc="-5" dirty="0">
                <a:latin typeface="Arial" panose="020B0604020202020204"/>
                <a:cs typeface="Arial" panose="020B0604020202020204"/>
              </a:rPr>
              <a:t> </a:t>
            </a:r>
          </a:p>
          <a:p>
            <a:pPr marL="298450" marR="5080" indent="-285750">
              <a:lnSpc>
                <a:spcPct val="100000"/>
              </a:lnSpc>
              <a:spcBef>
                <a:spcPts val="100"/>
              </a:spcBef>
              <a:buFont typeface="Arial" panose="020B0604020202020204" pitchFamily="34" charset="0"/>
              <a:buChar char="•"/>
            </a:pPr>
            <a:r>
              <a:rPr sz="1600">
                <a:latin typeface="Arial" panose="020B0604020202020204"/>
                <a:cs typeface="Arial" panose="020B0604020202020204"/>
              </a:rPr>
              <a:t>On constate de manière évidente sur nos espaces vectoriels (F1-F2, F1-F3, F2-F3) que les clusters dominants quant aux statistiques d'importations sont le 3 et le 5</a:t>
            </a:r>
          </a:p>
        </p:txBody>
      </p:sp>
      <p:sp>
        <p:nvSpPr>
          <p:cNvPr id="5" name="object 5"/>
          <p:cNvSpPr txBox="1">
            <a:spLocks noGrp="1"/>
          </p:cNvSpPr>
          <p:nvPr>
            <p:ph type="title"/>
          </p:nvPr>
        </p:nvSpPr>
        <p:spPr>
          <a:xfrm>
            <a:off x="504190" y="161656"/>
            <a:ext cx="9075420" cy="474345"/>
          </a:xfrm>
          <a:prstGeom prst="rect">
            <a:avLst/>
          </a:prstGeom>
        </p:spPr>
        <p:txBody>
          <a:bodyPr vert="horz" wrap="square" lIns="0" tIns="15875" rIns="0" bIns="0" rtlCol="0">
            <a:spAutoFit/>
          </a:bodyPr>
          <a:lstStyle/>
          <a:p>
            <a:pPr marL="755650" indent="-514350">
              <a:lnSpc>
                <a:spcPct val="100000"/>
              </a:lnSpc>
              <a:spcBef>
                <a:spcPts val="125"/>
              </a:spcBef>
              <a:buFont typeface="+mj-lt"/>
              <a:buAutoNum type="arabicPeriod" startAt="5"/>
            </a:pPr>
            <a:r>
              <a:rPr lang="fr-FR" altLang="en-US" sz="2975" b="1" spc="-10" dirty="0">
                <a:latin typeface="Gill Sans Ultra Bold Condensed" panose="020B0A06020104020203" charset="0"/>
                <a:cs typeface="Gill Sans Ultra Bold Condensed" panose="020B0A06020104020203" charset="0"/>
                <a:sym typeface="+mn-ea"/>
              </a:rPr>
              <a:t>Analyses en Composantes Principales (ACP)</a:t>
            </a:r>
            <a:endParaRPr spc="-165"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spc="-25" dirty="0"/>
              <a:t>16</a:t>
            </a:fld>
            <a:endParaRPr spc="-25" dirty="0"/>
          </a:p>
        </p:txBody>
      </p:sp>
      <p:pic>
        <p:nvPicPr>
          <p:cNvPr id="109" name="Content Placeholder 108"/>
          <p:cNvPicPr>
            <a:picLocks noGrp="1" noChangeAspect="1"/>
          </p:cNvPicPr>
          <p:nvPr>
            <p:ph sz="half" idx="1"/>
          </p:nvPr>
        </p:nvPicPr>
        <p:blipFill>
          <a:blip r:embed="rId2"/>
          <a:stretch>
            <a:fillRect/>
          </a:stretch>
        </p:blipFill>
        <p:spPr>
          <a:xfrm>
            <a:off x="241300" y="1038860"/>
            <a:ext cx="2518410" cy="2259330"/>
          </a:xfrm>
          <a:prstGeom prst="rect">
            <a:avLst/>
          </a:prstGeom>
          <a:noFill/>
          <a:ln w="9525">
            <a:noFill/>
          </a:ln>
        </p:spPr>
      </p:pic>
      <p:pic>
        <p:nvPicPr>
          <p:cNvPr id="110" name="Content Placeholder 109"/>
          <p:cNvPicPr>
            <a:picLocks noGrp="1" noChangeAspect="1"/>
          </p:cNvPicPr>
          <p:nvPr>
            <p:ph sz="half" idx="2"/>
          </p:nvPr>
        </p:nvPicPr>
        <p:blipFill>
          <a:blip r:embed="rId3"/>
          <a:stretch>
            <a:fillRect/>
          </a:stretch>
        </p:blipFill>
        <p:spPr>
          <a:xfrm>
            <a:off x="2908300" y="1038860"/>
            <a:ext cx="2517775" cy="2259330"/>
          </a:xfrm>
          <a:prstGeom prst="rect">
            <a:avLst/>
          </a:prstGeom>
          <a:noFill/>
          <a:ln w="9525">
            <a:noFill/>
          </a:ln>
        </p:spPr>
      </p:pic>
      <p:pic>
        <p:nvPicPr>
          <p:cNvPr id="111" name="Picture 110"/>
          <p:cNvPicPr/>
          <p:nvPr/>
        </p:nvPicPr>
        <p:blipFill>
          <a:blip r:embed="rId4"/>
          <a:stretch>
            <a:fillRect/>
          </a:stretch>
        </p:blipFill>
        <p:spPr>
          <a:xfrm>
            <a:off x="1384300" y="3298190"/>
            <a:ext cx="2743835" cy="231076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7100" y="400050"/>
            <a:ext cx="11435715" cy="481965"/>
          </a:xfrm>
        </p:spPr>
        <p:txBody>
          <a:bodyPr/>
          <a:lstStyle/>
          <a:p>
            <a:pPr marL="228600" indent="-228600">
              <a:buFont typeface="+mj-lt"/>
              <a:buAutoNum type="arabicPeriod" startAt="5"/>
            </a:pPr>
            <a:r>
              <a:rPr lang="fr-FR" altLang="en-US" sz="2800" b="1" spc="-10" dirty="0">
                <a:latin typeface="Gill Sans Ultra Bold Condensed" panose="020B0A06020104020203" charset="0"/>
                <a:cs typeface="Gill Sans Ultra Bold Condensed" panose="020B0A06020104020203" charset="0"/>
                <a:sym typeface="+mn-ea"/>
              </a:rPr>
              <a:t> Analyses en Composantes Principales (ACP)</a:t>
            </a:r>
            <a:br>
              <a:rPr sz="2975" spc="-165" dirty="0"/>
            </a:br>
            <a:endParaRPr lang="en-US"/>
          </a:p>
        </p:txBody>
      </p:sp>
      <p:pic>
        <p:nvPicPr>
          <p:cNvPr id="112" name="Content Placeholder 111"/>
          <p:cNvPicPr>
            <a:picLocks noGrp="1" noChangeAspect="1"/>
          </p:cNvPicPr>
          <p:nvPr>
            <p:ph sz="half" idx="1"/>
          </p:nvPr>
        </p:nvPicPr>
        <p:blipFill>
          <a:blip r:embed="rId2"/>
          <a:stretch>
            <a:fillRect/>
          </a:stretch>
        </p:blipFill>
        <p:spPr>
          <a:xfrm>
            <a:off x="34925" y="1062355"/>
            <a:ext cx="3256280" cy="2917190"/>
          </a:xfrm>
          <a:prstGeom prst="rect">
            <a:avLst/>
          </a:prstGeom>
          <a:noFill/>
          <a:ln w="9525">
            <a:noFill/>
          </a:ln>
        </p:spPr>
      </p:pic>
      <p:pic>
        <p:nvPicPr>
          <p:cNvPr id="113" name="Content Placeholder 112"/>
          <p:cNvPicPr>
            <a:picLocks noGrp="1" noChangeAspect="1"/>
          </p:cNvPicPr>
          <p:nvPr>
            <p:ph sz="half" idx="2"/>
          </p:nvPr>
        </p:nvPicPr>
        <p:blipFill>
          <a:blip r:embed="rId3"/>
          <a:stretch>
            <a:fillRect/>
          </a:stretch>
        </p:blipFill>
        <p:spPr>
          <a:xfrm>
            <a:off x="3365500" y="1060450"/>
            <a:ext cx="3199130" cy="2919730"/>
          </a:xfrm>
          <a:prstGeom prst="rect">
            <a:avLst/>
          </a:prstGeom>
          <a:noFill/>
          <a:ln w="9525">
            <a:noFill/>
          </a:ln>
        </p:spPr>
      </p:pic>
      <p:pic>
        <p:nvPicPr>
          <p:cNvPr id="114" name="Picture 113"/>
          <p:cNvPicPr/>
          <p:nvPr/>
        </p:nvPicPr>
        <p:blipFill>
          <a:blip r:embed="rId4"/>
          <a:stretch>
            <a:fillRect/>
          </a:stretch>
        </p:blipFill>
        <p:spPr>
          <a:xfrm>
            <a:off x="6642100" y="1064260"/>
            <a:ext cx="3359150" cy="2909570"/>
          </a:xfrm>
          <a:prstGeom prst="rect">
            <a:avLst/>
          </a:prstGeom>
          <a:noFill/>
          <a:ln w="9525">
            <a:noFill/>
          </a:ln>
        </p:spPr>
      </p:pic>
      <p:sp>
        <p:nvSpPr>
          <p:cNvPr id="8" name="Text Box 7"/>
          <p:cNvSpPr txBox="1"/>
          <p:nvPr/>
        </p:nvSpPr>
        <p:spPr>
          <a:xfrm>
            <a:off x="504190" y="4401820"/>
            <a:ext cx="9054465" cy="737235"/>
          </a:xfrm>
          <a:prstGeom prst="rect">
            <a:avLst/>
          </a:prstGeom>
          <a:noFill/>
        </p:spPr>
        <p:txBody>
          <a:bodyPr wrap="square" rtlCol="0">
            <a:spAutoFit/>
          </a:bodyPr>
          <a:lstStyle/>
          <a:p>
            <a:pPr marL="285750" indent="-285750">
              <a:buFont typeface="Arial" panose="020B0604020202020204" pitchFamily="34" charset="0"/>
              <a:buChar char="•"/>
            </a:pPr>
            <a:r>
              <a:rPr lang="en-US" sz="1400"/>
              <a:t>La visualisation des centroides sur nos espaces vectoriels confirme nos observations précédentes, les clusters 3 et 5 influent sur les importations, de même que le 5 est souvent à l'opposé de distance, qui confirme la proximité des pays du cluster 5 comme la belgique ou les pays-bas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4190" y="146099"/>
            <a:ext cx="9075420" cy="505460"/>
          </a:xfrm>
          <a:prstGeom prst="rect">
            <a:avLst/>
          </a:prstGeom>
        </p:spPr>
        <p:txBody>
          <a:bodyPr vert="horz" wrap="square" lIns="0" tIns="13335" rIns="0" bIns="0" rtlCol="0">
            <a:spAutoFit/>
          </a:bodyPr>
          <a:lstStyle/>
          <a:p>
            <a:pPr marL="527050" indent="-514350" algn="ctr">
              <a:lnSpc>
                <a:spcPct val="100000"/>
              </a:lnSpc>
              <a:spcBef>
                <a:spcPts val="105"/>
              </a:spcBef>
              <a:buFont typeface="+mj-lt"/>
              <a:buAutoNum type="arabicPeriod" startAt="6"/>
            </a:pPr>
            <a:r>
              <a:rPr lang="fr-FR" altLang="en-US" sz="3200" b="1" spc="-10" dirty="0">
                <a:latin typeface="Gill Sans Ultra Bold Condensed" panose="020B0A06020104020203" charset="0"/>
                <a:cs typeface="Gill Sans Ultra Bold Condensed" panose="020B0A06020104020203" charset="0"/>
                <a:sym typeface="+mn-ea"/>
              </a:rPr>
              <a:t>Méthode K-Means</a:t>
            </a:r>
            <a:endParaRPr sz="320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37160">
              <a:lnSpc>
                <a:spcPts val="1650"/>
              </a:lnSpc>
            </a:pPr>
            <a:fld id="{81D60167-4931-47E6-BA6A-407CBD079E47}" type="slidenum">
              <a:rPr spc="-25" dirty="0"/>
              <a:t>18</a:t>
            </a:fld>
            <a:endParaRPr spc="-25" dirty="0"/>
          </a:p>
        </p:txBody>
      </p:sp>
      <p:pic>
        <p:nvPicPr>
          <p:cNvPr id="115" name="Content Placeholder 114"/>
          <p:cNvPicPr>
            <a:picLocks noGrp="1" noChangeAspect="1"/>
          </p:cNvPicPr>
          <p:nvPr>
            <p:ph sz="half" idx="1"/>
          </p:nvPr>
        </p:nvPicPr>
        <p:blipFill>
          <a:blip r:embed="rId2"/>
          <a:stretch>
            <a:fillRect/>
          </a:stretch>
        </p:blipFill>
        <p:spPr>
          <a:xfrm>
            <a:off x="622300" y="2642235"/>
            <a:ext cx="3656330" cy="2744470"/>
          </a:xfrm>
          <a:prstGeom prst="rect">
            <a:avLst/>
          </a:prstGeom>
          <a:noFill/>
          <a:ln w="9525">
            <a:noFill/>
          </a:ln>
        </p:spPr>
      </p:pic>
      <p:pic>
        <p:nvPicPr>
          <p:cNvPr id="116" name="Content Placeholder 115"/>
          <p:cNvPicPr>
            <a:picLocks noGrp="1" noChangeAspect="1"/>
          </p:cNvPicPr>
          <p:nvPr>
            <p:ph sz="half" idx="2"/>
          </p:nvPr>
        </p:nvPicPr>
        <p:blipFill>
          <a:blip r:embed="rId3"/>
          <a:stretch>
            <a:fillRect/>
          </a:stretch>
        </p:blipFill>
        <p:spPr>
          <a:xfrm>
            <a:off x="5744210" y="2712085"/>
            <a:ext cx="3331845" cy="2674620"/>
          </a:xfrm>
          <a:prstGeom prst="rect">
            <a:avLst/>
          </a:prstGeom>
          <a:noFill/>
          <a:ln w="9525">
            <a:noFill/>
          </a:ln>
        </p:spPr>
      </p:pic>
      <p:sp>
        <p:nvSpPr>
          <p:cNvPr id="6" name="Text Box 5"/>
          <p:cNvSpPr txBox="1"/>
          <p:nvPr/>
        </p:nvSpPr>
        <p:spPr>
          <a:xfrm>
            <a:off x="165100" y="1251585"/>
            <a:ext cx="4866005" cy="1460500"/>
          </a:xfrm>
          <a:prstGeom prst="rect">
            <a:avLst/>
          </a:prstGeom>
          <a:noFill/>
        </p:spPr>
        <p:txBody>
          <a:bodyPr wrap="square" rtlCol="0">
            <a:spAutoFit/>
          </a:bodyPr>
          <a:lstStyle/>
          <a:p>
            <a:pPr algn="ctr"/>
            <a:r>
              <a:rPr lang="fr-FR" altLang="" b="1" dirty="0">
                <a:latin typeface="Arial" panose="020B0604020202020204"/>
                <a:cs typeface="Arial" panose="020B0604020202020204"/>
                <a:sym typeface="+mn-ea"/>
              </a:rPr>
              <a:t>SCORE </a:t>
            </a:r>
            <a:r>
              <a:rPr b="1" dirty="0">
                <a:latin typeface="Arial" panose="020B0604020202020204"/>
                <a:cs typeface="Arial" panose="020B0604020202020204"/>
                <a:sym typeface="+mn-ea"/>
              </a:rPr>
              <a:t>D</a:t>
            </a:r>
            <a:r>
              <a:rPr lang="fr-FR" altLang="" b="1" dirty="0">
                <a:latin typeface="Arial" panose="020B0604020202020204"/>
                <a:cs typeface="Arial" panose="020B0604020202020204"/>
                <a:sym typeface="+mn-ea"/>
              </a:rPr>
              <a:t>E</a:t>
            </a:r>
            <a:r>
              <a:rPr b="1" spc="-65" dirty="0">
                <a:latin typeface="Arial" panose="020B0604020202020204"/>
                <a:cs typeface="Arial" panose="020B0604020202020204"/>
                <a:sym typeface="+mn-ea"/>
              </a:rPr>
              <a:t> </a:t>
            </a:r>
            <a:r>
              <a:rPr lang="fr-FR" altLang="" b="1" spc="-10" dirty="0">
                <a:latin typeface="Arial" panose="020B0604020202020204"/>
                <a:cs typeface="Arial" panose="020B0604020202020204"/>
                <a:sym typeface="+mn-ea"/>
              </a:rPr>
              <a:t>SILHOUETTE</a:t>
            </a:r>
          </a:p>
          <a:p>
            <a:pPr algn="ctr"/>
            <a:endParaRPr lang="fr-FR" altLang="" b="1" spc="-10" dirty="0">
              <a:latin typeface="Arial" panose="020B0604020202020204"/>
              <a:cs typeface="Arial" panose="020B0604020202020204"/>
              <a:sym typeface="+mn-ea"/>
            </a:endParaRPr>
          </a:p>
          <a:p>
            <a:r>
              <a:rPr sz="900" b="1">
                <a:latin typeface="Arial" panose="020B0604020202020204"/>
                <a:cs typeface="Arial" panose="020B0604020202020204"/>
              </a:rPr>
              <a:t>Le score de silhouette fournit une indication de la qualité de la séparation entre les clusters. Plus le score est haut et proche de 1, plus cela indique que les instances sont bien regroupées dans leur propre cluster et sont éloignées des autres clusters, ce qui est souhaitable. Le score le plus haut de silhouette définit notre nombre de clusters idéal, soit 5</a:t>
            </a:r>
            <a:endParaRPr sz="800" b="1">
              <a:latin typeface="Arial" panose="020B0604020202020204"/>
              <a:cs typeface="Arial" panose="020B0604020202020204"/>
            </a:endParaRPr>
          </a:p>
          <a:p>
            <a:endParaRPr lang="en-US" sz="800" b="1">
              <a:latin typeface="Arial" panose="020B0604020202020204"/>
              <a:cs typeface="Arial" panose="020B0604020202020204"/>
            </a:endParaRPr>
          </a:p>
        </p:txBody>
      </p:sp>
      <p:sp>
        <p:nvSpPr>
          <p:cNvPr id="7" name="Text Box 6"/>
          <p:cNvSpPr txBox="1"/>
          <p:nvPr/>
        </p:nvSpPr>
        <p:spPr>
          <a:xfrm>
            <a:off x="5499100" y="1390650"/>
            <a:ext cx="4276090" cy="995680"/>
          </a:xfrm>
          <a:prstGeom prst="rect">
            <a:avLst/>
          </a:prstGeom>
          <a:noFill/>
        </p:spPr>
        <p:txBody>
          <a:bodyPr wrap="square" rtlCol="0">
            <a:spAutoFit/>
          </a:bodyPr>
          <a:lstStyle/>
          <a:p>
            <a:pPr algn="ctr">
              <a:lnSpc>
                <a:spcPct val="100000"/>
              </a:lnSpc>
              <a:spcBef>
                <a:spcPts val="1895"/>
              </a:spcBef>
            </a:pPr>
            <a:r>
              <a:rPr sz="1600" b="1" dirty="0">
                <a:latin typeface="Arial" panose="020B0604020202020204"/>
                <a:cs typeface="Arial" panose="020B0604020202020204"/>
                <a:sym typeface="+mn-ea"/>
              </a:rPr>
              <a:t>MÉTHODE</a:t>
            </a:r>
            <a:r>
              <a:rPr sz="1600" b="1" spc="-65" dirty="0">
                <a:latin typeface="Arial" panose="020B0604020202020204"/>
                <a:cs typeface="Arial" panose="020B0604020202020204"/>
                <a:sym typeface="+mn-ea"/>
              </a:rPr>
              <a:t> </a:t>
            </a:r>
            <a:r>
              <a:rPr sz="1600" b="1" dirty="0">
                <a:latin typeface="Arial" panose="020B0604020202020204"/>
                <a:cs typeface="Arial" panose="020B0604020202020204"/>
                <a:sym typeface="+mn-ea"/>
              </a:rPr>
              <a:t>DU</a:t>
            </a:r>
            <a:r>
              <a:rPr sz="1600" b="1" spc="-65" dirty="0">
                <a:latin typeface="Arial" panose="020B0604020202020204"/>
                <a:cs typeface="Arial" panose="020B0604020202020204"/>
                <a:sym typeface="+mn-ea"/>
              </a:rPr>
              <a:t> </a:t>
            </a:r>
            <a:r>
              <a:rPr sz="1600" b="1" spc="-10" dirty="0">
                <a:latin typeface="Arial" panose="020B0604020202020204"/>
                <a:cs typeface="Arial" panose="020B0604020202020204"/>
                <a:sym typeface="+mn-ea"/>
              </a:rPr>
              <a:t>COUDE</a:t>
            </a:r>
          </a:p>
          <a:p>
            <a:pPr algn="ctr">
              <a:lnSpc>
                <a:spcPct val="100000"/>
              </a:lnSpc>
              <a:spcBef>
                <a:spcPts val="1895"/>
              </a:spcBef>
            </a:pPr>
            <a:r>
              <a:rPr lang="en-US" sz="900" b="1"/>
              <a:t>Le point où la diminution de l'inertie ralentit brusquement est au nombre de clusters de 5, où on peut observer la cassure, ce qui nous confirme ce que Silhouette nous indiquait</a:t>
            </a:r>
          </a:p>
        </p:txBody>
      </p:sp>
      <p:sp>
        <p:nvSpPr>
          <p:cNvPr id="8" name="Text Box 7"/>
          <p:cNvSpPr txBox="1"/>
          <p:nvPr/>
        </p:nvSpPr>
        <p:spPr>
          <a:xfrm>
            <a:off x="1841500" y="846455"/>
            <a:ext cx="7234555" cy="337185"/>
          </a:xfrm>
          <a:prstGeom prst="rect">
            <a:avLst/>
          </a:prstGeom>
          <a:noFill/>
        </p:spPr>
        <p:txBody>
          <a:bodyPr wrap="square" rtlCol="0">
            <a:spAutoFit/>
          </a:bodyPr>
          <a:lstStyle/>
          <a:p>
            <a:r>
              <a:rPr lang="fr-FR" altLang="en-US" sz="1600"/>
              <a:t>Vérification du nombre de clusters idéal : SILHOUETTE &amp; COUDE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71181"/>
            <a:ext cx="9075420" cy="474345"/>
          </a:xfrm>
          <a:prstGeom prst="rect">
            <a:avLst/>
          </a:prstGeom>
        </p:spPr>
        <p:txBody>
          <a:bodyPr vert="horz" wrap="square" lIns="0" tIns="15875" rIns="0" bIns="0" rtlCol="0">
            <a:spAutoFit/>
          </a:bodyPr>
          <a:lstStyle/>
          <a:p>
            <a:pPr marL="1950720" indent="-514350" algn="ctr">
              <a:lnSpc>
                <a:spcPct val="100000"/>
              </a:lnSpc>
              <a:spcBef>
                <a:spcPts val="125"/>
              </a:spcBef>
              <a:buFont typeface="+mj-lt"/>
              <a:buAutoNum type="arabicPeriod" startAt="6"/>
            </a:pPr>
            <a:r>
              <a:rPr lang="fr-FR" altLang="en-US" sz="2975" b="1" spc="-10" dirty="0">
                <a:latin typeface="Gill Sans Ultra Bold Condensed" panose="020B0A06020104020203" charset="0"/>
                <a:cs typeface="Gill Sans Ultra Bold Condensed" panose="020B0A06020104020203" charset="0"/>
                <a:sym typeface="+mn-ea"/>
              </a:rPr>
              <a:t>Méthode K-Means</a:t>
            </a:r>
            <a:endParaRPr spc="-305"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51435">
              <a:lnSpc>
                <a:spcPts val="1650"/>
              </a:lnSpc>
            </a:pPr>
            <a:fld id="{81D60167-4931-47E6-BA6A-407CBD079E47}" type="slidenum">
              <a:rPr spc="-25" dirty="0"/>
              <a:t>19</a:t>
            </a:fld>
            <a:endParaRPr spc="-25" dirty="0"/>
          </a:p>
        </p:txBody>
      </p:sp>
      <p:sp>
        <p:nvSpPr>
          <p:cNvPr id="8" name="Text Box 7"/>
          <p:cNvSpPr txBox="1"/>
          <p:nvPr/>
        </p:nvSpPr>
        <p:spPr>
          <a:xfrm>
            <a:off x="6108700" y="1022985"/>
            <a:ext cx="3763010" cy="3630930"/>
          </a:xfrm>
          <a:prstGeom prst="rect">
            <a:avLst/>
          </a:prstGeom>
          <a:noFill/>
        </p:spPr>
        <p:txBody>
          <a:bodyPr wrap="square" rtlCol="0">
            <a:spAutoFit/>
          </a:bodyPr>
          <a:lstStyle/>
          <a:p>
            <a:r>
              <a:rPr lang="en-US" sz="1000"/>
              <a:t>Cluster 0 :</a:t>
            </a:r>
          </a:p>
          <a:p>
            <a:pPr marL="171450" indent="-171450">
              <a:buFont typeface="Arial" panose="020B0604020202020204" pitchFamily="34" charset="0"/>
              <a:buChar char="•"/>
            </a:pPr>
            <a:r>
              <a:rPr lang="en-US" sz="1000"/>
              <a:t>Faibles importations, production et consommation de viande</a:t>
            </a:r>
          </a:p>
          <a:p>
            <a:pPr marL="171450" indent="-171450">
              <a:buFont typeface="Arial" panose="020B0604020202020204" pitchFamily="34" charset="0"/>
              <a:buChar char="•"/>
            </a:pPr>
            <a:r>
              <a:rPr lang="en-US" sz="1000"/>
              <a:t>Instabilité politique et PIB par habitant bas</a:t>
            </a:r>
          </a:p>
          <a:p>
            <a:pPr marL="171450" indent="-171450">
              <a:buFont typeface="Arial" panose="020B0604020202020204" pitchFamily="34" charset="0"/>
              <a:buChar char="•"/>
            </a:pPr>
            <a:endParaRPr lang="en-US" sz="1000"/>
          </a:p>
          <a:p>
            <a:r>
              <a:rPr lang="en-US" sz="1000"/>
              <a:t>Cluster 1 :</a:t>
            </a:r>
          </a:p>
          <a:p>
            <a:pPr marL="171450" indent="-171450">
              <a:buFont typeface="Arial" panose="020B0604020202020204" pitchFamily="34" charset="0"/>
              <a:buChar char="•"/>
            </a:pPr>
            <a:r>
              <a:rPr lang="en-US" sz="1000"/>
              <a:t>Forte production alimentaire et distance géographique importante</a:t>
            </a:r>
          </a:p>
          <a:p>
            <a:pPr marL="171450" indent="-171450">
              <a:buFont typeface="Arial" panose="020B0604020202020204" pitchFamily="34" charset="0"/>
              <a:buChar char="•"/>
            </a:pPr>
            <a:r>
              <a:rPr lang="en-US" sz="1000"/>
              <a:t>Population relativement faible</a:t>
            </a:r>
          </a:p>
          <a:p>
            <a:pPr marL="171450" indent="-171450">
              <a:buFont typeface="Arial" panose="020B0604020202020204" pitchFamily="34" charset="0"/>
              <a:buChar char="•"/>
            </a:pPr>
            <a:endParaRPr lang="en-US" sz="1000"/>
          </a:p>
          <a:p>
            <a:r>
              <a:rPr lang="en-US" sz="1000"/>
              <a:t>Cluster 2 :</a:t>
            </a:r>
          </a:p>
          <a:p>
            <a:pPr marL="171450" indent="-171450">
              <a:buFont typeface="Arial" panose="020B0604020202020204" pitchFamily="34" charset="0"/>
              <a:buChar char="•"/>
            </a:pPr>
            <a:r>
              <a:rPr lang="en-US" sz="1000"/>
              <a:t>Très forte population mais faibles valeurs pour les autres variables</a:t>
            </a:r>
          </a:p>
          <a:p>
            <a:pPr marL="171450" indent="-171450">
              <a:buFont typeface="Arial" panose="020B0604020202020204" pitchFamily="34" charset="0"/>
              <a:buChar char="•"/>
            </a:pPr>
            <a:r>
              <a:rPr lang="en-US" sz="1000"/>
              <a:t>Instabilité politique et PIB par habitant bas</a:t>
            </a:r>
          </a:p>
          <a:p>
            <a:pPr marL="171450" indent="-171450">
              <a:buFont typeface="Arial" panose="020B0604020202020204" pitchFamily="34" charset="0"/>
              <a:buChar char="•"/>
            </a:pPr>
            <a:endParaRPr lang="en-US" sz="1000"/>
          </a:p>
          <a:p>
            <a:r>
              <a:rPr lang="en-US" sz="1000"/>
              <a:t>Cluster 3 :</a:t>
            </a:r>
          </a:p>
          <a:p>
            <a:pPr marL="171450" indent="-171450">
              <a:buFont typeface="Arial" panose="020B0604020202020204" pitchFamily="34" charset="0"/>
              <a:buChar char="•"/>
            </a:pPr>
            <a:r>
              <a:rPr lang="en-US" sz="1000"/>
              <a:t>Fortes valeurs pour PIB par habitant et stabilité politique</a:t>
            </a:r>
          </a:p>
          <a:p>
            <a:pPr marL="171450" indent="-171450">
              <a:buFont typeface="Arial" panose="020B0604020202020204" pitchFamily="34" charset="0"/>
              <a:buChar char="•"/>
            </a:pPr>
            <a:r>
              <a:rPr lang="en-US" sz="1000"/>
              <a:t>Faible distance géographique et faible population</a:t>
            </a:r>
          </a:p>
          <a:p>
            <a:pPr marL="171450" indent="-171450">
              <a:buFont typeface="Arial" panose="020B0604020202020204" pitchFamily="34" charset="0"/>
              <a:buChar char="•"/>
            </a:pPr>
            <a:r>
              <a:rPr lang="en-US" sz="1000"/>
              <a:t>Statistiques d'importations positives</a:t>
            </a:r>
          </a:p>
          <a:p>
            <a:pPr marL="171450" indent="-171450">
              <a:buFont typeface="Arial" panose="020B0604020202020204" pitchFamily="34" charset="0"/>
              <a:buChar char="•"/>
            </a:pPr>
            <a:endParaRPr lang="en-US" sz="1000"/>
          </a:p>
          <a:p>
            <a:r>
              <a:rPr lang="en-US" sz="1000"/>
              <a:t>Cluster 4 :</a:t>
            </a:r>
          </a:p>
          <a:p>
            <a:pPr marL="171450" indent="-171450">
              <a:buFont typeface="Arial" panose="020B0604020202020204" pitchFamily="34" charset="0"/>
              <a:buChar char="•"/>
            </a:pPr>
            <a:r>
              <a:rPr lang="en-US" sz="1000"/>
              <a:t>Fortes importations, consommation de viande, et stabilité politique</a:t>
            </a:r>
          </a:p>
          <a:p>
            <a:pPr marL="171450" indent="-171450">
              <a:buFont typeface="Arial" panose="020B0604020202020204" pitchFamily="34" charset="0"/>
              <a:buChar char="•"/>
            </a:pPr>
            <a:r>
              <a:rPr lang="en-US" sz="1000"/>
              <a:t>PIB par habitant élevé et distance géographique importante</a:t>
            </a:r>
          </a:p>
        </p:txBody>
      </p:sp>
      <p:pic>
        <p:nvPicPr>
          <p:cNvPr id="121" name="Content Placeholder 120"/>
          <p:cNvPicPr>
            <a:picLocks noGrp="1" noChangeAspect="1"/>
          </p:cNvPicPr>
          <p:nvPr>
            <p:ph idx="1"/>
          </p:nvPr>
        </p:nvPicPr>
        <p:blipFill>
          <a:blip r:embed="rId2"/>
          <a:stretch>
            <a:fillRect/>
          </a:stretch>
        </p:blipFill>
        <p:spPr>
          <a:xfrm>
            <a:off x="698500" y="933450"/>
            <a:ext cx="4792980" cy="4100195"/>
          </a:xfrm>
          <a:prstGeom prst="rect">
            <a:avLst/>
          </a:prstGeom>
          <a:noFill/>
          <a:ln w="9525">
            <a:noFill/>
          </a:ln>
        </p:spPr>
      </p:pic>
      <p:sp>
        <p:nvSpPr>
          <p:cNvPr id="10" name="Text Box 9"/>
          <p:cNvSpPr txBox="1"/>
          <p:nvPr/>
        </p:nvSpPr>
        <p:spPr>
          <a:xfrm>
            <a:off x="754380" y="5169535"/>
            <a:ext cx="8578215" cy="288290"/>
          </a:xfrm>
          <a:prstGeom prst="rect">
            <a:avLst/>
          </a:prstGeom>
          <a:noFill/>
        </p:spPr>
        <p:txBody>
          <a:bodyPr wrap="none" rtlCol="0" anchor="t">
            <a:spAutoFit/>
          </a:bodyPr>
          <a:lstStyle/>
          <a:p>
            <a:pPr>
              <a:lnSpc>
                <a:spcPts val="1535"/>
              </a:lnSpc>
            </a:pPr>
            <a:r>
              <a:rPr lang="fr-FR" altLang="en-US" sz="1400" b="1" dirty="0">
                <a:latin typeface="Arial" panose="020B0604020202020204"/>
                <a:cs typeface="Arial" panose="020B0604020202020204"/>
                <a:sym typeface="+mn-ea"/>
              </a:rPr>
              <a:t>Cluster 0</a:t>
            </a:r>
            <a:r>
              <a:rPr sz="1400" b="1" spc="-45"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60" dirty="0">
                <a:latin typeface="Arial" panose="020B0604020202020204"/>
                <a:cs typeface="Arial" panose="020B0604020202020204"/>
                <a:sym typeface="+mn-ea"/>
              </a:rPr>
              <a:t> </a:t>
            </a:r>
            <a:r>
              <a:rPr lang="fr-FR" altLang="en-US" sz="1400" b="1" spc="-20" dirty="0">
                <a:solidFill>
                  <a:srgbClr val="00B050"/>
                </a:solidFill>
                <a:latin typeface="Arial" panose="020B0604020202020204"/>
                <a:cs typeface="Arial" panose="020B0604020202020204"/>
                <a:sym typeface="+mn-ea"/>
              </a:rPr>
              <a:t>96 </a:t>
            </a:r>
            <a:r>
              <a:rPr sz="1400" b="1" dirty="0">
                <a:solidFill>
                  <a:srgbClr val="00B050"/>
                </a:solidFill>
                <a:latin typeface="Arial" panose="020B0604020202020204"/>
                <a:cs typeface="Arial" panose="020B0604020202020204"/>
                <a:sym typeface="+mn-ea"/>
              </a:rPr>
              <a:t>pays</a:t>
            </a:r>
            <a:r>
              <a:rPr sz="1400" b="1" spc="310" dirty="0">
                <a:solidFill>
                  <a:srgbClr val="FF0000"/>
                </a:solidFill>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60" dirty="0">
                <a:latin typeface="Arial" panose="020B0604020202020204"/>
                <a:cs typeface="Arial" panose="020B0604020202020204"/>
                <a:sym typeface="+mn-ea"/>
              </a:rPr>
              <a:t> </a:t>
            </a:r>
            <a:r>
              <a:rPr lang="fr-FR" altLang="en-US" sz="1400" b="1" dirty="0">
                <a:latin typeface="Arial" panose="020B0604020202020204"/>
                <a:cs typeface="Arial" panose="020B0604020202020204"/>
                <a:sym typeface="+mn-ea"/>
              </a:rPr>
              <a:t>Cluster 1</a:t>
            </a:r>
            <a:r>
              <a:rPr sz="1400" b="1" spc="-50"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spc="-30" dirty="0">
                <a:solidFill>
                  <a:srgbClr val="00B050"/>
                </a:solidFill>
                <a:latin typeface="Arial" panose="020B0604020202020204"/>
                <a:cs typeface="Arial" panose="020B0604020202020204"/>
                <a:sym typeface="+mn-ea"/>
              </a:rPr>
              <a:t>32 </a:t>
            </a:r>
            <a:r>
              <a:rPr sz="1400" b="1" dirty="0">
                <a:solidFill>
                  <a:srgbClr val="00B050"/>
                </a:solidFill>
                <a:latin typeface="Arial" panose="020B0604020202020204"/>
                <a:cs typeface="Arial" panose="020B0604020202020204"/>
                <a:sym typeface="+mn-ea"/>
              </a:rPr>
              <a:t>pays</a:t>
            </a:r>
            <a:r>
              <a:rPr sz="1400" b="1" spc="-5" dirty="0">
                <a:solidFill>
                  <a:srgbClr val="FF0000"/>
                </a:solidFill>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45" dirty="0">
                <a:latin typeface="Arial" panose="020B0604020202020204"/>
                <a:cs typeface="Arial" panose="020B0604020202020204"/>
                <a:sym typeface="+mn-ea"/>
              </a:rPr>
              <a:t> </a:t>
            </a:r>
            <a:r>
              <a:rPr lang="fr-FR" altLang="en-US" sz="1400" b="1" dirty="0">
                <a:latin typeface="Arial" panose="020B0604020202020204"/>
                <a:cs typeface="Arial" panose="020B0604020202020204"/>
                <a:sym typeface="+mn-ea"/>
              </a:rPr>
              <a:t>Cluster 2</a:t>
            </a:r>
            <a:r>
              <a:rPr sz="1400" b="1" spc="-50"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solidFill>
                  <a:srgbClr val="00B050"/>
                </a:solidFill>
                <a:latin typeface="Arial" panose="020B0604020202020204"/>
                <a:cs typeface="Arial" panose="020B0604020202020204"/>
                <a:sym typeface="+mn-ea"/>
              </a:rPr>
              <a:t>2 </a:t>
            </a:r>
            <a:r>
              <a:rPr sz="1400" b="1" dirty="0">
                <a:solidFill>
                  <a:srgbClr val="00B050"/>
                </a:solidFill>
                <a:latin typeface="Arial" panose="020B0604020202020204"/>
                <a:cs typeface="Arial" panose="020B0604020202020204"/>
                <a:sym typeface="+mn-ea"/>
              </a:rPr>
              <a:t>pays</a:t>
            </a:r>
            <a:r>
              <a:rPr sz="1400" b="1" spc="305" dirty="0">
                <a:solidFill>
                  <a:srgbClr val="FF0000"/>
                </a:solidFill>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latin typeface="Arial" panose="020B0604020202020204"/>
                <a:cs typeface="Arial" panose="020B0604020202020204"/>
                <a:sym typeface="+mn-ea"/>
              </a:rPr>
              <a:t>Cluster 3</a:t>
            </a:r>
            <a:r>
              <a:rPr sz="1400" b="1" spc="-55"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solidFill>
                  <a:srgbClr val="00B050"/>
                </a:solidFill>
                <a:latin typeface="Arial" panose="020B0604020202020204"/>
                <a:cs typeface="Arial" panose="020B0604020202020204"/>
                <a:sym typeface="+mn-ea"/>
              </a:rPr>
              <a:t>30 </a:t>
            </a:r>
            <a:r>
              <a:rPr sz="1400" b="1" spc="-20" dirty="0">
                <a:solidFill>
                  <a:srgbClr val="00B050"/>
                </a:solidFill>
                <a:latin typeface="Arial" panose="020B0604020202020204"/>
                <a:cs typeface="Arial" panose="020B0604020202020204"/>
                <a:sym typeface="+mn-ea"/>
              </a:rPr>
              <a:t>pays</a:t>
            </a:r>
            <a:r>
              <a:rPr lang="fr-FR" altLang="en-US" sz="1400" b="1" spc="-20" dirty="0">
                <a:solidFill>
                  <a:srgbClr val="FF0000"/>
                </a:solidFill>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latin typeface="Arial" panose="020B0604020202020204"/>
                <a:cs typeface="Arial" panose="020B0604020202020204"/>
                <a:sym typeface="+mn-ea"/>
              </a:rPr>
              <a:t>Cluster 4</a:t>
            </a:r>
            <a:r>
              <a:rPr sz="1400" b="1" spc="-55" dirty="0">
                <a:latin typeface="Arial" panose="020B0604020202020204"/>
                <a:cs typeface="Arial" panose="020B0604020202020204"/>
                <a:sym typeface="+mn-ea"/>
              </a:rPr>
              <a:t> </a:t>
            </a:r>
            <a:r>
              <a:rPr sz="1400" b="1" dirty="0">
                <a:latin typeface="Arial" panose="020B0604020202020204"/>
                <a:cs typeface="Arial" panose="020B0604020202020204"/>
                <a:sym typeface="+mn-ea"/>
              </a:rPr>
              <a:t>:</a:t>
            </a:r>
            <a:r>
              <a:rPr sz="1400" b="1" spc="-55" dirty="0">
                <a:latin typeface="Arial" panose="020B0604020202020204"/>
                <a:cs typeface="Arial" panose="020B0604020202020204"/>
                <a:sym typeface="+mn-ea"/>
              </a:rPr>
              <a:t> </a:t>
            </a:r>
            <a:r>
              <a:rPr lang="fr-FR" altLang="en-US" sz="1400" b="1" dirty="0">
                <a:solidFill>
                  <a:srgbClr val="00B050"/>
                </a:solidFill>
                <a:latin typeface="Arial" panose="020B0604020202020204"/>
                <a:cs typeface="Arial" panose="020B0604020202020204"/>
                <a:sym typeface="+mn-ea"/>
              </a:rPr>
              <a:t>12 pays</a:t>
            </a:r>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429368" y="5096967"/>
            <a:ext cx="125095"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panose="020B0604020202020204"/>
                <a:cs typeface="Arial" panose="020B0604020202020204"/>
              </a:rPr>
              <a:t>2</a:t>
            </a:r>
            <a:endParaRPr sz="1400">
              <a:latin typeface="Arial" panose="020B0604020202020204"/>
              <a:cs typeface="Arial" panose="020B0604020202020204"/>
            </a:endParaRPr>
          </a:p>
        </p:txBody>
      </p:sp>
      <p:sp>
        <p:nvSpPr>
          <p:cNvPr id="6" name="object 6"/>
          <p:cNvSpPr txBox="1">
            <a:spLocks noGrp="1"/>
          </p:cNvSpPr>
          <p:nvPr>
            <p:ph type="title"/>
          </p:nvPr>
        </p:nvSpPr>
        <p:spPr>
          <a:xfrm>
            <a:off x="3481578" y="323976"/>
            <a:ext cx="3119755" cy="474345"/>
          </a:xfrm>
          <a:prstGeom prst="rect">
            <a:avLst/>
          </a:prstGeom>
        </p:spPr>
        <p:txBody>
          <a:bodyPr vert="horz" wrap="square" lIns="0" tIns="15875" rIns="0" bIns="0" rtlCol="0">
            <a:spAutoFit/>
          </a:bodyPr>
          <a:lstStyle/>
          <a:p>
            <a:pPr marL="12700">
              <a:lnSpc>
                <a:spcPct val="100000"/>
              </a:lnSpc>
              <a:spcBef>
                <a:spcPts val="125"/>
              </a:spcBef>
            </a:pPr>
            <a:r>
              <a:rPr lang="fr-FR" spc="-40" dirty="0">
                <a:latin typeface="Bodoni MT Black" panose="02070A03080606020203" charset="0"/>
                <a:cs typeface="Bodoni MT Black" panose="02070A03080606020203" charset="0"/>
              </a:rPr>
              <a:t>SOMMAIRE</a:t>
            </a:r>
          </a:p>
        </p:txBody>
      </p:sp>
      <p:sp>
        <p:nvSpPr>
          <p:cNvPr id="7" name="object 7"/>
          <p:cNvSpPr txBox="1"/>
          <p:nvPr/>
        </p:nvSpPr>
        <p:spPr>
          <a:xfrm>
            <a:off x="1079500" y="1009650"/>
            <a:ext cx="6724015" cy="3876040"/>
          </a:xfrm>
          <a:prstGeom prst="rect">
            <a:avLst/>
          </a:prstGeom>
        </p:spPr>
        <p:txBody>
          <a:bodyPr vert="horz" wrap="square" lIns="0" tIns="12065" rIns="0" bIns="0" rtlCol="0">
            <a:spAutoFit/>
          </a:bodyPr>
          <a:lstStyle/>
          <a:p>
            <a:pPr marL="355600" indent="-342900">
              <a:lnSpc>
                <a:spcPct val="100000"/>
              </a:lnSpc>
              <a:spcBef>
                <a:spcPts val="95"/>
              </a:spcBef>
              <a:buAutoNum type="arabicPeriod"/>
              <a:tabLst>
                <a:tab pos="406400" algn="l"/>
              </a:tabLst>
            </a:pPr>
            <a:r>
              <a:rPr lang="fr-FR" altLang="" sz="1600" b="1" spc="-45" dirty="0">
                <a:latin typeface="Gill Sans Ultra Bold Condensed" panose="020B0A06020104020203" charset="0"/>
                <a:cs typeface="Gill Sans Ultra Bold Condensed" panose="020B0A06020104020203" charset="0"/>
              </a:rPr>
              <a:t>INTRODUCTION</a:t>
            </a:r>
            <a:endParaRPr sz="1600" b="1" spc="-45"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endParaRPr sz="1600" b="1" spc="-45"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sz="1600" b="1" spc="-45" dirty="0">
                <a:latin typeface="Gill Sans Ultra Bold Condensed" panose="020B0A06020104020203" charset="0"/>
                <a:cs typeface="Gill Sans Ultra Bold Condensed" panose="020B0A06020104020203" charset="0"/>
              </a:rPr>
              <a:t>I</a:t>
            </a:r>
            <a:r>
              <a:rPr lang="fr-FR" altLang="" sz="1600" b="1" spc="-45" dirty="0">
                <a:latin typeface="Gill Sans Ultra Bold Condensed" panose="020B0A06020104020203" charset="0"/>
                <a:cs typeface="Gill Sans Ultra Bold Condensed" panose="020B0A06020104020203" charset="0"/>
              </a:rPr>
              <a:t>mport des librairies &amp; packages</a:t>
            </a:r>
          </a:p>
          <a:p>
            <a:pPr marL="355600" indent="-342900">
              <a:lnSpc>
                <a:spcPct val="100000"/>
              </a:lnSpc>
              <a:spcBef>
                <a:spcPts val="95"/>
              </a:spcBef>
              <a:buAutoNum type="arabicPeriod"/>
              <a:tabLst>
                <a:tab pos="406400" algn="l"/>
              </a:tabLst>
            </a:pPr>
            <a:endParaRPr lang="fr-FR" altLang="" sz="1600" b="1" spc="-45"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50" dirty="0">
                <a:latin typeface="Gill Sans Ultra Bold Condensed" panose="020B0A06020104020203" charset="0"/>
                <a:cs typeface="Gill Sans Ultra Bold Condensed" panose="020B0A06020104020203" charset="0"/>
              </a:rPr>
              <a:t>Choix des données, importation des données, nettoyage</a:t>
            </a:r>
          </a:p>
          <a:p>
            <a:pPr marL="355600" indent="-342900">
              <a:lnSpc>
                <a:spcPct val="100000"/>
              </a:lnSpc>
              <a:spcBef>
                <a:spcPts val="95"/>
              </a:spcBef>
              <a:buAutoNum type="arabicPeriod"/>
              <a:tabLst>
                <a:tab pos="406400" algn="l"/>
              </a:tabLst>
            </a:pPr>
            <a:endParaRPr lang="fr-FR" altLang="" sz="1600" b="1" spc="-5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Méthode de Classification Ascendante Hiérarchique</a:t>
            </a:r>
          </a:p>
          <a:p>
            <a:pPr marL="355600" indent="-342900">
              <a:lnSpc>
                <a:spcPct val="100000"/>
              </a:lnSpc>
              <a:spcBef>
                <a:spcPts val="95"/>
              </a:spcBef>
              <a:buAutoNum type="arabicPeriod"/>
              <a:tabLst>
                <a:tab pos="406400" algn="l"/>
              </a:tabLst>
            </a:pPr>
            <a:endParaRPr lang="fr-FR" altLang="" sz="1600" b="1" spc="-1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Méthode K-Means</a:t>
            </a:r>
          </a:p>
          <a:p>
            <a:pPr marL="355600" indent="-342900">
              <a:lnSpc>
                <a:spcPct val="100000"/>
              </a:lnSpc>
              <a:spcBef>
                <a:spcPts val="95"/>
              </a:spcBef>
              <a:buAutoNum type="arabicPeriod"/>
              <a:tabLst>
                <a:tab pos="406400" algn="l"/>
              </a:tabLst>
            </a:pPr>
            <a:endParaRPr lang="fr-FR" altLang="" sz="1600" b="1" spc="-1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Analyses en Composantes Principales (ACP)</a:t>
            </a:r>
          </a:p>
          <a:p>
            <a:pPr marL="355600" indent="-342900">
              <a:lnSpc>
                <a:spcPct val="100000"/>
              </a:lnSpc>
              <a:spcBef>
                <a:spcPts val="95"/>
              </a:spcBef>
              <a:buAutoNum type="arabicPeriod"/>
              <a:tabLst>
                <a:tab pos="406400" algn="l"/>
              </a:tabLst>
            </a:pPr>
            <a:endParaRPr lang="fr-FR" altLang="" sz="1600" b="1" spc="-1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Analyse des clusters, choix des clusters et des pays </a:t>
            </a:r>
          </a:p>
          <a:p>
            <a:pPr marL="355600" indent="-342900">
              <a:lnSpc>
                <a:spcPct val="100000"/>
              </a:lnSpc>
              <a:spcBef>
                <a:spcPts val="95"/>
              </a:spcBef>
              <a:buAutoNum type="arabicPeriod"/>
              <a:tabLst>
                <a:tab pos="406400" algn="l"/>
              </a:tabLst>
            </a:pPr>
            <a:endParaRPr lang="fr-FR" altLang="" sz="1600" b="1" spc="-10" dirty="0">
              <a:latin typeface="Gill Sans Ultra Bold Condensed" panose="020B0A06020104020203" charset="0"/>
              <a:cs typeface="Gill Sans Ultra Bold Condensed" panose="020B0A06020104020203" charset="0"/>
            </a:endParaRPr>
          </a:p>
          <a:p>
            <a:pPr marL="355600" indent="-342900">
              <a:lnSpc>
                <a:spcPct val="100000"/>
              </a:lnSpc>
              <a:spcBef>
                <a:spcPts val="95"/>
              </a:spcBef>
              <a:buAutoNum type="arabicPeriod"/>
              <a:tabLst>
                <a:tab pos="406400" algn="l"/>
              </a:tabLst>
            </a:pPr>
            <a:r>
              <a:rPr lang="fr-FR" altLang="" sz="1600" b="1" spc="-10" dirty="0">
                <a:latin typeface="Gill Sans Ultra Bold Condensed" panose="020B0A06020104020203" charset="0"/>
                <a:cs typeface="Gill Sans Ultra Bold Condensed" panose="020B0A06020104020203"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0055" y="5096967"/>
            <a:ext cx="220979"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panose="020B0604020202020204"/>
                <a:cs typeface="Arial" panose="020B0604020202020204"/>
              </a:rPr>
              <a:t>12</a:t>
            </a:r>
            <a:endParaRPr sz="1400">
              <a:latin typeface="Arial" panose="020B0604020202020204"/>
              <a:cs typeface="Arial" panose="020B0604020202020204"/>
            </a:endParaRPr>
          </a:p>
        </p:txBody>
      </p:sp>
      <p:sp>
        <p:nvSpPr>
          <p:cNvPr id="3" name="object 3"/>
          <p:cNvSpPr txBox="1"/>
          <p:nvPr/>
        </p:nvSpPr>
        <p:spPr>
          <a:xfrm>
            <a:off x="541731" y="1012392"/>
            <a:ext cx="310261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panose="020B0604020202020204"/>
                <a:cs typeface="Arial" panose="020B0604020202020204"/>
              </a:rPr>
              <a:t>CERCLES</a:t>
            </a:r>
            <a:r>
              <a:rPr sz="1600" b="1" spc="-35" dirty="0">
                <a:latin typeface="Arial" panose="020B0604020202020204"/>
                <a:cs typeface="Arial" panose="020B0604020202020204"/>
              </a:rPr>
              <a:t> </a:t>
            </a:r>
            <a:r>
              <a:rPr sz="1600" b="1" dirty="0">
                <a:latin typeface="Arial" panose="020B0604020202020204"/>
                <a:cs typeface="Arial" panose="020B0604020202020204"/>
              </a:rPr>
              <a:t>DES</a:t>
            </a:r>
            <a:r>
              <a:rPr sz="1600" b="1" spc="-40" dirty="0">
                <a:latin typeface="Arial" panose="020B0604020202020204"/>
                <a:cs typeface="Arial" panose="020B0604020202020204"/>
              </a:rPr>
              <a:t> </a:t>
            </a:r>
            <a:r>
              <a:rPr sz="1600" b="1" spc="-25" dirty="0">
                <a:latin typeface="Arial" panose="020B0604020202020204"/>
                <a:cs typeface="Arial" panose="020B0604020202020204"/>
              </a:rPr>
              <a:t>CORRÉLATIONS</a:t>
            </a:r>
            <a:endParaRPr sz="1600">
              <a:latin typeface="Arial" panose="020B0604020202020204"/>
              <a:cs typeface="Arial" panose="020B0604020202020204"/>
            </a:endParaRPr>
          </a:p>
        </p:txBody>
      </p:sp>
      <p:sp>
        <p:nvSpPr>
          <p:cNvPr id="7" name="object 7"/>
          <p:cNvSpPr txBox="1"/>
          <p:nvPr/>
        </p:nvSpPr>
        <p:spPr>
          <a:xfrm>
            <a:off x="201930" y="4105275"/>
            <a:ext cx="9105265" cy="1191895"/>
          </a:xfrm>
          <a:prstGeom prst="rect">
            <a:avLst/>
          </a:prstGeom>
        </p:spPr>
        <p:txBody>
          <a:bodyPr vert="horz" wrap="square" lIns="0" tIns="33020" rIns="0" bIns="0" rtlCol="0">
            <a:spAutoFit/>
          </a:bodyPr>
          <a:lstStyle/>
          <a:p>
            <a:pPr marL="12700" marR="5080">
              <a:lnSpc>
                <a:spcPct val="93000"/>
              </a:lnSpc>
              <a:spcBef>
                <a:spcPts val="260"/>
              </a:spcBef>
            </a:pPr>
            <a:r>
              <a:rPr sz="900" b="0" dirty="0">
                <a:latin typeface="Arial" panose="020B0604020202020204"/>
                <a:cs typeface="Arial" panose="020B0604020202020204"/>
              </a:rPr>
              <a:t>F1 : Cette composante est fortement influencée par nourriture_mille_to (0.53), stabilite_politique (0.50), PIB_tête_$ (0.45) et importation_qt (0.42). Ces variables ont des loadings positifs, ce qui signifie qu’une augmentation de ces variables entraîne une augmentation de F1</a:t>
            </a:r>
          </a:p>
          <a:p>
            <a:pPr marL="12700" marR="5080">
              <a:lnSpc>
                <a:spcPct val="93000"/>
              </a:lnSpc>
              <a:spcBef>
                <a:spcPts val="260"/>
              </a:spcBef>
            </a:pPr>
            <a:endParaRPr sz="900" b="0" dirty="0">
              <a:latin typeface="Arial" panose="020B0604020202020204"/>
              <a:cs typeface="Arial" panose="020B0604020202020204"/>
            </a:endParaRPr>
          </a:p>
          <a:p>
            <a:pPr marL="12700" marR="5080">
              <a:lnSpc>
                <a:spcPct val="93000"/>
              </a:lnSpc>
              <a:spcBef>
                <a:spcPts val="260"/>
              </a:spcBef>
            </a:pPr>
            <a:r>
              <a:rPr sz="900" b="0" dirty="0">
                <a:latin typeface="Arial" panose="020B0604020202020204"/>
                <a:cs typeface="Arial" panose="020B0604020202020204"/>
              </a:rPr>
              <a:t>F2 : Cette composante est principalement influencée par distance (0.60) et importation_qt (0.50). Une augmentation de ces variables entraîne une augmentation de F2. Cependant, production_mille_to (-0.48) et PIB_tête_$ (-0.37) ont des loadings négatifs, ce qui signifie qu’une augmentation de ces variables entraîne une diminution de F2</a:t>
            </a:r>
          </a:p>
          <a:p>
            <a:pPr marL="12700" marR="5080">
              <a:lnSpc>
                <a:spcPct val="93000"/>
              </a:lnSpc>
              <a:spcBef>
                <a:spcPts val="260"/>
              </a:spcBef>
            </a:pPr>
            <a:endParaRPr sz="900" b="0" dirty="0">
              <a:latin typeface="Arial" panose="020B0604020202020204"/>
              <a:cs typeface="Arial" panose="020B0604020202020204"/>
            </a:endParaRPr>
          </a:p>
          <a:p>
            <a:pPr marL="12700" marR="5080">
              <a:lnSpc>
                <a:spcPct val="93000"/>
              </a:lnSpc>
              <a:spcBef>
                <a:spcPts val="260"/>
              </a:spcBef>
            </a:pPr>
            <a:r>
              <a:rPr sz="900" b="0" dirty="0">
                <a:latin typeface="Arial" panose="020B0604020202020204"/>
                <a:cs typeface="Arial" panose="020B0604020202020204"/>
              </a:rPr>
              <a:t>F3 : Cette composante est principalement influencée par distance (0.55), production_mille_to (0.56) et population (0.48). Une augmentation de ces variables entraîne une augmentation de F3. Cependant, importation_qt (-0.21) a un loading négatif, ce qui signifie qu’une augmentation de cette variable entraîne une diminution de F3</a:t>
            </a:r>
          </a:p>
        </p:txBody>
      </p:sp>
      <p:sp>
        <p:nvSpPr>
          <p:cNvPr id="9" name="object 9"/>
          <p:cNvSpPr txBox="1">
            <a:spLocks noGrp="1"/>
          </p:cNvSpPr>
          <p:nvPr>
            <p:ph type="title"/>
          </p:nvPr>
        </p:nvSpPr>
        <p:spPr>
          <a:xfrm>
            <a:off x="504190" y="161656"/>
            <a:ext cx="9075420" cy="474345"/>
          </a:xfrm>
          <a:prstGeom prst="rect">
            <a:avLst/>
          </a:prstGeom>
        </p:spPr>
        <p:txBody>
          <a:bodyPr vert="horz" wrap="square" lIns="0" tIns="15875" rIns="0" bIns="0" rtlCol="0">
            <a:spAutoFit/>
          </a:bodyPr>
          <a:lstStyle/>
          <a:p>
            <a:pPr marL="241300" algn="ctr">
              <a:lnSpc>
                <a:spcPct val="100000"/>
              </a:lnSpc>
              <a:spcBef>
                <a:spcPts val="125"/>
              </a:spcBef>
            </a:pPr>
            <a:r>
              <a:rPr lang="fr-FR" altLang="en-US" sz="2975" b="1" spc="-10" dirty="0">
                <a:latin typeface="Gill Sans Ultra Bold Condensed" panose="020B0A06020104020203" charset="0"/>
                <a:cs typeface="Gill Sans Ultra Bold Condensed" panose="020B0A06020104020203" charset="0"/>
                <a:sym typeface="+mn-ea"/>
              </a:rPr>
              <a:t>Rappel ACP - cercles de corrélation</a:t>
            </a:r>
            <a:endParaRPr spc="-165" dirty="0"/>
          </a:p>
        </p:txBody>
      </p:sp>
      <p:pic>
        <p:nvPicPr>
          <p:cNvPr id="106" name="Content Placeholder 105"/>
          <p:cNvPicPr>
            <a:picLocks noGrp="1" noChangeAspect="1"/>
          </p:cNvPicPr>
          <p:nvPr>
            <p:ph sz="half" idx="1"/>
          </p:nvPr>
        </p:nvPicPr>
        <p:blipFill>
          <a:blip r:embed="rId2"/>
          <a:stretch>
            <a:fillRect/>
          </a:stretch>
        </p:blipFill>
        <p:spPr>
          <a:xfrm>
            <a:off x="88900" y="1566545"/>
            <a:ext cx="2535555" cy="2409825"/>
          </a:xfrm>
          <a:prstGeom prst="rect">
            <a:avLst/>
          </a:prstGeom>
          <a:noFill/>
          <a:ln w="9525">
            <a:noFill/>
          </a:ln>
        </p:spPr>
      </p:pic>
      <p:pic>
        <p:nvPicPr>
          <p:cNvPr id="107" name="Picture 106"/>
          <p:cNvPicPr/>
          <p:nvPr/>
        </p:nvPicPr>
        <p:blipFill>
          <a:blip r:embed="rId3"/>
          <a:stretch>
            <a:fillRect/>
          </a:stretch>
        </p:blipFill>
        <p:spPr>
          <a:xfrm>
            <a:off x="2679700" y="1566545"/>
            <a:ext cx="2574925" cy="2409825"/>
          </a:xfrm>
          <a:prstGeom prst="rect">
            <a:avLst/>
          </a:prstGeom>
          <a:noFill/>
          <a:ln w="9525">
            <a:noFill/>
          </a:ln>
        </p:spPr>
      </p:pic>
      <p:pic>
        <p:nvPicPr>
          <p:cNvPr id="108" name="Picture 107"/>
          <p:cNvPicPr/>
          <p:nvPr/>
        </p:nvPicPr>
        <p:blipFill>
          <a:blip r:embed="rId4"/>
          <a:stretch>
            <a:fillRect/>
          </a:stretch>
        </p:blipFill>
        <p:spPr>
          <a:xfrm>
            <a:off x="5309870" y="1566545"/>
            <a:ext cx="2446020" cy="2327275"/>
          </a:xfrm>
          <a:prstGeom prst="rect">
            <a:avLst/>
          </a:prstGeom>
          <a:noFill/>
          <a:ln w="9525">
            <a:noFill/>
          </a:ln>
        </p:spPr>
      </p:pic>
      <p:sp>
        <p:nvSpPr>
          <p:cNvPr id="11" name="Text Box 10"/>
          <p:cNvSpPr txBox="1"/>
          <p:nvPr/>
        </p:nvSpPr>
        <p:spPr>
          <a:xfrm>
            <a:off x="7811770" y="1647825"/>
            <a:ext cx="2183130" cy="1938020"/>
          </a:xfrm>
          <a:prstGeom prst="rect">
            <a:avLst/>
          </a:prstGeom>
          <a:noFill/>
        </p:spPr>
        <p:txBody>
          <a:bodyPr wrap="square" rtlCol="0">
            <a:spAutoFit/>
          </a:bodyPr>
          <a:lstStyle/>
          <a:p>
            <a:pPr marL="285750" indent="-285750">
              <a:buFont typeface="Arial" panose="020B0604020202020204" pitchFamily="34" charset="0"/>
              <a:buChar char="•"/>
            </a:pPr>
            <a:r>
              <a:rPr lang="fr-FR" altLang="en-US" sz="1200"/>
              <a:t>Certaines variables sont corrélées négativement avec d’autres, par exemple : un taux d’importation élevé induit une population assez peu élevé (ex : samoa par rapport à chine/inde), ou aussi un taux de production moins élevé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5693" y="981582"/>
            <a:ext cx="3718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Projections</a:t>
            </a:r>
            <a:r>
              <a:rPr sz="1800" spc="-20" dirty="0">
                <a:latin typeface="Arial" panose="020B0604020202020204"/>
                <a:cs typeface="Arial" panose="020B0604020202020204"/>
              </a:rPr>
              <a:t> </a:t>
            </a:r>
            <a:r>
              <a:rPr sz="1800" dirty="0">
                <a:latin typeface="Arial" panose="020B0604020202020204"/>
                <a:cs typeface="Arial" panose="020B0604020202020204"/>
              </a:rPr>
              <a:t>des</a:t>
            </a:r>
            <a:r>
              <a:rPr sz="1800" spc="-10" dirty="0">
                <a:latin typeface="Arial" panose="020B0604020202020204"/>
                <a:cs typeface="Arial" panose="020B0604020202020204"/>
              </a:rPr>
              <a:t> </a:t>
            </a:r>
            <a:r>
              <a:rPr sz="1800" dirty="0">
                <a:latin typeface="Arial" panose="020B0604020202020204"/>
                <a:cs typeface="Arial" panose="020B0604020202020204"/>
              </a:rPr>
              <a:t>clusters</a:t>
            </a:r>
            <a:r>
              <a:rPr sz="1800" spc="-20" dirty="0">
                <a:latin typeface="Arial" panose="020B0604020202020204"/>
                <a:cs typeface="Arial" panose="020B0604020202020204"/>
              </a:rPr>
              <a:t> </a:t>
            </a:r>
            <a:r>
              <a:rPr sz="1800" dirty="0">
                <a:latin typeface="Arial" panose="020B0604020202020204"/>
                <a:cs typeface="Arial" panose="020B0604020202020204"/>
              </a:rPr>
              <a:t>sur</a:t>
            </a:r>
            <a:r>
              <a:rPr sz="1800" spc="-20" dirty="0">
                <a:latin typeface="Arial" panose="020B0604020202020204"/>
                <a:cs typeface="Arial" panose="020B0604020202020204"/>
              </a:rPr>
              <a:t> </a:t>
            </a:r>
            <a:r>
              <a:rPr sz="1800" dirty="0">
                <a:latin typeface="Arial" panose="020B0604020202020204"/>
                <a:cs typeface="Arial" panose="020B0604020202020204"/>
              </a:rPr>
              <a:t>les</a:t>
            </a:r>
            <a:r>
              <a:rPr sz="1800" spc="-20" dirty="0">
                <a:latin typeface="Arial" panose="020B0604020202020204"/>
                <a:cs typeface="Arial" panose="020B0604020202020204"/>
              </a:rPr>
              <a:t> axes</a:t>
            </a:r>
            <a:endParaRPr sz="1800">
              <a:latin typeface="Arial" panose="020B0604020202020204"/>
              <a:cs typeface="Arial" panose="020B0604020202020204"/>
            </a:endParaRPr>
          </a:p>
        </p:txBody>
      </p:sp>
      <p:sp>
        <p:nvSpPr>
          <p:cNvPr id="3" name="object 3"/>
          <p:cNvSpPr txBox="1"/>
          <p:nvPr/>
        </p:nvSpPr>
        <p:spPr>
          <a:xfrm>
            <a:off x="1253744" y="4460544"/>
            <a:ext cx="8296909" cy="876300"/>
          </a:xfrm>
          <a:prstGeom prst="rect">
            <a:avLst/>
          </a:prstGeom>
        </p:spPr>
        <p:txBody>
          <a:bodyPr vert="horz" wrap="square" lIns="0" tIns="13335" rIns="0" bIns="0" rtlCol="0">
            <a:spAutoFit/>
          </a:bodyPr>
          <a:lstStyle/>
          <a:p>
            <a:pPr marL="12700">
              <a:lnSpc>
                <a:spcPts val="1640"/>
              </a:lnSpc>
              <a:spcBef>
                <a:spcPts val="105"/>
              </a:spcBef>
            </a:pPr>
            <a:r>
              <a:rPr sz="1400" b="1" dirty="0">
                <a:latin typeface="Arial" panose="020B0604020202020204"/>
                <a:cs typeface="Arial" panose="020B0604020202020204"/>
              </a:rPr>
              <a:t>Sur</a:t>
            </a:r>
            <a:r>
              <a:rPr sz="1400" b="1" spc="-40" dirty="0">
                <a:latin typeface="Arial" panose="020B0604020202020204"/>
                <a:cs typeface="Arial" panose="020B0604020202020204"/>
              </a:rPr>
              <a:t> </a:t>
            </a:r>
            <a:r>
              <a:rPr sz="1400" b="1" spc="-10" dirty="0">
                <a:latin typeface="Arial" panose="020B0604020202020204"/>
                <a:cs typeface="Arial" panose="020B0604020202020204"/>
              </a:rPr>
              <a:t>l’axe</a:t>
            </a:r>
            <a:r>
              <a:rPr sz="1400" b="1" spc="-75" dirty="0">
                <a:latin typeface="Arial" panose="020B0604020202020204"/>
                <a:cs typeface="Arial" panose="020B0604020202020204"/>
              </a:rPr>
              <a:t> </a:t>
            </a:r>
            <a:r>
              <a:rPr sz="1400" b="1" dirty="0">
                <a:latin typeface="Arial" panose="020B0604020202020204"/>
                <a:cs typeface="Arial" panose="020B0604020202020204"/>
              </a:rPr>
              <a:t>F1/F2</a:t>
            </a:r>
            <a:r>
              <a:rPr sz="1400" b="1" spc="-55" dirty="0">
                <a:latin typeface="Arial" panose="020B0604020202020204"/>
                <a:cs typeface="Arial" panose="020B0604020202020204"/>
              </a:rPr>
              <a:t> </a:t>
            </a:r>
            <a:r>
              <a:rPr sz="1400" b="1" dirty="0">
                <a:latin typeface="Arial" panose="020B0604020202020204"/>
                <a:cs typeface="Arial" panose="020B0604020202020204"/>
              </a:rPr>
              <a:t>nous</a:t>
            </a:r>
            <a:r>
              <a:rPr sz="1400" b="1" spc="-55" dirty="0">
                <a:latin typeface="Arial" panose="020B0604020202020204"/>
                <a:cs typeface="Arial" panose="020B0604020202020204"/>
              </a:rPr>
              <a:t> </a:t>
            </a:r>
            <a:r>
              <a:rPr sz="1400" b="1" dirty="0">
                <a:latin typeface="Arial" panose="020B0604020202020204"/>
                <a:cs typeface="Arial" panose="020B0604020202020204"/>
              </a:rPr>
              <a:t>avons</a:t>
            </a:r>
            <a:r>
              <a:rPr sz="1400" b="1" spc="-40" dirty="0">
                <a:latin typeface="Arial" panose="020B0604020202020204"/>
                <a:cs typeface="Arial" panose="020B0604020202020204"/>
              </a:rPr>
              <a:t> </a:t>
            </a:r>
            <a:r>
              <a:rPr sz="1400" b="1" dirty="0">
                <a:latin typeface="Arial" panose="020B0604020202020204"/>
                <a:cs typeface="Arial" panose="020B0604020202020204"/>
              </a:rPr>
              <a:t>bien</a:t>
            </a:r>
            <a:r>
              <a:rPr sz="1400" b="1" spc="-65" dirty="0">
                <a:latin typeface="Arial" panose="020B0604020202020204"/>
                <a:cs typeface="Arial" panose="020B0604020202020204"/>
              </a:rPr>
              <a:t> </a:t>
            </a:r>
            <a:r>
              <a:rPr sz="1400" b="1" dirty="0">
                <a:latin typeface="Arial" panose="020B0604020202020204"/>
                <a:cs typeface="Arial" panose="020B0604020202020204"/>
              </a:rPr>
              <a:t>un</a:t>
            </a:r>
            <a:r>
              <a:rPr sz="1400" b="1" spc="-45" dirty="0">
                <a:latin typeface="Arial" panose="020B0604020202020204"/>
                <a:cs typeface="Arial" panose="020B0604020202020204"/>
              </a:rPr>
              <a:t> </a:t>
            </a:r>
            <a:r>
              <a:rPr sz="1400" b="1" spc="-10" dirty="0">
                <a:latin typeface="Arial" panose="020B0604020202020204"/>
                <a:cs typeface="Arial" panose="020B0604020202020204"/>
              </a:rPr>
              <a:t>cluster</a:t>
            </a:r>
            <a:r>
              <a:rPr sz="1400" b="1" spc="-60" dirty="0">
                <a:latin typeface="Arial" panose="020B0604020202020204"/>
                <a:cs typeface="Arial" panose="020B0604020202020204"/>
              </a:rPr>
              <a:t> </a:t>
            </a:r>
            <a:r>
              <a:rPr sz="1400" b="1" dirty="0">
                <a:latin typeface="Arial" panose="020B0604020202020204"/>
                <a:cs typeface="Arial" panose="020B0604020202020204"/>
              </a:rPr>
              <a:t>en</a:t>
            </a:r>
            <a:r>
              <a:rPr sz="1400" b="1" spc="-60" dirty="0">
                <a:latin typeface="Arial" panose="020B0604020202020204"/>
                <a:cs typeface="Arial" panose="020B0604020202020204"/>
              </a:rPr>
              <a:t> </a:t>
            </a:r>
            <a:r>
              <a:rPr sz="1400" b="1" dirty="0">
                <a:latin typeface="Arial" panose="020B0604020202020204"/>
                <a:cs typeface="Arial" panose="020B0604020202020204"/>
              </a:rPr>
              <a:t>bas</a:t>
            </a:r>
            <a:r>
              <a:rPr sz="1400" b="1" spc="-55" dirty="0">
                <a:latin typeface="Arial" panose="020B0604020202020204"/>
                <a:cs typeface="Arial" panose="020B0604020202020204"/>
              </a:rPr>
              <a:t> </a:t>
            </a:r>
            <a:r>
              <a:rPr sz="1400" b="1" dirty="0">
                <a:latin typeface="Arial" panose="020B0604020202020204"/>
                <a:cs typeface="Arial" panose="020B0604020202020204"/>
              </a:rPr>
              <a:t>à</a:t>
            </a:r>
            <a:r>
              <a:rPr sz="1400" b="1" spc="-50" dirty="0">
                <a:latin typeface="Arial" panose="020B0604020202020204"/>
                <a:cs typeface="Arial" panose="020B0604020202020204"/>
              </a:rPr>
              <a:t> </a:t>
            </a:r>
            <a:r>
              <a:rPr sz="1400" b="1" spc="-10" dirty="0">
                <a:latin typeface="Arial" panose="020B0604020202020204"/>
                <a:cs typeface="Arial" panose="020B0604020202020204"/>
              </a:rPr>
              <a:t>gauche</a:t>
            </a:r>
            <a:r>
              <a:rPr sz="1400" b="1" spc="-55" dirty="0">
                <a:latin typeface="Arial" panose="020B0604020202020204"/>
                <a:cs typeface="Arial" panose="020B0604020202020204"/>
              </a:rPr>
              <a:t> </a:t>
            </a:r>
            <a:r>
              <a:rPr sz="1400" b="1" dirty="0">
                <a:latin typeface="Arial" panose="020B0604020202020204"/>
                <a:cs typeface="Arial" panose="020B0604020202020204"/>
              </a:rPr>
              <a:t>le</a:t>
            </a:r>
            <a:r>
              <a:rPr sz="1400" b="1" spc="-65" dirty="0">
                <a:latin typeface="Arial" panose="020B0604020202020204"/>
                <a:cs typeface="Arial" panose="020B0604020202020204"/>
              </a:rPr>
              <a:t> </a:t>
            </a:r>
            <a:r>
              <a:rPr sz="1400" b="1" spc="-10" dirty="0">
                <a:latin typeface="Arial" panose="020B0604020202020204"/>
                <a:cs typeface="Arial" panose="020B0604020202020204"/>
              </a:rPr>
              <a:t>cluster</a:t>
            </a:r>
            <a:r>
              <a:rPr sz="1400" b="1" spc="-60" dirty="0">
                <a:latin typeface="Arial" panose="020B0604020202020204"/>
                <a:cs typeface="Arial" panose="020B0604020202020204"/>
              </a:rPr>
              <a:t> </a:t>
            </a:r>
            <a:r>
              <a:rPr sz="1400" b="1" dirty="0">
                <a:latin typeface="Arial" panose="020B0604020202020204"/>
                <a:cs typeface="Arial" panose="020B0604020202020204"/>
              </a:rPr>
              <a:t>1</a:t>
            </a:r>
            <a:r>
              <a:rPr sz="1400" b="1" spc="-40" dirty="0">
                <a:latin typeface="Arial" panose="020B0604020202020204"/>
                <a:cs typeface="Arial" panose="020B0604020202020204"/>
              </a:rPr>
              <a:t> </a:t>
            </a:r>
            <a:r>
              <a:rPr sz="1400" b="1" dirty="0">
                <a:latin typeface="Arial" panose="020B0604020202020204"/>
                <a:cs typeface="Arial" panose="020B0604020202020204"/>
              </a:rPr>
              <a:t>qui</a:t>
            </a:r>
            <a:r>
              <a:rPr sz="1400" b="1" spc="-55" dirty="0">
                <a:latin typeface="Arial" panose="020B0604020202020204"/>
                <a:cs typeface="Arial" panose="020B0604020202020204"/>
              </a:rPr>
              <a:t> </a:t>
            </a:r>
            <a:r>
              <a:rPr sz="1400" b="1" dirty="0">
                <a:latin typeface="Arial" panose="020B0604020202020204"/>
                <a:cs typeface="Arial" panose="020B0604020202020204"/>
              </a:rPr>
              <a:t>se</a:t>
            </a:r>
            <a:r>
              <a:rPr sz="1400" b="1" spc="-55" dirty="0">
                <a:latin typeface="Arial" panose="020B0604020202020204"/>
                <a:cs typeface="Arial" panose="020B0604020202020204"/>
              </a:rPr>
              <a:t> </a:t>
            </a:r>
            <a:r>
              <a:rPr sz="1400" b="1" spc="-10" dirty="0">
                <a:latin typeface="Arial" panose="020B0604020202020204"/>
                <a:cs typeface="Arial" panose="020B0604020202020204"/>
              </a:rPr>
              <a:t>dégage.</a:t>
            </a:r>
            <a:endParaRPr sz="1400">
              <a:latin typeface="Arial" panose="020B0604020202020204"/>
              <a:cs typeface="Arial" panose="020B0604020202020204"/>
            </a:endParaRPr>
          </a:p>
          <a:p>
            <a:pPr marL="12700">
              <a:lnSpc>
                <a:spcPts val="1640"/>
              </a:lnSpc>
            </a:pPr>
            <a:r>
              <a:rPr sz="1400" b="1" dirty="0">
                <a:latin typeface="Arial" panose="020B0604020202020204"/>
                <a:cs typeface="Arial" panose="020B0604020202020204"/>
              </a:rPr>
              <a:t>Nous</a:t>
            </a:r>
            <a:r>
              <a:rPr sz="1400" b="1" spc="-45" dirty="0">
                <a:latin typeface="Arial" panose="020B0604020202020204"/>
                <a:cs typeface="Arial" panose="020B0604020202020204"/>
              </a:rPr>
              <a:t> </a:t>
            </a:r>
            <a:r>
              <a:rPr sz="1400" b="1" spc="-20" dirty="0">
                <a:latin typeface="Arial" panose="020B0604020202020204"/>
                <a:cs typeface="Arial" panose="020B0604020202020204"/>
              </a:rPr>
              <a:t>confirmerons</a:t>
            </a:r>
            <a:r>
              <a:rPr sz="1400" b="1" spc="-70" dirty="0">
                <a:latin typeface="Arial" panose="020B0604020202020204"/>
                <a:cs typeface="Arial" panose="020B0604020202020204"/>
              </a:rPr>
              <a:t> </a:t>
            </a:r>
            <a:r>
              <a:rPr sz="1400" b="1" dirty="0">
                <a:latin typeface="Arial" panose="020B0604020202020204"/>
                <a:cs typeface="Arial" panose="020B0604020202020204"/>
              </a:rPr>
              <a:t>par</a:t>
            </a:r>
            <a:r>
              <a:rPr sz="1400" b="1" spc="-50" dirty="0">
                <a:latin typeface="Arial" panose="020B0604020202020204"/>
                <a:cs typeface="Arial" panose="020B0604020202020204"/>
              </a:rPr>
              <a:t> </a:t>
            </a:r>
            <a:r>
              <a:rPr sz="1400" b="1" dirty="0">
                <a:latin typeface="Arial" panose="020B0604020202020204"/>
                <a:cs typeface="Arial" panose="020B0604020202020204"/>
              </a:rPr>
              <a:t>la</a:t>
            </a:r>
            <a:r>
              <a:rPr sz="1400" b="1" spc="-55" dirty="0">
                <a:latin typeface="Arial" panose="020B0604020202020204"/>
                <a:cs typeface="Arial" panose="020B0604020202020204"/>
              </a:rPr>
              <a:t> </a:t>
            </a:r>
            <a:r>
              <a:rPr sz="1400" b="1" spc="-10" dirty="0">
                <a:latin typeface="Arial" panose="020B0604020202020204"/>
                <a:cs typeface="Arial" panose="020B0604020202020204"/>
              </a:rPr>
              <a:t>suite</a:t>
            </a:r>
            <a:r>
              <a:rPr sz="1400" b="1" spc="-65" dirty="0">
                <a:latin typeface="Arial" panose="020B0604020202020204"/>
                <a:cs typeface="Arial" panose="020B0604020202020204"/>
              </a:rPr>
              <a:t> </a:t>
            </a:r>
            <a:r>
              <a:rPr sz="1400" b="1" dirty="0">
                <a:latin typeface="Arial" panose="020B0604020202020204"/>
                <a:cs typeface="Arial" panose="020B0604020202020204"/>
              </a:rPr>
              <a:t>en</a:t>
            </a:r>
            <a:r>
              <a:rPr sz="1400" b="1" spc="-60" dirty="0">
                <a:latin typeface="Arial" panose="020B0604020202020204"/>
                <a:cs typeface="Arial" panose="020B0604020202020204"/>
              </a:rPr>
              <a:t> </a:t>
            </a:r>
            <a:r>
              <a:rPr sz="1400" b="1" spc="-10" dirty="0">
                <a:latin typeface="Arial" panose="020B0604020202020204"/>
                <a:cs typeface="Arial" panose="020B0604020202020204"/>
              </a:rPr>
              <a:t>analysant</a:t>
            </a:r>
            <a:r>
              <a:rPr sz="1400" b="1" spc="-20" dirty="0">
                <a:latin typeface="Arial" panose="020B0604020202020204"/>
                <a:cs typeface="Arial" panose="020B0604020202020204"/>
              </a:rPr>
              <a:t> </a:t>
            </a:r>
            <a:r>
              <a:rPr sz="1400" b="1" spc="-10" dirty="0">
                <a:latin typeface="Arial" panose="020B0604020202020204"/>
                <a:cs typeface="Arial" panose="020B0604020202020204"/>
              </a:rPr>
              <a:t>chaque</a:t>
            </a:r>
            <a:r>
              <a:rPr sz="1400" b="1" spc="-70" dirty="0">
                <a:latin typeface="Arial" panose="020B0604020202020204"/>
                <a:cs typeface="Arial" panose="020B0604020202020204"/>
              </a:rPr>
              <a:t> </a:t>
            </a:r>
            <a:r>
              <a:rPr sz="1400" b="1" spc="-10" dirty="0">
                <a:latin typeface="Arial" panose="020B0604020202020204"/>
                <a:cs typeface="Arial" panose="020B0604020202020204"/>
              </a:rPr>
              <a:t>cluster</a:t>
            </a:r>
            <a:endParaRPr sz="1400">
              <a:latin typeface="Arial" panose="020B0604020202020204"/>
              <a:cs typeface="Arial" panose="020B0604020202020204"/>
            </a:endParaRPr>
          </a:p>
          <a:p>
            <a:pPr>
              <a:lnSpc>
                <a:spcPct val="100000"/>
              </a:lnSpc>
              <a:spcBef>
                <a:spcPts val="120"/>
              </a:spcBef>
            </a:pPr>
            <a:endParaRPr sz="1400">
              <a:latin typeface="Arial" panose="020B0604020202020204"/>
              <a:cs typeface="Arial" panose="020B0604020202020204"/>
            </a:endParaRPr>
          </a:p>
          <a:p>
            <a:pPr marR="5080" algn="r">
              <a:lnSpc>
                <a:spcPct val="100000"/>
              </a:lnSpc>
            </a:pPr>
            <a:r>
              <a:rPr sz="1400" spc="-25" dirty="0">
                <a:latin typeface="Arial" panose="020B0604020202020204"/>
                <a:cs typeface="Arial" panose="020B0604020202020204"/>
              </a:rPr>
              <a:t>20</a:t>
            </a:r>
            <a:endParaRPr sz="1400">
              <a:latin typeface="Arial" panose="020B0604020202020204"/>
              <a:cs typeface="Arial" panose="020B0604020202020204"/>
            </a:endParaRPr>
          </a:p>
        </p:txBody>
      </p:sp>
      <p:sp>
        <p:nvSpPr>
          <p:cNvPr id="4" name="object 4"/>
          <p:cNvSpPr txBox="1">
            <a:spLocks noGrp="1"/>
          </p:cNvSpPr>
          <p:nvPr>
            <p:ph type="title"/>
          </p:nvPr>
        </p:nvSpPr>
        <p:spPr>
          <a:xfrm>
            <a:off x="504190" y="146099"/>
            <a:ext cx="9075420" cy="505460"/>
          </a:xfrm>
          <a:prstGeom prst="rect">
            <a:avLst/>
          </a:prstGeom>
        </p:spPr>
        <p:txBody>
          <a:bodyPr vert="horz" wrap="square" lIns="0" tIns="13335" rIns="0" bIns="0" rtlCol="0">
            <a:spAutoFit/>
          </a:bodyPr>
          <a:lstStyle/>
          <a:p>
            <a:pPr marL="527050" indent="-514350" algn="ctr">
              <a:lnSpc>
                <a:spcPct val="100000"/>
              </a:lnSpc>
              <a:spcBef>
                <a:spcPts val="105"/>
              </a:spcBef>
              <a:buFont typeface="+mj-lt"/>
              <a:buAutoNum type="arabicPeriod" startAt="6"/>
            </a:pPr>
            <a:r>
              <a:rPr lang="fr-FR" altLang="en-US" sz="3200" b="1" spc="-10" dirty="0">
                <a:latin typeface="Gill Sans Ultra Bold Condensed" panose="020B0A06020104020203" charset="0"/>
                <a:cs typeface="Gill Sans Ultra Bold Condensed" panose="020B0A06020104020203" charset="0"/>
                <a:sym typeface="+mn-ea"/>
              </a:rPr>
              <a:t>K-Means (ACP)</a:t>
            </a:r>
            <a:endParaRPr sz="3200"/>
          </a:p>
        </p:txBody>
      </p:sp>
      <p:pic>
        <p:nvPicPr>
          <p:cNvPr id="117" name="Content Placeholder 116"/>
          <p:cNvPicPr>
            <a:picLocks noGrp="1" noChangeAspect="1"/>
          </p:cNvPicPr>
          <p:nvPr>
            <p:ph sz="half" idx="1"/>
          </p:nvPr>
        </p:nvPicPr>
        <p:blipFill>
          <a:blip r:embed="rId2"/>
          <a:stretch>
            <a:fillRect/>
          </a:stretch>
        </p:blipFill>
        <p:spPr>
          <a:xfrm>
            <a:off x="165100" y="1705610"/>
            <a:ext cx="2933065" cy="2632075"/>
          </a:xfrm>
          <a:prstGeom prst="rect">
            <a:avLst/>
          </a:prstGeom>
          <a:noFill/>
          <a:ln w="9525">
            <a:noFill/>
          </a:ln>
        </p:spPr>
      </p:pic>
      <p:pic>
        <p:nvPicPr>
          <p:cNvPr id="118" name="Content Placeholder 117"/>
          <p:cNvPicPr>
            <a:picLocks noGrp="1" noChangeAspect="1"/>
          </p:cNvPicPr>
          <p:nvPr>
            <p:ph sz="half" idx="2"/>
          </p:nvPr>
        </p:nvPicPr>
        <p:blipFill>
          <a:blip r:embed="rId3"/>
          <a:stretch>
            <a:fillRect/>
          </a:stretch>
        </p:blipFill>
        <p:spPr>
          <a:xfrm>
            <a:off x="3312795" y="1705610"/>
            <a:ext cx="2809875" cy="2520950"/>
          </a:xfrm>
          <a:prstGeom prst="rect">
            <a:avLst/>
          </a:prstGeom>
          <a:noFill/>
          <a:ln w="9525">
            <a:noFill/>
          </a:ln>
        </p:spPr>
      </p:pic>
      <p:pic>
        <p:nvPicPr>
          <p:cNvPr id="119" name="Picture 118"/>
          <p:cNvPicPr/>
          <p:nvPr/>
        </p:nvPicPr>
        <p:blipFill>
          <a:blip r:embed="rId4"/>
          <a:stretch>
            <a:fillRect/>
          </a:stretch>
        </p:blipFill>
        <p:spPr>
          <a:xfrm>
            <a:off x="6337300" y="1705610"/>
            <a:ext cx="2832100" cy="227520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8300" y="247333"/>
            <a:ext cx="9983470" cy="446405"/>
          </a:xfrm>
          <a:prstGeom prst="rect">
            <a:avLst/>
          </a:prstGeom>
        </p:spPr>
        <p:txBody>
          <a:bodyPr vert="horz" wrap="square" lIns="0" tIns="15875" rIns="0" bIns="0" rtlCol="0">
            <a:spAutoFit/>
          </a:bodyPr>
          <a:lstStyle/>
          <a:p>
            <a:pPr marL="1950720" indent="-514350" algn="ctr">
              <a:lnSpc>
                <a:spcPct val="100000"/>
              </a:lnSpc>
              <a:spcBef>
                <a:spcPts val="125"/>
              </a:spcBef>
              <a:buFont typeface="+mj-lt"/>
              <a:buAutoNum type="arabicPeriod" startAt="7"/>
            </a:pPr>
            <a:r>
              <a:rPr lang="fr-FR" altLang="en-US" sz="2800" b="1" spc="-10" dirty="0">
                <a:latin typeface="Gill Sans Ultra Bold Condensed" panose="020B0A06020104020203" charset="0"/>
                <a:cs typeface="Gill Sans Ultra Bold Condensed" panose="020B0A06020104020203" charset="0"/>
                <a:sym typeface="+mn-ea"/>
              </a:rPr>
              <a:t>K-Means (ACP) </a:t>
            </a:r>
          </a:p>
        </p:txBody>
      </p:sp>
      <p:sp>
        <p:nvSpPr>
          <p:cNvPr id="6" name="object 6"/>
          <p:cNvSpPr txBox="1"/>
          <p:nvPr/>
        </p:nvSpPr>
        <p:spPr>
          <a:xfrm>
            <a:off x="327025" y="4210050"/>
            <a:ext cx="9137015" cy="1071880"/>
          </a:xfrm>
          <a:prstGeom prst="rect">
            <a:avLst/>
          </a:prstGeom>
        </p:spPr>
        <p:txBody>
          <a:bodyPr vert="horz" wrap="square" lIns="0" tIns="0" rIns="0" bIns="0" rtlCol="0">
            <a:spAutoFit/>
          </a:bodyPr>
          <a:lstStyle/>
          <a:p>
            <a:pPr marL="12700">
              <a:lnSpc>
                <a:spcPts val="2090"/>
              </a:lnSpc>
            </a:pPr>
            <a:r>
              <a:rPr sz="1600" spc="-10" dirty="0">
                <a:latin typeface="Arial" panose="020B0604020202020204"/>
                <a:cs typeface="Arial" panose="020B0604020202020204"/>
              </a:rPr>
              <a:t>Hong-kong, les émirats-arabes unis, ainsi que beaucoup d'îles du pacifique et des caraibes comme les samoa ou les bahamas dominent statistiquement sur les taux d'importations de volailles, suivis de pays plus "modeste" sur les taux d'importations mais disposant d'autres atouts comme la distance : pays-bas, luxembourg...</a:t>
            </a:r>
            <a:r>
              <a:rPr lang="fr-FR" altLang="" sz="1600" spc="-10" dirty="0">
                <a:latin typeface="Arial" panose="020B0604020202020204"/>
                <a:cs typeface="Arial" panose="020B0604020202020204"/>
              </a:rPr>
              <a:t> Les clusters 3 et 4 sont les clusters à garder.</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51435">
              <a:lnSpc>
                <a:spcPts val="1650"/>
              </a:lnSpc>
            </a:pPr>
            <a:fld id="{81D60167-4931-47E6-BA6A-407CBD079E47}" type="slidenum">
              <a:rPr spc="-25" dirty="0"/>
              <a:t>22</a:t>
            </a:fld>
            <a:endParaRPr spc="-25" dirty="0"/>
          </a:p>
        </p:txBody>
      </p:sp>
      <p:pic>
        <p:nvPicPr>
          <p:cNvPr id="122" name="Content Placeholder 121"/>
          <p:cNvPicPr>
            <a:picLocks noGrp="1" noChangeAspect="1"/>
          </p:cNvPicPr>
          <p:nvPr>
            <p:ph sz="half" idx="1"/>
          </p:nvPr>
        </p:nvPicPr>
        <p:blipFill>
          <a:blip r:embed="rId2"/>
          <a:stretch>
            <a:fillRect/>
          </a:stretch>
        </p:blipFill>
        <p:spPr>
          <a:xfrm>
            <a:off x="88900" y="1143000"/>
            <a:ext cx="3263900" cy="2828290"/>
          </a:xfrm>
          <a:prstGeom prst="rect">
            <a:avLst/>
          </a:prstGeom>
          <a:noFill/>
          <a:ln w="9525">
            <a:noFill/>
          </a:ln>
        </p:spPr>
      </p:pic>
      <p:pic>
        <p:nvPicPr>
          <p:cNvPr id="123" name="Content Placeholder 122"/>
          <p:cNvPicPr>
            <a:picLocks noGrp="1" noChangeAspect="1"/>
          </p:cNvPicPr>
          <p:nvPr>
            <p:ph sz="half" idx="2"/>
          </p:nvPr>
        </p:nvPicPr>
        <p:blipFill>
          <a:blip r:embed="rId3"/>
          <a:stretch>
            <a:fillRect/>
          </a:stretch>
        </p:blipFill>
        <p:spPr>
          <a:xfrm>
            <a:off x="3415665" y="1143000"/>
            <a:ext cx="3275965" cy="2827655"/>
          </a:xfrm>
          <a:prstGeom prst="rect">
            <a:avLst/>
          </a:prstGeom>
          <a:noFill/>
          <a:ln w="9525">
            <a:noFill/>
          </a:ln>
        </p:spPr>
      </p:pic>
      <p:pic>
        <p:nvPicPr>
          <p:cNvPr id="124" name="Picture 123"/>
          <p:cNvPicPr/>
          <p:nvPr/>
        </p:nvPicPr>
        <p:blipFill>
          <a:blip r:embed="rId4"/>
          <a:stretch>
            <a:fillRect/>
          </a:stretch>
        </p:blipFill>
        <p:spPr>
          <a:xfrm>
            <a:off x="6753860" y="1143000"/>
            <a:ext cx="3276600" cy="284670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4190" y="157480"/>
            <a:ext cx="10884535" cy="481965"/>
          </a:xfrm>
        </p:spPr>
        <p:txBody>
          <a:bodyPr/>
          <a:lstStyle/>
          <a:p>
            <a:pPr marL="514350" indent="-514350">
              <a:buFont typeface="+mj-lt"/>
              <a:buAutoNum type="arabicPeriod" startAt="8"/>
            </a:pPr>
            <a:r>
              <a:rPr lang="fr-FR" altLang="en-US" sz="2975" b="1" spc="-10" dirty="0">
                <a:latin typeface="Gill Sans Ultra Bold Condensed" panose="020B0A06020104020203" charset="0"/>
                <a:cs typeface="Gill Sans Ultra Bold Condensed" panose="020B0A06020104020203" charset="0"/>
                <a:sym typeface="+mn-ea"/>
              </a:rPr>
              <a:t>Analyse des clusters, choix des clusters et des pays</a:t>
            </a:r>
            <a:endParaRPr lang="en-US"/>
          </a:p>
        </p:txBody>
      </p:sp>
      <p:pic>
        <p:nvPicPr>
          <p:cNvPr id="5" name="Content Placeholder 4"/>
          <p:cNvPicPr>
            <a:picLocks noGrp="1" noChangeAspect="1"/>
          </p:cNvPicPr>
          <p:nvPr>
            <p:ph sz="half" idx="1"/>
          </p:nvPr>
        </p:nvPicPr>
        <p:blipFill>
          <a:blip r:embed="rId2"/>
          <a:stretch>
            <a:fillRect/>
          </a:stretch>
        </p:blipFill>
        <p:spPr>
          <a:xfrm>
            <a:off x="5194300" y="1470025"/>
            <a:ext cx="4453890" cy="864235"/>
          </a:xfrm>
          <a:prstGeom prst="rect">
            <a:avLst/>
          </a:prstGeom>
        </p:spPr>
      </p:pic>
      <p:pic>
        <p:nvPicPr>
          <p:cNvPr id="6" name="Content Placeholder 5"/>
          <p:cNvPicPr>
            <a:picLocks noGrp="1" noChangeAspect="1"/>
          </p:cNvPicPr>
          <p:nvPr>
            <p:ph sz="half" idx="2"/>
          </p:nvPr>
        </p:nvPicPr>
        <p:blipFill>
          <a:blip r:embed="rId3"/>
          <a:srcRect t="53838"/>
          <a:stretch>
            <a:fillRect/>
          </a:stretch>
        </p:blipFill>
        <p:spPr>
          <a:xfrm>
            <a:off x="323850" y="1466850"/>
            <a:ext cx="4453890" cy="1443355"/>
          </a:xfrm>
          <a:prstGeom prst="rect">
            <a:avLst/>
          </a:prstGeom>
          <a:noFill/>
          <a:ln w="9525">
            <a:noFill/>
          </a:ln>
        </p:spPr>
      </p:pic>
      <p:sp>
        <p:nvSpPr>
          <p:cNvPr id="8" name="Text Box 7"/>
          <p:cNvSpPr txBox="1"/>
          <p:nvPr/>
        </p:nvSpPr>
        <p:spPr>
          <a:xfrm>
            <a:off x="88900" y="739775"/>
            <a:ext cx="9325610" cy="398780"/>
          </a:xfrm>
          <a:prstGeom prst="rect">
            <a:avLst/>
          </a:prstGeom>
          <a:noFill/>
        </p:spPr>
        <p:txBody>
          <a:bodyPr wrap="square" rtlCol="0">
            <a:spAutoFit/>
          </a:bodyPr>
          <a:lstStyle/>
          <a:p>
            <a:pPr marL="285750" indent="-285750">
              <a:buFont typeface="Arial" panose="020B0604020202020204" pitchFamily="34" charset="0"/>
              <a:buChar char="•"/>
            </a:pPr>
            <a:r>
              <a:rPr lang="fr-FR" altLang="en-US" sz="1000"/>
              <a:t>Les clusters 3 &amp; 5 de la méthode CAH et les clusters 3 &amp; 4 de Kmeans sont les clusters choisis dans cette analyse, et ils s’équivalent à quelques détails près (3 pays en plus pour CAH, légère différences)</a:t>
            </a:r>
            <a:endParaRPr lang="fr-FR" altLang="en-US" sz="1200"/>
          </a:p>
        </p:txBody>
      </p:sp>
      <p:sp>
        <p:nvSpPr>
          <p:cNvPr id="9" name="Text Box 8"/>
          <p:cNvSpPr txBox="1"/>
          <p:nvPr/>
        </p:nvSpPr>
        <p:spPr>
          <a:xfrm>
            <a:off x="6815455" y="1085850"/>
            <a:ext cx="1211580" cy="368300"/>
          </a:xfrm>
          <a:prstGeom prst="rect">
            <a:avLst/>
          </a:prstGeom>
          <a:noFill/>
        </p:spPr>
        <p:txBody>
          <a:bodyPr wrap="square" rtlCol="0">
            <a:spAutoFit/>
          </a:bodyPr>
          <a:lstStyle/>
          <a:p>
            <a:r>
              <a:rPr lang="fr-FR" altLang="en-US"/>
              <a:t>KMEANS</a:t>
            </a:r>
          </a:p>
        </p:txBody>
      </p:sp>
      <p:sp>
        <p:nvSpPr>
          <p:cNvPr id="10" name="Text Box 9"/>
          <p:cNvSpPr txBox="1"/>
          <p:nvPr/>
        </p:nvSpPr>
        <p:spPr>
          <a:xfrm>
            <a:off x="2187575" y="1138555"/>
            <a:ext cx="725805" cy="368300"/>
          </a:xfrm>
          <a:prstGeom prst="rect">
            <a:avLst/>
          </a:prstGeom>
          <a:noFill/>
        </p:spPr>
        <p:txBody>
          <a:bodyPr wrap="square" rtlCol="0">
            <a:spAutoFit/>
          </a:bodyPr>
          <a:lstStyle/>
          <a:p>
            <a:r>
              <a:rPr lang="fr-FR" altLang="en-US"/>
              <a:t>CAH</a:t>
            </a:r>
          </a:p>
        </p:txBody>
      </p:sp>
      <p:pic>
        <p:nvPicPr>
          <p:cNvPr id="11" name="Content Placeholder 4"/>
          <p:cNvPicPr>
            <a:picLocks noChangeAspect="1"/>
          </p:cNvPicPr>
          <p:nvPr/>
        </p:nvPicPr>
        <p:blipFill>
          <a:blip r:embed="rId4"/>
          <a:stretch>
            <a:fillRect/>
          </a:stretch>
        </p:blipFill>
        <p:spPr>
          <a:xfrm>
            <a:off x="88900" y="3894455"/>
            <a:ext cx="4741545" cy="1647825"/>
          </a:xfrm>
          <a:prstGeom prst="rect">
            <a:avLst/>
          </a:prstGeom>
          <a:noFill/>
          <a:ln w="9525">
            <a:noFill/>
          </a:ln>
        </p:spPr>
      </p:pic>
      <p:pic>
        <p:nvPicPr>
          <p:cNvPr id="12" name="Picture 11"/>
          <p:cNvPicPr>
            <a:picLocks noChangeAspect="1"/>
          </p:cNvPicPr>
          <p:nvPr/>
        </p:nvPicPr>
        <p:blipFill>
          <a:blip r:embed="rId5"/>
          <a:stretch>
            <a:fillRect/>
          </a:stretch>
        </p:blipFill>
        <p:spPr>
          <a:xfrm>
            <a:off x="5041900" y="3894455"/>
            <a:ext cx="4962525" cy="1157605"/>
          </a:xfrm>
          <a:prstGeom prst="rect">
            <a:avLst/>
          </a:prstGeom>
        </p:spPr>
      </p:pic>
      <p:sp>
        <p:nvSpPr>
          <p:cNvPr id="13" name="Text Box 12"/>
          <p:cNvSpPr txBox="1"/>
          <p:nvPr/>
        </p:nvSpPr>
        <p:spPr>
          <a:xfrm>
            <a:off x="88900" y="2990850"/>
            <a:ext cx="9325610" cy="860425"/>
          </a:xfrm>
          <a:prstGeom prst="rect">
            <a:avLst/>
          </a:prstGeom>
          <a:noFill/>
        </p:spPr>
        <p:txBody>
          <a:bodyPr wrap="square" rtlCol="0">
            <a:spAutoFit/>
          </a:bodyPr>
          <a:lstStyle/>
          <a:p>
            <a:pPr marL="285750" indent="-285750">
              <a:buFont typeface="Arial" panose="020B0604020202020204" pitchFamily="34" charset="0"/>
              <a:buChar char="•"/>
            </a:pPr>
            <a:r>
              <a:rPr lang="fr-FR" altLang="en-US" sz="1000"/>
              <a:t>En triant les pays des clusters CAH et KMEANS par importations et en sélectionnant ceux avec une population d'au moins un million d'habitants, nous obtenons un top 5 commun : Hong Kong, Émirats arabes unis, Pays-Bas, Belgique, Danemark pour CAH, et Hong Kong, Émirats arabes unis, Pays-Bas, Koweït, Belgique pour KMEANS. Le Danemark a une population inférieure à ses concurrents et est plus éloigné que les Pays-Bas ou la Belgique. Le Koweït, instable politiquement (-0.05) et éloigné, est également écarté. Ainsi, nous retenons Hong Kong et Émirats arabes unis : leaders en importations ; ainsi que Pays-Bas et Belgique : ces deux derniers bénéficiant d'un avantage géographique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30055" y="5096967"/>
            <a:ext cx="217804"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panose="020B0604020202020204"/>
                <a:cs typeface="Arial" panose="020B0604020202020204"/>
              </a:rPr>
              <a:t>28</a:t>
            </a:r>
            <a:endParaRPr sz="1400">
              <a:latin typeface="Arial" panose="020B0604020202020204"/>
              <a:cs typeface="Arial" panose="020B0604020202020204"/>
            </a:endParaRPr>
          </a:p>
        </p:txBody>
      </p:sp>
      <p:sp>
        <p:nvSpPr>
          <p:cNvPr id="3" name="object 3"/>
          <p:cNvSpPr txBox="1">
            <a:spLocks noGrp="1"/>
          </p:cNvSpPr>
          <p:nvPr>
            <p:ph type="title"/>
          </p:nvPr>
        </p:nvSpPr>
        <p:spPr>
          <a:xfrm>
            <a:off x="774928" y="399986"/>
            <a:ext cx="9371330" cy="474345"/>
          </a:xfrm>
          <a:prstGeom prst="rect">
            <a:avLst/>
          </a:prstGeom>
        </p:spPr>
        <p:txBody>
          <a:bodyPr vert="horz" wrap="square" lIns="0" tIns="15875" rIns="0" bIns="0" rtlCol="0">
            <a:spAutoFit/>
          </a:bodyPr>
          <a:lstStyle/>
          <a:p>
            <a:pPr marL="2736850" indent="-514350">
              <a:lnSpc>
                <a:spcPct val="100000"/>
              </a:lnSpc>
              <a:spcBef>
                <a:spcPts val="125"/>
              </a:spcBef>
              <a:buFont typeface="+mj-lt"/>
              <a:buAutoNum type="arabicPeriod" startAt="9"/>
            </a:pPr>
            <a:r>
              <a:rPr lang="fr-FR" altLang="en-US" sz="2975" b="1" spc="-10" dirty="0">
                <a:latin typeface="Gill Sans Ultra Bold Condensed" panose="020B0A06020104020203" charset="0"/>
                <a:cs typeface="Gill Sans Ultra Bold Condensed" panose="020B0A06020104020203" charset="0"/>
                <a:sym typeface="+mn-ea"/>
              </a:rPr>
              <a:t>CONCLUSION</a:t>
            </a:r>
            <a:endParaRPr sz="1400">
              <a:latin typeface="Arial" panose="020B0604020202020204"/>
              <a:cs typeface="Arial" panose="020B0604020202020204"/>
            </a:endParaRPr>
          </a:p>
        </p:txBody>
      </p:sp>
      <p:sp>
        <p:nvSpPr>
          <p:cNvPr id="7" name="Text Box 6"/>
          <p:cNvSpPr txBox="1"/>
          <p:nvPr/>
        </p:nvSpPr>
        <p:spPr>
          <a:xfrm>
            <a:off x="698500" y="1162050"/>
            <a:ext cx="7055485" cy="4030980"/>
          </a:xfrm>
          <a:prstGeom prst="rect">
            <a:avLst/>
          </a:prstGeom>
          <a:noFill/>
        </p:spPr>
        <p:txBody>
          <a:bodyPr wrap="square" rtlCol="0">
            <a:spAutoFit/>
          </a:bodyPr>
          <a:lstStyle/>
          <a:p>
            <a:pPr marL="285750" indent="-285750">
              <a:buFont typeface="Arial" panose="020B0604020202020204" pitchFamily="34" charset="0"/>
              <a:buChar char="•"/>
            </a:pPr>
            <a:r>
              <a:rPr lang="fr-FR" altLang="en-US" sz="1600"/>
              <a:t>Les clusters à retenir pour la méthode CAH sont les clusters 3 et 5</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Les clusters à retenir pour la méthode Kmeans sont les clusters 3 et 4</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Les choix idéaux se situent dans les 4 pays en communs : hong-kong, émirats-arabes unis, pays-bas, belgique</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Hong-kong et les émirats sont d’énormes importateurs, tandis que les pays-bas et la belgique sont plus modestes mais se situent à côté </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Le statut de hong-kong par rapport à la Chine sur le long-terme est à prendre en compte </a:t>
            </a:r>
          </a:p>
          <a:p>
            <a:pPr marL="285750" indent="-285750">
              <a:buFont typeface="Arial" panose="020B0604020202020204" pitchFamily="34" charset="0"/>
              <a:buChar char="•"/>
            </a:pPr>
            <a:endParaRPr lang="fr-FR" altLang="en-US" sz="1600"/>
          </a:p>
          <a:p>
            <a:pPr marL="285750" indent="-285750">
              <a:buFont typeface="Arial" panose="020B0604020202020204" pitchFamily="34" charset="0"/>
              <a:buChar char="•"/>
            </a:pPr>
            <a:r>
              <a:rPr lang="fr-FR" altLang="en-US" sz="1600"/>
              <a:t>On peut par exemple se focaliser sur un des deux pays : hong-kong ou émirats ; et se concentrer sur les deux pays géographiquement avantageux : belgique et pays-bas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08300" y="476250"/>
            <a:ext cx="2923540" cy="474345"/>
          </a:xfrm>
          <a:prstGeom prst="rect">
            <a:avLst/>
          </a:prstGeom>
        </p:spPr>
        <p:txBody>
          <a:bodyPr vert="horz" wrap="square" lIns="0" tIns="15875" rIns="0" bIns="0" rtlCol="0">
            <a:spAutoFit/>
          </a:bodyPr>
          <a:lstStyle/>
          <a:p>
            <a:pPr marL="527050" indent="-514350">
              <a:lnSpc>
                <a:spcPct val="100000"/>
              </a:lnSpc>
              <a:spcBef>
                <a:spcPts val="125"/>
              </a:spcBef>
              <a:buAutoNum type="arabicPeriod"/>
            </a:pPr>
            <a:r>
              <a:rPr lang="fr-FR" altLang="en-US" sz="2975" b="1" spc="-45" dirty="0">
                <a:latin typeface="Gill Sans Ultra Bold Condensed" panose="020B0A06020104020203" charset="0"/>
                <a:cs typeface="Gill Sans Ultra Bold Condensed" panose="020B0A06020104020203" charset="0"/>
                <a:sym typeface="+mn-ea"/>
              </a:rPr>
              <a:t>INTRODUCTION</a:t>
            </a:r>
            <a:endParaRPr spc="-275" dirty="0"/>
          </a:p>
        </p:txBody>
      </p:sp>
      <p:sp>
        <p:nvSpPr>
          <p:cNvPr id="9" name="object 9"/>
          <p:cNvSpPr txBox="1">
            <a:spLocks noGrp="1"/>
          </p:cNvSpPr>
          <p:nvPr>
            <p:ph type="sldNum" sz="quarter" idx="12"/>
          </p:nvPr>
        </p:nvSpPr>
        <p:spPr>
          <a:prstGeom prst="rect">
            <a:avLst/>
          </a:prstGeom>
        </p:spPr>
        <p:txBody>
          <a:bodyPr vert="horz" wrap="square" lIns="0" tIns="29209" rIns="0" bIns="0" rtlCol="0">
            <a:spAutoFit/>
          </a:bodyPr>
          <a:lstStyle/>
          <a:p>
            <a:pPr marL="136525">
              <a:lnSpc>
                <a:spcPct val="100000"/>
              </a:lnSpc>
              <a:spcBef>
                <a:spcPts val="230"/>
              </a:spcBef>
            </a:pPr>
            <a:fld id="{81D60167-4931-47E6-BA6A-407CBD079E47}" type="slidenum">
              <a:rPr spc="-50" dirty="0"/>
              <a:t>3</a:t>
            </a:fld>
            <a:endParaRPr spc="-50" dirty="0"/>
          </a:p>
        </p:txBody>
      </p:sp>
      <p:sp>
        <p:nvSpPr>
          <p:cNvPr id="10" name="Text Box 9"/>
          <p:cNvSpPr txBox="1"/>
          <p:nvPr/>
        </p:nvSpPr>
        <p:spPr>
          <a:xfrm>
            <a:off x="622300" y="950595"/>
            <a:ext cx="8989695" cy="5692775"/>
          </a:xfrm>
          <a:prstGeom prst="rect">
            <a:avLst/>
          </a:prstGeom>
          <a:noFill/>
        </p:spPr>
        <p:txBody>
          <a:bodyPr wrap="square" rtlCol="0">
            <a:spAutoFit/>
          </a:bodyPr>
          <a:lstStyle/>
          <a:p>
            <a:endParaRPr lang="en-US" sz="1600"/>
          </a:p>
          <a:p>
            <a:pPr marL="285750" indent="-285750">
              <a:buFont typeface="Arial" panose="020B0604020202020204" pitchFamily="34" charset="0"/>
              <a:buChar char="•"/>
            </a:pPr>
            <a:r>
              <a:rPr lang="en-US" sz="1600"/>
              <a:t>Dans le cadre de son expansion internationale, "La Poule qui Chante", entreprise agroalimentaire française, lance une analyse pour identifier un groupe de pays cibles pour l'exportation de poulet. </a:t>
            </a:r>
          </a:p>
          <a:p>
            <a:endParaRPr lang="en-US" sz="1600"/>
          </a:p>
          <a:p>
            <a:pPr marL="285750" indent="-285750">
              <a:buFont typeface="Arial" panose="020B0604020202020204" pitchFamily="34" charset="0"/>
              <a:buChar char="•"/>
            </a:pPr>
            <a:r>
              <a:rPr lang="en-US" sz="1600"/>
              <a:t>Cette analyse initiale sera basée sur les données de la FAO et utilisera le langage Python.</a:t>
            </a:r>
          </a:p>
          <a:p>
            <a:endParaRPr lang="en-US" sz="1600"/>
          </a:p>
          <a:p>
            <a:pPr marL="285750" indent="-285750">
              <a:buFont typeface="Arial" panose="020B0604020202020204" pitchFamily="34" charset="0"/>
              <a:buChar char="•"/>
            </a:pPr>
            <a:r>
              <a:rPr lang="en-US" sz="1600"/>
              <a:t> L'objectif </a:t>
            </a:r>
            <a:r>
              <a:rPr lang="fr-FR" altLang="en-US" sz="1600"/>
              <a:t>final </a:t>
            </a:r>
            <a:r>
              <a:rPr lang="en-US" sz="1600"/>
              <a:t>est de cibler des pays présentant des besoins d'importation de poulet similaires, afin de guider le développement commercial de l'entreprise à l'international.</a:t>
            </a:r>
          </a:p>
          <a:p>
            <a:endParaRPr lang="en-US" sz="1600"/>
          </a:p>
          <a:p>
            <a:pPr marL="285750" indent="-285750">
              <a:buFont typeface="Arial" panose="020B0604020202020204" pitchFamily="34" charset="0"/>
              <a:buChar char="•"/>
            </a:pPr>
            <a:r>
              <a:rPr lang="en-US" sz="1600"/>
              <a:t>Pour l'analyse, nous commencerons par tester la classification ascendante hiérarchique avec un dendrogramme pour la visualisation. Ensuite, nous utiliserons la méthode des k-means pour affiner l'analyse et comparer les résultats des deux méthodes de clustering. Nous prendrons également le temps d'analyser les centroïdes des classes. Enfin, nous réaliserons une Analyse en Composantes Principales (ACP) pour visualiser les résultats de notre analyse, comprendre les groupes ainsi que les liens entre les variables et les individus.</a:t>
            </a:r>
          </a:p>
          <a:p>
            <a:endParaRPr lang="en-US"/>
          </a:p>
          <a:p>
            <a:endParaRPr lang="en-US"/>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700" y="323899"/>
            <a:ext cx="9075420" cy="447040"/>
          </a:xfrm>
          <a:prstGeom prst="rect">
            <a:avLst/>
          </a:prstGeom>
        </p:spPr>
        <p:txBody>
          <a:bodyPr vert="horz" wrap="square" lIns="0" tIns="12700" rIns="0" bIns="0" rtlCol="0">
            <a:spAutoFit/>
          </a:bodyPr>
          <a:lstStyle/>
          <a:p>
            <a:pPr marL="527050" marR="5080" indent="-514350" algn="ctr">
              <a:lnSpc>
                <a:spcPct val="101000"/>
              </a:lnSpc>
              <a:spcBef>
                <a:spcPts val="100"/>
              </a:spcBef>
              <a:buFont typeface="+mj-lt"/>
              <a:buAutoNum type="arabicPeriod" startAt="2"/>
            </a:pPr>
            <a:r>
              <a:rPr sz="2800" b="1" spc="-55" dirty="0">
                <a:latin typeface="Gill Sans Ultra Bold Condensed" panose="020B0A06020104020203" charset="0"/>
                <a:cs typeface="Gill Sans Ultra Bold Condensed" panose="020B0A06020104020203" charset="0"/>
              </a:rPr>
              <a:t>I</a:t>
            </a:r>
            <a:r>
              <a:rPr lang="fr-FR" sz="2800" b="1" spc="-55" dirty="0">
                <a:latin typeface="Gill Sans Ultra Bold Condensed" panose="020B0A06020104020203" charset="0"/>
                <a:cs typeface="Gill Sans Ultra Bold Condensed" panose="020B0A06020104020203" charset="0"/>
              </a:rPr>
              <a:t>mport des librairies/packages</a:t>
            </a:r>
          </a:p>
        </p:txBody>
      </p:sp>
      <p:sp>
        <p:nvSpPr>
          <p:cNvPr id="6" name="object 6"/>
          <p:cNvSpPr txBox="1"/>
          <p:nvPr/>
        </p:nvSpPr>
        <p:spPr>
          <a:xfrm>
            <a:off x="6377178" y="2542794"/>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7" name="object 7"/>
          <p:cNvSpPr txBox="1"/>
          <p:nvPr/>
        </p:nvSpPr>
        <p:spPr>
          <a:xfrm>
            <a:off x="6377178" y="2799333"/>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8" name="object 8"/>
          <p:cNvSpPr txBox="1"/>
          <p:nvPr/>
        </p:nvSpPr>
        <p:spPr>
          <a:xfrm>
            <a:off x="6377178" y="3054857"/>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9" name="object 9"/>
          <p:cNvSpPr txBox="1"/>
          <p:nvPr/>
        </p:nvSpPr>
        <p:spPr>
          <a:xfrm>
            <a:off x="6377178" y="3311144"/>
            <a:ext cx="8763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Arial" panose="020B0604020202020204"/>
                <a:cs typeface="Arial" panose="020B0604020202020204"/>
              </a:rPr>
              <a:t>●</a:t>
            </a:r>
            <a:endParaRPr sz="800">
              <a:latin typeface="Arial" panose="020B0604020202020204"/>
              <a:cs typeface="Arial" panose="020B0604020202020204"/>
            </a:endParaRPr>
          </a:p>
        </p:txBody>
      </p:sp>
      <p:sp>
        <p:nvSpPr>
          <p:cNvPr id="10" name="object 10"/>
          <p:cNvSpPr txBox="1"/>
          <p:nvPr/>
        </p:nvSpPr>
        <p:spPr>
          <a:xfrm>
            <a:off x="241300" y="1427480"/>
            <a:ext cx="3857625" cy="2891155"/>
          </a:xfrm>
          <a:prstGeom prst="rect">
            <a:avLst/>
          </a:prstGeom>
        </p:spPr>
        <p:txBody>
          <a:bodyPr vert="horz" wrap="square" lIns="0" tIns="31750" rIns="0" bIns="0" rtlCol="0">
            <a:spAutoFit/>
          </a:bodyPr>
          <a:lstStyle/>
          <a:p>
            <a:pPr marL="12700" marR="5080">
              <a:lnSpc>
                <a:spcPct val="93000"/>
              </a:lnSpc>
              <a:spcBef>
                <a:spcPts val="250"/>
              </a:spcBef>
            </a:pPr>
            <a:r>
              <a:rPr lang="fr-FR" altLang="" sz="1800">
                <a:latin typeface="Bodoni MT Black" panose="02070A03080606020203" charset="0"/>
                <a:cs typeface="Bodoni MT Black" panose="02070A03080606020203" charset="0"/>
              </a:rPr>
              <a:t>Langage :</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Python</a:t>
            </a:r>
          </a:p>
          <a:p>
            <a:pPr marL="12700" marR="5080">
              <a:lnSpc>
                <a:spcPct val="93000"/>
              </a:lnSpc>
              <a:spcBef>
                <a:spcPts val="250"/>
              </a:spcBef>
            </a:pPr>
            <a:endParaRPr lang="fr-FR" altLang="" sz="1800">
              <a:latin typeface="Bodoni MT Black" panose="02070A03080606020203" charset="0"/>
              <a:cs typeface="Bodoni MT Black" panose="02070A03080606020203" charset="0"/>
            </a:endParaRPr>
          </a:p>
          <a:p>
            <a:pPr marL="12700" marR="5080">
              <a:lnSpc>
                <a:spcPct val="93000"/>
              </a:lnSpc>
              <a:spcBef>
                <a:spcPts val="250"/>
              </a:spcBef>
            </a:pPr>
            <a:r>
              <a:rPr lang="fr-FR" altLang="" sz="1800">
                <a:latin typeface="Bodoni MT Black" panose="02070A03080606020203" charset="0"/>
                <a:cs typeface="Bodoni MT Black" panose="02070A03080606020203" charset="0"/>
              </a:rPr>
              <a:t>Librairies &amp; packages utilisées : </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pandas</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numpy</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matplotlib</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seaborn</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sklearn</a:t>
            </a:r>
          </a:p>
          <a:p>
            <a:pPr marL="298450" marR="5080" indent="-285750">
              <a:lnSpc>
                <a:spcPct val="93000"/>
              </a:lnSpc>
              <a:spcBef>
                <a:spcPts val="250"/>
              </a:spcBef>
              <a:buFont typeface="Arial" panose="020B0604020202020204" pitchFamily="34" charset="0"/>
              <a:buChar char="•"/>
            </a:pPr>
            <a:r>
              <a:rPr lang="fr-FR" altLang="" sz="1800">
                <a:latin typeface="Bodoni MT Black" panose="02070A03080606020203" charset="0"/>
                <a:cs typeface="Bodoni MT Black" panose="02070A03080606020203" charset="0"/>
              </a:rPr>
              <a:t>spicy	</a:t>
            </a:r>
          </a:p>
        </p:txBody>
      </p:sp>
      <p:sp>
        <p:nvSpPr>
          <p:cNvPr id="14" name="object 14"/>
          <p:cNvSpPr txBox="1">
            <a:spLocks noGrp="1"/>
          </p:cNvSpPr>
          <p:nvPr>
            <p:ph type="sldNum" sz="quarter" idx="12"/>
          </p:nvPr>
        </p:nvSpPr>
        <p:spPr>
          <a:prstGeom prst="rect">
            <a:avLst/>
          </a:prstGeom>
        </p:spPr>
        <p:txBody>
          <a:bodyPr vert="horz" wrap="square" lIns="0" tIns="29209" rIns="0" bIns="0" rtlCol="0">
            <a:spAutoFit/>
          </a:bodyPr>
          <a:lstStyle/>
          <a:p>
            <a:pPr marL="136525">
              <a:lnSpc>
                <a:spcPct val="100000"/>
              </a:lnSpc>
              <a:spcBef>
                <a:spcPts val="230"/>
              </a:spcBef>
            </a:pPr>
            <a:fld id="{81D60167-4931-47E6-BA6A-407CBD079E47}" type="slidenum">
              <a:rPr spc="-50" dirty="0"/>
              <a:t>4</a:t>
            </a:fld>
            <a:endParaRPr spc="-50" dirty="0"/>
          </a:p>
        </p:txBody>
      </p:sp>
      <p:pic>
        <p:nvPicPr>
          <p:cNvPr id="15" name="Content Placeholder 14"/>
          <p:cNvPicPr>
            <a:picLocks noGrp="1" noChangeAspect="1"/>
          </p:cNvPicPr>
          <p:nvPr>
            <p:ph idx="1"/>
          </p:nvPr>
        </p:nvPicPr>
        <p:blipFill>
          <a:blip r:embed="rId2"/>
          <a:stretch>
            <a:fillRect/>
          </a:stretch>
        </p:blipFill>
        <p:spPr>
          <a:xfrm>
            <a:off x="4098925" y="1695450"/>
            <a:ext cx="5876925" cy="3083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700" y="133985"/>
            <a:ext cx="9456420" cy="941705"/>
          </a:xfrm>
          <a:prstGeom prst="rect">
            <a:avLst/>
          </a:prstGeom>
        </p:spPr>
        <p:txBody>
          <a:bodyPr vert="horz" wrap="square" lIns="0" tIns="12065" rIns="0" bIns="0" rtlCol="0">
            <a:spAutoFit/>
          </a:bodyPr>
          <a:lstStyle/>
          <a:p>
            <a:pPr marL="527050" marR="5080" indent="-514350">
              <a:lnSpc>
                <a:spcPct val="108000"/>
              </a:lnSpc>
              <a:spcBef>
                <a:spcPts val="95"/>
              </a:spcBef>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br>
              <a:rPr lang="fr-FR" altLang="en-US" sz="2800" b="1" spc="-50" dirty="0">
                <a:latin typeface="Gill Sans Ultra Bold Condensed" panose="020B0A06020104020203" charset="0"/>
                <a:cs typeface="Gill Sans Ultra Bold Condensed" panose="020B0A06020104020203" charset="0"/>
              </a:rPr>
            </a:br>
            <a:endParaRPr lang="fr-FR" altLang="en-US" sz="2800" b="1" spc="-50" dirty="0">
              <a:latin typeface="Gill Sans Ultra Bold Condensed" panose="020B0A06020104020203" charset="0"/>
              <a:cs typeface="Gill Sans Ultra Bold Condensed" panose="020B0A06020104020203" charset="0"/>
            </a:endParaRPr>
          </a:p>
        </p:txBody>
      </p:sp>
      <p:sp>
        <p:nvSpPr>
          <p:cNvPr id="17" name="object 17"/>
          <p:cNvSpPr txBox="1">
            <a:spLocks noGrp="1"/>
          </p:cNvSpPr>
          <p:nvPr>
            <p:ph type="sldNum" sz="quarter" idx="12"/>
          </p:nvPr>
        </p:nvSpPr>
        <p:spPr>
          <a:prstGeom prst="rect">
            <a:avLst/>
          </a:prstGeom>
        </p:spPr>
        <p:txBody>
          <a:bodyPr vert="horz" wrap="square" lIns="0" tIns="29209" rIns="0" bIns="0" rtlCol="0">
            <a:spAutoFit/>
          </a:bodyPr>
          <a:lstStyle/>
          <a:p>
            <a:pPr marL="136525">
              <a:lnSpc>
                <a:spcPct val="100000"/>
              </a:lnSpc>
              <a:spcBef>
                <a:spcPts val="230"/>
              </a:spcBef>
            </a:pPr>
            <a:fld id="{81D60167-4931-47E6-BA6A-407CBD079E47}" type="slidenum">
              <a:rPr spc="-50" dirty="0"/>
              <a:t>5</a:t>
            </a:fld>
            <a:endParaRPr spc="-50" dirty="0"/>
          </a:p>
        </p:txBody>
      </p:sp>
      <p:sp>
        <p:nvSpPr>
          <p:cNvPr id="7" name="object 7"/>
          <p:cNvSpPr txBox="1"/>
          <p:nvPr/>
        </p:nvSpPr>
        <p:spPr>
          <a:xfrm>
            <a:off x="4675835" y="913130"/>
            <a:ext cx="4903470" cy="935355"/>
          </a:xfrm>
          <a:prstGeom prst="rect">
            <a:avLst/>
          </a:prstGeom>
        </p:spPr>
        <p:txBody>
          <a:bodyPr vert="horz" wrap="square" lIns="0" tIns="12065" rIns="0" bIns="0" rtlCol="0">
            <a:spAutoFit/>
          </a:bodyPr>
          <a:lstStyle/>
          <a:p>
            <a:pPr marL="12700">
              <a:lnSpc>
                <a:spcPts val="1800"/>
              </a:lnSpc>
            </a:pPr>
            <a:r>
              <a:rPr lang="fr-FR" altLang="" sz="1600" b="1" spc="-10" dirty="0">
                <a:latin typeface="Arial" panose="020B0604020202020204"/>
                <a:cs typeface="Arial" panose="020B0604020202020204"/>
              </a:rPr>
              <a:t>Ajouts : </a:t>
            </a:r>
          </a:p>
          <a:p>
            <a:pPr marL="298450" indent="-285750">
              <a:lnSpc>
                <a:spcPts val="1800"/>
              </a:lnSpc>
              <a:buFont typeface="Arial" panose="020B0604020202020204" pitchFamily="34" charset="0"/>
              <a:buChar char="•"/>
            </a:pPr>
            <a:r>
              <a:rPr sz="1600" dirty="0">
                <a:latin typeface="Arial" panose="020B0604020202020204"/>
                <a:cs typeface="Arial" panose="020B0604020202020204"/>
              </a:rPr>
              <a:t>PIB</a:t>
            </a:r>
            <a:r>
              <a:rPr lang="fr-FR" altLang="" sz="1600" dirty="0">
                <a:latin typeface="Arial" panose="020B0604020202020204"/>
                <a:cs typeface="Arial" panose="020B0604020202020204"/>
              </a:rPr>
              <a:t> par tête</a:t>
            </a:r>
            <a:r>
              <a:rPr sz="1600" spc="-50" dirty="0">
                <a:latin typeface="Arial" panose="020B0604020202020204"/>
                <a:cs typeface="Arial" panose="020B0604020202020204"/>
              </a:rPr>
              <a:t> </a:t>
            </a:r>
            <a:r>
              <a:rPr sz="1600" spc="-10" dirty="0">
                <a:latin typeface="Arial" panose="020B0604020202020204"/>
                <a:cs typeface="Arial" panose="020B0604020202020204"/>
              </a:rPr>
              <a:t>(2017</a:t>
            </a:r>
            <a:r>
              <a:rPr lang="fr-FR" altLang="" sz="1600" spc="-10" dirty="0">
                <a:latin typeface="Arial" panose="020B0604020202020204"/>
                <a:cs typeface="Arial" panose="020B0604020202020204"/>
              </a:rPr>
              <a:t>, en $)</a:t>
            </a:r>
          </a:p>
          <a:p>
            <a:pPr marL="298450" indent="-285750">
              <a:lnSpc>
                <a:spcPts val="1800"/>
              </a:lnSpc>
              <a:buFont typeface="Arial" panose="020B0604020202020204" pitchFamily="34" charset="0"/>
              <a:buChar char="•"/>
            </a:pPr>
            <a:r>
              <a:rPr lang="fr-FR" altLang="" sz="1600" spc="-10" dirty="0">
                <a:latin typeface="Arial" panose="020B0604020202020204"/>
                <a:cs typeface="Arial" panose="020B0604020202020204"/>
              </a:rPr>
              <a:t>Distance (en km par rapport à la France)</a:t>
            </a:r>
          </a:p>
          <a:p>
            <a:pPr marL="298450" indent="-285750">
              <a:lnSpc>
                <a:spcPts val="1800"/>
              </a:lnSpc>
              <a:buFont typeface="Arial" panose="020B0604020202020204" pitchFamily="34" charset="0"/>
              <a:buChar char="•"/>
            </a:pPr>
            <a:r>
              <a:rPr sz="1600" spc="-10" dirty="0">
                <a:latin typeface="Arial" panose="020B0604020202020204"/>
                <a:cs typeface="Arial" panose="020B0604020202020204"/>
              </a:rPr>
              <a:t>Stabilité</a:t>
            </a:r>
            <a:r>
              <a:rPr sz="1600" spc="-50" dirty="0">
                <a:latin typeface="Arial" panose="020B0604020202020204"/>
                <a:cs typeface="Arial" panose="020B0604020202020204"/>
              </a:rPr>
              <a:t> </a:t>
            </a:r>
            <a:r>
              <a:rPr sz="1600" spc="-10" dirty="0">
                <a:latin typeface="Arial" panose="020B0604020202020204"/>
                <a:cs typeface="Arial" panose="020B0604020202020204"/>
              </a:rPr>
              <a:t>politique</a:t>
            </a:r>
            <a:r>
              <a:rPr sz="1600" spc="-50" dirty="0">
                <a:latin typeface="Arial" panose="020B0604020202020204"/>
                <a:cs typeface="Arial" panose="020B0604020202020204"/>
              </a:rPr>
              <a:t> </a:t>
            </a:r>
            <a:r>
              <a:rPr sz="1600" spc="-10" dirty="0">
                <a:latin typeface="Arial" panose="020B0604020202020204"/>
                <a:cs typeface="Arial" panose="020B0604020202020204"/>
              </a:rPr>
              <a:t>(20</a:t>
            </a:r>
            <a:r>
              <a:rPr lang="fr-FR" altLang="" sz="1600" spc="-10" dirty="0">
                <a:latin typeface="Arial" panose="020B0604020202020204"/>
                <a:cs typeface="Arial" panose="020B0604020202020204"/>
              </a:rPr>
              <a:t>17</a:t>
            </a:r>
            <a:r>
              <a:rPr sz="1600" spc="-10" dirty="0">
                <a:latin typeface="Arial" panose="020B0604020202020204"/>
                <a:cs typeface="Arial" panose="020B0604020202020204"/>
              </a:rPr>
              <a:t>)</a:t>
            </a:r>
            <a:endParaRPr sz="1600">
              <a:latin typeface="Arial" panose="020B0604020202020204"/>
              <a:cs typeface="Arial" panose="020B0604020202020204"/>
            </a:endParaRPr>
          </a:p>
        </p:txBody>
      </p:sp>
      <p:sp>
        <p:nvSpPr>
          <p:cNvPr id="12" name="object 12"/>
          <p:cNvSpPr txBox="1"/>
          <p:nvPr/>
        </p:nvSpPr>
        <p:spPr>
          <a:xfrm>
            <a:off x="393700" y="2239645"/>
            <a:ext cx="9534525" cy="483870"/>
          </a:xfrm>
          <a:prstGeom prst="rect">
            <a:avLst/>
          </a:prstGeom>
        </p:spPr>
        <p:txBody>
          <a:bodyPr vert="horz" wrap="square" lIns="0" tIns="12065" rIns="0" bIns="0" rtlCol="0">
            <a:spAutoFit/>
          </a:bodyPr>
          <a:lstStyle/>
          <a:p>
            <a:pPr marL="298450" indent="-285750">
              <a:lnSpc>
                <a:spcPts val="1840"/>
              </a:lnSpc>
              <a:spcBef>
                <a:spcPts val="95"/>
              </a:spcBef>
              <a:buFont typeface="Arial" panose="020B0604020202020204" pitchFamily="34" charset="0"/>
              <a:buChar char="•"/>
            </a:pPr>
            <a:r>
              <a:rPr lang="fr-FR" altLang="" sz="1600" spc="-10" dirty="0">
                <a:latin typeface="Arial" panose="020B0604020202020204"/>
                <a:cs typeface="Arial" panose="020B0604020202020204"/>
              </a:rPr>
              <a:t>Nouvelle variable crée : évolution</a:t>
            </a:r>
            <a:r>
              <a:rPr sz="1600" spc="-60" dirty="0">
                <a:latin typeface="Arial" panose="020B0604020202020204"/>
                <a:cs typeface="Arial" panose="020B0604020202020204"/>
              </a:rPr>
              <a:t> </a:t>
            </a:r>
            <a:r>
              <a:rPr sz="1600" spc="-10" dirty="0">
                <a:latin typeface="Arial" panose="020B0604020202020204"/>
                <a:cs typeface="Arial" panose="020B0604020202020204"/>
              </a:rPr>
              <a:t>démographique</a:t>
            </a:r>
            <a:r>
              <a:rPr lang="fr-FR" altLang="" sz="1600" spc="-10" dirty="0">
                <a:latin typeface="Arial" panose="020B0604020202020204"/>
                <a:cs typeface="Arial" panose="020B0604020202020204"/>
              </a:rPr>
              <a:t> </a:t>
            </a:r>
            <a:r>
              <a:rPr sz="1600" dirty="0">
                <a:latin typeface="Arial" panose="020B0604020202020204"/>
                <a:cs typeface="Arial" panose="020B0604020202020204"/>
              </a:rPr>
              <a:t>sur</a:t>
            </a:r>
            <a:r>
              <a:rPr sz="1600" spc="-40" dirty="0">
                <a:latin typeface="Arial" panose="020B0604020202020204"/>
                <a:cs typeface="Arial" panose="020B0604020202020204"/>
              </a:rPr>
              <a:t> </a:t>
            </a:r>
            <a:r>
              <a:rPr sz="1600" dirty="0">
                <a:latin typeface="Arial" panose="020B0604020202020204"/>
                <a:cs typeface="Arial" panose="020B0604020202020204"/>
              </a:rPr>
              <a:t>la</a:t>
            </a:r>
            <a:r>
              <a:rPr sz="1600" spc="-40" dirty="0">
                <a:latin typeface="Arial" panose="020B0604020202020204"/>
                <a:cs typeface="Arial" panose="020B0604020202020204"/>
              </a:rPr>
              <a:t> </a:t>
            </a:r>
            <a:r>
              <a:rPr sz="1600" spc="-10" dirty="0">
                <a:latin typeface="Arial" panose="020B0604020202020204"/>
                <a:cs typeface="Arial" panose="020B0604020202020204"/>
              </a:rPr>
              <a:t>période</a:t>
            </a:r>
            <a:r>
              <a:rPr sz="1600" spc="-45" dirty="0">
                <a:latin typeface="Arial" panose="020B0604020202020204"/>
                <a:cs typeface="Arial" panose="020B0604020202020204"/>
              </a:rPr>
              <a:t> </a:t>
            </a:r>
            <a:r>
              <a:rPr sz="1600" spc="-35" dirty="0">
                <a:latin typeface="Arial" panose="020B0604020202020204"/>
                <a:cs typeface="Arial" panose="020B0604020202020204"/>
              </a:rPr>
              <a:t>201</a:t>
            </a:r>
            <a:r>
              <a:rPr lang="fr-FR" altLang="" sz="1600" spc="-35" dirty="0">
                <a:latin typeface="Arial" panose="020B0604020202020204"/>
                <a:cs typeface="Arial" panose="020B0604020202020204"/>
              </a:rPr>
              <a:t>0</a:t>
            </a:r>
            <a:r>
              <a:rPr sz="1600" spc="-35" dirty="0">
                <a:latin typeface="Arial" panose="020B0604020202020204"/>
                <a:cs typeface="Arial" panose="020B0604020202020204"/>
              </a:rPr>
              <a:t>-</a:t>
            </a:r>
            <a:r>
              <a:rPr sz="1600" spc="-20" dirty="0">
                <a:latin typeface="Arial" panose="020B0604020202020204"/>
                <a:cs typeface="Arial" panose="020B0604020202020204"/>
              </a:rPr>
              <a:t>2017</a:t>
            </a:r>
            <a:r>
              <a:rPr lang="fr-FR" altLang="" sz="1600" spc="-20" dirty="0">
                <a:latin typeface="Arial" panose="020B0604020202020204"/>
                <a:cs typeface="Arial" panose="020B0604020202020204"/>
              </a:rPr>
              <a:t> : dans le premier notebook de nettoyage-analyse, abandonnée dans la seconde partie de l’analyse par soucis de manque d’efficacité</a:t>
            </a:r>
          </a:p>
        </p:txBody>
      </p:sp>
      <p:sp>
        <p:nvSpPr>
          <p:cNvPr id="13" name="object 13"/>
          <p:cNvSpPr txBox="1"/>
          <p:nvPr/>
        </p:nvSpPr>
        <p:spPr>
          <a:xfrm>
            <a:off x="469900" y="3219450"/>
            <a:ext cx="2907665" cy="1854200"/>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Arial" panose="020B0604020202020204"/>
                <a:cs typeface="Arial" panose="020B0604020202020204"/>
              </a:rPr>
              <a:t>Valeurs</a:t>
            </a:r>
            <a:r>
              <a:rPr sz="1800" b="1" spc="-95" dirty="0">
                <a:latin typeface="Arial" panose="020B0604020202020204"/>
                <a:cs typeface="Arial" panose="020B0604020202020204"/>
              </a:rPr>
              <a:t> </a:t>
            </a:r>
            <a:r>
              <a:rPr sz="1800" b="1" dirty="0">
                <a:latin typeface="Arial" panose="020B0604020202020204"/>
                <a:cs typeface="Arial" panose="020B0604020202020204"/>
              </a:rPr>
              <a:t>manquantes</a:t>
            </a:r>
            <a:r>
              <a:rPr sz="1800" b="1" spc="-80" dirty="0">
                <a:latin typeface="Arial" panose="020B0604020202020204"/>
                <a:cs typeface="Arial" panose="020B0604020202020204"/>
              </a:rPr>
              <a:t> </a:t>
            </a:r>
            <a:r>
              <a:rPr sz="1800" b="1" spc="-50" dirty="0">
                <a:latin typeface="Arial" panose="020B0604020202020204"/>
                <a:cs typeface="Arial" panose="020B0604020202020204"/>
              </a:rPr>
              <a:t>:</a:t>
            </a:r>
          </a:p>
          <a:p>
            <a:pPr marL="12700">
              <a:lnSpc>
                <a:spcPct val="100000"/>
              </a:lnSpc>
              <a:spcBef>
                <a:spcPts val="100"/>
              </a:spcBef>
            </a:pPr>
            <a:endParaRPr sz="1600">
              <a:latin typeface="Arial" panose="020B0604020202020204"/>
              <a:cs typeface="Arial" panose="020B0604020202020204"/>
            </a:endParaRPr>
          </a:p>
          <a:p>
            <a:pPr marL="298450" indent="-285750">
              <a:lnSpc>
                <a:spcPct val="100000"/>
              </a:lnSpc>
              <a:spcBef>
                <a:spcPts val="100"/>
              </a:spcBef>
              <a:buFont typeface="Arial" panose="020B0604020202020204" pitchFamily="34" charset="0"/>
              <a:buChar char="•"/>
            </a:pPr>
            <a:r>
              <a:rPr lang="fr-FR" altLang="" sz="1400">
                <a:latin typeface="Arial" panose="020B0604020202020204"/>
                <a:cs typeface="Arial" panose="020B0604020202020204"/>
              </a:rPr>
              <a:t>Lorsque perte ou absence de données pour des pays à statut particuliers (taiwan, bahamas) ou des provinces (polynésie, nouvelle-calédonie), attribution des données du pays-mère</a:t>
            </a:r>
          </a:p>
        </p:txBody>
      </p:sp>
      <p:pic>
        <p:nvPicPr>
          <p:cNvPr id="18" name="Content Placeholder 17"/>
          <p:cNvPicPr>
            <a:picLocks noGrp="1" noChangeAspect="1"/>
          </p:cNvPicPr>
          <p:nvPr>
            <p:ph idx="1"/>
          </p:nvPr>
        </p:nvPicPr>
        <p:blipFill>
          <a:blip r:embed="rId2"/>
          <a:stretch>
            <a:fillRect/>
          </a:stretch>
        </p:blipFill>
        <p:spPr>
          <a:xfrm>
            <a:off x="3594100" y="2992120"/>
            <a:ext cx="4732020" cy="2522220"/>
          </a:xfrm>
          <a:prstGeom prst="rect">
            <a:avLst/>
          </a:prstGeom>
        </p:spPr>
      </p:pic>
      <p:sp>
        <p:nvSpPr>
          <p:cNvPr id="19" name="Text Box 18"/>
          <p:cNvSpPr txBox="1"/>
          <p:nvPr/>
        </p:nvSpPr>
        <p:spPr>
          <a:xfrm>
            <a:off x="1003300" y="913130"/>
            <a:ext cx="3613150" cy="1057275"/>
          </a:xfrm>
          <a:prstGeom prst="rect">
            <a:avLst/>
          </a:prstGeom>
          <a:noFill/>
        </p:spPr>
        <p:txBody>
          <a:bodyPr wrap="square" rtlCol="0">
            <a:spAutoFit/>
          </a:bodyPr>
          <a:lstStyle/>
          <a:p>
            <a:pPr>
              <a:lnSpc>
                <a:spcPts val="1860"/>
              </a:lnSpc>
              <a:spcBef>
                <a:spcPts val="95"/>
              </a:spcBef>
            </a:pPr>
            <a:r>
              <a:rPr lang="fr-FR" altLang="" sz="1600" b="1" spc="-10" dirty="0">
                <a:latin typeface="Arial" panose="020B0604020202020204"/>
                <a:cs typeface="Arial" panose="020B0604020202020204"/>
                <a:sym typeface="+mn-ea"/>
              </a:rPr>
              <a:t>Données de base : </a:t>
            </a:r>
            <a:endParaRPr sz="1600" b="1" spc="-10" dirty="0">
              <a:latin typeface="Arial" panose="020B0604020202020204"/>
              <a:cs typeface="Arial" panose="020B0604020202020204"/>
              <a:sym typeface="+mn-ea"/>
            </a:endParaRPr>
          </a:p>
          <a:p>
            <a:pPr marL="171450" indent="-171450">
              <a:lnSpc>
                <a:spcPts val="1860"/>
              </a:lnSpc>
              <a:spcBef>
                <a:spcPts val="95"/>
              </a:spcBef>
              <a:buFont typeface="Arial" panose="020B0604020202020204" pitchFamily="34" charset="0"/>
              <a:buChar char="•"/>
            </a:pPr>
            <a:r>
              <a:rPr sz="1600" spc="-10" dirty="0">
                <a:latin typeface="Arial" panose="020B0604020202020204"/>
                <a:cs typeface="Arial" panose="020B0604020202020204"/>
                <a:sym typeface="+mn-ea"/>
              </a:rPr>
              <a:t>Population</a:t>
            </a:r>
            <a:r>
              <a:rPr sz="1600" spc="-55" dirty="0">
                <a:latin typeface="Arial" panose="020B0604020202020204"/>
                <a:cs typeface="Arial" panose="020B0604020202020204"/>
                <a:sym typeface="+mn-ea"/>
              </a:rPr>
              <a:t> </a:t>
            </a:r>
            <a:r>
              <a:rPr sz="1600" spc="-35" dirty="0">
                <a:latin typeface="Arial" panose="020B0604020202020204"/>
                <a:cs typeface="Arial" panose="020B0604020202020204"/>
                <a:sym typeface="+mn-ea"/>
              </a:rPr>
              <a:t>(</a:t>
            </a:r>
            <a:r>
              <a:rPr lang="fr-FR" altLang="en-US" sz="1600" spc="-35" dirty="0">
                <a:latin typeface="Arial" panose="020B0604020202020204"/>
                <a:cs typeface="Arial" panose="020B0604020202020204"/>
                <a:sym typeface="+mn-ea"/>
              </a:rPr>
              <a:t>2000-2018</a:t>
            </a:r>
            <a:r>
              <a:rPr sz="1600" spc="-10" dirty="0">
                <a:latin typeface="Arial" panose="020B0604020202020204"/>
                <a:cs typeface="Arial" panose="020B0604020202020204"/>
                <a:sym typeface="+mn-ea"/>
              </a:rPr>
              <a:t>)</a:t>
            </a:r>
            <a:endParaRPr sz="1600">
              <a:latin typeface="Arial" panose="020B0604020202020204"/>
              <a:cs typeface="Arial" panose="020B0604020202020204"/>
            </a:endParaRPr>
          </a:p>
          <a:p>
            <a:pPr marL="171450" indent="-171450">
              <a:lnSpc>
                <a:spcPts val="1800"/>
              </a:lnSpc>
              <a:buFont typeface="Arial" panose="020B0604020202020204" pitchFamily="34" charset="0"/>
              <a:buChar char="•"/>
            </a:pPr>
            <a:r>
              <a:rPr sz="1600" spc="-10" dirty="0">
                <a:latin typeface="Arial" panose="020B0604020202020204"/>
                <a:cs typeface="Arial" panose="020B0604020202020204"/>
                <a:sym typeface="+mn-ea"/>
              </a:rPr>
              <a:t>Disp</a:t>
            </a:r>
            <a:r>
              <a:rPr lang="fr-FR" altLang="en-US" sz="1600" spc="-10" dirty="0">
                <a:latin typeface="Arial" panose="020B0604020202020204"/>
                <a:cs typeface="Arial" panose="020B0604020202020204"/>
                <a:sym typeface="+mn-ea"/>
              </a:rPr>
              <a:t>o</a:t>
            </a:r>
            <a:r>
              <a:rPr sz="1600" spc="-10" dirty="0">
                <a:latin typeface="Arial" panose="020B0604020202020204"/>
                <a:cs typeface="Arial" panose="020B0604020202020204"/>
                <a:sym typeface="+mn-ea"/>
              </a:rPr>
              <a:t>nibilité</a:t>
            </a:r>
            <a:r>
              <a:rPr sz="1600" spc="-70" dirty="0">
                <a:latin typeface="Arial" panose="020B0604020202020204"/>
                <a:cs typeface="Arial" panose="020B0604020202020204"/>
                <a:sym typeface="+mn-ea"/>
              </a:rPr>
              <a:t> </a:t>
            </a:r>
            <a:r>
              <a:rPr sz="1600" spc="-10" dirty="0">
                <a:latin typeface="Arial" panose="020B0604020202020204"/>
                <a:cs typeface="Arial" panose="020B0604020202020204"/>
                <a:sym typeface="+mn-ea"/>
              </a:rPr>
              <a:t>alimentaire</a:t>
            </a:r>
            <a:r>
              <a:rPr sz="1600" spc="-70" dirty="0">
                <a:latin typeface="Arial" panose="020B0604020202020204"/>
                <a:cs typeface="Arial" panose="020B0604020202020204"/>
                <a:sym typeface="+mn-ea"/>
              </a:rPr>
              <a:t> </a:t>
            </a:r>
            <a:r>
              <a:rPr sz="1600" spc="-10" dirty="0">
                <a:latin typeface="Arial" panose="020B0604020202020204"/>
                <a:cs typeface="Arial" panose="020B0604020202020204"/>
                <a:sym typeface="+mn-ea"/>
              </a:rPr>
              <a:t>(</a:t>
            </a:r>
            <a:r>
              <a:rPr lang="fr-FR" altLang="en-US" sz="1600" spc="-10" dirty="0">
                <a:latin typeface="Arial" panose="020B0604020202020204"/>
                <a:cs typeface="Arial" panose="020B0604020202020204"/>
                <a:sym typeface="+mn-ea"/>
              </a:rPr>
              <a:t>2017</a:t>
            </a:r>
            <a:r>
              <a:rPr sz="1600" spc="-10" dirty="0">
                <a:latin typeface="Arial" panose="020B0604020202020204"/>
                <a:cs typeface="Arial" panose="020B0604020202020204"/>
                <a:sym typeface="+mn-ea"/>
              </a:rPr>
              <a:t>)</a:t>
            </a:r>
            <a:endParaRPr sz="1600" spc="-10" dirty="0">
              <a:latin typeface="Arial" panose="020B0604020202020204"/>
              <a:cs typeface="Arial" panose="020B0604020202020204"/>
            </a:endParaRPr>
          </a:p>
          <a:p>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p>
        </p:txBody>
      </p:sp>
      <p:pic>
        <p:nvPicPr>
          <p:cNvPr id="12" name="Content Placeholder 11"/>
          <p:cNvPicPr>
            <a:picLocks noGrp="1" noChangeAspect="1"/>
          </p:cNvPicPr>
          <p:nvPr>
            <p:ph idx="1"/>
          </p:nvPr>
        </p:nvPicPr>
        <p:blipFill>
          <a:blip r:embed="rId2"/>
          <a:stretch>
            <a:fillRect/>
          </a:stretch>
        </p:blipFill>
        <p:spPr>
          <a:xfrm>
            <a:off x="1003300" y="1619250"/>
            <a:ext cx="7713345" cy="3672840"/>
          </a:xfrm>
          <a:prstGeom prst="rect">
            <a:avLst/>
          </a:prstGeom>
          <a:noFill/>
          <a:ln w="9525">
            <a:noFill/>
          </a:ln>
        </p:spPr>
      </p:pic>
      <p:sp>
        <p:nvSpPr>
          <p:cNvPr id="4" name="Text Box 3"/>
          <p:cNvSpPr txBox="1"/>
          <p:nvPr/>
        </p:nvSpPr>
        <p:spPr>
          <a:xfrm>
            <a:off x="1460500" y="857250"/>
            <a:ext cx="7022465" cy="623570"/>
          </a:xfrm>
          <a:prstGeom prst="rect">
            <a:avLst/>
          </a:prstGeom>
          <a:noFill/>
        </p:spPr>
        <p:txBody>
          <a:bodyPr wrap="square" rtlCol="0">
            <a:spAutoFit/>
          </a:bodyPr>
          <a:lstStyle/>
          <a:p>
            <a:pPr marL="0" indent="0">
              <a:lnSpc>
                <a:spcPts val="2075"/>
              </a:lnSpc>
              <a:spcBef>
                <a:spcPts val="100"/>
              </a:spcBef>
              <a:buFont typeface="Arial" panose="020B0604020202020204" pitchFamily="34" charset="0"/>
              <a:buNone/>
            </a:pPr>
            <a:r>
              <a:rPr lang="fr-FR" altLang="" sz="1600" b="1" dirty="0">
                <a:latin typeface="Arial" panose="020B0604020202020204"/>
                <a:cs typeface="Arial" panose="020B0604020202020204"/>
                <a:sym typeface="+mn-ea"/>
              </a:rPr>
              <a:t>J</a:t>
            </a:r>
            <a:r>
              <a:rPr sz="1600" b="1" dirty="0">
                <a:latin typeface="Arial" panose="020B0604020202020204"/>
                <a:cs typeface="Arial" panose="020B0604020202020204"/>
                <a:sym typeface="+mn-ea"/>
              </a:rPr>
              <a:t>ointure</a:t>
            </a:r>
            <a:r>
              <a:rPr sz="1600" b="1" spc="-50" dirty="0">
                <a:latin typeface="Arial" panose="020B0604020202020204"/>
                <a:cs typeface="Arial" panose="020B0604020202020204"/>
                <a:sym typeface="+mn-ea"/>
              </a:rPr>
              <a:t> </a:t>
            </a:r>
            <a:r>
              <a:rPr sz="1600" b="1" dirty="0">
                <a:latin typeface="Arial" panose="020B0604020202020204"/>
                <a:cs typeface="Arial" panose="020B0604020202020204"/>
                <a:sym typeface="+mn-ea"/>
              </a:rPr>
              <a:t>de</a:t>
            </a:r>
            <a:r>
              <a:rPr lang="fr-FR" altLang="" sz="1600" b="1" dirty="0">
                <a:latin typeface="Arial" panose="020B0604020202020204"/>
                <a:cs typeface="Arial" panose="020B0604020202020204"/>
                <a:sym typeface="+mn-ea"/>
              </a:rPr>
              <a:t> 5 </a:t>
            </a:r>
            <a:r>
              <a:rPr sz="1600" b="1" dirty="0">
                <a:latin typeface="Arial" panose="020B0604020202020204"/>
                <a:cs typeface="Arial" panose="020B0604020202020204"/>
                <a:sym typeface="+mn-ea"/>
              </a:rPr>
              <a:t>datasets</a:t>
            </a:r>
            <a:r>
              <a:rPr lang="fr-FR" altLang="" sz="1600" b="1" dirty="0">
                <a:latin typeface="Arial" panose="020B0604020202020204"/>
                <a:cs typeface="Arial" panose="020B0604020202020204"/>
                <a:sym typeface="+mn-ea"/>
              </a:rPr>
              <a:t> après nettoyage et transformation :</a:t>
            </a:r>
            <a:r>
              <a:rPr lang="fr-FR" altLang="" sz="1600" dirty="0">
                <a:latin typeface="Arial" panose="020B0604020202020204"/>
                <a:cs typeface="Arial" panose="020B0604020202020204"/>
                <a:sym typeface="+mn-ea"/>
              </a:rPr>
              <a:t> dispo_alim, pop_final, distance, pib, stability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530" y="140653"/>
            <a:ext cx="12219940" cy="446405"/>
          </a:xfrm>
          <a:prstGeom prst="rect">
            <a:avLst/>
          </a:prstGeom>
        </p:spPr>
        <p:txBody>
          <a:bodyPr vert="horz" wrap="square" lIns="0" tIns="15875" rIns="0" bIns="0" rtlCol="0">
            <a:spAutoFit/>
          </a:bodyPr>
          <a:lstStyle/>
          <a:p>
            <a:pPr marL="3377565" indent="-457200">
              <a:lnSpc>
                <a:spcPct val="100000"/>
              </a:lnSpc>
              <a:spcBef>
                <a:spcPts val="125"/>
              </a:spcBef>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p>
        </p:txBody>
      </p:sp>
      <p:sp>
        <p:nvSpPr>
          <p:cNvPr id="6" name="object 6"/>
          <p:cNvSpPr txBox="1"/>
          <p:nvPr/>
        </p:nvSpPr>
        <p:spPr>
          <a:xfrm>
            <a:off x="775563" y="780846"/>
            <a:ext cx="8924925" cy="504825"/>
          </a:xfrm>
          <a:prstGeom prst="rect">
            <a:avLst/>
          </a:prstGeom>
        </p:spPr>
        <p:txBody>
          <a:bodyPr vert="horz" wrap="square" lIns="0" tIns="12700" rIns="0" bIns="0" rtlCol="0">
            <a:spAutoFit/>
          </a:bodyPr>
          <a:lstStyle/>
          <a:p>
            <a:pPr marL="12700">
              <a:lnSpc>
                <a:spcPct val="100000"/>
              </a:lnSpc>
              <a:spcBef>
                <a:spcPts val="100"/>
              </a:spcBef>
            </a:pPr>
            <a:r>
              <a:rPr lang="fr-FR" altLang="" sz="1600" b="1" dirty="0">
                <a:latin typeface="Arial" panose="020B0604020202020204"/>
                <a:cs typeface="Arial" panose="020B0604020202020204"/>
              </a:rPr>
              <a:t>Répartition des données de pays pour chaque variables :</a:t>
            </a:r>
            <a:r>
              <a:rPr lang="fr-FR" altLang="" sz="1600" dirty="0">
                <a:latin typeface="Arial" panose="020B0604020202020204"/>
                <a:cs typeface="Arial" panose="020B0604020202020204"/>
              </a:rPr>
              <a:t> o</a:t>
            </a:r>
            <a:r>
              <a:rPr sz="1600" dirty="0">
                <a:latin typeface="Arial" panose="020B0604020202020204"/>
                <a:cs typeface="Arial" panose="020B0604020202020204"/>
              </a:rPr>
              <a:t>utliers</a:t>
            </a:r>
            <a:r>
              <a:rPr sz="1600" spc="-30" dirty="0">
                <a:latin typeface="Arial" panose="020B0604020202020204"/>
                <a:cs typeface="Arial" panose="020B0604020202020204"/>
              </a:rPr>
              <a:t> </a:t>
            </a:r>
            <a:r>
              <a:rPr sz="1600" dirty="0">
                <a:latin typeface="Arial" panose="020B0604020202020204"/>
                <a:cs typeface="Arial" panose="020B0604020202020204"/>
              </a:rPr>
              <a:t>présents</a:t>
            </a:r>
            <a:r>
              <a:rPr lang="fr-FR" altLang="" sz="1600" spc="-20" dirty="0">
                <a:latin typeface="Arial" panose="020B0604020202020204"/>
                <a:cs typeface="Arial" panose="020B0604020202020204"/>
              </a:rPr>
              <a:t> de manière conséquente dans importations, nourriture, production, population et PIB.</a:t>
            </a:r>
          </a:p>
        </p:txBody>
      </p:sp>
      <p:sp>
        <p:nvSpPr>
          <p:cNvPr id="7" name="object 7"/>
          <p:cNvSpPr txBox="1">
            <a:spLocks noGrp="1"/>
          </p:cNvSpPr>
          <p:nvPr>
            <p:ph type="sldNum" sz="quarter" idx="12"/>
          </p:nvPr>
        </p:nvSpPr>
        <p:spPr>
          <a:prstGeom prst="rect">
            <a:avLst/>
          </a:prstGeom>
        </p:spPr>
        <p:txBody>
          <a:bodyPr vert="horz" wrap="square" lIns="0" tIns="29209" rIns="0" bIns="0" rtlCol="0">
            <a:spAutoFit/>
          </a:bodyPr>
          <a:lstStyle/>
          <a:p>
            <a:pPr marL="136525">
              <a:lnSpc>
                <a:spcPct val="100000"/>
              </a:lnSpc>
              <a:spcBef>
                <a:spcPts val="230"/>
              </a:spcBef>
            </a:pPr>
            <a:fld id="{81D60167-4931-47E6-BA6A-407CBD079E47}" type="slidenum">
              <a:rPr spc="-50" dirty="0"/>
              <a:t>7</a:t>
            </a:fld>
            <a:endParaRPr spc="-50" dirty="0"/>
          </a:p>
        </p:txBody>
      </p:sp>
      <p:pic>
        <p:nvPicPr>
          <p:cNvPr id="101" name="Content Placeholder 100"/>
          <p:cNvPicPr>
            <a:picLocks noGrp="1" noChangeAspect="1"/>
          </p:cNvPicPr>
          <p:nvPr>
            <p:ph idx="1"/>
          </p:nvPr>
        </p:nvPicPr>
        <p:blipFill>
          <a:blip r:embed="rId2"/>
          <a:stretch>
            <a:fillRect/>
          </a:stretch>
        </p:blipFill>
        <p:spPr>
          <a:xfrm>
            <a:off x="775335" y="1463675"/>
            <a:ext cx="8167370" cy="407162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30004" y="5104586"/>
            <a:ext cx="125095"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panose="020B0604020202020204"/>
                <a:cs typeface="Arial" panose="020B0604020202020204"/>
              </a:rPr>
              <a:t>8</a:t>
            </a:r>
            <a:endParaRPr sz="1400">
              <a:latin typeface="Arial" panose="020B0604020202020204"/>
              <a:cs typeface="Arial" panose="020B0604020202020204"/>
            </a:endParaRPr>
          </a:p>
        </p:txBody>
      </p:sp>
      <p:sp>
        <p:nvSpPr>
          <p:cNvPr id="3" name="object 3"/>
          <p:cNvSpPr txBox="1">
            <a:spLocks noGrp="1"/>
          </p:cNvSpPr>
          <p:nvPr>
            <p:ph type="title"/>
          </p:nvPr>
        </p:nvSpPr>
        <p:spPr>
          <a:xfrm>
            <a:off x="-2196465" y="171768"/>
            <a:ext cx="12013565" cy="446405"/>
          </a:xfrm>
          <a:prstGeom prst="rect">
            <a:avLst/>
          </a:prstGeom>
        </p:spPr>
        <p:txBody>
          <a:bodyPr vert="horz" wrap="square" lIns="0" tIns="15875" rIns="0" bIns="0" rtlCol="0">
            <a:spAutoFit/>
          </a:bodyPr>
          <a:lstStyle/>
          <a:p>
            <a:pPr marL="3377565" indent="-457200">
              <a:lnSpc>
                <a:spcPct val="100000"/>
              </a:lnSpc>
              <a:spcBef>
                <a:spcPts val="125"/>
              </a:spcBef>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p>
        </p:txBody>
      </p:sp>
      <p:sp>
        <p:nvSpPr>
          <p:cNvPr id="4" name="object 4"/>
          <p:cNvSpPr txBox="1"/>
          <p:nvPr/>
        </p:nvSpPr>
        <p:spPr>
          <a:xfrm>
            <a:off x="546100" y="857250"/>
            <a:ext cx="8549640" cy="572706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les plus grandes importations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Hong Kong, Samoa, Saint-Vincent-et-les Grenadines, Saint-Christophe-et-Niévès, Antigua-et-Barbuda</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quantité de nourriture consommée par habitant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Saint-Vincent-et-les Grenadines, Israël, Samoa, Saint-Christophe-et-Niévès, États-Unis</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production de nourriture par habitant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Maldives, Israël, Djibouti, Brésil, États-Unis</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population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Chine, Inde, États-Unis, Indonésie, Pakistan</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distance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Nouvelle-Zélande, Australie, Nouvelle-Calédonie, Fidji, Vanuatu</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le PIB par habitant le plus élevé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Luxembourg, Suisse, Macao, Norvège, Islande</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stabilité politique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Nouvelle-Zélande, Macao, Islande, Luxembourg, Malte</a:t>
            </a:r>
          </a:p>
          <a:p>
            <a:pPr marL="12700">
              <a:lnSpc>
                <a:spcPct val="100000"/>
              </a:lnSpc>
              <a:spcBef>
                <a:spcPts val="100"/>
              </a:spcBef>
            </a:pPr>
            <a:endParaRPr sz="1200">
              <a:latin typeface="Arial" panose="020B0604020202020204"/>
              <a:cs typeface="Arial" panose="020B0604020202020204"/>
            </a:endParaRPr>
          </a:p>
          <a:p>
            <a:pPr marL="12700" indent="0">
              <a:lnSpc>
                <a:spcPct val="100000"/>
              </a:lnSpc>
              <a:spcBef>
                <a:spcPts val="100"/>
              </a:spcBef>
              <a:buFont typeface="Arial" panose="020B0604020202020204" pitchFamily="34" charset="0"/>
              <a:buNone/>
            </a:pPr>
            <a:r>
              <a:rPr sz="1200" b="1">
                <a:latin typeface="Arial" panose="020B0604020202020204"/>
                <a:cs typeface="Arial" panose="020B0604020202020204"/>
              </a:rPr>
              <a:t>Top 5 des pays avec la plus grande évolution démographique :</a:t>
            </a:r>
          </a:p>
          <a:p>
            <a:pPr marL="184150" indent="-171450">
              <a:lnSpc>
                <a:spcPct val="100000"/>
              </a:lnSpc>
              <a:spcBef>
                <a:spcPts val="100"/>
              </a:spcBef>
              <a:buFont typeface="Arial" panose="020B0604020202020204" pitchFamily="34" charset="0"/>
              <a:buChar char="•"/>
            </a:pPr>
            <a:r>
              <a:rPr sz="1200">
                <a:latin typeface="Arial" panose="020B0604020202020204"/>
                <a:cs typeface="Arial" panose="020B0604020202020204"/>
              </a:rPr>
              <a:t>Oman, Liban, Maldives, Koweït, Jordanie</a:t>
            </a: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30004" y="5104586"/>
            <a:ext cx="125095"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panose="020B0604020202020204"/>
                <a:cs typeface="Arial" panose="020B0604020202020204"/>
              </a:rPr>
              <a:t>9</a:t>
            </a:r>
            <a:endParaRPr sz="1400">
              <a:latin typeface="Arial" panose="020B0604020202020204"/>
              <a:cs typeface="Arial" panose="020B0604020202020204"/>
            </a:endParaRPr>
          </a:p>
        </p:txBody>
      </p:sp>
      <p:sp>
        <p:nvSpPr>
          <p:cNvPr id="3" name="object 3"/>
          <p:cNvSpPr txBox="1">
            <a:spLocks noGrp="1"/>
          </p:cNvSpPr>
          <p:nvPr>
            <p:ph type="title"/>
          </p:nvPr>
        </p:nvSpPr>
        <p:spPr>
          <a:xfrm>
            <a:off x="504190" y="159751"/>
            <a:ext cx="9075420" cy="478155"/>
          </a:xfrm>
          <a:prstGeom prst="rect">
            <a:avLst/>
          </a:prstGeom>
        </p:spPr>
        <p:txBody>
          <a:bodyPr vert="horz" wrap="square" lIns="0" tIns="47625" rIns="0" bIns="0" rtlCol="0">
            <a:spAutoFit/>
          </a:bodyPr>
          <a:lstStyle/>
          <a:p>
            <a:pPr marL="527050" indent="-514350">
              <a:lnSpc>
                <a:spcPct val="100000"/>
              </a:lnSpc>
              <a:spcBef>
                <a:spcPts val="375"/>
              </a:spcBef>
              <a:buFont typeface="+mj-lt"/>
              <a:buAutoNum type="arabicPeriod" startAt="3"/>
            </a:pPr>
            <a:r>
              <a:rPr lang="fr-FR" altLang="en-US" sz="2800" b="1" spc="-50" dirty="0">
                <a:latin typeface="Gill Sans Ultra Bold Condensed" panose="020B0A06020104020203" charset="0"/>
                <a:cs typeface="Gill Sans Ultra Bold Condensed" panose="020B0A06020104020203" charset="0"/>
                <a:sym typeface="+mn-ea"/>
              </a:rPr>
              <a:t>Choix des données, importation des données, nettoyage</a:t>
            </a:r>
          </a:p>
        </p:txBody>
      </p:sp>
      <p:sp>
        <p:nvSpPr>
          <p:cNvPr id="4" name="object 4"/>
          <p:cNvSpPr txBox="1"/>
          <p:nvPr/>
        </p:nvSpPr>
        <p:spPr>
          <a:xfrm>
            <a:off x="4813553" y="1610613"/>
            <a:ext cx="4766310" cy="258762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panose="020B0604020202020204"/>
                <a:cs typeface="Arial" panose="020B0604020202020204"/>
              </a:rPr>
              <a:t>Corrélations</a:t>
            </a:r>
            <a:r>
              <a:rPr sz="1800" b="1" spc="-95" dirty="0">
                <a:latin typeface="Arial" panose="020B0604020202020204"/>
                <a:cs typeface="Arial" panose="020B0604020202020204"/>
              </a:rPr>
              <a:t> </a:t>
            </a:r>
            <a:r>
              <a:rPr sz="1800" b="1" dirty="0">
                <a:latin typeface="Arial" panose="020B0604020202020204"/>
                <a:cs typeface="Arial" panose="020B0604020202020204"/>
              </a:rPr>
              <a:t>entre</a:t>
            </a:r>
            <a:r>
              <a:rPr sz="1800" b="1" spc="-105" dirty="0">
                <a:latin typeface="Arial" panose="020B0604020202020204"/>
                <a:cs typeface="Arial" panose="020B0604020202020204"/>
              </a:rPr>
              <a:t> </a:t>
            </a:r>
            <a:r>
              <a:rPr sz="1800" b="1" dirty="0">
                <a:latin typeface="Arial" panose="020B0604020202020204"/>
                <a:cs typeface="Arial" panose="020B0604020202020204"/>
              </a:rPr>
              <a:t>les</a:t>
            </a:r>
            <a:r>
              <a:rPr sz="1800" b="1" spc="-100" dirty="0">
                <a:latin typeface="Arial" panose="020B0604020202020204"/>
                <a:cs typeface="Arial" panose="020B0604020202020204"/>
              </a:rPr>
              <a:t> </a:t>
            </a:r>
            <a:r>
              <a:rPr sz="1800" b="1" dirty="0">
                <a:latin typeface="Arial" panose="020B0604020202020204"/>
                <a:cs typeface="Arial" panose="020B0604020202020204"/>
              </a:rPr>
              <a:t>variables</a:t>
            </a:r>
            <a:r>
              <a:rPr sz="1800" b="1" spc="-25" dirty="0">
                <a:latin typeface="Arial" panose="020B0604020202020204"/>
                <a:cs typeface="Arial" panose="020B0604020202020204"/>
              </a:rPr>
              <a:t> </a:t>
            </a:r>
            <a:r>
              <a:rPr sz="1800" b="1" spc="-50" dirty="0">
                <a:latin typeface="Arial" panose="020B0604020202020204"/>
                <a:cs typeface="Arial" panose="020B0604020202020204"/>
              </a:rPr>
              <a:t>:</a:t>
            </a:r>
          </a:p>
          <a:p>
            <a:pPr marL="12700">
              <a:lnSpc>
                <a:spcPct val="100000"/>
              </a:lnSpc>
              <a:spcBef>
                <a:spcPts val="100"/>
              </a:spcBef>
            </a:pPr>
            <a:endParaRPr sz="1800" b="1" spc="-50" dirty="0">
              <a:latin typeface="Arial" panose="020B0604020202020204"/>
              <a:cs typeface="Arial" panose="020B0604020202020204"/>
            </a:endParaRPr>
          </a:p>
          <a:p>
            <a:pPr marL="298450" indent="-285750">
              <a:lnSpc>
                <a:spcPct val="100000"/>
              </a:lnSpc>
              <a:spcBef>
                <a:spcPts val="100"/>
              </a:spcBef>
              <a:buClr>
                <a:srgbClr val="000000"/>
              </a:buClr>
              <a:buFont typeface="Arial" panose="020B0604020202020204" pitchFamily="34" charset="0"/>
              <a:buChar char="•"/>
            </a:pPr>
            <a:r>
              <a:rPr lang="fr-FR" altLang="" sz="1600">
                <a:latin typeface="Arial" panose="020B0604020202020204"/>
                <a:cs typeface="Arial" panose="020B0604020202020204"/>
              </a:rPr>
              <a:t>Les données de la variables d’importation sont partiellement corrélées avec une forte consommation de nourriture, un bon PIB par haitant, une bonne stabilité politique</a:t>
            </a:r>
          </a:p>
          <a:p>
            <a:pPr marL="298450" indent="-285750">
              <a:lnSpc>
                <a:spcPct val="100000"/>
              </a:lnSpc>
              <a:spcBef>
                <a:spcPts val="100"/>
              </a:spcBef>
              <a:buClr>
                <a:srgbClr val="000000"/>
              </a:buClr>
              <a:buFont typeface="Arial" panose="020B0604020202020204" pitchFamily="34" charset="0"/>
              <a:buChar char="•"/>
            </a:pPr>
            <a:endParaRPr lang="fr-FR" altLang="" sz="1600">
              <a:latin typeface="Arial" panose="020B0604020202020204"/>
              <a:cs typeface="Arial" panose="020B0604020202020204"/>
            </a:endParaRPr>
          </a:p>
          <a:p>
            <a:pPr marL="298450" indent="-285750">
              <a:lnSpc>
                <a:spcPct val="100000"/>
              </a:lnSpc>
              <a:spcBef>
                <a:spcPts val="100"/>
              </a:spcBef>
              <a:buClr>
                <a:srgbClr val="000000"/>
              </a:buClr>
              <a:buFont typeface="Arial" panose="020B0604020202020204" pitchFamily="34" charset="0"/>
              <a:buChar char="•"/>
            </a:pPr>
            <a:r>
              <a:rPr lang="fr-FR" altLang="" sz="1600">
                <a:latin typeface="Arial" panose="020B0604020202020204"/>
                <a:cs typeface="Arial" panose="020B0604020202020204"/>
              </a:rPr>
              <a:t>A l’inverse, une forte population est corrélé négativement avec de fortes importations, idem pour la variable de production et de population</a:t>
            </a:r>
          </a:p>
        </p:txBody>
      </p:sp>
      <p:pic>
        <p:nvPicPr>
          <p:cNvPr id="100" name="Content Placeholder 99"/>
          <p:cNvPicPr>
            <a:picLocks noGrp="1" noChangeAspect="1"/>
          </p:cNvPicPr>
          <p:nvPr>
            <p:ph idx="1"/>
          </p:nvPr>
        </p:nvPicPr>
        <p:blipFill>
          <a:blip r:embed="rId2"/>
          <a:stretch>
            <a:fillRect/>
          </a:stretch>
        </p:blipFill>
        <p:spPr>
          <a:xfrm>
            <a:off x="165100" y="1034415"/>
            <a:ext cx="4335780" cy="3869055"/>
          </a:xfrm>
          <a:prstGeom prst="rect">
            <a:avLst/>
          </a:prstGeom>
          <a:noFill/>
          <a:ln w="9525">
            <a:noFill/>
          </a:ln>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Microsoft Office PowerPoint</Application>
  <PresentationFormat>Personnalisé</PresentationFormat>
  <Paragraphs>224</Paragraphs>
  <Slides>24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24</vt:i4>
      </vt:variant>
    </vt:vector>
  </HeadingPairs>
  <TitlesOfParts>
    <vt:vector size="34" baseType="lpstr">
      <vt:lpstr>Algerian</vt:lpstr>
      <vt:lpstr>Arial</vt:lpstr>
      <vt:lpstr>Arial Black</vt:lpstr>
      <vt:lpstr>Arial Rounded MT Bold</vt:lpstr>
      <vt:lpstr>Bauhaus 93</vt:lpstr>
      <vt:lpstr>Bodoni MT Black</vt:lpstr>
      <vt:lpstr>Gill Sans Ultra Bold Condensed</vt:lpstr>
      <vt:lpstr>Verdana</vt:lpstr>
      <vt:lpstr>Wingdings</vt:lpstr>
      <vt:lpstr>Green Color</vt:lpstr>
      <vt:lpstr>PROJET 9 - DATA ANALYST - OC</vt:lpstr>
      <vt:lpstr>SOMMAIRE</vt:lpstr>
      <vt:lpstr>INTRODUCTION</vt:lpstr>
      <vt:lpstr>Import des librairies/packages</vt:lpstr>
      <vt:lpstr>Choix des données, importation des données, nettoyage </vt:lpstr>
      <vt:lpstr>Choix des données, importation des données, nettoyage</vt:lpstr>
      <vt:lpstr>Choix des données, importation des données, nettoyage</vt:lpstr>
      <vt:lpstr>Choix des données, importation des données, nettoyage</vt:lpstr>
      <vt:lpstr>Choix des données, importation des données, nettoyage</vt:lpstr>
      <vt:lpstr>Méthode de Classification Ascendante Hiérarchique</vt:lpstr>
      <vt:lpstr>Méthode de Classification Ascendante Hiérarchique</vt:lpstr>
      <vt:lpstr>Méthode de Classification Ascendante Hiérarchique </vt:lpstr>
      <vt:lpstr>Méthode de Classification Ascendante Hiérarchique</vt:lpstr>
      <vt:lpstr>Analyses en Composantes Principales (ACP)</vt:lpstr>
      <vt:lpstr>Analyses en Composantes Principales (ACP)</vt:lpstr>
      <vt:lpstr>Analyses en Composantes Principales (ACP)</vt:lpstr>
      <vt:lpstr> Analyses en Composantes Principales (ACP) </vt:lpstr>
      <vt:lpstr>Méthode K-Means</vt:lpstr>
      <vt:lpstr>Méthode K-Means</vt:lpstr>
      <vt:lpstr>Rappel ACP - cercles de corrélation</vt:lpstr>
      <vt:lpstr>K-Means (ACP)</vt:lpstr>
      <vt:lpstr>K-Means (ACP) </vt:lpstr>
      <vt:lpstr>Analyse des clusters, choix des clusters et des pays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9 - DATA ANALYST - OC</dc:title>
  <dc:creator>mehdi</dc:creator>
  <cp:lastModifiedBy>Anis Tanich</cp:lastModifiedBy>
  <cp:revision>30</cp:revision>
  <dcterms:created xsi:type="dcterms:W3CDTF">2024-03-14T22:59:16Z</dcterms:created>
  <dcterms:modified xsi:type="dcterms:W3CDTF">2024-04-12T23:18:32Z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2024-02-09T01:00:00Z</vt:filetime>
  </property>
  <property fmtid="{D5CDD505-2E9C-101B-9397-08002B2CF9AE}" pid="3" name="Creator">
    <vt:lpwstr>Microsoft® PowerPoint® 2016</vt:lpwstr>
  </property>
  <property fmtid="{D5CDD505-2E9C-101B-9397-08002B2CF9AE}" pid="4" name="LastSaved">
    <vt:filetime>2024-03-14T01:00:00Z</vt:filetime>
  </property>
  <property fmtid="{D5CDD505-2E9C-101B-9397-08002B2CF9AE}" pid="5" name="Producer">
    <vt:lpwstr>3-Heights(TM) PDF Security Shell 4.8.25.2 (http://www.pdf-tools.com)</vt:lpwstr>
  </property>
  <property fmtid="{D5CDD505-2E9C-101B-9397-08002B2CF9AE}" pid="6" name="ICV">
    <vt:lpwstr>8C39B5D5445A4475879139318759CACF</vt:lpwstr>
  </property>
  <property fmtid="{D5CDD505-2E9C-101B-9397-08002B2CF9AE}" pid="7" name="KSOProductBuildVer">
    <vt:lpwstr>1033-11.2.0.11225</vt:lpwstr>
  </property>
</Properties>
</file>