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6" r:id="rId6"/>
    <p:sldId id="276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8" r:id="rId15"/>
    <p:sldId id="269" r:id="rId16"/>
    <p:sldId id="270" r:id="rId17"/>
    <p:sldId id="271" r:id="rId18"/>
    <p:sldId id="272" r:id="rId19"/>
    <p:sldId id="267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en-US" dirty="0"/>
              <a:t>PROJET 6 : Analyser les ventes d’une librairie</a:t>
            </a:r>
            <a:endParaRPr lang="fr-F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111375"/>
            <a:ext cx="8959850" cy="3841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Courbe de Lorenz</a:t>
            </a:r>
            <a:endParaRPr lang="fr-FR" altLang="en-US"/>
          </a:p>
        </p:txBody>
      </p:sp>
      <p:pic>
        <p:nvPicPr>
          <p:cNvPr id="103" name="Content Placeholder 1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69000" y="1110615"/>
            <a:ext cx="4888230" cy="495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635635" y="1935480"/>
            <a:ext cx="41065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50% des clients rapportent environ 25% du chiffre d’affaire </a:t>
            </a: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80% des clients rapportent à peine plus de 50% du chiffre d’affaire</a:t>
            </a: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Le coefficient de Gini est de 0.39</a:t>
            </a: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La répartition est inégale</a:t>
            </a: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Top 10 des produits et Flop 10</a:t>
            </a:r>
            <a:endParaRPr lang="fr-FR" altLang="en-US"/>
          </a:p>
        </p:txBody>
      </p:sp>
      <p:pic>
        <p:nvPicPr>
          <p:cNvPr id="104" name="Content Placeholder 1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1040" y="952500"/>
            <a:ext cx="7489190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Répartition genrée pour top 10 et flop 10</a:t>
            </a:r>
            <a:endParaRPr lang="fr-FR" altLang="en-US"/>
          </a:p>
        </p:txBody>
      </p:sp>
      <p:pic>
        <p:nvPicPr>
          <p:cNvPr id="105" name="Content Placeholder 10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3735" y="1056005"/>
            <a:ext cx="5149215" cy="495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Content Placeholder 10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9225" y="1056005"/>
            <a:ext cx="4801870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Chiffre d’affaire par catégorie et par mois</a:t>
            </a:r>
            <a:endParaRPr lang="fr-FR" altLang="en-US"/>
          </a:p>
        </p:txBody>
      </p:sp>
      <p:pic>
        <p:nvPicPr>
          <p:cNvPr id="107" name="Content Placeholder 10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37230" y="895985"/>
            <a:ext cx="8605520" cy="5163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429895" y="1376680"/>
            <a:ext cx="24517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La catégorie 1 est globalement celle rapportant le plus, suivi de la catégorie 0 et enfin la catégorie 2</a:t>
            </a:r>
            <a:endParaRPr lang="fr-FR" altLang="en-US"/>
          </a:p>
          <a:p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Cette disparité nous pousse à continuer à nous pencher sur l’analyse par catégories de produits</a:t>
            </a:r>
            <a:endParaRPr lang="fr-F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Répartition par catégories et valeurs aberrantes</a:t>
            </a:r>
            <a:endParaRPr lang="fr-FR" altLang="en-US"/>
          </a:p>
        </p:txBody>
      </p:sp>
      <p:pic>
        <p:nvPicPr>
          <p:cNvPr id="108" name="Content Placeholder 10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06095" y="952500"/>
            <a:ext cx="4801870" cy="495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Content Placeholder 10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07965" y="1271270"/>
            <a:ext cx="6674485" cy="4339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Affichage Z-score</a:t>
            </a:r>
            <a:endParaRPr lang="fr-FR" altLang="en-US"/>
          </a:p>
        </p:txBody>
      </p:sp>
      <p:pic>
        <p:nvPicPr>
          <p:cNvPr id="111" name="Content Placeholder 1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25220" y="1310640"/>
            <a:ext cx="9170035" cy="4728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10"/>
          <p:cNvSpPr txBox="1"/>
          <p:nvPr/>
        </p:nvSpPr>
        <p:spPr>
          <a:xfrm>
            <a:off x="1961515" y="942340"/>
            <a:ext cx="7498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>
                <a:sym typeface="+mn-ea"/>
              </a:rPr>
              <a:t>Nombre de valeurs aberrantes : 9189 en catégorie 2, 270 en catégorie 1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Clients B2B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0360" y="1403985"/>
            <a:ext cx="5384800" cy="4220845"/>
          </a:xfrm>
        </p:spPr>
        <p:txBody>
          <a:bodyPr/>
          <a:p>
            <a:endParaRPr lang="fr-FR" altLang="en-US" sz="1800"/>
          </a:p>
          <a:p>
            <a:r>
              <a:rPr lang="fr-FR" altLang="en-US" sz="1800"/>
              <a:t>Vérification, à l’aide d’une copie en table pivot regroupant la somme des prix par client et catégorie avec la somme cumulée des prix pour chaque client dans la variable 'total'</a:t>
            </a:r>
            <a:endParaRPr lang="fr-FR" altLang="en-US" sz="1800"/>
          </a:p>
          <a:p>
            <a:endParaRPr lang="fr-FR" altLang="en-US" sz="1800"/>
          </a:p>
          <a:p>
            <a:r>
              <a:rPr lang="fr-FR" altLang="en-US" sz="1800"/>
              <a:t>4 clients semblent être, au vu des sommes astronomiques, des B2B. Ils risquent des perturber nos données : à exclure de l’analyse</a:t>
            </a:r>
            <a:endParaRPr lang="fr-FR" altLang="en-US" sz="1800"/>
          </a:p>
          <a:p>
            <a:endParaRPr lang="fr-FR" altLang="en-US" sz="180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04560" y="1403985"/>
            <a:ext cx="5963920" cy="43230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Evolution par catégorie : ventes et chiffre d’affaires</a:t>
            </a:r>
            <a:endParaRPr lang="fr-FR" altLang="en-US"/>
          </a:p>
        </p:txBody>
      </p:sp>
      <p:pic>
        <p:nvPicPr>
          <p:cNvPr id="112" name="Content Placeholder 1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9405" y="2025650"/>
            <a:ext cx="5674995" cy="39681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Content Placeholder 1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4400" y="2025650"/>
            <a:ext cx="5745480" cy="3964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474345" y="913130"/>
            <a:ext cx="111080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Bien que la catégorie 0 enregistre le plus grand nombre de ventes de livres, elle n'est pas la plus rentable. En analysant le chiffre d'affaires par catégorie, les livres de catégorie 1 se révèlent être les plus profitables. En particulier, en juillet, le chiffre d'affaires des livres de catégorie 2 équivaut à celui des livres de catégorie 0, malgré des ventes nettement inférieures.</a:t>
            </a:r>
            <a:endParaRPr 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Tests statistiques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fr-FR" altLang="en-US" sz="2400"/>
              <a:t>Concernant la requête de Julie, nous devons aborder 5 liens de corrélations : </a:t>
            </a:r>
            <a:endParaRPr lang="fr-FR" altLang="en-US" sz="2400"/>
          </a:p>
          <a:p>
            <a:pPr marL="0" indent="0">
              <a:buNone/>
            </a:pPr>
            <a:endParaRPr lang="fr-FR" altLang="en-US" sz="2400"/>
          </a:p>
          <a:p>
            <a:r>
              <a:rPr lang="fr-FR" altLang="en-US" sz="2400"/>
              <a:t>1) Lien entre le genre d'un client et les catégories de livres achetés</a:t>
            </a:r>
            <a:endParaRPr lang="fr-FR" altLang="en-US" sz="2400"/>
          </a:p>
          <a:p>
            <a:r>
              <a:rPr lang="fr-FR" altLang="en-US" sz="2400"/>
              <a:t>2) Lien entre l'âge des clients et le montant total des achats</a:t>
            </a:r>
            <a:endParaRPr lang="fr-FR" altLang="en-US" sz="2400"/>
          </a:p>
          <a:p>
            <a:r>
              <a:rPr lang="fr-FR" altLang="en-US" sz="2400"/>
              <a:t>3) Lien entre l'âge des clients et la fréquence d'achat</a:t>
            </a:r>
            <a:endParaRPr lang="fr-FR" altLang="en-US" sz="2400"/>
          </a:p>
          <a:p>
            <a:r>
              <a:rPr lang="fr-FR" altLang="en-US" sz="2400"/>
              <a:t>4) Lien entre l'âge des clients et la taille du panier moyen</a:t>
            </a:r>
            <a:endParaRPr lang="fr-FR" altLang="en-US" sz="2400"/>
          </a:p>
          <a:p>
            <a:r>
              <a:rPr lang="fr-FR" altLang="en-US" sz="2400"/>
              <a:t>5) Lien entre l'âge des clients et la catégorie de livres achetés</a:t>
            </a:r>
            <a:endParaRPr lang="fr-FR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fr-FR" altLang="en-US" sz="2800">
                <a:sym typeface="+mn-ea"/>
              </a:rPr>
            </a:br>
            <a:r>
              <a:rPr lang="fr-FR" altLang="en-US" sz="2800">
                <a:sym typeface="+mn-ea"/>
              </a:rPr>
              <a:t>1) Lien entre le genre d'un client et les catégories de livres achetés</a:t>
            </a:r>
            <a:br>
              <a:rPr lang="fr-FR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284460" cy="4953000"/>
          </a:xfrm>
        </p:spPr>
        <p:txBody>
          <a:bodyPr/>
          <a:p>
            <a:r>
              <a:rPr lang="fr-FR" altLang="en-US" sz="2400"/>
              <a:t>Livres de catégorie </a:t>
            </a:r>
            <a:r>
              <a:rPr lang="en-US" sz="2400"/>
              <a:t>0  </a:t>
            </a:r>
            <a:r>
              <a:rPr lang="fr-FR" altLang="en-US" sz="2400"/>
              <a:t>:</a:t>
            </a:r>
            <a:r>
              <a:rPr lang="en-US" sz="2400"/>
              <a:t> 7892</a:t>
            </a:r>
            <a:r>
              <a:rPr lang="fr-FR" altLang="en-US" sz="2400"/>
              <a:t> clients </a:t>
            </a:r>
            <a:endParaRPr lang="en-US" sz="2400"/>
          </a:p>
          <a:p>
            <a:r>
              <a:rPr lang="fr-FR" altLang="en-US" sz="2400"/>
              <a:t>Livres de catégorie </a:t>
            </a:r>
            <a:r>
              <a:rPr lang="en-US" sz="2400"/>
              <a:t>1 </a:t>
            </a:r>
            <a:r>
              <a:rPr lang="fr-FR" altLang="en-US" sz="2400"/>
              <a:t>:</a:t>
            </a:r>
            <a:r>
              <a:rPr lang="en-US" sz="2400"/>
              <a:t> 8455</a:t>
            </a:r>
            <a:r>
              <a:rPr lang="fr-FR" altLang="en-US" sz="2400"/>
              <a:t> clients</a:t>
            </a:r>
            <a:endParaRPr lang="en-US" sz="2400"/>
          </a:p>
          <a:p>
            <a:r>
              <a:rPr lang="fr-FR" altLang="en-US" sz="2400"/>
              <a:t>Livres de catégorie 2 :</a:t>
            </a:r>
            <a:r>
              <a:rPr lang="en-US" sz="2400"/>
              <a:t> 3593</a:t>
            </a:r>
            <a:r>
              <a:rPr lang="fr-FR" altLang="en-US" sz="2400"/>
              <a:t> clients</a:t>
            </a:r>
            <a:endParaRPr lang="fr-FR" altLang="en-US" sz="2400"/>
          </a:p>
          <a:p>
            <a:endParaRPr lang="fr-FR" altLang="en-US" sz="2400"/>
          </a:p>
          <a:p>
            <a:pPr marL="0" indent="0">
              <a:buNone/>
            </a:pPr>
            <a:r>
              <a:rPr lang="fr-FR" altLang="en-US" sz="2400"/>
              <a:t>Répartition des clients(m) par catégorie : </a:t>
            </a:r>
            <a:endParaRPr lang="fr-FR" altLang="en-US" sz="2400"/>
          </a:p>
          <a:p>
            <a:r>
              <a:rPr lang="fr-FR" altLang="en-US" sz="2400"/>
              <a:t>39.3% en catégorie 0, 42.4% en catégorie 1, 18.3% en catégorie 2</a:t>
            </a:r>
            <a:endParaRPr lang="fr-FR" altLang="en-US" sz="2400"/>
          </a:p>
          <a:p>
            <a:pPr marL="0" indent="0">
              <a:buNone/>
            </a:pPr>
            <a:r>
              <a:rPr lang="fr-FR" altLang="en-US" sz="2400"/>
              <a:t>Répartition des clientes(f) par catégorie : </a:t>
            </a:r>
            <a:endParaRPr lang="fr-FR" altLang="en-US" sz="2400"/>
          </a:p>
          <a:p>
            <a:r>
              <a:rPr lang="fr-FR" altLang="en-US" sz="2400"/>
              <a:t>40% en catégorie 0, 42% en catégorie 1, 18% en catégorie 2</a:t>
            </a:r>
            <a:endParaRPr lang="fr-FR" altLang="en-US" sz="2400"/>
          </a:p>
          <a:p>
            <a:pPr marL="0" indent="0">
              <a:buNone/>
            </a:pPr>
            <a:endParaRPr lang="fr-FR" altLang="en-US" sz="2400"/>
          </a:p>
          <a:p>
            <a:pPr marL="0" indent="0">
              <a:buNone/>
            </a:pPr>
            <a:endParaRPr lang="fr-FR" altLang="en-US" sz="2400"/>
          </a:p>
          <a:p>
            <a:endParaRPr lang="fr-FR" altLang="en-US" sz="2400"/>
          </a:p>
          <a:p>
            <a:endParaRPr lang="fr-FR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Plan de présentation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Une partie nettoyage, ajouts</a:t>
            </a:r>
            <a:endParaRPr lang="fr-FR" altLang="en-US"/>
          </a:p>
          <a:p>
            <a:endParaRPr lang="fr-FR" altLang="en-US"/>
          </a:p>
          <a:p>
            <a:r>
              <a:rPr lang="fr-FR" altLang="en-US"/>
              <a:t>Une partie basée sur le demandes d’Antoine</a:t>
            </a:r>
            <a:endParaRPr lang="fr-FR" altLang="en-US"/>
          </a:p>
          <a:p>
            <a:endParaRPr lang="fr-FR" altLang="en-US"/>
          </a:p>
          <a:p>
            <a:r>
              <a:rPr lang="fr-FR" altLang="en-US"/>
              <a:t>Une partie basée sur les demandes de Julie</a:t>
            </a:r>
            <a:endParaRPr lang="fr-F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fr-FR" altLang="en-US" sz="2800">
                <a:sym typeface="+mn-ea"/>
              </a:rPr>
            </a:br>
            <a:r>
              <a:rPr lang="fr-FR" altLang="en-US" sz="2800">
                <a:sym typeface="+mn-ea"/>
              </a:rPr>
              <a:t>1) Lien entre le genre d'un client et les catégories de livres achetés</a:t>
            </a:r>
            <a:br>
              <a:rPr lang="fr-FR" altLang="en-US">
                <a:sym typeface="+mn-ea"/>
              </a:rPr>
            </a:br>
            <a:endParaRPr lang="fr-FR" altLang="en-US"/>
          </a:p>
        </p:txBody>
      </p:sp>
      <p:pic>
        <p:nvPicPr>
          <p:cNvPr id="114" name="Content Placeholder 11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83125" y="935990"/>
            <a:ext cx="7082155" cy="4986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330200" y="1807210"/>
            <a:ext cx="420052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600"/>
              <a:t>Catégorie 0 : 52% de femmes / 48% d’hommes </a:t>
            </a:r>
            <a:endParaRPr lang="fr-FR" altLang="en-US" sz="1600"/>
          </a:p>
          <a:p>
            <a:endParaRPr lang="fr-FR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600">
                <a:sym typeface="+mn-ea"/>
              </a:rPr>
              <a:t>Catégorie 1 : 52% de femmes / 48% d’hommes </a:t>
            </a:r>
            <a:endParaRPr lang="fr-FR" altLang="en-US" sz="1600"/>
          </a:p>
          <a:p>
            <a:endParaRPr lang="fr-FR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600">
                <a:sym typeface="+mn-ea"/>
              </a:rPr>
              <a:t>Catégorie 2 : 52% de femmes / 48% d’hommes </a:t>
            </a:r>
            <a:endParaRPr lang="fr-FR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fr-FR" altLang="en-US" sz="2800">
                <a:sym typeface="+mn-ea"/>
              </a:rPr>
            </a:br>
            <a:r>
              <a:rPr lang="fr-FR" altLang="en-US" sz="2800">
                <a:sym typeface="+mn-ea"/>
              </a:rPr>
              <a:t>Test quali-quali : Khi2 et V de cramer - Test 1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71270"/>
            <a:ext cx="10748645" cy="4953000"/>
          </a:xfrm>
        </p:spPr>
        <p:txBody>
          <a:bodyPr/>
          <a:p>
            <a:endParaRPr lang="fr-FR" altLang="en-US" sz="1800"/>
          </a:p>
          <a:p>
            <a:endParaRPr lang="fr-FR" altLang="en-US" sz="1800"/>
          </a:p>
          <a:p>
            <a:endParaRPr lang="fr-FR" altLang="en-US" sz="1800"/>
          </a:p>
          <a:p>
            <a:endParaRPr lang="fr-FR" altLang="en-US" sz="1800"/>
          </a:p>
          <a:p>
            <a:endParaRPr lang="fr-FR" altLang="en-US" sz="1800"/>
          </a:p>
          <a:p>
            <a:endParaRPr lang="fr-FR" altLang="en-US" sz="1800"/>
          </a:p>
          <a:p>
            <a:endParaRPr lang="fr-FR" altLang="en-US" sz="1800"/>
          </a:p>
          <a:p>
            <a:endParaRPr lang="fr-FR" altLang="en-US" sz="1800"/>
          </a:p>
          <a:p>
            <a:endParaRPr lang="fr-FR" altLang="en-US" sz="1800"/>
          </a:p>
          <a:p>
            <a:endParaRPr lang="fr-FR" altLang="en-US" sz="1800"/>
          </a:p>
          <a:p>
            <a:endParaRPr lang="fr-FR" altLang="en-US" sz="1800"/>
          </a:p>
          <a:p>
            <a:r>
              <a:rPr lang="fr-FR" altLang="en-US" sz="1600"/>
              <a:t>Test</a:t>
            </a:r>
            <a:r>
              <a:rPr lang="en-US" sz="1600"/>
              <a:t> du khi-deux indique une significativité statistique (&gt;0.05) conduisant au rejet de l'hypothèse nulle</a:t>
            </a:r>
            <a:endParaRPr lang="en-US" sz="1600"/>
          </a:p>
          <a:p>
            <a:r>
              <a:rPr lang="fr-FR" altLang="en-US" sz="1600"/>
              <a:t>C</a:t>
            </a:r>
            <a:r>
              <a:rPr lang="en-US" sz="1600"/>
              <a:t>oefficient de Cramer révèl</a:t>
            </a:r>
            <a:r>
              <a:rPr lang="fr-FR" altLang="en-US" sz="1600"/>
              <a:t>e</a:t>
            </a:r>
            <a:r>
              <a:rPr lang="en-US" sz="1600"/>
              <a:t> une association faible (0.0</a:t>
            </a:r>
            <a:r>
              <a:rPr lang="fr-FR" altLang="en-US" sz="1600"/>
              <a:t>1</a:t>
            </a:r>
            <a:r>
              <a:rPr lang="en-US" sz="1600"/>
              <a:t>). 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r>
              <a:rPr lang="en-US" sz="1600">
                <a:sym typeface="+mn-ea"/>
              </a:rPr>
              <a:t>Malgré cette association limitée, les variables demeurent statistiquement significativement liées</a:t>
            </a:r>
            <a:r>
              <a:rPr lang="fr-FR" altLang="en-US" sz="1600">
                <a:sym typeface="+mn-ea"/>
              </a:rPr>
              <a:t> </a:t>
            </a:r>
            <a:endParaRPr lang="fr-FR" altLang="en-US" sz="1600"/>
          </a:p>
          <a:p>
            <a:pPr marL="0" indent="0">
              <a:buNone/>
            </a:pP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600"/>
          </a:p>
          <a:p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773430"/>
            <a:ext cx="7800340" cy="4041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fr-FR" altLang="en-US" sz="2800">
                <a:sym typeface="+mn-ea"/>
              </a:rPr>
            </a:br>
            <a:r>
              <a:rPr lang="fr-FR" altLang="en-US" sz="2800">
                <a:sym typeface="+mn-ea"/>
              </a:rPr>
              <a:t>2) Lien entre l'âge(tranche) des clients et le montant total des achats</a:t>
            </a:r>
            <a:br>
              <a:rPr lang="fr-FR" altLang="en-US"/>
            </a:br>
            <a:endParaRPr lang="en-US"/>
          </a:p>
        </p:txBody>
      </p:sp>
      <p:pic>
        <p:nvPicPr>
          <p:cNvPr id="116" name="Content Placeholder 1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0855" y="1480185"/>
            <a:ext cx="7596505" cy="4145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8216265" y="1611630"/>
            <a:ext cx="37795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Quali-quanti : test de Levene, égalité des variances</a:t>
            </a:r>
            <a:endParaRPr lang="fr-FR" altLang="en-US"/>
          </a:p>
          <a:p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>
                <a:solidFill>
                  <a:schemeClr val="accent6">
                    <a:lumMod val="50000"/>
                  </a:schemeClr>
                </a:solidFill>
              </a:rPr>
              <a:t>Statistique de Levene : 113989.83169650355 // P-valeur de Levene : 0.0</a:t>
            </a:r>
            <a:endParaRPr lang="fr-FR" altLang="en-US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en-US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>
                <a:solidFill>
                  <a:schemeClr val="tx1"/>
                </a:solidFill>
              </a:rPr>
              <a:t>Homoscédasticité pas respectée : ANOVA de Welch, robuste aux violations de l'homoscédasticité</a:t>
            </a:r>
            <a:endParaRPr lang="fr-FR" altLang="en-US">
              <a:solidFill>
                <a:schemeClr val="tx1"/>
              </a:solidFill>
            </a:endParaRPr>
          </a:p>
          <a:p>
            <a:endParaRPr lang="fr-FR" altLang="en-US"/>
          </a:p>
          <a:p>
            <a:endParaRPr lang="fr-F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>
                <a:solidFill>
                  <a:schemeClr val="tx1"/>
                </a:solidFill>
                <a:sym typeface="+mn-ea"/>
              </a:rPr>
              <a:t>ANOVA de Welch - Test 2 </a:t>
            </a:r>
            <a:endParaRPr lang="fr-FR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8985" y="1200150"/>
            <a:ext cx="7920355" cy="26797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68985" y="4123055"/>
            <a:ext cx="84226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R</a:t>
            </a:r>
            <a:r>
              <a:rPr lang="en-US"/>
              <a:t>ésultats </a:t>
            </a:r>
            <a:r>
              <a:rPr lang="fr-FR" altLang="en-US"/>
              <a:t>indiquant</a:t>
            </a:r>
            <a:r>
              <a:rPr lang="en-US"/>
              <a:t> une p valeur p nulle</a:t>
            </a:r>
            <a:r>
              <a:rPr lang="fr-FR" altLang="en-US"/>
              <a:t> :</a:t>
            </a:r>
            <a:r>
              <a:rPr lang="en-US"/>
              <a:t> différence statistiquement significative entre les groupes.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S</a:t>
            </a:r>
            <a:r>
              <a:rPr lang="en-US"/>
              <a:t>tatistique F et les degrés de liberté (ddof1 et ddof2) montr</a:t>
            </a:r>
            <a:r>
              <a:rPr lang="fr-FR" altLang="en-US"/>
              <a:t>a</a:t>
            </a:r>
            <a:r>
              <a:rPr lang="en-US"/>
              <a:t>nt des valeurs inhabituelles, mais la valeur d'η² (np2) est de 0.20363, indiquant une taille d'effet modérée</a:t>
            </a:r>
            <a:r>
              <a:rPr lang="fr-FR" altLang="en-US"/>
              <a:t> </a:t>
            </a:r>
            <a:endParaRPr lang="fr-F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fr-FR" altLang="en-US">
                <a:sym typeface="+mn-ea"/>
              </a:rPr>
            </a:br>
            <a:r>
              <a:rPr lang="fr-FR" altLang="en-US" sz="2800">
                <a:sym typeface="+mn-ea"/>
              </a:rPr>
              <a:t>3) Lien entre l'âge(tranches) des clients et la fréquence d'achat</a:t>
            </a:r>
            <a:br>
              <a:rPr lang="en-US" sz="2800"/>
            </a:br>
            <a:endParaRPr lang="en-US" sz="2800"/>
          </a:p>
        </p:txBody>
      </p:sp>
      <p:pic>
        <p:nvPicPr>
          <p:cNvPr id="117" name="Content Placeholder 1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845" y="1130935"/>
            <a:ext cx="9036050" cy="495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9257030" y="1547495"/>
            <a:ext cx="38449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fr-FR" sz="1400" b="1"/>
              <a:t>Nombre d’achat par tranches :</a:t>
            </a:r>
            <a:endParaRPr lang="fr-FR" sz="1400" b="1"/>
          </a:p>
          <a:p>
            <a:pPr indent="0">
              <a:buFont typeface="Arial" panose="020B0604020202020204" pitchFamily="34" charset="0"/>
              <a:buNone/>
            </a:pP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Jeunes (17-30) </a:t>
            </a:r>
            <a:r>
              <a:rPr lang="fr-FR" altLang="en-US" sz="1400"/>
              <a:t>: </a:t>
            </a:r>
            <a:r>
              <a:rPr lang="en-US" sz="1400"/>
              <a:t>1851387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Adultes (31-50)</a:t>
            </a:r>
            <a:r>
              <a:rPr lang="fr-FR" altLang="en-US" sz="1400"/>
              <a:t> : </a:t>
            </a:r>
            <a:r>
              <a:rPr lang="en-US" sz="1400"/>
              <a:t>28427987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Âgés (51+)</a:t>
            </a:r>
            <a:r>
              <a:rPr lang="fr-FR" altLang="en-US" sz="1400"/>
              <a:t> : </a:t>
            </a:r>
            <a:r>
              <a:rPr lang="en-US" sz="1400"/>
              <a:t>10446735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fr-FR" sz="1400" b="1">
                <a:sym typeface="+mn-ea"/>
              </a:rPr>
              <a:t>Fréquence d’achat par tranches :</a:t>
            </a:r>
            <a:endParaRPr lang="fr-FR" sz="1400" b="1"/>
          </a:p>
          <a:p>
            <a:pPr indent="0">
              <a:buFont typeface="Arial" panose="020B0604020202020204" pitchFamily="34" charset="0"/>
              <a:buNone/>
            </a:pP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Jeunes (17-30) </a:t>
            </a:r>
            <a:r>
              <a:rPr lang="fr-FR" altLang="en-US" sz="1400">
                <a:sym typeface="+mn-ea"/>
              </a:rPr>
              <a:t>: </a:t>
            </a:r>
            <a:r>
              <a:rPr lang="en-US" sz="1400">
                <a:sym typeface="+mn-ea"/>
              </a:rPr>
              <a:t>0.609</a:t>
            </a:r>
            <a:endParaRPr 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Adultes (31-50)</a:t>
            </a:r>
            <a:r>
              <a:rPr lang="fr-FR" altLang="en-US" sz="1400">
                <a:sym typeface="+mn-ea"/>
              </a:rPr>
              <a:t> : </a:t>
            </a:r>
            <a:r>
              <a:rPr lang="en-US" sz="1400">
                <a:sym typeface="+mn-ea"/>
              </a:rPr>
              <a:t>0.277</a:t>
            </a:r>
            <a:endParaRPr lang="en-US" sz="1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ym typeface="+mn-ea"/>
              </a:rPr>
              <a:t>Âgés (51+)</a:t>
            </a:r>
            <a:r>
              <a:rPr lang="fr-FR" altLang="en-US" sz="1400">
                <a:sym typeface="+mn-ea"/>
              </a:rPr>
              <a:t> : </a:t>
            </a:r>
            <a:r>
              <a:rPr lang="en-US" sz="1400">
                <a:sym typeface="+mn-ea"/>
              </a:rPr>
              <a:t>0.11</a:t>
            </a:r>
            <a:r>
              <a:rPr lang="fr-FR" altLang="en-US" sz="1400">
                <a:sym typeface="+mn-ea"/>
              </a:rPr>
              <a:t>4</a:t>
            </a:r>
            <a:endParaRPr lang="en-US" sz="1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>
                <a:sym typeface="+mn-ea"/>
              </a:rPr>
              <a:t>ANOVA de Welch - Test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090785" cy="1000760"/>
          </a:xfrm>
        </p:spPr>
        <p:txBody>
          <a:bodyPr/>
          <a:p>
            <a:r>
              <a:rPr lang="en-US" sz="1800">
                <a:solidFill>
                  <a:schemeClr val="accent6">
                    <a:lumMod val="50000"/>
                  </a:schemeClr>
                </a:solidFill>
              </a:rPr>
              <a:t>Test de Levene - Statistique : 13.295979078647738 - Valeur p : 1.1660922873996028e-05</a:t>
            </a:r>
            <a:endParaRPr lang="en-US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altLang="en-US" sz="1800"/>
              <a:t>Homoscédasticité non respectée &gt;&gt;&gt; Anova de Welch</a:t>
            </a:r>
            <a:endParaRPr lang="fr-FR" altLang="en-US" sz="1800"/>
          </a:p>
          <a:p>
            <a:endParaRPr lang="fr-FR" alt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3260" y="2304415"/>
            <a:ext cx="8044815" cy="199580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683260" y="4747895"/>
            <a:ext cx="9531350" cy="10007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sz="1800">
                <a:solidFill>
                  <a:schemeClr val="tx1"/>
                </a:solidFill>
              </a:rPr>
              <a:t>S</a:t>
            </a:r>
            <a:r>
              <a:rPr lang="en-US" sz="1800">
                <a:solidFill>
                  <a:schemeClr val="tx1"/>
                </a:solidFill>
              </a:rPr>
              <a:t>tatistique de test F significative </a:t>
            </a:r>
            <a:r>
              <a:rPr lang="fr-FR" altLang="en-US" sz="1800">
                <a:solidFill>
                  <a:schemeClr val="tx1"/>
                </a:solidFill>
              </a:rPr>
              <a:t>et </a:t>
            </a:r>
            <a:r>
              <a:rPr lang="en-US" sz="1800">
                <a:solidFill>
                  <a:schemeClr val="tx1"/>
                </a:solidFill>
              </a:rPr>
              <a:t>p-value très faible</a:t>
            </a:r>
            <a:r>
              <a:rPr lang="fr-FR" altLang="en-US" sz="1800">
                <a:solidFill>
                  <a:schemeClr val="tx1"/>
                </a:solidFill>
              </a:rPr>
              <a:t> : d</a:t>
            </a:r>
            <a:r>
              <a:rPr lang="en-US" sz="1800">
                <a:solidFill>
                  <a:schemeClr val="tx1"/>
                </a:solidFill>
              </a:rPr>
              <a:t>ifférences</a:t>
            </a:r>
            <a:r>
              <a:rPr lang="fr-FR" altLang="en-US" sz="1800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significatives entre les groupes d'âge en termes de fréquence d'achats </a:t>
            </a:r>
            <a:r>
              <a:rPr lang="fr-FR" altLang="en-US" sz="1800">
                <a:solidFill>
                  <a:schemeClr val="tx1"/>
                </a:solidFill>
              </a:rPr>
              <a:t>&gt;&gt;&gt;</a:t>
            </a:r>
            <a:r>
              <a:rPr lang="en-US" sz="1800">
                <a:solidFill>
                  <a:schemeClr val="tx1"/>
                </a:solidFill>
              </a:rPr>
              <a:t> on rejette l'hypothèse nulle</a:t>
            </a:r>
            <a:endParaRPr lang="en-US" sz="1800">
              <a:solidFill>
                <a:schemeClr val="tx1"/>
              </a:solidFill>
            </a:endParaRPr>
          </a:p>
          <a:p>
            <a:endParaRPr lang="en-US" sz="1600"/>
          </a:p>
          <a:p>
            <a:pPr marL="0" indent="0"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fr-FR" altLang="en-US" sz="2800">
                <a:sym typeface="+mn-ea"/>
              </a:rPr>
            </a:br>
            <a:r>
              <a:rPr lang="fr-FR" altLang="en-US" sz="2800">
                <a:sym typeface="+mn-ea"/>
              </a:rPr>
              <a:t>4) Lien entre l'âge(tranches) des clients et la taille du panier moyen</a:t>
            </a:r>
            <a:br>
              <a:rPr lang="fr-FR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565" y="1109980"/>
            <a:ext cx="5384800" cy="4953000"/>
          </a:xfrm>
        </p:spPr>
        <p:txBody>
          <a:bodyPr/>
          <a:p>
            <a:r>
              <a:rPr lang="fr-FR" altLang="en-US" sz="1800"/>
              <a:t>Paniers moyens calculés et visualisés par tranches</a:t>
            </a:r>
            <a:endParaRPr lang="fr-FR" altLang="en-US" sz="1800"/>
          </a:p>
          <a:p>
            <a:endParaRPr lang="fr-FR" altLang="en-US" sz="1800"/>
          </a:p>
          <a:p>
            <a:r>
              <a:rPr lang="fr-FR" altLang="en-US" sz="1800"/>
              <a:t>Jeunes sur-représentés, bien que clients moins fréquents</a:t>
            </a:r>
            <a:endParaRPr lang="fr-FR" altLang="en-US" sz="1800"/>
          </a:p>
          <a:p>
            <a:endParaRPr lang="fr-FR" alt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118" name="Picture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5629275" y="772795"/>
            <a:ext cx="6450330" cy="5290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Kruskal Wallis - Test 4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020" y="952500"/>
            <a:ext cx="11792585" cy="2271395"/>
          </a:xfrm>
        </p:spPr>
        <p:txBody>
          <a:bodyPr/>
          <a:p>
            <a:r>
              <a:rPr lang="fr-FR" altLang="en-US" sz="1800"/>
              <a:t>Quali-quanti : test de Levene </a:t>
            </a:r>
            <a:endParaRPr lang="fr-FR" altLang="en-US" sz="1800"/>
          </a:p>
          <a:p>
            <a:r>
              <a:rPr lang="fr-FR" altLang="en-US" sz="1800">
                <a:solidFill>
                  <a:schemeClr val="accent6">
                    <a:lumMod val="50000"/>
                  </a:schemeClr>
                </a:solidFill>
              </a:rPr>
              <a:t>Statistique de Levene pour la taille du panier moyen : 214065.67328063052 - P-valeur de Levene pour la taille du panier moyen : 0.0</a:t>
            </a:r>
            <a:endParaRPr lang="fr-FR" altLang="en-US" sz="18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altLang="en-US" sz="1800">
                <a:solidFill>
                  <a:schemeClr val="tx1"/>
                </a:solidFill>
              </a:rPr>
              <a:t>Statistique de Levene cette-fois extrêmement élevée, indiquant une plus grande différence entre les variances des groupes ; avec p-valeur extrêmement faible : très forte heterodascticitée &gt;&gt;&gt; test de Kruskal wallis</a:t>
            </a:r>
            <a:endParaRPr lang="fr-FR" altLang="en-US" sz="18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2577465"/>
            <a:ext cx="9799320" cy="246888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521970" y="5046345"/>
            <a:ext cx="11792585" cy="149669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sz="1800"/>
              <a:t>P-valeur extrêmement faible/nulle : différences statistiquement significatives dans la taille du panier moyen entre les groupes définis par les tranches d'âge</a:t>
            </a:r>
            <a:endParaRPr lang="fr-FR" altLang="en-US" sz="1800"/>
          </a:p>
          <a:p>
            <a:r>
              <a:rPr lang="fr-FR" altLang="en-US" sz="1800">
                <a:solidFill>
                  <a:schemeClr val="tx1"/>
                </a:solidFill>
              </a:rPr>
              <a:t>Jeunes sur-représentés comparativement aux autres tranches </a:t>
            </a:r>
            <a:endParaRPr lang="fr-FR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/>
              <a:t>PARTIE 5 : LIEN ENTRE L'AGE DES CLIENTS ET LA CATEGORIE DE LIVRES ACHETES</a:t>
            </a:r>
            <a:endParaRPr lang="en-US" sz="200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590915" y="1238885"/>
            <a:ext cx="3392170" cy="4953000"/>
          </a:xfrm>
        </p:spPr>
        <p:txBody>
          <a:bodyPr/>
          <a:p>
            <a:pPr marL="0" indent="0">
              <a:buNone/>
            </a:pPr>
            <a:endParaRPr lang="fr-FR" altLang="en-US" sz="1600"/>
          </a:p>
          <a:p>
            <a:r>
              <a:rPr lang="fr-FR" altLang="en-US" sz="1600"/>
              <a:t> Catégorie 2 : quasiment seulement chez les Jeunes</a:t>
            </a:r>
            <a:endParaRPr lang="fr-FR" altLang="en-US" sz="1600"/>
          </a:p>
          <a:p>
            <a:endParaRPr lang="fr-FR" altLang="en-US" sz="1600"/>
          </a:p>
          <a:p>
            <a:r>
              <a:rPr lang="fr-FR" altLang="en-US" sz="1600">
                <a:sym typeface="+mn-ea"/>
              </a:rPr>
              <a:t>Quali-quali : khi2 et v de cramer</a:t>
            </a:r>
            <a:endParaRPr lang="fr-FR" altLang="en-US" sz="1600"/>
          </a:p>
          <a:p>
            <a:endParaRPr lang="fr-FR" altLang="en-US" sz="1600"/>
          </a:p>
        </p:txBody>
      </p:sp>
      <p:pic>
        <p:nvPicPr>
          <p:cNvPr id="120" name="Content Placeholder 11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4320" y="916940"/>
            <a:ext cx="8188960" cy="5142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>
                <a:sym typeface="+mn-ea"/>
              </a:rPr>
              <a:t>Test quali-quali : Khi2 et V de cramer - Test 5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0460" y="1174750"/>
            <a:ext cx="3360420" cy="4953000"/>
          </a:xfrm>
        </p:spPr>
        <p:txBody>
          <a:bodyPr/>
          <a:p>
            <a:r>
              <a:rPr lang="en-US" sz="1800"/>
              <a:t>La p-value étant extrêmement faible voir nulle, la corrélation est statistiquement significative</a:t>
            </a:r>
            <a:endParaRPr lang="en-US" sz="1800"/>
          </a:p>
          <a:p>
            <a:endParaRPr lang="en-US" sz="1800"/>
          </a:p>
          <a:p>
            <a:r>
              <a:rPr lang="fr-FR" altLang="en-US" sz="1800"/>
              <a:t>Le v de cramer est assez proche de 1 (0.45), indiquant des différences marquantes</a:t>
            </a:r>
            <a:endParaRPr lang="fr-FR" altLang="en-US" sz="18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11810" y="1033145"/>
            <a:ext cx="8152765" cy="5005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Imports, vérifications, jointures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 sz="2400">
                <a:sym typeface="+mn-ea"/>
              </a:rPr>
              <a:t>Import des librairies pandas, numpy, maplotlib, seaborn, statmodels</a:t>
            </a:r>
            <a:endParaRPr lang="fr-FR" altLang="en-US" sz="2400">
              <a:sym typeface="+mn-ea"/>
            </a:endParaRPr>
          </a:p>
          <a:p>
            <a:endParaRPr lang="fr-FR" altLang="en-US" sz="2400"/>
          </a:p>
          <a:p>
            <a:r>
              <a:rPr lang="fr-FR" altLang="en-US" sz="2400">
                <a:sym typeface="+mn-ea"/>
              </a:rPr>
              <a:t>Vérifications des valeurs manquantes et/ou autres anomalies : rien à constater</a:t>
            </a:r>
            <a:endParaRPr lang="fr-FR" altLang="en-US" sz="2400">
              <a:sym typeface="+mn-ea"/>
            </a:endParaRPr>
          </a:p>
          <a:p>
            <a:endParaRPr lang="fr-FR" altLang="en-US" sz="2400"/>
          </a:p>
          <a:p>
            <a:r>
              <a:rPr lang="fr-FR" altLang="en-US" sz="2400">
                <a:sym typeface="+mn-ea"/>
              </a:rPr>
              <a:t>Doublons : un client peut consommer plusieurs fois, à intervalles différente ou en une fois ; plusieurs clients, plusieurs articles, plusieurs sessions</a:t>
            </a:r>
            <a:endParaRPr lang="fr-FR" altLang="en-US" sz="2400"/>
          </a:p>
          <a:p>
            <a:endParaRPr lang="fr-FR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CONCLUSION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795" y="1163955"/>
            <a:ext cx="11847195" cy="4953000"/>
          </a:xfrm>
        </p:spPr>
        <p:txBody>
          <a:bodyPr/>
          <a:p>
            <a:pPr marL="0" indent="0">
              <a:buNone/>
            </a:pPr>
            <a:endParaRPr lang="en-US" sz="1600"/>
          </a:p>
          <a:p>
            <a:r>
              <a:rPr lang="en-US" sz="1600"/>
              <a:t>Adaptation des tests selon la nature des variables et les objectifs spécifiques de chaque analyse.</a:t>
            </a:r>
            <a:endParaRPr lang="en-US" sz="1600"/>
          </a:p>
          <a:p>
            <a:endParaRPr lang="en-US" sz="1600"/>
          </a:p>
          <a:p>
            <a:r>
              <a:rPr lang="en-US" sz="1600"/>
              <a:t>Le sexe influence le choix des catégories de livres, mais l'âge semble jouer un rôle plus crucial dans l'interaction avec nos produits ou services</a:t>
            </a:r>
            <a:endParaRPr lang="en-US" sz="1600"/>
          </a:p>
          <a:p>
            <a:endParaRPr lang="en-US" sz="1600"/>
          </a:p>
          <a:p>
            <a:r>
              <a:rPr lang="en-US" sz="1600"/>
              <a:t>Certaines catégories sont consommées exclusivement par des tranches d'âge spécifiques, offrant des insights précieux pour adapter les stratégies marketing</a:t>
            </a:r>
            <a:endParaRPr lang="en-US" sz="1600"/>
          </a:p>
          <a:p>
            <a:endParaRPr lang="en-US" sz="1600"/>
          </a:p>
          <a:p>
            <a:r>
              <a:rPr lang="en-US" sz="1600"/>
              <a:t>Les plus jeunes (17-30 ans) présentent un panier moyen élevé, mais les tranches d'âge supérieures montrent une fréquence d'achat plus élevée</a:t>
            </a:r>
            <a:endParaRPr lang="en-US" sz="1600"/>
          </a:p>
          <a:p>
            <a:endParaRPr lang="en-US" sz="1600"/>
          </a:p>
          <a:p>
            <a:r>
              <a:rPr lang="en-US" sz="1600"/>
              <a:t>Possibilité d'explorer des offres spéciales ou des communications ciblées en fonction des tranches d'âge pour optimiser l'impact sur l'activité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fr-FR" altLang="en-US">
                <a:sym typeface="+mn-ea"/>
              </a:rPr>
            </a:br>
            <a:r>
              <a:rPr lang="fr-FR" altLang="en-US">
                <a:sym typeface="+mn-ea"/>
              </a:rPr>
              <a:t>Imports, vérifications, jointures</a:t>
            </a:r>
            <a:br>
              <a:rPr lang="fr-FR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fr-FR" altLang="en-US" sz="2800"/>
              <a:t>Clés primaires</a:t>
            </a:r>
            <a:endParaRPr lang="fr-FR" altLang="en-US" sz="28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63295" y="1911985"/>
            <a:ext cx="628904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Ajouts de variables : année et âge</a:t>
            </a:r>
            <a:endParaRPr lang="fr-F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9230" y="2035810"/>
            <a:ext cx="5384800" cy="344614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8340" y="2291080"/>
            <a:ext cx="6394450" cy="15678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97180" y="1494790"/>
            <a:ext cx="516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Jointures : d’abord en left, puis en inner</a:t>
            </a:r>
            <a:endParaRPr lang="fr-FR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057900" y="1494790"/>
            <a:ext cx="5815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Variable ‘datetime’ format date, et extraction de l’année pour créer la variable d’âge des clients</a:t>
            </a:r>
            <a:endParaRPr lang="fr-FR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057900" y="4564380"/>
            <a:ext cx="5611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L’âge minimum : 17 ans</a:t>
            </a: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L’âge maximum : 94 ans</a:t>
            </a:r>
            <a:endParaRPr lang="fr-F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Observations et création de tranches d’âge</a:t>
            </a:r>
            <a:endParaRPr lang="fr-FR" alt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9565" y="1590040"/>
            <a:ext cx="5774055" cy="4470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Content Placeholder 11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3620" y="1826260"/>
            <a:ext cx="6014720" cy="3997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762635" y="944880"/>
            <a:ext cx="11429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L’</a:t>
            </a:r>
            <a:r>
              <a:rPr lang="en-US"/>
              <a:t>observation </a:t>
            </a:r>
            <a:r>
              <a:rPr lang="fr-FR" altLang="en-US"/>
              <a:t>de la distribution des âges puis de la répartition des </a:t>
            </a:r>
            <a:r>
              <a:rPr lang="en-US"/>
              <a:t>paniers moyens par âge, nous permets de déterminer trois groupes d'âges +- homogènes : les 17-30 ans, les 31-50 ans, et les 51+ (jusqu'à 94).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Demandes d’Antoine - Chiffre d’affaires </a:t>
            </a:r>
            <a:endParaRPr lang="fr-F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992630"/>
            <a:ext cx="8960485" cy="40309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76325" y="1247140"/>
            <a:ext cx="5998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C</a:t>
            </a:r>
            <a:r>
              <a:rPr lang="en-US"/>
              <a:t>hiffre d'affaire</a:t>
            </a:r>
            <a:r>
              <a:rPr lang="fr-FR" altLang="en-US"/>
              <a:t>s : </a:t>
            </a:r>
            <a:r>
              <a:rPr lang="en-US"/>
              <a:t>12027663.1</a:t>
            </a:r>
            <a:r>
              <a:rPr lang="fr-FR" altLang="en-US"/>
              <a:t> euros</a:t>
            </a:r>
            <a:endParaRPr lang="fr-F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Evolution du chiffre d’affaire (mois)</a:t>
            </a:r>
            <a:endParaRPr lang="fr-FR" altLang="en-US"/>
          </a:p>
        </p:txBody>
      </p:sp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23260" y="1153160"/>
            <a:ext cx="8359140" cy="495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05105" y="1579880"/>
            <a:ext cx="28981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Très fluctuant, observation plus lissée nécessaire</a:t>
            </a: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La baisse d’octobre 2021 : le plus prolifique en terme de ventes, et paradoxalement, le moins rentable si on s'appuye sur le chiffre d'affaire </a:t>
            </a: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 sz="2800"/>
              <a:t>Evolution du chiffre d’affaire (avec moyenne mobile et semaine)</a:t>
            </a:r>
            <a:endParaRPr lang="fr-FR" altLang="en-US" sz="2800"/>
          </a:p>
        </p:txBody>
      </p:sp>
      <p:pic>
        <p:nvPicPr>
          <p:cNvPr id="102" name="Content Placeholder 1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74465" y="1875790"/>
            <a:ext cx="7780655" cy="4144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323215" y="1311275"/>
            <a:ext cx="35648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Période initiale 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600"/>
              <a:t>A</a:t>
            </a:r>
            <a:r>
              <a:rPr lang="en-US" sz="1600"/>
              <a:t>ugmentation jusqu'à février 2022, suivie d'un changement de tendance.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600"/>
              <a:t>M</a:t>
            </a:r>
            <a:r>
              <a:rPr lang="en-US" sz="1600"/>
              <a:t>oyenne mobile en dessous de la courbe mensuelle, suggérant une tendance à la baisse.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endParaRPr lang="en-US" sz="1600"/>
          </a:p>
          <a:p>
            <a:r>
              <a:rPr lang="en-US" sz="1600"/>
              <a:t>À partir de février 2022</a:t>
            </a:r>
            <a:endParaRPr lang="en-US" sz="1600"/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600"/>
              <a:t>I</a:t>
            </a:r>
            <a:r>
              <a:rPr lang="en-US" sz="1600"/>
              <a:t>nversion : moyenne mobile au-dessus </a:t>
            </a:r>
            <a:r>
              <a:rPr lang="fr-FR" altLang="en-US" sz="1600"/>
              <a:t>durant </a:t>
            </a:r>
            <a:r>
              <a:rPr lang="en-US" sz="1600"/>
              <a:t>les phases de baisse et en dessous pendant les phases de hausse.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Moyenne hebdomadaire pren</a:t>
            </a:r>
            <a:r>
              <a:rPr lang="fr-FR" altLang="en-US" sz="1600"/>
              <a:t>ant</a:t>
            </a:r>
            <a:r>
              <a:rPr lang="en-US" sz="1600"/>
              <a:t> le dessus </a:t>
            </a:r>
            <a:r>
              <a:rPr lang="fr-FR" altLang="en-US" sz="1600"/>
              <a:t>périodiquement </a:t>
            </a:r>
            <a:r>
              <a:rPr lang="en-US" sz="1600"/>
              <a:t>à partir de février 2022</a:t>
            </a:r>
            <a:r>
              <a:rPr lang="fr-FR" altLang="en-US" sz="1600"/>
              <a:t> ; 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7549</Words>
  <Application>WPS Presentation</Application>
  <PresentationFormat>Widescreen</PresentationFormat>
  <Paragraphs>242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6 : Analyser les ventes d’une librairie</dc:title>
  <dc:creator/>
  <cp:lastModifiedBy>Samy D.</cp:lastModifiedBy>
  <cp:revision>18</cp:revision>
  <dcterms:created xsi:type="dcterms:W3CDTF">2023-12-23T17:26:24Z</dcterms:created>
  <dcterms:modified xsi:type="dcterms:W3CDTF">2023-12-25T08:14:31Z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58E733BF425140F380D157ADF7AB3A5E</vt:lpwstr>
  </property>
  <property fmtid="{D5CDD505-2E9C-101B-9397-08002B2CF9AE}" pid="3" name="KSOProductBuildVer">
    <vt:lpwstr>1033-11.2.0.11225</vt:lpwstr>
  </property>
</Properties>
</file>