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5" r:id="rId18"/>
    <p:sldId id="276" r:id="rId19"/>
    <p:sldId id="277"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1667"/>
    <p:restoredTop sz="94719"/>
  </p:normalViewPr>
  <p:slideViewPr>
    <p:cSldViewPr snapToGrid="0" snapToObjects="1">
      <p:cViewPr varScale="1">
        <p:scale>
          <a:sx n="96" d="100"/>
          <a:sy n="96" d="100"/>
        </p:scale>
        <p:origin x="176"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9.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B2DDF2-5B18-47E3-9140-E1A0E9CE83B4}" type="doc">
      <dgm:prSet loTypeId="urn:microsoft.com/office/officeart/2005/8/layout/arrow5" loCatId="relationship" qsTypeId="urn:microsoft.com/office/officeart/2005/8/quickstyle/simple4" qsCatId="simple" csTypeId="urn:microsoft.com/office/officeart/2005/8/colors/colorful5" csCatId="colorful"/>
      <dgm:spPr/>
      <dgm:t>
        <a:bodyPr/>
        <a:lstStyle/>
        <a:p>
          <a:endParaRPr lang="en-US"/>
        </a:p>
      </dgm:t>
    </dgm:pt>
    <dgm:pt modelId="{28D3EF40-3C52-45FC-B32D-FB46AEC4FCA3}">
      <dgm:prSet/>
      <dgm:spPr/>
      <dgm:t>
        <a:bodyPr/>
        <a:lstStyle/>
        <a:p>
          <a:r>
            <a:rPr lang="en-GB"/>
            <a:t>this shows that there are 660 rows and 7 columns.</a:t>
          </a:r>
          <a:endParaRPr lang="en-US"/>
        </a:p>
      </dgm:t>
    </dgm:pt>
    <dgm:pt modelId="{2A8C9398-8513-4808-BC36-B23C14F00FDB}" type="parTrans" cxnId="{EF8BC0E5-E789-4014-AEBD-4D5C2E9E4C4F}">
      <dgm:prSet/>
      <dgm:spPr/>
      <dgm:t>
        <a:bodyPr/>
        <a:lstStyle/>
        <a:p>
          <a:endParaRPr lang="en-US"/>
        </a:p>
      </dgm:t>
    </dgm:pt>
    <dgm:pt modelId="{7CE0AF05-A1B6-4A0B-9F0D-C9F5679668B6}" type="sibTrans" cxnId="{EF8BC0E5-E789-4014-AEBD-4D5C2E9E4C4F}">
      <dgm:prSet/>
      <dgm:spPr/>
      <dgm:t>
        <a:bodyPr/>
        <a:lstStyle/>
        <a:p>
          <a:endParaRPr lang="en-US"/>
        </a:p>
      </dgm:t>
    </dgm:pt>
    <dgm:pt modelId="{20504AF6-E56D-413C-A097-8DD7744A20C4}">
      <dgm:prSet/>
      <dgm:spPr/>
      <dgm:t>
        <a:bodyPr/>
        <a:lstStyle/>
        <a:p>
          <a:r>
            <a:rPr lang="en-GB"/>
            <a:t>All the features have integer values based on the above output</a:t>
          </a:r>
          <a:endParaRPr lang="en-US"/>
        </a:p>
      </dgm:t>
    </dgm:pt>
    <dgm:pt modelId="{E3838783-4B8F-48E6-8AC4-B7D64C8BF5C2}" type="parTrans" cxnId="{B9604DA4-55DF-481F-A6D0-FEB299C00741}">
      <dgm:prSet/>
      <dgm:spPr/>
      <dgm:t>
        <a:bodyPr/>
        <a:lstStyle/>
        <a:p>
          <a:endParaRPr lang="en-US"/>
        </a:p>
      </dgm:t>
    </dgm:pt>
    <dgm:pt modelId="{A2D69DC7-D5CD-43A8-8FE4-977BA4B50A83}" type="sibTrans" cxnId="{B9604DA4-55DF-481F-A6D0-FEB299C00741}">
      <dgm:prSet/>
      <dgm:spPr/>
      <dgm:t>
        <a:bodyPr/>
        <a:lstStyle/>
        <a:p>
          <a:endParaRPr lang="en-US"/>
        </a:p>
      </dgm:t>
    </dgm:pt>
    <dgm:pt modelId="{8CF0A354-6F51-4F15-83DC-2E2047BCA199}">
      <dgm:prSet/>
      <dgm:spPr/>
      <dgm:t>
        <a:bodyPr/>
        <a:lstStyle/>
        <a:p>
          <a:r>
            <a:rPr lang="en-GB"/>
            <a:t>This shows that there are no missing values in this dataset</a:t>
          </a:r>
          <a:endParaRPr lang="en-US"/>
        </a:p>
      </dgm:t>
    </dgm:pt>
    <dgm:pt modelId="{6D054E3F-74D0-4F78-A954-5497A7B2FBED}" type="parTrans" cxnId="{82AD5F84-F650-4CC4-A810-C3A06326F434}">
      <dgm:prSet/>
      <dgm:spPr/>
      <dgm:t>
        <a:bodyPr/>
        <a:lstStyle/>
        <a:p>
          <a:endParaRPr lang="en-US"/>
        </a:p>
      </dgm:t>
    </dgm:pt>
    <dgm:pt modelId="{9D6E7AE1-4B23-41F7-846A-DB4C0A1C5483}" type="sibTrans" cxnId="{82AD5F84-F650-4CC4-A810-C3A06326F434}">
      <dgm:prSet/>
      <dgm:spPr/>
      <dgm:t>
        <a:bodyPr/>
        <a:lstStyle/>
        <a:p>
          <a:endParaRPr lang="en-US"/>
        </a:p>
      </dgm:t>
    </dgm:pt>
    <dgm:pt modelId="{8893786A-0C49-4C4F-8571-5A5C85E20E35}">
      <dgm:prSet/>
      <dgm:spPr/>
      <dgm:t>
        <a:bodyPr/>
        <a:lstStyle/>
        <a:p>
          <a:r>
            <a:rPr lang="en-GB"/>
            <a:t>Looks like there is there some duplication in the customer key however no rows are duplicated </a:t>
          </a:r>
          <a:endParaRPr lang="en-US"/>
        </a:p>
      </dgm:t>
    </dgm:pt>
    <dgm:pt modelId="{E60A8A40-5613-41FC-AD85-9422F43A3264}" type="parTrans" cxnId="{CEA2066F-C360-46AD-BFD5-8B769168A57D}">
      <dgm:prSet/>
      <dgm:spPr/>
      <dgm:t>
        <a:bodyPr/>
        <a:lstStyle/>
        <a:p>
          <a:endParaRPr lang="en-US"/>
        </a:p>
      </dgm:t>
    </dgm:pt>
    <dgm:pt modelId="{7166C494-D0BF-482A-AC03-A4E58D085B46}" type="sibTrans" cxnId="{CEA2066F-C360-46AD-BFD5-8B769168A57D}">
      <dgm:prSet/>
      <dgm:spPr/>
      <dgm:t>
        <a:bodyPr/>
        <a:lstStyle/>
        <a:p>
          <a:endParaRPr lang="en-US"/>
        </a:p>
      </dgm:t>
    </dgm:pt>
    <dgm:pt modelId="{DB6B15C2-CE69-4733-A8C8-06A0CF058094}">
      <dgm:prSet/>
      <dgm:spPr/>
      <dgm:t>
        <a:bodyPr/>
        <a:lstStyle/>
        <a:p>
          <a:r>
            <a:rPr lang="en-GB"/>
            <a:t>Now we are going to delete SI_No and Customer because there is redundancy in those columns</a:t>
          </a:r>
          <a:endParaRPr lang="en-US"/>
        </a:p>
      </dgm:t>
    </dgm:pt>
    <dgm:pt modelId="{16D78D76-CE8E-454C-9BE9-756BE7D2FC1F}" type="parTrans" cxnId="{5C2B80ED-7E44-4F1F-84DD-5F78134DDAFB}">
      <dgm:prSet/>
      <dgm:spPr/>
      <dgm:t>
        <a:bodyPr/>
        <a:lstStyle/>
        <a:p>
          <a:endParaRPr lang="en-US"/>
        </a:p>
      </dgm:t>
    </dgm:pt>
    <dgm:pt modelId="{4FA469E9-6B72-4824-9F42-13DB4BCAA51A}" type="sibTrans" cxnId="{5C2B80ED-7E44-4F1F-84DD-5F78134DDAFB}">
      <dgm:prSet/>
      <dgm:spPr/>
      <dgm:t>
        <a:bodyPr/>
        <a:lstStyle/>
        <a:p>
          <a:endParaRPr lang="en-US"/>
        </a:p>
      </dgm:t>
    </dgm:pt>
    <dgm:pt modelId="{A07A1999-C5EB-8246-A9A0-BF7D7B9AE4A0}" type="pres">
      <dgm:prSet presAssocID="{6EB2DDF2-5B18-47E3-9140-E1A0E9CE83B4}" presName="diagram" presStyleCnt="0">
        <dgm:presLayoutVars>
          <dgm:dir/>
          <dgm:resizeHandles val="exact"/>
        </dgm:presLayoutVars>
      </dgm:prSet>
      <dgm:spPr/>
    </dgm:pt>
    <dgm:pt modelId="{E5EA0054-891E-3549-85B3-D7127370F543}" type="pres">
      <dgm:prSet presAssocID="{28D3EF40-3C52-45FC-B32D-FB46AEC4FCA3}" presName="arrow" presStyleLbl="node1" presStyleIdx="0" presStyleCnt="5">
        <dgm:presLayoutVars>
          <dgm:bulletEnabled val="1"/>
        </dgm:presLayoutVars>
      </dgm:prSet>
      <dgm:spPr/>
    </dgm:pt>
    <dgm:pt modelId="{71AE3E8C-FD8A-D441-ADBF-E4322F0C74C2}" type="pres">
      <dgm:prSet presAssocID="{20504AF6-E56D-413C-A097-8DD7744A20C4}" presName="arrow" presStyleLbl="node1" presStyleIdx="1" presStyleCnt="5">
        <dgm:presLayoutVars>
          <dgm:bulletEnabled val="1"/>
        </dgm:presLayoutVars>
      </dgm:prSet>
      <dgm:spPr/>
    </dgm:pt>
    <dgm:pt modelId="{2568F6E8-B505-CC4F-B977-45A4E6B81BD7}" type="pres">
      <dgm:prSet presAssocID="{8CF0A354-6F51-4F15-83DC-2E2047BCA199}" presName="arrow" presStyleLbl="node1" presStyleIdx="2" presStyleCnt="5">
        <dgm:presLayoutVars>
          <dgm:bulletEnabled val="1"/>
        </dgm:presLayoutVars>
      </dgm:prSet>
      <dgm:spPr/>
    </dgm:pt>
    <dgm:pt modelId="{88CD2208-AD30-EE4A-AA15-3F4A597924D3}" type="pres">
      <dgm:prSet presAssocID="{8893786A-0C49-4C4F-8571-5A5C85E20E35}" presName="arrow" presStyleLbl="node1" presStyleIdx="3" presStyleCnt="5">
        <dgm:presLayoutVars>
          <dgm:bulletEnabled val="1"/>
        </dgm:presLayoutVars>
      </dgm:prSet>
      <dgm:spPr/>
    </dgm:pt>
    <dgm:pt modelId="{6FD32438-91EA-C048-8E5B-F5C7637A67E3}" type="pres">
      <dgm:prSet presAssocID="{DB6B15C2-CE69-4733-A8C8-06A0CF058094}" presName="arrow" presStyleLbl="node1" presStyleIdx="4" presStyleCnt="5">
        <dgm:presLayoutVars>
          <dgm:bulletEnabled val="1"/>
        </dgm:presLayoutVars>
      </dgm:prSet>
      <dgm:spPr/>
    </dgm:pt>
  </dgm:ptLst>
  <dgm:cxnLst>
    <dgm:cxn modelId="{6572F70D-C2ED-AA4B-9C5A-03EEFE701C90}" type="presOf" srcId="{28D3EF40-3C52-45FC-B32D-FB46AEC4FCA3}" destId="{E5EA0054-891E-3549-85B3-D7127370F543}" srcOrd="0" destOrd="0" presId="urn:microsoft.com/office/officeart/2005/8/layout/arrow5"/>
    <dgm:cxn modelId="{C13DDE6A-6201-DE48-94EA-006D72B63700}" type="presOf" srcId="{8893786A-0C49-4C4F-8571-5A5C85E20E35}" destId="{88CD2208-AD30-EE4A-AA15-3F4A597924D3}" srcOrd="0" destOrd="0" presId="urn:microsoft.com/office/officeart/2005/8/layout/arrow5"/>
    <dgm:cxn modelId="{CEA2066F-C360-46AD-BFD5-8B769168A57D}" srcId="{6EB2DDF2-5B18-47E3-9140-E1A0E9CE83B4}" destId="{8893786A-0C49-4C4F-8571-5A5C85E20E35}" srcOrd="3" destOrd="0" parTransId="{E60A8A40-5613-41FC-AD85-9422F43A3264}" sibTransId="{7166C494-D0BF-482A-AC03-A4E58D085B46}"/>
    <dgm:cxn modelId="{82AD5F84-F650-4CC4-A810-C3A06326F434}" srcId="{6EB2DDF2-5B18-47E3-9140-E1A0E9CE83B4}" destId="{8CF0A354-6F51-4F15-83DC-2E2047BCA199}" srcOrd="2" destOrd="0" parTransId="{6D054E3F-74D0-4F78-A954-5497A7B2FBED}" sibTransId="{9D6E7AE1-4B23-41F7-846A-DB4C0A1C5483}"/>
    <dgm:cxn modelId="{1EC83A8B-F442-EC45-8B72-AFEDA7CC06E2}" type="presOf" srcId="{20504AF6-E56D-413C-A097-8DD7744A20C4}" destId="{71AE3E8C-FD8A-D441-ADBF-E4322F0C74C2}" srcOrd="0" destOrd="0" presId="urn:microsoft.com/office/officeart/2005/8/layout/arrow5"/>
    <dgm:cxn modelId="{B9604DA4-55DF-481F-A6D0-FEB299C00741}" srcId="{6EB2DDF2-5B18-47E3-9140-E1A0E9CE83B4}" destId="{20504AF6-E56D-413C-A097-8DD7744A20C4}" srcOrd="1" destOrd="0" parTransId="{E3838783-4B8F-48E6-8AC4-B7D64C8BF5C2}" sibTransId="{A2D69DC7-D5CD-43A8-8FE4-977BA4B50A83}"/>
    <dgm:cxn modelId="{893731BD-6064-1447-BDD1-58868B443478}" type="presOf" srcId="{6EB2DDF2-5B18-47E3-9140-E1A0E9CE83B4}" destId="{A07A1999-C5EB-8246-A9A0-BF7D7B9AE4A0}" srcOrd="0" destOrd="0" presId="urn:microsoft.com/office/officeart/2005/8/layout/arrow5"/>
    <dgm:cxn modelId="{C64E0BDF-0640-B349-A7BD-6FFF1CAD9EB3}" type="presOf" srcId="{DB6B15C2-CE69-4733-A8C8-06A0CF058094}" destId="{6FD32438-91EA-C048-8E5B-F5C7637A67E3}" srcOrd="0" destOrd="0" presId="urn:microsoft.com/office/officeart/2005/8/layout/arrow5"/>
    <dgm:cxn modelId="{3E5A12E4-AA31-4B47-9E4E-E7139B96820C}" type="presOf" srcId="{8CF0A354-6F51-4F15-83DC-2E2047BCA199}" destId="{2568F6E8-B505-CC4F-B977-45A4E6B81BD7}" srcOrd="0" destOrd="0" presId="urn:microsoft.com/office/officeart/2005/8/layout/arrow5"/>
    <dgm:cxn modelId="{EF8BC0E5-E789-4014-AEBD-4D5C2E9E4C4F}" srcId="{6EB2DDF2-5B18-47E3-9140-E1A0E9CE83B4}" destId="{28D3EF40-3C52-45FC-B32D-FB46AEC4FCA3}" srcOrd="0" destOrd="0" parTransId="{2A8C9398-8513-4808-BC36-B23C14F00FDB}" sibTransId="{7CE0AF05-A1B6-4A0B-9F0D-C9F5679668B6}"/>
    <dgm:cxn modelId="{5C2B80ED-7E44-4F1F-84DD-5F78134DDAFB}" srcId="{6EB2DDF2-5B18-47E3-9140-E1A0E9CE83B4}" destId="{DB6B15C2-CE69-4733-A8C8-06A0CF058094}" srcOrd="4" destOrd="0" parTransId="{16D78D76-CE8E-454C-9BE9-756BE7D2FC1F}" sibTransId="{4FA469E9-6B72-4824-9F42-13DB4BCAA51A}"/>
    <dgm:cxn modelId="{C4410727-E87B-D540-87AB-4C2D5EDB231A}" type="presParOf" srcId="{A07A1999-C5EB-8246-A9A0-BF7D7B9AE4A0}" destId="{E5EA0054-891E-3549-85B3-D7127370F543}" srcOrd="0" destOrd="0" presId="urn:microsoft.com/office/officeart/2005/8/layout/arrow5"/>
    <dgm:cxn modelId="{CA83B4D8-3780-254F-ABBB-B4BE6C8E7EA8}" type="presParOf" srcId="{A07A1999-C5EB-8246-A9A0-BF7D7B9AE4A0}" destId="{71AE3E8C-FD8A-D441-ADBF-E4322F0C74C2}" srcOrd="1" destOrd="0" presId="urn:microsoft.com/office/officeart/2005/8/layout/arrow5"/>
    <dgm:cxn modelId="{D7587D5B-43AA-1948-98F7-240F025B0661}" type="presParOf" srcId="{A07A1999-C5EB-8246-A9A0-BF7D7B9AE4A0}" destId="{2568F6E8-B505-CC4F-B977-45A4E6B81BD7}" srcOrd="2" destOrd="0" presId="urn:microsoft.com/office/officeart/2005/8/layout/arrow5"/>
    <dgm:cxn modelId="{F86E9808-D24F-0847-86CA-12CACEB4BC95}" type="presParOf" srcId="{A07A1999-C5EB-8246-A9A0-BF7D7B9AE4A0}" destId="{88CD2208-AD30-EE4A-AA15-3F4A597924D3}" srcOrd="3" destOrd="0" presId="urn:microsoft.com/office/officeart/2005/8/layout/arrow5"/>
    <dgm:cxn modelId="{D5ED7AA7-866C-1D48-A5B7-7DF5FBB67077}" type="presParOf" srcId="{A07A1999-C5EB-8246-A9A0-BF7D7B9AE4A0}" destId="{6FD32438-91EA-C048-8E5B-F5C7637A67E3}"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C69E00-5CD0-4EB7-A7AB-60CD40F038E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C9EBC52-B6EB-4D12-A096-7A1A6FB31303}">
      <dgm:prSet/>
      <dgm:spPr/>
      <dgm:t>
        <a:bodyPr/>
        <a:lstStyle/>
        <a:p>
          <a:pPr>
            <a:lnSpc>
              <a:spcPct val="100000"/>
            </a:lnSpc>
          </a:pPr>
          <a:r>
            <a:rPr lang="en-GB"/>
            <a:t>Customers in the medium group (Label 1). They rarely participate in online activities, and one of the exercises may be to get them to participate online. If they register online, promotions and offers can be easily communicated to them.</a:t>
          </a:r>
          <a:endParaRPr lang="en-US"/>
        </a:p>
      </dgm:t>
    </dgm:pt>
    <dgm:pt modelId="{5CB6957B-8B5F-4E90-B983-F4486564B039}" type="parTrans" cxnId="{003C2F61-69D4-417D-81CF-FA5ECB64AE0A}">
      <dgm:prSet/>
      <dgm:spPr/>
      <dgm:t>
        <a:bodyPr/>
        <a:lstStyle/>
        <a:p>
          <a:endParaRPr lang="en-US"/>
        </a:p>
      </dgm:t>
    </dgm:pt>
    <dgm:pt modelId="{41B8AD57-0BC3-40DB-A5CC-F3DEDF26369D}" type="sibTrans" cxnId="{003C2F61-69D4-417D-81CF-FA5ECB64AE0A}">
      <dgm:prSet/>
      <dgm:spPr/>
      <dgm:t>
        <a:bodyPr/>
        <a:lstStyle/>
        <a:p>
          <a:endParaRPr lang="en-US"/>
        </a:p>
      </dgm:t>
    </dgm:pt>
    <dgm:pt modelId="{7393D5A5-01F2-4D58-9E2D-BB806E73AA50}">
      <dgm:prSet/>
      <dgm:spPr/>
      <dgm:t>
        <a:bodyPr/>
        <a:lstStyle/>
        <a:p>
          <a:pPr>
            <a:lnSpc>
              <a:spcPct val="100000"/>
            </a:lnSpc>
          </a:pPr>
          <a:r>
            <a:rPr lang="en-GB"/>
            <a:t>Customers in low group (label 0).It can also be classified to check whether there are extreme groups with higher average credit lines. These customers can get more discounts and new credit cards so that we can include them in the middle group (label 1 ) over a period of time. Similarly, we can do this for medium clients (label 1) and try to place them in the advanced group (label 2) over a period of time .</a:t>
          </a:r>
          <a:endParaRPr lang="en-US"/>
        </a:p>
      </dgm:t>
    </dgm:pt>
    <dgm:pt modelId="{25655AA2-4599-4236-9D5E-C17A1AEDD6DD}" type="parTrans" cxnId="{F8E8BA16-7F53-4850-A8AD-AE656A35B7A1}">
      <dgm:prSet/>
      <dgm:spPr/>
      <dgm:t>
        <a:bodyPr/>
        <a:lstStyle/>
        <a:p>
          <a:endParaRPr lang="en-US"/>
        </a:p>
      </dgm:t>
    </dgm:pt>
    <dgm:pt modelId="{7A3A4006-9673-48D0-B912-B399D20A120D}" type="sibTrans" cxnId="{F8E8BA16-7F53-4850-A8AD-AE656A35B7A1}">
      <dgm:prSet/>
      <dgm:spPr/>
      <dgm:t>
        <a:bodyPr/>
        <a:lstStyle/>
        <a:p>
          <a:endParaRPr lang="en-US"/>
        </a:p>
      </dgm:t>
    </dgm:pt>
    <dgm:pt modelId="{0847CC2F-6308-4D2A-8CA3-F39403DC24B7}">
      <dgm:prSet/>
      <dgm:spPr/>
      <dgm:t>
        <a:bodyPr/>
        <a:lstStyle/>
        <a:p>
          <a:pPr>
            <a:lnSpc>
              <a:spcPct val="100000"/>
            </a:lnSpc>
          </a:pPr>
          <a:r>
            <a:rPr lang="en-GB"/>
            <a:t>Customers in low group (label 0). As the most frequent call centre caller, you can try to deliver various offers to these customers and transition into a mid-sized group over a period of time.</a:t>
          </a:r>
          <a:endParaRPr lang="en-US"/>
        </a:p>
      </dgm:t>
    </dgm:pt>
    <dgm:pt modelId="{F9EC68F3-01B3-410C-BFF1-AFC145010D9E}" type="parTrans" cxnId="{2F8348F0-AAF8-414B-9BBF-3CCAD33E59E7}">
      <dgm:prSet/>
      <dgm:spPr/>
      <dgm:t>
        <a:bodyPr/>
        <a:lstStyle/>
        <a:p>
          <a:endParaRPr lang="en-US"/>
        </a:p>
      </dgm:t>
    </dgm:pt>
    <dgm:pt modelId="{463C8CCE-00E4-487D-B9D5-F2CA3BD9C2C5}" type="sibTrans" cxnId="{2F8348F0-AAF8-414B-9BBF-3CCAD33E59E7}">
      <dgm:prSet/>
      <dgm:spPr/>
      <dgm:t>
        <a:bodyPr/>
        <a:lstStyle/>
        <a:p>
          <a:endParaRPr lang="en-US"/>
        </a:p>
      </dgm:t>
    </dgm:pt>
    <dgm:pt modelId="{11F8EFF6-8DE0-4232-B51D-3E133EFDA19D}" type="pres">
      <dgm:prSet presAssocID="{BBC69E00-5CD0-4EB7-A7AB-60CD40F038E4}" presName="root" presStyleCnt="0">
        <dgm:presLayoutVars>
          <dgm:dir/>
          <dgm:resizeHandles val="exact"/>
        </dgm:presLayoutVars>
      </dgm:prSet>
      <dgm:spPr/>
    </dgm:pt>
    <dgm:pt modelId="{39CDEF8A-4583-4C45-80CC-490CADD26B54}" type="pres">
      <dgm:prSet presAssocID="{7C9EBC52-B6EB-4D12-A096-7A1A6FB31303}" presName="compNode" presStyleCnt="0"/>
      <dgm:spPr/>
    </dgm:pt>
    <dgm:pt modelId="{66D324A1-B209-4721-BBD2-21EA0734C3B2}" type="pres">
      <dgm:prSet presAssocID="{7C9EBC52-B6EB-4D12-A096-7A1A6FB3130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ummingbird"/>
        </a:ext>
      </dgm:extLst>
    </dgm:pt>
    <dgm:pt modelId="{A8EF59DA-667D-4C7C-860E-852C634C852E}" type="pres">
      <dgm:prSet presAssocID="{7C9EBC52-B6EB-4D12-A096-7A1A6FB31303}" presName="spaceRect" presStyleCnt="0"/>
      <dgm:spPr/>
    </dgm:pt>
    <dgm:pt modelId="{9E04295C-A8A7-4553-8CC7-BEE6673950BB}" type="pres">
      <dgm:prSet presAssocID="{7C9EBC52-B6EB-4D12-A096-7A1A6FB31303}" presName="textRect" presStyleLbl="revTx" presStyleIdx="0" presStyleCnt="3">
        <dgm:presLayoutVars>
          <dgm:chMax val="1"/>
          <dgm:chPref val="1"/>
        </dgm:presLayoutVars>
      </dgm:prSet>
      <dgm:spPr/>
    </dgm:pt>
    <dgm:pt modelId="{BE75D495-EB41-4843-AA85-79757C95B1EC}" type="pres">
      <dgm:prSet presAssocID="{41B8AD57-0BC3-40DB-A5CC-F3DEDF26369D}" presName="sibTrans" presStyleCnt="0"/>
      <dgm:spPr/>
    </dgm:pt>
    <dgm:pt modelId="{1BEAF2DB-465F-4B4C-94CD-6F0CAB6A5ACC}" type="pres">
      <dgm:prSet presAssocID="{7393D5A5-01F2-4D58-9E2D-BB806E73AA50}" presName="compNode" presStyleCnt="0"/>
      <dgm:spPr/>
    </dgm:pt>
    <dgm:pt modelId="{B8894AE2-3328-4D4F-BA0B-66871E1DD4B1}" type="pres">
      <dgm:prSet presAssocID="{7393D5A5-01F2-4D58-9E2D-BB806E73AA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86944B5A-1B28-44A1-946D-B1B56AF8C897}" type="pres">
      <dgm:prSet presAssocID="{7393D5A5-01F2-4D58-9E2D-BB806E73AA50}" presName="spaceRect" presStyleCnt="0"/>
      <dgm:spPr/>
    </dgm:pt>
    <dgm:pt modelId="{30E5AF2E-4830-4BEA-99BE-7980E8A4E386}" type="pres">
      <dgm:prSet presAssocID="{7393D5A5-01F2-4D58-9E2D-BB806E73AA50}" presName="textRect" presStyleLbl="revTx" presStyleIdx="1" presStyleCnt="3">
        <dgm:presLayoutVars>
          <dgm:chMax val="1"/>
          <dgm:chPref val="1"/>
        </dgm:presLayoutVars>
      </dgm:prSet>
      <dgm:spPr/>
    </dgm:pt>
    <dgm:pt modelId="{43DA40F5-8162-480D-926C-37A223B523DC}" type="pres">
      <dgm:prSet presAssocID="{7A3A4006-9673-48D0-B912-B399D20A120D}" presName="sibTrans" presStyleCnt="0"/>
      <dgm:spPr/>
    </dgm:pt>
    <dgm:pt modelId="{C25EFA66-A213-4359-88E8-DA427D930E93}" type="pres">
      <dgm:prSet presAssocID="{0847CC2F-6308-4D2A-8CA3-F39403DC24B7}" presName="compNode" presStyleCnt="0"/>
      <dgm:spPr/>
    </dgm:pt>
    <dgm:pt modelId="{B164DE21-B62A-411A-A106-37B86B4D200C}" type="pres">
      <dgm:prSet presAssocID="{0847CC2F-6308-4D2A-8CA3-F39403DC24B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aker Phone"/>
        </a:ext>
      </dgm:extLst>
    </dgm:pt>
    <dgm:pt modelId="{A73BFAC3-CE21-4673-9BE7-6535DDE87D6E}" type="pres">
      <dgm:prSet presAssocID="{0847CC2F-6308-4D2A-8CA3-F39403DC24B7}" presName="spaceRect" presStyleCnt="0"/>
      <dgm:spPr/>
    </dgm:pt>
    <dgm:pt modelId="{F5672E3F-C1F8-4EE7-A00E-4B9BD0AF7C0F}" type="pres">
      <dgm:prSet presAssocID="{0847CC2F-6308-4D2A-8CA3-F39403DC24B7}" presName="textRect" presStyleLbl="revTx" presStyleIdx="2" presStyleCnt="3">
        <dgm:presLayoutVars>
          <dgm:chMax val="1"/>
          <dgm:chPref val="1"/>
        </dgm:presLayoutVars>
      </dgm:prSet>
      <dgm:spPr/>
    </dgm:pt>
  </dgm:ptLst>
  <dgm:cxnLst>
    <dgm:cxn modelId="{90501603-AB67-4D0D-826E-3893485EA70D}" type="presOf" srcId="{BBC69E00-5CD0-4EB7-A7AB-60CD40F038E4}" destId="{11F8EFF6-8DE0-4232-B51D-3E133EFDA19D}" srcOrd="0" destOrd="0" presId="urn:microsoft.com/office/officeart/2018/2/layout/IconLabelList"/>
    <dgm:cxn modelId="{AA00F10C-6DCD-45FB-8DA3-9DA5D98F62D9}" type="presOf" srcId="{7393D5A5-01F2-4D58-9E2D-BB806E73AA50}" destId="{30E5AF2E-4830-4BEA-99BE-7980E8A4E386}" srcOrd="0" destOrd="0" presId="urn:microsoft.com/office/officeart/2018/2/layout/IconLabelList"/>
    <dgm:cxn modelId="{F8E8BA16-7F53-4850-A8AD-AE656A35B7A1}" srcId="{BBC69E00-5CD0-4EB7-A7AB-60CD40F038E4}" destId="{7393D5A5-01F2-4D58-9E2D-BB806E73AA50}" srcOrd="1" destOrd="0" parTransId="{25655AA2-4599-4236-9D5E-C17A1AEDD6DD}" sibTransId="{7A3A4006-9673-48D0-B912-B399D20A120D}"/>
    <dgm:cxn modelId="{003C2F61-69D4-417D-81CF-FA5ECB64AE0A}" srcId="{BBC69E00-5CD0-4EB7-A7AB-60CD40F038E4}" destId="{7C9EBC52-B6EB-4D12-A096-7A1A6FB31303}" srcOrd="0" destOrd="0" parTransId="{5CB6957B-8B5F-4E90-B983-F4486564B039}" sibTransId="{41B8AD57-0BC3-40DB-A5CC-F3DEDF26369D}"/>
    <dgm:cxn modelId="{C1E4E29A-7AA2-425F-8E54-0F79907CFF03}" type="presOf" srcId="{7C9EBC52-B6EB-4D12-A096-7A1A6FB31303}" destId="{9E04295C-A8A7-4553-8CC7-BEE6673950BB}" srcOrd="0" destOrd="0" presId="urn:microsoft.com/office/officeart/2018/2/layout/IconLabelList"/>
    <dgm:cxn modelId="{7DF70CA0-0A74-4837-83E2-07DD9B2456B2}" type="presOf" srcId="{0847CC2F-6308-4D2A-8CA3-F39403DC24B7}" destId="{F5672E3F-C1F8-4EE7-A00E-4B9BD0AF7C0F}" srcOrd="0" destOrd="0" presId="urn:microsoft.com/office/officeart/2018/2/layout/IconLabelList"/>
    <dgm:cxn modelId="{2F8348F0-AAF8-414B-9BBF-3CCAD33E59E7}" srcId="{BBC69E00-5CD0-4EB7-A7AB-60CD40F038E4}" destId="{0847CC2F-6308-4D2A-8CA3-F39403DC24B7}" srcOrd="2" destOrd="0" parTransId="{F9EC68F3-01B3-410C-BFF1-AFC145010D9E}" sibTransId="{463C8CCE-00E4-487D-B9D5-F2CA3BD9C2C5}"/>
    <dgm:cxn modelId="{B58DE275-6D57-47B6-A9C7-5A0D8D0F5ED3}" type="presParOf" srcId="{11F8EFF6-8DE0-4232-B51D-3E133EFDA19D}" destId="{39CDEF8A-4583-4C45-80CC-490CADD26B54}" srcOrd="0" destOrd="0" presId="urn:microsoft.com/office/officeart/2018/2/layout/IconLabelList"/>
    <dgm:cxn modelId="{2986B17C-9561-4941-A574-ACE1FBA41DE5}" type="presParOf" srcId="{39CDEF8A-4583-4C45-80CC-490CADD26B54}" destId="{66D324A1-B209-4721-BBD2-21EA0734C3B2}" srcOrd="0" destOrd="0" presId="urn:microsoft.com/office/officeart/2018/2/layout/IconLabelList"/>
    <dgm:cxn modelId="{CFC0916F-1212-4617-BAE2-100D7773A9EA}" type="presParOf" srcId="{39CDEF8A-4583-4C45-80CC-490CADD26B54}" destId="{A8EF59DA-667D-4C7C-860E-852C634C852E}" srcOrd="1" destOrd="0" presId="urn:microsoft.com/office/officeart/2018/2/layout/IconLabelList"/>
    <dgm:cxn modelId="{FC5E445E-3E56-437D-AEEC-FB3238D7EF7B}" type="presParOf" srcId="{39CDEF8A-4583-4C45-80CC-490CADD26B54}" destId="{9E04295C-A8A7-4553-8CC7-BEE6673950BB}" srcOrd="2" destOrd="0" presId="urn:microsoft.com/office/officeart/2018/2/layout/IconLabelList"/>
    <dgm:cxn modelId="{5F639137-A490-42C9-AFC8-7AF9CD04889C}" type="presParOf" srcId="{11F8EFF6-8DE0-4232-B51D-3E133EFDA19D}" destId="{BE75D495-EB41-4843-AA85-79757C95B1EC}" srcOrd="1" destOrd="0" presId="urn:microsoft.com/office/officeart/2018/2/layout/IconLabelList"/>
    <dgm:cxn modelId="{D6040333-C56B-4DA4-8DB1-743EEC6E6706}" type="presParOf" srcId="{11F8EFF6-8DE0-4232-B51D-3E133EFDA19D}" destId="{1BEAF2DB-465F-4B4C-94CD-6F0CAB6A5ACC}" srcOrd="2" destOrd="0" presId="urn:microsoft.com/office/officeart/2018/2/layout/IconLabelList"/>
    <dgm:cxn modelId="{A6229D03-B64F-4050-9FC0-2300BC2563E7}" type="presParOf" srcId="{1BEAF2DB-465F-4B4C-94CD-6F0CAB6A5ACC}" destId="{B8894AE2-3328-4D4F-BA0B-66871E1DD4B1}" srcOrd="0" destOrd="0" presId="urn:microsoft.com/office/officeart/2018/2/layout/IconLabelList"/>
    <dgm:cxn modelId="{853D423A-0D87-4CC8-9C25-9962CC9AB931}" type="presParOf" srcId="{1BEAF2DB-465F-4B4C-94CD-6F0CAB6A5ACC}" destId="{86944B5A-1B28-44A1-946D-B1B56AF8C897}" srcOrd="1" destOrd="0" presId="urn:microsoft.com/office/officeart/2018/2/layout/IconLabelList"/>
    <dgm:cxn modelId="{3BA3A038-44B0-437A-982F-A8F7644B0441}" type="presParOf" srcId="{1BEAF2DB-465F-4B4C-94CD-6F0CAB6A5ACC}" destId="{30E5AF2E-4830-4BEA-99BE-7980E8A4E386}" srcOrd="2" destOrd="0" presId="urn:microsoft.com/office/officeart/2018/2/layout/IconLabelList"/>
    <dgm:cxn modelId="{7E43FB47-533D-45E8-A526-CF63FC65A514}" type="presParOf" srcId="{11F8EFF6-8DE0-4232-B51D-3E133EFDA19D}" destId="{43DA40F5-8162-480D-926C-37A223B523DC}" srcOrd="3" destOrd="0" presId="urn:microsoft.com/office/officeart/2018/2/layout/IconLabelList"/>
    <dgm:cxn modelId="{C63AB347-8D0D-4D60-962E-31C50D0C3E4F}" type="presParOf" srcId="{11F8EFF6-8DE0-4232-B51D-3E133EFDA19D}" destId="{C25EFA66-A213-4359-88E8-DA427D930E93}" srcOrd="4" destOrd="0" presId="urn:microsoft.com/office/officeart/2018/2/layout/IconLabelList"/>
    <dgm:cxn modelId="{0D6F9F26-65C0-4BDD-9418-1EA5ACC7EBB7}" type="presParOf" srcId="{C25EFA66-A213-4359-88E8-DA427D930E93}" destId="{B164DE21-B62A-411A-A106-37B86B4D200C}" srcOrd="0" destOrd="0" presId="urn:microsoft.com/office/officeart/2018/2/layout/IconLabelList"/>
    <dgm:cxn modelId="{A4581455-1B9A-4E56-B2A3-4AA3714DDEA5}" type="presParOf" srcId="{C25EFA66-A213-4359-88E8-DA427D930E93}" destId="{A73BFAC3-CE21-4673-9BE7-6535DDE87D6E}" srcOrd="1" destOrd="0" presId="urn:microsoft.com/office/officeart/2018/2/layout/IconLabelList"/>
    <dgm:cxn modelId="{BD835157-86BB-45FE-9C46-E9558984237B}" type="presParOf" srcId="{C25EFA66-A213-4359-88E8-DA427D930E93}" destId="{F5672E3F-C1F8-4EE7-A00E-4B9BD0AF7C0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1910BA-45D3-4018-BDFF-3EB0279CEC9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80ABE3EF-DE8F-4AB4-8D5B-101062B7EA36}">
      <dgm:prSet/>
      <dgm:spPr/>
      <dgm:t>
        <a:bodyPr/>
        <a:lstStyle/>
        <a:p>
          <a:r>
            <a:rPr lang="en-GB"/>
            <a:t>The kde plots display the frequency of peak values of each feature.</a:t>
          </a:r>
          <a:endParaRPr lang="en-US"/>
        </a:p>
      </dgm:t>
    </dgm:pt>
    <dgm:pt modelId="{1065A4AB-05F1-408C-A6E8-9BD11EC1C393}" type="parTrans" cxnId="{4183F9DA-35C2-48E0-8757-7F8169E291DE}">
      <dgm:prSet/>
      <dgm:spPr/>
      <dgm:t>
        <a:bodyPr/>
        <a:lstStyle/>
        <a:p>
          <a:endParaRPr lang="en-US"/>
        </a:p>
      </dgm:t>
    </dgm:pt>
    <dgm:pt modelId="{AF064799-8507-4B65-A184-58E44A0A8760}" type="sibTrans" cxnId="{4183F9DA-35C2-48E0-8757-7F8169E291DE}">
      <dgm:prSet/>
      <dgm:spPr/>
      <dgm:t>
        <a:bodyPr/>
        <a:lstStyle/>
        <a:p>
          <a:endParaRPr lang="en-US"/>
        </a:p>
      </dgm:t>
    </dgm:pt>
    <dgm:pt modelId="{E195C6FE-24C2-443D-AF73-7A7D535552A1}">
      <dgm:prSet/>
      <dgm:spPr/>
      <dgm:t>
        <a:bodyPr/>
        <a:lstStyle/>
        <a:p>
          <a:r>
            <a:rPr lang="en-GB"/>
            <a:t>The peak in each of the kde plots displays the mode and how approximately the guessed number of distinct clusters any specific feature forms.</a:t>
          </a:r>
          <a:endParaRPr lang="en-US"/>
        </a:p>
      </dgm:t>
    </dgm:pt>
    <dgm:pt modelId="{EBACA407-07CC-4F47-ACCA-81CEC49EB370}" type="parTrans" cxnId="{50E7D9FF-9CFF-4825-BED2-07E9991DA190}">
      <dgm:prSet/>
      <dgm:spPr/>
      <dgm:t>
        <a:bodyPr/>
        <a:lstStyle/>
        <a:p>
          <a:endParaRPr lang="en-US"/>
        </a:p>
      </dgm:t>
    </dgm:pt>
    <dgm:pt modelId="{9404B83A-3798-4F2B-8B7D-2B7D9E75AA7E}" type="sibTrans" cxnId="{50E7D9FF-9CFF-4825-BED2-07E9991DA190}">
      <dgm:prSet/>
      <dgm:spPr/>
      <dgm:t>
        <a:bodyPr/>
        <a:lstStyle/>
        <a:p>
          <a:endParaRPr lang="en-US"/>
        </a:p>
      </dgm:t>
    </dgm:pt>
    <dgm:pt modelId="{A14AC652-A99A-4516-B7E3-6DEF71F554F8}">
      <dgm:prSet/>
      <dgm:spPr/>
      <dgm:t>
        <a:bodyPr/>
        <a:lstStyle/>
        <a:p>
          <a:r>
            <a:rPr lang="en-GB"/>
            <a:t>It also shows that Avg_Credit_Limit shows 3 while Total_Credit_Cards shows 4, Total_visits_bank sows 3 Total_visits_online shows 3 and Total_call_made shows 2 peaks which indicates minimum number of probable separate clusters.</a:t>
          </a:r>
          <a:endParaRPr lang="en-US"/>
        </a:p>
      </dgm:t>
    </dgm:pt>
    <dgm:pt modelId="{0777B936-070D-40F4-9A70-D5B1361E5F3B}" type="parTrans" cxnId="{A3652808-63B8-4FD6-9EDE-DAF5AB0300E3}">
      <dgm:prSet/>
      <dgm:spPr/>
      <dgm:t>
        <a:bodyPr/>
        <a:lstStyle/>
        <a:p>
          <a:endParaRPr lang="en-US"/>
        </a:p>
      </dgm:t>
    </dgm:pt>
    <dgm:pt modelId="{2C374740-702E-450E-8A3D-383AB1431B77}" type="sibTrans" cxnId="{A3652808-63B8-4FD6-9EDE-DAF5AB0300E3}">
      <dgm:prSet/>
      <dgm:spPr/>
      <dgm:t>
        <a:bodyPr/>
        <a:lstStyle/>
        <a:p>
          <a:endParaRPr lang="en-US"/>
        </a:p>
      </dgm:t>
    </dgm:pt>
    <dgm:pt modelId="{80774816-68BD-4754-ADDC-8844AED02087}">
      <dgm:prSet/>
      <dgm:spPr/>
      <dgm:t>
        <a:bodyPr/>
        <a:lstStyle/>
        <a:p>
          <a:r>
            <a:rPr lang="en-GB"/>
            <a:t>There is no significant correlation observed among the different features</a:t>
          </a:r>
          <a:endParaRPr lang="en-US"/>
        </a:p>
      </dgm:t>
    </dgm:pt>
    <dgm:pt modelId="{45C14CC7-14A6-4C06-8778-5B0184CB11F4}" type="parTrans" cxnId="{7FB42BDB-B376-498F-8B5B-28751919B79F}">
      <dgm:prSet/>
      <dgm:spPr/>
      <dgm:t>
        <a:bodyPr/>
        <a:lstStyle/>
        <a:p>
          <a:endParaRPr lang="en-US"/>
        </a:p>
      </dgm:t>
    </dgm:pt>
    <dgm:pt modelId="{7AE61154-0C67-4FAF-BAAE-0F8EF2536FD6}" type="sibTrans" cxnId="{7FB42BDB-B376-498F-8B5B-28751919B79F}">
      <dgm:prSet/>
      <dgm:spPr/>
      <dgm:t>
        <a:bodyPr/>
        <a:lstStyle/>
        <a:p>
          <a:endParaRPr lang="en-US"/>
        </a:p>
      </dgm:t>
    </dgm:pt>
    <dgm:pt modelId="{C4C44B34-CE5A-4D02-A10F-EFADE52FA1A5}">
      <dgm:prSet/>
      <dgm:spPr/>
      <dgm:t>
        <a:bodyPr/>
        <a:lstStyle/>
        <a:p>
          <a:r>
            <a:rPr lang="en-GB"/>
            <a:t>It shows that there is no strong linear relationship between any of the features/variable</a:t>
          </a:r>
          <a:endParaRPr lang="en-US"/>
        </a:p>
      </dgm:t>
    </dgm:pt>
    <dgm:pt modelId="{3AA82AF6-A383-4B64-AAC2-B04A4C5C1944}" type="parTrans" cxnId="{18EF72A6-B04C-4B49-876D-036F1F30C20E}">
      <dgm:prSet/>
      <dgm:spPr/>
      <dgm:t>
        <a:bodyPr/>
        <a:lstStyle/>
        <a:p>
          <a:endParaRPr lang="en-US"/>
        </a:p>
      </dgm:t>
    </dgm:pt>
    <dgm:pt modelId="{82CB0CAA-958F-4DED-BD55-050B85D6DEC0}" type="sibTrans" cxnId="{18EF72A6-B04C-4B49-876D-036F1F30C20E}">
      <dgm:prSet/>
      <dgm:spPr/>
      <dgm:t>
        <a:bodyPr/>
        <a:lstStyle/>
        <a:p>
          <a:endParaRPr lang="en-US"/>
        </a:p>
      </dgm:t>
    </dgm:pt>
    <dgm:pt modelId="{B3A30F99-E29C-4CC5-B0AF-5E51B0C83953}">
      <dgm:prSet/>
      <dgm:spPr/>
      <dgm:t>
        <a:bodyPr/>
        <a:lstStyle/>
        <a:p>
          <a:r>
            <a:rPr lang="en-GB"/>
            <a:t>Avg credit limit, total visits online and total calls made are positively skewed</a:t>
          </a:r>
          <a:endParaRPr lang="en-US"/>
        </a:p>
      </dgm:t>
    </dgm:pt>
    <dgm:pt modelId="{70CDE625-1BC8-47E4-AFC9-AEE39ABDCF1A}" type="parTrans" cxnId="{0DDD996A-C048-46C5-8998-4747F6EF1A35}">
      <dgm:prSet/>
      <dgm:spPr/>
      <dgm:t>
        <a:bodyPr/>
        <a:lstStyle/>
        <a:p>
          <a:endParaRPr lang="en-US"/>
        </a:p>
      </dgm:t>
    </dgm:pt>
    <dgm:pt modelId="{A108DE92-474C-46FC-B244-45DB5E3F3972}" type="sibTrans" cxnId="{0DDD996A-C048-46C5-8998-4747F6EF1A35}">
      <dgm:prSet/>
      <dgm:spPr/>
      <dgm:t>
        <a:bodyPr/>
        <a:lstStyle/>
        <a:p>
          <a:endParaRPr lang="en-US"/>
        </a:p>
      </dgm:t>
    </dgm:pt>
    <dgm:pt modelId="{34AAE87E-4049-4939-A04C-659D93EE7A22}">
      <dgm:prSet/>
      <dgm:spPr/>
      <dgm:t>
        <a:bodyPr/>
        <a:lstStyle/>
        <a:p>
          <a:r>
            <a:rPr lang="en-GB"/>
            <a:t>Total credit cards and total visits to the bank are more normalized.</a:t>
          </a:r>
          <a:endParaRPr lang="en-US"/>
        </a:p>
      </dgm:t>
    </dgm:pt>
    <dgm:pt modelId="{A631D729-67E7-4838-A7AF-2AB3EF05D635}" type="parTrans" cxnId="{26F31E19-A5A3-4F12-A859-E3400265EC8B}">
      <dgm:prSet/>
      <dgm:spPr/>
      <dgm:t>
        <a:bodyPr/>
        <a:lstStyle/>
        <a:p>
          <a:endParaRPr lang="en-US"/>
        </a:p>
      </dgm:t>
    </dgm:pt>
    <dgm:pt modelId="{A86D7477-9FFA-4FEE-A159-5A5B262574B5}" type="sibTrans" cxnId="{26F31E19-A5A3-4F12-A859-E3400265EC8B}">
      <dgm:prSet/>
      <dgm:spPr/>
      <dgm:t>
        <a:bodyPr/>
        <a:lstStyle/>
        <a:p>
          <a:endParaRPr lang="en-US"/>
        </a:p>
      </dgm:t>
    </dgm:pt>
    <dgm:pt modelId="{44A8E02A-3735-4345-9ED9-12548CB7852F}">
      <dgm:prSet/>
      <dgm:spPr/>
      <dgm:t>
        <a:bodyPr/>
        <a:lstStyle/>
        <a:p>
          <a:r>
            <a:rPr lang="en-GB"/>
            <a:t>The diagonal of the pairplot we can assume the data to be a mixture of gaussians , looing at the peaks of the gaussians we can say that the optimal number might come between 2-3</a:t>
          </a:r>
          <a:endParaRPr lang="en-US"/>
        </a:p>
      </dgm:t>
    </dgm:pt>
    <dgm:pt modelId="{F5CF0160-CEA7-44C6-8DB9-8239A165C091}" type="parTrans" cxnId="{5193F017-50D3-4770-A13A-877147A32C1D}">
      <dgm:prSet/>
      <dgm:spPr/>
      <dgm:t>
        <a:bodyPr/>
        <a:lstStyle/>
        <a:p>
          <a:endParaRPr lang="en-US"/>
        </a:p>
      </dgm:t>
    </dgm:pt>
    <dgm:pt modelId="{24F24919-B4BC-44C1-8085-C3A98ECE4443}" type="sibTrans" cxnId="{5193F017-50D3-4770-A13A-877147A32C1D}">
      <dgm:prSet/>
      <dgm:spPr/>
      <dgm:t>
        <a:bodyPr/>
        <a:lstStyle/>
        <a:p>
          <a:endParaRPr lang="en-US"/>
        </a:p>
      </dgm:t>
    </dgm:pt>
    <dgm:pt modelId="{6BAB91A6-53F9-1949-A862-CC1C5D598C9D}" type="pres">
      <dgm:prSet presAssocID="{571910BA-45D3-4018-BDFF-3EB0279CEC9E}" presName="diagram" presStyleCnt="0">
        <dgm:presLayoutVars>
          <dgm:dir/>
          <dgm:resizeHandles val="exact"/>
        </dgm:presLayoutVars>
      </dgm:prSet>
      <dgm:spPr/>
    </dgm:pt>
    <dgm:pt modelId="{BF82351E-177A-A14F-9E2E-5DFF42EE5463}" type="pres">
      <dgm:prSet presAssocID="{80ABE3EF-DE8F-4AB4-8D5B-101062B7EA36}" presName="node" presStyleLbl="node1" presStyleIdx="0" presStyleCnt="8">
        <dgm:presLayoutVars>
          <dgm:bulletEnabled val="1"/>
        </dgm:presLayoutVars>
      </dgm:prSet>
      <dgm:spPr/>
    </dgm:pt>
    <dgm:pt modelId="{E30DE683-2A57-344C-8929-344FB89F5BA8}" type="pres">
      <dgm:prSet presAssocID="{AF064799-8507-4B65-A184-58E44A0A8760}" presName="sibTrans" presStyleCnt="0"/>
      <dgm:spPr/>
    </dgm:pt>
    <dgm:pt modelId="{B4D1A6FF-AC19-7843-8CE1-A5CE411A0E05}" type="pres">
      <dgm:prSet presAssocID="{E195C6FE-24C2-443D-AF73-7A7D535552A1}" presName="node" presStyleLbl="node1" presStyleIdx="1" presStyleCnt="8">
        <dgm:presLayoutVars>
          <dgm:bulletEnabled val="1"/>
        </dgm:presLayoutVars>
      </dgm:prSet>
      <dgm:spPr/>
    </dgm:pt>
    <dgm:pt modelId="{3DD07F29-61E7-864D-AC89-0E6E6670086C}" type="pres">
      <dgm:prSet presAssocID="{9404B83A-3798-4F2B-8B7D-2B7D9E75AA7E}" presName="sibTrans" presStyleCnt="0"/>
      <dgm:spPr/>
    </dgm:pt>
    <dgm:pt modelId="{79802252-B28B-D141-B78E-0FAB62FEE0B3}" type="pres">
      <dgm:prSet presAssocID="{A14AC652-A99A-4516-B7E3-6DEF71F554F8}" presName="node" presStyleLbl="node1" presStyleIdx="2" presStyleCnt="8">
        <dgm:presLayoutVars>
          <dgm:bulletEnabled val="1"/>
        </dgm:presLayoutVars>
      </dgm:prSet>
      <dgm:spPr/>
    </dgm:pt>
    <dgm:pt modelId="{2B414397-794C-3343-9898-B1D9EC87C22A}" type="pres">
      <dgm:prSet presAssocID="{2C374740-702E-450E-8A3D-383AB1431B77}" presName="sibTrans" presStyleCnt="0"/>
      <dgm:spPr/>
    </dgm:pt>
    <dgm:pt modelId="{6D8A3CB2-780F-FD4F-AF8B-2881E14F34B0}" type="pres">
      <dgm:prSet presAssocID="{80774816-68BD-4754-ADDC-8844AED02087}" presName="node" presStyleLbl="node1" presStyleIdx="3" presStyleCnt="8">
        <dgm:presLayoutVars>
          <dgm:bulletEnabled val="1"/>
        </dgm:presLayoutVars>
      </dgm:prSet>
      <dgm:spPr/>
    </dgm:pt>
    <dgm:pt modelId="{9E5BC0C4-A870-7545-9980-253F2CF7F0A5}" type="pres">
      <dgm:prSet presAssocID="{7AE61154-0C67-4FAF-BAAE-0F8EF2536FD6}" presName="sibTrans" presStyleCnt="0"/>
      <dgm:spPr/>
    </dgm:pt>
    <dgm:pt modelId="{DF986965-BE32-DD47-BD48-341EB4EB3AE9}" type="pres">
      <dgm:prSet presAssocID="{C4C44B34-CE5A-4D02-A10F-EFADE52FA1A5}" presName="node" presStyleLbl="node1" presStyleIdx="4" presStyleCnt="8">
        <dgm:presLayoutVars>
          <dgm:bulletEnabled val="1"/>
        </dgm:presLayoutVars>
      </dgm:prSet>
      <dgm:spPr/>
    </dgm:pt>
    <dgm:pt modelId="{E29EAD6C-7055-8E4C-9B51-2A861D84728F}" type="pres">
      <dgm:prSet presAssocID="{82CB0CAA-958F-4DED-BD55-050B85D6DEC0}" presName="sibTrans" presStyleCnt="0"/>
      <dgm:spPr/>
    </dgm:pt>
    <dgm:pt modelId="{CA0641C8-CC52-B143-8C16-2D76F5CFF808}" type="pres">
      <dgm:prSet presAssocID="{B3A30F99-E29C-4CC5-B0AF-5E51B0C83953}" presName="node" presStyleLbl="node1" presStyleIdx="5" presStyleCnt="8">
        <dgm:presLayoutVars>
          <dgm:bulletEnabled val="1"/>
        </dgm:presLayoutVars>
      </dgm:prSet>
      <dgm:spPr/>
    </dgm:pt>
    <dgm:pt modelId="{96C3F9D1-DD9D-124E-9E95-68AFA7B93F6A}" type="pres">
      <dgm:prSet presAssocID="{A108DE92-474C-46FC-B244-45DB5E3F3972}" presName="sibTrans" presStyleCnt="0"/>
      <dgm:spPr/>
    </dgm:pt>
    <dgm:pt modelId="{7E31D947-CEC8-E742-959D-7AA1487FEF73}" type="pres">
      <dgm:prSet presAssocID="{34AAE87E-4049-4939-A04C-659D93EE7A22}" presName="node" presStyleLbl="node1" presStyleIdx="6" presStyleCnt="8">
        <dgm:presLayoutVars>
          <dgm:bulletEnabled val="1"/>
        </dgm:presLayoutVars>
      </dgm:prSet>
      <dgm:spPr/>
    </dgm:pt>
    <dgm:pt modelId="{A47934F1-A950-7446-83D2-924B1CE8819E}" type="pres">
      <dgm:prSet presAssocID="{A86D7477-9FFA-4FEE-A159-5A5B262574B5}" presName="sibTrans" presStyleCnt="0"/>
      <dgm:spPr/>
    </dgm:pt>
    <dgm:pt modelId="{BF34D1F9-A17A-3F4C-9A28-5BFFD1AE8123}" type="pres">
      <dgm:prSet presAssocID="{44A8E02A-3735-4345-9ED9-12548CB7852F}" presName="node" presStyleLbl="node1" presStyleIdx="7" presStyleCnt="8">
        <dgm:presLayoutVars>
          <dgm:bulletEnabled val="1"/>
        </dgm:presLayoutVars>
      </dgm:prSet>
      <dgm:spPr/>
    </dgm:pt>
  </dgm:ptLst>
  <dgm:cxnLst>
    <dgm:cxn modelId="{E193CA02-5D9B-5A4B-AB53-43E19A478967}" type="presOf" srcId="{80774816-68BD-4754-ADDC-8844AED02087}" destId="{6D8A3CB2-780F-FD4F-AF8B-2881E14F34B0}" srcOrd="0" destOrd="0" presId="urn:microsoft.com/office/officeart/2005/8/layout/default"/>
    <dgm:cxn modelId="{A3652808-63B8-4FD6-9EDE-DAF5AB0300E3}" srcId="{571910BA-45D3-4018-BDFF-3EB0279CEC9E}" destId="{A14AC652-A99A-4516-B7E3-6DEF71F554F8}" srcOrd="2" destOrd="0" parTransId="{0777B936-070D-40F4-9A70-D5B1361E5F3B}" sibTransId="{2C374740-702E-450E-8A3D-383AB1431B77}"/>
    <dgm:cxn modelId="{5193F017-50D3-4770-A13A-877147A32C1D}" srcId="{571910BA-45D3-4018-BDFF-3EB0279CEC9E}" destId="{44A8E02A-3735-4345-9ED9-12548CB7852F}" srcOrd="7" destOrd="0" parTransId="{F5CF0160-CEA7-44C6-8DB9-8239A165C091}" sibTransId="{24F24919-B4BC-44C1-8085-C3A98ECE4443}"/>
    <dgm:cxn modelId="{26F31E19-A5A3-4F12-A859-E3400265EC8B}" srcId="{571910BA-45D3-4018-BDFF-3EB0279CEC9E}" destId="{34AAE87E-4049-4939-A04C-659D93EE7A22}" srcOrd="6" destOrd="0" parTransId="{A631D729-67E7-4838-A7AF-2AB3EF05D635}" sibTransId="{A86D7477-9FFA-4FEE-A159-5A5B262574B5}"/>
    <dgm:cxn modelId="{BF792446-41A3-D640-A462-9FA2D3F0C20E}" type="presOf" srcId="{44A8E02A-3735-4345-9ED9-12548CB7852F}" destId="{BF34D1F9-A17A-3F4C-9A28-5BFFD1AE8123}" srcOrd="0" destOrd="0" presId="urn:microsoft.com/office/officeart/2005/8/layout/default"/>
    <dgm:cxn modelId="{E3B1B25D-2E73-AB48-A137-A34E119238F9}" type="presOf" srcId="{C4C44B34-CE5A-4D02-A10F-EFADE52FA1A5}" destId="{DF986965-BE32-DD47-BD48-341EB4EB3AE9}" srcOrd="0" destOrd="0" presId="urn:microsoft.com/office/officeart/2005/8/layout/default"/>
    <dgm:cxn modelId="{FD2F825F-AB01-F347-BD90-9DBA59149AED}" type="presOf" srcId="{571910BA-45D3-4018-BDFF-3EB0279CEC9E}" destId="{6BAB91A6-53F9-1949-A862-CC1C5D598C9D}" srcOrd="0" destOrd="0" presId="urn:microsoft.com/office/officeart/2005/8/layout/default"/>
    <dgm:cxn modelId="{0DDD996A-C048-46C5-8998-4747F6EF1A35}" srcId="{571910BA-45D3-4018-BDFF-3EB0279CEC9E}" destId="{B3A30F99-E29C-4CC5-B0AF-5E51B0C83953}" srcOrd="5" destOrd="0" parTransId="{70CDE625-1BC8-47E4-AFC9-AEE39ABDCF1A}" sibTransId="{A108DE92-474C-46FC-B244-45DB5E3F3972}"/>
    <dgm:cxn modelId="{5EF9F18B-5EC2-F545-97DD-696B1895079A}" type="presOf" srcId="{E195C6FE-24C2-443D-AF73-7A7D535552A1}" destId="{B4D1A6FF-AC19-7843-8CE1-A5CE411A0E05}" srcOrd="0" destOrd="0" presId="urn:microsoft.com/office/officeart/2005/8/layout/default"/>
    <dgm:cxn modelId="{89470F8F-9D5C-4445-9D54-47D4BB0A8BF4}" type="presOf" srcId="{B3A30F99-E29C-4CC5-B0AF-5E51B0C83953}" destId="{CA0641C8-CC52-B143-8C16-2D76F5CFF808}" srcOrd="0" destOrd="0" presId="urn:microsoft.com/office/officeart/2005/8/layout/default"/>
    <dgm:cxn modelId="{18EF72A6-B04C-4B49-876D-036F1F30C20E}" srcId="{571910BA-45D3-4018-BDFF-3EB0279CEC9E}" destId="{C4C44B34-CE5A-4D02-A10F-EFADE52FA1A5}" srcOrd="4" destOrd="0" parTransId="{3AA82AF6-A383-4B64-AAC2-B04A4C5C1944}" sibTransId="{82CB0CAA-958F-4DED-BD55-050B85D6DEC0}"/>
    <dgm:cxn modelId="{680757C0-0858-DA44-AE5C-2A5C8CCF587A}" type="presOf" srcId="{80ABE3EF-DE8F-4AB4-8D5B-101062B7EA36}" destId="{BF82351E-177A-A14F-9E2E-5DFF42EE5463}" srcOrd="0" destOrd="0" presId="urn:microsoft.com/office/officeart/2005/8/layout/default"/>
    <dgm:cxn modelId="{BDC7D8D0-179F-3E44-AE02-777E456811AB}" type="presOf" srcId="{34AAE87E-4049-4939-A04C-659D93EE7A22}" destId="{7E31D947-CEC8-E742-959D-7AA1487FEF73}" srcOrd="0" destOrd="0" presId="urn:microsoft.com/office/officeart/2005/8/layout/default"/>
    <dgm:cxn modelId="{920DABD4-BFAA-C04C-922C-EF9BA0FA1AFF}" type="presOf" srcId="{A14AC652-A99A-4516-B7E3-6DEF71F554F8}" destId="{79802252-B28B-D141-B78E-0FAB62FEE0B3}" srcOrd="0" destOrd="0" presId="urn:microsoft.com/office/officeart/2005/8/layout/default"/>
    <dgm:cxn modelId="{4183F9DA-35C2-48E0-8757-7F8169E291DE}" srcId="{571910BA-45D3-4018-BDFF-3EB0279CEC9E}" destId="{80ABE3EF-DE8F-4AB4-8D5B-101062B7EA36}" srcOrd="0" destOrd="0" parTransId="{1065A4AB-05F1-408C-A6E8-9BD11EC1C393}" sibTransId="{AF064799-8507-4B65-A184-58E44A0A8760}"/>
    <dgm:cxn modelId="{7FB42BDB-B376-498F-8B5B-28751919B79F}" srcId="{571910BA-45D3-4018-BDFF-3EB0279CEC9E}" destId="{80774816-68BD-4754-ADDC-8844AED02087}" srcOrd="3" destOrd="0" parTransId="{45C14CC7-14A6-4C06-8778-5B0184CB11F4}" sibTransId="{7AE61154-0C67-4FAF-BAAE-0F8EF2536FD6}"/>
    <dgm:cxn modelId="{50E7D9FF-9CFF-4825-BED2-07E9991DA190}" srcId="{571910BA-45D3-4018-BDFF-3EB0279CEC9E}" destId="{E195C6FE-24C2-443D-AF73-7A7D535552A1}" srcOrd="1" destOrd="0" parTransId="{EBACA407-07CC-4F47-ACCA-81CEC49EB370}" sibTransId="{9404B83A-3798-4F2B-8B7D-2B7D9E75AA7E}"/>
    <dgm:cxn modelId="{41E40FE3-A585-3D4C-B3E8-17770EF71904}" type="presParOf" srcId="{6BAB91A6-53F9-1949-A862-CC1C5D598C9D}" destId="{BF82351E-177A-A14F-9E2E-5DFF42EE5463}" srcOrd="0" destOrd="0" presId="urn:microsoft.com/office/officeart/2005/8/layout/default"/>
    <dgm:cxn modelId="{3235C0F9-7ABF-AD42-91E0-94021298EB78}" type="presParOf" srcId="{6BAB91A6-53F9-1949-A862-CC1C5D598C9D}" destId="{E30DE683-2A57-344C-8929-344FB89F5BA8}" srcOrd="1" destOrd="0" presId="urn:microsoft.com/office/officeart/2005/8/layout/default"/>
    <dgm:cxn modelId="{7C2FE023-583F-6745-B3C2-1F000C30F09E}" type="presParOf" srcId="{6BAB91A6-53F9-1949-A862-CC1C5D598C9D}" destId="{B4D1A6FF-AC19-7843-8CE1-A5CE411A0E05}" srcOrd="2" destOrd="0" presId="urn:microsoft.com/office/officeart/2005/8/layout/default"/>
    <dgm:cxn modelId="{7FB1C8EA-F8F6-1445-8FCF-2093D6E7BA47}" type="presParOf" srcId="{6BAB91A6-53F9-1949-A862-CC1C5D598C9D}" destId="{3DD07F29-61E7-864D-AC89-0E6E6670086C}" srcOrd="3" destOrd="0" presId="urn:microsoft.com/office/officeart/2005/8/layout/default"/>
    <dgm:cxn modelId="{D1F72B94-C08A-4148-83E2-77733B1978C1}" type="presParOf" srcId="{6BAB91A6-53F9-1949-A862-CC1C5D598C9D}" destId="{79802252-B28B-D141-B78E-0FAB62FEE0B3}" srcOrd="4" destOrd="0" presId="urn:microsoft.com/office/officeart/2005/8/layout/default"/>
    <dgm:cxn modelId="{AB14D22C-7A6A-814C-B9CE-0A0CB3BF74B4}" type="presParOf" srcId="{6BAB91A6-53F9-1949-A862-CC1C5D598C9D}" destId="{2B414397-794C-3343-9898-B1D9EC87C22A}" srcOrd="5" destOrd="0" presId="urn:microsoft.com/office/officeart/2005/8/layout/default"/>
    <dgm:cxn modelId="{DFE07781-00F3-224F-A463-C61F870F3CF8}" type="presParOf" srcId="{6BAB91A6-53F9-1949-A862-CC1C5D598C9D}" destId="{6D8A3CB2-780F-FD4F-AF8B-2881E14F34B0}" srcOrd="6" destOrd="0" presId="urn:microsoft.com/office/officeart/2005/8/layout/default"/>
    <dgm:cxn modelId="{369BCE3C-9279-0849-9EEE-0AEBB5F3FBA2}" type="presParOf" srcId="{6BAB91A6-53F9-1949-A862-CC1C5D598C9D}" destId="{9E5BC0C4-A870-7545-9980-253F2CF7F0A5}" srcOrd="7" destOrd="0" presId="urn:microsoft.com/office/officeart/2005/8/layout/default"/>
    <dgm:cxn modelId="{B27AC94A-0192-064A-BF13-4BA225E5F5B9}" type="presParOf" srcId="{6BAB91A6-53F9-1949-A862-CC1C5D598C9D}" destId="{DF986965-BE32-DD47-BD48-341EB4EB3AE9}" srcOrd="8" destOrd="0" presId="urn:microsoft.com/office/officeart/2005/8/layout/default"/>
    <dgm:cxn modelId="{C6A278B4-2479-494F-894A-14725D3F9365}" type="presParOf" srcId="{6BAB91A6-53F9-1949-A862-CC1C5D598C9D}" destId="{E29EAD6C-7055-8E4C-9B51-2A861D84728F}" srcOrd="9" destOrd="0" presId="urn:microsoft.com/office/officeart/2005/8/layout/default"/>
    <dgm:cxn modelId="{35F1E8B0-3D09-C640-8C37-7779649B4DE4}" type="presParOf" srcId="{6BAB91A6-53F9-1949-A862-CC1C5D598C9D}" destId="{CA0641C8-CC52-B143-8C16-2D76F5CFF808}" srcOrd="10" destOrd="0" presId="urn:microsoft.com/office/officeart/2005/8/layout/default"/>
    <dgm:cxn modelId="{55C02A4B-BDD0-674C-A114-08CD2E766AEB}" type="presParOf" srcId="{6BAB91A6-53F9-1949-A862-CC1C5D598C9D}" destId="{96C3F9D1-DD9D-124E-9E95-68AFA7B93F6A}" srcOrd="11" destOrd="0" presId="urn:microsoft.com/office/officeart/2005/8/layout/default"/>
    <dgm:cxn modelId="{D32CDDD7-30BB-824B-B60C-DDF2D89B4D4D}" type="presParOf" srcId="{6BAB91A6-53F9-1949-A862-CC1C5D598C9D}" destId="{7E31D947-CEC8-E742-959D-7AA1487FEF73}" srcOrd="12" destOrd="0" presId="urn:microsoft.com/office/officeart/2005/8/layout/default"/>
    <dgm:cxn modelId="{617C4802-B56F-E44E-81C3-884B500F31A4}" type="presParOf" srcId="{6BAB91A6-53F9-1949-A862-CC1C5D598C9D}" destId="{A47934F1-A950-7446-83D2-924B1CE8819E}" srcOrd="13" destOrd="0" presId="urn:microsoft.com/office/officeart/2005/8/layout/default"/>
    <dgm:cxn modelId="{7CE3C616-8E86-5A40-BEB7-984FB0D84832}" type="presParOf" srcId="{6BAB91A6-53F9-1949-A862-CC1C5D598C9D}" destId="{BF34D1F9-A17A-3F4C-9A28-5BFFD1AE812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225FE8-EECA-4A37-A7EB-92198346A482}" type="doc">
      <dgm:prSet loTypeId="urn:microsoft.com/office/officeart/2005/8/layout/bProcess4" loCatId="process" qsTypeId="urn:microsoft.com/office/officeart/2005/8/quickstyle/simple1" qsCatId="simple" csTypeId="urn:microsoft.com/office/officeart/2005/8/colors/accent1_2" csCatId="accent1"/>
      <dgm:spPr/>
      <dgm:t>
        <a:bodyPr/>
        <a:lstStyle/>
        <a:p>
          <a:endParaRPr lang="en-US"/>
        </a:p>
      </dgm:t>
    </dgm:pt>
    <dgm:pt modelId="{0909674E-D8E8-43CF-A72E-505B37E55F4F}">
      <dgm:prSet/>
      <dgm:spPr/>
      <dgm:t>
        <a:bodyPr/>
        <a:lstStyle/>
        <a:p>
          <a:r>
            <a:rPr lang="en-GB"/>
            <a:t>The customers that have an average credit limit that is less than 100,000 are rarely online also visit the bank less often</a:t>
          </a:r>
          <a:endParaRPr lang="en-US"/>
        </a:p>
      </dgm:t>
    </dgm:pt>
    <dgm:pt modelId="{B4EE353A-0EC4-45BD-AE38-F17350A828D2}" type="parTrans" cxnId="{B0B12A80-DB57-47AB-BF2D-1CF432E12EBB}">
      <dgm:prSet/>
      <dgm:spPr/>
      <dgm:t>
        <a:bodyPr/>
        <a:lstStyle/>
        <a:p>
          <a:endParaRPr lang="en-US"/>
        </a:p>
      </dgm:t>
    </dgm:pt>
    <dgm:pt modelId="{1B78782F-75DC-41E4-A865-1BE29FE320E4}" type="sibTrans" cxnId="{B0B12A80-DB57-47AB-BF2D-1CF432E12EBB}">
      <dgm:prSet/>
      <dgm:spPr/>
      <dgm:t>
        <a:bodyPr/>
        <a:lstStyle/>
        <a:p>
          <a:endParaRPr lang="en-US"/>
        </a:p>
      </dgm:t>
    </dgm:pt>
    <dgm:pt modelId="{0799FE77-E4E4-4AEA-A20A-20F9FFF0A334}">
      <dgm:prSet/>
      <dgm:spPr/>
      <dgm:t>
        <a:bodyPr/>
        <a:lstStyle/>
        <a:p>
          <a:r>
            <a:rPr lang="en-GB"/>
            <a:t>While customers who have an average credit limit that is above 100,000 are mostly always online and visit the bank more often</a:t>
          </a:r>
          <a:endParaRPr lang="en-US"/>
        </a:p>
      </dgm:t>
    </dgm:pt>
    <dgm:pt modelId="{6D8AE140-AE1F-45DB-BB12-5B164F2AC630}" type="parTrans" cxnId="{D991A7AF-4203-4CA3-92DB-654813AD3F10}">
      <dgm:prSet/>
      <dgm:spPr/>
      <dgm:t>
        <a:bodyPr/>
        <a:lstStyle/>
        <a:p>
          <a:endParaRPr lang="en-US"/>
        </a:p>
      </dgm:t>
    </dgm:pt>
    <dgm:pt modelId="{F14ED0EF-EE92-446C-AA67-D59ECC5D8C05}" type="sibTrans" cxnId="{D991A7AF-4203-4CA3-92DB-654813AD3F10}">
      <dgm:prSet/>
      <dgm:spPr/>
      <dgm:t>
        <a:bodyPr/>
        <a:lstStyle/>
        <a:p>
          <a:endParaRPr lang="en-US"/>
        </a:p>
      </dgm:t>
    </dgm:pt>
    <dgm:pt modelId="{26FA356E-90EA-5247-A03B-88F452745AC9}" type="pres">
      <dgm:prSet presAssocID="{34225FE8-EECA-4A37-A7EB-92198346A482}" presName="Name0" presStyleCnt="0">
        <dgm:presLayoutVars>
          <dgm:dir/>
          <dgm:resizeHandles/>
        </dgm:presLayoutVars>
      </dgm:prSet>
      <dgm:spPr/>
    </dgm:pt>
    <dgm:pt modelId="{8F459CC2-96C7-A240-9965-3213B738BE23}" type="pres">
      <dgm:prSet presAssocID="{0909674E-D8E8-43CF-A72E-505B37E55F4F}" presName="compNode" presStyleCnt="0"/>
      <dgm:spPr/>
    </dgm:pt>
    <dgm:pt modelId="{EE60A054-4A23-7A40-A41D-29F127450058}" type="pres">
      <dgm:prSet presAssocID="{0909674E-D8E8-43CF-A72E-505B37E55F4F}" presName="dummyConnPt" presStyleCnt="0"/>
      <dgm:spPr/>
    </dgm:pt>
    <dgm:pt modelId="{73F8BB97-6076-3C42-8521-491F38E09E90}" type="pres">
      <dgm:prSet presAssocID="{0909674E-D8E8-43CF-A72E-505B37E55F4F}" presName="node" presStyleLbl="node1" presStyleIdx="0" presStyleCnt="2">
        <dgm:presLayoutVars>
          <dgm:bulletEnabled val="1"/>
        </dgm:presLayoutVars>
      </dgm:prSet>
      <dgm:spPr/>
    </dgm:pt>
    <dgm:pt modelId="{6AB96514-E5A6-F049-B06A-3BD3AD70F961}" type="pres">
      <dgm:prSet presAssocID="{1B78782F-75DC-41E4-A865-1BE29FE320E4}" presName="sibTrans" presStyleLbl="bgSibTrans2D1" presStyleIdx="0" presStyleCnt="1"/>
      <dgm:spPr/>
    </dgm:pt>
    <dgm:pt modelId="{2644D320-8152-EF49-966D-274902E29E4C}" type="pres">
      <dgm:prSet presAssocID="{0799FE77-E4E4-4AEA-A20A-20F9FFF0A334}" presName="compNode" presStyleCnt="0"/>
      <dgm:spPr/>
    </dgm:pt>
    <dgm:pt modelId="{8F80F015-ACD7-5447-9350-19F721E2427B}" type="pres">
      <dgm:prSet presAssocID="{0799FE77-E4E4-4AEA-A20A-20F9FFF0A334}" presName="dummyConnPt" presStyleCnt="0"/>
      <dgm:spPr/>
    </dgm:pt>
    <dgm:pt modelId="{3D314233-3D55-5749-9147-999C5C1D99AC}" type="pres">
      <dgm:prSet presAssocID="{0799FE77-E4E4-4AEA-A20A-20F9FFF0A334}" presName="node" presStyleLbl="node1" presStyleIdx="1" presStyleCnt="2">
        <dgm:presLayoutVars>
          <dgm:bulletEnabled val="1"/>
        </dgm:presLayoutVars>
      </dgm:prSet>
      <dgm:spPr/>
    </dgm:pt>
  </dgm:ptLst>
  <dgm:cxnLst>
    <dgm:cxn modelId="{AEDDF339-8F5C-B847-8013-746410EE26CD}" type="presOf" srcId="{0799FE77-E4E4-4AEA-A20A-20F9FFF0A334}" destId="{3D314233-3D55-5749-9147-999C5C1D99AC}" srcOrd="0" destOrd="0" presId="urn:microsoft.com/office/officeart/2005/8/layout/bProcess4"/>
    <dgm:cxn modelId="{5D69E04A-93A0-ED46-945C-9ABF9DBEDF74}" type="presOf" srcId="{1B78782F-75DC-41E4-A865-1BE29FE320E4}" destId="{6AB96514-E5A6-F049-B06A-3BD3AD70F961}" srcOrd="0" destOrd="0" presId="urn:microsoft.com/office/officeart/2005/8/layout/bProcess4"/>
    <dgm:cxn modelId="{B0B12A80-DB57-47AB-BF2D-1CF432E12EBB}" srcId="{34225FE8-EECA-4A37-A7EB-92198346A482}" destId="{0909674E-D8E8-43CF-A72E-505B37E55F4F}" srcOrd="0" destOrd="0" parTransId="{B4EE353A-0EC4-45BD-AE38-F17350A828D2}" sibTransId="{1B78782F-75DC-41E4-A865-1BE29FE320E4}"/>
    <dgm:cxn modelId="{E42C8CA6-7C18-BB44-B62B-869E3E819B59}" type="presOf" srcId="{0909674E-D8E8-43CF-A72E-505B37E55F4F}" destId="{73F8BB97-6076-3C42-8521-491F38E09E90}" srcOrd="0" destOrd="0" presId="urn:microsoft.com/office/officeart/2005/8/layout/bProcess4"/>
    <dgm:cxn modelId="{D991A7AF-4203-4CA3-92DB-654813AD3F10}" srcId="{34225FE8-EECA-4A37-A7EB-92198346A482}" destId="{0799FE77-E4E4-4AEA-A20A-20F9FFF0A334}" srcOrd="1" destOrd="0" parTransId="{6D8AE140-AE1F-45DB-BB12-5B164F2AC630}" sibTransId="{F14ED0EF-EE92-446C-AA67-D59ECC5D8C05}"/>
    <dgm:cxn modelId="{6FAB45D1-9507-4B4E-939C-496673960113}" type="presOf" srcId="{34225FE8-EECA-4A37-A7EB-92198346A482}" destId="{26FA356E-90EA-5247-A03B-88F452745AC9}" srcOrd="0" destOrd="0" presId="urn:microsoft.com/office/officeart/2005/8/layout/bProcess4"/>
    <dgm:cxn modelId="{D9CBEB27-572D-5549-9A59-FB4E96E6B3CC}" type="presParOf" srcId="{26FA356E-90EA-5247-A03B-88F452745AC9}" destId="{8F459CC2-96C7-A240-9965-3213B738BE23}" srcOrd="0" destOrd="0" presId="urn:microsoft.com/office/officeart/2005/8/layout/bProcess4"/>
    <dgm:cxn modelId="{B86594D1-4BD8-704B-9952-585BCF21650D}" type="presParOf" srcId="{8F459CC2-96C7-A240-9965-3213B738BE23}" destId="{EE60A054-4A23-7A40-A41D-29F127450058}" srcOrd="0" destOrd="0" presId="urn:microsoft.com/office/officeart/2005/8/layout/bProcess4"/>
    <dgm:cxn modelId="{D859A2BE-096D-3F48-9A24-8D6F9DA35B98}" type="presParOf" srcId="{8F459CC2-96C7-A240-9965-3213B738BE23}" destId="{73F8BB97-6076-3C42-8521-491F38E09E90}" srcOrd="1" destOrd="0" presId="urn:microsoft.com/office/officeart/2005/8/layout/bProcess4"/>
    <dgm:cxn modelId="{32A3881A-955C-0148-8C5E-B6CA2FABDE23}" type="presParOf" srcId="{26FA356E-90EA-5247-A03B-88F452745AC9}" destId="{6AB96514-E5A6-F049-B06A-3BD3AD70F961}" srcOrd="1" destOrd="0" presId="urn:microsoft.com/office/officeart/2005/8/layout/bProcess4"/>
    <dgm:cxn modelId="{3DA94DC5-C261-1147-84F5-5304B5430F93}" type="presParOf" srcId="{26FA356E-90EA-5247-A03B-88F452745AC9}" destId="{2644D320-8152-EF49-966D-274902E29E4C}" srcOrd="2" destOrd="0" presId="urn:microsoft.com/office/officeart/2005/8/layout/bProcess4"/>
    <dgm:cxn modelId="{BBCB3B9E-CDAD-6546-92AB-0674B8B4835E}" type="presParOf" srcId="{2644D320-8152-EF49-966D-274902E29E4C}" destId="{8F80F015-ACD7-5447-9350-19F721E2427B}" srcOrd="0" destOrd="0" presId="urn:microsoft.com/office/officeart/2005/8/layout/bProcess4"/>
    <dgm:cxn modelId="{E0E84892-A06E-294B-8C6F-4BC724B8E548}" type="presParOf" srcId="{2644D320-8152-EF49-966D-274902E29E4C}" destId="{3D314233-3D55-5749-9147-999C5C1D99A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364AD7-F3BC-4CE9-A250-ADB24A67D616}"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BFA921E-A322-4261-BCB3-E424861BB489}">
      <dgm:prSet/>
      <dgm:spPr/>
      <dgm:t>
        <a:bodyPr/>
        <a:lstStyle/>
        <a:p>
          <a:r>
            <a:rPr lang="en-GB"/>
            <a:t>The silhouette score is maximum when the total number of clusters is 3</a:t>
          </a:r>
          <a:endParaRPr lang="en-US"/>
        </a:p>
      </dgm:t>
    </dgm:pt>
    <dgm:pt modelId="{F423F8FF-26C0-4F1D-AB2B-9158F8636B78}" type="parTrans" cxnId="{77A5F470-4203-4F7A-9526-91ACEFE58375}">
      <dgm:prSet/>
      <dgm:spPr/>
      <dgm:t>
        <a:bodyPr/>
        <a:lstStyle/>
        <a:p>
          <a:endParaRPr lang="en-US"/>
        </a:p>
      </dgm:t>
    </dgm:pt>
    <dgm:pt modelId="{1B7463A4-5BD5-4B2C-BCB3-63230C498FAA}" type="sibTrans" cxnId="{77A5F470-4203-4F7A-9526-91ACEFE58375}">
      <dgm:prSet/>
      <dgm:spPr/>
      <dgm:t>
        <a:bodyPr/>
        <a:lstStyle/>
        <a:p>
          <a:endParaRPr lang="en-US"/>
        </a:p>
      </dgm:t>
    </dgm:pt>
    <dgm:pt modelId="{1CEAC1BD-12C1-4A3A-A5C2-C36163108FB8}">
      <dgm:prSet/>
      <dgm:spPr/>
      <dgm:t>
        <a:bodyPr/>
        <a:lstStyle/>
        <a:p>
          <a:r>
            <a:rPr lang="en-GB"/>
            <a:t>The score decreases when the clusters increase or decrease indicating that 3 is the optimum number</a:t>
          </a:r>
          <a:endParaRPr lang="en-US"/>
        </a:p>
      </dgm:t>
    </dgm:pt>
    <dgm:pt modelId="{B7A39F16-05FE-4A9C-9709-00515872E308}" type="parTrans" cxnId="{FE274AC3-7E0B-4E1A-9D79-734A45468068}">
      <dgm:prSet/>
      <dgm:spPr/>
      <dgm:t>
        <a:bodyPr/>
        <a:lstStyle/>
        <a:p>
          <a:endParaRPr lang="en-US"/>
        </a:p>
      </dgm:t>
    </dgm:pt>
    <dgm:pt modelId="{9927CDA7-15D3-4571-B8EE-FDA4454B4536}" type="sibTrans" cxnId="{FE274AC3-7E0B-4E1A-9D79-734A45468068}">
      <dgm:prSet/>
      <dgm:spPr/>
      <dgm:t>
        <a:bodyPr/>
        <a:lstStyle/>
        <a:p>
          <a:endParaRPr lang="en-US"/>
        </a:p>
      </dgm:t>
    </dgm:pt>
    <dgm:pt modelId="{80350C2E-0D9E-41BE-8BBB-14A7FA200198}">
      <dgm:prSet/>
      <dgm:spPr/>
      <dgm:t>
        <a:bodyPr/>
        <a:lstStyle/>
        <a:p>
          <a:r>
            <a:rPr lang="en-GB"/>
            <a:t>Some samples are having negative silhouette score when number of clusters = 2,5,6 signifying it is being assigned in a wrong cluster.</a:t>
          </a:r>
          <a:endParaRPr lang="en-US"/>
        </a:p>
      </dgm:t>
    </dgm:pt>
    <dgm:pt modelId="{1F69F95B-7A73-411A-BF02-0AE9005F3175}" type="parTrans" cxnId="{4F88114D-4B3A-4D98-89AB-E15E12904471}">
      <dgm:prSet/>
      <dgm:spPr/>
      <dgm:t>
        <a:bodyPr/>
        <a:lstStyle/>
        <a:p>
          <a:endParaRPr lang="en-US"/>
        </a:p>
      </dgm:t>
    </dgm:pt>
    <dgm:pt modelId="{3DD65D14-E0D1-496F-889E-5F493510E0FC}" type="sibTrans" cxnId="{4F88114D-4B3A-4D98-89AB-E15E12904471}">
      <dgm:prSet/>
      <dgm:spPr/>
      <dgm:t>
        <a:bodyPr/>
        <a:lstStyle/>
        <a:p>
          <a:endParaRPr lang="en-US"/>
        </a:p>
      </dgm:t>
    </dgm:pt>
    <dgm:pt modelId="{D5A5ADCC-7DFA-3748-A9AC-ADBC1768F607}" type="pres">
      <dgm:prSet presAssocID="{AB364AD7-F3BC-4CE9-A250-ADB24A67D616}" presName="vert0" presStyleCnt="0">
        <dgm:presLayoutVars>
          <dgm:dir/>
          <dgm:animOne val="branch"/>
          <dgm:animLvl val="lvl"/>
        </dgm:presLayoutVars>
      </dgm:prSet>
      <dgm:spPr/>
    </dgm:pt>
    <dgm:pt modelId="{D1C9569E-7A9C-9B45-AD31-FE1659EDD6CD}" type="pres">
      <dgm:prSet presAssocID="{6BFA921E-A322-4261-BCB3-E424861BB489}" presName="thickLine" presStyleLbl="alignNode1" presStyleIdx="0" presStyleCnt="3"/>
      <dgm:spPr/>
    </dgm:pt>
    <dgm:pt modelId="{55C3F910-02B8-674B-A60E-200018DEFA82}" type="pres">
      <dgm:prSet presAssocID="{6BFA921E-A322-4261-BCB3-E424861BB489}" presName="horz1" presStyleCnt="0"/>
      <dgm:spPr/>
    </dgm:pt>
    <dgm:pt modelId="{3A09A270-B30E-6241-B370-E528D4982A6F}" type="pres">
      <dgm:prSet presAssocID="{6BFA921E-A322-4261-BCB3-E424861BB489}" presName="tx1" presStyleLbl="revTx" presStyleIdx="0" presStyleCnt="3"/>
      <dgm:spPr/>
    </dgm:pt>
    <dgm:pt modelId="{BA7DDB2A-C323-A846-A03D-404498D83539}" type="pres">
      <dgm:prSet presAssocID="{6BFA921E-A322-4261-BCB3-E424861BB489}" presName="vert1" presStyleCnt="0"/>
      <dgm:spPr/>
    </dgm:pt>
    <dgm:pt modelId="{270A84F2-3A2D-AF42-AFDC-8F6B181DC4F0}" type="pres">
      <dgm:prSet presAssocID="{1CEAC1BD-12C1-4A3A-A5C2-C36163108FB8}" presName="thickLine" presStyleLbl="alignNode1" presStyleIdx="1" presStyleCnt="3"/>
      <dgm:spPr/>
    </dgm:pt>
    <dgm:pt modelId="{74E685FE-F404-C742-9A1B-82F0ED5E032F}" type="pres">
      <dgm:prSet presAssocID="{1CEAC1BD-12C1-4A3A-A5C2-C36163108FB8}" presName="horz1" presStyleCnt="0"/>
      <dgm:spPr/>
    </dgm:pt>
    <dgm:pt modelId="{C3291305-575F-FA4F-BBB4-81222478DDA7}" type="pres">
      <dgm:prSet presAssocID="{1CEAC1BD-12C1-4A3A-A5C2-C36163108FB8}" presName="tx1" presStyleLbl="revTx" presStyleIdx="1" presStyleCnt="3"/>
      <dgm:spPr/>
    </dgm:pt>
    <dgm:pt modelId="{A7C88D21-2E15-B145-9BB3-22C62FDDDECC}" type="pres">
      <dgm:prSet presAssocID="{1CEAC1BD-12C1-4A3A-A5C2-C36163108FB8}" presName="vert1" presStyleCnt="0"/>
      <dgm:spPr/>
    </dgm:pt>
    <dgm:pt modelId="{A5BB51B2-782F-784B-9C2E-9B75E65F8BC8}" type="pres">
      <dgm:prSet presAssocID="{80350C2E-0D9E-41BE-8BBB-14A7FA200198}" presName="thickLine" presStyleLbl="alignNode1" presStyleIdx="2" presStyleCnt="3"/>
      <dgm:spPr/>
    </dgm:pt>
    <dgm:pt modelId="{55ECA025-A384-524F-9D61-F1849F1ED97D}" type="pres">
      <dgm:prSet presAssocID="{80350C2E-0D9E-41BE-8BBB-14A7FA200198}" presName="horz1" presStyleCnt="0"/>
      <dgm:spPr/>
    </dgm:pt>
    <dgm:pt modelId="{AC52DE81-CF81-EF46-BD06-8C3039BA7B10}" type="pres">
      <dgm:prSet presAssocID="{80350C2E-0D9E-41BE-8BBB-14A7FA200198}" presName="tx1" presStyleLbl="revTx" presStyleIdx="2" presStyleCnt="3"/>
      <dgm:spPr/>
    </dgm:pt>
    <dgm:pt modelId="{D281140E-4276-2342-84C4-9926B0735F77}" type="pres">
      <dgm:prSet presAssocID="{80350C2E-0D9E-41BE-8BBB-14A7FA200198}" presName="vert1" presStyleCnt="0"/>
      <dgm:spPr/>
    </dgm:pt>
  </dgm:ptLst>
  <dgm:cxnLst>
    <dgm:cxn modelId="{F7C86D10-F984-9A4E-BD6D-D347D44E5FD7}" type="presOf" srcId="{6BFA921E-A322-4261-BCB3-E424861BB489}" destId="{3A09A270-B30E-6241-B370-E528D4982A6F}" srcOrd="0" destOrd="0" presId="urn:microsoft.com/office/officeart/2008/layout/LinedList"/>
    <dgm:cxn modelId="{4F88114D-4B3A-4D98-89AB-E15E12904471}" srcId="{AB364AD7-F3BC-4CE9-A250-ADB24A67D616}" destId="{80350C2E-0D9E-41BE-8BBB-14A7FA200198}" srcOrd="2" destOrd="0" parTransId="{1F69F95B-7A73-411A-BF02-0AE9005F3175}" sibTransId="{3DD65D14-E0D1-496F-889E-5F493510E0FC}"/>
    <dgm:cxn modelId="{77A5F470-4203-4F7A-9526-91ACEFE58375}" srcId="{AB364AD7-F3BC-4CE9-A250-ADB24A67D616}" destId="{6BFA921E-A322-4261-BCB3-E424861BB489}" srcOrd="0" destOrd="0" parTransId="{F423F8FF-26C0-4F1D-AB2B-9158F8636B78}" sibTransId="{1B7463A4-5BD5-4B2C-BCB3-63230C498FAA}"/>
    <dgm:cxn modelId="{496D057F-DFC5-374C-886A-D5770F6F4EFE}" type="presOf" srcId="{1CEAC1BD-12C1-4A3A-A5C2-C36163108FB8}" destId="{C3291305-575F-FA4F-BBB4-81222478DDA7}" srcOrd="0" destOrd="0" presId="urn:microsoft.com/office/officeart/2008/layout/LinedList"/>
    <dgm:cxn modelId="{FE274AC3-7E0B-4E1A-9D79-734A45468068}" srcId="{AB364AD7-F3BC-4CE9-A250-ADB24A67D616}" destId="{1CEAC1BD-12C1-4A3A-A5C2-C36163108FB8}" srcOrd="1" destOrd="0" parTransId="{B7A39F16-05FE-4A9C-9709-00515872E308}" sibTransId="{9927CDA7-15D3-4571-B8EE-FDA4454B4536}"/>
    <dgm:cxn modelId="{71A274F3-5529-9F4D-BF38-38A4EF316424}" type="presOf" srcId="{AB364AD7-F3BC-4CE9-A250-ADB24A67D616}" destId="{D5A5ADCC-7DFA-3748-A9AC-ADBC1768F607}" srcOrd="0" destOrd="0" presId="urn:microsoft.com/office/officeart/2008/layout/LinedList"/>
    <dgm:cxn modelId="{809034F4-31AC-334A-8371-8E255A0681E5}" type="presOf" srcId="{80350C2E-0D9E-41BE-8BBB-14A7FA200198}" destId="{AC52DE81-CF81-EF46-BD06-8C3039BA7B10}" srcOrd="0" destOrd="0" presId="urn:microsoft.com/office/officeart/2008/layout/LinedList"/>
    <dgm:cxn modelId="{6D07252F-A20C-FD40-B3D1-C5D2C1E85E8B}" type="presParOf" srcId="{D5A5ADCC-7DFA-3748-A9AC-ADBC1768F607}" destId="{D1C9569E-7A9C-9B45-AD31-FE1659EDD6CD}" srcOrd="0" destOrd="0" presId="urn:microsoft.com/office/officeart/2008/layout/LinedList"/>
    <dgm:cxn modelId="{37382D6C-DC23-8A46-B792-BA9830CF722E}" type="presParOf" srcId="{D5A5ADCC-7DFA-3748-A9AC-ADBC1768F607}" destId="{55C3F910-02B8-674B-A60E-200018DEFA82}" srcOrd="1" destOrd="0" presId="urn:microsoft.com/office/officeart/2008/layout/LinedList"/>
    <dgm:cxn modelId="{6E8071AA-EF6B-1543-B2BB-241FF9D07D00}" type="presParOf" srcId="{55C3F910-02B8-674B-A60E-200018DEFA82}" destId="{3A09A270-B30E-6241-B370-E528D4982A6F}" srcOrd="0" destOrd="0" presId="urn:microsoft.com/office/officeart/2008/layout/LinedList"/>
    <dgm:cxn modelId="{24376400-C4B4-EF49-89FC-09EB4909B6F6}" type="presParOf" srcId="{55C3F910-02B8-674B-A60E-200018DEFA82}" destId="{BA7DDB2A-C323-A846-A03D-404498D83539}" srcOrd="1" destOrd="0" presId="urn:microsoft.com/office/officeart/2008/layout/LinedList"/>
    <dgm:cxn modelId="{2F0D1D0F-EC95-0F47-9F67-5746CC0E46AD}" type="presParOf" srcId="{D5A5ADCC-7DFA-3748-A9AC-ADBC1768F607}" destId="{270A84F2-3A2D-AF42-AFDC-8F6B181DC4F0}" srcOrd="2" destOrd="0" presId="urn:microsoft.com/office/officeart/2008/layout/LinedList"/>
    <dgm:cxn modelId="{F335E93D-531B-664D-AED6-7BB391F5B703}" type="presParOf" srcId="{D5A5ADCC-7DFA-3748-A9AC-ADBC1768F607}" destId="{74E685FE-F404-C742-9A1B-82F0ED5E032F}" srcOrd="3" destOrd="0" presId="urn:microsoft.com/office/officeart/2008/layout/LinedList"/>
    <dgm:cxn modelId="{D1722D98-9E9D-C74D-8A13-451153573706}" type="presParOf" srcId="{74E685FE-F404-C742-9A1B-82F0ED5E032F}" destId="{C3291305-575F-FA4F-BBB4-81222478DDA7}" srcOrd="0" destOrd="0" presId="urn:microsoft.com/office/officeart/2008/layout/LinedList"/>
    <dgm:cxn modelId="{ABE2DBFF-B45B-B742-8A77-51D4E237273E}" type="presParOf" srcId="{74E685FE-F404-C742-9A1B-82F0ED5E032F}" destId="{A7C88D21-2E15-B145-9BB3-22C62FDDDECC}" srcOrd="1" destOrd="0" presId="urn:microsoft.com/office/officeart/2008/layout/LinedList"/>
    <dgm:cxn modelId="{63106F40-5B6D-2F42-89E6-767907D0C8A0}" type="presParOf" srcId="{D5A5ADCC-7DFA-3748-A9AC-ADBC1768F607}" destId="{A5BB51B2-782F-784B-9C2E-9B75E65F8BC8}" srcOrd="4" destOrd="0" presId="urn:microsoft.com/office/officeart/2008/layout/LinedList"/>
    <dgm:cxn modelId="{26921618-B74D-6D45-A6C5-8BBCA776F13D}" type="presParOf" srcId="{D5A5ADCC-7DFA-3748-A9AC-ADBC1768F607}" destId="{55ECA025-A384-524F-9D61-F1849F1ED97D}" srcOrd="5" destOrd="0" presId="urn:microsoft.com/office/officeart/2008/layout/LinedList"/>
    <dgm:cxn modelId="{196540D6-1BB0-EF46-A9DC-57E1248C656C}" type="presParOf" srcId="{55ECA025-A384-524F-9D61-F1849F1ED97D}" destId="{AC52DE81-CF81-EF46-BD06-8C3039BA7B10}" srcOrd="0" destOrd="0" presId="urn:microsoft.com/office/officeart/2008/layout/LinedList"/>
    <dgm:cxn modelId="{D9849099-8CAD-7B4C-B8B4-C5B9512E39D7}" type="presParOf" srcId="{55ECA025-A384-524F-9D61-F1849F1ED97D}" destId="{D281140E-4276-2342-84C4-9926B0735F7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14815D0-56A8-4501-BDF6-EB922904710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3936D25-5D2E-4687-A628-847DFBF732AC}">
      <dgm:prSet/>
      <dgm:spPr/>
      <dgm:t>
        <a:bodyPr/>
        <a:lstStyle/>
        <a:p>
          <a:r>
            <a:rPr lang="en-GB"/>
            <a:t>This shows that the best cophenetic coefficient we get is for "Average" linkage.</a:t>
          </a:r>
          <a:endParaRPr lang="en-US"/>
        </a:p>
      </dgm:t>
    </dgm:pt>
    <dgm:pt modelId="{77EA1922-2D21-4E05-9972-1577358FEC8F}" type="parTrans" cxnId="{26A2E650-D7C7-4971-AFBC-1F1709001416}">
      <dgm:prSet/>
      <dgm:spPr/>
      <dgm:t>
        <a:bodyPr/>
        <a:lstStyle/>
        <a:p>
          <a:endParaRPr lang="en-US"/>
        </a:p>
      </dgm:t>
    </dgm:pt>
    <dgm:pt modelId="{1D59E11E-A9A1-436B-BDC8-2AA261017F19}" type="sibTrans" cxnId="{26A2E650-D7C7-4971-AFBC-1F1709001416}">
      <dgm:prSet/>
      <dgm:spPr/>
      <dgm:t>
        <a:bodyPr/>
        <a:lstStyle/>
        <a:p>
          <a:endParaRPr lang="en-US"/>
        </a:p>
      </dgm:t>
    </dgm:pt>
    <dgm:pt modelId="{01A3EA3A-394F-4E81-B446-E0FE83AC5C67}">
      <dgm:prSet/>
      <dgm:spPr/>
      <dgm:t>
        <a:bodyPr/>
        <a:lstStyle/>
        <a:p>
          <a:r>
            <a:rPr lang="en-GB"/>
            <a:t>Looking at dendrogram 'ward' and 'complete' show good difference between clusters.</a:t>
          </a:r>
          <a:endParaRPr lang="en-US"/>
        </a:p>
      </dgm:t>
    </dgm:pt>
    <dgm:pt modelId="{A7BD9D5A-C078-4BE9-AE18-F039C90D90A4}" type="parTrans" cxnId="{B67A00C2-02A6-42AB-BC43-1B9121E915B9}">
      <dgm:prSet/>
      <dgm:spPr/>
      <dgm:t>
        <a:bodyPr/>
        <a:lstStyle/>
        <a:p>
          <a:endParaRPr lang="en-US"/>
        </a:p>
      </dgm:t>
    </dgm:pt>
    <dgm:pt modelId="{53028CE6-63D4-4881-A758-AC7B35DE44B4}" type="sibTrans" cxnId="{B67A00C2-02A6-42AB-BC43-1B9121E915B9}">
      <dgm:prSet/>
      <dgm:spPr/>
      <dgm:t>
        <a:bodyPr/>
        <a:lstStyle/>
        <a:p>
          <a:endParaRPr lang="en-US"/>
        </a:p>
      </dgm:t>
    </dgm:pt>
    <dgm:pt modelId="{BB6D0E2B-D81D-4B7A-BF29-EE81937882E6}">
      <dgm:prSet/>
      <dgm:spPr/>
      <dgm:t>
        <a:bodyPr/>
        <a:lstStyle/>
        <a:p>
          <a:r>
            <a:rPr lang="en-GB"/>
            <a:t>Choosing 'complete' because it has high cophenetic coefficient and good cluster segregation.</a:t>
          </a:r>
          <a:endParaRPr lang="en-US"/>
        </a:p>
      </dgm:t>
    </dgm:pt>
    <dgm:pt modelId="{1BFF6C22-8B6E-4619-A73C-97FE566A5C2E}" type="parTrans" cxnId="{0D81BDDA-A726-4387-8CA6-5671117354DB}">
      <dgm:prSet/>
      <dgm:spPr/>
      <dgm:t>
        <a:bodyPr/>
        <a:lstStyle/>
        <a:p>
          <a:endParaRPr lang="en-US"/>
        </a:p>
      </dgm:t>
    </dgm:pt>
    <dgm:pt modelId="{07008497-EB55-4250-B502-C2066D09466A}" type="sibTrans" cxnId="{0D81BDDA-A726-4387-8CA6-5671117354DB}">
      <dgm:prSet/>
      <dgm:spPr/>
      <dgm:t>
        <a:bodyPr/>
        <a:lstStyle/>
        <a:p>
          <a:endParaRPr lang="en-US"/>
        </a:p>
      </dgm:t>
    </dgm:pt>
    <dgm:pt modelId="{F9CA38FB-A59A-3746-8358-1ED8EA463CE8}" type="pres">
      <dgm:prSet presAssocID="{214815D0-56A8-4501-BDF6-EB922904710C}" presName="linear" presStyleCnt="0">
        <dgm:presLayoutVars>
          <dgm:animLvl val="lvl"/>
          <dgm:resizeHandles val="exact"/>
        </dgm:presLayoutVars>
      </dgm:prSet>
      <dgm:spPr/>
    </dgm:pt>
    <dgm:pt modelId="{D8A2C805-E572-9B44-B385-52F79D14C557}" type="pres">
      <dgm:prSet presAssocID="{A3936D25-5D2E-4687-A628-847DFBF732AC}" presName="parentText" presStyleLbl="node1" presStyleIdx="0" presStyleCnt="3">
        <dgm:presLayoutVars>
          <dgm:chMax val="0"/>
          <dgm:bulletEnabled val="1"/>
        </dgm:presLayoutVars>
      </dgm:prSet>
      <dgm:spPr/>
    </dgm:pt>
    <dgm:pt modelId="{4B11866A-D635-A84B-90D7-2F330B240B78}" type="pres">
      <dgm:prSet presAssocID="{1D59E11E-A9A1-436B-BDC8-2AA261017F19}" presName="spacer" presStyleCnt="0"/>
      <dgm:spPr/>
    </dgm:pt>
    <dgm:pt modelId="{D510EF87-B36C-7F4C-AB45-943AA3092CD9}" type="pres">
      <dgm:prSet presAssocID="{01A3EA3A-394F-4E81-B446-E0FE83AC5C67}" presName="parentText" presStyleLbl="node1" presStyleIdx="1" presStyleCnt="3">
        <dgm:presLayoutVars>
          <dgm:chMax val="0"/>
          <dgm:bulletEnabled val="1"/>
        </dgm:presLayoutVars>
      </dgm:prSet>
      <dgm:spPr/>
    </dgm:pt>
    <dgm:pt modelId="{DAAFFD4A-09F3-B140-BD08-94AF483B960A}" type="pres">
      <dgm:prSet presAssocID="{53028CE6-63D4-4881-A758-AC7B35DE44B4}" presName="spacer" presStyleCnt="0"/>
      <dgm:spPr/>
    </dgm:pt>
    <dgm:pt modelId="{BA435CEF-0E61-C34A-8E5C-923627AC4B63}" type="pres">
      <dgm:prSet presAssocID="{BB6D0E2B-D81D-4B7A-BF29-EE81937882E6}" presName="parentText" presStyleLbl="node1" presStyleIdx="2" presStyleCnt="3">
        <dgm:presLayoutVars>
          <dgm:chMax val="0"/>
          <dgm:bulletEnabled val="1"/>
        </dgm:presLayoutVars>
      </dgm:prSet>
      <dgm:spPr/>
    </dgm:pt>
  </dgm:ptLst>
  <dgm:cxnLst>
    <dgm:cxn modelId="{52B79631-A30A-0B4A-AE6F-E94C130B3889}" type="presOf" srcId="{BB6D0E2B-D81D-4B7A-BF29-EE81937882E6}" destId="{BA435CEF-0E61-C34A-8E5C-923627AC4B63}" srcOrd="0" destOrd="0" presId="urn:microsoft.com/office/officeart/2005/8/layout/vList2"/>
    <dgm:cxn modelId="{26A2E650-D7C7-4971-AFBC-1F1709001416}" srcId="{214815D0-56A8-4501-BDF6-EB922904710C}" destId="{A3936D25-5D2E-4687-A628-847DFBF732AC}" srcOrd="0" destOrd="0" parTransId="{77EA1922-2D21-4E05-9972-1577358FEC8F}" sibTransId="{1D59E11E-A9A1-436B-BDC8-2AA261017F19}"/>
    <dgm:cxn modelId="{F03E005E-0F35-E24B-9066-353C6D741A5B}" type="presOf" srcId="{214815D0-56A8-4501-BDF6-EB922904710C}" destId="{F9CA38FB-A59A-3746-8358-1ED8EA463CE8}" srcOrd="0" destOrd="0" presId="urn:microsoft.com/office/officeart/2005/8/layout/vList2"/>
    <dgm:cxn modelId="{FC034C71-FD2B-534A-820D-ADB7A9BB1611}" type="presOf" srcId="{A3936D25-5D2E-4687-A628-847DFBF732AC}" destId="{D8A2C805-E572-9B44-B385-52F79D14C557}" srcOrd="0" destOrd="0" presId="urn:microsoft.com/office/officeart/2005/8/layout/vList2"/>
    <dgm:cxn modelId="{B67A00C2-02A6-42AB-BC43-1B9121E915B9}" srcId="{214815D0-56A8-4501-BDF6-EB922904710C}" destId="{01A3EA3A-394F-4E81-B446-E0FE83AC5C67}" srcOrd="1" destOrd="0" parTransId="{A7BD9D5A-C078-4BE9-AE18-F039C90D90A4}" sibTransId="{53028CE6-63D4-4881-A758-AC7B35DE44B4}"/>
    <dgm:cxn modelId="{BE5B64D9-A53E-A845-B99F-2440F55BB0C6}" type="presOf" srcId="{01A3EA3A-394F-4E81-B446-E0FE83AC5C67}" destId="{D510EF87-B36C-7F4C-AB45-943AA3092CD9}" srcOrd="0" destOrd="0" presId="urn:microsoft.com/office/officeart/2005/8/layout/vList2"/>
    <dgm:cxn modelId="{0D81BDDA-A726-4387-8CA6-5671117354DB}" srcId="{214815D0-56A8-4501-BDF6-EB922904710C}" destId="{BB6D0E2B-D81D-4B7A-BF29-EE81937882E6}" srcOrd="2" destOrd="0" parTransId="{1BFF6C22-8B6E-4619-A73C-97FE566A5C2E}" sibTransId="{07008497-EB55-4250-B502-C2066D09466A}"/>
    <dgm:cxn modelId="{44964058-1755-884A-8DC7-F3375B1DBE08}" type="presParOf" srcId="{F9CA38FB-A59A-3746-8358-1ED8EA463CE8}" destId="{D8A2C805-E572-9B44-B385-52F79D14C557}" srcOrd="0" destOrd="0" presId="urn:microsoft.com/office/officeart/2005/8/layout/vList2"/>
    <dgm:cxn modelId="{99B240D6-415E-7F42-BA50-25C4E370147D}" type="presParOf" srcId="{F9CA38FB-A59A-3746-8358-1ED8EA463CE8}" destId="{4B11866A-D635-A84B-90D7-2F330B240B78}" srcOrd="1" destOrd="0" presId="urn:microsoft.com/office/officeart/2005/8/layout/vList2"/>
    <dgm:cxn modelId="{0A8F32C6-84D3-5C49-9E55-55D94E429DE8}" type="presParOf" srcId="{F9CA38FB-A59A-3746-8358-1ED8EA463CE8}" destId="{D510EF87-B36C-7F4C-AB45-943AA3092CD9}" srcOrd="2" destOrd="0" presId="urn:microsoft.com/office/officeart/2005/8/layout/vList2"/>
    <dgm:cxn modelId="{ACE993B6-9BE4-634D-BCD7-D8E492358135}" type="presParOf" srcId="{F9CA38FB-A59A-3746-8358-1ED8EA463CE8}" destId="{DAAFFD4A-09F3-B140-BD08-94AF483B960A}" srcOrd="3" destOrd="0" presId="urn:microsoft.com/office/officeart/2005/8/layout/vList2"/>
    <dgm:cxn modelId="{5DDEE6FB-20A5-7045-8088-9A4A7FF9FFCC}" type="presParOf" srcId="{F9CA38FB-A59A-3746-8358-1ED8EA463CE8}" destId="{BA435CEF-0E61-C34A-8E5C-923627AC4B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DEC9FF-6C91-4DF2-9070-72EFFE709CD3}"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55621C0-7962-47CA-BBB8-0CAC85281BA8}">
      <dgm:prSet/>
      <dgm:spPr/>
      <dgm:t>
        <a:bodyPr/>
        <a:lstStyle/>
        <a:p>
          <a:r>
            <a:rPr lang="en-GB"/>
            <a:t>Cluster 0 of Kmeans appears similar to Cluster 2 of Hierarchical</a:t>
          </a:r>
          <a:endParaRPr lang="en-US"/>
        </a:p>
      </dgm:t>
    </dgm:pt>
    <dgm:pt modelId="{21311DD8-D11D-4F37-82E2-D2904D85E8AF}" type="parTrans" cxnId="{F13A8E2A-3172-42F5-BA9A-7FEC855C74AD}">
      <dgm:prSet/>
      <dgm:spPr/>
      <dgm:t>
        <a:bodyPr/>
        <a:lstStyle/>
        <a:p>
          <a:endParaRPr lang="en-US"/>
        </a:p>
      </dgm:t>
    </dgm:pt>
    <dgm:pt modelId="{EB026444-ED61-47B0-8E86-D49E2869CBC0}" type="sibTrans" cxnId="{F13A8E2A-3172-42F5-BA9A-7FEC855C74AD}">
      <dgm:prSet/>
      <dgm:spPr/>
      <dgm:t>
        <a:bodyPr/>
        <a:lstStyle/>
        <a:p>
          <a:endParaRPr lang="en-US"/>
        </a:p>
      </dgm:t>
    </dgm:pt>
    <dgm:pt modelId="{1FD8E252-CF58-4AA5-B0EF-0976C89B348D}">
      <dgm:prSet/>
      <dgm:spPr/>
      <dgm:t>
        <a:bodyPr/>
        <a:lstStyle/>
        <a:p>
          <a:r>
            <a:rPr lang="en-GB"/>
            <a:t>Cluster 1 of Kmeans appears similar to Cluster 3 of Hierarchical</a:t>
          </a:r>
          <a:endParaRPr lang="en-US"/>
        </a:p>
      </dgm:t>
    </dgm:pt>
    <dgm:pt modelId="{A5E08A29-ECA0-4783-940A-906EBF4A324F}" type="parTrans" cxnId="{F5C54AB9-6966-4BE6-864F-90A59AAE0C08}">
      <dgm:prSet/>
      <dgm:spPr/>
      <dgm:t>
        <a:bodyPr/>
        <a:lstStyle/>
        <a:p>
          <a:endParaRPr lang="en-US"/>
        </a:p>
      </dgm:t>
    </dgm:pt>
    <dgm:pt modelId="{36698D0B-DA0D-4FAE-838A-F2FC8CB2182B}" type="sibTrans" cxnId="{F5C54AB9-6966-4BE6-864F-90A59AAE0C08}">
      <dgm:prSet/>
      <dgm:spPr/>
      <dgm:t>
        <a:bodyPr/>
        <a:lstStyle/>
        <a:p>
          <a:endParaRPr lang="en-US"/>
        </a:p>
      </dgm:t>
    </dgm:pt>
    <dgm:pt modelId="{B6E4D688-5254-4824-924F-C5EE175BB537}">
      <dgm:prSet/>
      <dgm:spPr/>
      <dgm:t>
        <a:bodyPr/>
        <a:lstStyle/>
        <a:p>
          <a:r>
            <a:rPr lang="en-GB"/>
            <a:t>Cluster 2 of Kmeans appears similar to Cluster 1 of Hierarchical</a:t>
          </a:r>
          <a:endParaRPr lang="en-US"/>
        </a:p>
      </dgm:t>
    </dgm:pt>
    <dgm:pt modelId="{21930090-62E9-4D15-B2C8-5EAA8B664A9D}" type="parTrans" cxnId="{388EBF58-B071-4C2D-B053-43D4F6DAD29F}">
      <dgm:prSet/>
      <dgm:spPr/>
      <dgm:t>
        <a:bodyPr/>
        <a:lstStyle/>
        <a:p>
          <a:endParaRPr lang="en-US"/>
        </a:p>
      </dgm:t>
    </dgm:pt>
    <dgm:pt modelId="{8E5973C9-5C68-49F8-96FC-43CD522C9079}" type="sibTrans" cxnId="{388EBF58-B071-4C2D-B053-43D4F6DAD29F}">
      <dgm:prSet/>
      <dgm:spPr/>
      <dgm:t>
        <a:bodyPr/>
        <a:lstStyle/>
        <a:p>
          <a:endParaRPr lang="en-US"/>
        </a:p>
      </dgm:t>
    </dgm:pt>
    <dgm:pt modelId="{8ABD8418-A617-4A00-8E73-BFBB969BD040}">
      <dgm:prSet/>
      <dgm:spPr/>
      <dgm:t>
        <a:bodyPr/>
        <a:lstStyle/>
        <a:p>
          <a:r>
            <a:rPr lang="en-GB"/>
            <a:t>Now we will rename our clusters </a:t>
          </a:r>
          <a:endParaRPr lang="en-US"/>
        </a:p>
      </dgm:t>
    </dgm:pt>
    <dgm:pt modelId="{6BFEFB68-896D-4173-8A9E-3C4ADCB6D014}" type="parTrans" cxnId="{7F6102EC-02ED-4AFB-8C7C-FBC0FA1690C9}">
      <dgm:prSet/>
      <dgm:spPr/>
      <dgm:t>
        <a:bodyPr/>
        <a:lstStyle/>
        <a:p>
          <a:endParaRPr lang="en-US"/>
        </a:p>
      </dgm:t>
    </dgm:pt>
    <dgm:pt modelId="{2BF9717E-71CF-4F88-8E9C-95811BE266E3}" type="sibTrans" cxnId="{7F6102EC-02ED-4AFB-8C7C-FBC0FA1690C9}">
      <dgm:prSet/>
      <dgm:spPr/>
      <dgm:t>
        <a:bodyPr/>
        <a:lstStyle/>
        <a:p>
          <a:endParaRPr lang="en-US"/>
        </a:p>
      </dgm:t>
    </dgm:pt>
    <dgm:pt modelId="{E938FBCA-E67D-48F6-A9F3-6F5EBCFF39E8}">
      <dgm:prSet/>
      <dgm:spPr/>
      <dgm:t>
        <a:bodyPr/>
        <a:lstStyle/>
        <a:p>
          <a:r>
            <a:rPr lang="en-GB"/>
            <a:t>Cluster 0 of Kmeans and Cluster 2 of Hierarchical as M1</a:t>
          </a:r>
          <a:endParaRPr lang="en-US"/>
        </a:p>
      </dgm:t>
    </dgm:pt>
    <dgm:pt modelId="{109A3A65-DEF4-4838-8908-3B15395E8B55}" type="parTrans" cxnId="{7AE572B0-C847-471A-891E-F7F6E4AD2E41}">
      <dgm:prSet/>
      <dgm:spPr/>
      <dgm:t>
        <a:bodyPr/>
        <a:lstStyle/>
        <a:p>
          <a:endParaRPr lang="en-US"/>
        </a:p>
      </dgm:t>
    </dgm:pt>
    <dgm:pt modelId="{CFA6BAF7-5DA1-485B-BF10-80F3036651F7}" type="sibTrans" cxnId="{7AE572B0-C847-471A-891E-F7F6E4AD2E41}">
      <dgm:prSet/>
      <dgm:spPr/>
      <dgm:t>
        <a:bodyPr/>
        <a:lstStyle/>
        <a:p>
          <a:endParaRPr lang="en-US"/>
        </a:p>
      </dgm:t>
    </dgm:pt>
    <dgm:pt modelId="{B1D09B35-7A44-4D91-9452-E1E23AC4F303}">
      <dgm:prSet/>
      <dgm:spPr/>
      <dgm:t>
        <a:bodyPr/>
        <a:lstStyle/>
        <a:p>
          <a:r>
            <a:rPr lang="en-GB"/>
            <a:t>Cluster 1 of Kmeans and Cluster 3 of Hierarchical as M2</a:t>
          </a:r>
          <a:endParaRPr lang="en-US"/>
        </a:p>
      </dgm:t>
    </dgm:pt>
    <dgm:pt modelId="{E3356C3F-09F4-4E8F-B3D6-478A5B4045F5}" type="parTrans" cxnId="{1B529F79-A2F7-463C-966E-6B01ECBF2483}">
      <dgm:prSet/>
      <dgm:spPr/>
      <dgm:t>
        <a:bodyPr/>
        <a:lstStyle/>
        <a:p>
          <a:endParaRPr lang="en-US"/>
        </a:p>
      </dgm:t>
    </dgm:pt>
    <dgm:pt modelId="{5EECDFDE-BEC6-4B6C-9A1E-4F9694DE335F}" type="sibTrans" cxnId="{1B529F79-A2F7-463C-966E-6B01ECBF2483}">
      <dgm:prSet/>
      <dgm:spPr/>
      <dgm:t>
        <a:bodyPr/>
        <a:lstStyle/>
        <a:p>
          <a:endParaRPr lang="en-US"/>
        </a:p>
      </dgm:t>
    </dgm:pt>
    <dgm:pt modelId="{0B04742F-4432-4CFE-A4D5-9DE233B41497}">
      <dgm:prSet/>
      <dgm:spPr/>
      <dgm:t>
        <a:bodyPr/>
        <a:lstStyle/>
        <a:p>
          <a:r>
            <a:rPr lang="en-GB"/>
            <a:t>Cluster 2 of Kmeans and Cluster 1 of Hierarchical as M3</a:t>
          </a:r>
          <a:endParaRPr lang="en-US"/>
        </a:p>
      </dgm:t>
    </dgm:pt>
    <dgm:pt modelId="{071B9FE6-77E2-4F19-B20A-04F5E819B7DD}" type="parTrans" cxnId="{18363412-AA37-4814-8AED-AC69FCAEF0C5}">
      <dgm:prSet/>
      <dgm:spPr/>
      <dgm:t>
        <a:bodyPr/>
        <a:lstStyle/>
        <a:p>
          <a:endParaRPr lang="en-US"/>
        </a:p>
      </dgm:t>
    </dgm:pt>
    <dgm:pt modelId="{420A1266-AA47-4A2E-AC0B-F749A04BB54C}" type="sibTrans" cxnId="{18363412-AA37-4814-8AED-AC69FCAEF0C5}">
      <dgm:prSet/>
      <dgm:spPr/>
      <dgm:t>
        <a:bodyPr/>
        <a:lstStyle/>
        <a:p>
          <a:endParaRPr lang="en-US"/>
        </a:p>
      </dgm:t>
    </dgm:pt>
    <dgm:pt modelId="{1C5BD74F-55FD-364C-8B44-9233DEEE11ED}" type="pres">
      <dgm:prSet presAssocID="{E6DEC9FF-6C91-4DF2-9070-72EFFE709CD3}" presName="vert0" presStyleCnt="0">
        <dgm:presLayoutVars>
          <dgm:dir/>
          <dgm:animOne val="branch"/>
          <dgm:animLvl val="lvl"/>
        </dgm:presLayoutVars>
      </dgm:prSet>
      <dgm:spPr/>
    </dgm:pt>
    <dgm:pt modelId="{B40E95EE-6496-E54F-BA5D-C4E0EA314EDB}" type="pres">
      <dgm:prSet presAssocID="{855621C0-7962-47CA-BBB8-0CAC85281BA8}" presName="thickLine" presStyleLbl="alignNode1" presStyleIdx="0" presStyleCnt="7"/>
      <dgm:spPr/>
    </dgm:pt>
    <dgm:pt modelId="{C0CD4073-E17E-0D49-819C-A20A5FAE865D}" type="pres">
      <dgm:prSet presAssocID="{855621C0-7962-47CA-BBB8-0CAC85281BA8}" presName="horz1" presStyleCnt="0"/>
      <dgm:spPr/>
    </dgm:pt>
    <dgm:pt modelId="{043B4E6D-1815-CD42-8F3A-EEA53C89A5A8}" type="pres">
      <dgm:prSet presAssocID="{855621C0-7962-47CA-BBB8-0CAC85281BA8}" presName="tx1" presStyleLbl="revTx" presStyleIdx="0" presStyleCnt="7"/>
      <dgm:spPr/>
    </dgm:pt>
    <dgm:pt modelId="{181FFB73-7C0E-4846-9137-307399447EF5}" type="pres">
      <dgm:prSet presAssocID="{855621C0-7962-47CA-BBB8-0CAC85281BA8}" presName="vert1" presStyleCnt="0"/>
      <dgm:spPr/>
    </dgm:pt>
    <dgm:pt modelId="{DC1FAC19-A876-B245-88DF-05297DAAAD0A}" type="pres">
      <dgm:prSet presAssocID="{1FD8E252-CF58-4AA5-B0EF-0976C89B348D}" presName="thickLine" presStyleLbl="alignNode1" presStyleIdx="1" presStyleCnt="7"/>
      <dgm:spPr/>
    </dgm:pt>
    <dgm:pt modelId="{F7BFFDF2-F6B4-0B4F-A4C1-7B771C1E2BCE}" type="pres">
      <dgm:prSet presAssocID="{1FD8E252-CF58-4AA5-B0EF-0976C89B348D}" presName="horz1" presStyleCnt="0"/>
      <dgm:spPr/>
    </dgm:pt>
    <dgm:pt modelId="{E168280C-AA93-FF4A-9F33-62F44852D82A}" type="pres">
      <dgm:prSet presAssocID="{1FD8E252-CF58-4AA5-B0EF-0976C89B348D}" presName="tx1" presStyleLbl="revTx" presStyleIdx="1" presStyleCnt="7"/>
      <dgm:spPr/>
    </dgm:pt>
    <dgm:pt modelId="{2905E375-C1EF-C44A-A8CD-48ADECEADDEF}" type="pres">
      <dgm:prSet presAssocID="{1FD8E252-CF58-4AA5-B0EF-0976C89B348D}" presName="vert1" presStyleCnt="0"/>
      <dgm:spPr/>
    </dgm:pt>
    <dgm:pt modelId="{214428E9-533D-C145-9E95-399BFFDC9D72}" type="pres">
      <dgm:prSet presAssocID="{B6E4D688-5254-4824-924F-C5EE175BB537}" presName="thickLine" presStyleLbl="alignNode1" presStyleIdx="2" presStyleCnt="7"/>
      <dgm:spPr/>
    </dgm:pt>
    <dgm:pt modelId="{B300721C-EB6A-2241-9E63-D87FA09D67F2}" type="pres">
      <dgm:prSet presAssocID="{B6E4D688-5254-4824-924F-C5EE175BB537}" presName="horz1" presStyleCnt="0"/>
      <dgm:spPr/>
    </dgm:pt>
    <dgm:pt modelId="{6D451E39-8EAE-464F-9F4F-4B92588C531E}" type="pres">
      <dgm:prSet presAssocID="{B6E4D688-5254-4824-924F-C5EE175BB537}" presName="tx1" presStyleLbl="revTx" presStyleIdx="2" presStyleCnt="7"/>
      <dgm:spPr/>
    </dgm:pt>
    <dgm:pt modelId="{079410E0-B083-E744-97B9-75C0FB7B6D3A}" type="pres">
      <dgm:prSet presAssocID="{B6E4D688-5254-4824-924F-C5EE175BB537}" presName="vert1" presStyleCnt="0"/>
      <dgm:spPr/>
    </dgm:pt>
    <dgm:pt modelId="{AB3B9822-5F2D-E44E-AF32-800683A6AD90}" type="pres">
      <dgm:prSet presAssocID="{8ABD8418-A617-4A00-8E73-BFBB969BD040}" presName="thickLine" presStyleLbl="alignNode1" presStyleIdx="3" presStyleCnt="7"/>
      <dgm:spPr/>
    </dgm:pt>
    <dgm:pt modelId="{DD66446A-DBE7-094B-A0AB-F468581A2EB2}" type="pres">
      <dgm:prSet presAssocID="{8ABD8418-A617-4A00-8E73-BFBB969BD040}" presName="horz1" presStyleCnt="0"/>
      <dgm:spPr/>
    </dgm:pt>
    <dgm:pt modelId="{E6DE62E8-C94C-954F-9484-52EEE89B805E}" type="pres">
      <dgm:prSet presAssocID="{8ABD8418-A617-4A00-8E73-BFBB969BD040}" presName="tx1" presStyleLbl="revTx" presStyleIdx="3" presStyleCnt="7"/>
      <dgm:spPr/>
    </dgm:pt>
    <dgm:pt modelId="{8A91B29F-E5DE-4C4B-91C5-E2F6A2CD3A33}" type="pres">
      <dgm:prSet presAssocID="{8ABD8418-A617-4A00-8E73-BFBB969BD040}" presName="vert1" presStyleCnt="0"/>
      <dgm:spPr/>
    </dgm:pt>
    <dgm:pt modelId="{60101C8C-B2F8-BE4D-91FD-8F5CB20B625D}" type="pres">
      <dgm:prSet presAssocID="{E938FBCA-E67D-48F6-A9F3-6F5EBCFF39E8}" presName="thickLine" presStyleLbl="alignNode1" presStyleIdx="4" presStyleCnt="7"/>
      <dgm:spPr/>
    </dgm:pt>
    <dgm:pt modelId="{47E5E707-442D-4A4F-8456-4DA3B17823DC}" type="pres">
      <dgm:prSet presAssocID="{E938FBCA-E67D-48F6-A9F3-6F5EBCFF39E8}" presName="horz1" presStyleCnt="0"/>
      <dgm:spPr/>
    </dgm:pt>
    <dgm:pt modelId="{5DD0ABDE-E1BE-564E-894B-7110D5A7B1A1}" type="pres">
      <dgm:prSet presAssocID="{E938FBCA-E67D-48F6-A9F3-6F5EBCFF39E8}" presName="tx1" presStyleLbl="revTx" presStyleIdx="4" presStyleCnt="7"/>
      <dgm:spPr/>
    </dgm:pt>
    <dgm:pt modelId="{9719FA54-0DE0-624E-9836-E6B2EE87CD2A}" type="pres">
      <dgm:prSet presAssocID="{E938FBCA-E67D-48F6-A9F3-6F5EBCFF39E8}" presName="vert1" presStyleCnt="0"/>
      <dgm:spPr/>
    </dgm:pt>
    <dgm:pt modelId="{DA0BCD6C-1552-5447-828F-B50B7739FBBC}" type="pres">
      <dgm:prSet presAssocID="{B1D09B35-7A44-4D91-9452-E1E23AC4F303}" presName="thickLine" presStyleLbl="alignNode1" presStyleIdx="5" presStyleCnt="7"/>
      <dgm:spPr/>
    </dgm:pt>
    <dgm:pt modelId="{68925544-3E75-E84F-8C5B-BA3B45BDA1E8}" type="pres">
      <dgm:prSet presAssocID="{B1D09B35-7A44-4D91-9452-E1E23AC4F303}" presName="horz1" presStyleCnt="0"/>
      <dgm:spPr/>
    </dgm:pt>
    <dgm:pt modelId="{8DDBE8E2-9651-384C-892C-D093643BC603}" type="pres">
      <dgm:prSet presAssocID="{B1D09B35-7A44-4D91-9452-E1E23AC4F303}" presName="tx1" presStyleLbl="revTx" presStyleIdx="5" presStyleCnt="7"/>
      <dgm:spPr/>
    </dgm:pt>
    <dgm:pt modelId="{1618E16E-84D4-C24D-97D8-98B96B07E6B8}" type="pres">
      <dgm:prSet presAssocID="{B1D09B35-7A44-4D91-9452-E1E23AC4F303}" presName="vert1" presStyleCnt="0"/>
      <dgm:spPr/>
    </dgm:pt>
    <dgm:pt modelId="{E4F037CC-D1C2-F84E-8B0B-344EF8D71A3A}" type="pres">
      <dgm:prSet presAssocID="{0B04742F-4432-4CFE-A4D5-9DE233B41497}" presName="thickLine" presStyleLbl="alignNode1" presStyleIdx="6" presStyleCnt="7"/>
      <dgm:spPr/>
    </dgm:pt>
    <dgm:pt modelId="{CFB1E4A2-70CA-CC47-AAD2-7CE1F7CFE262}" type="pres">
      <dgm:prSet presAssocID="{0B04742F-4432-4CFE-A4D5-9DE233B41497}" presName="horz1" presStyleCnt="0"/>
      <dgm:spPr/>
    </dgm:pt>
    <dgm:pt modelId="{9D56C819-6E77-C84E-87D8-2C1D2DBB5159}" type="pres">
      <dgm:prSet presAssocID="{0B04742F-4432-4CFE-A4D5-9DE233B41497}" presName="tx1" presStyleLbl="revTx" presStyleIdx="6" presStyleCnt="7"/>
      <dgm:spPr/>
    </dgm:pt>
    <dgm:pt modelId="{56D8191C-B302-C243-AC21-DCB6E5732C74}" type="pres">
      <dgm:prSet presAssocID="{0B04742F-4432-4CFE-A4D5-9DE233B41497}" presName="vert1" presStyleCnt="0"/>
      <dgm:spPr/>
    </dgm:pt>
  </dgm:ptLst>
  <dgm:cxnLst>
    <dgm:cxn modelId="{01253409-C8AB-6F4A-9FA6-40921FF7AD43}" type="presOf" srcId="{B1D09B35-7A44-4D91-9452-E1E23AC4F303}" destId="{8DDBE8E2-9651-384C-892C-D093643BC603}" srcOrd="0" destOrd="0" presId="urn:microsoft.com/office/officeart/2008/layout/LinedList"/>
    <dgm:cxn modelId="{18363412-AA37-4814-8AED-AC69FCAEF0C5}" srcId="{E6DEC9FF-6C91-4DF2-9070-72EFFE709CD3}" destId="{0B04742F-4432-4CFE-A4D5-9DE233B41497}" srcOrd="6" destOrd="0" parTransId="{071B9FE6-77E2-4F19-B20A-04F5E819B7DD}" sibTransId="{420A1266-AA47-4A2E-AC0B-F749A04BB54C}"/>
    <dgm:cxn modelId="{F13A8E2A-3172-42F5-BA9A-7FEC855C74AD}" srcId="{E6DEC9FF-6C91-4DF2-9070-72EFFE709CD3}" destId="{855621C0-7962-47CA-BBB8-0CAC85281BA8}" srcOrd="0" destOrd="0" parTransId="{21311DD8-D11D-4F37-82E2-D2904D85E8AF}" sibTransId="{EB026444-ED61-47B0-8E86-D49E2869CBC0}"/>
    <dgm:cxn modelId="{388EBF58-B071-4C2D-B053-43D4F6DAD29F}" srcId="{E6DEC9FF-6C91-4DF2-9070-72EFFE709CD3}" destId="{B6E4D688-5254-4824-924F-C5EE175BB537}" srcOrd="2" destOrd="0" parTransId="{21930090-62E9-4D15-B2C8-5EAA8B664A9D}" sibTransId="{8E5973C9-5C68-49F8-96FC-43CD522C9079}"/>
    <dgm:cxn modelId="{1B529F79-A2F7-463C-966E-6B01ECBF2483}" srcId="{E6DEC9FF-6C91-4DF2-9070-72EFFE709CD3}" destId="{B1D09B35-7A44-4D91-9452-E1E23AC4F303}" srcOrd="5" destOrd="0" parTransId="{E3356C3F-09F4-4E8F-B3D6-478A5B4045F5}" sibTransId="{5EECDFDE-BEC6-4B6C-9A1E-4F9694DE335F}"/>
    <dgm:cxn modelId="{EB017F87-F2F3-044A-A5CD-9AB9A328C12B}" type="presOf" srcId="{B6E4D688-5254-4824-924F-C5EE175BB537}" destId="{6D451E39-8EAE-464F-9F4F-4B92588C531E}" srcOrd="0" destOrd="0" presId="urn:microsoft.com/office/officeart/2008/layout/LinedList"/>
    <dgm:cxn modelId="{F99F4095-8F1D-6248-A045-9251DCF6AA70}" type="presOf" srcId="{1FD8E252-CF58-4AA5-B0EF-0976C89B348D}" destId="{E168280C-AA93-FF4A-9F33-62F44852D82A}" srcOrd="0" destOrd="0" presId="urn:microsoft.com/office/officeart/2008/layout/LinedList"/>
    <dgm:cxn modelId="{0CC83EA1-3ED5-2442-80E4-85464E085C22}" type="presOf" srcId="{0B04742F-4432-4CFE-A4D5-9DE233B41497}" destId="{9D56C819-6E77-C84E-87D8-2C1D2DBB5159}" srcOrd="0" destOrd="0" presId="urn:microsoft.com/office/officeart/2008/layout/LinedList"/>
    <dgm:cxn modelId="{D4E55DA2-C5AA-1140-88D9-1E89EDAD1ADC}" type="presOf" srcId="{E6DEC9FF-6C91-4DF2-9070-72EFFE709CD3}" destId="{1C5BD74F-55FD-364C-8B44-9233DEEE11ED}" srcOrd="0" destOrd="0" presId="urn:microsoft.com/office/officeart/2008/layout/LinedList"/>
    <dgm:cxn modelId="{421D80A4-80D6-DC45-BD41-FB2E566A8E8A}" type="presOf" srcId="{855621C0-7962-47CA-BBB8-0CAC85281BA8}" destId="{043B4E6D-1815-CD42-8F3A-EEA53C89A5A8}" srcOrd="0" destOrd="0" presId="urn:microsoft.com/office/officeart/2008/layout/LinedList"/>
    <dgm:cxn modelId="{124660A7-0A59-1045-BEF1-4018BF97722A}" type="presOf" srcId="{8ABD8418-A617-4A00-8E73-BFBB969BD040}" destId="{E6DE62E8-C94C-954F-9484-52EEE89B805E}" srcOrd="0" destOrd="0" presId="urn:microsoft.com/office/officeart/2008/layout/LinedList"/>
    <dgm:cxn modelId="{7AE572B0-C847-471A-891E-F7F6E4AD2E41}" srcId="{E6DEC9FF-6C91-4DF2-9070-72EFFE709CD3}" destId="{E938FBCA-E67D-48F6-A9F3-6F5EBCFF39E8}" srcOrd="4" destOrd="0" parTransId="{109A3A65-DEF4-4838-8908-3B15395E8B55}" sibTransId="{CFA6BAF7-5DA1-485B-BF10-80F3036651F7}"/>
    <dgm:cxn modelId="{F5C54AB9-6966-4BE6-864F-90A59AAE0C08}" srcId="{E6DEC9FF-6C91-4DF2-9070-72EFFE709CD3}" destId="{1FD8E252-CF58-4AA5-B0EF-0976C89B348D}" srcOrd="1" destOrd="0" parTransId="{A5E08A29-ECA0-4783-940A-906EBF4A324F}" sibTransId="{36698D0B-DA0D-4FAE-838A-F2FC8CB2182B}"/>
    <dgm:cxn modelId="{7F6102EC-02ED-4AFB-8C7C-FBC0FA1690C9}" srcId="{E6DEC9FF-6C91-4DF2-9070-72EFFE709CD3}" destId="{8ABD8418-A617-4A00-8E73-BFBB969BD040}" srcOrd="3" destOrd="0" parTransId="{6BFEFB68-896D-4173-8A9E-3C4ADCB6D014}" sibTransId="{2BF9717E-71CF-4F88-8E9C-95811BE266E3}"/>
    <dgm:cxn modelId="{A7B716F8-2F88-4342-956C-E45C26F1E741}" type="presOf" srcId="{E938FBCA-E67D-48F6-A9F3-6F5EBCFF39E8}" destId="{5DD0ABDE-E1BE-564E-894B-7110D5A7B1A1}" srcOrd="0" destOrd="0" presId="urn:microsoft.com/office/officeart/2008/layout/LinedList"/>
    <dgm:cxn modelId="{260A5F46-1D1C-5949-862A-ABA7BC61A404}" type="presParOf" srcId="{1C5BD74F-55FD-364C-8B44-9233DEEE11ED}" destId="{B40E95EE-6496-E54F-BA5D-C4E0EA314EDB}" srcOrd="0" destOrd="0" presId="urn:microsoft.com/office/officeart/2008/layout/LinedList"/>
    <dgm:cxn modelId="{2E4B0CD3-5EF8-D640-9F42-4F5CAD5B7547}" type="presParOf" srcId="{1C5BD74F-55FD-364C-8B44-9233DEEE11ED}" destId="{C0CD4073-E17E-0D49-819C-A20A5FAE865D}" srcOrd="1" destOrd="0" presId="urn:microsoft.com/office/officeart/2008/layout/LinedList"/>
    <dgm:cxn modelId="{D75F75C3-9F81-354C-8865-C22D3E698530}" type="presParOf" srcId="{C0CD4073-E17E-0D49-819C-A20A5FAE865D}" destId="{043B4E6D-1815-CD42-8F3A-EEA53C89A5A8}" srcOrd="0" destOrd="0" presId="urn:microsoft.com/office/officeart/2008/layout/LinedList"/>
    <dgm:cxn modelId="{7660D30E-D2F3-D24E-BCC4-F91175B236C4}" type="presParOf" srcId="{C0CD4073-E17E-0D49-819C-A20A5FAE865D}" destId="{181FFB73-7C0E-4846-9137-307399447EF5}" srcOrd="1" destOrd="0" presId="urn:microsoft.com/office/officeart/2008/layout/LinedList"/>
    <dgm:cxn modelId="{D7AD63CE-5A8E-2C4F-BB0E-8622406FF78C}" type="presParOf" srcId="{1C5BD74F-55FD-364C-8B44-9233DEEE11ED}" destId="{DC1FAC19-A876-B245-88DF-05297DAAAD0A}" srcOrd="2" destOrd="0" presId="urn:microsoft.com/office/officeart/2008/layout/LinedList"/>
    <dgm:cxn modelId="{60535DE7-282A-0D47-B0B0-F20AFC65DF25}" type="presParOf" srcId="{1C5BD74F-55FD-364C-8B44-9233DEEE11ED}" destId="{F7BFFDF2-F6B4-0B4F-A4C1-7B771C1E2BCE}" srcOrd="3" destOrd="0" presId="urn:microsoft.com/office/officeart/2008/layout/LinedList"/>
    <dgm:cxn modelId="{26B7F840-6F4A-6143-BCCF-8CCFEE63DCDE}" type="presParOf" srcId="{F7BFFDF2-F6B4-0B4F-A4C1-7B771C1E2BCE}" destId="{E168280C-AA93-FF4A-9F33-62F44852D82A}" srcOrd="0" destOrd="0" presId="urn:microsoft.com/office/officeart/2008/layout/LinedList"/>
    <dgm:cxn modelId="{225C8741-90D7-A545-9E77-B87AD7765986}" type="presParOf" srcId="{F7BFFDF2-F6B4-0B4F-A4C1-7B771C1E2BCE}" destId="{2905E375-C1EF-C44A-A8CD-48ADECEADDEF}" srcOrd="1" destOrd="0" presId="urn:microsoft.com/office/officeart/2008/layout/LinedList"/>
    <dgm:cxn modelId="{2067BC5C-5D6F-E440-954E-C2925F4B81C1}" type="presParOf" srcId="{1C5BD74F-55FD-364C-8B44-9233DEEE11ED}" destId="{214428E9-533D-C145-9E95-399BFFDC9D72}" srcOrd="4" destOrd="0" presId="urn:microsoft.com/office/officeart/2008/layout/LinedList"/>
    <dgm:cxn modelId="{C8AA9EC3-A6E6-E546-B1DC-7B63E76C8AF7}" type="presParOf" srcId="{1C5BD74F-55FD-364C-8B44-9233DEEE11ED}" destId="{B300721C-EB6A-2241-9E63-D87FA09D67F2}" srcOrd="5" destOrd="0" presId="urn:microsoft.com/office/officeart/2008/layout/LinedList"/>
    <dgm:cxn modelId="{1CA444D1-FA2A-084E-BD01-C713EA384DC3}" type="presParOf" srcId="{B300721C-EB6A-2241-9E63-D87FA09D67F2}" destId="{6D451E39-8EAE-464F-9F4F-4B92588C531E}" srcOrd="0" destOrd="0" presId="urn:microsoft.com/office/officeart/2008/layout/LinedList"/>
    <dgm:cxn modelId="{06120CB1-341F-1048-A233-324D5594C783}" type="presParOf" srcId="{B300721C-EB6A-2241-9E63-D87FA09D67F2}" destId="{079410E0-B083-E744-97B9-75C0FB7B6D3A}" srcOrd="1" destOrd="0" presId="urn:microsoft.com/office/officeart/2008/layout/LinedList"/>
    <dgm:cxn modelId="{0B9C5946-C43E-B04A-AAAB-D50ACF0AC143}" type="presParOf" srcId="{1C5BD74F-55FD-364C-8B44-9233DEEE11ED}" destId="{AB3B9822-5F2D-E44E-AF32-800683A6AD90}" srcOrd="6" destOrd="0" presId="urn:microsoft.com/office/officeart/2008/layout/LinedList"/>
    <dgm:cxn modelId="{E65EC368-A786-814B-A7D8-13BFD3787114}" type="presParOf" srcId="{1C5BD74F-55FD-364C-8B44-9233DEEE11ED}" destId="{DD66446A-DBE7-094B-A0AB-F468581A2EB2}" srcOrd="7" destOrd="0" presId="urn:microsoft.com/office/officeart/2008/layout/LinedList"/>
    <dgm:cxn modelId="{F9493961-C54C-604B-A210-78191772C68A}" type="presParOf" srcId="{DD66446A-DBE7-094B-A0AB-F468581A2EB2}" destId="{E6DE62E8-C94C-954F-9484-52EEE89B805E}" srcOrd="0" destOrd="0" presId="urn:microsoft.com/office/officeart/2008/layout/LinedList"/>
    <dgm:cxn modelId="{267DD766-22EA-364B-A0D8-0069E5FC8ECC}" type="presParOf" srcId="{DD66446A-DBE7-094B-A0AB-F468581A2EB2}" destId="{8A91B29F-E5DE-4C4B-91C5-E2F6A2CD3A33}" srcOrd="1" destOrd="0" presId="urn:microsoft.com/office/officeart/2008/layout/LinedList"/>
    <dgm:cxn modelId="{42114155-87AA-4E46-90C0-7F9922E665F1}" type="presParOf" srcId="{1C5BD74F-55FD-364C-8B44-9233DEEE11ED}" destId="{60101C8C-B2F8-BE4D-91FD-8F5CB20B625D}" srcOrd="8" destOrd="0" presId="urn:microsoft.com/office/officeart/2008/layout/LinedList"/>
    <dgm:cxn modelId="{660CF65E-F3EA-F240-A8F1-F9AA9631595D}" type="presParOf" srcId="{1C5BD74F-55FD-364C-8B44-9233DEEE11ED}" destId="{47E5E707-442D-4A4F-8456-4DA3B17823DC}" srcOrd="9" destOrd="0" presId="urn:microsoft.com/office/officeart/2008/layout/LinedList"/>
    <dgm:cxn modelId="{07E01FD0-C216-4A42-8F71-982DCBD17429}" type="presParOf" srcId="{47E5E707-442D-4A4F-8456-4DA3B17823DC}" destId="{5DD0ABDE-E1BE-564E-894B-7110D5A7B1A1}" srcOrd="0" destOrd="0" presId="urn:microsoft.com/office/officeart/2008/layout/LinedList"/>
    <dgm:cxn modelId="{86266350-9FE5-A040-9A42-117E65CBB57F}" type="presParOf" srcId="{47E5E707-442D-4A4F-8456-4DA3B17823DC}" destId="{9719FA54-0DE0-624E-9836-E6B2EE87CD2A}" srcOrd="1" destOrd="0" presId="urn:microsoft.com/office/officeart/2008/layout/LinedList"/>
    <dgm:cxn modelId="{944D9BDB-5562-FC47-B005-6723CFD72C08}" type="presParOf" srcId="{1C5BD74F-55FD-364C-8B44-9233DEEE11ED}" destId="{DA0BCD6C-1552-5447-828F-B50B7739FBBC}" srcOrd="10" destOrd="0" presId="urn:microsoft.com/office/officeart/2008/layout/LinedList"/>
    <dgm:cxn modelId="{EFE15A8B-DDE2-854C-ABC0-D244F5111F74}" type="presParOf" srcId="{1C5BD74F-55FD-364C-8B44-9233DEEE11ED}" destId="{68925544-3E75-E84F-8C5B-BA3B45BDA1E8}" srcOrd="11" destOrd="0" presId="urn:microsoft.com/office/officeart/2008/layout/LinedList"/>
    <dgm:cxn modelId="{B1C1DBEC-CFA7-D648-9894-0A41A2B33B56}" type="presParOf" srcId="{68925544-3E75-E84F-8C5B-BA3B45BDA1E8}" destId="{8DDBE8E2-9651-384C-892C-D093643BC603}" srcOrd="0" destOrd="0" presId="urn:microsoft.com/office/officeart/2008/layout/LinedList"/>
    <dgm:cxn modelId="{7E1EACB0-C3AA-E341-B51F-AEF2A0827444}" type="presParOf" srcId="{68925544-3E75-E84F-8C5B-BA3B45BDA1E8}" destId="{1618E16E-84D4-C24D-97D8-98B96B07E6B8}" srcOrd="1" destOrd="0" presId="urn:microsoft.com/office/officeart/2008/layout/LinedList"/>
    <dgm:cxn modelId="{1C075EFF-8480-2746-88B3-CE50CC559532}" type="presParOf" srcId="{1C5BD74F-55FD-364C-8B44-9233DEEE11ED}" destId="{E4F037CC-D1C2-F84E-8B0B-344EF8D71A3A}" srcOrd="12" destOrd="0" presId="urn:microsoft.com/office/officeart/2008/layout/LinedList"/>
    <dgm:cxn modelId="{0B788ED5-6F42-6742-8C17-36187D94986F}" type="presParOf" srcId="{1C5BD74F-55FD-364C-8B44-9233DEEE11ED}" destId="{CFB1E4A2-70CA-CC47-AAD2-7CE1F7CFE262}" srcOrd="13" destOrd="0" presId="urn:microsoft.com/office/officeart/2008/layout/LinedList"/>
    <dgm:cxn modelId="{B1E74138-B655-9548-9D2D-C399748984FC}" type="presParOf" srcId="{CFB1E4A2-70CA-CC47-AAD2-7CE1F7CFE262}" destId="{9D56C819-6E77-C84E-87D8-2C1D2DBB5159}" srcOrd="0" destOrd="0" presId="urn:microsoft.com/office/officeart/2008/layout/LinedList"/>
    <dgm:cxn modelId="{8AAE1B9F-9D27-5B48-92C2-ADAD16BEADCD}" type="presParOf" srcId="{CFB1E4A2-70CA-CC47-AAD2-7CE1F7CFE262}" destId="{56D8191C-B302-C243-AC21-DCB6E5732C7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85BA8AD-52EA-43C3-8CC2-97208FCEE70C}" type="doc">
      <dgm:prSet loTypeId="urn:microsoft.com/office/officeart/2008/layout/LinedList" loCatId="list" qsTypeId="urn:microsoft.com/office/officeart/2005/8/quickstyle/simple4" qsCatId="simple" csTypeId="urn:microsoft.com/office/officeart/2005/8/colors/accent2_2" csCatId="accent2"/>
      <dgm:spPr/>
      <dgm:t>
        <a:bodyPr/>
        <a:lstStyle/>
        <a:p>
          <a:endParaRPr lang="en-US"/>
        </a:p>
      </dgm:t>
    </dgm:pt>
    <dgm:pt modelId="{955C6634-C19E-4B09-85F8-46662698C9B2}">
      <dgm:prSet/>
      <dgm:spPr/>
      <dgm:t>
        <a:bodyPr/>
        <a:lstStyle/>
        <a:p>
          <a:r>
            <a:rPr lang="en-GB"/>
            <a:t>This group comprises of about 34% of the customers ( 224/660 )</a:t>
          </a:r>
          <a:endParaRPr lang="en-US"/>
        </a:p>
      </dgm:t>
    </dgm:pt>
    <dgm:pt modelId="{AFA4EDBD-6881-42DB-AAE0-E0642DA041B9}" type="parTrans" cxnId="{76F6A67D-41A6-4A7C-AEBF-D32F320E47DE}">
      <dgm:prSet/>
      <dgm:spPr/>
      <dgm:t>
        <a:bodyPr/>
        <a:lstStyle/>
        <a:p>
          <a:endParaRPr lang="en-US"/>
        </a:p>
      </dgm:t>
    </dgm:pt>
    <dgm:pt modelId="{86467CB8-EB26-4F1A-ADC3-EB6012452F37}" type="sibTrans" cxnId="{76F6A67D-41A6-4A7C-AEBF-D32F320E47DE}">
      <dgm:prSet/>
      <dgm:spPr/>
      <dgm:t>
        <a:bodyPr/>
        <a:lstStyle/>
        <a:p>
          <a:endParaRPr lang="en-US"/>
        </a:p>
      </dgm:t>
    </dgm:pt>
    <dgm:pt modelId="{BF05FDFC-BC2A-46EA-B6B7-CC49872AC689}">
      <dgm:prSet/>
      <dgm:spPr/>
      <dgm:t>
        <a:bodyPr/>
        <a:lstStyle/>
        <a:p>
          <a:r>
            <a:rPr lang="en-GB"/>
            <a:t>These customers have a mean "Avg_Credit_Limit " around 12200 and have 2 credit card on an average and the maximum number of credit card as 4.</a:t>
          </a:r>
          <a:endParaRPr lang="en-US"/>
        </a:p>
      </dgm:t>
    </dgm:pt>
    <dgm:pt modelId="{D93AC3D2-5CFE-4FCF-846A-F0883EB77DE0}" type="parTrans" cxnId="{23775A4B-7EF7-4FE1-96C1-D7DC27885BB5}">
      <dgm:prSet/>
      <dgm:spPr/>
      <dgm:t>
        <a:bodyPr/>
        <a:lstStyle/>
        <a:p>
          <a:endParaRPr lang="en-US"/>
        </a:p>
      </dgm:t>
    </dgm:pt>
    <dgm:pt modelId="{A806BD14-303D-4D4F-A6C4-7CC0459A88AB}" type="sibTrans" cxnId="{23775A4B-7EF7-4FE1-96C1-D7DC27885BB5}">
      <dgm:prSet/>
      <dgm:spPr/>
      <dgm:t>
        <a:bodyPr/>
        <a:lstStyle/>
        <a:p>
          <a:endParaRPr lang="en-US"/>
        </a:p>
      </dgm:t>
    </dgm:pt>
    <dgm:pt modelId="{E145B214-9B91-4314-8CD8-ED0FDFC1A641}">
      <dgm:prSet/>
      <dgm:spPr/>
      <dgm:t>
        <a:bodyPr/>
        <a:lstStyle/>
        <a:p>
          <a:r>
            <a:rPr lang="en-GB"/>
            <a:t>They are the ones who makes the most number of customer care calls to the bank as the average calls made is 7 </a:t>
          </a:r>
          <a:endParaRPr lang="en-US"/>
        </a:p>
      </dgm:t>
    </dgm:pt>
    <dgm:pt modelId="{04F9A1E2-31C0-4BFC-B286-070B2DD84B0D}" type="parTrans" cxnId="{8C34B2B2-329F-42A7-B5AA-CD19EB44FF5A}">
      <dgm:prSet/>
      <dgm:spPr/>
      <dgm:t>
        <a:bodyPr/>
        <a:lstStyle/>
        <a:p>
          <a:endParaRPr lang="en-US"/>
        </a:p>
      </dgm:t>
    </dgm:pt>
    <dgm:pt modelId="{B7CED77E-6038-48EC-B87A-18002272EBBD}" type="sibTrans" cxnId="{8C34B2B2-329F-42A7-B5AA-CD19EB44FF5A}">
      <dgm:prSet/>
      <dgm:spPr/>
      <dgm:t>
        <a:bodyPr/>
        <a:lstStyle/>
        <a:p>
          <a:endParaRPr lang="en-US"/>
        </a:p>
      </dgm:t>
    </dgm:pt>
    <dgm:pt modelId="{8272CEB1-03AE-E74A-B00E-2F88514EDC7B}" type="pres">
      <dgm:prSet presAssocID="{C85BA8AD-52EA-43C3-8CC2-97208FCEE70C}" presName="vert0" presStyleCnt="0">
        <dgm:presLayoutVars>
          <dgm:dir/>
          <dgm:animOne val="branch"/>
          <dgm:animLvl val="lvl"/>
        </dgm:presLayoutVars>
      </dgm:prSet>
      <dgm:spPr/>
    </dgm:pt>
    <dgm:pt modelId="{6A025792-E7E7-094A-B8ED-0FA999C21548}" type="pres">
      <dgm:prSet presAssocID="{955C6634-C19E-4B09-85F8-46662698C9B2}" presName="thickLine" presStyleLbl="alignNode1" presStyleIdx="0" presStyleCnt="3"/>
      <dgm:spPr/>
    </dgm:pt>
    <dgm:pt modelId="{CAC4391F-CABC-3642-BF9A-DFDD77CD601D}" type="pres">
      <dgm:prSet presAssocID="{955C6634-C19E-4B09-85F8-46662698C9B2}" presName="horz1" presStyleCnt="0"/>
      <dgm:spPr/>
    </dgm:pt>
    <dgm:pt modelId="{B8AEBD57-ECE4-0A4B-874E-0DDC92A01515}" type="pres">
      <dgm:prSet presAssocID="{955C6634-C19E-4B09-85F8-46662698C9B2}" presName="tx1" presStyleLbl="revTx" presStyleIdx="0" presStyleCnt="3"/>
      <dgm:spPr/>
    </dgm:pt>
    <dgm:pt modelId="{1BA98E3C-B000-2D40-A426-D1D7AD06AA85}" type="pres">
      <dgm:prSet presAssocID="{955C6634-C19E-4B09-85F8-46662698C9B2}" presName="vert1" presStyleCnt="0"/>
      <dgm:spPr/>
    </dgm:pt>
    <dgm:pt modelId="{0A7345C5-878C-8D45-90F3-966A7AC3049C}" type="pres">
      <dgm:prSet presAssocID="{BF05FDFC-BC2A-46EA-B6B7-CC49872AC689}" presName="thickLine" presStyleLbl="alignNode1" presStyleIdx="1" presStyleCnt="3"/>
      <dgm:spPr/>
    </dgm:pt>
    <dgm:pt modelId="{DFF725B4-662A-D046-AB0B-6C3A5F69633F}" type="pres">
      <dgm:prSet presAssocID="{BF05FDFC-BC2A-46EA-B6B7-CC49872AC689}" presName="horz1" presStyleCnt="0"/>
      <dgm:spPr/>
    </dgm:pt>
    <dgm:pt modelId="{25622AE8-A0A5-104A-822C-8345CE26FA74}" type="pres">
      <dgm:prSet presAssocID="{BF05FDFC-BC2A-46EA-B6B7-CC49872AC689}" presName="tx1" presStyleLbl="revTx" presStyleIdx="1" presStyleCnt="3"/>
      <dgm:spPr/>
    </dgm:pt>
    <dgm:pt modelId="{237EDE53-84DA-ED4B-805D-91A7888BF8B1}" type="pres">
      <dgm:prSet presAssocID="{BF05FDFC-BC2A-46EA-B6B7-CC49872AC689}" presName="vert1" presStyleCnt="0"/>
      <dgm:spPr/>
    </dgm:pt>
    <dgm:pt modelId="{65380007-04F6-9B42-B967-5E50F6A55073}" type="pres">
      <dgm:prSet presAssocID="{E145B214-9B91-4314-8CD8-ED0FDFC1A641}" presName="thickLine" presStyleLbl="alignNode1" presStyleIdx="2" presStyleCnt="3"/>
      <dgm:spPr/>
    </dgm:pt>
    <dgm:pt modelId="{89446AAD-6F9F-3549-878D-906E9DB93783}" type="pres">
      <dgm:prSet presAssocID="{E145B214-9B91-4314-8CD8-ED0FDFC1A641}" presName="horz1" presStyleCnt="0"/>
      <dgm:spPr/>
    </dgm:pt>
    <dgm:pt modelId="{535BC165-DF42-4746-BD98-70F82F782B2E}" type="pres">
      <dgm:prSet presAssocID="{E145B214-9B91-4314-8CD8-ED0FDFC1A641}" presName="tx1" presStyleLbl="revTx" presStyleIdx="2" presStyleCnt="3"/>
      <dgm:spPr/>
    </dgm:pt>
    <dgm:pt modelId="{5E270E87-82C6-7B47-ADD3-90BB35306C72}" type="pres">
      <dgm:prSet presAssocID="{E145B214-9B91-4314-8CD8-ED0FDFC1A641}" presName="vert1" presStyleCnt="0"/>
      <dgm:spPr/>
    </dgm:pt>
  </dgm:ptLst>
  <dgm:cxnLst>
    <dgm:cxn modelId="{8A166703-8E57-8A4C-956B-A486412C348E}" type="presOf" srcId="{E145B214-9B91-4314-8CD8-ED0FDFC1A641}" destId="{535BC165-DF42-4746-BD98-70F82F782B2E}" srcOrd="0" destOrd="0" presId="urn:microsoft.com/office/officeart/2008/layout/LinedList"/>
    <dgm:cxn modelId="{38060E0C-EDAC-4147-A94E-84235849F0A1}" type="presOf" srcId="{BF05FDFC-BC2A-46EA-B6B7-CC49872AC689}" destId="{25622AE8-A0A5-104A-822C-8345CE26FA74}" srcOrd="0" destOrd="0" presId="urn:microsoft.com/office/officeart/2008/layout/LinedList"/>
    <dgm:cxn modelId="{E99EF434-260C-A943-9DE0-CE7DAE6F94F7}" type="presOf" srcId="{C85BA8AD-52EA-43C3-8CC2-97208FCEE70C}" destId="{8272CEB1-03AE-E74A-B00E-2F88514EDC7B}" srcOrd="0" destOrd="0" presId="urn:microsoft.com/office/officeart/2008/layout/LinedList"/>
    <dgm:cxn modelId="{23775A4B-7EF7-4FE1-96C1-D7DC27885BB5}" srcId="{C85BA8AD-52EA-43C3-8CC2-97208FCEE70C}" destId="{BF05FDFC-BC2A-46EA-B6B7-CC49872AC689}" srcOrd="1" destOrd="0" parTransId="{D93AC3D2-5CFE-4FCF-846A-F0883EB77DE0}" sibTransId="{A806BD14-303D-4D4F-A6C4-7CC0459A88AB}"/>
    <dgm:cxn modelId="{76F6A67D-41A6-4A7C-AEBF-D32F320E47DE}" srcId="{C85BA8AD-52EA-43C3-8CC2-97208FCEE70C}" destId="{955C6634-C19E-4B09-85F8-46662698C9B2}" srcOrd="0" destOrd="0" parTransId="{AFA4EDBD-6881-42DB-AAE0-E0642DA041B9}" sibTransId="{86467CB8-EB26-4F1A-ADC3-EB6012452F37}"/>
    <dgm:cxn modelId="{8C34B2B2-329F-42A7-B5AA-CD19EB44FF5A}" srcId="{C85BA8AD-52EA-43C3-8CC2-97208FCEE70C}" destId="{E145B214-9B91-4314-8CD8-ED0FDFC1A641}" srcOrd="2" destOrd="0" parTransId="{04F9A1E2-31C0-4BFC-B286-070B2DD84B0D}" sibTransId="{B7CED77E-6038-48EC-B87A-18002272EBBD}"/>
    <dgm:cxn modelId="{3E23B6B2-8FAA-854B-BF3D-12BC5EE2E6F0}" type="presOf" srcId="{955C6634-C19E-4B09-85F8-46662698C9B2}" destId="{B8AEBD57-ECE4-0A4B-874E-0DDC92A01515}" srcOrd="0" destOrd="0" presId="urn:microsoft.com/office/officeart/2008/layout/LinedList"/>
    <dgm:cxn modelId="{D4E3BD39-2C69-2443-A30C-FD16C00A6503}" type="presParOf" srcId="{8272CEB1-03AE-E74A-B00E-2F88514EDC7B}" destId="{6A025792-E7E7-094A-B8ED-0FA999C21548}" srcOrd="0" destOrd="0" presId="urn:microsoft.com/office/officeart/2008/layout/LinedList"/>
    <dgm:cxn modelId="{42C50F89-D61A-9D46-A737-D6B6A0BEA34B}" type="presParOf" srcId="{8272CEB1-03AE-E74A-B00E-2F88514EDC7B}" destId="{CAC4391F-CABC-3642-BF9A-DFDD77CD601D}" srcOrd="1" destOrd="0" presId="urn:microsoft.com/office/officeart/2008/layout/LinedList"/>
    <dgm:cxn modelId="{06E8F7A1-4DA1-0340-9142-B5BE3891439C}" type="presParOf" srcId="{CAC4391F-CABC-3642-BF9A-DFDD77CD601D}" destId="{B8AEBD57-ECE4-0A4B-874E-0DDC92A01515}" srcOrd="0" destOrd="0" presId="urn:microsoft.com/office/officeart/2008/layout/LinedList"/>
    <dgm:cxn modelId="{93F5589D-E2CF-E14B-B748-109A7D427936}" type="presParOf" srcId="{CAC4391F-CABC-3642-BF9A-DFDD77CD601D}" destId="{1BA98E3C-B000-2D40-A426-D1D7AD06AA85}" srcOrd="1" destOrd="0" presId="urn:microsoft.com/office/officeart/2008/layout/LinedList"/>
    <dgm:cxn modelId="{76DC2DC6-54E3-4D4D-B0BD-D3CB97D8DC17}" type="presParOf" srcId="{8272CEB1-03AE-E74A-B00E-2F88514EDC7B}" destId="{0A7345C5-878C-8D45-90F3-966A7AC3049C}" srcOrd="2" destOrd="0" presId="urn:microsoft.com/office/officeart/2008/layout/LinedList"/>
    <dgm:cxn modelId="{26277292-2AF0-5A4C-812C-96768A5B11B2}" type="presParOf" srcId="{8272CEB1-03AE-E74A-B00E-2F88514EDC7B}" destId="{DFF725B4-662A-D046-AB0B-6C3A5F69633F}" srcOrd="3" destOrd="0" presId="urn:microsoft.com/office/officeart/2008/layout/LinedList"/>
    <dgm:cxn modelId="{5801B802-F9CD-8441-94B0-1B16179DF6C4}" type="presParOf" srcId="{DFF725B4-662A-D046-AB0B-6C3A5F69633F}" destId="{25622AE8-A0A5-104A-822C-8345CE26FA74}" srcOrd="0" destOrd="0" presId="urn:microsoft.com/office/officeart/2008/layout/LinedList"/>
    <dgm:cxn modelId="{320CA894-1516-5F4C-922E-7DB46C1AB4FC}" type="presParOf" srcId="{DFF725B4-662A-D046-AB0B-6C3A5F69633F}" destId="{237EDE53-84DA-ED4B-805D-91A7888BF8B1}" srcOrd="1" destOrd="0" presId="urn:microsoft.com/office/officeart/2008/layout/LinedList"/>
    <dgm:cxn modelId="{0A5226EA-4455-7846-9FF6-5E281F248CE2}" type="presParOf" srcId="{8272CEB1-03AE-E74A-B00E-2F88514EDC7B}" destId="{65380007-04F6-9B42-B967-5E50F6A55073}" srcOrd="4" destOrd="0" presId="urn:microsoft.com/office/officeart/2008/layout/LinedList"/>
    <dgm:cxn modelId="{D1BB816A-4B66-5446-A20B-232260136B5D}" type="presParOf" srcId="{8272CEB1-03AE-E74A-B00E-2F88514EDC7B}" destId="{89446AAD-6F9F-3549-878D-906E9DB93783}" srcOrd="5" destOrd="0" presId="urn:microsoft.com/office/officeart/2008/layout/LinedList"/>
    <dgm:cxn modelId="{BAFF1C3F-DF8D-CB4A-96C0-C3BF9A586551}" type="presParOf" srcId="{89446AAD-6F9F-3549-878D-906E9DB93783}" destId="{535BC165-DF42-4746-BD98-70F82F782B2E}" srcOrd="0" destOrd="0" presId="urn:microsoft.com/office/officeart/2008/layout/LinedList"/>
    <dgm:cxn modelId="{46745BF8-E530-C64E-892E-214B81684EAF}" type="presParOf" srcId="{89446AAD-6F9F-3549-878D-906E9DB93783}" destId="{5E270E87-82C6-7B47-ADD3-90BB35306C7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3B7E9-46F9-41BA-8C95-EAF98AF8F2AF}" type="doc">
      <dgm:prSet loTypeId="urn:microsoft.com/office/officeart/2008/layout/LinedList" loCatId="list" qsTypeId="urn:microsoft.com/office/officeart/2005/8/quickstyle/simple4" qsCatId="simple" csTypeId="urn:microsoft.com/office/officeart/2005/8/colors/colorful5" csCatId="colorful"/>
      <dgm:spPr/>
      <dgm:t>
        <a:bodyPr/>
        <a:lstStyle/>
        <a:p>
          <a:endParaRPr lang="en-US"/>
        </a:p>
      </dgm:t>
    </dgm:pt>
    <dgm:pt modelId="{57E24354-E4C6-411E-9196-D5288CB355BA}">
      <dgm:prSet/>
      <dgm:spPr/>
      <dgm:t>
        <a:bodyPr/>
        <a:lstStyle/>
        <a:p>
          <a:r>
            <a:rPr lang="en-GB"/>
            <a:t>This group forms the majority of the customers having about 58% customers in total ( 386/660 )</a:t>
          </a:r>
          <a:endParaRPr lang="en-US"/>
        </a:p>
      </dgm:t>
    </dgm:pt>
    <dgm:pt modelId="{94D19BC7-8FA0-483E-AE73-3C996478F781}" type="parTrans" cxnId="{5355586D-3B9D-4FF7-B307-7686B6401697}">
      <dgm:prSet/>
      <dgm:spPr/>
      <dgm:t>
        <a:bodyPr/>
        <a:lstStyle/>
        <a:p>
          <a:endParaRPr lang="en-US"/>
        </a:p>
      </dgm:t>
    </dgm:pt>
    <dgm:pt modelId="{4712B410-0363-40DD-BFA3-5664AC18E8BD}" type="sibTrans" cxnId="{5355586D-3B9D-4FF7-B307-7686B6401697}">
      <dgm:prSet/>
      <dgm:spPr/>
      <dgm:t>
        <a:bodyPr/>
        <a:lstStyle/>
        <a:p>
          <a:endParaRPr lang="en-US"/>
        </a:p>
      </dgm:t>
    </dgm:pt>
    <dgm:pt modelId="{FE69A1B5-156C-4B19-9582-4F0C274DACA0}">
      <dgm:prSet/>
      <dgm:spPr/>
      <dgm:t>
        <a:bodyPr/>
        <a:lstStyle/>
        <a:p>
          <a:r>
            <a:rPr lang="en-GB"/>
            <a:t>These customers have "Avg_Credit_Limit " ranging from 5000.0 to 100000.0 </a:t>
          </a:r>
          <a:endParaRPr lang="en-US"/>
        </a:p>
      </dgm:t>
    </dgm:pt>
    <dgm:pt modelId="{560E9B67-C583-47E4-AB8A-A66960E4D6F9}" type="parTrans" cxnId="{2484E165-193B-4DF1-B558-784ABD44784B}">
      <dgm:prSet/>
      <dgm:spPr/>
      <dgm:t>
        <a:bodyPr/>
        <a:lstStyle/>
        <a:p>
          <a:endParaRPr lang="en-US"/>
        </a:p>
      </dgm:t>
    </dgm:pt>
    <dgm:pt modelId="{B779A707-264F-4CA5-A544-FBAFFDF4CF84}" type="sibTrans" cxnId="{2484E165-193B-4DF1-B558-784ABD44784B}">
      <dgm:prSet/>
      <dgm:spPr/>
      <dgm:t>
        <a:bodyPr/>
        <a:lstStyle/>
        <a:p>
          <a:endParaRPr lang="en-US"/>
        </a:p>
      </dgm:t>
    </dgm:pt>
    <dgm:pt modelId="{0FB73F59-D9D8-46EC-8ED7-BBBB1FB9DFD9}">
      <dgm:prSet/>
      <dgm:spPr/>
      <dgm:t>
        <a:bodyPr/>
        <a:lstStyle/>
        <a:p>
          <a:r>
            <a:rPr lang="en-GB"/>
            <a:t>These are the ones which make the maximum number of visits to the bank as the average visits to bank is 3.</a:t>
          </a:r>
          <a:endParaRPr lang="en-US"/>
        </a:p>
      </dgm:t>
    </dgm:pt>
    <dgm:pt modelId="{DD6D664A-34BF-4777-86C7-DDCE36114E9D}" type="parTrans" cxnId="{F23CC146-2708-4FC2-BBE1-A4E5C73DF1BF}">
      <dgm:prSet/>
      <dgm:spPr/>
      <dgm:t>
        <a:bodyPr/>
        <a:lstStyle/>
        <a:p>
          <a:endParaRPr lang="en-US"/>
        </a:p>
      </dgm:t>
    </dgm:pt>
    <dgm:pt modelId="{558A2DC2-6EA0-4A2F-A651-EE313423DF26}" type="sibTrans" cxnId="{F23CC146-2708-4FC2-BBE1-A4E5C73DF1BF}">
      <dgm:prSet/>
      <dgm:spPr/>
      <dgm:t>
        <a:bodyPr/>
        <a:lstStyle/>
        <a:p>
          <a:endParaRPr lang="en-US"/>
        </a:p>
      </dgm:t>
    </dgm:pt>
    <dgm:pt modelId="{E48471C5-C502-4926-8726-F611FB0DEC98}">
      <dgm:prSet/>
      <dgm:spPr/>
      <dgm:t>
        <a:bodyPr/>
        <a:lstStyle/>
        <a:p>
          <a:r>
            <a:rPr lang="en-GB"/>
            <a:t>They are the ones who are least active online as the maximum visit onine is just 3</a:t>
          </a:r>
          <a:endParaRPr lang="en-US"/>
        </a:p>
      </dgm:t>
    </dgm:pt>
    <dgm:pt modelId="{D1688D47-69E3-400B-83F3-B0F3780DA7BB}" type="parTrans" cxnId="{F4944F94-CD2A-42B9-B440-821B306319F0}">
      <dgm:prSet/>
      <dgm:spPr/>
      <dgm:t>
        <a:bodyPr/>
        <a:lstStyle/>
        <a:p>
          <a:endParaRPr lang="en-US"/>
        </a:p>
      </dgm:t>
    </dgm:pt>
    <dgm:pt modelId="{9F7170D4-40BE-453C-A099-250AD787828A}" type="sibTrans" cxnId="{F4944F94-CD2A-42B9-B440-821B306319F0}">
      <dgm:prSet/>
      <dgm:spPr/>
      <dgm:t>
        <a:bodyPr/>
        <a:lstStyle/>
        <a:p>
          <a:endParaRPr lang="en-US"/>
        </a:p>
      </dgm:t>
    </dgm:pt>
    <dgm:pt modelId="{0AB41714-5E81-E548-9A64-F0B99C42ECB9}" type="pres">
      <dgm:prSet presAssocID="{68C3B7E9-46F9-41BA-8C95-EAF98AF8F2AF}" presName="vert0" presStyleCnt="0">
        <dgm:presLayoutVars>
          <dgm:dir/>
          <dgm:animOne val="branch"/>
          <dgm:animLvl val="lvl"/>
        </dgm:presLayoutVars>
      </dgm:prSet>
      <dgm:spPr/>
    </dgm:pt>
    <dgm:pt modelId="{E180C0D4-2E12-6C4F-9461-EC5D9A236396}" type="pres">
      <dgm:prSet presAssocID="{57E24354-E4C6-411E-9196-D5288CB355BA}" presName="thickLine" presStyleLbl="alignNode1" presStyleIdx="0" presStyleCnt="4"/>
      <dgm:spPr/>
    </dgm:pt>
    <dgm:pt modelId="{24AFF6B0-E751-A94C-BD20-78017D552249}" type="pres">
      <dgm:prSet presAssocID="{57E24354-E4C6-411E-9196-D5288CB355BA}" presName="horz1" presStyleCnt="0"/>
      <dgm:spPr/>
    </dgm:pt>
    <dgm:pt modelId="{C080AB67-FB6F-C74E-B2B9-6386D8E9633F}" type="pres">
      <dgm:prSet presAssocID="{57E24354-E4C6-411E-9196-D5288CB355BA}" presName="tx1" presStyleLbl="revTx" presStyleIdx="0" presStyleCnt="4"/>
      <dgm:spPr/>
    </dgm:pt>
    <dgm:pt modelId="{9FBBED85-0C9F-4140-876F-298D17347BED}" type="pres">
      <dgm:prSet presAssocID="{57E24354-E4C6-411E-9196-D5288CB355BA}" presName="vert1" presStyleCnt="0"/>
      <dgm:spPr/>
    </dgm:pt>
    <dgm:pt modelId="{01048C28-C331-E242-85E4-9A54AFC4D3EA}" type="pres">
      <dgm:prSet presAssocID="{FE69A1B5-156C-4B19-9582-4F0C274DACA0}" presName="thickLine" presStyleLbl="alignNode1" presStyleIdx="1" presStyleCnt="4"/>
      <dgm:spPr/>
    </dgm:pt>
    <dgm:pt modelId="{E4DBA0F4-850D-8847-82F6-B55C60FF8317}" type="pres">
      <dgm:prSet presAssocID="{FE69A1B5-156C-4B19-9582-4F0C274DACA0}" presName="horz1" presStyleCnt="0"/>
      <dgm:spPr/>
    </dgm:pt>
    <dgm:pt modelId="{FBCB6B3F-988B-F548-8F4B-A7666838467F}" type="pres">
      <dgm:prSet presAssocID="{FE69A1B5-156C-4B19-9582-4F0C274DACA0}" presName="tx1" presStyleLbl="revTx" presStyleIdx="1" presStyleCnt="4"/>
      <dgm:spPr/>
    </dgm:pt>
    <dgm:pt modelId="{74DE3419-5BB8-FC45-BF62-2BA63394B85C}" type="pres">
      <dgm:prSet presAssocID="{FE69A1B5-156C-4B19-9582-4F0C274DACA0}" presName="vert1" presStyleCnt="0"/>
      <dgm:spPr/>
    </dgm:pt>
    <dgm:pt modelId="{095B4D0B-CFA2-4D40-8C97-A076B0D99809}" type="pres">
      <dgm:prSet presAssocID="{0FB73F59-D9D8-46EC-8ED7-BBBB1FB9DFD9}" presName="thickLine" presStyleLbl="alignNode1" presStyleIdx="2" presStyleCnt="4"/>
      <dgm:spPr/>
    </dgm:pt>
    <dgm:pt modelId="{420155A1-31CC-D544-9420-70DE50A091BE}" type="pres">
      <dgm:prSet presAssocID="{0FB73F59-D9D8-46EC-8ED7-BBBB1FB9DFD9}" presName="horz1" presStyleCnt="0"/>
      <dgm:spPr/>
    </dgm:pt>
    <dgm:pt modelId="{B90548CD-5D97-A14A-B992-6B5335CA6EBD}" type="pres">
      <dgm:prSet presAssocID="{0FB73F59-D9D8-46EC-8ED7-BBBB1FB9DFD9}" presName="tx1" presStyleLbl="revTx" presStyleIdx="2" presStyleCnt="4"/>
      <dgm:spPr/>
    </dgm:pt>
    <dgm:pt modelId="{32956092-DD28-2A4D-B3E8-45C17875AC56}" type="pres">
      <dgm:prSet presAssocID="{0FB73F59-D9D8-46EC-8ED7-BBBB1FB9DFD9}" presName="vert1" presStyleCnt="0"/>
      <dgm:spPr/>
    </dgm:pt>
    <dgm:pt modelId="{88F3DB24-AF53-7C44-A848-78B66E556938}" type="pres">
      <dgm:prSet presAssocID="{E48471C5-C502-4926-8726-F611FB0DEC98}" presName="thickLine" presStyleLbl="alignNode1" presStyleIdx="3" presStyleCnt="4"/>
      <dgm:spPr/>
    </dgm:pt>
    <dgm:pt modelId="{E5D89113-B98D-8B40-A3CE-8E918BBA1B2F}" type="pres">
      <dgm:prSet presAssocID="{E48471C5-C502-4926-8726-F611FB0DEC98}" presName="horz1" presStyleCnt="0"/>
      <dgm:spPr/>
    </dgm:pt>
    <dgm:pt modelId="{1CC486C5-B754-0A45-A2EB-B3164F0D80C0}" type="pres">
      <dgm:prSet presAssocID="{E48471C5-C502-4926-8726-F611FB0DEC98}" presName="tx1" presStyleLbl="revTx" presStyleIdx="3" presStyleCnt="4"/>
      <dgm:spPr/>
    </dgm:pt>
    <dgm:pt modelId="{A4BDDAD7-73F4-0E4B-8485-4DCD5494461E}" type="pres">
      <dgm:prSet presAssocID="{E48471C5-C502-4926-8726-F611FB0DEC98}" presName="vert1" presStyleCnt="0"/>
      <dgm:spPr/>
    </dgm:pt>
  </dgm:ptLst>
  <dgm:cxnLst>
    <dgm:cxn modelId="{A37A4108-365A-9A4B-B961-DDE829573E56}" type="presOf" srcId="{0FB73F59-D9D8-46EC-8ED7-BBBB1FB9DFD9}" destId="{B90548CD-5D97-A14A-B992-6B5335CA6EBD}" srcOrd="0" destOrd="0" presId="urn:microsoft.com/office/officeart/2008/layout/LinedList"/>
    <dgm:cxn modelId="{F23CC146-2708-4FC2-BBE1-A4E5C73DF1BF}" srcId="{68C3B7E9-46F9-41BA-8C95-EAF98AF8F2AF}" destId="{0FB73F59-D9D8-46EC-8ED7-BBBB1FB9DFD9}" srcOrd="2" destOrd="0" parTransId="{DD6D664A-34BF-4777-86C7-DDCE36114E9D}" sibTransId="{558A2DC2-6EA0-4A2F-A651-EE313423DF26}"/>
    <dgm:cxn modelId="{2484E165-193B-4DF1-B558-784ABD44784B}" srcId="{68C3B7E9-46F9-41BA-8C95-EAF98AF8F2AF}" destId="{FE69A1B5-156C-4B19-9582-4F0C274DACA0}" srcOrd="1" destOrd="0" parTransId="{560E9B67-C583-47E4-AB8A-A66960E4D6F9}" sibTransId="{B779A707-264F-4CA5-A544-FBAFFDF4CF84}"/>
    <dgm:cxn modelId="{5355586D-3B9D-4FF7-B307-7686B6401697}" srcId="{68C3B7E9-46F9-41BA-8C95-EAF98AF8F2AF}" destId="{57E24354-E4C6-411E-9196-D5288CB355BA}" srcOrd="0" destOrd="0" parTransId="{94D19BC7-8FA0-483E-AE73-3C996478F781}" sibTransId="{4712B410-0363-40DD-BFA3-5664AC18E8BD}"/>
    <dgm:cxn modelId="{CB0EA57D-3919-A94F-AD28-8F4F71B874DB}" type="presOf" srcId="{57E24354-E4C6-411E-9196-D5288CB355BA}" destId="{C080AB67-FB6F-C74E-B2B9-6386D8E9633F}" srcOrd="0" destOrd="0" presId="urn:microsoft.com/office/officeart/2008/layout/LinedList"/>
    <dgm:cxn modelId="{5B686A88-A53A-2444-A4F5-D5CB2B7F7EE6}" type="presOf" srcId="{68C3B7E9-46F9-41BA-8C95-EAF98AF8F2AF}" destId="{0AB41714-5E81-E548-9A64-F0B99C42ECB9}" srcOrd="0" destOrd="0" presId="urn:microsoft.com/office/officeart/2008/layout/LinedList"/>
    <dgm:cxn modelId="{F4944F94-CD2A-42B9-B440-821B306319F0}" srcId="{68C3B7E9-46F9-41BA-8C95-EAF98AF8F2AF}" destId="{E48471C5-C502-4926-8726-F611FB0DEC98}" srcOrd="3" destOrd="0" parTransId="{D1688D47-69E3-400B-83F3-B0F3780DA7BB}" sibTransId="{9F7170D4-40BE-453C-A099-250AD787828A}"/>
    <dgm:cxn modelId="{3DC241C7-CA20-FA4E-A84E-F2AF5BDD4658}" type="presOf" srcId="{FE69A1B5-156C-4B19-9582-4F0C274DACA0}" destId="{FBCB6B3F-988B-F548-8F4B-A7666838467F}" srcOrd="0" destOrd="0" presId="urn:microsoft.com/office/officeart/2008/layout/LinedList"/>
    <dgm:cxn modelId="{8044B4DB-3380-784C-96F0-7E471DCC4153}" type="presOf" srcId="{E48471C5-C502-4926-8726-F611FB0DEC98}" destId="{1CC486C5-B754-0A45-A2EB-B3164F0D80C0}" srcOrd="0" destOrd="0" presId="urn:microsoft.com/office/officeart/2008/layout/LinedList"/>
    <dgm:cxn modelId="{608AF698-B661-7E46-B913-250458D577CE}" type="presParOf" srcId="{0AB41714-5E81-E548-9A64-F0B99C42ECB9}" destId="{E180C0D4-2E12-6C4F-9461-EC5D9A236396}" srcOrd="0" destOrd="0" presId="urn:microsoft.com/office/officeart/2008/layout/LinedList"/>
    <dgm:cxn modelId="{E4D0C6FA-7D6F-FB4B-AF2F-E45E81172A1F}" type="presParOf" srcId="{0AB41714-5E81-E548-9A64-F0B99C42ECB9}" destId="{24AFF6B0-E751-A94C-BD20-78017D552249}" srcOrd="1" destOrd="0" presId="urn:microsoft.com/office/officeart/2008/layout/LinedList"/>
    <dgm:cxn modelId="{C67A97A2-AB31-AE4C-B4D8-EEBFCE8D6CBE}" type="presParOf" srcId="{24AFF6B0-E751-A94C-BD20-78017D552249}" destId="{C080AB67-FB6F-C74E-B2B9-6386D8E9633F}" srcOrd="0" destOrd="0" presId="urn:microsoft.com/office/officeart/2008/layout/LinedList"/>
    <dgm:cxn modelId="{6F407182-6BD7-B94E-ABE8-5E80D50B1C97}" type="presParOf" srcId="{24AFF6B0-E751-A94C-BD20-78017D552249}" destId="{9FBBED85-0C9F-4140-876F-298D17347BED}" srcOrd="1" destOrd="0" presId="urn:microsoft.com/office/officeart/2008/layout/LinedList"/>
    <dgm:cxn modelId="{E6E49DE9-F78F-274E-919C-B915451BD149}" type="presParOf" srcId="{0AB41714-5E81-E548-9A64-F0B99C42ECB9}" destId="{01048C28-C331-E242-85E4-9A54AFC4D3EA}" srcOrd="2" destOrd="0" presId="urn:microsoft.com/office/officeart/2008/layout/LinedList"/>
    <dgm:cxn modelId="{7537075A-9CD3-5642-8A4C-4A48E79B14C9}" type="presParOf" srcId="{0AB41714-5E81-E548-9A64-F0B99C42ECB9}" destId="{E4DBA0F4-850D-8847-82F6-B55C60FF8317}" srcOrd="3" destOrd="0" presId="urn:microsoft.com/office/officeart/2008/layout/LinedList"/>
    <dgm:cxn modelId="{33BDE82D-4DDA-634B-992E-FF56DCE54BF8}" type="presParOf" srcId="{E4DBA0F4-850D-8847-82F6-B55C60FF8317}" destId="{FBCB6B3F-988B-F548-8F4B-A7666838467F}" srcOrd="0" destOrd="0" presId="urn:microsoft.com/office/officeart/2008/layout/LinedList"/>
    <dgm:cxn modelId="{BC39187F-098A-AB4F-BFBC-7F4524FD2211}" type="presParOf" srcId="{E4DBA0F4-850D-8847-82F6-B55C60FF8317}" destId="{74DE3419-5BB8-FC45-BF62-2BA63394B85C}" srcOrd="1" destOrd="0" presId="urn:microsoft.com/office/officeart/2008/layout/LinedList"/>
    <dgm:cxn modelId="{F3042A55-368B-2A4B-9BAC-F2A3D9E70B39}" type="presParOf" srcId="{0AB41714-5E81-E548-9A64-F0B99C42ECB9}" destId="{095B4D0B-CFA2-4D40-8C97-A076B0D99809}" srcOrd="4" destOrd="0" presId="urn:microsoft.com/office/officeart/2008/layout/LinedList"/>
    <dgm:cxn modelId="{E19B3A93-823B-4749-AFF6-3183EE44C82A}" type="presParOf" srcId="{0AB41714-5E81-E548-9A64-F0B99C42ECB9}" destId="{420155A1-31CC-D544-9420-70DE50A091BE}" srcOrd="5" destOrd="0" presId="urn:microsoft.com/office/officeart/2008/layout/LinedList"/>
    <dgm:cxn modelId="{F194EC2D-2271-F740-A343-5E57DB899098}" type="presParOf" srcId="{420155A1-31CC-D544-9420-70DE50A091BE}" destId="{B90548CD-5D97-A14A-B992-6B5335CA6EBD}" srcOrd="0" destOrd="0" presId="urn:microsoft.com/office/officeart/2008/layout/LinedList"/>
    <dgm:cxn modelId="{D078D454-9C10-574B-A8EE-E9EF3F9C7E02}" type="presParOf" srcId="{420155A1-31CC-D544-9420-70DE50A091BE}" destId="{32956092-DD28-2A4D-B3E8-45C17875AC56}" srcOrd="1" destOrd="0" presId="urn:microsoft.com/office/officeart/2008/layout/LinedList"/>
    <dgm:cxn modelId="{92ABDC33-4548-F948-A16E-2F65CE75650C}" type="presParOf" srcId="{0AB41714-5E81-E548-9A64-F0B99C42ECB9}" destId="{88F3DB24-AF53-7C44-A848-78B66E556938}" srcOrd="6" destOrd="0" presId="urn:microsoft.com/office/officeart/2008/layout/LinedList"/>
    <dgm:cxn modelId="{ACA8544E-AA9C-7C42-BADD-D0B8228264F7}" type="presParOf" srcId="{0AB41714-5E81-E548-9A64-F0B99C42ECB9}" destId="{E5D89113-B98D-8B40-A3CE-8E918BBA1B2F}" srcOrd="7" destOrd="0" presId="urn:microsoft.com/office/officeart/2008/layout/LinedList"/>
    <dgm:cxn modelId="{B80EC29A-815B-C84A-93D4-B657D8B82837}" type="presParOf" srcId="{E5D89113-B98D-8B40-A3CE-8E918BBA1B2F}" destId="{1CC486C5-B754-0A45-A2EB-B3164F0D80C0}" srcOrd="0" destOrd="0" presId="urn:microsoft.com/office/officeart/2008/layout/LinedList"/>
    <dgm:cxn modelId="{0A4081CC-BE59-4142-A1FF-81722F36E800}" type="presParOf" srcId="{E5D89113-B98D-8B40-A3CE-8E918BBA1B2F}" destId="{A4BDDAD7-73F4-0E4B-8485-4DCD549446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47D1908-070A-464B-8633-1E105E39DC1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5C5AFD-1940-4220-98C6-3921050DEE18}">
      <dgm:prSet/>
      <dgm:spPr/>
      <dgm:t>
        <a:bodyPr/>
        <a:lstStyle/>
        <a:p>
          <a:r>
            <a:rPr lang="en-GB"/>
            <a:t>These are the least in number i.e. only 50 customers comprising 7.5% of total customers (50/660) .</a:t>
          </a:r>
          <a:endParaRPr lang="en-US"/>
        </a:p>
      </dgm:t>
    </dgm:pt>
    <dgm:pt modelId="{9A0F0E67-1886-4011-982A-5E692806F3F3}" type="parTrans" cxnId="{F47B966A-A5D8-4FAC-9874-4160F94C0C65}">
      <dgm:prSet/>
      <dgm:spPr/>
      <dgm:t>
        <a:bodyPr/>
        <a:lstStyle/>
        <a:p>
          <a:endParaRPr lang="en-US"/>
        </a:p>
      </dgm:t>
    </dgm:pt>
    <dgm:pt modelId="{C4D39607-433A-40A4-90D2-2426BEF11398}" type="sibTrans" cxnId="{F47B966A-A5D8-4FAC-9874-4160F94C0C65}">
      <dgm:prSet/>
      <dgm:spPr/>
      <dgm:t>
        <a:bodyPr/>
        <a:lstStyle/>
        <a:p>
          <a:endParaRPr lang="en-US"/>
        </a:p>
      </dgm:t>
    </dgm:pt>
    <dgm:pt modelId="{A86D8200-4BD4-4C34-BADB-B74BE2BC55A4}">
      <dgm:prSet/>
      <dgm:spPr/>
      <dgm:t>
        <a:bodyPr/>
        <a:lstStyle/>
        <a:p>
          <a:r>
            <a:rPr lang="en-GB"/>
            <a:t>These customers have a minimum "Avg_Credit_Limit " of 84000 and have atleast 5 Credit cards .</a:t>
          </a:r>
          <a:endParaRPr lang="en-US"/>
        </a:p>
      </dgm:t>
    </dgm:pt>
    <dgm:pt modelId="{6D5B7E32-6DE4-427B-9597-97A8FF7614FD}" type="parTrans" cxnId="{9F736DF2-2594-4EE7-A465-E1FD5D9C1BAF}">
      <dgm:prSet/>
      <dgm:spPr/>
      <dgm:t>
        <a:bodyPr/>
        <a:lstStyle/>
        <a:p>
          <a:endParaRPr lang="en-US"/>
        </a:p>
      </dgm:t>
    </dgm:pt>
    <dgm:pt modelId="{BE725AC5-B41B-4CB1-9F3D-75C8A24A2478}" type="sibTrans" cxnId="{9F736DF2-2594-4EE7-A465-E1FD5D9C1BAF}">
      <dgm:prSet/>
      <dgm:spPr/>
      <dgm:t>
        <a:bodyPr/>
        <a:lstStyle/>
        <a:p>
          <a:endParaRPr lang="en-US"/>
        </a:p>
      </dgm:t>
    </dgm:pt>
    <dgm:pt modelId="{76BF0C51-C47F-4772-A264-B93495CCAC96}">
      <dgm:prSet/>
      <dgm:spPr/>
      <dgm:t>
        <a:bodyPr/>
        <a:lstStyle/>
        <a:p>
          <a:r>
            <a:rPr lang="en-GB"/>
            <a:t>These are the ones which make the minimum number of visits to the bank as the maximum visit to bank is 1 amongst all 50 customers.</a:t>
          </a:r>
          <a:endParaRPr lang="en-US"/>
        </a:p>
      </dgm:t>
    </dgm:pt>
    <dgm:pt modelId="{F7A616C6-9E4D-4F8E-8B00-E6CE60A9222F}" type="parTrans" cxnId="{FBF1F2FB-643B-4C2A-943C-965D58CF6E23}">
      <dgm:prSet/>
      <dgm:spPr/>
      <dgm:t>
        <a:bodyPr/>
        <a:lstStyle/>
        <a:p>
          <a:endParaRPr lang="en-US"/>
        </a:p>
      </dgm:t>
    </dgm:pt>
    <dgm:pt modelId="{C6795395-2E24-4599-87DE-1C6E17BE20E6}" type="sibTrans" cxnId="{FBF1F2FB-643B-4C2A-943C-965D58CF6E23}">
      <dgm:prSet/>
      <dgm:spPr/>
      <dgm:t>
        <a:bodyPr/>
        <a:lstStyle/>
        <a:p>
          <a:endParaRPr lang="en-US"/>
        </a:p>
      </dgm:t>
    </dgm:pt>
    <dgm:pt modelId="{D2F88820-496E-4A82-8A8E-605F633F4E07}">
      <dgm:prSet/>
      <dgm:spPr/>
      <dgm:t>
        <a:bodyPr/>
        <a:lstStyle/>
        <a:p>
          <a:r>
            <a:rPr lang="en-GB"/>
            <a:t>They are mostly using online services as the average visit online is 11.</a:t>
          </a:r>
          <a:endParaRPr lang="en-US"/>
        </a:p>
      </dgm:t>
    </dgm:pt>
    <dgm:pt modelId="{166EC48D-CA64-4B44-A45C-156CA8CD4398}" type="parTrans" cxnId="{73E0708A-000D-4B72-ABC4-4897D7EC0428}">
      <dgm:prSet/>
      <dgm:spPr/>
      <dgm:t>
        <a:bodyPr/>
        <a:lstStyle/>
        <a:p>
          <a:endParaRPr lang="en-US"/>
        </a:p>
      </dgm:t>
    </dgm:pt>
    <dgm:pt modelId="{8F0446C7-3EFC-4375-9D1A-00D61504B38E}" type="sibTrans" cxnId="{73E0708A-000D-4B72-ABC4-4897D7EC0428}">
      <dgm:prSet/>
      <dgm:spPr/>
      <dgm:t>
        <a:bodyPr/>
        <a:lstStyle/>
        <a:p>
          <a:endParaRPr lang="en-US"/>
        </a:p>
      </dgm:t>
    </dgm:pt>
    <dgm:pt modelId="{2AAC56C7-1A2F-446F-A4E3-EF590E333E37}" type="pres">
      <dgm:prSet presAssocID="{647D1908-070A-464B-8633-1E105E39DC1C}" presName="root" presStyleCnt="0">
        <dgm:presLayoutVars>
          <dgm:dir/>
          <dgm:resizeHandles val="exact"/>
        </dgm:presLayoutVars>
      </dgm:prSet>
      <dgm:spPr/>
    </dgm:pt>
    <dgm:pt modelId="{674F1421-6046-4968-98E4-03625E417CBD}" type="pres">
      <dgm:prSet presAssocID="{6E5C5AFD-1940-4220-98C6-3921050DEE18}" presName="compNode" presStyleCnt="0"/>
      <dgm:spPr/>
    </dgm:pt>
    <dgm:pt modelId="{30876313-4C35-41CE-A8B1-15BF0D3C9442}" type="pres">
      <dgm:prSet presAssocID="{6E5C5AFD-1940-4220-98C6-3921050DEE18}" presName="bgRect" presStyleLbl="bgShp" presStyleIdx="0" presStyleCnt="4"/>
      <dgm:spPr/>
    </dgm:pt>
    <dgm:pt modelId="{E9B0BFFE-34B8-47D5-98F1-2220E5C67E34}" type="pres">
      <dgm:prSet presAssocID="{6E5C5AFD-1940-4220-98C6-3921050DEE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Yuan"/>
        </a:ext>
      </dgm:extLst>
    </dgm:pt>
    <dgm:pt modelId="{76D8C4CC-75E4-49AF-A41A-422CE9F6AA2F}" type="pres">
      <dgm:prSet presAssocID="{6E5C5AFD-1940-4220-98C6-3921050DEE18}" presName="spaceRect" presStyleCnt="0"/>
      <dgm:spPr/>
    </dgm:pt>
    <dgm:pt modelId="{1176546D-D95A-47DA-9A3D-79013B26CECD}" type="pres">
      <dgm:prSet presAssocID="{6E5C5AFD-1940-4220-98C6-3921050DEE18}" presName="parTx" presStyleLbl="revTx" presStyleIdx="0" presStyleCnt="4">
        <dgm:presLayoutVars>
          <dgm:chMax val="0"/>
          <dgm:chPref val="0"/>
        </dgm:presLayoutVars>
      </dgm:prSet>
      <dgm:spPr/>
    </dgm:pt>
    <dgm:pt modelId="{AB059705-EF30-4BCF-8737-6926A7993FEC}" type="pres">
      <dgm:prSet presAssocID="{C4D39607-433A-40A4-90D2-2426BEF11398}" presName="sibTrans" presStyleCnt="0"/>
      <dgm:spPr/>
    </dgm:pt>
    <dgm:pt modelId="{C4677D41-7B80-427F-93E6-5E55E7E8A2D6}" type="pres">
      <dgm:prSet presAssocID="{A86D8200-4BD4-4C34-BADB-B74BE2BC55A4}" presName="compNode" presStyleCnt="0"/>
      <dgm:spPr/>
    </dgm:pt>
    <dgm:pt modelId="{5590E5C7-278B-489D-B25B-10F7FA02EC24}" type="pres">
      <dgm:prSet presAssocID="{A86D8200-4BD4-4C34-BADB-B74BE2BC55A4}" presName="bgRect" presStyleLbl="bgShp" presStyleIdx="1" presStyleCnt="4"/>
      <dgm:spPr/>
    </dgm:pt>
    <dgm:pt modelId="{3507F7E2-756C-4C8A-9579-2CEC617E5FCC}" type="pres">
      <dgm:prSet presAssocID="{A86D8200-4BD4-4C34-BADB-B74BE2BC55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0B5FB328-6986-467C-A512-C250AB0977A8}" type="pres">
      <dgm:prSet presAssocID="{A86D8200-4BD4-4C34-BADB-B74BE2BC55A4}" presName="spaceRect" presStyleCnt="0"/>
      <dgm:spPr/>
    </dgm:pt>
    <dgm:pt modelId="{1F6C1278-3A24-41BE-8B1E-B9D349DCB13C}" type="pres">
      <dgm:prSet presAssocID="{A86D8200-4BD4-4C34-BADB-B74BE2BC55A4}" presName="parTx" presStyleLbl="revTx" presStyleIdx="1" presStyleCnt="4">
        <dgm:presLayoutVars>
          <dgm:chMax val="0"/>
          <dgm:chPref val="0"/>
        </dgm:presLayoutVars>
      </dgm:prSet>
      <dgm:spPr/>
    </dgm:pt>
    <dgm:pt modelId="{E24AB671-E7E4-4C5B-AD0C-C4570F2C95D2}" type="pres">
      <dgm:prSet presAssocID="{BE725AC5-B41B-4CB1-9F3D-75C8A24A2478}" presName="sibTrans" presStyleCnt="0"/>
      <dgm:spPr/>
    </dgm:pt>
    <dgm:pt modelId="{C1DF50CC-4CCF-41E8-B8B2-5BCD4742A2C2}" type="pres">
      <dgm:prSet presAssocID="{76BF0C51-C47F-4772-A264-B93495CCAC96}" presName="compNode" presStyleCnt="0"/>
      <dgm:spPr/>
    </dgm:pt>
    <dgm:pt modelId="{56D9B096-7FE0-437E-9566-12FFE2E6ECC4}" type="pres">
      <dgm:prSet presAssocID="{76BF0C51-C47F-4772-A264-B93495CCAC96}" presName="bgRect" presStyleLbl="bgShp" presStyleIdx="2" presStyleCnt="4"/>
      <dgm:spPr/>
    </dgm:pt>
    <dgm:pt modelId="{86E3CA98-50B3-44C4-AC06-2C72B1A70812}" type="pres">
      <dgm:prSet presAssocID="{76BF0C51-C47F-4772-A264-B93495CCAC9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0786042B-1184-4B74-95F6-06894622FE95}" type="pres">
      <dgm:prSet presAssocID="{76BF0C51-C47F-4772-A264-B93495CCAC96}" presName="spaceRect" presStyleCnt="0"/>
      <dgm:spPr/>
    </dgm:pt>
    <dgm:pt modelId="{37EFA77D-640C-4914-AA85-A3EA3A9ECCCE}" type="pres">
      <dgm:prSet presAssocID="{76BF0C51-C47F-4772-A264-B93495CCAC96}" presName="parTx" presStyleLbl="revTx" presStyleIdx="2" presStyleCnt="4">
        <dgm:presLayoutVars>
          <dgm:chMax val="0"/>
          <dgm:chPref val="0"/>
        </dgm:presLayoutVars>
      </dgm:prSet>
      <dgm:spPr/>
    </dgm:pt>
    <dgm:pt modelId="{24D02BAB-3401-4DA1-A97E-A2E4D57E287E}" type="pres">
      <dgm:prSet presAssocID="{C6795395-2E24-4599-87DE-1C6E17BE20E6}" presName="sibTrans" presStyleCnt="0"/>
      <dgm:spPr/>
    </dgm:pt>
    <dgm:pt modelId="{11A66B92-391D-45BC-8C86-8F06B7B27F5F}" type="pres">
      <dgm:prSet presAssocID="{D2F88820-496E-4A82-8A8E-605F633F4E07}" presName="compNode" presStyleCnt="0"/>
      <dgm:spPr/>
    </dgm:pt>
    <dgm:pt modelId="{DC604925-B605-4289-9F38-BCE2943CDE07}" type="pres">
      <dgm:prSet presAssocID="{D2F88820-496E-4A82-8A8E-605F633F4E07}" presName="bgRect" presStyleLbl="bgShp" presStyleIdx="3" presStyleCnt="4"/>
      <dgm:spPr/>
    </dgm:pt>
    <dgm:pt modelId="{5CAD02FE-4185-4265-93BA-F3207AA0F305}" type="pres">
      <dgm:prSet presAssocID="{D2F88820-496E-4A82-8A8E-605F633F4E0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aptop"/>
        </a:ext>
      </dgm:extLst>
    </dgm:pt>
    <dgm:pt modelId="{5852DF03-7D5E-4053-B43F-07DBC46702C0}" type="pres">
      <dgm:prSet presAssocID="{D2F88820-496E-4A82-8A8E-605F633F4E07}" presName="spaceRect" presStyleCnt="0"/>
      <dgm:spPr/>
    </dgm:pt>
    <dgm:pt modelId="{609747B5-E502-4BAA-846B-7FBCEC8AD334}" type="pres">
      <dgm:prSet presAssocID="{D2F88820-496E-4A82-8A8E-605F633F4E07}" presName="parTx" presStyleLbl="revTx" presStyleIdx="3" presStyleCnt="4">
        <dgm:presLayoutVars>
          <dgm:chMax val="0"/>
          <dgm:chPref val="0"/>
        </dgm:presLayoutVars>
      </dgm:prSet>
      <dgm:spPr/>
    </dgm:pt>
  </dgm:ptLst>
  <dgm:cxnLst>
    <dgm:cxn modelId="{D062271B-8E13-434E-A61E-E95A926E7FFA}" type="presOf" srcId="{D2F88820-496E-4A82-8A8E-605F633F4E07}" destId="{609747B5-E502-4BAA-846B-7FBCEC8AD334}" srcOrd="0" destOrd="0" presId="urn:microsoft.com/office/officeart/2018/2/layout/IconVerticalSolidList"/>
    <dgm:cxn modelId="{6D642E45-88E7-432B-ADA6-FC4254A7A85C}" type="presOf" srcId="{647D1908-070A-464B-8633-1E105E39DC1C}" destId="{2AAC56C7-1A2F-446F-A4E3-EF590E333E37}" srcOrd="0" destOrd="0" presId="urn:microsoft.com/office/officeart/2018/2/layout/IconVerticalSolidList"/>
    <dgm:cxn modelId="{F47B966A-A5D8-4FAC-9874-4160F94C0C65}" srcId="{647D1908-070A-464B-8633-1E105E39DC1C}" destId="{6E5C5AFD-1940-4220-98C6-3921050DEE18}" srcOrd="0" destOrd="0" parTransId="{9A0F0E67-1886-4011-982A-5E692806F3F3}" sibTransId="{C4D39607-433A-40A4-90D2-2426BEF11398}"/>
    <dgm:cxn modelId="{C1798187-16BA-47C2-866B-1C0E46F21686}" type="presOf" srcId="{A86D8200-4BD4-4C34-BADB-B74BE2BC55A4}" destId="{1F6C1278-3A24-41BE-8B1E-B9D349DCB13C}" srcOrd="0" destOrd="0" presId="urn:microsoft.com/office/officeart/2018/2/layout/IconVerticalSolidList"/>
    <dgm:cxn modelId="{73E0708A-000D-4B72-ABC4-4897D7EC0428}" srcId="{647D1908-070A-464B-8633-1E105E39DC1C}" destId="{D2F88820-496E-4A82-8A8E-605F633F4E07}" srcOrd="3" destOrd="0" parTransId="{166EC48D-CA64-4B44-A45C-156CA8CD4398}" sibTransId="{8F0446C7-3EFC-4375-9D1A-00D61504B38E}"/>
    <dgm:cxn modelId="{81C9B4D0-3369-4C60-B5C1-7F8356A40D10}" type="presOf" srcId="{76BF0C51-C47F-4772-A264-B93495CCAC96}" destId="{37EFA77D-640C-4914-AA85-A3EA3A9ECCCE}" srcOrd="0" destOrd="0" presId="urn:microsoft.com/office/officeart/2018/2/layout/IconVerticalSolidList"/>
    <dgm:cxn modelId="{76C284ED-4ED8-4556-B013-3264CFC6EF62}" type="presOf" srcId="{6E5C5AFD-1940-4220-98C6-3921050DEE18}" destId="{1176546D-D95A-47DA-9A3D-79013B26CECD}" srcOrd="0" destOrd="0" presId="urn:microsoft.com/office/officeart/2018/2/layout/IconVerticalSolidList"/>
    <dgm:cxn modelId="{9F736DF2-2594-4EE7-A465-E1FD5D9C1BAF}" srcId="{647D1908-070A-464B-8633-1E105E39DC1C}" destId="{A86D8200-4BD4-4C34-BADB-B74BE2BC55A4}" srcOrd="1" destOrd="0" parTransId="{6D5B7E32-6DE4-427B-9597-97A8FF7614FD}" sibTransId="{BE725AC5-B41B-4CB1-9F3D-75C8A24A2478}"/>
    <dgm:cxn modelId="{FBF1F2FB-643B-4C2A-943C-965D58CF6E23}" srcId="{647D1908-070A-464B-8633-1E105E39DC1C}" destId="{76BF0C51-C47F-4772-A264-B93495CCAC96}" srcOrd="2" destOrd="0" parTransId="{F7A616C6-9E4D-4F8E-8B00-E6CE60A9222F}" sibTransId="{C6795395-2E24-4599-87DE-1C6E17BE20E6}"/>
    <dgm:cxn modelId="{EBE2565F-2025-4D9F-8FB0-F12087CEA3EB}" type="presParOf" srcId="{2AAC56C7-1A2F-446F-A4E3-EF590E333E37}" destId="{674F1421-6046-4968-98E4-03625E417CBD}" srcOrd="0" destOrd="0" presId="urn:microsoft.com/office/officeart/2018/2/layout/IconVerticalSolidList"/>
    <dgm:cxn modelId="{400C5876-E79A-4D82-981A-B11E272CA7FF}" type="presParOf" srcId="{674F1421-6046-4968-98E4-03625E417CBD}" destId="{30876313-4C35-41CE-A8B1-15BF0D3C9442}" srcOrd="0" destOrd="0" presId="urn:microsoft.com/office/officeart/2018/2/layout/IconVerticalSolidList"/>
    <dgm:cxn modelId="{D1A8D322-C140-489B-AD6F-F777EF56AD7F}" type="presParOf" srcId="{674F1421-6046-4968-98E4-03625E417CBD}" destId="{E9B0BFFE-34B8-47D5-98F1-2220E5C67E34}" srcOrd="1" destOrd="0" presId="urn:microsoft.com/office/officeart/2018/2/layout/IconVerticalSolidList"/>
    <dgm:cxn modelId="{EAB4DEBA-E471-42FE-B2B4-35AC614CD628}" type="presParOf" srcId="{674F1421-6046-4968-98E4-03625E417CBD}" destId="{76D8C4CC-75E4-49AF-A41A-422CE9F6AA2F}" srcOrd="2" destOrd="0" presId="urn:microsoft.com/office/officeart/2018/2/layout/IconVerticalSolidList"/>
    <dgm:cxn modelId="{0808C6B1-1235-4CEF-9E04-41F7F7027B92}" type="presParOf" srcId="{674F1421-6046-4968-98E4-03625E417CBD}" destId="{1176546D-D95A-47DA-9A3D-79013B26CECD}" srcOrd="3" destOrd="0" presId="urn:microsoft.com/office/officeart/2018/2/layout/IconVerticalSolidList"/>
    <dgm:cxn modelId="{19772D35-56F1-47A3-B86C-6C5248E8F460}" type="presParOf" srcId="{2AAC56C7-1A2F-446F-A4E3-EF590E333E37}" destId="{AB059705-EF30-4BCF-8737-6926A7993FEC}" srcOrd="1" destOrd="0" presId="urn:microsoft.com/office/officeart/2018/2/layout/IconVerticalSolidList"/>
    <dgm:cxn modelId="{AACAFFC8-380A-4916-8810-58E7277F2D10}" type="presParOf" srcId="{2AAC56C7-1A2F-446F-A4E3-EF590E333E37}" destId="{C4677D41-7B80-427F-93E6-5E55E7E8A2D6}" srcOrd="2" destOrd="0" presId="urn:microsoft.com/office/officeart/2018/2/layout/IconVerticalSolidList"/>
    <dgm:cxn modelId="{0719C34B-4257-4D45-BA26-F4230F344B85}" type="presParOf" srcId="{C4677D41-7B80-427F-93E6-5E55E7E8A2D6}" destId="{5590E5C7-278B-489D-B25B-10F7FA02EC24}" srcOrd="0" destOrd="0" presId="urn:microsoft.com/office/officeart/2018/2/layout/IconVerticalSolidList"/>
    <dgm:cxn modelId="{A08A5F73-B1F9-4449-BD3C-BEEFE2656FE7}" type="presParOf" srcId="{C4677D41-7B80-427F-93E6-5E55E7E8A2D6}" destId="{3507F7E2-756C-4C8A-9579-2CEC617E5FCC}" srcOrd="1" destOrd="0" presId="urn:microsoft.com/office/officeart/2018/2/layout/IconVerticalSolidList"/>
    <dgm:cxn modelId="{E0801000-A896-49FF-92A8-DD9D37B9EC13}" type="presParOf" srcId="{C4677D41-7B80-427F-93E6-5E55E7E8A2D6}" destId="{0B5FB328-6986-467C-A512-C250AB0977A8}" srcOrd="2" destOrd="0" presId="urn:microsoft.com/office/officeart/2018/2/layout/IconVerticalSolidList"/>
    <dgm:cxn modelId="{35875A87-0E16-4508-81E3-050C6A2D3D1A}" type="presParOf" srcId="{C4677D41-7B80-427F-93E6-5E55E7E8A2D6}" destId="{1F6C1278-3A24-41BE-8B1E-B9D349DCB13C}" srcOrd="3" destOrd="0" presId="urn:microsoft.com/office/officeart/2018/2/layout/IconVerticalSolidList"/>
    <dgm:cxn modelId="{43E06DA1-A39D-4A09-A1F9-94E5D2D14BF5}" type="presParOf" srcId="{2AAC56C7-1A2F-446F-A4E3-EF590E333E37}" destId="{E24AB671-E7E4-4C5B-AD0C-C4570F2C95D2}" srcOrd="3" destOrd="0" presId="urn:microsoft.com/office/officeart/2018/2/layout/IconVerticalSolidList"/>
    <dgm:cxn modelId="{98D40287-CE9A-4416-B6AD-74DCB3661042}" type="presParOf" srcId="{2AAC56C7-1A2F-446F-A4E3-EF590E333E37}" destId="{C1DF50CC-4CCF-41E8-B8B2-5BCD4742A2C2}" srcOrd="4" destOrd="0" presId="urn:microsoft.com/office/officeart/2018/2/layout/IconVerticalSolidList"/>
    <dgm:cxn modelId="{80C9379E-DB4F-4681-982A-33F0D8A72C5E}" type="presParOf" srcId="{C1DF50CC-4CCF-41E8-B8B2-5BCD4742A2C2}" destId="{56D9B096-7FE0-437E-9566-12FFE2E6ECC4}" srcOrd="0" destOrd="0" presId="urn:microsoft.com/office/officeart/2018/2/layout/IconVerticalSolidList"/>
    <dgm:cxn modelId="{E0BE3F25-3209-47A3-9BB9-8DF48F8424F1}" type="presParOf" srcId="{C1DF50CC-4CCF-41E8-B8B2-5BCD4742A2C2}" destId="{86E3CA98-50B3-44C4-AC06-2C72B1A70812}" srcOrd="1" destOrd="0" presId="urn:microsoft.com/office/officeart/2018/2/layout/IconVerticalSolidList"/>
    <dgm:cxn modelId="{20CD1BE0-69E5-430A-B1D4-8A679C11402E}" type="presParOf" srcId="{C1DF50CC-4CCF-41E8-B8B2-5BCD4742A2C2}" destId="{0786042B-1184-4B74-95F6-06894622FE95}" srcOrd="2" destOrd="0" presId="urn:microsoft.com/office/officeart/2018/2/layout/IconVerticalSolidList"/>
    <dgm:cxn modelId="{68E90B98-02E5-4DFC-9D0F-C27419D9D35F}" type="presParOf" srcId="{C1DF50CC-4CCF-41E8-B8B2-5BCD4742A2C2}" destId="{37EFA77D-640C-4914-AA85-A3EA3A9ECCCE}" srcOrd="3" destOrd="0" presId="urn:microsoft.com/office/officeart/2018/2/layout/IconVerticalSolidList"/>
    <dgm:cxn modelId="{70F9B399-AF9E-4E94-9E4D-2089DF6BC21B}" type="presParOf" srcId="{2AAC56C7-1A2F-446F-A4E3-EF590E333E37}" destId="{24D02BAB-3401-4DA1-A97E-A2E4D57E287E}" srcOrd="5" destOrd="0" presId="urn:microsoft.com/office/officeart/2018/2/layout/IconVerticalSolidList"/>
    <dgm:cxn modelId="{41EAF9EC-A441-4D40-8CE0-8DC07C7514B5}" type="presParOf" srcId="{2AAC56C7-1A2F-446F-A4E3-EF590E333E37}" destId="{11A66B92-391D-45BC-8C86-8F06B7B27F5F}" srcOrd="6" destOrd="0" presId="urn:microsoft.com/office/officeart/2018/2/layout/IconVerticalSolidList"/>
    <dgm:cxn modelId="{1943356F-787B-4490-B9F3-671634CC27FF}" type="presParOf" srcId="{11A66B92-391D-45BC-8C86-8F06B7B27F5F}" destId="{DC604925-B605-4289-9F38-BCE2943CDE07}" srcOrd="0" destOrd="0" presId="urn:microsoft.com/office/officeart/2018/2/layout/IconVerticalSolidList"/>
    <dgm:cxn modelId="{29E663DA-7DB9-4DBC-A429-3951232941F4}" type="presParOf" srcId="{11A66B92-391D-45BC-8C86-8F06B7B27F5F}" destId="{5CAD02FE-4185-4265-93BA-F3207AA0F305}" srcOrd="1" destOrd="0" presId="urn:microsoft.com/office/officeart/2018/2/layout/IconVerticalSolidList"/>
    <dgm:cxn modelId="{FD6765AF-E524-41E8-84EF-D1D6AEE4CFDE}" type="presParOf" srcId="{11A66B92-391D-45BC-8C86-8F06B7B27F5F}" destId="{5852DF03-7D5E-4053-B43F-07DBC46702C0}" srcOrd="2" destOrd="0" presId="urn:microsoft.com/office/officeart/2018/2/layout/IconVerticalSolidList"/>
    <dgm:cxn modelId="{AAF3E3A3-7E5C-4E1E-8766-6956ACAFA85E}" type="presParOf" srcId="{11A66B92-391D-45BC-8C86-8F06B7B27F5F}" destId="{609747B5-E502-4BAA-846B-7FBCEC8AD3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A0054-891E-3549-85B3-D7127370F543}">
      <dsp:nvSpPr>
        <dsp:cNvPr id="0" name=""/>
        <dsp:cNvSpPr/>
      </dsp:nvSpPr>
      <dsp:spPr>
        <a:xfrm>
          <a:off x="2283585" y="996"/>
          <a:ext cx="2099661" cy="2099661"/>
        </a:xfrm>
        <a:prstGeom prst="downArrow">
          <a:avLst>
            <a:gd name="adj1" fmla="val 50000"/>
            <a:gd name="adj2" fmla="val 35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this shows that there are 660 rows and 7 columns.</a:t>
          </a:r>
          <a:endParaRPr lang="en-US" sz="1200" kern="1200"/>
        </a:p>
      </dsp:txBody>
      <dsp:txXfrm>
        <a:off x="2808500" y="996"/>
        <a:ext cx="1049831" cy="1732220"/>
      </dsp:txXfrm>
    </dsp:sp>
    <dsp:sp modelId="{71AE3E8C-FD8A-D441-ADBF-E4322F0C74C2}">
      <dsp:nvSpPr>
        <dsp:cNvPr id="0" name=""/>
        <dsp:cNvSpPr/>
      </dsp:nvSpPr>
      <dsp:spPr>
        <a:xfrm rot="4320000">
          <a:off x="4045975" y="1281447"/>
          <a:ext cx="2099661" cy="2099661"/>
        </a:xfrm>
        <a:prstGeom prst="downArrow">
          <a:avLst>
            <a:gd name="adj1" fmla="val 50000"/>
            <a:gd name="adj2" fmla="val 35000"/>
          </a:avLst>
        </a:prstGeom>
        <a:gradFill rotWithShape="0">
          <a:gsLst>
            <a:gs pos="0">
              <a:schemeClr val="accent5">
                <a:hueOff val="-1689636"/>
                <a:satOff val="-4355"/>
                <a:lumOff val="-2941"/>
                <a:alphaOff val="0"/>
                <a:satMod val="103000"/>
                <a:lumMod val="102000"/>
                <a:tint val="94000"/>
              </a:schemeClr>
            </a:gs>
            <a:gs pos="50000">
              <a:schemeClr val="accent5">
                <a:hueOff val="-1689636"/>
                <a:satOff val="-4355"/>
                <a:lumOff val="-2941"/>
                <a:alphaOff val="0"/>
                <a:satMod val="110000"/>
                <a:lumMod val="100000"/>
                <a:shade val="100000"/>
              </a:schemeClr>
            </a:gs>
            <a:gs pos="100000">
              <a:schemeClr val="accent5">
                <a:hueOff val="-1689636"/>
                <a:satOff val="-4355"/>
                <a:lumOff val="-294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All the features have integer values based on the above output</a:t>
          </a:r>
          <a:endParaRPr lang="en-US" sz="1200" kern="1200"/>
        </a:p>
      </dsp:txBody>
      <dsp:txXfrm rot="-5400000">
        <a:off x="4404425" y="1749589"/>
        <a:ext cx="1732220" cy="1049831"/>
      </dsp:txXfrm>
    </dsp:sp>
    <dsp:sp modelId="{2568F6E8-B505-CC4F-B977-45A4E6B81BD7}">
      <dsp:nvSpPr>
        <dsp:cNvPr id="0" name=""/>
        <dsp:cNvSpPr/>
      </dsp:nvSpPr>
      <dsp:spPr>
        <a:xfrm rot="8640000">
          <a:off x="3372802" y="3353261"/>
          <a:ext cx="2099661" cy="2099661"/>
        </a:xfrm>
        <a:prstGeom prst="downArrow">
          <a:avLst>
            <a:gd name="adj1" fmla="val 50000"/>
            <a:gd name="adj2" fmla="val 35000"/>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This shows that there are no missing values in this dataset</a:t>
          </a:r>
          <a:endParaRPr lang="en-US" sz="1200" kern="1200"/>
        </a:p>
      </dsp:txBody>
      <dsp:txXfrm rot="10800000">
        <a:off x="4005705" y="3685615"/>
        <a:ext cx="1049831" cy="1732220"/>
      </dsp:txXfrm>
    </dsp:sp>
    <dsp:sp modelId="{88CD2208-AD30-EE4A-AA15-3F4A597924D3}">
      <dsp:nvSpPr>
        <dsp:cNvPr id="0" name=""/>
        <dsp:cNvSpPr/>
      </dsp:nvSpPr>
      <dsp:spPr>
        <a:xfrm rot="12960000">
          <a:off x="1194368" y="3353261"/>
          <a:ext cx="2099661" cy="2099661"/>
        </a:xfrm>
        <a:prstGeom prst="downArrow">
          <a:avLst>
            <a:gd name="adj1" fmla="val 50000"/>
            <a:gd name="adj2" fmla="val 35000"/>
          </a:avLst>
        </a:prstGeom>
        <a:gradFill rotWithShape="0">
          <a:gsLst>
            <a:gs pos="0">
              <a:schemeClr val="accent5">
                <a:hueOff val="-5068907"/>
                <a:satOff val="-13064"/>
                <a:lumOff val="-8824"/>
                <a:alphaOff val="0"/>
                <a:satMod val="103000"/>
                <a:lumMod val="102000"/>
                <a:tint val="94000"/>
              </a:schemeClr>
            </a:gs>
            <a:gs pos="50000">
              <a:schemeClr val="accent5">
                <a:hueOff val="-5068907"/>
                <a:satOff val="-13064"/>
                <a:lumOff val="-8824"/>
                <a:alphaOff val="0"/>
                <a:satMod val="110000"/>
                <a:lumMod val="100000"/>
                <a:shade val="100000"/>
              </a:schemeClr>
            </a:gs>
            <a:gs pos="100000">
              <a:schemeClr val="accent5">
                <a:hueOff val="-5068907"/>
                <a:satOff val="-13064"/>
                <a:lumOff val="-882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Looks like there is there some duplication in the customer key however no rows are duplicated </a:t>
          </a:r>
          <a:endParaRPr lang="en-US" sz="1200" kern="1200"/>
        </a:p>
      </dsp:txBody>
      <dsp:txXfrm rot="10800000">
        <a:off x="1611295" y="3685615"/>
        <a:ext cx="1049831" cy="1732220"/>
      </dsp:txXfrm>
    </dsp:sp>
    <dsp:sp modelId="{6FD32438-91EA-C048-8E5B-F5C7637A67E3}">
      <dsp:nvSpPr>
        <dsp:cNvPr id="0" name=""/>
        <dsp:cNvSpPr/>
      </dsp:nvSpPr>
      <dsp:spPr>
        <a:xfrm rot="17280000">
          <a:off x="521195" y="1281447"/>
          <a:ext cx="2099661" cy="2099661"/>
        </a:xfrm>
        <a:prstGeom prst="downArrow">
          <a:avLst>
            <a:gd name="adj1" fmla="val 50000"/>
            <a:gd name="adj2" fmla="val 35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a:t>Now we are going to delete SI_No and Customer because there is redundancy in those columns</a:t>
          </a:r>
          <a:endParaRPr lang="en-US" sz="1200" kern="1200"/>
        </a:p>
      </dsp:txBody>
      <dsp:txXfrm rot="5400000">
        <a:off x="530187" y="1749589"/>
        <a:ext cx="1732220" cy="10498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324A1-B209-4721-BBD2-21EA0734C3B2}">
      <dsp:nvSpPr>
        <dsp:cNvPr id="0" name=""/>
        <dsp:cNvSpPr/>
      </dsp:nvSpPr>
      <dsp:spPr>
        <a:xfrm>
          <a:off x="1212569" y="4991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4295C-A8A7-4553-8CC7-BEE6673950BB}">
      <dsp:nvSpPr>
        <dsp:cNvPr id="0" name=""/>
        <dsp:cNvSpPr/>
      </dsp:nvSpPr>
      <dsp:spPr>
        <a:xfrm>
          <a:off x="417971"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Customers in the medium group (Label 1). They rarely participate in online activities, and one of the exercises may be to get them to participate online. If they register online, promotions and offers can be easily communicated to them.</a:t>
          </a:r>
          <a:endParaRPr lang="en-US" sz="1100" kern="1200"/>
        </a:p>
      </dsp:txBody>
      <dsp:txXfrm>
        <a:off x="417971" y="2302516"/>
        <a:ext cx="2889450" cy="1549687"/>
      </dsp:txXfrm>
    </dsp:sp>
    <dsp:sp modelId="{B8894AE2-3328-4D4F-BA0B-66871E1DD4B1}">
      <dsp:nvSpPr>
        <dsp:cNvPr id="0" name=""/>
        <dsp:cNvSpPr/>
      </dsp:nvSpPr>
      <dsp:spPr>
        <a:xfrm>
          <a:off x="4607673" y="4991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E5AF2E-4830-4BEA-99BE-7980E8A4E386}">
      <dsp:nvSpPr>
        <dsp:cNvPr id="0" name=""/>
        <dsp:cNvSpPr/>
      </dsp:nvSpPr>
      <dsp:spPr>
        <a:xfrm>
          <a:off x="3813075"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Customers in low group (label 0).It can also be classified to check whether there are extreme groups with higher average credit lines. These customers can get more discounts and new credit cards so that we can include them in the middle group (label 1 ) over a period of time. Similarly, we can do this for medium clients (label 1) and try to place them in the advanced group (label 2) over a period of time .</a:t>
          </a:r>
          <a:endParaRPr lang="en-US" sz="1100" kern="1200"/>
        </a:p>
      </dsp:txBody>
      <dsp:txXfrm>
        <a:off x="3813075" y="2302516"/>
        <a:ext cx="2889450" cy="1549687"/>
      </dsp:txXfrm>
    </dsp:sp>
    <dsp:sp modelId="{B164DE21-B62A-411A-A106-37B86B4D200C}">
      <dsp:nvSpPr>
        <dsp:cNvPr id="0" name=""/>
        <dsp:cNvSpPr/>
      </dsp:nvSpPr>
      <dsp:spPr>
        <a:xfrm>
          <a:off x="8002777" y="4991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672E3F-C1F8-4EE7-A00E-4B9BD0AF7C0F}">
      <dsp:nvSpPr>
        <dsp:cNvPr id="0" name=""/>
        <dsp:cNvSpPr/>
      </dsp:nvSpPr>
      <dsp:spPr>
        <a:xfrm>
          <a:off x="7208178" y="2302516"/>
          <a:ext cx="2889450" cy="154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Customers in low group (label 0). As the most frequent call centre caller, you can try to deliver various offers to these customers and transition into a mid-sized group over a period of time.</a:t>
          </a:r>
          <a:endParaRPr lang="en-US" sz="1100" kern="1200"/>
        </a:p>
      </dsp:txBody>
      <dsp:txXfrm>
        <a:off x="7208178" y="2302516"/>
        <a:ext cx="2889450" cy="1549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2351E-177A-A14F-9E2E-5DFF42EE5463}">
      <dsp:nvSpPr>
        <dsp:cNvPr id="0" name=""/>
        <dsp:cNvSpPr/>
      </dsp:nvSpPr>
      <dsp:spPr>
        <a:xfrm>
          <a:off x="3201" y="193789"/>
          <a:ext cx="2539866" cy="15239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kde plots display the frequency of peak values of each feature.</a:t>
          </a:r>
          <a:endParaRPr lang="en-US" sz="1300" kern="1200"/>
        </a:p>
      </dsp:txBody>
      <dsp:txXfrm>
        <a:off x="3201" y="193789"/>
        <a:ext cx="2539866" cy="1523919"/>
      </dsp:txXfrm>
    </dsp:sp>
    <dsp:sp modelId="{B4D1A6FF-AC19-7843-8CE1-A5CE411A0E05}">
      <dsp:nvSpPr>
        <dsp:cNvPr id="0" name=""/>
        <dsp:cNvSpPr/>
      </dsp:nvSpPr>
      <dsp:spPr>
        <a:xfrm>
          <a:off x="2797054" y="193789"/>
          <a:ext cx="2539866" cy="1523919"/>
        </a:xfrm>
        <a:prstGeom prst="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peak in each of the kde plots displays the mode and how approximately the guessed number of distinct clusters any specific feature forms.</a:t>
          </a:r>
          <a:endParaRPr lang="en-US" sz="1300" kern="1200"/>
        </a:p>
      </dsp:txBody>
      <dsp:txXfrm>
        <a:off x="2797054" y="193789"/>
        <a:ext cx="2539866" cy="1523919"/>
      </dsp:txXfrm>
    </dsp:sp>
    <dsp:sp modelId="{79802252-B28B-D141-B78E-0FAB62FEE0B3}">
      <dsp:nvSpPr>
        <dsp:cNvPr id="0" name=""/>
        <dsp:cNvSpPr/>
      </dsp:nvSpPr>
      <dsp:spPr>
        <a:xfrm>
          <a:off x="5590907" y="193789"/>
          <a:ext cx="2539866" cy="1523919"/>
        </a:xfrm>
        <a:prstGeom prst="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It also shows that Avg_Credit_Limit shows 3 while Total_Credit_Cards shows 4, Total_visits_bank sows 3 Total_visits_online shows 3 and Total_call_made shows 2 peaks which indicates minimum number of probable separate clusters.</a:t>
          </a:r>
          <a:endParaRPr lang="en-US" sz="1300" kern="1200"/>
        </a:p>
      </dsp:txBody>
      <dsp:txXfrm>
        <a:off x="5590907" y="193789"/>
        <a:ext cx="2539866" cy="1523919"/>
      </dsp:txXfrm>
    </dsp:sp>
    <dsp:sp modelId="{6D8A3CB2-780F-FD4F-AF8B-2881E14F34B0}">
      <dsp:nvSpPr>
        <dsp:cNvPr id="0" name=""/>
        <dsp:cNvSpPr/>
      </dsp:nvSpPr>
      <dsp:spPr>
        <a:xfrm>
          <a:off x="8384760" y="193789"/>
          <a:ext cx="2539866" cy="1523919"/>
        </a:xfrm>
        <a:prstGeom prst="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There is no significant correlation observed among the different features</a:t>
          </a:r>
          <a:endParaRPr lang="en-US" sz="1300" kern="1200"/>
        </a:p>
      </dsp:txBody>
      <dsp:txXfrm>
        <a:off x="8384760" y="193789"/>
        <a:ext cx="2539866" cy="1523919"/>
      </dsp:txXfrm>
    </dsp:sp>
    <dsp:sp modelId="{DF986965-BE32-DD47-BD48-341EB4EB3AE9}">
      <dsp:nvSpPr>
        <dsp:cNvPr id="0" name=""/>
        <dsp:cNvSpPr/>
      </dsp:nvSpPr>
      <dsp:spPr>
        <a:xfrm>
          <a:off x="3201" y="1971695"/>
          <a:ext cx="2539866" cy="1523919"/>
        </a:xfrm>
        <a:prstGeom prst="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It shows that there is no strong linear relationship between any of the features/variable</a:t>
          </a:r>
          <a:endParaRPr lang="en-US" sz="1300" kern="1200"/>
        </a:p>
      </dsp:txBody>
      <dsp:txXfrm>
        <a:off x="3201" y="1971695"/>
        <a:ext cx="2539866" cy="1523919"/>
      </dsp:txXfrm>
    </dsp:sp>
    <dsp:sp modelId="{CA0641C8-CC52-B143-8C16-2D76F5CFF808}">
      <dsp:nvSpPr>
        <dsp:cNvPr id="0" name=""/>
        <dsp:cNvSpPr/>
      </dsp:nvSpPr>
      <dsp:spPr>
        <a:xfrm>
          <a:off x="2797054" y="1971695"/>
          <a:ext cx="2539866" cy="1523919"/>
        </a:xfrm>
        <a:prstGeom prst="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Avg credit limit, total visits online and total calls made are positively skewed</a:t>
          </a:r>
          <a:endParaRPr lang="en-US" sz="1300" kern="1200"/>
        </a:p>
      </dsp:txBody>
      <dsp:txXfrm>
        <a:off x="2797054" y="1971695"/>
        <a:ext cx="2539866" cy="1523919"/>
      </dsp:txXfrm>
    </dsp:sp>
    <dsp:sp modelId="{7E31D947-CEC8-E742-959D-7AA1487FEF73}">
      <dsp:nvSpPr>
        <dsp:cNvPr id="0" name=""/>
        <dsp:cNvSpPr/>
      </dsp:nvSpPr>
      <dsp:spPr>
        <a:xfrm>
          <a:off x="5590907" y="1971695"/>
          <a:ext cx="2539866" cy="1523919"/>
        </a:xfrm>
        <a:prstGeom prst="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Total credit cards and total visits to the bank are more normalized.</a:t>
          </a:r>
          <a:endParaRPr lang="en-US" sz="1300" kern="1200"/>
        </a:p>
      </dsp:txBody>
      <dsp:txXfrm>
        <a:off x="5590907" y="1971695"/>
        <a:ext cx="2539866" cy="1523919"/>
      </dsp:txXfrm>
    </dsp:sp>
    <dsp:sp modelId="{BF34D1F9-A17A-3F4C-9A28-5BFFD1AE8123}">
      <dsp:nvSpPr>
        <dsp:cNvPr id="0" name=""/>
        <dsp:cNvSpPr/>
      </dsp:nvSpPr>
      <dsp:spPr>
        <a:xfrm>
          <a:off x="8384760" y="1971695"/>
          <a:ext cx="2539866" cy="152391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diagonal of the pairplot we can assume the data to be a mixture of gaussians , looing at the peaks of the gaussians we can say that the optimal number might come between 2-3</a:t>
          </a:r>
          <a:endParaRPr lang="en-US" sz="1300" kern="1200"/>
        </a:p>
      </dsp:txBody>
      <dsp:txXfrm>
        <a:off x="8384760" y="1971695"/>
        <a:ext cx="2539866" cy="1523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B96514-E5A6-F049-B06A-3BD3AD70F961}">
      <dsp:nvSpPr>
        <dsp:cNvPr id="0" name=""/>
        <dsp:cNvSpPr/>
      </dsp:nvSpPr>
      <dsp:spPr>
        <a:xfrm rot="5400000">
          <a:off x="440834" y="1543196"/>
          <a:ext cx="2391335" cy="28964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3F8BB97-6076-3C42-8521-491F38E09E90}">
      <dsp:nvSpPr>
        <dsp:cNvPr id="0" name=""/>
        <dsp:cNvSpPr/>
      </dsp:nvSpPr>
      <dsp:spPr>
        <a:xfrm>
          <a:off x="981670" y="3343"/>
          <a:ext cx="3218259" cy="19309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The customers that have an average credit limit that is less than 100,000 are rarely online also visit the bank less often</a:t>
          </a:r>
          <a:endParaRPr lang="en-US" sz="2100" kern="1200"/>
        </a:p>
      </dsp:txBody>
      <dsp:txXfrm>
        <a:off x="1038226" y="59899"/>
        <a:ext cx="3105147" cy="1817843"/>
      </dsp:txXfrm>
    </dsp:sp>
    <dsp:sp modelId="{3D314233-3D55-5749-9147-999C5C1D99AC}">
      <dsp:nvSpPr>
        <dsp:cNvPr id="0" name=""/>
        <dsp:cNvSpPr/>
      </dsp:nvSpPr>
      <dsp:spPr>
        <a:xfrm>
          <a:off x="981670" y="2417038"/>
          <a:ext cx="3218259" cy="193095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a:t>While customers who have an average credit limit that is above 100,000 are mostly always online and visit the bank more often</a:t>
          </a:r>
          <a:endParaRPr lang="en-US" sz="2100" kern="1200"/>
        </a:p>
      </dsp:txBody>
      <dsp:txXfrm>
        <a:off x="1038226" y="2473594"/>
        <a:ext cx="3105147" cy="18178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C9569E-7A9C-9B45-AD31-FE1659EDD6CD}">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09A270-B30E-6241-B370-E528D4982A6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The silhouette score is maximum when the total number of clusters is 3</a:t>
          </a:r>
          <a:endParaRPr lang="en-US" sz="2600" kern="1200"/>
        </a:p>
      </dsp:txBody>
      <dsp:txXfrm>
        <a:off x="0" y="2492"/>
        <a:ext cx="6492875" cy="1700138"/>
      </dsp:txXfrm>
    </dsp:sp>
    <dsp:sp modelId="{270A84F2-3A2D-AF42-AFDC-8F6B181DC4F0}">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91305-575F-FA4F-BBB4-81222478DDA7}">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The score decreases when the clusters increase or decrease indicating that 3 is the optimum number</a:t>
          </a:r>
          <a:endParaRPr lang="en-US" sz="2600" kern="1200"/>
        </a:p>
      </dsp:txBody>
      <dsp:txXfrm>
        <a:off x="0" y="1702630"/>
        <a:ext cx="6492875" cy="1700138"/>
      </dsp:txXfrm>
    </dsp:sp>
    <dsp:sp modelId="{A5BB51B2-782F-784B-9C2E-9B75E65F8BC8}">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52DE81-CF81-EF46-BD06-8C3039BA7B10}">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Some samples are having negative silhouette score when number of clusters = 2,5,6 signifying it is being assigned in a wrong cluster.</a:t>
          </a:r>
          <a:endParaRPr lang="en-US" sz="2600" kern="1200"/>
        </a:p>
      </dsp:txBody>
      <dsp:txXfrm>
        <a:off x="0" y="3402769"/>
        <a:ext cx="6492875" cy="1700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A2C805-E572-9B44-B385-52F79D14C557}">
      <dsp:nvSpPr>
        <dsp:cNvPr id="0" name=""/>
        <dsp:cNvSpPr/>
      </dsp:nvSpPr>
      <dsp:spPr>
        <a:xfrm>
          <a:off x="0" y="80644"/>
          <a:ext cx="6666833" cy="17046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This shows that the best cophenetic coefficient we get is for "Average" linkage.</a:t>
          </a:r>
          <a:endParaRPr lang="en-US" sz="3100" kern="1200"/>
        </a:p>
      </dsp:txBody>
      <dsp:txXfrm>
        <a:off x="83216" y="163860"/>
        <a:ext cx="6500401" cy="1538258"/>
      </dsp:txXfrm>
    </dsp:sp>
    <dsp:sp modelId="{D510EF87-B36C-7F4C-AB45-943AA3092CD9}">
      <dsp:nvSpPr>
        <dsp:cNvPr id="0" name=""/>
        <dsp:cNvSpPr/>
      </dsp:nvSpPr>
      <dsp:spPr>
        <a:xfrm>
          <a:off x="0" y="1874614"/>
          <a:ext cx="6666833" cy="1704690"/>
        </a:xfrm>
        <a:prstGeom prst="roundRect">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Looking at dendrogram 'ward' and 'complete' show good difference between clusters.</a:t>
          </a:r>
          <a:endParaRPr lang="en-US" sz="3100" kern="1200"/>
        </a:p>
      </dsp:txBody>
      <dsp:txXfrm>
        <a:off x="83216" y="1957830"/>
        <a:ext cx="6500401" cy="1538258"/>
      </dsp:txXfrm>
    </dsp:sp>
    <dsp:sp modelId="{BA435CEF-0E61-C34A-8E5C-923627AC4B63}">
      <dsp:nvSpPr>
        <dsp:cNvPr id="0" name=""/>
        <dsp:cNvSpPr/>
      </dsp:nvSpPr>
      <dsp:spPr>
        <a:xfrm>
          <a:off x="0" y="3668585"/>
          <a:ext cx="6666833" cy="1704690"/>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Choosing 'complete' because it has high cophenetic coefficient and good cluster segregation.</a:t>
          </a:r>
          <a:endParaRPr lang="en-US" sz="3100" kern="1200"/>
        </a:p>
      </dsp:txBody>
      <dsp:txXfrm>
        <a:off x="83216" y="3751801"/>
        <a:ext cx="6500401" cy="15382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E95EE-6496-E54F-BA5D-C4E0EA314EDB}">
      <dsp:nvSpPr>
        <dsp:cNvPr id="0" name=""/>
        <dsp:cNvSpPr/>
      </dsp:nvSpPr>
      <dsp:spPr>
        <a:xfrm>
          <a:off x="0" y="623"/>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3B4E6D-1815-CD42-8F3A-EEA53C89A5A8}">
      <dsp:nvSpPr>
        <dsp:cNvPr id="0" name=""/>
        <dsp:cNvSpPr/>
      </dsp:nvSpPr>
      <dsp:spPr>
        <a:xfrm>
          <a:off x="0" y="623"/>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0 of Kmeans appears similar to Cluster 2 of Hierarchical</a:t>
          </a:r>
          <a:endParaRPr lang="en-US" sz="2000" kern="1200"/>
        </a:p>
      </dsp:txBody>
      <dsp:txXfrm>
        <a:off x="0" y="623"/>
        <a:ext cx="6492875" cy="729164"/>
      </dsp:txXfrm>
    </dsp:sp>
    <dsp:sp modelId="{DC1FAC19-A876-B245-88DF-05297DAAAD0A}">
      <dsp:nvSpPr>
        <dsp:cNvPr id="0" name=""/>
        <dsp:cNvSpPr/>
      </dsp:nvSpPr>
      <dsp:spPr>
        <a:xfrm>
          <a:off x="0" y="729788"/>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68280C-AA93-FF4A-9F33-62F44852D82A}">
      <dsp:nvSpPr>
        <dsp:cNvPr id="0" name=""/>
        <dsp:cNvSpPr/>
      </dsp:nvSpPr>
      <dsp:spPr>
        <a:xfrm>
          <a:off x="0" y="729788"/>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1 of Kmeans appears similar to Cluster 3 of Hierarchical</a:t>
          </a:r>
          <a:endParaRPr lang="en-US" sz="2000" kern="1200"/>
        </a:p>
      </dsp:txBody>
      <dsp:txXfrm>
        <a:off x="0" y="729788"/>
        <a:ext cx="6492875" cy="729164"/>
      </dsp:txXfrm>
    </dsp:sp>
    <dsp:sp modelId="{214428E9-533D-C145-9E95-399BFFDC9D72}">
      <dsp:nvSpPr>
        <dsp:cNvPr id="0" name=""/>
        <dsp:cNvSpPr/>
      </dsp:nvSpPr>
      <dsp:spPr>
        <a:xfrm>
          <a:off x="0" y="1458952"/>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451E39-8EAE-464F-9F4F-4B92588C531E}">
      <dsp:nvSpPr>
        <dsp:cNvPr id="0" name=""/>
        <dsp:cNvSpPr/>
      </dsp:nvSpPr>
      <dsp:spPr>
        <a:xfrm>
          <a:off x="0" y="145895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2 of Kmeans appears similar to Cluster 1 of Hierarchical</a:t>
          </a:r>
          <a:endParaRPr lang="en-US" sz="2000" kern="1200"/>
        </a:p>
      </dsp:txBody>
      <dsp:txXfrm>
        <a:off x="0" y="1458952"/>
        <a:ext cx="6492875" cy="729164"/>
      </dsp:txXfrm>
    </dsp:sp>
    <dsp:sp modelId="{AB3B9822-5F2D-E44E-AF32-800683A6AD90}">
      <dsp:nvSpPr>
        <dsp:cNvPr id="0" name=""/>
        <dsp:cNvSpPr/>
      </dsp:nvSpPr>
      <dsp:spPr>
        <a:xfrm>
          <a:off x="0" y="2188117"/>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DE62E8-C94C-954F-9484-52EEE89B805E}">
      <dsp:nvSpPr>
        <dsp:cNvPr id="0" name=""/>
        <dsp:cNvSpPr/>
      </dsp:nvSpPr>
      <dsp:spPr>
        <a:xfrm>
          <a:off x="0" y="218811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Now we will rename our clusters </a:t>
          </a:r>
          <a:endParaRPr lang="en-US" sz="2000" kern="1200"/>
        </a:p>
      </dsp:txBody>
      <dsp:txXfrm>
        <a:off x="0" y="2188117"/>
        <a:ext cx="6492875" cy="729164"/>
      </dsp:txXfrm>
    </dsp:sp>
    <dsp:sp modelId="{60101C8C-B2F8-BE4D-91FD-8F5CB20B625D}">
      <dsp:nvSpPr>
        <dsp:cNvPr id="0" name=""/>
        <dsp:cNvSpPr/>
      </dsp:nvSpPr>
      <dsp:spPr>
        <a:xfrm>
          <a:off x="0" y="2917282"/>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D0ABDE-E1BE-564E-894B-7110D5A7B1A1}">
      <dsp:nvSpPr>
        <dsp:cNvPr id="0" name=""/>
        <dsp:cNvSpPr/>
      </dsp:nvSpPr>
      <dsp:spPr>
        <a:xfrm>
          <a:off x="0" y="2917282"/>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0 of Kmeans and Cluster 2 of Hierarchical as M1</a:t>
          </a:r>
          <a:endParaRPr lang="en-US" sz="2000" kern="1200"/>
        </a:p>
      </dsp:txBody>
      <dsp:txXfrm>
        <a:off x="0" y="2917282"/>
        <a:ext cx="6492875" cy="729164"/>
      </dsp:txXfrm>
    </dsp:sp>
    <dsp:sp modelId="{DA0BCD6C-1552-5447-828F-B50B7739FBBC}">
      <dsp:nvSpPr>
        <dsp:cNvPr id="0" name=""/>
        <dsp:cNvSpPr/>
      </dsp:nvSpPr>
      <dsp:spPr>
        <a:xfrm>
          <a:off x="0" y="3646447"/>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DBE8E2-9651-384C-892C-D093643BC603}">
      <dsp:nvSpPr>
        <dsp:cNvPr id="0" name=""/>
        <dsp:cNvSpPr/>
      </dsp:nvSpPr>
      <dsp:spPr>
        <a:xfrm>
          <a:off x="0" y="3646447"/>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1 of Kmeans and Cluster 3 of Hierarchical as M2</a:t>
          </a:r>
          <a:endParaRPr lang="en-US" sz="2000" kern="1200"/>
        </a:p>
      </dsp:txBody>
      <dsp:txXfrm>
        <a:off x="0" y="3646447"/>
        <a:ext cx="6492875" cy="729164"/>
      </dsp:txXfrm>
    </dsp:sp>
    <dsp:sp modelId="{E4F037CC-D1C2-F84E-8B0B-344EF8D71A3A}">
      <dsp:nvSpPr>
        <dsp:cNvPr id="0" name=""/>
        <dsp:cNvSpPr/>
      </dsp:nvSpPr>
      <dsp:spPr>
        <a:xfrm>
          <a:off x="0" y="4375611"/>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56C819-6E77-C84E-87D8-2C1D2DBB5159}">
      <dsp:nvSpPr>
        <dsp:cNvPr id="0" name=""/>
        <dsp:cNvSpPr/>
      </dsp:nvSpPr>
      <dsp:spPr>
        <a:xfrm>
          <a:off x="0" y="4375611"/>
          <a:ext cx="6492875" cy="72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Cluster 2 of Kmeans and Cluster 1 of Hierarchical as M3</a:t>
          </a:r>
          <a:endParaRPr lang="en-US" sz="2000" kern="1200"/>
        </a:p>
      </dsp:txBody>
      <dsp:txXfrm>
        <a:off x="0" y="4375611"/>
        <a:ext cx="6492875" cy="7291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5792-E7E7-094A-B8ED-0FA999C21548}">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8AEBD57-ECE4-0A4B-874E-0DDC92A01515}">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This group comprises of about 34% of the customers ( 224/660 )</a:t>
          </a:r>
          <a:endParaRPr lang="en-US" sz="2800" kern="1200"/>
        </a:p>
      </dsp:txBody>
      <dsp:txXfrm>
        <a:off x="0" y="2663"/>
        <a:ext cx="6666833" cy="1816197"/>
      </dsp:txXfrm>
    </dsp:sp>
    <dsp:sp modelId="{0A7345C5-878C-8D45-90F3-966A7AC3049C}">
      <dsp:nvSpPr>
        <dsp:cNvPr id="0" name=""/>
        <dsp:cNvSpPr/>
      </dsp:nvSpPr>
      <dsp:spPr>
        <a:xfrm>
          <a:off x="0" y="1818861"/>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5622AE8-A0A5-104A-822C-8345CE26FA74}">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These customers have a mean "Avg_Credit_Limit " around 12200 and have 2 credit card on an average and the maximum number of credit card as 4.</a:t>
          </a:r>
          <a:endParaRPr lang="en-US" sz="2800" kern="1200"/>
        </a:p>
      </dsp:txBody>
      <dsp:txXfrm>
        <a:off x="0" y="1818861"/>
        <a:ext cx="6666833" cy="1816197"/>
      </dsp:txXfrm>
    </dsp:sp>
    <dsp:sp modelId="{65380007-04F6-9B42-B967-5E50F6A55073}">
      <dsp:nvSpPr>
        <dsp:cNvPr id="0" name=""/>
        <dsp:cNvSpPr/>
      </dsp:nvSpPr>
      <dsp:spPr>
        <a:xfrm>
          <a:off x="0" y="3635058"/>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535BC165-DF42-4746-BD98-70F82F782B2E}">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They are the ones who makes the most number of customer care calls to the bank as the average calls made is 7 </a:t>
          </a:r>
          <a:endParaRPr lang="en-US" sz="2800" kern="1200"/>
        </a:p>
      </dsp:txBody>
      <dsp:txXfrm>
        <a:off x="0" y="3635058"/>
        <a:ext cx="6666833" cy="18161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0C0D4-2E12-6C4F-9461-EC5D9A236396}">
      <dsp:nvSpPr>
        <dsp:cNvPr id="0" name=""/>
        <dsp:cNvSpPr/>
      </dsp:nvSpPr>
      <dsp:spPr>
        <a:xfrm>
          <a:off x="0" y="0"/>
          <a:ext cx="6666833"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080AB67-FB6F-C74E-B2B9-6386D8E9633F}">
      <dsp:nvSpPr>
        <dsp:cNvPr id="0" name=""/>
        <dsp:cNvSpPr/>
      </dsp:nvSpPr>
      <dsp:spPr>
        <a:xfrm>
          <a:off x="0" y="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This group forms the majority of the customers having about 58% customers in total ( 386/660 )</a:t>
          </a:r>
          <a:endParaRPr lang="en-US" sz="2700" kern="1200"/>
        </a:p>
      </dsp:txBody>
      <dsp:txXfrm>
        <a:off x="0" y="0"/>
        <a:ext cx="6666833" cy="1363480"/>
      </dsp:txXfrm>
    </dsp:sp>
    <dsp:sp modelId="{01048C28-C331-E242-85E4-9A54AFC4D3EA}">
      <dsp:nvSpPr>
        <dsp:cNvPr id="0" name=""/>
        <dsp:cNvSpPr/>
      </dsp:nvSpPr>
      <dsp:spPr>
        <a:xfrm>
          <a:off x="0" y="1363480"/>
          <a:ext cx="6666833" cy="0"/>
        </a:xfrm>
        <a:prstGeom prst="line">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w="6350" cap="flat" cmpd="sng" algn="ctr">
          <a:solidFill>
            <a:schemeClr val="accent5">
              <a:hueOff val="-2252848"/>
              <a:satOff val="-5806"/>
              <a:lumOff val="-39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BCB6B3F-988B-F548-8F4B-A7666838467F}">
      <dsp:nvSpPr>
        <dsp:cNvPr id="0" name=""/>
        <dsp:cNvSpPr/>
      </dsp:nvSpPr>
      <dsp:spPr>
        <a:xfrm>
          <a:off x="0" y="136348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These customers have "Avg_Credit_Limit " ranging from 5000.0 to 100000.0 </a:t>
          </a:r>
          <a:endParaRPr lang="en-US" sz="2700" kern="1200"/>
        </a:p>
      </dsp:txBody>
      <dsp:txXfrm>
        <a:off x="0" y="1363480"/>
        <a:ext cx="6666833" cy="1363480"/>
      </dsp:txXfrm>
    </dsp:sp>
    <dsp:sp modelId="{095B4D0B-CFA2-4D40-8C97-A076B0D99809}">
      <dsp:nvSpPr>
        <dsp:cNvPr id="0" name=""/>
        <dsp:cNvSpPr/>
      </dsp:nvSpPr>
      <dsp:spPr>
        <a:xfrm>
          <a:off x="0" y="2726960"/>
          <a:ext cx="6666833" cy="0"/>
        </a:xfrm>
        <a:prstGeom prst="line">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w="6350" cap="flat" cmpd="sng" algn="ctr">
          <a:solidFill>
            <a:schemeClr val="accent5">
              <a:hueOff val="-4505695"/>
              <a:satOff val="-11613"/>
              <a:lumOff val="-78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90548CD-5D97-A14A-B992-6B5335CA6EBD}">
      <dsp:nvSpPr>
        <dsp:cNvPr id="0" name=""/>
        <dsp:cNvSpPr/>
      </dsp:nvSpPr>
      <dsp:spPr>
        <a:xfrm>
          <a:off x="0" y="272696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These are the ones which make the maximum number of visits to the bank as the average visits to bank is 3.</a:t>
          </a:r>
          <a:endParaRPr lang="en-US" sz="2700" kern="1200"/>
        </a:p>
      </dsp:txBody>
      <dsp:txXfrm>
        <a:off x="0" y="2726960"/>
        <a:ext cx="6666833" cy="1363480"/>
      </dsp:txXfrm>
    </dsp:sp>
    <dsp:sp modelId="{88F3DB24-AF53-7C44-A848-78B66E556938}">
      <dsp:nvSpPr>
        <dsp:cNvPr id="0" name=""/>
        <dsp:cNvSpPr/>
      </dsp:nvSpPr>
      <dsp:spPr>
        <a:xfrm>
          <a:off x="0" y="4090440"/>
          <a:ext cx="6666833" cy="0"/>
        </a:xfrm>
        <a:prstGeom prst="lin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w="6350" cap="flat" cmpd="sng" algn="ctr">
          <a:solidFill>
            <a:schemeClr val="accent5">
              <a:hueOff val="-6758543"/>
              <a:satOff val="-17419"/>
              <a:lumOff val="-117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CC486C5-B754-0A45-A2EB-B3164F0D80C0}">
      <dsp:nvSpPr>
        <dsp:cNvPr id="0" name=""/>
        <dsp:cNvSpPr/>
      </dsp:nvSpPr>
      <dsp:spPr>
        <a:xfrm>
          <a:off x="0" y="4090440"/>
          <a:ext cx="6666833"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GB" sz="2700" kern="1200"/>
            <a:t>They are the ones who are least active online as the maximum visit onine is just 3</a:t>
          </a:r>
          <a:endParaRPr lang="en-US" sz="2700" kern="1200"/>
        </a:p>
      </dsp:txBody>
      <dsp:txXfrm>
        <a:off x="0" y="4090440"/>
        <a:ext cx="6666833" cy="13634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876313-4C35-41CE-A8B1-15BF0D3C9442}">
      <dsp:nvSpPr>
        <dsp:cNvPr id="0" name=""/>
        <dsp:cNvSpPr/>
      </dsp:nvSpPr>
      <dsp:spPr>
        <a:xfrm>
          <a:off x="0" y="2447"/>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0BFFE-34B8-47D5-98F1-2220E5C67E34}">
      <dsp:nvSpPr>
        <dsp:cNvPr id="0" name=""/>
        <dsp:cNvSpPr/>
      </dsp:nvSpPr>
      <dsp:spPr>
        <a:xfrm>
          <a:off x="375217" y="281534"/>
          <a:ext cx="682214" cy="6822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76546D-D95A-47DA-9A3D-79013B26CECD}">
      <dsp:nvSpPr>
        <dsp:cNvPr id="0" name=""/>
        <dsp:cNvSpPr/>
      </dsp:nvSpPr>
      <dsp:spPr>
        <a:xfrm>
          <a:off x="1432649" y="2447"/>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89000">
            <a:lnSpc>
              <a:spcPct val="90000"/>
            </a:lnSpc>
            <a:spcBef>
              <a:spcPct val="0"/>
            </a:spcBef>
            <a:spcAft>
              <a:spcPct val="35000"/>
            </a:spcAft>
            <a:buNone/>
          </a:pPr>
          <a:r>
            <a:rPr lang="en-GB" sz="2000" kern="1200"/>
            <a:t>These are the least in number i.e. only 50 customers comprising 7.5% of total customers (50/660) .</a:t>
          </a:r>
          <a:endParaRPr lang="en-US" sz="2000" kern="1200"/>
        </a:p>
      </dsp:txBody>
      <dsp:txXfrm>
        <a:off x="1432649" y="2447"/>
        <a:ext cx="5156041" cy="1240389"/>
      </dsp:txXfrm>
    </dsp:sp>
    <dsp:sp modelId="{5590E5C7-278B-489D-B25B-10F7FA02EC24}">
      <dsp:nvSpPr>
        <dsp:cNvPr id="0" name=""/>
        <dsp:cNvSpPr/>
      </dsp:nvSpPr>
      <dsp:spPr>
        <a:xfrm>
          <a:off x="0" y="1552933"/>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7F7E2-756C-4C8A-9579-2CEC617E5FCC}">
      <dsp:nvSpPr>
        <dsp:cNvPr id="0" name=""/>
        <dsp:cNvSpPr/>
      </dsp:nvSpPr>
      <dsp:spPr>
        <a:xfrm>
          <a:off x="375217" y="1832021"/>
          <a:ext cx="682214" cy="6822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6C1278-3A24-41BE-8B1E-B9D349DCB13C}">
      <dsp:nvSpPr>
        <dsp:cNvPr id="0" name=""/>
        <dsp:cNvSpPr/>
      </dsp:nvSpPr>
      <dsp:spPr>
        <a:xfrm>
          <a:off x="1432649" y="1552933"/>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89000">
            <a:lnSpc>
              <a:spcPct val="90000"/>
            </a:lnSpc>
            <a:spcBef>
              <a:spcPct val="0"/>
            </a:spcBef>
            <a:spcAft>
              <a:spcPct val="35000"/>
            </a:spcAft>
            <a:buNone/>
          </a:pPr>
          <a:r>
            <a:rPr lang="en-GB" sz="2000" kern="1200"/>
            <a:t>These customers have a minimum "Avg_Credit_Limit " of 84000 and have atleast 5 Credit cards .</a:t>
          </a:r>
          <a:endParaRPr lang="en-US" sz="2000" kern="1200"/>
        </a:p>
      </dsp:txBody>
      <dsp:txXfrm>
        <a:off x="1432649" y="1552933"/>
        <a:ext cx="5156041" cy="1240389"/>
      </dsp:txXfrm>
    </dsp:sp>
    <dsp:sp modelId="{56D9B096-7FE0-437E-9566-12FFE2E6ECC4}">
      <dsp:nvSpPr>
        <dsp:cNvPr id="0" name=""/>
        <dsp:cNvSpPr/>
      </dsp:nvSpPr>
      <dsp:spPr>
        <a:xfrm>
          <a:off x="0" y="3103420"/>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E3CA98-50B3-44C4-AC06-2C72B1A70812}">
      <dsp:nvSpPr>
        <dsp:cNvPr id="0" name=""/>
        <dsp:cNvSpPr/>
      </dsp:nvSpPr>
      <dsp:spPr>
        <a:xfrm>
          <a:off x="375217" y="3382507"/>
          <a:ext cx="682214" cy="6822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EFA77D-640C-4914-AA85-A3EA3A9ECCCE}">
      <dsp:nvSpPr>
        <dsp:cNvPr id="0" name=""/>
        <dsp:cNvSpPr/>
      </dsp:nvSpPr>
      <dsp:spPr>
        <a:xfrm>
          <a:off x="1432649" y="3103420"/>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89000">
            <a:lnSpc>
              <a:spcPct val="90000"/>
            </a:lnSpc>
            <a:spcBef>
              <a:spcPct val="0"/>
            </a:spcBef>
            <a:spcAft>
              <a:spcPct val="35000"/>
            </a:spcAft>
            <a:buNone/>
          </a:pPr>
          <a:r>
            <a:rPr lang="en-GB" sz="2000" kern="1200"/>
            <a:t>These are the ones which make the minimum number of visits to the bank as the maximum visit to bank is 1 amongst all 50 customers.</a:t>
          </a:r>
          <a:endParaRPr lang="en-US" sz="2000" kern="1200"/>
        </a:p>
      </dsp:txBody>
      <dsp:txXfrm>
        <a:off x="1432649" y="3103420"/>
        <a:ext cx="5156041" cy="1240389"/>
      </dsp:txXfrm>
    </dsp:sp>
    <dsp:sp modelId="{DC604925-B605-4289-9F38-BCE2943CDE07}">
      <dsp:nvSpPr>
        <dsp:cNvPr id="0" name=""/>
        <dsp:cNvSpPr/>
      </dsp:nvSpPr>
      <dsp:spPr>
        <a:xfrm>
          <a:off x="0" y="4653906"/>
          <a:ext cx="6588691" cy="1240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D02FE-4185-4265-93BA-F3207AA0F305}">
      <dsp:nvSpPr>
        <dsp:cNvPr id="0" name=""/>
        <dsp:cNvSpPr/>
      </dsp:nvSpPr>
      <dsp:spPr>
        <a:xfrm>
          <a:off x="375217" y="4932994"/>
          <a:ext cx="682214" cy="6822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9747B5-E502-4BAA-846B-7FBCEC8AD334}">
      <dsp:nvSpPr>
        <dsp:cNvPr id="0" name=""/>
        <dsp:cNvSpPr/>
      </dsp:nvSpPr>
      <dsp:spPr>
        <a:xfrm>
          <a:off x="1432649" y="4653906"/>
          <a:ext cx="5156041" cy="1240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275" tIns="131275" rIns="131275" bIns="131275" numCol="1" spcCol="1270" anchor="ctr" anchorCtr="0">
          <a:noAutofit/>
        </a:bodyPr>
        <a:lstStyle/>
        <a:p>
          <a:pPr marL="0" lvl="0" indent="0" algn="l" defTabSz="889000">
            <a:lnSpc>
              <a:spcPct val="90000"/>
            </a:lnSpc>
            <a:spcBef>
              <a:spcPct val="0"/>
            </a:spcBef>
            <a:spcAft>
              <a:spcPct val="35000"/>
            </a:spcAft>
            <a:buNone/>
          </a:pPr>
          <a:r>
            <a:rPr lang="en-GB" sz="2000" kern="1200"/>
            <a:t>They are mostly using online services as the average visit online is 11.</a:t>
          </a:r>
          <a:endParaRPr lang="en-US" sz="2000" kern="1200"/>
        </a:p>
      </dsp:txBody>
      <dsp:txXfrm>
        <a:off x="1432649" y="4653906"/>
        <a:ext cx="5156041" cy="1240389"/>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4988-0955-5D47-AD02-5859C26BC7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D5F6C6F-6798-B240-9CE1-E6775A31A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6A08891-9DE6-414B-A1F7-9198957F91A9}"/>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798CDC8E-33DB-1E42-9D8A-F5583248A1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23F101-4745-CE4A-9756-84034103A13F}"/>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33154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FCCE-92A4-9943-AB6A-709D69128FB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C1435F9-3C48-A24C-9B1B-8E9A57FF048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A38D0E-55B5-E04D-A350-B9E27C754196}"/>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0745C33D-483E-B349-ABBF-446370BA2E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2560DF-80AD-C24D-B33A-E42E045B4EE5}"/>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1092156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888A2-8631-A444-93E0-4A57DC2EB4E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FBF39D1-4977-1844-B3CC-2276D69B4D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A0E1C7B-B237-8544-BECB-6947DDBB5F36}"/>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539B17BF-84A5-A248-82F9-31211DC89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E410B6-85C9-744B-AAA2-6FB397744AE2}"/>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185273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94E61-456D-9B4D-97C2-BBABED07983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0758BC3-8CE1-E54D-897C-ABB7E0FE9AF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FF32908-DBD8-CA44-A548-9F14E9AAE964}"/>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E2DF36C5-1A40-324A-8443-AB701C54A4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770A6E-C63B-0D42-878F-B6E1C72229A2}"/>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342056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1E85-6DDB-D44D-BEB1-24875621665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6CE371E-F0F6-FD4D-A4F3-0305E9299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D46919F-042F-E94A-A4DC-421D57394FED}"/>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6302DFDF-E05B-B141-87B8-7570A655A0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85EC04-6F72-9341-ABF7-68353E35F139}"/>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240639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0636-2D62-5142-A64D-39130834334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862ABA6-6956-474E-8363-09DFFC92F38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5CF92851-A85B-CD42-890A-4B8603E496C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E3FACB26-AAF2-FA44-8503-E7A0AB6D3F08}"/>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6" name="Footer Placeholder 5">
            <a:extLst>
              <a:ext uri="{FF2B5EF4-FFF2-40B4-BE49-F238E27FC236}">
                <a16:creationId xmlns:a16="http://schemas.microsoft.com/office/drawing/2014/main" id="{000C5589-999B-DE46-AAFC-BE475D5B895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DA2C956-7E4D-DF47-A266-EBF008EE91CA}"/>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174437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88E4-226D-3D43-961F-A5BF759F7CA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1580191-C946-D044-BE80-7FB3A50F25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5097B2-FCBF-A94A-AC02-4A48148C3F8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681D1F9-1CF7-324D-A86C-7642C70C4B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642649-9F3A-B14F-B9BE-4838039B70D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063D3CF6-DA9F-6E42-83BA-943FD59FC2A3}"/>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8" name="Footer Placeholder 7">
            <a:extLst>
              <a:ext uri="{FF2B5EF4-FFF2-40B4-BE49-F238E27FC236}">
                <a16:creationId xmlns:a16="http://schemas.microsoft.com/office/drawing/2014/main" id="{6EE61C50-97FE-C444-9979-F6748C2868A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237646-14C3-D84B-8120-C0D1AE340FF0}"/>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20373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14A5-EAC4-934A-B5BC-4F8747ED634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951625A-285C-B445-8AD4-0C0A79FD4ED6}"/>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4" name="Footer Placeholder 3">
            <a:extLst>
              <a:ext uri="{FF2B5EF4-FFF2-40B4-BE49-F238E27FC236}">
                <a16:creationId xmlns:a16="http://schemas.microsoft.com/office/drawing/2014/main" id="{8D9A8FD9-CB18-4A41-BE28-42A9C520543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813F92D-BE7C-E44C-B03E-75EB189D7618}"/>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2422438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AA3632-3678-A643-8D09-AC9949E8A952}"/>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3" name="Footer Placeholder 2">
            <a:extLst>
              <a:ext uri="{FF2B5EF4-FFF2-40B4-BE49-F238E27FC236}">
                <a16:creationId xmlns:a16="http://schemas.microsoft.com/office/drawing/2014/main" id="{2ABFAD99-3CF4-B14D-B01B-721C820D114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ECB5543-7C02-B14C-B600-ACF500BE606B}"/>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40295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B72C1-D80C-F54B-B9E5-50C08D67ACB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D820A18-B157-394E-8A17-4F95756D2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DDD6016-09A6-FF46-8F34-7E5D135D29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73766A-28C9-C441-990E-C68A7B051FD2}"/>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6" name="Footer Placeholder 5">
            <a:extLst>
              <a:ext uri="{FF2B5EF4-FFF2-40B4-BE49-F238E27FC236}">
                <a16:creationId xmlns:a16="http://schemas.microsoft.com/office/drawing/2014/main" id="{99098D2C-53F0-E645-8D33-BA936647C2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30ADF5-BBEC-9F40-B33D-C80B00967D21}"/>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2630221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3DAE-EA29-B04E-A2DE-2A69A4641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EE73E68-BC21-F847-B06A-578F21F48B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F0D5054-D79D-CE45-AC14-A67925161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BCA2C3-5BBC-2F41-B714-92312FDB563C}"/>
              </a:ext>
            </a:extLst>
          </p:cNvPr>
          <p:cNvSpPr>
            <a:spLocks noGrp="1"/>
          </p:cNvSpPr>
          <p:nvPr>
            <p:ph type="dt" sz="half" idx="10"/>
          </p:nvPr>
        </p:nvSpPr>
        <p:spPr/>
        <p:txBody>
          <a:bodyPr/>
          <a:lstStyle/>
          <a:p>
            <a:fld id="{B02BE97C-38DB-2C4F-985A-215A6847AC2A}" type="datetimeFigureOut">
              <a:rPr lang="en-GB" smtClean="0"/>
              <a:t>12/06/2021</a:t>
            </a:fld>
            <a:endParaRPr lang="en-GB"/>
          </a:p>
        </p:txBody>
      </p:sp>
      <p:sp>
        <p:nvSpPr>
          <p:cNvPr id="6" name="Footer Placeholder 5">
            <a:extLst>
              <a:ext uri="{FF2B5EF4-FFF2-40B4-BE49-F238E27FC236}">
                <a16:creationId xmlns:a16="http://schemas.microsoft.com/office/drawing/2014/main" id="{6D76929A-4EF1-CE4B-A3E4-3677E684BD0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0F720CF-B547-B944-9795-906715802035}"/>
              </a:ext>
            </a:extLst>
          </p:cNvPr>
          <p:cNvSpPr>
            <a:spLocks noGrp="1"/>
          </p:cNvSpPr>
          <p:nvPr>
            <p:ph type="sldNum" sz="quarter" idx="12"/>
          </p:nvPr>
        </p:nvSpPr>
        <p:spPr/>
        <p:txBody>
          <a:bodyPr/>
          <a:lstStyle/>
          <a:p>
            <a:fld id="{E0026130-C936-0243-8824-D126F755D0B2}" type="slidenum">
              <a:rPr lang="en-GB" smtClean="0"/>
              <a:t>‹#›</a:t>
            </a:fld>
            <a:endParaRPr lang="en-GB"/>
          </a:p>
        </p:txBody>
      </p:sp>
    </p:spTree>
    <p:extLst>
      <p:ext uri="{BB962C8B-B14F-4D97-AF65-F5344CB8AC3E}">
        <p14:creationId xmlns:p14="http://schemas.microsoft.com/office/powerpoint/2010/main" val="157449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F77FC0-87BE-1B41-848E-0267196692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869B64E8-B6F4-D148-89E9-B6E1C67C05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8D66478-5904-EA48-A3CD-7557553C1B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2BE97C-38DB-2C4F-985A-215A6847AC2A}" type="datetimeFigureOut">
              <a:rPr lang="en-GB" smtClean="0"/>
              <a:t>12/06/2021</a:t>
            </a:fld>
            <a:endParaRPr lang="en-GB"/>
          </a:p>
        </p:txBody>
      </p:sp>
      <p:sp>
        <p:nvSpPr>
          <p:cNvPr id="5" name="Footer Placeholder 4">
            <a:extLst>
              <a:ext uri="{FF2B5EF4-FFF2-40B4-BE49-F238E27FC236}">
                <a16:creationId xmlns:a16="http://schemas.microsoft.com/office/drawing/2014/main" id="{A3AB26DD-EDC5-9948-89C6-688506224E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A41FFF9-15D8-3943-A5C1-601AADD8D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026130-C936-0243-8824-D126F755D0B2}" type="slidenum">
              <a:rPr lang="en-GB" smtClean="0"/>
              <a:t>‹#›</a:t>
            </a:fld>
            <a:endParaRPr lang="en-GB"/>
          </a:p>
        </p:txBody>
      </p:sp>
    </p:spTree>
    <p:extLst>
      <p:ext uri="{BB962C8B-B14F-4D97-AF65-F5344CB8AC3E}">
        <p14:creationId xmlns:p14="http://schemas.microsoft.com/office/powerpoint/2010/main" val="369650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7.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EF342665-9CE4-C34B-8F04-6A45CEDA2B5C}"/>
              </a:ext>
            </a:extLst>
          </p:cNvPr>
          <p:cNvSpPr>
            <a:spLocks noGrp="1"/>
          </p:cNvSpPr>
          <p:nvPr>
            <p:ph idx="1"/>
          </p:nvPr>
        </p:nvSpPr>
        <p:spPr>
          <a:xfrm>
            <a:off x="4439633" y="4518923"/>
            <a:ext cx="3312734" cy="1141851"/>
          </a:xfrm>
          <a:noFill/>
        </p:spPr>
        <p:txBody>
          <a:bodyPr vert="horz" lIns="91440" tIns="45720" rIns="91440" bIns="45720" rtlCol="0">
            <a:normAutofit/>
          </a:bodyPr>
          <a:lstStyle/>
          <a:p>
            <a:pPr marL="0" indent="0" algn="ctr">
              <a:buNone/>
            </a:pPr>
            <a:r>
              <a:rPr lang="en-US" sz="2000" kern="1200">
                <a:solidFill>
                  <a:srgbClr val="080808"/>
                </a:solidFill>
                <a:latin typeface="+mn-lt"/>
                <a:ea typeface="+mn-ea"/>
                <a:cs typeface="+mn-cs"/>
              </a:rPr>
              <a:t>Anisah Inua Mohammed</a:t>
            </a:r>
          </a:p>
        </p:txBody>
      </p:sp>
      <p:sp>
        <p:nvSpPr>
          <p:cNvPr id="2" name="Title 1">
            <a:extLst>
              <a:ext uri="{FF2B5EF4-FFF2-40B4-BE49-F238E27FC236}">
                <a16:creationId xmlns:a16="http://schemas.microsoft.com/office/drawing/2014/main" id="{8DFD7876-1F82-FF48-BD47-C546C522A8B8}"/>
              </a:ext>
            </a:extLst>
          </p:cNvPr>
          <p:cNvSpPr>
            <a:spLocks noGrp="1"/>
          </p:cNvSpPr>
          <p:nvPr>
            <p:ph type="title"/>
          </p:nvPr>
        </p:nvSpPr>
        <p:spPr>
          <a:xfrm>
            <a:off x="3204642" y="2353641"/>
            <a:ext cx="5782716" cy="2150719"/>
          </a:xfrm>
          <a:noFill/>
        </p:spPr>
        <p:txBody>
          <a:bodyPr vert="horz" lIns="91440" tIns="45720" rIns="91440" bIns="45720" rtlCol="0" anchor="ctr">
            <a:normAutofit/>
          </a:bodyPr>
          <a:lstStyle/>
          <a:p>
            <a:pPr algn="ctr"/>
            <a:r>
              <a:rPr lang="en-US" sz="3600" b="1" kern="1200">
                <a:solidFill>
                  <a:srgbClr val="080808"/>
                </a:solidFill>
                <a:latin typeface="+mj-lt"/>
                <a:ea typeface="+mj-ea"/>
                <a:cs typeface="+mj-cs"/>
              </a:rPr>
              <a:t>AllLifeBank Customer Segmentation</a:t>
            </a:r>
            <a:br>
              <a:rPr lang="en-US" sz="3600" b="1" kern="1200">
                <a:solidFill>
                  <a:srgbClr val="080808"/>
                </a:solidFill>
                <a:latin typeface="+mj-lt"/>
                <a:ea typeface="+mj-ea"/>
                <a:cs typeface="+mj-cs"/>
              </a:rPr>
            </a:br>
            <a:endParaRPr lang="en-US" sz="3600" kern="1200">
              <a:solidFill>
                <a:srgbClr val="080808"/>
              </a:solidFill>
              <a:latin typeface="+mj-lt"/>
              <a:ea typeface="+mj-ea"/>
              <a:cs typeface="+mj-cs"/>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4164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4"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D636CD5-4B0A-6C4C-A660-1A701D496C48}"/>
              </a:ext>
            </a:extLst>
          </p:cNvPr>
          <p:cNvSpPr>
            <a:spLocks noGrp="1"/>
          </p:cNvSpPr>
          <p:nvPr>
            <p:ph type="title"/>
          </p:nvPr>
        </p:nvSpPr>
        <p:spPr>
          <a:xfrm>
            <a:off x="1047280" y="759805"/>
            <a:ext cx="10306520" cy="1325563"/>
          </a:xfrm>
        </p:spPr>
        <p:txBody>
          <a:bodyPr vert="horz" lIns="91440" tIns="45720" rIns="91440" bIns="45720" rtlCol="0" anchor="ctr">
            <a:normAutofit/>
          </a:bodyPr>
          <a:lstStyle/>
          <a:p>
            <a:r>
              <a:rPr lang="en-US" sz="4000" b="1">
                <a:solidFill>
                  <a:srgbClr val="FFFFFF"/>
                </a:solidFill>
              </a:rPr>
              <a:t>Elbow Method and K-means clustering</a:t>
            </a:r>
            <a:br>
              <a:rPr lang="en-US" sz="4000" b="1">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079A3F81-C984-074E-BE54-528B8876101F}"/>
              </a:ext>
            </a:extLst>
          </p:cNvPr>
          <p:cNvSpPr>
            <a:spLocks noGrp="1"/>
          </p:cNvSpPr>
          <p:nvPr>
            <p:ph sz="half" idx="1"/>
          </p:nvPr>
        </p:nvSpPr>
        <p:spPr>
          <a:xfrm>
            <a:off x="1424904" y="2494450"/>
            <a:ext cx="4053545" cy="3563159"/>
          </a:xfrm>
        </p:spPr>
        <p:txBody>
          <a:bodyPr vert="horz" lIns="91440" tIns="45720" rIns="91440" bIns="45720" rtlCol="0">
            <a:normAutofit/>
          </a:bodyPr>
          <a:lstStyle/>
          <a:p>
            <a:r>
              <a:rPr lang="en-US" sz="2200"/>
              <a:t>This elbow graph shows that the bend above 3 or 4 clusters looks like a perfect value.</a:t>
            </a:r>
          </a:p>
          <a:p>
            <a:r>
              <a:rPr lang="en-US" sz="2200"/>
              <a:t>This indicates most optimum number of clusters for this data is 3.</a:t>
            </a:r>
          </a:p>
          <a:p>
            <a:r>
              <a:rPr lang="en-US" sz="2200"/>
              <a:t>Now we can take K=3 , so let's apply Kmeans with k=3</a:t>
            </a:r>
          </a:p>
          <a:p>
            <a:r>
              <a:rPr lang="en-US" sz="2200"/>
              <a:t>Here we shall be using 3 clusters</a:t>
            </a:r>
          </a:p>
          <a:p>
            <a:endParaRPr lang="en-US" sz="2200"/>
          </a:p>
        </p:txBody>
      </p:sp>
      <p:pic>
        <p:nvPicPr>
          <p:cNvPr id="6" name="Picture 5" descr="Chart, line chart&#10;&#10;Description automatically generated">
            <a:extLst>
              <a:ext uri="{FF2B5EF4-FFF2-40B4-BE49-F238E27FC236}">
                <a16:creationId xmlns:a16="http://schemas.microsoft.com/office/drawing/2014/main" id="{102676B1-3889-5640-91A9-A771E33A38F8}"/>
              </a:ext>
            </a:extLst>
          </p:cNvPr>
          <p:cNvPicPr>
            <a:picLocks noChangeAspect="1"/>
          </p:cNvPicPr>
          <p:nvPr/>
        </p:nvPicPr>
        <p:blipFill rotWithShape="1">
          <a:blip r:embed="rId2"/>
          <a:srcRect l="4312" r="-1" b="-1"/>
          <a:stretch/>
        </p:blipFill>
        <p:spPr>
          <a:xfrm>
            <a:off x="6098892" y="2492376"/>
            <a:ext cx="4802404" cy="3563372"/>
          </a:xfrm>
          <a:prstGeom prst="rect">
            <a:avLst/>
          </a:prstGeom>
        </p:spPr>
      </p:pic>
    </p:spTree>
    <p:extLst>
      <p:ext uri="{BB962C8B-B14F-4D97-AF65-F5344CB8AC3E}">
        <p14:creationId xmlns:p14="http://schemas.microsoft.com/office/powerpoint/2010/main" val="3788423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BC6C5CEB-1B9A-4250-BA1B-031675ED009D}"/>
              </a:ext>
            </a:extLst>
          </p:cNvPr>
          <p:cNvGraphicFramePr>
            <a:graphicFrameLocks noGrp="1"/>
          </p:cNvGraphicFramePr>
          <p:nvPr>
            <p:ph sz="half" idx="1"/>
          </p:nvPr>
        </p:nvGraphicFramePr>
        <p:xfrm>
          <a:off x="0" y="1253331"/>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Calendar&#10;&#10;Description automatically generated">
            <a:extLst>
              <a:ext uri="{FF2B5EF4-FFF2-40B4-BE49-F238E27FC236}">
                <a16:creationId xmlns:a16="http://schemas.microsoft.com/office/drawing/2014/main" id="{D7FBD14C-531E-6943-A28A-95F965FD3BDE}"/>
              </a:ext>
            </a:extLst>
          </p:cNvPr>
          <p:cNvPicPr>
            <a:picLocks noChangeAspect="1"/>
          </p:cNvPicPr>
          <p:nvPr/>
        </p:nvPicPr>
        <p:blipFill>
          <a:blip r:embed="rId7"/>
          <a:stretch>
            <a:fillRect/>
          </a:stretch>
        </p:blipFill>
        <p:spPr>
          <a:xfrm>
            <a:off x="5807122" y="909637"/>
            <a:ext cx="6384878" cy="4351338"/>
          </a:xfrm>
          <a:prstGeom prst="rect">
            <a:avLst/>
          </a:prstGeom>
        </p:spPr>
      </p:pic>
    </p:spTree>
    <p:extLst>
      <p:ext uri="{BB962C8B-B14F-4D97-AF65-F5344CB8AC3E}">
        <p14:creationId xmlns:p14="http://schemas.microsoft.com/office/powerpoint/2010/main" val="1324772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37AB824B-4587-8F4D-9A53-946479546215}"/>
              </a:ext>
            </a:extLst>
          </p:cNvPr>
          <p:cNvSpPr>
            <a:spLocks noGrp="1"/>
          </p:cNvSpPr>
          <p:nvPr>
            <p:ph type="title"/>
          </p:nvPr>
        </p:nvSpPr>
        <p:spPr>
          <a:xfrm>
            <a:off x="535020" y="685800"/>
            <a:ext cx="2780271" cy="5105400"/>
          </a:xfrm>
        </p:spPr>
        <p:txBody>
          <a:bodyPr>
            <a:normAutofit/>
          </a:bodyPr>
          <a:lstStyle/>
          <a:p>
            <a:r>
              <a:rPr lang="en-GB" sz="4000" b="1">
                <a:solidFill>
                  <a:srgbClr val="FFFFFF"/>
                </a:solidFill>
              </a:rPr>
              <a:t>Silhouette plot on K-Means clustering</a:t>
            </a:r>
            <a:br>
              <a:rPr lang="en-GB" sz="4000" b="1">
                <a:solidFill>
                  <a:srgbClr val="FFFFFF"/>
                </a:solidFill>
              </a:rPr>
            </a:b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8B6B305D-5B3A-402D-A139-9F3E975F21A6}"/>
              </a:ext>
            </a:extLst>
          </p:cNvPr>
          <p:cNvGraphicFramePr>
            <a:graphicFrameLocks noGrp="1"/>
          </p:cNvGraphicFramePr>
          <p:nvPr>
            <p:ph idx="1"/>
            <p:extLst>
              <p:ext uri="{D42A27DB-BD31-4B8C-83A1-F6EECF244321}">
                <p14:modId xmlns:p14="http://schemas.microsoft.com/office/powerpoint/2010/main" val="183597995"/>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5154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C681C8-63E2-EB4B-8345-B7CD9D373735}"/>
              </a:ext>
            </a:extLst>
          </p:cNvPr>
          <p:cNvSpPr>
            <a:spLocks noGrp="1"/>
          </p:cNvSpPr>
          <p:nvPr>
            <p:ph type="title"/>
          </p:nvPr>
        </p:nvSpPr>
        <p:spPr>
          <a:xfrm>
            <a:off x="586478" y="1683756"/>
            <a:ext cx="3115265" cy="2396359"/>
          </a:xfrm>
        </p:spPr>
        <p:txBody>
          <a:bodyPr anchor="b">
            <a:normAutofit/>
          </a:bodyPr>
          <a:lstStyle/>
          <a:p>
            <a:pPr algn="r"/>
            <a:r>
              <a:rPr lang="en-GB" sz="4000" b="1">
                <a:solidFill>
                  <a:srgbClr val="FFFFFF"/>
                </a:solidFill>
              </a:rPr>
              <a:t>Hierarchical Clustering</a:t>
            </a:r>
            <a:br>
              <a:rPr lang="en-GB" sz="4000" b="1">
                <a:solidFill>
                  <a:srgbClr val="FFFFFF"/>
                </a:solidFill>
              </a:rPr>
            </a:b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B1B423AB-F4CF-4B2B-8055-506FA924FC3F}"/>
              </a:ext>
            </a:extLst>
          </p:cNvPr>
          <p:cNvGraphicFramePr>
            <a:graphicFrameLocks noGrp="1"/>
          </p:cNvGraphicFramePr>
          <p:nvPr>
            <p:ph idx="1"/>
            <p:extLst>
              <p:ext uri="{D42A27DB-BD31-4B8C-83A1-F6EECF244321}">
                <p14:modId xmlns:p14="http://schemas.microsoft.com/office/powerpoint/2010/main" val="289868772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937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9DAB5D0E-08D1-D248-AEA8-0620E7EB0CFE}"/>
              </a:ext>
            </a:extLst>
          </p:cNvPr>
          <p:cNvSpPr>
            <a:spLocks noGrp="1"/>
          </p:cNvSpPr>
          <p:nvPr>
            <p:ph type="title"/>
          </p:nvPr>
        </p:nvSpPr>
        <p:spPr>
          <a:xfrm>
            <a:off x="535020" y="685800"/>
            <a:ext cx="2780271" cy="5105400"/>
          </a:xfrm>
        </p:spPr>
        <p:txBody>
          <a:bodyPr>
            <a:normAutofit/>
          </a:bodyPr>
          <a:lstStyle/>
          <a:p>
            <a:r>
              <a:rPr lang="en-GB" sz="4000" b="1">
                <a:solidFill>
                  <a:srgbClr val="FFFFFF"/>
                </a:solidFill>
              </a:rPr>
              <a:t>Comparison between K-means and Hierarchical clustering</a:t>
            </a:r>
            <a:br>
              <a:rPr lang="en-GB" sz="4000" b="1">
                <a:solidFill>
                  <a:srgbClr val="FFFFFF"/>
                </a:solidFill>
              </a:rPr>
            </a:br>
            <a:endParaRPr lang="en-GB" sz="4000">
              <a:solidFill>
                <a:srgbClr val="FFFFFF"/>
              </a:solidFill>
            </a:endParaRPr>
          </a:p>
        </p:txBody>
      </p:sp>
      <p:graphicFrame>
        <p:nvGraphicFramePr>
          <p:cNvPr id="5" name="Content Placeholder 2">
            <a:extLst>
              <a:ext uri="{FF2B5EF4-FFF2-40B4-BE49-F238E27FC236}">
                <a16:creationId xmlns:a16="http://schemas.microsoft.com/office/drawing/2014/main" id="{5D213BC5-CF1C-493F-A298-2E64A1933DD7}"/>
              </a:ext>
            </a:extLst>
          </p:cNvPr>
          <p:cNvGraphicFramePr>
            <a:graphicFrameLocks noGrp="1"/>
          </p:cNvGraphicFramePr>
          <p:nvPr>
            <p:ph idx="1"/>
            <p:extLst>
              <p:ext uri="{D42A27DB-BD31-4B8C-83A1-F6EECF244321}">
                <p14:modId xmlns:p14="http://schemas.microsoft.com/office/powerpoint/2010/main" val="164521463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888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D2050-5DBE-464E-843C-905883106173}"/>
              </a:ext>
            </a:extLst>
          </p:cNvPr>
          <p:cNvSpPr>
            <a:spLocks noGrp="1"/>
          </p:cNvSpPr>
          <p:nvPr>
            <p:ph type="title"/>
          </p:nvPr>
        </p:nvSpPr>
        <p:spPr/>
        <p:txBody>
          <a:bodyPr>
            <a:normAutofit fontScale="90000"/>
          </a:bodyPr>
          <a:lstStyle/>
          <a:p>
            <a:r>
              <a:rPr lang="en-GB" b="1" dirty="0"/>
              <a:t>Cluster Profiles and Marketing Recommendation</a:t>
            </a:r>
            <a:br>
              <a:rPr lang="en-GB" b="1" dirty="0"/>
            </a:br>
            <a:endParaRPr lang="en-GB" dirty="0"/>
          </a:p>
        </p:txBody>
      </p:sp>
      <p:sp>
        <p:nvSpPr>
          <p:cNvPr id="3" name="Content Placeholder 2">
            <a:extLst>
              <a:ext uri="{FF2B5EF4-FFF2-40B4-BE49-F238E27FC236}">
                <a16:creationId xmlns:a16="http://schemas.microsoft.com/office/drawing/2014/main" id="{9C14A89F-3989-214C-B3BD-6D2FBB121E8F}"/>
              </a:ext>
            </a:extLst>
          </p:cNvPr>
          <p:cNvSpPr>
            <a:spLocks noGrp="1"/>
          </p:cNvSpPr>
          <p:nvPr>
            <p:ph idx="1"/>
          </p:nvPr>
        </p:nvSpPr>
        <p:spPr/>
        <p:txBody>
          <a:bodyPr/>
          <a:lstStyle/>
          <a:p>
            <a:pPr marL="0" indent="0">
              <a:buNone/>
            </a:pPr>
            <a:r>
              <a:rPr lang="en-GB" dirty="0"/>
              <a:t>Since both the clustering algorithms are giving similar clusters so we can assign labels from any one of the algorithm to the original (non scaled) data to analyse clusters profiles ( here we are assigning labels of </a:t>
            </a:r>
            <a:r>
              <a:rPr lang="en-GB" dirty="0" err="1"/>
              <a:t>Kmeans</a:t>
            </a:r>
            <a:r>
              <a:rPr lang="en-GB" dirty="0"/>
              <a:t> , same could be done using hierarchical labels)</a:t>
            </a:r>
          </a:p>
        </p:txBody>
      </p:sp>
    </p:spTree>
    <p:extLst>
      <p:ext uri="{BB962C8B-B14F-4D97-AF65-F5344CB8AC3E}">
        <p14:creationId xmlns:p14="http://schemas.microsoft.com/office/powerpoint/2010/main" val="919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F94237-0536-4DB1-8C95-39E355CED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3D render of cells">
            <a:extLst>
              <a:ext uri="{FF2B5EF4-FFF2-40B4-BE49-F238E27FC236}">
                <a16:creationId xmlns:a16="http://schemas.microsoft.com/office/drawing/2014/main" id="{55F9B4B9-C5A6-442D-B8DB-24BF7067570C}"/>
              </a:ext>
            </a:extLst>
          </p:cNvPr>
          <p:cNvPicPr>
            <a:picLocks noChangeAspect="1"/>
          </p:cNvPicPr>
          <p:nvPr/>
        </p:nvPicPr>
        <p:blipFill rotWithShape="1">
          <a:blip r:embed="rId2">
            <a:duotone>
              <a:schemeClr val="accent1">
                <a:shade val="45000"/>
                <a:satMod val="135000"/>
              </a:schemeClr>
              <a:prstClr val="white"/>
            </a:duotone>
            <a:alphaModFix amt="35000"/>
          </a:blip>
          <a:srcRect/>
          <a:stretch/>
        </p:blipFill>
        <p:spPr>
          <a:xfrm>
            <a:off x="20" y="10"/>
            <a:ext cx="12191981" cy="6857989"/>
          </a:xfrm>
          <a:prstGeom prst="rect">
            <a:avLst/>
          </a:prstGeom>
        </p:spPr>
      </p:pic>
      <p:sp>
        <p:nvSpPr>
          <p:cNvPr id="2" name="Title 1">
            <a:extLst>
              <a:ext uri="{FF2B5EF4-FFF2-40B4-BE49-F238E27FC236}">
                <a16:creationId xmlns:a16="http://schemas.microsoft.com/office/drawing/2014/main" id="{C421CA54-4A74-FC49-A798-DBD2BC8F63F5}"/>
              </a:ext>
            </a:extLst>
          </p:cNvPr>
          <p:cNvSpPr>
            <a:spLocks noGrp="1"/>
          </p:cNvSpPr>
          <p:nvPr>
            <p:ph type="title"/>
          </p:nvPr>
        </p:nvSpPr>
        <p:spPr>
          <a:xfrm>
            <a:off x="3880430" y="583345"/>
            <a:ext cx="7160357" cy="4164820"/>
          </a:xfrm>
        </p:spPr>
        <p:txBody>
          <a:bodyPr vert="horz" lIns="91440" tIns="45720" rIns="91440" bIns="45720" rtlCol="0" anchor="t">
            <a:normAutofit/>
          </a:bodyPr>
          <a:lstStyle/>
          <a:p>
            <a:pPr algn="r"/>
            <a:r>
              <a:rPr lang="en-US" sz="8000" b="1">
                <a:solidFill>
                  <a:srgbClr val="FFFFFF"/>
                </a:solidFill>
              </a:rPr>
              <a:t>Clusters Profiles</a:t>
            </a:r>
            <a:br>
              <a:rPr lang="en-US" sz="8000" b="1">
                <a:solidFill>
                  <a:srgbClr val="FFFFFF"/>
                </a:solidFill>
              </a:rPr>
            </a:br>
            <a:endParaRPr lang="en-US" sz="8000">
              <a:solidFill>
                <a:srgbClr val="FFFFFF"/>
              </a:solidFill>
            </a:endParaRP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8221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47F936-90A6-3145-9C9F-02C969446FA0}"/>
              </a:ext>
            </a:extLst>
          </p:cNvPr>
          <p:cNvSpPr>
            <a:spLocks noGrp="1"/>
          </p:cNvSpPr>
          <p:nvPr>
            <p:ph type="title"/>
          </p:nvPr>
        </p:nvSpPr>
        <p:spPr>
          <a:xfrm>
            <a:off x="586478" y="1683756"/>
            <a:ext cx="3115265" cy="2396359"/>
          </a:xfrm>
        </p:spPr>
        <p:txBody>
          <a:bodyPr anchor="b">
            <a:normAutofit/>
          </a:bodyPr>
          <a:lstStyle/>
          <a:p>
            <a:pPr algn="r"/>
            <a:br>
              <a:rPr lang="en-GB" sz="3100" b="1">
                <a:solidFill>
                  <a:srgbClr val="FFFFFF"/>
                </a:solidFill>
              </a:rPr>
            </a:br>
            <a:r>
              <a:rPr lang="en-GB" sz="3100" b="1">
                <a:solidFill>
                  <a:srgbClr val="FFFFFF"/>
                </a:solidFill>
              </a:rPr>
              <a:t>Label 0 can be considered low valued customers</a:t>
            </a:r>
            <a:endParaRPr lang="en-GB" sz="3100">
              <a:solidFill>
                <a:srgbClr val="FFFFFF"/>
              </a:solidFill>
            </a:endParaRPr>
          </a:p>
        </p:txBody>
      </p:sp>
      <p:graphicFrame>
        <p:nvGraphicFramePr>
          <p:cNvPr id="5" name="Content Placeholder 2">
            <a:extLst>
              <a:ext uri="{FF2B5EF4-FFF2-40B4-BE49-F238E27FC236}">
                <a16:creationId xmlns:a16="http://schemas.microsoft.com/office/drawing/2014/main" id="{5C74AB66-2E69-4055-A830-1EB92A14EF3B}"/>
              </a:ext>
            </a:extLst>
          </p:cNvPr>
          <p:cNvGraphicFramePr>
            <a:graphicFrameLocks noGrp="1"/>
          </p:cNvGraphicFramePr>
          <p:nvPr>
            <p:ph idx="1"/>
            <p:extLst>
              <p:ext uri="{D42A27DB-BD31-4B8C-83A1-F6EECF244321}">
                <p14:modId xmlns:p14="http://schemas.microsoft.com/office/powerpoint/2010/main" val="24769047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904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2E4BE-3024-944E-92CA-BF2F28100BFE}"/>
              </a:ext>
            </a:extLst>
          </p:cNvPr>
          <p:cNvSpPr>
            <a:spLocks noGrp="1"/>
          </p:cNvSpPr>
          <p:nvPr>
            <p:ph type="title"/>
          </p:nvPr>
        </p:nvSpPr>
        <p:spPr>
          <a:xfrm>
            <a:off x="586478" y="1683756"/>
            <a:ext cx="3115265" cy="2396359"/>
          </a:xfrm>
        </p:spPr>
        <p:txBody>
          <a:bodyPr anchor="b">
            <a:normAutofit/>
          </a:bodyPr>
          <a:lstStyle/>
          <a:p>
            <a:pPr algn="r"/>
            <a:br>
              <a:rPr lang="en-GB" sz="3100" b="1">
                <a:solidFill>
                  <a:srgbClr val="FFFFFF"/>
                </a:solidFill>
              </a:rPr>
            </a:br>
            <a:r>
              <a:rPr lang="en-GB" sz="3100" b="1">
                <a:solidFill>
                  <a:srgbClr val="FFFFFF"/>
                </a:solidFill>
              </a:rPr>
              <a:t>Label 1 can be considered medium valued customers</a:t>
            </a:r>
            <a:endParaRPr lang="en-GB" sz="3100">
              <a:solidFill>
                <a:srgbClr val="FFFFFF"/>
              </a:solidFill>
            </a:endParaRPr>
          </a:p>
        </p:txBody>
      </p:sp>
      <p:graphicFrame>
        <p:nvGraphicFramePr>
          <p:cNvPr id="5" name="Content Placeholder 2">
            <a:extLst>
              <a:ext uri="{FF2B5EF4-FFF2-40B4-BE49-F238E27FC236}">
                <a16:creationId xmlns:a16="http://schemas.microsoft.com/office/drawing/2014/main" id="{B9D9CFE1-885E-47AB-9133-9454DE28B4C0}"/>
              </a:ext>
            </a:extLst>
          </p:cNvPr>
          <p:cNvGraphicFramePr>
            <a:graphicFrameLocks noGrp="1"/>
          </p:cNvGraphicFramePr>
          <p:nvPr>
            <p:ph idx="1"/>
            <p:extLst>
              <p:ext uri="{D42A27DB-BD31-4B8C-83A1-F6EECF244321}">
                <p14:modId xmlns:p14="http://schemas.microsoft.com/office/powerpoint/2010/main" val="214842198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4311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518345"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DC3666-3D01-0A41-8302-DC47E9916CFB}"/>
              </a:ext>
            </a:extLst>
          </p:cNvPr>
          <p:cNvSpPr>
            <a:spLocks noGrp="1"/>
          </p:cNvSpPr>
          <p:nvPr>
            <p:ph type="title"/>
          </p:nvPr>
        </p:nvSpPr>
        <p:spPr>
          <a:xfrm>
            <a:off x="7774377" y="637125"/>
            <a:ext cx="3802276" cy="5256371"/>
          </a:xfrm>
        </p:spPr>
        <p:txBody>
          <a:bodyPr>
            <a:normAutofit/>
          </a:bodyPr>
          <a:lstStyle/>
          <a:p>
            <a:br>
              <a:rPr lang="en-GB" sz="4800" b="1"/>
            </a:br>
            <a:r>
              <a:rPr lang="en-GB" sz="4800" b="1"/>
              <a:t>Label 2 can be considered high value customers</a:t>
            </a:r>
            <a:endParaRPr lang="en-GB" sz="4800"/>
          </a:p>
        </p:txBody>
      </p:sp>
      <p:graphicFrame>
        <p:nvGraphicFramePr>
          <p:cNvPr id="5" name="Content Placeholder 2">
            <a:extLst>
              <a:ext uri="{FF2B5EF4-FFF2-40B4-BE49-F238E27FC236}">
                <a16:creationId xmlns:a16="http://schemas.microsoft.com/office/drawing/2014/main" id="{85DBB56F-156F-49D2-B096-E83BAF2DEAA7}"/>
              </a:ext>
            </a:extLst>
          </p:cNvPr>
          <p:cNvGraphicFramePr>
            <a:graphicFrameLocks noGrp="1"/>
          </p:cNvGraphicFramePr>
          <p:nvPr>
            <p:ph idx="1"/>
            <p:extLst>
              <p:ext uri="{D42A27DB-BD31-4B8C-83A1-F6EECF244321}">
                <p14:modId xmlns:p14="http://schemas.microsoft.com/office/powerpoint/2010/main" val="3480166090"/>
              </p:ext>
            </p:extLst>
          </p:nvPr>
        </p:nvGraphicFramePr>
        <p:xfrm>
          <a:off x="438912"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09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1F3E5-1C80-F641-AB77-A25126503E58}"/>
              </a:ext>
            </a:extLst>
          </p:cNvPr>
          <p:cNvSpPr>
            <a:spLocks noGrp="1"/>
          </p:cNvSpPr>
          <p:nvPr>
            <p:ph type="title"/>
          </p:nvPr>
        </p:nvSpPr>
        <p:spPr>
          <a:xfrm>
            <a:off x="686834" y="1153572"/>
            <a:ext cx="3200400" cy="4461163"/>
          </a:xfrm>
        </p:spPr>
        <p:txBody>
          <a:bodyPr>
            <a:normAutofit/>
          </a:bodyPr>
          <a:lstStyle/>
          <a:p>
            <a:r>
              <a:rPr lang="en-GB">
                <a:solidFill>
                  <a:srgbClr val="FFFFFF"/>
                </a:solidFill>
              </a:rPr>
              <a:t>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FE50333-327F-9B4D-8F21-19C20AC6F773}"/>
              </a:ext>
            </a:extLst>
          </p:cNvPr>
          <p:cNvSpPr>
            <a:spLocks noGrp="1"/>
          </p:cNvSpPr>
          <p:nvPr>
            <p:ph idx="1"/>
          </p:nvPr>
        </p:nvSpPr>
        <p:spPr>
          <a:xfrm>
            <a:off x="4447308" y="591344"/>
            <a:ext cx="6906491" cy="5585619"/>
          </a:xfrm>
        </p:spPr>
        <p:txBody>
          <a:bodyPr anchor="ctr">
            <a:normAutofit/>
          </a:bodyPr>
          <a:lstStyle/>
          <a:p>
            <a:pPr marL="0" indent="0">
              <a:buNone/>
            </a:pPr>
            <a:r>
              <a:rPr lang="en-GB" sz="2600" err="1"/>
              <a:t>AllLife</a:t>
            </a:r>
            <a:r>
              <a:rPr lang="en-GB" sz="2600"/>
              <a:t> Bank wants to focus on its credit card customer base in the next financial year. They have been advised by their marketing research team, that the penetration in the market can be improved. Based on this input, the Marketing team proposes to run personalised campaigns to target new customers as well as upsell to existing customers. Another insight from the market research was that the customers perceive the support services of the back poorly. Based on this, the Operations team wants to upgrade the service delivery model, to ensure that customers queries are resolved faster. Head of Marketing and Head of Delivery both decide to reach out to the Data Science team for help</a:t>
            </a:r>
          </a:p>
          <a:p>
            <a:pPr marL="0" indent="0">
              <a:buNone/>
            </a:pPr>
            <a:endParaRPr lang="en-GB" sz="2600"/>
          </a:p>
        </p:txBody>
      </p:sp>
    </p:spTree>
    <p:extLst>
      <p:ext uri="{BB962C8B-B14F-4D97-AF65-F5344CB8AC3E}">
        <p14:creationId xmlns:p14="http://schemas.microsoft.com/office/powerpoint/2010/main" val="290603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8E12C-B6C8-2B4A-8939-7587D8D0F7D7}"/>
              </a:ext>
            </a:extLst>
          </p:cNvPr>
          <p:cNvSpPr>
            <a:spLocks noGrp="1"/>
          </p:cNvSpPr>
          <p:nvPr>
            <p:ph type="title"/>
          </p:nvPr>
        </p:nvSpPr>
        <p:spPr/>
        <p:txBody>
          <a:bodyPr/>
          <a:lstStyle/>
          <a:p>
            <a:pPr algn="ctr"/>
            <a:r>
              <a:rPr lang="en-GB" b="1"/>
              <a:t>Business Recommendation</a:t>
            </a:r>
            <a:endParaRPr lang="en-GB" b="1" dirty="0"/>
          </a:p>
        </p:txBody>
      </p:sp>
      <p:graphicFrame>
        <p:nvGraphicFramePr>
          <p:cNvPr id="13" name="Content Placeholder 2">
            <a:extLst>
              <a:ext uri="{FF2B5EF4-FFF2-40B4-BE49-F238E27FC236}">
                <a16:creationId xmlns:a16="http://schemas.microsoft.com/office/drawing/2014/main" id="{9319EC3E-CDF1-41B1-BBD3-F6DB985D2B7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05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E361DD0-49DA-ED49-8CA6-06C410D658D2}"/>
              </a:ext>
            </a:extLst>
          </p:cNvPr>
          <p:cNvSpPr>
            <a:spLocks noGrp="1"/>
          </p:cNvSpPr>
          <p:nvPr>
            <p:ph type="ctrTitle"/>
          </p:nvPr>
        </p:nvSpPr>
        <p:spPr>
          <a:xfrm>
            <a:off x="6090045" y="1346200"/>
            <a:ext cx="5624118" cy="3284538"/>
          </a:xfrm>
        </p:spPr>
        <p:txBody>
          <a:bodyPr anchor="b">
            <a:normAutofit/>
          </a:bodyPr>
          <a:lstStyle/>
          <a:p>
            <a:pPr algn="l"/>
            <a:r>
              <a:rPr lang="en-GB" dirty="0"/>
              <a:t>Thank You</a:t>
            </a:r>
            <a:endParaRPr lang="en-GB"/>
          </a:p>
        </p:txBody>
      </p:sp>
      <p:sp>
        <p:nvSpPr>
          <p:cNvPr id="3" name="Subtitle 2">
            <a:extLst>
              <a:ext uri="{FF2B5EF4-FFF2-40B4-BE49-F238E27FC236}">
                <a16:creationId xmlns:a16="http://schemas.microsoft.com/office/drawing/2014/main" id="{9BFD21F8-DA21-194E-BDBE-0DDC2E495B57}"/>
              </a:ext>
            </a:extLst>
          </p:cNvPr>
          <p:cNvSpPr>
            <a:spLocks noGrp="1"/>
          </p:cNvSpPr>
          <p:nvPr>
            <p:ph type="subTitle" idx="1"/>
          </p:nvPr>
        </p:nvSpPr>
        <p:spPr>
          <a:xfrm>
            <a:off x="6096369" y="4630738"/>
            <a:ext cx="5617794" cy="1150937"/>
          </a:xfrm>
        </p:spPr>
        <p:txBody>
          <a:bodyPr anchor="t">
            <a:normAutofit/>
          </a:bodyPr>
          <a:lstStyle/>
          <a:p>
            <a:pPr algn="l"/>
            <a:r>
              <a:rPr lang="en-GB" dirty="0"/>
              <a:t>Anisah </a:t>
            </a:r>
            <a:r>
              <a:rPr lang="en-GB" dirty="0" err="1"/>
              <a:t>Inua</a:t>
            </a:r>
            <a:r>
              <a:rPr lang="en-GB" dirty="0"/>
              <a:t> Mohammed</a:t>
            </a:r>
            <a:endParaRPr lang="en-GB"/>
          </a:p>
        </p:txBody>
      </p:sp>
      <p:sp>
        <p:nvSpPr>
          <p:cNvPr id="11" name="Freeform: Shape 10">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Magnifying glass on clear background">
            <a:extLst>
              <a:ext uri="{FF2B5EF4-FFF2-40B4-BE49-F238E27FC236}">
                <a16:creationId xmlns:a16="http://schemas.microsoft.com/office/drawing/2014/main" id="{CEFDC63A-2EEA-4CA4-BA9B-FC643BC7973E}"/>
              </a:ext>
            </a:extLst>
          </p:cNvPr>
          <p:cNvPicPr>
            <a:picLocks noChangeAspect="1"/>
          </p:cNvPicPr>
          <p:nvPr/>
        </p:nvPicPr>
        <p:blipFill rotWithShape="1">
          <a:blip r:embed="rId2"/>
          <a:srcRect l="37804" r="11525" b="-1"/>
          <a:stretch/>
        </p:blipFill>
        <p:spPr>
          <a:xfrm>
            <a:off x="-1507" y="10"/>
            <a:ext cx="5205951" cy="6857990"/>
          </a:xfrm>
          <a:custGeom>
            <a:avLst/>
            <a:gdLst/>
            <a:ahLst/>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p:spPr>
      </p:pic>
      <p:sp>
        <p:nvSpPr>
          <p:cNvPr id="15" name="Freeform: Shape 14">
            <a:extLst>
              <a:ext uri="{FF2B5EF4-FFF2-40B4-BE49-F238E27FC236}">
                <a16:creationId xmlns:a16="http://schemas.microsoft.com/office/drawing/2014/main" id="{CB7B90D9-1EC2-4A12-B24A-342C1BCA2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9072" y="0"/>
            <a:ext cx="2845372" cy="6858000"/>
          </a:xfrm>
          <a:custGeom>
            <a:avLst/>
            <a:gdLst>
              <a:gd name="connsiteX0" fmla="*/ 939908 w 2845372"/>
              <a:gd name="connsiteY0" fmla="*/ 0 h 6858000"/>
              <a:gd name="connsiteX1" fmla="*/ 1222349 w 2845372"/>
              <a:gd name="connsiteY1" fmla="*/ 0 h 6858000"/>
              <a:gd name="connsiteX2" fmla="*/ 1244473 w 2845372"/>
              <a:gd name="connsiteY2" fmla="*/ 14997 h 6858000"/>
              <a:gd name="connsiteX3" fmla="*/ 2845372 w 2845372"/>
              <a:gd name="connsiteY3" fmla="*/ 3621656 h 6858000"/>
              <a:gd name="connsiteX4" fmla="*/ 971022 w 2845372"/>
              <a:gd name="connsiteY4" fmla="*/ 6374814 h 6858000"/>
              <a:gd name="connsiteX5" fmla="*/ 454374 w 2845372"/>
              <a:gd name="connsiteY5" fmla="*/ 6780599 h 6858000"/>
              <a:gd name="connsiteX6" fmla="*/ 342618 w 2845372"/>
              <a:gd name="connsiteY6" fmla="*/ 6858000 h 6858000"/>
              <a:gd name="connsiteX7" fmla="*/ 129116 w 2845372"/>
              <a:gd name="connsiteY7" fmla="*/ 6858000 h 6858000"/>
              <a:gd name="connsiteX8" fmla="*/ 0 w 2845372"/>
              <a:gd name="connsiteY8" fmla="*/ 6858000 h 6858000"/>
              <a:gd name="connsiteX9" fmla="*/ 119401 w 2845372"/>
              <a:gd name="connsiteY9" fmla="*/ 6780599 h 6858000"/>
              <a:gd name="connsiteX10" fmla="*/ 671389 w 2845372"/>
              <a:gd name="connsiteY10" fmla="*/ 6374814 h 6858000"/>
              <a:gd name="connsiteX11" fmla="*/ 2673952 w 2845372"/>
              <a:gd name="connsiteY11" fmla="*/ 3621656 h 6858000"/>
              <a:gd name="connsiteX12" fmla="*/ 963545 w 2845372"/>
              <a:gd name="connsiteY12"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372" h="6858000">
                <a:moveTo>
                  <a:pt x="939908" y="0"/>
                </a:moveTo>
                <a:lnTo>
                  <a:pt x="1222349" y="0"/>
                </a:lnTo>
                <a:lnTo>
                  <a:pt x="1244473" y="14997"/>
                </a:lnTo>
                <a:cubicBezTo>
                  <a:pt x="2271636" y="754641"/>
                  <a:pt x="2845372" y="2093192"/>
                  <a:pt x="2845372" y="3621656"/>
                </a:cubicBezTo>
                <a:cubicBezTo>
                  <a:pt x="2845372" y="4969131"/>
                  <a:pt x="1916647" y="5602839"/>
                  <a:pt x="971022" y="6374814"/>
                </a:cubicBezTo>
                <a:cubicBezTo>
                  <a:pt x="798819" y="6515397"/>
                  <a:pt x="628192" y="6653108"/>
                  <a:pt x="454374" y="6780599"/>
                </a:cubicBezTo>
                <a:lnTo>
                  <a:pt x="342618" y="6858000"/>
                </a:lnTo>
                <a:lnTo>
                  <a:pt x="129116" y="6858000"/>
                </a:lnTo>
                <a:lnTo>
                  <a:pt x="0" y="6858000"/>
                </a:lnTo>
                <a:lnTo>
                  <a:pt x="119401" y="6780599"/>
                </a:lnTo>
                <a:cubicBezTo>
                  <a:pt x="305108" y="6653108"/>
                  <a:pt x="487407" y="6515397"/>
                  <a:pt x="671389" y="6374814"/>
                </a:cubicBezTo>
                <a:cubicBezTo>
                  <a:pt x="1681699" y="5602839"/>
                  <a:pt x="2673952" y="4969131"/>
                  <a:pt x="2673952" y="3621656"/>
                </a:cubicBezTo>
                <a:cubicBezTo>
                  <a:pt x="2673952" y="2093192"/>
                  <a:pt x="2060970" y="754641"/>
                  <a:pt x="963545" y="1499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870847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573044-6896-F94F-B494-9A82BA13EC49}"/>
              </a:ext>
            </a:extLst>
          </p:cNvPr>
          <p:cNvSpPr>
            <a:spLocks noGrp="1"/>
          </p:cNvSpPr>
          <p:nvPr>
            <p:ph type="title"/>
          </p:nvPr>
        </p:nvSpPr>
        <p:spPr>
          <a:xfrm>
            <a:off x="1075767" y="1188637"/>
            <a:ext cx="2988234" cy="4480726"/>
          </a:xfrm>
        </p:spPr>
        <p:txBody>
          <a:bodyPr>
            <a:normAutofit/>
          </a:bodyPr>
          <a:lstStyle/>
          <a:p>
            <a:pPr algn="r"/>
            <a:r>
              <a:rPr lang="en-GB" sz="5600"/>
              <a:t>Objective </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580A22-7F31-F44E-BFDA-7978ABED377F}"/>
              </a:ext>
            </a:extLst>
          </p:cNvPr>
          <p:cNvSpPr>
            <a:spLocks noGrp="1"/>
          </p:cNvSpPr>
          <p:nvPr>
            <p:ph idx="1"/>
          </p:nvPr>
        </p:nvSpPr>
        <p:spPr>
          <a:xfrm>
            <a:off x="5255260" y="1648870"/>
            <a:ext cx="4702848" cy="3560260"/>
          </a:xfrm>
        </p:spPr>
        <p:txBody>
          <a:bodyPr anchor="ctr">
            <a:normAutofit/>
          </a:bodyPr>
          <a:lstStyle/>
          <a:p>
            <a:r>
              <a:rPr lang="en-GB" sz="2400"/>
              <a:t>To identify different segments in the existing customer based on their spending patterns as well as past interaction with the bank.</a:t>
            </a:r>
          </a:p>
        </p:txBody>
      </p:sp>
    </p:spTree>
    <p:extLst>
      <p:ext uri="{BB962C8B-B14F-4D97-AF65-F5344CB8AC3E}">
        <p14:creationId xmlns:p14="http://schemas.microsoft.com/office/powerpoint/2010/main" val="3058897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46408-5017-0B43-BFB3-1CF5750C220A}"/>
              </a:ext>
            </a:extLst>
          </p:cNvPr>
          <p:cNvSpPr>
            <a:spLocks noGrp="1"/>
          </p:cNvSpPr>
          <p:nvPr>
            <p:ph type="title"/>
          </p:nvPr>
        </p:nvSpPr>
        <p:spPr>
          <a:xfrm>
            <a:off x="956826" y="1112969"/>
            <a:ext cx="3937298" cy="4166010"/>
          </a:xfrm>
        </p:spPr>
        <p:txBody>
          <a:bodyPr>
            <a:normAutofit/>
          </a:bodyPr>
          <a:lstStyle/>
          <a:p>
            <a:r>
              <a:rPr lang="en-GB" b="1">
                <a:solidFill>
                  <a:srgbClr val="FFFFFF"/>
                </a:solidFill>
              </a:rPr>
              <a:t>Data Description:</a:t>
            </a:r>
            <a:br>
              <a:rPr lang="en-GB" b="1">
                <a:solidFill>
                  <a:srgbClr val="FFFFFF"/>
                </a:solidFill>
              </a:rPr>
            </a:br>
            <a:endParaRPr lang="en-GB">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0C24A0E-F0C7-A443-BCCA-67F84523E786}"/>
              </a:ext>
            </a:extLst>
          </p:cNvPr>
          <p:cNvSpPr>
            <a:spLocks noGrp="1"/>
          </p:cNvSpPr>
          <p:nvPr>
            <p:ph idx="1"/>
          </p:nvPr>
        </p:nvSpPr>
        <p:spPr>
          <a:xfrm>
            <a:off x="6096000" y="820880"/>
            <a:ext cx="5257799" cy="4889350"/>
          </a:xfrm>
        </p:spPr>
        <p:txBody>
          <a:bodyPr anchor="t">
            <a:normAutofit/>
          </a:bodyPr>
          <a:lstStyle/>
          <a:p>
            <a:pPr marL="0" indent="0">
              <a:buNone/>
            </a:pPr>
            <a:r>
              <a:rPr lang="en-GB" dirty="0"/>
              <a:t>Data is of various customers of a bank with their credit limit, the total number of credit cards the customer has, and different channels through which customer has contacted the bank for any queries, different channels include visiting the bank, online and through a call centre.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1597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A64EA67-ADAC-C24B-ABBD-228A3C72D0B8}"/>
              </a:ext>
            </a:extLst>
          </p:cNvPr>
          <p:cNvSpPr>
            <a:spLocks noGrp="1"/>
          </p:cNvSpPr>
          <p:nvPr>
            <p:ph type="title"/>
          </p:nvPr>
        </p:nvSpPr>
        <p:spPr>
          <a:xfrm>
            <a:off x="1848465" y="3298722"/>
            <a:ext cx="8495070" cy="1784402"/>
          </a:xfrm>
        </p:spPr>
        <p:txBody>
          <a:bodyPr vert="horz" lIns="91440" tIns="45720" rIns="91440" bIns="45720" rtlCol="0" anchor="b">
            <a:normAutofit/>
          </a:bodyPr>
          <a:lstStyle/>
          <a:p>
            <a:pPr algn="ctr"/>
            <a:r>
              <a:rPr lang="en-US" sz="6000" kern="1200">
                <a:solidFill>
                  <a:srgbClr val="FFFFFF"/>
                </a:solidFill>
                <a:latin typeface="+mj-lt"/>
                <a:ea typeface="+mj-ea"/>
                <a:cs typeface="+mj-cs"/>
              </a:rPr>
              <a:t>Multivariate Analysis and Outlier </a:t>
            </a:r>
          </a:p>
        </p:txBody>
      </p:sp>
      <p:sp>
        <p:nvSpPr>
          <p:cNvPr id="11" name="Oval 10">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Statistics">
            <a:extLst>
              <a:ext uri="{FF2B5EF4-FFF2-40B4-BE49-F238E27FC236}">
                <a16:creationId xmlns:a16="http://schemas.microsoft.com/office/drawing/2014/main" id="{4C63238B-0260-48FA-B03E-C6E241BFB0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9044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picture containing graphical user interface&#10;&#10;Description automatically generated">
            <a:extLst>
              <a:ext uri="{FF2B5EF4-FFF2-40B4-BE49-F238E27FC236}">
                <a16:creationId xmlns:a16="http://schemas.microsoft.com/office/drawing/2014/main" id="{2872B2D3-2632-3140-849C-E32ADF03CC02}"/>
              </a:ext>
            </a:extLst>
          </p:cNvPr>
          <p:cNvPicPr>
            <a:picLocks noGrp="1" noChangeAspect="1"/>
          </p:cNvPicPr>
          <p:nvPr>
            <p:ph sz="half" idx="1"/>
          </p:nvPr>
        </p:nvPicPr>
        <p:blipFill>
          <a:blip r:embed="rId2"/>
          <a:stretch>
            <a:fillRect/>
          </a:stretch>
        </p:blipFill>
        <p:spPr>
          <a:xfrm>
            <a:off x="6375400" y="1940358"/>
            <a:ext cx="5181600" cy="3917517"/>
          </a:xfrm>
        </p:spPr>
      </p:pic>
      <p:pic>
        <p:nvPicPr>
          <p:cNvPr id="8" name="Picture 7" descr="Diagram&#10;&#10;Description automatically generated">
            <a:extLst>
              <a:ext uri="{FF2B5EF4-FFF2-40B4-BE49-F238E27FC236}">
                <a16:creationId xmlns:a16="http://schemas.microsoft.com/office/drawing/2014/main" id="{BD9DF753-4186-0C4D-8A5D-ADC54DC27152}"/>
              </a:ext>
            </a:extLst>
          </p:cNvPr>
          <p:cNvPicPr>
            <a:picLocks noChangeAspect="1"/>
          </p:cNvPicPr>
          <p:nvPr/>
        </p:nvPicPr>
        <p:blipFill>
          <a:blip r:embed="rId3"/>
          <a:stretch>
            <a:fillRect/>
          </a:stretch>
        </p:blipFill>
        <p:spPr>
          <a:xfrm>
            <a:off x="-1047820" y="0"/>
            <a:ext cx="7423220" cy="6858000"/>
          </a:xfrm>
          <a:prstGeom prst="rect">
            <a:avLst/>
          </a:prstGeom>
        </p:spPr>
      </p:pic>
    </p:spTree>
    <p:extLst>
      <p:ext uri="{BB962C8B-B14F-4D97-AF65-F5344CB8AC3E}">
        <p14:creationId xmlns:p14="http://schemas.microsoft.com/office/powerpoint/2010/main" val="316380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BC086-E301-C746-B135-3C09F9D827A9}"/>
              </a:ext>
            </a:extLst>
          </p:cNvPr>
          <p:cNvSpPr>
            <a:spLocks noGrp="1"/>
          </p:cNvSpPr>
          <p:nvPr>
            <p:ph type="title"/>
          </p:nvPr>
        </p:nvSpPr>
        <p:spPr>
          <a:xfrm>
            <a:off x="586478" y="1683756"/>
            <a:ext cx="3115265" cy="2396359"/>
          </a:xfrm>
        </p:spPr>
        <p:txBody>
          <a:bodyPr anchor="b">
            <a:normAutofit/>
          </a:bodyPr>
          <a:lstStyle/>
          <a:p>
            <a:pPr algn="r"/>
            <a:r>
              <a:rPr lang="en-GB" sz="4000">
                <a:solidFill>
                  <a:srgbClr val="FFFFFF"/>
                </a:solidFill>
              </a:rPr>
              <a:t>Observations</a:t>
            </a:r>
          </a:p>
        </p:txBody>
      </p:sp>
      <p:graphicFrame>
        <p:nvGraphicFramePr>
          <p:cNvPr id="5" name="Content Placeholder 2">
            <a:extLst>
              <a:ext uri="{FF2B5EF4-FFF2-40B4-BE49-F238E27FC236}">
                <a16:creationId xmlns:a16="http://schemas.microsoft.com/office/drawing/2014/main" id="{BD20F509-C262-4F2A-BCB4-0EF1F3A61741}"/>
              </a:ext>
            </a:extLst>
          </p:cNvPr>
          <p:cNvGraphicFramePr>
            <a:graphicFrameLocks noGrp="1"/>
          </p:cNvGraphicFramePr>
          <p:nvPr>
            <p:ph idx="1"/>
            <p:extLst>
              <p:ext uri="{D42A27DB-BD31-4B8C-83A1-F6EECF244321}">
                <p14:modId xmlns:p14="http://schemas.microsoft.com/office/powerpoint/2010/main" val="4017847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581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85BF99-A361-AC4E-80A9-3D7BE539657A}"/>
              </a:ext>
            </a:extLst>
          </p:cNvPr>
          <p:cNvSpPr>
            <a:spLocks noGrp="1"/>
          </p:cNvSpPr>
          <p:nvPr>
            <p:ph type="title"/>
          </p:nvPr>
        </p:nvSpPr>
        <p:spPr>
          <a:xfrm>
            <a:off x="1383564" y="348865"/>
            <a:ext cx="9718111" cy="1576446"/>
          </a:xfrm>
        </p:spPr>
        <p:txBody>
          <a:bodyPr anchor="ctr">
            <a:normAutofit/>
          </a:bodyPr>
          <a:lstStyle/>
          <a:p>
            <a:r>
              <a:rPr lang="en-GB" sz="3400" b="1">
                <a:solidFill>
                  <a:srgbClr val="FFFFFF"/>
                </a:solidFill>
              </a:rPr>
              <a:t>Observations From the Multivariate Analysis and Outlier Detection</a:t>
            </a:r>
            <a:br>
              <a:rPr lang="en-GB" sz="3400" b="1">
                <a:solidFill>
                  <a:srgbClr val="FFFFFF"/>
                </a:solidFill>
              </a:rPr>
            </a:br>
            <a:endParaRPr lang="en-GB" sz="3400">
              <a:solidFill>
                <a:srgbClr val="FFFFFF"/>
              </a:solidFill>
            </a:endParaRPr>
          </a:p>
        </p:txBody>
      </p:sp>
      <p:graphicFrame>
        <p:nvGraphicFramePr>
          <p:cNvPr id="5" name="Content Placeholder 2">
            <a:extLst>
              <a:ext uri="{FF2B5EF4-FFF2-40B4-BE49-F238E27FC236}">
                <a16:creationId xmlns:a16="http://schemas.microsoft.com/office/drawing/2014/main" id="{2D05BB78-9B48-44A5-9E68-E02606F0E345}"/>
              </a:ext>
            </a:extLst>
          </p:cNvPr>
          <p:cNvGraphicFramePr>
            <a:graphicFrameLocks noGrp="1"/>
          </p:cNvGraphicFramePr>
          <p:nvPr>
            <p:ph idx="1"/>
            <p:extLst>
              <p:ext uri="{D42A27DB-BD31-4B8C-83A1-F6EECF244321}">
                <p14:modId xmlns:p14="http://schemas.microsoft.com/office/powerpoint/2010/main" val="1868572002"/>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9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C81228-CEA3-402B-B8E5-688F5BFA7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Arc 12">
            <a:extLst>
              <a:ext uri="{FF2B5EF4-FFF2-40B4-BE49-F238E27FC236}">
                <a16:creationId xmlns:a16="http://schemas.microsoft.com/office/drawing/2014/main" id="{BC0916B8-FF7A-4ECB-9FD7-C7668658D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011959" flipH="1">
            <a:off x="548353" y="314719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D39F5A-706D-1548-A644-F9B077917281}"/>
              </a:ext>
            </a:extLst>
          </p:cNvPr>
          <p:cNvSpPr>
            <a:spLocks noGrp="1"/>
          </p:cNvSpPr>
          <p:nvPr>
            <p:ph type="title"/>
          </p:nvPr>
        </p:nvSpPr>
        <p:spPr>
          <a:xfrm>
            <a:off x="874815" y="2322864"/>
            <a:ext cx="5491090" cy="2387600"/>
          </a:xfrm>
        </p:spPr>
        <p:txBody>
          <a:bodyPr vert="horz" lIns="91440" tIns="45720" rIns="91440" bIns="45720" rtlCol="0" anchor="b">
            <a:normAutofit/>
          </a:bodyPr>
          <a:lstStyle/>
          <a:p>
            <a:r>
              <a:rPr lang="en-US" sz="6000" kern="1200">
                <a:solidFill>
                  <a:schemeClr val="tx1"/>
                </a:solidFill>
                <a:latin typeface="+mj-lt"/>
                <a:ea typeface="+mj-ea"/>
                <a:cs typeface="+mj-cs"/>
              </a:rPr>
              <a:t>Scaling the data</a:t>
            </a:r>
          </a:p>
        </p:txBody>
      </p:sp>
      <p:sp>
        <p:nvSpPr>
          <p:cNvPr id="3" name="Content Placeholder 2">
            <a:extLst>
              <a:ext uri="{FF2B5EF4-FFF2-40B4-BE49-F238E27FC236}">
                <a16:creationId xmlns:a16="http://schemas.microsoft.com/office/drawing/2014/main" id="{F571563C-1F46-144D-94DA-D97BA135D4BE}"/>
              </a:ext>
            </a:extLst>
          </p:cNvPr>
          <p:cNvSpPr>
            <a:spLocks noGrp="1"/>
          </p:cNvSpPr>
          <p:nvPr>
            <p:ph sz="half" idx="1"/>
          </p:nvPr>
        </p:nvSpPr>
        <p:spPr>
          <a:xfrm>
            <a:off x="870148" y="4802538"/>
            <a:ext cx="5491090" cy="1411993"/>
          </a:xfrm>
        </p:spPr>
        <p:txBody>
          <a:bodyPr vert="horz" lIns="91440" tIns="45720" rIns="91440" bIns="45720" rtlCol="0" anchor="t">
            <a:normAutofit/>
          </a:bodyPr>
          <a:lstStyle/>
          <a:p>
            <a:pPr marL="0" indent="0">
              <a:buNone/>
            </a:pPr>
            <a:r>
              <a:rPr lang="en-US" sz="2400" kern="1200">
                <a:solidFill>
                  <a:schemeClr val="tx1"/>
                </a:solidFill>
                <a:latin typeface="+mn-lt"/>
                <a:ea typeface="+mn-ea"/>
                <a:cs typeface="+mn-cs"/>
              </a:rPr>
              <a:t>   Transforming your </a:t>
            </a:r>
            <a:r>
              <a:rPr lang="en-US" sz="2400" b="1" kern="1200">
                <a:solidFill>
                  <a:schemeClr val="tx1"/>
                </a:solidFill>
                <a:latin typeface="+mn-lt"/>
                <a:ea typeface="+mn-ea"/>
                <a:cs typeface="+mn-cs"/>
              </a:rPr>
              <a:t>data</a:t>
            </a:r>
            <a:r>
              <a:rPr lang="en-US" sz="2400" kern="1200">
                <a:solidFill>
                  <a:schemeClr val="tx1"/>
                </a:solidFill>
                <a:latin typeface="+mn-lt"/>
                <a:ea typeface="+mn-ea"/>
                <a:cs typeface="+mn-cs"/>
              </a:rPr>
              <a:t> so that it fits within a specific </a:t>
            </a:r>
            <a:r>
              <a:rPr lang="en-US" sz="2400" b="1" kern="1200">
                <a:solidFill>
                  <a:schemeClr val="tx1"/>
                </a:solidFill>
                <a:latin typeface="+mn-lt"/>
                <a:ea typeface="+mn-ea"/>
                <a:cs typeface="+mn-cs"/>
              </a:rPr>
              <a:t>scale</a:t>
            </a:r>
            <a:endParaRPr lang="en-US" sz="2400" kern="1200">
              <a:solidFill>
                <a:schemeClr val="tx1"/>
              </a:solidFill>
              <a:latin typeface="+mn-lt"/>
              <a:ea typeface="+mn-ea"/>
              <a:cs typeface="+mn-cs"/>
            </a:endParaRPr>
          </a:p>
        </p:txBody>
      </p:sp>
      <p:pic>
        <p:nvPicPr>
          <p:cNvPr id="6" name="Picture 5" descr="Chart&#10;&#10;Description automatically generated">
            <a:extLst>
              <a:ext uri="{FF2B5EF4-FFF2-40B4-BE49-F238E27FC236}">
                <a16:creationId xmlns:a16="http://schemas.microsoft.com/office/drawing/2014/main" id="{261DB1BC-6678-444F-9A4B-4030BF59EB63}"/>
              </a:ext>
            </a:extLst>
          </p:cNvPr>
          <p:cNvPicPr>
            <a:picLocks noChangeAspect="1"/>
          </p:cNvPicPr>
          <p:nvPr/>
        </p:nvPicPr>
        <p:blipFill>
          <a:blip r:embed="rId2"/>
          <a:stretch>
            <a:fillRect/>
          </a:stretch>
        </p:blipFill>
        <p:spPr>
          <a:xfrm>
            <a:off x="6417733" y="654567"/>
            <a:ext cx="5169282" cy="3540956"/>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5" name="Rectangle 14">
            <a:extLst>
              <a:ext uri="{FF2B5EF4-FFF2-40B4-BE49-F238E27FC236}">
                <a16:creationId xmlns:a16="http://schemas.microsoft.com/office/drawing/2014/main" id="{9DC011D4-C95F-4B2E-9A3C-A46DCDE9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8584" y="447363"/>
            <a:ext cx="734141" cy="734141"/>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3798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{652F30A6-D1D4-874B-BBB9-E0017B354F33}tf10001123</Template>
  <TotalTime>28</TotalTime>
  <Words>1261</Words>
  <Application>Microsoft Macintosh PowerPoint</Application>
  <PresentationFormat>Widescreen</PresentationFormat>
  <Paragraphs>72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Meiryo</vt:lpstr>
      <vt:lpstr>Arial</vt:lpstr>
      <vt:lpstr>Calibri</vt:lpstr>
      <vt:lpstr>Calibri Light</vt:lpstr>
      <vt:lpstr>Office Theme</vt:lpstr>
      <vt:lpstr>AllLifeBank Customer Segmentation </vt:lpstr>
      <vt:lpstr>Description</vt:lpstr>
      <vt:lpstr>Objective </vt:lpstr>
      <vt:lpstr>Data Description: </vt:lpstr>
      <vt:lpstr>Multivariate Analysis and Outlier </vt:lpstr>
      <vt:lpstr>PowerPoint Presentation</vt:lpstr>
      <vt:lpstr>Observations</vt:lpstr>
      <vt:lpstr>Observations From the Multivariate Analysis and Outlier Detection </vt:lpstr>
      <vt:lpstr>Scaling the data</vt:lpstr>
      <vt:lpstr>Elbow Method and K-means clustering </vt:lpstr>
      <vt:lpstr>PowerPoint Presentation</vt:lpstr>
      <vt:lpstr>Silhouette plot on K-Means clustering </vt:lpstr>
      <vt:lpstr>Hierarchical Clustering </vt:lpstr>
      <vt:lpstr>Comparison between K-means and Hierarchical clustering </vt:lpstr>
      <vt:lpstr>Cluster Profiles and Marketing Recommendation </vt:lpstr>
      <vt:lpstr>Clusters Profiles </vt:lpstr>
      <vt:lpstr> Label 0 can be considered low valued customers</vt:lpstr>
      <vt:lpstr> Label 1 can be considered medium valued customers</vt:lpstr>
      <vt:lpstr> Label 2 can be considered high value customers</vt:lpstr>
      <vt:lpstr>Business 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AllLifeBank Customer Segmentation </dc:title>
  <dc:creator>Anisah Inua Mohammed</dc:creator>
  <cp:lastModifiedBy>Anisah Inua Mohammed</cp:lastModifiedBy>
  <cp:revision>3</cp:revision>
  <dcterms:created xsi:type="dcterms:W3CDTF">2021-06-11T23:51:27Z</dcterms:created>
  <dcterms:modified xsi:type="dcterms:W3CDTF">2021-06-12T00:19:47Z</dcterms:modified>
</cp:coreProperties>
</file>