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58febba2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58febba2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58febba2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58febba2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58febba2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58febba2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58febba2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58febba2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58febba2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58febba23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58febba2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58febba2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b58febba2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b58febba2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58febba2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58febba2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58febba2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58febba2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58febba2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58febba2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58febba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58febba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58febba23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58febba23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58febba2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58febba2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58febba23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58febba2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58febba23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58febba23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58febba2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58febba2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b58febba23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b58febba23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58febba23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58febba23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58febba2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58febba2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58febba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58febba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58febba2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58febba2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58febba2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58febba2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58febba23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58febba23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58febba2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58febba2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5.png"/><Relationship Id="rId5"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19150"/>
            <a:ext cx="8520600" cy="859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Cardio Good Fitness Dataset</a:t>
            </a:r>
            <a:endParaRPr/>
          </a:p>
        </p:txBody>
      </p:sp>
      <p:sp>
        <p:nvSpPr>
          <p:cNvPr id="55" name="Google Shape;55;p13"/>
          <p:cNvSpPr txBox="1"/>
          <p:nvPr>
            <p:ph idx="1" type="subTitle"/>
          </p:nvPr>
        </p:nvSpPr>
        <p:spPr>
          <a:xfrm>
            <a:off x="390125" y="3730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Anisah Inua Mohammed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Income generated by the Genders</a:t>
            </a:r>
            <a:endParaRPr/>
          </a:p>
        </p:txBody>
      </p:sp>
      <p:sp>
        <p:nvSpPr>
          <p:cNvPr id="112" name="Google Shape;112;p22"/>
          <p:cNvSpPr txBox="1"/>
          <p:nvPr>
            <p:ph idx="1" type="body"/>
          </p:nvPr>
        </p:nvSpPr>
        <p:spPr>
          <a:xfrm>
            <a:off x="311700" y="1152475"/>
            <a:ext cx="414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visualisation </a:t>
            </a:r>
            <a:r>
              <a:rPr lang="en-GB"/>
              <a:t>represents</a:t>
            </a:r>
            <a:r>
              <a:rPr lang="en-GB"/>
              <a:t> the income generated by both genders in the datasets and the most annual household income generated by both genders is most in between 40,000-60,000.</a:t>
            </a:r>
            <a:endParaRPr/>
          </a:p>
        </p:txBody>
      </p:sp>
      <p:pic>
        <p:nvPicPr>
          <p:cNvPr id="113" name="Google Shape;113;p22"/>
          <p:cNvPicPr preferRelativeResize="0"/>
          <p:nvPr/>
        </p:nvPicPr>
        <p:blipFill>
          <a:blip r:embed="rId4">
            <a:alphaModFix/>
          </a:blip>
          <a:stretch>
            <a:fillRect/>
          </a:stretch>
        </p:blipFill>
        <p:spPr>
          <a:xfrm>
            <a:off x="4611900" y="1170125"/>
            <a:ext cx="4379701" cy="30850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23"/>
          <p:cNvSpPr txBox="1"/>
          <p:nvPr>
            <p:ph type="ctrTitle"/>
          </p:nvPr>
        </p:nvSpPr>
        <p:spPr>
          <a:xfrm>
            <a:off x="311700" y="519150"/>
            <a:ext cx="8520600" cy="85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180"/>
              <a:t>Boxplots</a:t>
            </a:r>
            <a:endParaRPr sz="4180"/>
          </a:p>
        </p:txBody>
      </p:sp>
      <p:sp>
        <p:nvSpPr>
          <p:cNvPr id="119" name="Google Shape;119;p23"/>
          <p:cNvSpPr txBox="1"/>
          <p:nvPr>
            <p:ph idx="1" type="subTitle"/>
          </p:nvPr>
        </p:nvSpPr>
        <p:spPr>
          <a:xfrm>
            <a:off x="390125" y="3730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Anisah Inua Mohammed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Description</a:t>
            </a:r>
            <a:endParaRPr/>
          </a:p>
        </p:txBody>
      </p:sp>
      <p:sp>
        <p:nvSpPr>
          <p:cNvPr id="125" name="Google Shape;125;p24"/>
          <p:cNvSpPr txBox="1"/>
          <p:nvPr>
            <p:ph idx="1" type="body"/>
          </p:nvPr>
        </p:nvSpPr>
        <p:spPr>
          <a:xfrm>
            <a:off x="311700" y="1152475"/>
            <a:ext cx="4059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Box plots visually show the distribution of numerical data and skewness through displaying the data quartiles.</a:t>
            </a:r>
            <a:endParaRPr/>
          </a:p>
        </p:txBody>
      </p:sp>
      <p:pic>
        <p:nvPicPr>
          <p:cNvPr id="126" name="Google Shape;126;p24"/>
          <p:cNvPicPr preferRelativeResize="0"/>
          <p:nvPr/>
        </p:nvPicPr>
        <p:blipFill>
          <a:blip r:embed="rId4">
            <a:alphaModFix/>
          </a:blip>
          <a:stretch>
            <a:fillRect/>
          </a:stretch>
        </p:blipFill>
        <p:spPr>
          <a:xfrm>
            <a:off x="4482725" y="1331300"/>
            <a:ext cx="4349575" cy="20224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Which is the most popular model by gender?</a:t>
            </a:r>
            <a:endParaRPr/>
          </a:p>
        </p:txBody>
      </p:sp>
      <p:sp>
        <p:nvSpPr>
          <p:cNvPr id="132" name="Google Shape;132;p25"/>
          <p:cNvSpPr txBox="1"/>
          <p:nvPr>
            <p:ph idx="1" type="body"/>
          </p:nvPr>
        </p:nvSpPr>
        <p:spPr>
          <a:xfrm>
            <a:off x="311700" y="1152475"/>
            <a:ext cx="3383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The most popular product used by both gender is TM195</a:t>
            </a:r>
            <a:endParaRPr/>
          </a:p>
          <a:p>
            <a:pPr indent="-342900" lvl="0" marL="457200" rtl="0" algn="l">
              <a:spcBef>
                <a:spcPts val="0"/>
              </a:spcBef>
              <a:spcAft>
                <a:spcPts val="0"/>
              </a:spcAft>
              <a:buSzPts val="1800"/>
              <a:buChar char="●"/>
            </a:pPr>
            <a:r>
              <a:rPr lang="en-GB"/>
              <a:t>The age group which uses these equipment the most is from Ages 30-35</a:t>
            </a:r>
            <a:endParaRPr/>
          </a:p>
        </p:txBody>
      </p:sp>
      <p:pic>
        <p:nvPicPr>
          <p:cNvPr id="133" name="Google Shape;133;p25"/>
          <p:cNvPicPr preferRelativeResize="0"/>
          <p:nvPr/>
        </p:nvPicPr>
        <p:blipFill>
          <a:blip r:embed="rId4">
            <a:alphaModFix/>
          </a:blip>
          <a:stretch>
            <a:fillRect/>
          </a:stretch>
        </p:blipFill>
        <p:spPr>
          <a:xfrm>
            <a:off x="3847800" y="1170125"/>
            <a:ext cx="4244164" cy="3820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Which Product is used by people who are Partnered?</a:t>
            </a:r>
            <a:endParaRPr/>
          </a:p>
        </p:txBody>
      </p:sp>
      <p:sp>
        <p:nvSpPr>
          <p:cNvPr id="139" name="Google Shape;139;p26"/>
          <p:cNvSpPr txBox="1"/>
          <p:nvPr>
            <p:ph idx="1" type="body"/>
          </p:nvPr>
        </p:nvSpPr>
        <p:spPr>
          <a:xfrm>
            <a:off x="311700" y="1152475"/>
            <a:ext cx="34164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Generally both partners and singles prefer the product model 'TM195'</a:t>
            </a:r>
            <a:endParaRPr sz="1500"/>
          </a:p>
          <a:p>
            <a:pPr indent="-323850" lvl="0" marL="457200" rtl="0" algn="l">
              <a:spcBef>
                <a:spcPts val="0"/>
              </a:spcBef>
              <a:spcAft>
                <a:spcPts val="0"/>
              </a:spcAft>
              <a:buSzPts val="1500"/>
              <a:buChar char="●"/>
            </a:pPr>
            <a:r>
              <a:rPr lang="en-GB" sz="1500"/>
              <a:t>There are more "Partnered" who prefer the CardiGoodFitness equipment.</a:t>
            </a:r>
            <a:endParaRPr sz="1500"/>
          </a:p>
          <a:p>
            <a:pPr indent="-323850" lvl="0" marL="457200" rtl="0" algn="l">
              <a:spcBef>
                <a:spcPts val="0"/>
              </a:spcBef>
              <a:spcAft>
                <a:spcPts val="0"/>
              </a:spcAft>
              <a:buSzPts val="1500"/>
              <a:buChar char="●"/>
            </a:pPr>
            <a:r>
              <a:rPr lang="en-GB" sz="1500"/>
              <a:t>The "Partnered" age in this dataset begins from the age "26"</a:t>
            </a:r>
            <a:endParaRPr sz="1500"/>
          </a:p>
          <a:p>
            <a:pPr indent="-323850" lvl="0" marL="457200" rtl="0" algn="l">
              <a:spcBef>
                <a:spcPts val="0"/>
              </a:spcBef>
              <a:spcAft>
                <a:spcPts val="0"/>
              </a:spcAft>
              <a:buSzPts val="1500"/>
              <a:buChar char="●"/>
            </a:pPr>
            <a:r>
              <a:rPr lang="en-GB" sz="1500"/>
              <a:t>While the "Single" people in this data set bein from the ages of "23-24”</a:t>
            </a:r>
            <a:endParaRPr sz="1500"/>
          </a:p>
        </p:txBody>
      </p:sp>
      <p:pic>
        <p:nvPicPr>
          <p:cNvPr id="140" name="Google Shape;140;p26"/>
          <p:cNvPicPr preferRelativeResize="0"/>
          <p:nvPr/>
        </p:nvPicPr>
        <p:blipFill>
          <a:blip r:embed="rId4">
            <a:alphaModFix/>
          </a:blip>
          <a:stretch>
            <a:fillRect/>
          </a:stretch>
        </p:blipFill>
        <p:spPr>
          <a:xfrm>
            <a:off x="3880500" y="1170125"/>
            <a:ext cx="4730029"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27"/>
          <p:cNvSpPr txBox="1"/>
          <p:nvPr>
            <p:ph type="ctrTitle"/>
          </p:nvPr>
        </p:nvSpPr>
        <p:spPr>
          <a:xfrm>
            <a:off x="311700" y="519150"/>
            <a:ext cx="8520600" cy="85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180"/>
              <a:t>Univariate</a:t>
            </a:r>
            <a:endParaRPr sz="4180"/>
          </a:p>
        </p:txBody>
      </p:sp>
      <p:sp>
        <p:nvSpPr>
          <p:cNvPr id="146" name="Google Shape;146;p27"/>
          <p:cNvSpPr txBox="1"/>
          <p:nvPr>
            <p:ph idx="1" type="subTitle"/>
          </p:nvPr>
        </p:nvSpPr>
        <p:spPr>
          <a:xfrm>
            <a:off x="390125" y="3730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Anisah Inua Mohammed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319575"/>
            <a:ext cx="32190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Description</a:t>
            </a:r>
            <a:endParaRPr/>
          </a:p>
        </p:txBody>
      </p:sp>
      <p:sp>
        <p:nvSpPr>
          <p:cNvPr id="152" name="Google Shape;152;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Univariate is means analysis of one variable or one feature.</a:t>
            </a:r>
            <a:endParaRPr sz="1600"/>
          </a:p>
          <a:p>
            <a:pPr indent="-330200" lvl="0" marL="457200" rtl="0" algn="l">
              <a:spcBef>
                <a:spcPts val="0"/>
              </a:spcBef>
              <a:spcAft>
                <a:spcPts val="0"/>
              </a:spcAft>
              <a:buSzPts val="1600"/>
              <a:buChar char="●"/>
            </a:pPr>
            <a:r>
              <a:rPr lang="en-GB" sz="1600"/>
              <a:t>It </a:t>
            </a:r>
            <a:r>
              <a:rPr lang="en-GB" sz="1600"/>
              <a:t>essentially reveals to us how information in each component is disseminated and furthermore delineates for central tendencies like mean, median, and mode.</a:t>
            </a:r>
            <a:endParaRPr sz="1600"/>
          </a:p>
        </p:txBody>
      </p:sp>
      <p:sp>
        <p:nvSpPr>
          <p:cNvPr id="153" name="Google Shape;153;p28"/>
          <p:cNvSpPr txBox="1"/>
          <p:nvPr>
            <p:ph idx="2" type="body"/>
          </p:nvPr>
        </p:nvSpPr>
        <p:spPr>
          <a:xfrm>
            <a:off x="4760175" y="1152475"/>
            <a:ext cx="39999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For MaritalStatus: There is  more partner individuals than single. Is it since Single individuals get greater </a:t>
            </a:r>
            <a:r>
              <a:rPr lang="en-GB" sz="1500"/>
              <a:t>opportunity</a:t>
            </a:r>
            <a:r>
              <a:rPr lang="en-GB" sz="1500"/>
              <a:t> and time to do outside exercises?</a:t>
            </a:r>
            <a:endParaRPr sz="1500"/>
          </a:p>
          <a:p>
            <a:pPr indent="-323850" lvl="0" marL="457200" rtl="0" algn="l">
              <a:spcBef>
                <a:spcPts val="0"/>
              </a:spcBef>
              <a:spcAft>
                <a:spcPts val="0"/>
              </a:spcAft>
              <a:buSzPts val="1500"/>
              <a:buChar char="●"/>
            </a:pPr>
            <a:r>
              <a:rPr lang="en-GB" sz="1500"/>
              <a:t>For Age: There are more customers which are fairly young. Almost 80% of the dataset age </a:t>
            </a:r>
            <a:r>
              <a:rPr lang="en-GB" sz="1500"/>
              <a:t>ranges</a:t>
            </a:r>
            <a:r>
              <a:rPr lang="en-GB" sz="1500"/>
              <a:t> from 24 to 40 years of age.</a:t>
            </a:r>
            <a:endParaRPr sz="1500"/>
          </a:p>
          <a:p>
            <a:pPr indent="-323850" lvl="0" marL="457200" rtl="0" algn="l">
              <a:spcBef>
                <a:spcPts val="0"/>
              </a:spcBef>
              <a:spcAft>
                <a:spcPts val="0"/>
              </a:spcAft>
              <a:buSzPts val="1500"/>
              <a:buChar char="●"/>
            </a:pPr>
            <a:r>
              <a:rPr lang="en-GB" sz="1500"/>
              <a:t>For Education: Shows that more than 70% of the </a:t>
            </a:r>
            <a:r>
              <a:rPr lang="en-GB" sz="1500"/>
              <a:t>dataset</a:t>
            </a:r>
            <a:r>
              <a:rPr lang="en-GB" sz="1500"/>
              <a:t> is </a:t>
            </a:r>
            <a:r>
              <a:rPr lang="en-GB" sz="1500"/>
              <a:t>educated</a:t>
            </a:r>
            <a:r>
              <a:rPr lang="en-GB" sz="1500"/>
              <a:t>. </a:t>
            </a:r>
            <a:endParaRPr sz="1500"/>
          </a:p>
        </p:txBody>
      </p:sp>
      <p:sp>
        <p:nvSpPr>
          <p:cNvPr id="154" name="Google Shape;154;p28"/>
          <p:cNvSpPr txBox="1"/>
          <p:nvPr>
            <p:ph type="title"/>
          </p:nvPr>
        </p:nvSpPr>
        <p:spPr>
          <a:xfrm>
            <a:off x="5374600" y="203100"/>
            <a:ext cx="3219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020"/>
              <a:t>Univariate Analysis of Dataset</a:t>
            </a:r>
            <a:endParaRPr sz="20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Average Age in the Dataset</a:t>
            </a:r>
            <a:endParaRPr/>
          </a:p>
        </p:txBody>
      </p:sp>
      <p:sp>
        <p:nvSpPr>
          <p:cNvPr id="160" name="Google Shape;160;p29"/>
          <p:cNvSpPr txBox="1"/>
          <p:nvPr>
            <p:ph idx="1" type="body"/>
          </p:nvPr>
        </p:nvSpPr>
        <p:spPr>
          <a:xfrm>
            <a:off x="311700" y="1152475"/>
            <a:ext cx="3719400" cy="3608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This is showing the mean of the variable “Age” in the dataset.</a:t>
            </a:r>
            <a:endParaRPr/>
          </a:p>
        </p:txBody>
      </p:sp>
      <p:pic>
        <p:nvPicPr>
          <p:cNvPr id="161" name="Google Shape;161;p29"/>
          <p:cNvPicPr preferRelativeResize="0"/>
          <p:nvPr/>
        </p:nvPicPr>
        <p:blipFill>
          <a:blip r:embed="rId4">
            <a:alphaModFix/>
          </a:blip>
          <a:stretch>
            <a:fillRect/>
          </a:stretch>
        </p:blipFill>
        <p:spPr>
          <a:xfrm>
            <a:off x="4183500" y="1170125"/>
            <a:ext cx="4808100" cy="363877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Count Plot </a:t>
            </a:r>
            <a:endParaRPr/>
          </a:p>
        </p:txBody>
      </p:sp>
      <p:sp>
        <p:nvSpPr>
          <p:cNvPr id="167" name="Google Shape;167;p30"/>
          <p:cNvSpPr txBox="1"/>
          <p:nvPr>
            <p:ph idx="1" type="body"/>
          </p:nvPr>
        </p:nvSpPr>
        <p:spPr>
          <a:xfrm>
            <a:off x="311700" y="1152475"/>
            <a:ext cx="4047300" cy="3386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Show the counts of observations in each categorical bin using bars.</a:t>
            </a:r>
            <a:endParaRPr/>
          </a:p>
          <a:p>
            <a:pPr indent="-342900" lvl="0" marL="457200" rtl="0" algn="l">
              <a:spcBef>
                <a:spcPts val="0"/>
              </a:spcBef>
              <a:spcAft>
                <a:spcPts val="0"/>
              </a:spcAft>
              <a:buSzPts val="1800"/>
              <a:buChar char="●"/>
            </a:pPr>
            <a:r>
              <a:rPr lang="en-GB"/>
              <a:t>This shows the specific gender which used the products.</a:t>
            </a:r>
            <a:endParaRPr/>
          </a:p>
          <a:p>
            <a:pPr indent="-342900" lvl="0" marL="457200" rtl="0" algn="l">
              <a:spcBef>
                <a:spcPts val="0"/>
              </a:spcBef>
              <a:spcAft>
                <a:spcPts val="0"/>
              </a:spcAft>
              <a:buSzPts val="1800"/>
              <a:buChar char="●"/>
            </a:pPr>
            <a:r>
              <a:rPr lang="en-GB"/>
              <a:t>It shows that the more men used the product “TM798”</a:t>
            </a:r>
            <a:endParaRPr/>
          </a:p>
          <a:p>
            <a:pPr indent="-342900" lvl="0" marL="457200" rtl="0" algn="l">
              <a:spcBef>
                <a:spcPts val="0"/>
              </a:spcBef>
              <a:spcAft>
                <a:spcPts val="0"/>
              </a:spcAft>
              <a:buSzPts val="1800"/>
              <a:buChar char="●"/>
            </a:pPr>
            <a:r>
              <a:rPr lang="en-GB"/>
              <a:t>Both genders use “TM195” the most</a:t>
            </a:r>
            <a:endParaRPr/>
          </a:p>
        </p:txBody>
      </p:sp>
      <p:pic>
        <p:nvPicPr>
          <p:cNvPr id="168" name="Google Shape;168;p30"/>
          <p:cNvPicPr preferRelativeResize="0"/>
          <p:nvPr/>
        </p:nvPicPr>
        <p:blipFill>
          <a:blip r:embed="rId4">
            <a:alphaModFix/>
          </a:blip>
          <a:stretch>
            <a:fillRect/>
          </a:stretch>
        </p:blipFill>
        <p:spPr>
          <a:xfrm>
            <a:off x="4705300" y="1189800"/>
            <a:ext cx="3950376" cy="35214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31"/>
          <p:cNvSpPr txBox="1"/>
          <p:nvPr>
            <p:ph type="ctrTitle"/>
          </p:nvPr>
        </p:nvSpPr>
        <p:spPr>
          <a:xfrm>
            <a:off x="311700" y="519150"/>
            <a:ext cx="8520600" cy="85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180"/>
              <a:t>Bivariate</a:t>
            </a:r>
            <a:endParaRPr sz="4180"/>
          </a:p>
        </p:txBody>
      </p:sp>
      <p:sp>
        <p:nvSpPr>
          <p:cNvPr id="174" name="Google Shape;174;p31"/>
          <p:cNvSpPr txBox="1"/>
          <p:nvPr>
            <p:ph idx="1" type="subTitle"/>
          </p:nvPr>
        </p:nvSpPr>
        <p:spPr>
          <a:xfrm>
            <a:off x="390125" y="3730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Anisah Inua Mohammed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020"/>
              <a:t>Description</a:t>
            </a:r>
            <a:endParaRPr sz="3020"/>
          </a:p>
        </p:txBody>
      </p:sp>
      <p:sp>
        <p:nvSpPr>
          <p:cNvPr id="61" name="Google Shape;61;p14"/>
          <p:cNvSpPr txBox="1"/>
          <p:nvPr>
            <p:ph idx="1" type="body"/>
          </p:nvPr>
        </p:nvSpPr>
        <p:spPr>
          <a:xfrm>
            <a:off x="132400" y="928350"/>
            <a:ext cx="4775700" cy="38565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GB" sz="1600"/>
              <a:t>This dataset is a market </a:t>
            </a:r>
            <a:r>
              <a:rPr lang="en-GB" sz="1600"/>
              <a:t>research</a:t>
            </a:r>
            <a:r>
              <a:rPr lang="en-GB" sz="1600"/>
              <a:t> that chooses to explore whether there are contrasts across the product lines as for client </a:t>
            </a:r>
            <a:r>
              <a:rPr lang="en-GB" sz="1600"/>
              <a:t>characteristics</a:t>
            </a:r>
            <a:r>
              <a:rPr lang="en-GB" sz="1600"/>
              <a:t>. The team decides to retrieve data on individuals who purchased a treadmill at a CardioGoodFitness retail store during a period of three months.</a:t>
            </a:r>
            <a:endParaRPr sz="1600"/>
          </a:p>
          <a:p>
            <a:pPr indent="0" lvl="0" marL="457200" rtl="0" algn="l">
              <a:spcBef>
                <a:spcPts val="1200"/>
              </a:spcBef>
              <a:spcAft>
                <a:spcPts val="0"/>
              </a:spcAft>
              <a:buNone/>
            </a:pPr>
            <a:r>
              <a:t/>
            </a:r>
            <a:endParaRPr sz="1600"/>
          </a:p>
          <a:p>
            <a:pPr indent="-317500" lvl="0" marL="457200" rtl="0" algn="l">
              <a:spcBef>
                <a:spcPts val="1200"/>
              </a:spcBef>
              <a:spcAft>
                <a:spcPts val="0"/>
              </a:spcAft>
              <a:buSzPts val="1400"/>
              <a:buChar char="➔"/>
            </a:pPr>
            <a:r>
              <a:rPr lang="en-GB" sz="1600"/>
              <a:t>The market research decides to investigate whether there are differences across the product lines with respect to customer characteristics.</a:t>
            </a:r>
            <a:endParaRPr sz="1400"/>
          </a:p>
          <a:p>
            <a:pPr indent="0" lvl="0" marL="0" rtl="0" algn="l">
              <a:spcBef>
                <a:spcPts val="1200"/>
              </a:spcBef>
              <a:spcAft>
                <a:spcPts val="1200"/>
              </a:spcAft>
              <a:buNone/>
            </a:pPr>
            <a:r>
              <a:t/>
            </a:r>
            <a:endParaRPr sz="1500"/>
          </a:p>
        </p:txBody>
      </p:sp>
      <p:pic>
        <p:nvPicPr>
          <p:cNvPr id="62" name="Google Shape;62;p14"/>
          <p:cNvPicPr preferRelativeResize="0"/>
          <p:nvPr/>
        </p:nvPicPr>
        <p:blipFill>
          <a:blip r:embed="rId4">
            <a:alphaModFix/>
          </a:blip>
          <a:stretch>
            <a:fillRect/>
          </a:stretch>
        </p:blipFill>
        <p:spPr>
          <a:xfrm>
            <a:off x="5087400" y="795625"/>
            <a:ext cx="3960225" cy="4269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Correlation Heatmap</a:t>
            </a:r>
            <a:endParaRPr/>
          </a:p>
        </p:txBody>
      </p:sp>
      <p:sp>
        <p:nvSpPr>
          <p:cNvPr id="180" name="Google Shape;180;p32"/>
          <p:cNvSpPr txBox="1"/>
          <p:nvPr>
            <p:ph idx="1" type="body"/>
          </p:nvPr>
        </p:nvSpPr>
        <p:spPr>
          <a:xfrm>
            <a:off x="311700" y="1152475"/>
            <a:ext cx="3719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 correlation heatmap uses colored cells, typically in a monochromatic scale, to show a 2D correlation matrix (table) between two discrete dimensions.</a:t>
            </a:r>
            <a:endParaRPr/>
          </a:p>
        </p:txBody>
      </p:sp>
      <p:pic>
        <p:nvPicPr>
          <p:cNvPr id="181" name="Google Shape;181;p32"/>
          <p:cNvPicPr preferRelativeResize="0"/>
          <p:nvPr/>
        </p:nvPicPr>
        <p:blipFill>
          <a:blip r:embed="rId4">
            <a:alphaModFix/>
          </a:blip>
          <a:stretch>
            <a:fillRect/>
          </a:stretch>
        </p:blipFill>
        <p:spPr>
          <a:xfrm>
            <a:off x="4183500" y="1170125"/>
            <a:ext cx="4808101" cy="255815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33"/>
          <p:cNvSpPr txBox="1"/>
          <p:nvPr>
            <p:ph type="title"/>
          </p:nvPr>
        </p:nvSpPr>
        <p:spPr>
          <a:xfrm>
            <a:off x="528300" y="462950"/>
            <a:ext cx="37833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Description</a:t>
            </a:r>
            <a:endParaRPr/>
          </a:p>
        </p:txBody>
      </p:sp>
      <p:sp>
        <p:nvSpPr>
          <p:cNvPr id="187" name="Google Shape;187;p3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Bivariate analysis refers to the analysis of two variables to determine relationships between them.</a:t>
            </a:r>
            <a:endParaRPr/>
          </a:p>
        </p:txBody>
      </p:sp>
      <p:sp>
        <p:nvSpPr>
          <p:cNvPr id="188" name="Google Shape;188;p3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GB"/>
              <a:t>Female customers income is lower than male customers</a:t>
            </a:r>
            <a:endParaRPr/>
          </a:p>
          <a:p>
            <a:pPr indent="-317500" lvl="0" marL="457200" rtl="0" algn="l">
              <a:spcBef>
                <a:spcPts val="0"/>
              </a:spcBef>
              <a:spcAft>
                <a:spcPts val="0"/>
              </a:spcAft>
              <a:buSzPts val="1400"/>
              <a:buChar char="●"/>
            </a:pPr>
            <a:r>
              <a:rPr lang="en-GB"/>
              <a:t>TM798 is populare with high income group</a:t>
            </a:r>
            <a:endParaRPr/>
          </a:p>
          <a:p>
            <a:pPr indent="-317500" lvl="0" marL="457200" rtl="0" algn="l">
              <a:spcBef>
                <a:spcPts val="0"/>
              </a:spcBef>
              <a:spcAft>
                <a:spcPts val="0"/>
              </a:spcAft>
              <a:buSzPts val="1400"/>
              <a:buChar char="●"/>
            </a:pPr>
            <a:r>
              <a:rPr lang="en-GB"/>
              <a:t>TM798 is popular among age group 25-30</a:t>
            </a:r>
            <a:endParaRPr/>
          </a:p>
          <a:p>
            <a:pPr indent="-317500" lvl="0" marL="457200" rtl="0" algn="l">
              <a:spcBef>
                <a:spcPts val="0"/>
              </a:spcBef>
              <a:spcAft>
                <a:spcPts val="0"/>
              </a:spcAft>
              <a:buSzPts val="1400"/>
              <a:buChar char="●"/>
            </a:pPr>
            <a:r>
              <a:rPr lang="en-GB"/>
              <a:t>As the education increases, the income is also increasing.</a:t>
            </a:r>
            <a:endParaRPr/>
          </a:p>
        </p:txBody>
      </p:sp>
      <p:sp>
        <p:nvSpPr>
          <p:cNvPr id="189" name="Google Shape;189;p33"/>
          <p:cNvSpPr txBox="1"/>
          <p:nvPr>
            <p:ph type="title"/>
          </p:nvPr>
        </p:nvSpPr>
        <p:spPr>
          <a:xfrm>
            <a:off x="4903550" y="462950"/>
            <a:ext cx="3743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1820"/>
              <a:t>Bivariate </a:t>
            </a:r>
            <a:r>
              <a:rPr lang="en-GB" sz="1820"/>
              <a:t>Analysis</a:t>
            </a:r>
            <a:r>
              <a:rPr lang="en-GB" sz="1820"/>
              <a:t> from Dataset</a:t>
            </a:r>
            <a:endParaRPr sz="182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Overview of the heatmap</a:t>
            </a:r>
            <a:endParaRPr/>
          </a:p>
        </p:txBody>
      </p:sp>
      <p:sp>
        <p:nvSpPr>
          <p:cNvPr id="195" name="Google Shape;195;p34"/>
          <p:cNvSpPr txBox="1"/>
          <p:nvPr>
            <p:ph idx="1" type="body"/>
          </p:nvPr>
        </p:nvSpPr>
        <p:spPr>
          <a:xfrm>
            <a:off x="311700" y="1152475"/>
            <a:ext cx="3965400" cy="3416400"/>
          </a:xfrm>
          <a:prstGeom prst="rect">
            <a:avLst/>
          </a:prstGeom>
        </p:spPr>
        <p:txBody>
          <a:bodyPr anchorCtr="0" anchor="t" bIns="91425" lIns="91425" spcFirstLastPara="1" rIns="91425" wrap="square" tIns="91425">
            <a:noAutofit/>
          </a:bodyPr>
          <a:lstStyle/>
          <a:p>
            <a:pPr indent="-330200" lvl="0" marL="457200" rtl="0" algn="l">
              <a:lnSpc>
                <a:spcPct val="95000"/>
              </a:lnSpc>
              <a:spcBef>
                <a:spcPts val="0"/>
              </a:spcBef>
              <a:spcAft>
                <a:spcPts val="0"/>
              </a:spcAft>
              <a:buSzPts val="1600"/>
              <a:buChar char="●"/>
            </a:pPr>
            <a:r>
              <a:rPr lang="en-GB" sz="1600"/>
              <a:t>Instead of doing a simple df.corr(),the use of heatmap when there are large number of variables</a:t>
            </a:r>
            <a:endParaRPr sz="1600"/>
          </a:p>
          <a:p>
            <a:pPr indent="-330200" lvl="0" marL="457200" rtl="0" algn="l">
              <a:lnSpc>
                <a:spcPct val="95000"/>
              </a:lnSpc>
              <a:spcBef>
                <a:spcPts val="0"/>
              </a:spcBef>
              <a:spcAft>
                <a:spcPts val="0"/>
              </a:spcAft>
              <a:buSzPts val="1600"/>
              <a:buChar char="●"/>
            </a:pPr>
            <a:r>
              <a:rPr lang="en-GB" sz="1600"/>
              <a:t>The colours used in this map shows the variables which were more correlated</a:t>
            </a:r>
            <a:endParaRPr sz="1600"/>
          </a:p>
          <a:p>
            <a:pPr indent="-330200" lvl="0" marL="457200" rtl="0" algn="l">
              <a:lnSpc>
                <a:spcPct val="95000"/>
              </a:lnSpc>
              <a:spcBef>
                <a:spcPts val="0"/>
              </a:spcBef>
              <a:spcAft>
                <a:spcPts val="0"/>
              </a:spcAft>
              <a:buSzPts val="1600"/>
              <a:buChar char="●"/>
            </a:pPr>
            <a:r>
              <a:rPr lang="en-GB" sz="1600"/>
              <a:t>The darker the colour the more the correlation</a:t>
            </a:r>
            <a:endParaRPr sz="1600"/>
          </a:p>
          <a:p>
            <a:pPr indent="-330200" lvl="0" marL="457200" rtl="0" algn="l">
              <a:lnSpc>
                <a:spcPct val="95000"/>
              </a:lnSpc>
              <a:spcBef>
                <a:spcPts val="0"/>
              </a:spcBef>
              <a:spcAft>
                <a:spcPts val="0"/>
              </a:spcAft>
              <a:buSzPts val="1600"/>
              <a:buChar char="●"/>
            </a:pPr>
            <a:r>
              <a:rPr lang="en-GB" sz="1600"/>
              <a:t>Most of the age variables had more correlation to the other variables </a:t>
            </a:r>
            <a:endParaRPr sz="1600"/>
          </a:p>
          <a:p>
            <a:pPr indent="-330200" lvl="0" marL="457200" rtl="0" algn="l">
              <a:lnSpc>
                <a:spcPct val="95000"/>
              </a:lnSpc>
              <a:spcBef>
                <a:spcPts val="0"/>
              </a:spcBef>
              <a:spcAft>
                <a:spcPts val="0"/>
              </a:spcAft>
              <a:buSzPts val="1600"/>
              <a:buChar char="●"/>
            </a:pPr>
            <a:r>
              <a:rPr lang="en-GB" sz="1600"/>
              <a:t>From the visualisation it shows in the miles field, usage and fitness are highly correlated than any other variables.</a:t>
            </a:r>
            <a:endParaRPr sz="1600"/>
          </a:p>
        </p:txBody>
      </p:sp>
      <p:pic>
        <p:nvPicPr>
          <p:cNvPr id="196" name="Google Shape;196;p34"/>
          <p:cNvPicPr preferRelativeResize="0"/>
          <p:nvPr/>
        </p:nvPicPr>
        <p:blipFill>
          <a:blip r:embed="rId4">
            <a:alphaModFix/>
          </a:blip>
          <a:stretch>
            <a:fillRect/>
          </a:stretch>
        </p:blipFill>
        <p:spPr>
          <a:xfrm>
            <a:off x="4429500" y="1170125"/>
            <a:ext cx="4562100" cy="24596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35"/>
          <p:cNvSpPr txBox="1"/>
          <p:nvPr>
            <p:ph type="title"/>
          </p:nvPr>
        </p:nvSpPr>
        <p:spPr>
          <a:xfrm>
            <a:off x="385300" y="427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Analysis From Correlation</a:t>
            </a:r>
            <a:endParaRPr/>
          </a:p>
        </p:txBody>
      </p:sp>
      <p:sp>
        <p:nvSpPr>
          <p:cNvPr id="202" name="Google Shape;202;p35"/>
          <p:cNvSpPr txBox="1"/>
          <p:nvPr>
            <p:ph idx="1" type="body"/>
          </p:nvPr>
        </p:nvSpPr>
        <p:spPr>
          <a:xfrm>
            <a:off x="311700" y="1152475"/>
            <a:ext cx="39654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Fitness and Age look unlikely correlated.</a:t>
            </a:r>
            <a:endParaRPr/>
          </a:p>
          <a:p>
            <a:pPr indent="-342900" lvl="0" marL="457200" rtl="0" algn="l">
              <a:spcBef>
                <a:spcPts val="0"/>
              </a:spcBef>
              <a:spcAft>
                <a:spcPts val="0"/>
              </a:spcAft>
              <a:buSzPts val="1800"/>
              <a:buChar char="●"/>
            </a:pPr>
            <a:r>
              <a:rPr lang="en-GB"/>
              <a:t>Fitness and Usage are highly correlated</a:t>
            </a:r>
            <a:endParaRPr/>
          </a:p>
          <a:p>
            <a:pPr indent="-342900" lvl="0" marL="457200" rtl="0" algn="l">
              <a:spcBef>
                <a:spcPts val="0"/>
              </a:spcBef>
              <a:spcAft>
                <a:spcPts val="0"/>
              </a:spcAft>
              <a:buSzPts val="1800"/>
              <a:buChar char="●"/>
            </a:pPr>
            <a:r>
              <a:rPr lang="en-GB"/>
              <a:t>Fitness and Miles are highly correlated.</a:t>
            </a:r>
            <a:endParaRPr/>
          </a:p>
          <a:p>
            <a:pPr indent="-342900" lvl="0" marL="457200" rtl="0" algn="l">
              <a:spcBef>
                <a:spcPts val="0"/>
              </a:spcBef>
              <a:spcAft>
                <a:spcPts val="0"/>
              </a:spcAft>
              <a:buSzPts val="1800"/>
              <a:buChar char="●"/>
            </a:pPr>
            <a:r>
              <a:rPr lang="en-GB"/>
              <a:t>Income and Age are also moderately correlated</a:t>
            </a:r>
            <a:endParaRPr/>
          </a:p>
        </p:txBody>
      </p:sp>
      <p:pic>
        <p:nvPicPr>
          <p:cNvPr id="203" name="Google Shape;203;p35"/>
          <p:cNvPicPr preferRelativeResize="0"/>
          <p:nvPr/>
        </p:nvPicPr>
        <p:blipFill>
          <a:blip r:embed="rId4">
            <a:alphaModFix/>
          </a:blip>
          <a:stretch>
            <a:fillRect/>
          </a:stretch>
        </p:blipFill>
        <p:spPr>
          <a:xfrm>
            <a:off x="5459975" y="1263925"/>
            <a:ext cx="3375351" cy="319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Pairplot</a:t>
            </a:r>
            <a:endParaRPr/>
          </a:p>
        </p:txBody>
      </p:sp>
      <p:sp>
        <p:nvSpPr>
          <p:cNvPr id="209" name="Google Shape;209;p36"/>
          <p:cNvSpPr txBox="1"/>
          <p:nvPr>
            <p:ph idx="1" type="body"/>
          </p:nvPr>
        </p:nvSpPr>
        <p:spPr>
          <a:xfrm>
            <a:off x="352625" y="1086950"/>
            <a:ext cx="3047700" cy="355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A pairplot plot a pairwise relationships in a dataset. The pairplot function creates a grid of Axes such that each variable in data will by shared in the y-axis across a single row and in the x-axis across a single column</a:t>
            </a:r>
            <a:endParaRPr/>
          </a:p>
        </p:txBody>
      </p:sp>
      <p:pic>
        <p:nvPicPr>
          <p:cNvPr id="210" name="Google Shape;210;p36"/>
          <p:cNvPicPr preferRelativeResize="0"/>
          <p:nvPr/>
        </p:nvPicPr>
        <p:blipFill>
          <a:blip r:embed="rId4">
            <a:alphaModFix/>
          </a:blip>
          <a:stretch>
            <a:fillRect/>
          </a:stretch>
        </p:blipFill>
        <p:spPr>
          <a:xfrm>
            <a:off x="4572000" y="1152563"/>
            <a:ext cx="3998837" cy="38209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4" name="Shape 214"/>
        <p:cNvGrpSpPr/>
        <p:nvPr/>
      </p:nvGrpSpPr>
      <p:grpSpPr>
        <a:xfrm>
          <a:off x="0" y="0"/>
          <a:ext cx="0" cy="0"/>
          <a:chOff x="0" y="0"/>
          <a:chExt cx="0" cy="0"/>
        </a:xfrm>
      </p:grpSpPr>
      <p:sp>
        <p:nvSpPr>
          <p:cNvPr id="215" name="Google Shape;215;p37"/>
          <p:cNvSpPr txBox="1"/>
          <p:nvPr>
            <p:ph type="ctrTitle"/>
          </p:nvPr>
        </p:nvSpPr>
        <p:spPr>
          <a:xfrm>
            <a:off x="311700" y="519150"/>
            <a:ext cx="8520600" cy="85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180"/>
              <a:t>Thank You!</a:t>
            </a:r>
            <a:endParaRPr sz="4180"/>
          </a:p>
        </p:txBody>
      </p:sp>
      <p:sp>
        <p:nvSpPr>
          <p:cNvPr id="216" name="Google Shape;216;p37"/>
          <p:cNvSpPr txBox="1"/>
          <p:nvPr>
            <p:ph idx="1" type="subTitle"/>
          </p:nvPr>
        </p:nvSpPr>
        <p:spPr>
          <a:xfrm>
            <a:off x="390125" y="3730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Anisah Inua Mohammed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311700" y="14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020"/>
              <a:t>Objective</a:t>
            </a:r>
            <a:endParaRPr sz="3020"/>
          </a:p>
        </p:txBody>
      </p:sp>
      <p:sp>
        <p:nvSpPr>
          <p:cNvPr id="68" name="Google Shape;68;p15"/>
          <p:cNvSpPr txBox="1"/>
          <p:nvPr>
            <p:ph idx="1" type="body"/>
          </p:nvPr>
        </p:nvSpPr>
        <p:spPr>
          <a:xfrm>
            <a:off x="132400" y="928350"/>
            <a:ext cx="4775700" cy="3856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Create a customer profile of various insights</a:t>
            </a:r>
            <a:endParaRPr sz="1600"/>
          </a:p>
          <a:p>
            <a:pPr indent="-330200" lvl="0" marL="457200" rtl="0" algn="l">
              <a:spcBef>
                <a:spcPts val="0"/>
              </a:spcBef>
              <a:spcAft>
                <a:spcPts val="0"/>
              </a:spcAft>
              <a:buSzPts val="1600"/>
              <a:buChar char="➔"/>
            </a:pPr>
            <a:r>
              <a:rPr lang="en-GB" sz="1600"/>
              <a:t>Perform univariate and bivariate analysis</a:t>
            </a:r>
            <a:endParaRPr sz="1600"/>
          </a:p>
          <a:p>
            <a:pPr indent="-330200" lvl="0" marL="457200" rtl="0" algn="l">
              <a:spcBef>
                <a:spcPts val="0"/>
              </a:spcBef>
              <a:spcAft>
                <a:spcPts val="0"/>
              </a:spcAft>
              <a:buSzPts val="1600"/>
              <a:buChar char="➔"/>
            </a:pPr>
            <a:r>
              <a:rPr lang="en-GB" sz="1600"/>
              <a:t>Generate a set of insights and recommendations that will help the company to target new customers</a:t>
            </a:r>
            <a:endParaRPr sz="1600"/>
          </a:p>
        </p:txBody>
      </p:sp>
      <p:pic>
        <p:nvPicPr>
          <p:cNvPr id="69" name="Google Shape;69;p15"/>
          <p:cNvPicPr preferRelativeResize="0"/>
          <p:nvPr/>
        </p:nvPicPr>
        <p:blipFill>
          <a:blip r:embed="rId4">
            <a:alphaModFix/>
          </a:blip>
          <a:stretch>
            <a:fillRect/>
          </a:stretch>
        </p:blipFill>
        <p:spPr>
          <a:xfrm>
            <a:off x="5087400" y="795625"/>
            <a:ext cx="3960225" cy="426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131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research analyses these as variables for the dataset:</a:t>
            </a:r>
            <a:endParaRPr/>
          </a:p>
        </p:txBody>
      </p:sp>
      <p:sp>
        <p:nvSpPr>
          <p:cNvPr id="75" name="Google Shape;75;p16"/>
          <p:cNvSpPr txBox="1"/>
          <p:nvPr>
            <p:ph idx="1" type="body"/>
          </p:nvPr>
        </p:nvSpPr>
        <p:spPr>
          <a:xfrm>
            <a:off x="311700" y="703975"/>
            <a:ext cx="5246400" cy="42603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GB" sz="1600"/>
              <a:t>Product model purchased: TM195, TM498, or TM798</a:t>
            </a:r>
            <a:endParaRPr sz="1600"/>
          </a:p>
          <a:p>
            <a:pPr indent="-330200" lvl="0" marL="457200" rtl="0" algn="l">
              <a:spcBef>
                <a:spcPts val="0"/>
              </a:spcBef>
              <a:spcAft>
                <a:spcPts val="0"/>
              </a:spcAft>
              <a:buSzPts val="1600"/>
              <a:buAutoNum type="arabicPeriod"/>
            </a:pPr>
            <a:r>
              <a:rPr lang="en-GB" sz="1600"/>
              <a:t>Gender; Male or Female</a:t>
            </a:r>
            <a:endParaRPr sz="1600"/>
          </a:p>
          <a:p>
            <a:pPr indent="-330200" lvl="0" marL="457200" rtl="0" algn="l">
              <a:spcBef>
                <a:spcPts val="0"/>
              </a:spcBef>
              <a:spcAft>
                <a:spcPts val="0"/>
              </a:spcAft>
              <a:buSzPts val="1600"/>
              <a:buAutoNum type="arabicPeriod"/>
            </a:pPr>
            <a:r>
              <a:rPr lang="en-GB" sz="1600"/>
              <a:t>Age:in years</a:t>
            </a:r>
            <a:endParaRPr sz="1600"/>
          </a:p>
          <a:p>
            <a:pPr indent="-330200" lvl="0" marL="457200" rtl="0" algn="l">
              <a:spcBef>
                <a:spcPts val="0"/>
              </a:spcBef>
              <a:spcAft>
                <a:spcPts val="0"/>
              </a:spcAft>
              <a:buSzPts val="1600"/>
              <a:buAutoNum type="arabicPeriod"/>
            </a:pPr>
            <a:r>
              <a:rPr lang="en-GB" sz="1600"/>
              <a:t>Education: in years</a:t>
            </a:r>
            <a:endParaRPr sz="1600"/>
          </a:p>
          <a:p>
            <a:pPr indent="-330200" lvl="0" marL="457200" rtl="0" algn="l">
              <a:spcBef>
                <a:spcPts val="0"/>
              </a:spcBef>
              <a:spcAft>
                <a:spcPts val="0"/>
              </a:spcAft>
              <a:buSzPts val="1600"/>
              <a:buAutoNum type="arabicPeriod"/>
            </a:pPr>
            <a:r>
              <a:rPr lang="en-GB" sz="1600"/>
              <a:t>Relationship status: single or partnered</a:t>
            </a:r>
            <a:endParaRPr sz="1600"/>
          </a:p>
          <a:p>
            <a:pPr indent="-330200" lvl="0" marL="457200" rtl="0" algn="l">
              <a:spcBef>
                <a:spcPts val="0"/>
              </a:spcBef>
              <a:spcAft>
                <a:spcPts val="0"/>
              </a:spcAft>
              <a:buSzPts val="1600"/>
              <a:buAutoNum type="arabicPeriod"/>
            </a:pPr>
            <a:r>
              <a:rPr lang="en-GB" sz="1600"/>
              <a:t>Annual household income</a:t>
            </a:r>
            <a:endParaRPr sz="1600"/>
          </a:p>
          <a:p>
            <a:pPr indent="-330200" lvl="0" marL="457200" rtl="0" algn="l">
              <a:spcBef>
                <a:spcPts val="0"/>
              </a:spcBef>
              <a:spcAft>
                <a:spcPts val="0"/>
              </a:spcAft>
              <a:buSzPts val="1600"/>
              <a:buAutoNum type="arabicPeriod"/>
            </a:pPr>
            <a:r>
              <a:rPr lang="en-GB" sz="1600"/>
              <a:t>Average number of times the customer plans to use the treadmill each week</a:t>
            </a:r>
            <a:endParaRPr sz="1600"/>
          </a:p>
          <a:p>
            <a:pPr indent="-330200" lvl="0" marL="457200" rtl="0" algn="l">
              <a:spcBef>
                <a:spcPts val="0"/>
              </a:spcBef>
              <a:spcAft>
                <a:spcPts val="0"/>
              </a:spcAft>
              <a:buSzPts val="1600"/>
              <a:buAutoNum type="arabicPeriod"/>
            </a:pPr>
            <a:r>
              <a:rPr lang="en-GB" sz="1600"/>
              <a:t>Average number of miles the customer expects to walk/run each week</a:t>
            </a:r>
            <a:endParaRPr sz="1600"/>
          </a:p>
          <a:p>
            <a:pPr indent="-330200" lvl="0" marL="457200" rtl="0" algn="l">
              <a:spcBef>
                <a:spcPts val="0"/>
              </a:spcBef>
              <a:spcAft>
                <a:spcPts val="0"/>
              </a:spcAft>
              <a:buSzPts val="1600"/>
              <a:buAutoNum type="arabicPeriod"/>
            </a:pPr>
            <a:r>
              <a:rPr lang="en-GB" sz="1600"/>
              <a:t>Self-rated fitness on an 1-to-5 scale, where 1 is poor shape and 5 is excellent shape</a:t>
            </a:r>
            <a:endParaRPr sz="1600"/>
          </a:p>
        </p:txBody>
      </p:sp>
      <p:pic>
        <p:nvPicPr>
          <p:cNvPr id="76" name="Google Shape;76;p16"/>
          <p:cNvPicPr preferRelativeResize="0"/>
          <p:nvPr/>
        </p:nvPicPr>
        <p:blipFill rotWithShape="1">
          <a:blip r:embed="rId4">
            <a:alphaModFix/>
          </a:blip>
          <a:srcRect b="11691" l="0" r="0" t="0"/>
          <a:stretch/>
        </p:blipFill>
        <p:spPr>
          <a:xfrm>
            <a:off x="5558100" y="1064575"/>
            <a:ext cx="3540200" cy="312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ctrTitle"/>
          </p:nvPr>
        </p:nvSpPr>
        <p:spPr>
          <a:xfrm>
            <a:off x="311700" y="519150"/>
            <a:ext cx="8520600" cy="85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180"/>
              <a:t>Importing the Dataset and Library</a:t>
            </a:r>
            <a:endParaRPr sz="4180"/>
          </a:p>
        </p:txBody>
      </p:sp>
      <p:sp>
        <p:nvSpPr>
          <p:cNvPr id="82" name="Google Shape;82;p17"/>
          <p:cNvSpPr txBox="1"/>
          <p:nvPr>
            <p:ph idx="1" type="subTitle"/>
          </p:nvPr>
        </p:nvSpPr>
        <p:spPr>
          <a:xfrm>
            <a:off x="390125" y="3730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Anisah Inua Mohammed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pic>
        <p:nvPicPr>
          <p:cNvPr id="87" name="Google Shape;87;p18"/>
          <p:cNvPicPr preferRelativeResize="0"/>
          <p:nvPr/>
        </p:nvPicPr>
        <p:blipFill>
          <a:blip r:embed="rId4">
            <a:alphaModFix/>
          </a:blip>
          <a:stretch>
            <a:fillRect/>
          </a:stretch>
        </p:blipFill>
        <p:spPr>
          <a:xfrm>
            <a:off x="142125" y="115475"/>
            <a:ext cx="4299574" cy="4385050"/>
          </a:xfrm>
          <a:prstGeom prst="rect">
            <a:avLst/>
          </a:prstGeom>
          <a:noFill/>
          <a:ln>
            <a:noFill/>
          </a:ln>
        </p:spPr>
      </p:pic>
      <p:pic>
        <p:nvPicPr>
          <p:cNvPr id="88" name="Google Shape;88;p18"/>
          <p:cNvPicPr preferRelativeResize="0"/>
          <p:nvPr/>
        </p:nvPicPr>
        <p:blipFill>
          <a:blip r:embed="rId5">
            <a:alphaModFix/>
          </a:blip>
          <a:stretch>
            <a:fillRect/>
          </a:stretch>
        </p:blipFill>
        <p:spPr>
          <a:xfrm>
            <a:off x="4656300" y="115475"/>
            <a:ext cx="4228700" cy="4385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Observations</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From the previous slide here are some </a:t>
            </a:r>
            <a:r>
              <a:rPr lang="en-GB"/>
              <a:t>observations</a:t>
            </a:r>
            <a:br>
              <a:rPr lang="en-GB"/>
            </a:br>
            <a:endParaRPr/>
          </a:p>
          <a:p>
            <a:pPr indent="-342900" lvl="0" marL="457200" rtl="0" algn="l">
              <a:spcBef>
                <a:spcPts val="1200"/>
              </a:spcBef>
              <a:spcAft>
                <a:spcPts val="0"/>
              </a:spcAft>
              <a:buSzPts val="1800"/>
              <a:buChar char="●"/>
            </a:pPr>
            <a:r>
              <a:rPr lang="en-GB"/>
              <a:t>There are no missing values in this dataset</a:t>
            </a:r>
            <a:endParaRPr/>
          </a:p>
          <a:p>
            <a:pPr indent="-342900" lvl="0" marL="457200" rtl="0" algn="l">
              <a:spcBef>
                <a:spcPts val="0"/>
              </a:spcBef>
              <a:spcAft>
                <a:spcPts val="0"/>
              </a:spcAft>
              <a:buSzPts val="1800"/>
              <a:buChar char="●"/>
            </a:pPr>
            <a:r>
              <a:rPr lang="en-GB"/>
              <a:t>There are no null values in this dataset</a:t>
            </a:r>
            <a:endParaRPr/>
          </a:p>
          <a:p>
            <a:pPr indent="-342900" lvl="0" marL="457200" rtl="0" algn="l">
              <a:spcBef>
                <a:spcPts val="0"/>
              </a:spcBef>
              <a:spcAft>
                <a:spcPts val="0"/>
              </a:spcAft>
              <a:buSzPts val="1800"/>
              <a:buChar char="●"/>
            </a:pPr>
            <a:r>
              <a:rPr lang="en-GB"/>
              <a:t>There are no duplicates in this dataset.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ctrTitle"/>
          </p:nvPr>
        </p:nvSpPr>
        <p:spPr>
          <a:xfrm>
            <a:off x="311700" y="519150"/>
            <a:ext cx="8520600" cy="859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4180"/>
              <a:t>Histograms</a:t>
            </a:r>
            <a:endParaRPr sz="4180"/>
          </a:p>
        </p:txBody>
      </p:sp>
      <p:sp>
        <p:nvSpPr>
          <p:cNvPr id="100" name="Google Shape;100;p20"/>
          <p:cNvSpPr txBox="1"/>
          <p:nvPr>
            <p:ph idx="1" type="subTitle"/>
          </p:nvPr>
        </p:nvSpPr>
        <p:spPr>
          <a:xfrm>
            <a:off x="390125" y="37306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Anisah Inua Mohammed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idx="1" type="body"/>
          </p:nvPr>
        </p:nvSpPr>
        <p:spPr>
          <a:xfrm>
            <a:off x="311700" y="1152475"/>
            <a:ext cx="34017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GB" sz="1700">
                <a:solidFill>
                  <a:srgbClr val="000000"/>
                </a:solidFill>
              </a:rPr>
              <a:t>This histogram represents the distribution of data by forming bins along the range of the data and then drawing bars to show the number of observations that fall in each bin.</a:t>
            </a:r>
            <a:endParaRPr sz="1700">
              <a:solidFill>
                <a:srgbClr val="000000"/>
              </a:solidFill>
            </a:endParaRPr>
          </a:p>
          <a:p>
            <a:pPr indent="0" lvl="0" marL="457200" rtl="0" algn="l">
              <a:spcBef>
                <a:spcPts val="1200"/>
              </a:spcBef>
              <a:spcAft>
                <a:spcPts val="1200"/>
              </a:spcAft>
              <a:buNone/>
            </a:pPr>
            <a:r>
              <a:t/>
            </a:r>
            <a:endParaRPr sz="1300">
              <a:solidFill>
                <a:srgbClr val="000000"/>
              </a:solidFill>
            </a:endParaRPr>
          </a:p>
        </p:txBody>
      </p:sp>
      <p:pic>
        <p:nvPicPr>
          <p:cNvPr id="106" name="Google Shape;106;p21"/>
          <p:cNvPicPr preferRelativeResize="0"/>
          <p:nvPr/>
        </p:nvPicPr>
        <p:blipFill>
          <a:blip r:embed="rId4">
            <a:alphaModFix/>
          </a:blip>
          <a:stretch>
            <a:fillRect/>
          </a:stretch>
        </p:blipFill>
        <p:spPr>
          <a:xfrm>
            <a:off x="3865800" y="1170125"/>
            <a:ext cx="4348007"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