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9425903be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9425903be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9425903be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9425903be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9425903be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9425903be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9425903be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c9425903be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9425903be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9425903be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9425903be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9425903be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9425903be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9425903be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9425903be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9425903be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9425903be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c9425903be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c9425903be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c9425903be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9425903b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9425903b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c9425903be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c9425903be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9425903be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9425903be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c9425903be_1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c9425903be_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c9425903be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c9425903be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c9425903be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c9425903be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c9425903be_1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c9425903be_1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9425903be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9425903be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9425903be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9425903be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9425903be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9425903be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9425903be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9425903be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9425903be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9425903be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9425903be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9425903be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9425903be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9425903be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650775"/>
            <a:ext cx="8520600" cy="1131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solidFill>
                  <a:srgbClr val="FFFFFF"/>
                </a:solidFill>
              </a:rPr>
              <a:t>Cars4U Dataset</a:t>
            </a:r>
            <a:endParaRPr>
              <a:solidFill>
                <a:srgbClr val="FFFFFF"/>
              </a:solidFill>
            </a:endParaRPr>
          </a:p>
        </p:txBody>
      </p:sp>
      <p:sp>
        <p:nvSpPr>
          <p:cNvPr id="55" name="Google Shape;55;p13"/>
          <p:cNvSpPr txBox="1"/>
          <p:nvPr>
            <p:ph idx="1" type="subTitle"/>
          </p:nvPr>
        </p:nvSpPr>
        <p:spPr>
          <a:xfrm>
            <a:off x="311700" y="2079375"/>
            <a:ext cx="8520600" cy="792600"/>
          </a:xfrm>
          <a:prstGeom prst="rect">
            <a:avLst/>
          </a:prstGeom>
          <a:noFill/>
        </p:spPr>
        <p:txBody>
          <a:bodyPr anchorCtr="0" anchor="t" bIns="91425" lIns="91425" spcFirstLastPara="1" rIns="91425" wrap="square" tIns="91425">
            <a:normAutofit/>
          </a:bodyPr>
          <a:lstStyle/>
          <a:p>
            <a:pPr indent="0" lvl="0" marL="0" rtl="0" algn="ctr">
              <a:spcBef>
                <a:spcPts val="0"/>
              </a:spcBef>
              <a:spcAft>
                <a:spcPts val="0"/>
              </a:spcAft>
              <a:buNone/>
            </a:pPr>
            <a:r>
              <a:rPr lang="en-GB">
                <a:solidFill>
                  <a:srgbClr val="FF00FF"/>
                </a:solidFill>
              </a:rPr>
              <a:t>Anisah Inua Mohammed</a:t>
            </a:r>
            <a:endParaRPr>
              <a:solidFill>
                <a:srgbClr val="FF00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Fuel_Type</a:t>
            </a:r>
            <a:endParaRPr/>
          </a:p>
        </p:txBody>
      </p:sp>
      <p:sp>
        <p:nvSpPr>
          <p:cNvPr id="110" name="Google Shape;110;p22"/>
          <p:cNvSpPr txBox="1"/>
          <p:nvPr>
            <p:ph idx="1" type="body"/>
          </p:nvPr>
        </p:nvSpPr>
        <p:spPr>
          <a:xfrm>
            <a:off x="311700" y="730450"/>
            <a:ext cx="30879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GB"/>
              <a:t>Observation:</a:t>
            </a:r>
            <a:endParaRPr/>
          </a:p>
          <a:p>
            <a:pPr indent="0" lvl="0" marL="101600" marR="127000" rtl="0" algn="l">
              <a:spcBef>
                <a:spcPts val="1200"/>
              </a:spcBef>
              <a:spcAft>
                <a:spcPts val="0"/>
              </a:spcAft>
              <a:buClr>
                <a:schemeClr val="dk1"/>
              </a:buClr>
              <a:buSzPct val="61111"/>
              <a:buFont typeface="Arial"/>
              <a:buNone/>
            </a:pPr>
            <a:r>
              <a:rPr lang="en-GB"/>
              <a:t>This shows the following:</a:t>
            </a:r>
            <a:endParaRPr/>
          </a:p>
          <a:p>
            <a:pPr indent="-277495" lvl="0" marL="558800" marR="127000" rtl="0" algn="l">
              <a:spcBef>
                <a:spcPts val="1200"/>
              </a:spcBef>
              <a:spcAft>
                <a:spcPts val="0"/>
              </a:spcAft>
              <a:buClr>
                <a:schemeClr val="dk1"/>
              </a:buClr>
              <a:buSzPct val="61111"/>
              <a:buChar char="●"/>
            </a:pPr>
            <a:r>
              <a:rPr lang="en-GB"/>
              <a:t>Over 50% of the cars use Diesel as their fuel type</a:t>
            </a:r>
            <a:endParaRPr/>
          </a:p>
          <a:p>
            <a:pPr indent="-277495" lvl="0" marL="558800" marR="127000" rtl="0" algn="l">
              <a:spcBef>
                <a:spcPts val="0"/>
              </a:spcBef>
              <a:spcAft>
                <a:spcPts val="0"/>
              </a:spcAft>
              <a:buClr>
                <a:schemeClr val="dk1"/>
              </a:buClr>
              <a:buSzPct val="61111"/>
              <a:buChar char="●"/>
            </a:pPr>
            <a:r>
              <a:rPr lang="en-GB"/>
              <a:t>A lot of cars also use Petrol but not as much as diesel</a:t>
            </a:r>
            <a:endParaRPr/>
          </a:p>
          <a:p>
            <a:pPr indent="-277495" lvl="0" marL="558800" marR="127000" rtl="0" algn="l">
              <a:spcBef>
                <a:spcPts val="0"/>
              </a:spcBef>
              <a:spcAft>
                <a:spcPts val="0"/>
              </a:spcAft>
              <a:buClr>
                <a:schemeClr val="dk1"/>
              </a:buClr>
              <a:buSzPct val="61111"/>
              <a:buChar char="●"/>
            </a:pPr>
            <a:r>
              <a:rPr lang="en-GB"/>
              <a:t>Very few cars make use of CNG as their fuel type </a:t>
            </a:r>
            <a:endParaRPr/>
          </a:p>
          <a:p>
            <a:pPr indent="-277495" lvl="0" marL="558800" marR="127000" rtl="0" algn="l">
              <a:spcBef>
                <a:spcPts val="0"/>
              </a:spcBef>
              <a:spcAft>
                <a:spcPts val="0"/>
              </a:spcAft>
              <a:buClr>
                <a:schemeClr val="dk1"/>
              </a:buClr>
              <a:buSzPct val="61111"/>
              <a:buChar char="●"/>
            </a:pPr>
            <a:r>
              <a:rPr lang="en-GB"/>
              <a:t>There are hardly any cars that use LPG or any electric cars</a:t>
            </a:r>
            <a:endParaRPr/>
          </a:p>
          <a:p>
            <a:pPr indent="0" lvl="0" marL="50800" marR="50800" rtl="0" algn="l">
              <a:spcBef>
                <a:spcPts val="700"/>
              </a:spcBef>
              <a:spcAft>
                <a:spcPts val="0"/>
              </a:spcAft>
              <a:buClr>
                <a:schemeClr val="dk1"/>
              </a:buClr>
              <a:buSzPct val="61111"/>
              <a:buFont typeface="Arial"/>
              <a:buNone/>
            </a:pPr>
            <a:r>
              <a:t/>
            </a:r>
            <a:endParaRPr/>
          </a:p>
          <a:p>
            <a:pPr indent="0" lvl="0" marL="0" rtl="0" algn="l">
              <a:spcBef>
                <a:spcPts val="0"/>
              </a:spcBef>
              <a:spcAft>
                <a:spcPts val="0"/>
              </a:spcAft>
              <a:buNone/>
            </a:pPr>
            <a:r>
              <a:t/>
            </a:r>
            <a:endParaRPr/>
          </a:p>
          <a:p>
            <a:pPr indent="0" lvl="0" marL="457200" rtl="0" algn="l">
              <a:spcBef>
                <a:spcPts val="1200"/>
              </a:spcBef>
              <a:spcAft>
                <a:spcPts val="0"/>
              </a:spcAft>
              <a:buNone/>
            </a:pPr>
            <a:r>
              <a:t/>
            </a:r>
            <a:endParaRPr/>
          </a:p>
        </p:txBody>
      </p:sp>
      <p:pic>
        <p:nvPicPr>
          <p:cNvPr id="111" name="Google Shape;111;p22"/>
          <p:cNvPicPr preferRelativeResize="0"/>
          <p:nvPr/>
        </p:nvPicPr>
        <p:blipFill rotWithShape="1">
          <a:blip r:embed="rId3">
            <a:alphaModFix/>
          </a:blip>
          <a:srcRect b="2669" l="9075" r="6578" t="2678"/>
          <a:stretch/>
        </p:blipFill>
        <p:spPr>
          <a:xfrm>
            <a:off x="5134725" y="882850"/>
            <a:ext cx="3516925" cy="2176875"/>
          </a:xfrm>
          <a:prstGeom prst="rect">
            <a:avLst/>
          </a:prstGeom>
          <a:noFill/>
          <a:ln>
            <a:noFill/>
          </a:ln>
        </p:spPr>
      </p:pic>
      <p:pic>
        <p:nvPicPr>
          <p:cNvPr id="112" name="Google Shape;112;p22"/>
          <p:cNvPicPr preferRelativeResize="0"/>
          <p:nvPr/>
        </p:nvPicPr>
        <p:blipFill>
          <a:blip r:embed="rId4">
            <a:alphaModFix/>
          </a:blip>
          <a:stretch>
            <a:fillRect/>
          </a:stretch>
        </p:blipFill>
        <p:spPr>
          <a:xfrm>
            <a:off x="3332075" y="2942500"/>
            <a:ext cx="2479849" cy="19313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Owner_Type</a:t>
            </a:r>
            <a:endParaRPr/>
          </a:p>
        </p:txBody>
      </p:sp>
      <p:sp>
        <p:nvSpPr>
          <p:cNvPr id="118" name="Google Shape;118;p23"/>
          <p:cNvSpPr txBox="1"/>
          <p:nvPr>
            <p:ph idx="1" type="body"/>
          </p:nvPr>
        </p:nvSpPr>
        <p:spPr>
          <a:xfrm>
            <a:off x="311700" y="1152475"/>
            <a:ext cx="2619000" cy="3349200"/>
          </a:xfrm>
          <a:prstGeom prst="rect">
            <a:avLst/>
          </a:prstGeom>
        </p:spPr>
        <p:txBody>
          <a:bodyPr anchorCtr="0" anchor="t" bIns="91425" lIns="91425" spcFirstLastPara="1" rIns="91425" wrap="square" tIns="91425">
            <a:normAutofit/>
          </a:bodyPr>
          <a:lstStyle/>
          <a:p>
            <a:pPr indent="-295275" lvl="0" marL="457200" rtl="0" algn="l">
              <a:spcBef>
                <a:spcPts val="0"/>
              </a:spcBef>
              <a:spcAft>
                <a:spcPts val="0"/>
              </a:spcAft>
              <a:buClr>
                <a:schemeClr val="dk1"/>
              </a:buClr>
              <a:buSzPts val="1050"/>
              <a:buChar char="●"/>
            </a:pPr>
            <a:r>
              <a:rPr lang="en-GB" sz="1050">
                <a:solidFill>
                  <a:schemeClr val="dk1"/>
                </a:solidFill>
              </a:rPr>
              <a:t>Most cars have only had one ownership before </a:t>
            </a:r>
            <a:endParaRPr sz="1050">
              <a:solidFill>
                <a:schemeClr val="dk1"/>
              </a:solidFill>
            </a:endParaRPr>
          </a:p>
          <a:p>
            <a:pPr indent="-295275" lvl="0" marL="457200" rtl="0" algn="l">
              <a:spcBef>
                <a:spcPts val="0"/>
              </a:spcBef>
              <a:spcAft>
                <a:spcPts val="0"/>
              </a:spcAft>
              <a:buClr>
                <a:schemeClr val="dk1"/>
              </a:buClr>
              <a:buSzPts val="1050"/>
              <a:buChar char="●"/>
            </a:pPr>
            <a:r>
              <a:rPr lang="en-GB" sz="1050">
                <a:solidFill>
                  <a:schemeClr val="dk1"/>
                </a:solidFill>
              </a:rPr>
              <a:t>Some cars have had second and third ownership</a:t>
            </a:r>
            <a:endParaRPr sz="1050">
              <a:solidFill>
                <a:schemeClr val="dk1"/>
              </a:solidFill>
            </a:endParaRPr>
          </a:p>
          <a:p>
            <a:pPr indent="-295275" lvl="0" marL="457200" rtl="0" algn="l">
              <a:spcBef>
                <a:spcPts val="0"/>
              </a:spcBef>
              <a:spcAft>
                <a:spcPts val="0"/>
              </a:spcAft>
              <a:buClr>
                <a:schemeClr val="dk1"/>
              </a:buClr>
              <a:buSzPts val="1050"/>
              <a:buChar char="●"/>
            </a:pPr>
            <a:r>
              <a:rPr lang="en-GB" sz="1050">
                <a:solidFill>
                  <a:schemeClr val="dk1"/>
                </a:solidFill>
              </a:rPr>
              <a:t>Very few cars had forth and above ownership</a:t>
            </a:r>
            <a:endParaRPr sz="1050">
              <a:solidFill>
                <a:schemeClr val="dk1"/>
              </a:solidFill>
            </a:endParaRPr>
          </a:p>
          <a:p>
            <a:pPr indent="0" lvl="0" marL="0" rtl="0" algn="l">
              <a:spcBef>
                <a:spcPts val="700"/>
              </a:spcBef>
              <a:spcAft>
                <a:spcPts val="1200"/>
              </a:spcAft>
              <a:buNone/>
            </a:pPr>
            <a:r>
              <a:t/>
            </a:r>
            <a:endParaRPr/>
          </a:p>
        </p:txBody>
      </p:sp>
      <p:pic>
        <p:nvPicPr>
          <p:cNvPr id="119" name="Google Shape;119;p23"/>
          <p:cNvPicPr preferRelativeResize="0"/>
          <p:nvPr/>
        </p:nvPicPr>
        <p:blipFill>
          <a:blip r:embed="rId3">
            <a:alphaModFix/>
          </a:blip>
          <a:stretch>
            <a:fillRect/>
          </a:stretch>
        </p:blipFill>
        <p:spPr>
          <a:xfrm>
            <a:off x="3083100" y="1170125"/>
            <a:ext cx="5908499" cy="311036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Seats</a:t>
            </a:r>
            <a:endParaRPr/>
          </a:p>
        </p:txBody>
      </p:sp>
      <p:sp>
        <p:nvSpPr>
          <p:cNvPr id="125" name="Google Shape;125;p24"/>
          <p:cNvSpPr txBox="1"/>
          <p:nvPr>
            <p:ph idx="1" type="body"/>
          </p:nvPr>
        </p:nvSpPr>
        <p:spPr>
          <a:xfrm>
            <a:off x="311700" y="1152475"/>
            <a:ext cx="2689500" cy="3416400"/>
          </a:xfrm>
          <a:prstGeom prst="rect">
            <a:avLst/>
          </a:prstGeom>
        </p:spPr>
        <p:txBody>
          <a:bodyPr anchorCtr="0" anchor="t" bIns="91425" lIns="91425" spcFirstLastPara="1" rIns="91425" wrap="square" tIns="91425">
            <a:normAutofit fontScale="70000" lnSpcReduction="20000"/>
          </a:bodyPr>
          <a:lstStyle/>
          <a:p>
            <a:pPr indent="-277495" lvl="0" marL="558800" marR="127000" rtl="0" algn="l">
              <a:spcBef>
                <a:spcPts val="0"/>
              </a:spcBef>
              <a:spcAft>
                <a:spcPts val="0"/>
              </a:spcAft>
              <a:buClr>
                <a:schemeClr val="dk1"/>
              </a:buClr>
              <a:buSzPct val="61111"/>
              <a:buChar char="●"/>
            </a:pPr>
            <a:r>
              <a:rPr lang="en-GB"/>
              <a:t>Over 6000 cars are 5-Seaters</a:t>
            </a:r>
            <a:endParaRPr/>
          </a:p>
          <a:p>
            <a:pPr indent="-277495" lvl="0" marL="558800" marR="127000" rtl="0" algn="l">
              <a:spcBef>
                <a:spcPts val="0"/>
              </a:spcBef>
              <a:spcAft>
                <a:spcPts val="0"/>
              </a:spcAft>
              <a:buClr>
                <a:schemeClr val="dk1"/>
              </a:buClr>
              <a:buSzPct val="61111"/>
              <a:buChar char="●"/>
            </a:pPr>
            <a:r>
              <a:rPr lang="en-GB"/>
              <a:t>Most cars are cars are 5-seaters</a:t>
            </a:r>
            <a:endParaRPr/>
          </a:p>
          <a:p>
            <a:pPr indent="-277495" lvl="0" marL="558800" marR="127000" rtl="0" algn="l">
              <a:spcBef>
                <a:spcPts val="0"/>
              </a:spcBef>
              <a:spcAft>
                <a:spcPts val="0"/>
              </a:spcAft>
              <a:buClr>
                <a:schemeClr val="dk1"/>
              </a:buClr>
              <a:buSzPct val="61111"/>
              <a:buChar char="●"/>
            </a:pPr>
            <a:r>
              <a:rPr lang="en-GB"/>
              <a:t>There is also a good number of cars which are 7 and 8 seaters</a:t>
            </a:r>
            <a:endParaRPr/>
          </a:p>
          <a:p>
            <a:pPr indent="-277495" lvl="0" marL="558800" marR="127000" rtl="0" algn="l">
              <a:spcBef>
                <a:spcPts val="0"/>
              </a:spcBef>
              <a:spcAft>
                <a:spcPts val="0"/>
              </a:spcAft>
              <a:buClr>
                <a:schemeClr val="dk1"/>
              </a:buClr>
              <a:buSzPct val="61111"/>
              <a:buChar char="●"/>
            </a:pPr>
            <a:r>
              <a:rPr lang="en-GB"/>
              <a:t>This could mean that the cars in the dataset could be quite big and spacious</a:t>
            </a:r>
            <a:endParaRPr/>
          </a:p>
          <a:p>
            <a:pPr indent="-277495" lvl="0" marL="558800" marR="127000" rtl="0" algn="l">
              <a:spcBef>
                <a:spcPts val="0"/>
              </a:spcBef>
              <a:spcAft>
                <a:spcPts val="0"/>
              </a:spcAft>
              <a:buClr>
                <a:schemeClr val="dk1"/>
              </a:buClr>
              <a:buSzPct val="61111"/>
              <a:buChar char="●"/>
            </a:pPr>
            <a:r>
              <a:rPr lang="en-GB"/>
              <a:t>There were hardly any cars with 9 or 10 seats in them </a:t>
            </a:r>
            <a:endParaRPr/>
          </a:p>
          <a:p>
            <a:pPr indent="0" lvl="0" marL="50800" marR="50800" rtl="0" algn="l">
              <a:spcBef>
                <a:spcPts val="700"/>
              </a:spcBef>
              <a:spcAft>
                <a:spcPts val="0"/>
              </a:spcAft>
              <a:buClr>
                <a:schemeClr val="dk1"/>
              </a:buClr>
              <a:buSzPct val="61111"/>
              <a:buFont typeface="Arial"/>
              <a:buNone/>
            </a:pPr>
            <a:r>
              <a:t/>
            </a:r>
            <a:endParaRPr/>
          </a:p>
          <a:p>
            <a:pPr indent="0" lvl="0" marL="0" rtl="0" algn="l">
              <a:spcBef>
                <a:spcPts val="0"/>
              </a:spcBef>
              <a:spcAft>
                <a:spcPts val="1200"/>
              </a:spcAft>
              <a:buNone/>
            </a:pPr>
            <a:r>
              <a:t/>
            </a:r>
            <a:endParaRPr/>
          </a:p>
        </p:txBody>
      </p:sp>
      <p:pic>
        <p:nvPicPr>
          <p:cNvPr id="126" name="Google Shape;126;p24"/>
          <p:cNvPicPr preferRelativeResize="0"/>
          <p:nvPr/>
        </p:nvPicPr>
        <p:blipFill>
          <a:blip r:embed="rId3">
            <a:alphaModFix/>
          </a:blip>
          <a:stretch>
            <a:fillRect/>
          </a:stretch>
        </p:blipFill>
        <p:spPr>
          <a:xfrm>
            <a:off x="3153600" y="1170125"/>
            <a:ext cx="5838000" cy="339057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Location</a:t>
            </a:r>
            <a:endParaRPr/>
          </a:p>
        </p:txBody>
      </p:sp>
      <p:sp>
        <p:nvSpPr>
          <p:cNvPr id="132" name="Google Shape;132;p25"/>
          <p:cNvSpPr txBox="1"/>
          <p:nvPr>
            <p:ph idx="1" type="body"/>
          </p:nvPr>
        </p:nvSpPr>
        <p:spPr>
          <a:xfrm>
            <a:off x="311700" y="1152475"/>
            <a:ext cx="3158400" cy="3416400"/>
          </a:xfrm>
          <a:prstGeom prst="rect">
            <a:avLst/>
          </a:prstGeom>
        </p:spPr>
        <p:txBody>
          <a:bodyPr anchorCtr="0" anchor="t" bIns="91425" lIns="91425" spcFirstLastPara="1" rIns="91425" wrap="square" tIns="91425">
            <a:normAutofit/>
          </a:bodyPr>
          <a:lstStyle/>
          <a:p>
            <a:pPr indent="-295275" lvl="0" marL="457200" rtl="0" algn="l">
              <a:spcBef>
                <a:spcPts val="0"/>
              </a:spcBef>
              <a:spcAft>
                <a:spcPts val="0"/>
              </a:spcAft>
              <a:buClr>
                <a:schemeClr val="dk1"/>
              </a:buClr>
              <a:buSzPts val="1050"/>
              <a:buChar char="●"/>
            </a:pPr>
            <a:r>
              <a:rPr lang="en-GB" sz="1050">
                <a:solidFill>
                  <a:schemeClr val="dk1"/>
                </a:solidFill>
              </a:rPr>
              <a:t>A lot of cities were almost used equally in the locations for the cars</a:t>
            </a:r>
            <a:endParaRPr sz="1050">
              <a:solidFill>
                <a:schemeClr val="dk1"/>
              </a:solidFill>
            </a:endParaRPr>
          </a:p>
          <a:p>
            <a:pPr indent="-295275" lvl="0" marL="457200" rtl="0" algn="l">
              <a:spcBef>
                <a:spcPts val="0"/>
              </a:spcBef>
              <a:spcAft>
                <a:spcPts val="0"/>
              </a:spcAft>
              <a:buClr>
                <a:schemeClr val="dk1"/>
              </a:buClr>
              <a:buSzPts val="1050"/>
              <a:buChar char="●"/>
            </a:pPr>
            <a:r>
              <a:rPr lang="en-GB" sz="1050">
                <a:solidFill>
                  <a:schemeClr val="dk1"/>
                </a:solidFill>
              </a:rPr>
              <a:t>The highest amount of cars that are being purchased or available is in Mumbai.</a:t>
            </a:r>
            <a:endParaRPr sz="1050">
              <a:solidFill>
                <a:schemeClr val="dk1"/>
              </a:solidFill>
            </a:endParaRPr>
          </a:p>
          <a:p>
            <a:pPr indent="-295275" lvl="0" marL="457200" rtl="0" algn="l">
              <a:spcBef>
                <a:spcPts val="0"/>
              </a:spcBef>
              <a:spcAft>
                <a:spcPts val="0"/>
              </a:spcAft>
              <a:buClr>
                <a:schemeClr val="dk1"/>
              </a:buClr>
              <a:buSzPts val="1050"/>
              <a:buChar char="●"/>
            </a:pPr>
            <a:r>
              <a:rPr lang="en-GB" sz="1050">
                <a:solidFill>
                  <a:schemeClr val="dk1"/>
                </a:solidFill>
              </a:rPr>
              <a:t>The least location if where the cars are available or being purcahsed is in Ahmedabad.</a:t>
            </a:r>
            <a:endParaRPr sz="1050">
              <a:solidFill>
                <a:schemeClr val="dk1"/>
              </a:solidFill>
            </a:endParaRPr>
          </a:p>
          <a:p>
            <a:pPr indent="0" lvl="0" marL="0" rtl="0" algn="l">
              <a:spcBef>
                <a:spcPts val="700"/>
              </a:spcBef>
              <a:spcAft>
                <a:spcPts val="1200"/>
              </a:spcAft>
              <a:buNone/>
            </a:pPr>
            <a:r>
              <a:t/>
            </a:r>
            <a:endParaRPr/>
          </a:p>
        </p:txBody>
      </p:sp>
      <p:pic>
        <p:nvPicPr>
          <p:cNvPr id="133" name="Google Shape;133;p25"/>
          <p:cNvPicPr preferRelativeResize="0"/>
          <p:nvPr/>
        </p:nvPicPr>
        <p:blipFill>
          <a:blip r:embed="rId3">
            <a:alphaModFix/>
          </a:blip>
          <a:stretch>
            <a:fillRect/>
          </a:stretch>
        </p:blipFill>
        <p:spPr>
          <a:xfrm>
            <a:off x="3622500" y="1170125"/>
            <a:ext cx="4806730" cy="3820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Mileage</a:t>
            </a:r>
            <a:endParaRPr/>
          </a:p>
        </p:txBody>
      </p:sp>
      <p:sp>
        <p:nvSpPr>
          <p:cNvPr id="139" name="Google Shape;139;p26"/>
          <p:cNvSpPr txBox="1"/>
          <p:nvPr>
            <p:ph idx="1" type="body"/>
          </p:nvPr>
        </p:nvSpPr>
        <p:spPr>
          <a:xfrm>
            <a:off x="311700" y="1152475"/>
            <a:ext cx="3135000" cy="3416400"/>
          </a:xfrm>
          <a:prstGeom prst="rect">
            <a:avLst/>
          </a:prstGeom>
        </p:spPr>
        <p:txBody>
          <a:bodyPr anchorCtr="0" anchor="t" bIns="91425" lIns="91425" spcFirstLastPara="1" rIns="91425" wrap="square" tIns="91425">
            <a:normAutofit/>
          </a:bodyPr>
          <a:lstStyle/>
          <a:p>
            <a:pPr indent="-295275" lvl="0" marL="457200" rtl="0" algn="l">
              <a:spcBef>
                <a:spcPts val="1100"/>
              </a:spcBef>
              <a:spcAft>
                <a:spcPts val="0"/>
              </a:spcAft>
              <a:buClr>
                <a:schemeClr val="dk1"/>
              </a:buClr>
              <a:buSzPts val="1050"/>
              <a:buChar char="●"/>
            </a:pPr>
            <a:r>
              <a:rPr lang="en-GB" sz="1050">
                <a:solidFill>
                  <a:schemeClr val="dk1"/>
                </a:solidFill>
              </a:rPr>
              <a:t>The graph above shows that Mileage can be normally distributed</a:t>
            </a:r>
            <a:endParaRPr sz="1050">
              <a:solidFill>
                <a:schemeClr val="dk1"/>
              </a:solidFill>
            </a:endParaRPr>
          </a:p>
          <a:p>
            <a:pPr indent="-295275" lvl="0" marL="457200" rtl="0" algn="l">
              <a:spcBef>
                <a:spcPts val="0"/>
              </a:spcBef>
              <a:spcAft>
                <a:spcPts val="0"/>
              </a:spcAft>
              <a:buClr>
                <a:schemeClr val="dk1"/>
              </a:buClr>
              <a:buSzPts val="1050"/>
              <a:buChar char="●"/>
            </a:pPr>
            <a:r>
              <a:rPr lang="en-GB" sz="1350">
                <a:solidFill>
                  <a:srgbClr val="292929"/>
                </a:solidFill>
                <a:highlight>
                  <a:srgbClr val="FFFFFF"/>
                </a:highlight>
                <a:latin typeface="Georgia"/>
                <a:ea typeface="Georgia"/>
                <a:cs typeface="Georgia"/>
                <a:sym typeface="Georgia"/>
              </a:rPr>
              <a:t>Mileage spread is not giving any linear relationship. </a:t>
            </a:r>
            <a:endParaRPr sz="1050">
              <a:solidFill>
                <a:schemeClr val="dk1"/>
              </a:solidFill>
            </a:endParaRPr>
          </a:p>
          <a:p>
            <a:pPr indent="0" lvl="0" marL="0" rtl="0" algn="l">
              <a:spcBef>
                <a:spcPts val="700"/>
              </a:spcBef>
              <a:spcAft>
                <a:spcPts val="1200"/>
              </a:spcAft>
              <a:buNone/>
            </a:pPr>
            <a:r>
              <a:t/>
            </a:r>
            <a:endParaRPr/>
          </a:p>
        </p:txBody>
      </p:sp>
      <p:pic>
        <p:nvPicPr>
          <p:cNvPr id="140" name="Google Shape;140;p26"/>
          <p:cNvPicPr preferRelativeResize="0"/>
          <p:nvPr/>
        </p:nvPicPr>
        <p:blipFill rotWithShape="1">
          <a:blip r:embed="rId3">
            <a:alphaModFix/>
          </a:blip>
          <a:srcRect b="0" l="10484" r="9052" t="0"/>
          <a:stretch/>
        </p:blipFill>
        <p:spPr>
          <a:xfrm>
            <a:off x="4970600" y="777325"/>
            <a:ext cx="3329350" cy="22530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Power</a:t>
            </a:r>
            <a:endParaRPr/>
          </a:p>
        </p:txBody>
      </p:sp>
      <p:sp>
        <p:nvSpPr>
          <p:cNvPr id="146" name="Google Shape;146;p27"/>
          <p:cNvSpPr txBox="1"/>
          <p:nvPr>
            <p:ph idx="1" type="body"/>
          </p:nvPr>
        </p:nvSpPr>
        <p:spPr>
          <a:xfrm>
            <a:off x="311700" y="1152475"/>
            <a:ext cx="3439800" cy="3583800"/>
          </a:xfrm>
          <a:prstGeom prst="rect">
            <a:avLst/>
          </a:prstGeom>
        </p:spPr>
        <p:txBody>
          <a:bodyPr anchorCtr="0" anchor="t" bIns="91425" lIns="91425" spcFirstLastPara="1" rIns="91425" wrap="square" tIns="91425">
            <a:normAutofit/>
          </a:bodyPr>
          <a:lstStyle/>
          <a:p>
            <a:pPr indent="0" lvl="0" marL="0" rtl="0" algn="l">
              <a:lnSpc>
                <a:spcPct val="190909"/>
              </a:lnSpc>
              <a:spcBef>
                <a:spcPts val="2100"/>
              </a:spcBef>
              <a:spcAft>
                <a:spcPts val="0"/>
              </a:spcAft>
              <a:buClr>
                <a:schemeClr val="dk1"/>
              </a:buClr>
              <a:buSzPts val="1100"/>
              <a:buFont typeface="Arial"/>
              <a:buNone/>
            </a:pPr>
            <a:r>
              <a:rPr lang="en-GB" sz="1350">
                <a:solidFill>
                  <a:srgbClr val="292929"/>
                </a:solidFill>
                <a:latin typeface="Georgia"/>
                <a:ea typeface="Georgia"/>
                <a:cs typeface="Georgia"/>
                <a:sym typeface="Georgia"/>
              </a:rPr>
              <a:t>Power has high correlation linear with price and above 300 HP only automatic cars there.</a:t>
            </a:r>
            <a:endParaRPr sz="1350">
              <a:solidFill>
                <a:srgbClr val="292929"/>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200"/>
              </a:spcAft>
              <a:buNone/>
            </a:pPr>
            <a:r>
              <a:t/>
            </a:r>
            <a:endParaRPr/>
          </a:p>
        </p:txBody>
      </p:sp>
      <p:pic>
        <p:nvPicPr>
          <p:cNvPr id="147" name="Google Shape;147;p27"/>
          <p:cNvPicPr preferRelativeResize="0"/>
          <p:nvPr/>
        </p:nvPicPr>
        <p:blipFill>
          <a:blip r:embed="rId3">
            <a:alphaModFix/>
          </a:blip>
          <a:stretch>
            <a:fillRect/>
          </a:stretch>
        </p:blipFill>
        <p:spPr>
          <a:xfrm>
            <a:off x="4572000" y="1547600"/>
            <a:ext cx="3535125" cy="3188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Engine</a:t>
            </a:r>
            <a:endParaRPr/>
          </a:p>
        </p:txBody>
      </p:sp>
      <p:sp>
        <p:nvSpPr>
          <p:cNvPr id="153" name="Google Shape;153;p28"/>
          <p:cNvSpPr txBox="1"/>
          <p:nvPr>
            <p:ph idx="1" type="body"/>
          </p:nvPr>
        </p:nvSpPr>
        <p:spPr>
          <a:xfrm>
            <a:off x="311700" y="1152475"/>
            <a:ext cx="2830200" cy="3416400"/>
          </a:xfrm>
          <a:prstGeom prst="rect">
            <a:avLst/>
          </a:prstGeom>
        </p:spPr>
        <p:txBody>
          <a:bodyPr anchorCtr="0" anchor="t" bIns="91425" lIns="91425" spcFirstLastPara="1" rIns="91425" wrap="square" tIns="91425">
            <a:normAutofit/>
          </a:bodyPr>
          <a:lstStyle/>
          <a:p>
            <a:pPr indent="-285750" lvl="0" marL="457200" rtl="0" algn="l">
              <a:lnSpc>
                <a:spcPct val="190909"/>
              </a:lnSpc>
              <a:spcBef>
                <a:spcPts val="2100"/>
              </a:spcBef>
              <a:spcAft>
                <a:spcPts val="0"/>
              </a:spcAft>
              <a:buClr>
                <a:srgbClr val="292929"/>
              </a:buClr>
              <a:buSzPts val="900"/>
              <a:buFont typeface="Calibri"/>
              <a:buChar char="●"/>
            </a:pPr>
            <a:r>
              <a:rPr lang="en-GB" sz="900">
                <a:solidFill>
                  <a:srgbClr val="292929"/>
                </a:solidFill>
                <a:latin typeface="Calibri"/>
                <a:ea typeface="Calibri"/>
                <a:cs typeface="Calibri"/>
                <a:sym typeface="Calibri"/>
              </a:rPr>
              <a:t>Engine also has high correlation linear with price and above 3000 cc only automatic cars there. So, let’s see engine and power correlation also if they both are also highly correlated</a:t>
            </a:r>
            <a:endParaRPr sz="900">
              <a:solidFill>
                <a:srgbClr val="292929"/>
              </a:solidFill>
              <a:latin typeface="Calibri"/>
              <a:ea typeface="Calibri"/>
              <a:cs typeface="Calibri"/>
              <a:sym typeface="Calibri"/>
            </a:endParaRPr>
          </a:p>
          <a:p>
            <a:pPr indent="-285750" lvl="0" marL="457200" rtl="0" algn="l">
              <a:lnSpc>
                <a:spcPct val="190909"/>
              </a:lnSpc>
              <a:spcBef>
                <a:spcPts val="0"/>
              </a:spcBef>
              <a:spcAft>
                <a:spcPts val="0"/>
              </a:spcAft>
              <a:buClr>
                <a:srgbClr val="292929"/>
              </a:buClr>
              <a:buSzPts val="900"/>
              <a:buFont typeface="Calibri"/>
              <a:buChar char="●"/>
            </a:pPr>
            <a:r>
              <a:rPr lang="en-GB" sz="900">
                <a:solidFill>
                  <a:srgbClr val="292929"/>
                </a:solidFill>
                <a:latin typeface="Calibri"/>
                <a:ea typeface="Calibri"/>
                <a:cs typeface="Calibri"/>
                <a:sym typeface="Calibri"/>
              </a:rPr>
              <a:t>As, we can see engine and power are highly correlated which can cause multi collinearity. While moving to model building we have to do test for multi collinearity and remove one of them if they are dependent on each other to apply linear regression model.</a:t>
            </a:r>
            <a:endParaRPr sz="900">
              <a:solidFill>
                <a:srgbClr val="292929"/>
              </a:solidFill>
              <a:latin typeface="Calibri"/>
              <a:ea typeface="Calibri"/>
              <a:cs typeface="Calibri"/>
              <a:sym typeface="Calibri"/>
            </a:endParaRPr>
          </a:p>
          <a:p>
            <a:pPr indent="0" lvl="0" marL="0" rtl="0" algn="l">
              <a:spcBef>
                <a:spcPts val="0"/>
              </a:spcBef>
              <a:spcAft>
                <a:spcPts val="1200"/>
              </a:spcAft>
              <a:buNone/>
            </a:pPr>
            <a:r>
              <a:t/>
            </a:r>
            <a:endParaRPr/>
          </a:p>
        </p:txBody>
      </p:sp>
      <p:pic>
        <p:nvPicPr>
          <p:cNvPr id="154" name="Google Shape;154;p28"/>
          <p:cNvPicPr preferRelativeResize="0"/>
          <p:nvPr/>
        </p:nvPicPr>
        <p:blipFill>
          <a:blip r:embed="rId3">
            <a:alphaModFix/>
          </a:blip>
          <a:stretch>
            <a:fillRect/>
          </a:stretch>
        </p:blipFill>
        <p:spPr>
          <a:xfrm>
            <a:off x="4572000" y="700925"/>
            <a:ext cx="3962399" cy="2209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Engine</a:t>
            </a:r>
            <a:endParaRPr/>
          </a:p>
        </p:txBody>
      </p:sp>
      <p:sp>
        <p:nvSpPr>
          <p:cNvPr id="160" name="Google Shape;160;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8775" lvl="0" marL="457200" rtl="0" algn="l">
              <a:spcBef>
                <a:spcPts val="0"/>
              </a:spcBef>
              <a:spcAft>
                <a:spcPts val="0"/>
              </a:spcAft>
              <a:buClr>
                <a:schemeClr val="dk1"/>
              </a:buClr>
              <a:buSzPts val="2050"/>
              <a:buFont typeface="Calibri"/>
              <a:buChar char="●"/>
            </a:pPr>
            <a:r>
              <a:rPr lang="en-GB" sz="2050">
                <a:solidFill>
                  <a:schemeClr val="dk1"/>
                </a:solidFill>
                <a:latin typeface="Calibri"/>
                <a:ea typeface="Calibri"/>
                <a:cs typeface="Calibri"/>
                <a:sym typeface="Calibri"/>
              </a:rPr>
              <a:t>This reveals that the the Engines are rightly skewed when the long tail is at the right side which explains that the mean is greater than the median (mean&gt;median).</a:t>
            </a:r>
            <a:endParaRPr sz="2050">
              <a:solidFill>
                <a:schemeClr val="dk1"/>
              </a:solidFill>
              <a:latin typeface="Calibri"/>
              <a:ea typeface="Calibri"/>
              <a:cs typeface="Calibri"/>
              <a:sym typeface="Calibri"/>
            </a:endParaRPr>
          </a:p>
          <a:p>
            <a:pPr indent="-358775" lvl="0" marL="457200" rtl="0" algn="l">
              <a:spcBef>
                <a:spcPts val="0"/>
              </a:spcBef>
              <a:spcAft>
                <a:spcPts val="0"/>
              </a:spcAft>
              <a:buClr>
                <a:schemeClr val="dk1"/>
              </a:buClr>
              <a:buSzPts val="2050"/>
              <a:buFont typeface="Calibri"/>
              <a:buChar char="●"/>
            </a:pPr>
            <a:r>
              <a:rPr lang="en-GB" sz="2050">
                <a:solidFill>
                  <a:schemeClr val="dk1"/>
                </a:solidFill>
                <a:latin typeface="Calibri"/>
                <a:ea typeface="Calibri"/>
                <a:cs typeface="Calibri"/>
                <a:sym typeface="Calibri"/>
              </a:rPr>
              <a:t>Also the displacement volume of the engines are under the range from -500-10000</a:t>
            </a:r>
            <a:endParaRPr sz="2050">
              <a:solidFill>
                <a:schemeClr val="dk1"/>
              </a:solidFill>
              <a:latin typeface="Calibri"/>
              <a:ea typeface="Calibri"/>
              <a:cs typeface="Calibri"/>
              <a:sym typeface="Calibri"/>
            </a:endParaRPr>
          </a:p>
          <a:p>
            <a:pPr indent="0" lvl="0" marL="0" rtl="0" algn="l">
              <a:spcBef>
                <a:spcPts val="7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Year, Price and Location</a:t>
            </a:r>
            <a:endParaRPr/>
          </a:p>
        </p:txBody>
      </p:sp>
      <p:sp>
        <p:nvSpPr>
          <p:cNvPr id="166" name="Google Shape;166;p30"/>
          <p:cNvSpPr txBox="1"/>
          <p:nvPr>
            <p:ph idx="1" type="body"/>
          </p:nvPr>
        </p:nvSpPr>
        <p:spPr>
          <a:xfrm>
            <a:off x="311700" y="1152475"/>
            <a:ext cx="2954100" cy="3416400"/>
          </a:xfrm>
          <a:prstGeom prst="rect">
            <a:avLst/>
          </a:prstGeom>
        </p:spPr>
        <p:txBody>
          <a:bodyPr anchorCtr="0" anchor="t" bIns="91425" lIns="91425" spcFirstLastPara="1" rIns="91425" wrap="square" tIns="91425">
            <a:normAutofit/>
          </a:bodyPr>
          <a:lstStyle/>
          <a:p>
            <a:pPr indent="-295275" lvl="0" marL="457200" rtl="0" algn="l">
              <a:spcBef>
                <a:spcPts val="0"/>
              </a:spcBef>
              <a:spcAft>
                <a:spcPts val="0"/>
              </a:spcAft>
              <a:buClr>
                <a:schemeClr val="dk1"/>
              </a:buClr>
              <a:buSzPts val="1050"/>
              <a:buChar char="●"/>
            </a:pPr>
            <a:r>
              <a:rPr lang="en-GB" sz="1050">
                <a:solidFill>
                  <a:schemeClr val="dk1"/>
                </a:solidFill>
              </a:rPr>
              <a:t>The above box plot shows that there is almost an equal spread. However, in Coimbatore and Bangalore their median value is lower than others but there is no signifanct effect so it would not really be a major feature.</a:t>
            </a:r>
            <a:endParaRPr sz="1050">
              <a:solidFill>
                <a:schemeClr val="dk1"/>
              </a:solidFill>
            </a:endParaRPr>
          </a:p>
          <a:p>
            <a:pPr indent="-295275" lvl="0" marL="457200" rtl="0" algn="l">
              <a:spcBef>
                <a:spcPts val="0"/>
              </a:spcBef>
              <a:spcAft>
                <a:spcPts val="0"/>
              </a:spcAft>
              <a:buClr>
                <a:schemeClr val="dk1"/>
              </a:buClr>
              <a:buSzPts val="1050"/>
              <a:buChar char="●"/>
            </a:pPr>
            <a:r>
              <a:rPr lang="en-GB" sz="1050">
                <a:solidFill>
                  <a:schemeClr val="dk1"/>
                </a:solidFill>
              </a:rPr>
              <a:t>This also means that a high spread can be because of more number of higher ranges car in the dataset.</a:t>
            </a:r>
            <a:endParaRPr sz="1050">
              <a:solidFill>
                <a:schemeClr val="dk1"/>
              </a:solidFill>
            </a:endParaRPr>
          </a:p>
          <a:p>
            <a:pPr indent="0" lvl="0" marL="0" rtl="0" algn="l">
              <a:spcBef>
                <a:spcPts val="700"/>
              </a:spcBef>
              <a:spcAft>
                <a:spcPts val="1200"/>
              </a:spcAft>
              <a:buNone/>
            </a:pPr>
            <a:r>
              <a:t/>
            </a:r>
            <a:endParaRPr/>
          </a:p>
        </p:txBody>
      </p:sp>
      <p:pic>
        <p:nvPicPr>
          <p:cNvPr id="167" name="Google Shape;167;p30"/>
          <p:cNvPicPr preferRelativeResize="0"/>
          <p:nvPr/>
        </p:nvPicPr>
        <p:blipFill>
          <a:blip r:embed="rId3">
            <a:alphaModFix/>
          </a:blip>
          <a:stretch>
            <a:fillRect/>
          </a:stretch>
        </p:blipFill>
        <p:spPr>
          <a:xfrm>
            <a:off x="5625100" y="0"/>
            <a:ext cx="3459375" cy="1953350"/>
          </a:xfrm>
          <a:prstGeom prst="rect">
            <a:avLst/>
          </a:prstGeom>
          <a:noFill/>
          <a:ln>
            <a:noFill/>
          </a:ln>
        </p:spPr>
      </p:pic>
      <p:pic>
        <p:nvPicPr>
          <p:cNvPr id="168" name="Google Shape;168;p30"/>
          <p:cNvPicPr preferRelativeResize="0"/>
          <p:nvPr/>
        </p:nvPicPr>
        <p:blipFill>
          <a:blip r:embed="rId4">
            <a:alphaModFix/>
          </a:blip>
          <a:stretch>
            <a:fillRect/>
          </a:stretch>
        </p:blipFill>
        <p:spPr>
          <a:xfrm>
            <a:off x="4769754" y="1953350"/>
            <a:ext cx="4161451" cy="28853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Seats, Price and Brand</a:t>
            </a:r>
            <a:endParaRPr/>
          </a:p>
        </p:txBody>
      </p:sp>
      <p:sp>
        <p:nvSpPr>
          <p:cNvPr id="174" name="Google Shape;174;p31"/>
          <p:cNvSpPr txBox="1"/>
          <p:nvPr>
            <p:ph idx="1" type="body"/>
          </p:nvPr>
        </p:nvSpPr>
        <p:spPr>
          <a:xfrm>
            <a:off x="311700" y="1152475"/>
            <a:ext cx="2598300" cy="3416400"/>
          </a:xfrm>
          <a:prstGeom prst="rect">
            <a:avLst/>
          </a:prstGeom>
        </p:spPr>
        <p:txBody>
          <a:bodyPr anchorCtr="0" anchor="t" bIns="91425" lIns="91425" spcFirstLastPara="1" rIns="91425" wrap="square" tIns="91425">
            <a:normAutofit/>
          </a:bodyPr>
          <a:lstStyle/>
          <a:p>
            <a:pPr indent="0" lvl="0" marL="190500" marR="190500" rtl="0" algn="l">
              <a:lnSpc>
                <a:spcPct val="100000"/>
              </a:lnSpc>
              <a:spcBef>
                <a:spcPts val="1100"/>
              </a:spcBef>
              <a:spcAft>
                <a:spcPts val="0"/>
              </a:spcAft>
              <a:buClr>
                <a:schemeClr val="dk1"/>
              </a:buClr>
              <a:buSzPts val="1100"/>
              <a:buFont typeface="Arial"/>
              <a:buNone/>
            </a:pPr>
            <a:r>
              <a:rPr b="1" lang="en-GB" sz="1050">
                <a:solidFill>
                  <a:schemeClr val="dk1"/>
                </a:solidFill>
              </a:rPr>
              <a:t>Observation</a:t>
            </a:r>
            <a:endParaRPr b="1" sz="1050">
              <a:solidFill>
                <a:schemeClr val="dk1"/>
              </a:solidFill>
            </a:endParaRPr>
          </a:p>
          <a:p>
            <a:pPr indent="-295275" lvl="0" marL="457200" rtl="0" algn="l">
              <a:spcBef>
                <a:spcPts val="1100"/>
              </a:spcBef>
              <a:spcAft>
                <a:spcPts val="0"/>
              </a:spcAft>
              <a:buClr>
                <a:schemeClr val="dk1"/>
              </a:buClr>
              <a:buSzPts val="1050"/>
              <a:buChar char="●"/>
            </a:pPr>
            <a:r>
              <a:rPr lang="en-GB" sz="1050">
                <a:solidFill>
                  <a:schemeClr val="dk1"/>
                </a:solidFill>
              </a:rPr>
              <a:t>The 2 and 4 seaters cars that have large spread and range is high for 2 seaters but other 5 seaters and above have same spread with lot of outliers in 5 and 7 seaters due to luxury cars. Old_Price to New_Price ratio vs Seats is also same median for 2,5,6,7 seaters around 0.5. So this factor not playing major role in price.</a:t>
            </a:r>
            <a:endParaRPr sz="1050">
              <a:solidFill>
                <a:schemeClr val="dk1"/>
              </a:solidFill>
            </a:endParaRPr>
          </a:p>
          <a:p>
            <a:pPr indent="0" lvl="0" marL="0" rtl="0" algn="l">
              <a:spcBef>
                <a:spcPts val="700"/>
              </a:spcBef>
              <a:spcAft>
                <a:spcPts val="1200"/>
              </a:spcAft>
              <a:buNone/>
            </a:pPr>
            <a:r>
              <a:t/>
            </a:r>
            <a:endParaRPr/>
          </a:p>
        </p:txBody>
      </p:sp>
      <p:pic>
        <p:nvPicPr>
          <p:cNvPr id="175" name="Google Shape;175;p31"/>
          <p:cNvPicPr preferRelativeResize="0"/>
          <p:nvPr/>
        </p:nvPicPr>
        <p:blipFill>
          <a:blip r:embed="rId3">
            <a:alphaModFix/>
          </a:blip>
          <a:stretch>
            <a:fillRect/>
          </a:stretch>
        </p:blipFill>
        <p:spPr>
          <a:xfrm>
            <a:off x="6131126" y="0"/>
            <a:ext cx="3012874" cy="2852126"/>
          </a:xfrm>
          <a:prstGeom prst="rect">
            <a:avLst/>
          </a:prstGeom>
          <a:noFill/>
          <a:ln>
            <a:noFill/>
          </a:ln>
        </p:spPr>
      </p:pic>
      <p:pic>
        <p:nvPicPr>
          <p:cNvPr id="176" name="Google Shape;176;p31"/>
          <p:cNvPicPr preferRelativeResize="0"/>
          <p:nvPr/>
        </p:nvPicPr>
        <p:blipFill>
          <a:blip r:embed="rId4">
            <a:alphaModFix/>
          </a:blip>
          <a:stretch>
            <a:fillRect/>
          </a:stretch>
        </p:blipFill>
        <p:spPr>
          <a:xfrm>
            <a:off x="3214800" y="974350"/>
            <a:ext cx="2916326" cy="281496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sz="1655"/>
              <a:t>Objective</a:t>
            </a:r>
            <a:endParaRPr sz="1655"/>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60000"/>
              </a:lnSpc>
              <a:spcBef>
                <a:spcPts val="900"/>
              </a:spcBef>
              <a:spcAft>
                <a:spcPts val="0"/>
              </a:spcAft>
              <a:buClr>
                <a:schemeClr val="dk1"/>
              </a:buClr>
              <a:buSzPts val="1100"/>
              <a:buFont typeface="Arial"/>
              <a:buNone/>
            </a:pPr>
            <a:r>
              <a:t/>
            </a:r>
            <a:endParaRPr b="1" sz="1100">
              <a:solidFill>
                <a:schemeClr val="dk1"/>
              </a:solidFill>
            </a:endParaRPr>
          </a:p>
          <a:p>
            <a:pPr indent="-295275" lvl="0" marL="457200" rtl="0" algn="l">
              <a:lnSpc>
                <a:spcPct val="160000"/>
              </a:lnSpc>
              <a:spcBef>
                <a:spcPts val="1100"/>
              </a:spcBef>
              <a:spcAft>
                <a:spcPts val="0"/>
              </a:spcAft>
              <a:buClr>
                <a:schemeClr val="dk1"/>
              </a:buClr>
              <a:buSzPts val="1050"/>
              <a:buAutoNum type="arabicPeriod"/>
            </a:pPr>
            <a:r>
              <a:rPr lang="en-GB" sz="1050">
                <a:solidFill>
                  <a:schemeClr val="dk1"/>
                </a:solidFill>
              </a:rPr>
              <a:t> Explore and visualize the dataset.</a:t>
            </a:r>
            <a:endParaRPr sz="1050">
              <a:solidFill>
                <a:schemeClr val="dk1"/>
              </a:solidFill>
            </a:endParaRPr>
          </a:p>
          <a:p>
            <a:pPr indent="-295275" lvl="0" marL="457200" rtl="0" algn="l">
              <a:lnSpc>
                <a:spcPct val="160000"/>
              </a:lnSpc>
              <a:spcBef>
                <a:spcPts val="0"/>
              </a:spcBef>
              <a:spcAft>
                <a:spcPts val="0"/>
              </a:spcAft>
              <a:buClr>
                <a:schemeClr val="dk1"/>
              </a:buClr>
              <a:buSzPts val="1050"/>
              <a:buAutoNum type="arabicPeriod"/>
            </a:pPr>
            <a:r>
              <a:rPr lang="en-GB" sz="1050">
                <a:solidFill>
                  <a:schemeClr val="dk1"/>
                </a:solidFill>
              </a:rPr>
              <a:t> Build a linear regression model to predict the prices of used cars.</a:t>
            </a:r>
            <a:endParaRPr sz="1050">
              <a:solidFill>
                <a:schemeClr val="dk1"/>
              </a:solidFill>
            </a:endParaRPr>
          </a:p>
          <a:p>
            <a:pPr indent="-295275" lvl="0" marL="457200" rtl="0" algn="l">
              <a:lnSpc>
                <a:spcPct val="160000"/>
              </a:lnSpc>
              <a:spcBef>
                <a:spcPts val="0"/>
              </a:spcBef>
              <a:spcAft>
                <a:spcPts val="0"/>
              </a:spcAft>
              <a:buClr>
                <a:schemeClr val="dk1"/>
              </a:buClr>
              <a:buSzPts val="1050"/>
              <a:buAutoNum type="arabicPeriod"/>
            </a:pPr>
            <a:r>
              <a:rPr lang="en-GB" sz="1050">
                <a:solidFill>
                  <a:schemeClr val="dk1"/>
                </a:solidFill>
              </a:rPr>
              <a:t> Generate a set of insights and recommendations that will help the business.</a:t>
            </a:r>
            <a:endParaRPr sz="1050">
              <a:solidFill>
                <a:schemeClr val="dk1"/>
              </a:solidFill>
            </a:endParaRPr>
          </a:p>
          <a:p>
            <a:pPr indent="0" lvl="0" marL="0" rtl="0" algn="l">
              <a:spcBef>
                <a:spcPts val="11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Count Vs Year with Hue of Fuel Type</a:t>
            </a:r>
            <a:endParaRPr/>
          </a:p>
        </p:txBody>
      </p:sp>
      <p:sp>
        <p:nvSpPr>
          <p:cNvPr id="182" name="Google Shape;182;p32"/>
          <p:cNvSpPr txBox="1"/>
          <p:nvPr>
            <p:ph idx="1" type="body"/>
          </p:nvPr>
        </p:nvSpPr>
        <p:spPr>
          <a:xfrm>
            <a:off x="311700" y="1152475"/>
            <a:ext cx="2954100" cy="3416400"/>
          </a:xfrm>
          <a:prstGeom prst="rect">
            <a:avLst/>
          </a:prstGeom>
        </p:spPr>
        <p:txBody>
          <a:bodyPr anchorCtr="0" anchor="t" bIns="91425" lIns="91425" spcFirstLastPara="1" rIns="91425" wrap="square" tIns="91425">
            <a:normAutofit/>
          </a:bodyPr>
          <a:lstStyle/>
          <a:p>
            <a:pPr indent="-295275" lvl="0" marL="457200" rtl="0" algn="l">
              <a:spcBef>
                <a:spcPts val="0"/>
              </a:spcBef>
              <a:spcAft>
                <a:spcPts val="0"/>
              </a:spcAft>
              <a:buClr>
                <a:schemeClr val="dk1"/>
              </a:buClr>
              <a:buSzPts val="1050"/>
              <a:buChar char="●"/>
            </a:pPr>
            <a:r>
              <a:rPr lang="en-GB" sz="1050">
                <a:solidFill>
                  <a:schemeClr val="dk1"/>
                </a:solidFill>
              </a:rPr>
              <a:t>This shows that in the most cars sold is for either diesel or petrol.</a:t>
            </a:r>
            <a:endParaRPr sz="1050">
              <a:solidFill>
                <a:schemeClr val="dk1"/>
              </a:solidFill>
            </a:endParaRPr>
          </a:p>
          <a:p>
            <a:pPr indent="-295275" lvl="0" marL="457200" rtl="0" algn="l">
              <a:spcBef>
                <a:spcPts val="0"/>
              </a:spcBef>
              <a:spcAft>
                <a:spcPts val="0"/>
              </a:spcAft>
              <a:buClr>
                <a:schemeClr val="dk1"/>
              </a:buClr>
              <a:buSzPts val="1050"/>
              <a:buChar char="●"/>
            </a:pPr>
            <a:r>
              <a:rPr lang="en-GB" sz="1050">
                <a:solidFill>
                  <a:schemeClr val="dk1"/>
                </a:solidFill>
              </a:rPr>
              <a:t>The diesel cars are also the highest amount of cars sold and also in most demand</a:t>
            </a:r>
            <a:endParaRPr sz="1050">
              <a:solidFill>
                <a:schemeClr val="dk1"/>
              </a:solidFill>
            </a:endParaRPr>
          </a:p>
          <a:p>
            <a:pPr indent="-295275" lvl="0" marL="457200" rtl="0" algn="l">
              <a:spcBef>
                <a:spcPts val="0"/>
              </a:spcBef>
              <a:spcAft>
                <a:spcPts val="0"/>
              </a:spcAft>
              <a:buClr>
                <a:schemeClr val="dk1"/>
              </a:buClr>
              <a:buSzPts val="1050"/>
              <a:buChar char="●"/>
            </a:pPr>
            <a:r>
              <a:rPr lang="en-GB" sz="1050">
                <a:solidFill>
                  <a:schemeClr val="dk1"/>
                </a:solidFill>
              </a:rPr>
              <a:t>The price of fuel_type was probably low in the years 2013-2017</a:t>
            </a:r>
            <a:endParaRPr sz="1050">
              <a:solidFill>
                <a:schemeClr val="dk1"/>
              </a:solidFill>
            </a:endParaRPr>
          </a:p>
          <a:p>
            <a:pPr indent="-295275" lvl="0" marL="457200" rtl="0" algn="l">
              <a:spcBef>
                <a:spcPts val="0"/>
              </a:spcBef>
              <a:spcAft>
                <a:spcPts val="0"/>
              </a:spcAft>
              <a:buClr>
                <a:schemeClr val="dk1"/>
              </a:buClr>
              <a:buSzPts val="1050"/>
              <a:buChar char="●"/>
            </a:pPr>
            <a:r>
              <a:rPr lang="en-GB" sz="1050">
                <a:solidFill>
                  <a:schemeClr val="dk1"/>
                </a:solidFill>
              </a:rPr>
              <a:t>The peak years for cars in 2014-2015</a:t>
            </a:r>
            <a:endParaRPr sz="1050">
              <a:solidFill>
                <a:schemeClr val="dk1"/>
              </a:solidFill>
            </a:endParaRPr>
          </a:p>
          <a:p>
            <a:pPr indent="0" lvl="0" marL="0" rtl="0" algn="l">
              <a:spcBef>
                <a:spcPts val="700"/>
              </a:spcBef>
              <a:spcAft>
                <a:spcPts val="1200"/>
              </a:spcAft>
              <a:buNone/>
            </a:pPr>
            <a:r>
              <a:t/>
            </a:r>
            <a:endParaRPr/>
          </a:p>
        </p:txBody>
      </p:sp>
      <p:pic>
        <p:nvPicPr>
          <p:cNvPr id="183" name="Google Shape;183;p32"/>
          <p:cNvPicPr preferRelativeResize="0"/>
          <p:nvPr/>
        </p:nvPicPr>
        <p:blipFill>
          <a:blip r:embed="rId3">
            <a:alphaModFix/>
          </a:blip>
          <a:stretch>
            <a:fillRect/>
          </a:stretch>
        </p:blipFill>
        <p:spPr>
          <a:xfrm>
            <a:off x="3418200" y="1170125"/>
            <a:ext cx="5149219" cy="3820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idx="1" type="body"/>
          </p:nvPr>
        </p:nvSpPr>
        <p:spPr>
          <a:xfrm>
            <a:off x="311700" y="1152475"/>
            <a:ext cx="4022100" cy="2869800"/>
          </a:xfrm>
          <a:prstGeom prst="rect">
            <a:avLst/>
          </a:prstGeom>
        </p:spPr>
        <p:txBody>
          <a:bodyPr anchorCtr="0" anchor="t" bIns="91425" lIns="91425" spcFirstLastPara="1" rIns="91425" wrap="square" tIns="91425">
            <a:normAutofit/>
          </a:bodyPr>
          <a:lstStyle/>
          <a:p>
            <a:pPr indent="-295275" lvl="0" marL="457200" rtl="0" algn="l">
              <a:spcBef>
                <a:spcPts val="0"/>
              </a:spcBef>
              <a:spcAft>
                <a:spcPts val="0"/>
              </a:spcAft>
              <a:buClr>
                <a:schemeClr val="dk1"/>
              </a:buClr>
              <a:buSzPts val="1050"/>
              <a:buChar char="●"/>
            </a:pPr>
            <a:r>
              <a:rPr lang="en-GB" sz="1050">
                <a:solidFill>
                  <a:schemeClr val="dk1"/>
                </a:solidFill>
              </a:rPr>
              <a:t>There are more manual cars in the dataset</a:t>
            </a:r>
            <a:endParaRPr sz="1050">
              <a:solidFill>
                <a:schemeClr val="dk1"/>
              </a:solidFill>
            </a:endParaRPr>
          </a:p>
          <a:p>
            <a:pPr indent="-295275" lvl="0" marL="457200" rtl="0" algn="l">
              <a:spcBef>
                <a:spcPts val="0"/>
              </a:spcBef>
              <a:spcAft>
                <a:spcPts val="0"/>
              </a:spcAft>
              <a:buClr>
                <a:schemeClr val="dk1"/>
              </a:buClr>
              <a:buSzPts val="1050"/>
              <a:buChar char="●"/>
            </a:pPr>
            <a:r>
              <a:rPr lang="en-GB" sz="1050">
                <a:solidFill>
                  <a:schemeClr val="dk1"/>
                </a:solidFill>
              </a:rPr>
              <a:t>More Outliers in automatic cars</a:t>
            </a:r>
            <a:endParaRPr b="1" sz="1050">
              <a:solidFill>
                <a:schemeClr val="dk1"/>
              </a:solidFill>
            </a:endParaRPr>
          </a:p>
          <a:p>
            <a:pPr indent="-295275" lvl="0" marL="457200" rtl="0" algn="l">
              <a:spcBef>
                <a:spcPts val="0"/>
              </a:spcBef>
              <a:spcAft>
                <a:spcPts val="0"/>
              </a:spcAft>
              <a:buClr>
                <a:schemeClr val="dk1"/>
              </a:buClr>
              <a:buSzPts val="1050"/>
              <a:buChar char="●"/>
            </a:pPr>
            <a:r>
              <a:rPr lang="en-GB" sz="1050">
                <a:solidFill>
                  <a:schemeClr val="dk1"/>
                </a:solidFill>
              </a:rPr>
              <a:t>The most amount of Manual Cars are available in Hyderabad</a:t>
            </a:r>
            <a:endParaRPr sz="1050">
              <a:solidFill>
                <a:schemeClr val="dk1"/>
              </a:solidFill>
            </a:endParaRPr>
          </a:p>
          <a:p>
            <a:pPr indent="-295275" lvl="0" marL="457200" rtl="0" algn="l">
              <a:spcBef>
                <a:spcPts val="0"/>
              </a:spcBef>
              <a:spcAft>
                <a:spcPts val="0"/>
              </a:spcAft>
              <a:buClr>
                <a:schemeClr val="dk1"/>
              </a:buClr>
              <a:buSzPts val="1050"/>
              <a:buChar char="●"/>
            </a:pPr>
            <a:r>
              <a:rPr lang="en-GB" sz="1050">
                <a:solidFill>
                  <a:schemeClr val="dk1"/>
                </a:solidFill>
              </a:rPr>
              <a:t>the most amount of automatic cras are in Mumbai</a:t>
            </a:r>
            <a:endParaRPr sz="1050">
              <a:solidFill>
                <a:schemeClr val="dk1"/>
              </a:solidFill>
            </a:endParaRPr>
          </a:p>
          <a:p>
            <a:pPr indent="-295275" lvl="0" marL="457200" rtl="0" algn="l">
              <a:spcBef>
                <a:spcPts val="0"/>
              </a:spcBef>
              <a:spcAft>
                <a:spcPts val="0"/>
              </a:spcAft>
              <a:buClr>
                <a:schemeClr val="dk1"/>
              </a:buClr>
              <a:buSzPts val="1050"/>
              <a:buChar char="●"/>
            </a:pPr>
            <a:r>
              <a:rPr lang="en-GB" sz="1050">
                <a:solidFill>
                  <a:schemeClr val="dk1"/>
                </a:solidFill>
              </a:rPr>
              <a:t>The most most cars in the dataset are automatic cars</a:t>
            </a:r>
            <a:endParaRPr sz="1050">
              <a:solidFill>
                <a:schemeClr val="dk1"/>
              </a:solidFill>
            </a:endParaRPr>
          </a:p>
          <a:p>
            <a:pPr indent="-295275" lvl="0" marL="457200" rtl="0" algn="l">
              <a:spcBef>
                <a:spcPts val="0"/>
              </a:spcBef>
              <a:spcAft>
                <a:spcPts val="0"/>
              </a:spcAft>
              <a:buClr>
                <a:schemeClr val="dk1"/>
              </a:buClr>
              <a:buSzPts val="1050"/>
              <a:buChar char="●"/>
            </a:pPr>
            <a:r>
              <a:rPr lang="en-GB" sz="1050">
                <a:solidFill>
                  <a:schemeClr val="dk1"/>
                </a:solidFill>
              </a:rPr>
              <a:t>Most of the the automatic and manual cars have an ownership type of first owner.</a:t>
            </a:r>
            <a:endParaRPr sz="1050">
              <a:solidFill>
                <a:schemeClr val="dk1"/>
              </a:solidFill>
            </a:endParaRPr>
          </a:p>
          <a:p>
            <a:pPr indent="-295275" lvl="0" marL="457200" rtl="0" algn="l">
              <a:spcBef>
                <a:spcPts val="0"/>
              </a:spcBef>
              <a:spcAft>
                <a:spcPts val="0"/>
              </a:spcAft>
              <a:buClr>
                <a:schemeClr val="dk1"/>
              </a:buClr>
              <a:buSzPts val="1050"/>
              <a:buChar char="●"/>
            </a:pPr>
            <a:r>
              <a:t/>
            </a:r>
            <a:endParaRPr sz="1050">
              <a:solidFill>
                <a:schemeClr val="dk1"/>
              </a:solidFill>
            </a:endParaRPr>
          </a:p>
          <a:p>
            <a:pPr indent="0" lvl="0" marL="0" rtl="0" algn="l">
              <a:spcBef>
                <a:spcPts val="700"/>
              </a:spcBef>
              <a:spcAft>
                <a:spcPts val="1200"/>
              </a:spcAft>
              <a:buNone/>
            </a:pPr>
            <a:r>
              <a:t/>
            </a:r>
            <a:endParaRPr/>
          </a:p>
        </p:txBody>
      </p:sp>
      <p:pic>
        <p:nvPicPr>
          <p:cNvPr id="189" name="Google Shape;189;p33"/>
          <p:cNvPicPr preferRelativeResize="0"/>
          <p:nvPr/>
        </p:nvPicPr>
        <p:blipFill>
          <a:blip r:embed="rId3">
            <a:alphaModFix/>
          </a:blip>
          <a:stretch>
            <a:fillRect/>
          </a:stretch>
        </p:blipFill>
        <p:spPr>
          <a:xfrm>
            <a:off x="4486200" y="1170125"/>
            <a:ext cx="4505401" cy="3515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idx="1" type="body"/>
          </p:nvPr>
        </p:nvSpPr>
        <p:spPr>
          <a:xfrm>
            <a:off x="311700" y="1152475"/>
            <a:ext cx="3817500" cy="258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050">
                <a:solidFill>
                  <a:schemeClr val="dk1"/>
                </a:solidFill>
                <a:highlight>
                  <a:srgbClr val="FFFFFF"/>
                </a:highlight>
              </a:rPr>
              <a:t>Observation: Power has high correlation linear with price and above 300 HP only automatic cars there.</a:t>
            </a:r>
            <a:endParaRPr/>
          </a:p>
        </p:txBody>
      </p:sp>
      <p:pic>
        <p:nvPicPr>
          <p:cNvPr id="195" name="Google Shape;195;p34"/>
          <p:cNvPicPr preferRelativeResize="0"/>
          <p:nvPr/>
        </p:nvPicPr>
        <p:blipFill>
          <a:blip r:embed="rId3">
            <a:alphaModFix/>
          </a:blip>
          <a:stretch>
            <a:fillRect/>
          </a:stretch>
        </p:blipFill>
        <p:spPr>
          <a:xfrm>
            <a:off x="5064700" y="787475"/>
            <a:ext cx="3466566" cy="3820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idx="1" type="body"/>
          </p:nvPr>
        </p:nvSpPr>
        <p:spPr>
          <a:xfrm>
            <a:off x="311700" y="1152475"/>
            <a:ext cx="4644900" cy="2442600"/>
          </a:xfrm>
          <a:prstGeom prst="rect">
            <a:avLst/>
          </a:prstGeom>
        </p:spPr>
        <p:txBody>
          <a:bodyPr anchorCtr="0" anchor="t" bIns="91425" lIns="91425" spcFirstLastPara="1" rIns="91425" wrap="square" tIns="91425">
            <a:normAutofit/>
          </a:bodyPr>
          <a:lstStyle/>
          <a:p>
            <a:pPr indent="-295275" lvl="0" marL="457200" rtl="0" algn="l">
              <a:spcBef>
                <a:spcPts val="0"/>
              </a:spcBef>
              <a:spcAft>
                <a:spcPts val="0"/>
              </a:spcAft>
              <a:buClr>
                <a:schemeClr val="dk1"/>
              </a:buClr>
              <a:buSzPts val="1050"/>
              <a:buChar char="●"/>
            </a:pPr>
            <a:r>
              <a:rPr lang="en-GB" sz="1050">
                <a:solidFill>
                  <a:schemeClr val="dk1"/>
                </a:solidFill>
              </a:rPr>
              <a:t>Engine also has high correlation linear with price and above 3000 cc only automatic cars there. So, let’s see engine and power correlation also if they both are also highly correlated</a:t>
            </a:r>
            <a:endParaRPr sz="1050">
              <a:solidFill>
                <a:schemeClr val="dk1"/>
              </a:solidFill>
            </a:endParaRPr>
          </a:p>
          <a:p>
            <a:pPr indent="-295275" lvl="0" marL="457200" rtl="0" algn="l">
              <a:spcBef>
                <a:spcPts val="0"/>
              </a:spcBef>
              <a:spcAft>
                <a:spcPts val="0"/>
              </a:spcAft>
              <a:buClr>
                <a:schemeClr val="dk1"/>
              </a:buClr>
              <a:buSzPts val="1050"/>
              <a:buChar char="●"/>
            </a:pPr>
            <a:r>
              <a:rPr lang="en-GB" sz="1050">
                <a:solidFill>
                  <a:schemeClr val="dk1"/>
                </a:solidFill>
              </a:rPr>
              <a:t>As, we can see engine and power are highly correlated which can cause multi collinearity. While moving to model building we have to do test for multi collinearity and remove one of them if they are dependent on each other to apply linear regression model.</a:t>
            </a:r>
            <a:endParaRPr sz="1050">
              <a:solidFill>
                <a:schemeClr val="dk1"/>
              </a:solidFill>
            </a:endParaRPr>
          </a:p>
          <a:p>
            <a:pPr indent="0" lvl="0" marL="0" rtl="0" algn="l">
              <a:spcBef>
                <a:spcPts val="700"/>
              </a:spcBef>
              <a:spcAft>
                <a:spcPts val="1200"/>
              </a:spcAft>
              <a:buNone/>
            </a:pPr>
            <a:r>
              <a:t/>
            </a:r>
            <a:endParaRPr/>
          </a:p>
        </p:txBody>
      </p:sp>
      <p:pic>
        <p:nvPicPr>
          <p:cNvPr id="201" name="Google Shape;201;p35"/>
          <p:cNvPicPr preferRelativeResize="0"/>
          <p:nvPr/>
        </p:nvPicPr>
        <p:blipFill>
          <a:blip r:embed="rId3">
            <a:alphaModFix/>
          </a:blip>
          <a:stretch>
            <a:fillRect/>
          </a:stretch>
        </p:blipFill>
        <p:spPr>
          <a:xfrm>
            <a:off x="5109000" y="1170125"/>
            <a:ext cx="3882597" cy="37435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ph type="title"/>
          </p:nvPr>
        </p:nvSpPr>
        <p:spPr>
          <a:xfrm>
            <a:off x="311700" y="356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1100"/>
              </a:spcBef>
              <a:spcAft>
                <a:spcPts val="0"/>
              </a:spcAft>
              <a:buClr>
                <a:schemeClr val="dk1"/>
              </a:buClr>
              <a:buSzPct val="66666"/>
              <a:buFont typeface="Arial"/>
              <a:buNone/>
            </a:pPr>
            <a:r>
              <a:rPr b="1" lang="en-GB" sz="1650"/>
              <a:t>Correlation Heatmap of Numerical Data</a:t>
            </a:r>
            <a:endParaRPr b="1" sz="1650"/>
          </a:p>
          <a:p>
            <a:pPr indent="0" lvl="0" marL="0" rtl="0" algn="l">
              <a:spcBef>
                <a:spcPts val="0"/>
              </a:spcBef>
              <a:spcAft>
                <a:spcPts val="0"/>
              </a:spcAft>
              <a:buNone/>
            </a:pPr>
            <a:r>
              <a:t/>
            </a:r>
            <a:endParaRPr/>
          </a:p>
        </p:txBody>
      </p:sp>
      <p:pic>
        <p:nvPicPr>
          <p:cNvPr id="207" name="Google Shape;207;p36"/>
          <p:cNvPicPr preferRelativeResize="0"/>
          <p:nvPr/>
        </p:nvPicPr>
        <p:blipFill>
          <a:blip r:embed="rId3">
            <a:alphaModFix/>
          </a:blip>
          <a:stretch>
            <a:fillRect/>
          </a:stretch>
        </p:blipFill>
        <p:spPr>
          <a:xfrm>
            <a:off x="1656225" y="1192163"/>
            <a:ext cx="4914899" cy="195828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sp>
        <p:nvSpPr>
          <p:cNvPr id="213" name="Google Shape;213;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Clr>
                <a:srgbClr val="292929"/>
              </a:buClr>
              <a:buSzPts val="1350"/>
              <a:buFont typeface="Georgia"/>
              <a:buChar char="●"/>
            </a:pPr>
            <a:r>
              <a:rPr lang="en-GB" sz="1350">
                <a:solidFill>
                  <a:srgbClr val="292929"/>
                </a:solidFill>
                <a:highlight>
                  <a:srgbClr val="FFFFFF"/>
                </a:highlight>
                <a:latin typeface="Georgia"/>
                <a:ea typeface="Georgia"/>
                <a:cs typeface="Georgia"/>
                <a:sym typeface="Georgia"/>
              </a:rPr>
              <a:t>So, by above univariate and bivariate analysis we can see below features are playing important role in deciding resale price of car which we can use in for our model building.</a:t>
            </a:r>
            <a:endParaRPr sz="1350">
              <a:solidFill>
                <a:srgbClr val="292929"/>
              </a:solidFill>
              <a:highlight>
                <a:srgbClr val="FFFFFF"/>
              </a:highlight>
              <a:latin typeface="Georgia"/>
              <a:ea typeface="Georgia"/>
              <a:cs typeface="Georgia"/>
              <a:sym typeface="Georgia"/>
            </a:endParaRPr>
          </a:p>
          <a:p>
            <a:pPr indent="-295275" lvl="0" marL="457200" rtl="0" algn="l">
              <a:spcBef>
                <a:spcPts val="0"/>
              </a:spcBef>
              <a:spcAft>
                <a:spcPts val="0"/>
              </a:spcAft>
              <a:buClr>
                <a:schemeClr val="dk1"/>
              </a:buClr>
              <a:buSzPts val="1050"/>
              <a:buChar char="●"/>
            </a:pPr>
            <a:r>
              <a:rPr lang="en-GB" sz="1050">
                <a:solidFill>
                  <a:schemeClr val="dk1"/>
                </a:solidFill>
              </a:rPr>
              <a:t>Name has the highest amount of unique values followed by New_price while Location, Fuel_type, Transmisson ND OWNER_TYPE also include unique values.</a:t>
            </a:r>
            <a:endParaRPr sz="1050">
              <a:solidFill>
                <a:schemeClr val="dk1"/>
              </a:solidFill>
            </a:endParaRPr>
          </a:p>
          <a:p>
            <a:pPr indent="-295275" lvl="0" marL="457200" rtl="0" algn="l">
              <a:spcBef>
                <a:spcPts val="0"/>
              </a:spcBef>
              <a:spcAft>
                <a:spcPts val="0"/>
              </a:spcAft>
              <a:buClr>
                <a:schemeClr val="dk1"/>
              </a:buClr>
              <a:buSzPts val="1050"/>
              <a:buChar char="●"/>
            </a:pPr>
            <a:r>
              <a:rPr lang="en-GB" sz="1050">
                <a:solidFill>
                  <a:schemeClr val="dk1"/>
                </a:solidFill>
              </a:rPr>
              <a:t>Location has 11 unique values thismeans that the data was collected from 11 different locations in india.</a:t>
            </a:r>
            <a:endParaRPr sz="1050">
              <a:solidFill>
                <a:schemeClr val="dk1"/>
              </a:solidFill>
            </a:endParaRPr>
          </a:p>
          <a:p>
            <a:pPr indent="-295275" lvl="0" marL="457200" rtl="0" algn="l">
              <a:spcBef>
                <a:spcPts val="0"/>
              </a:spcBef>
              <a:spcAft>
                <a:spcPts val="0"/>
              </a:spcAft>
              <a:buClr>
                <a:schemeClr val="dk1"/>
              </a:buClr>
              <a:buSzPts val="1050"/>
              <a:buChar char="●"/>
            </a:pPr>
            <a:r>
              <a:rPr lang="en-GB" sz="1050">
                <a:solidFill>
                  <a:schemeClr val="dk1"/>
                </a:solidFill>
              </a:rPr>
              <a:t>The year of the used cars started from 2011 to 2019</a:t>
            </a:r>
            <a:endParaRPr sz="1050">
              <a:solidFill>
                <a:schemeClr val="dk1"/>
              </a:solidFill>
            </a:endParaRPr>
          </a:p>
          <a:p>
            <a:pPr indent="-295275" lvl="0" marL="457200" rtl="0" algn="l">
              <a:spcBef>
                <a:spcPts val="0"/>
              </a:spcBef>
              <a:spcAft>
                <a:spcPts val="0"/>
              </a:spcAft>
              <a:buClr>
                <a:schemeClr val="dk1"/>
              </a:buClr>
              <a:buSzPts val="1050"/>
              <a:buChar char="●"/>
            </a:pPr>
            <a:r>
              <a:rPr lang="en-GB" sz="1050">
                <a:solidFill>
                  <a:schemeClr val="dk1"/>
                </a:solidFill>
              </a:rPr>
              <a:t>The average amount of kilometers driven by a car is 53,416km</a:t>
            </a:r>
            <a:endParaRPr sz="1050">
              <a:solidFill>
                <a:schemeClr val="dk1"/>
              </a:solidFill>
            </a:endParaRPr>
          </a:p>
          <a:p>
            <a:pPr indent="-295275" lvl="0" marL="457200" rtl="0" algn="l">
              <a:spcBef>
                <a:spcPts val="0"/>
              </a:spcBef>
              <a:spcAft>
                <a:spcPts val="0"/>
              </a:spcAft>
              <a:buClr>
                <a:schemeClr val="dk1"/>
              </a:buClr>
              <a:buSzPts val="1050"/>
              <a:buChar char="●"/>
            </a:pPr>
            <a:r>
              <a:rPr lang="en-GB" sz="1050">
                <a:solidFill>
                  <a:schemeClr val="dk1"/>
                </a:solidFill>
              </a:rPr>
              <a:t>The most frequent fuel_type used by these cars is diesel</a:t>
            </a:r>
            <a:endParaRPr sz="1050">
              <a:solidFill>
                <a:schemeClr val="dk1"/>
              </a:solidFill>
            </a:endParaRPr>
          </a:p>
          <a:p>
            <a:pPr indent="-295275" lvl="0" marL="457200" rtl="0" algn="l">
              <a:spcBef>
                <a:spcPts val="0"/>
              </a:spcBef>
              <a:spcAft>
                <a:spcPts val="0"/>
              </a:spcAft>
              <a:buClr>
                <a:schemeClr val="dk1"/>
              </a:buClr>
              <a:buSzPts val="1050"/>
              <a:buChar char="●"/>
            </a:pPr>
            <a:r>
              <a:rPr lang="en-GB" sz="1050">
                <a:solidFill>
                  <a:schemeClr val="dk1"/>
                </a:solidFill>
              </a:rPr>
              <a:t>Most of the used cars in the dataset are manual cars.</a:t>
            </a:r>
            <a:endParaRPr sz="1050">
              <a:solidFill>
                <a:schemeClr val="dk1"/>
              </a:solidFill>
            </a:endParaRPr>
          </a:p>
          <a:p>
            <a:pPr indent="-295275" lvl="0" marL="457200" rtl="0" algn="l">
              <a:spcBef>
                <a:spcPts val="0"/>
              </a:spcBef>
              <a:spcAft>
                <a:spcPts val="0"/>
              </a:spcAft>
              <a:buClr>
                <a:schemeClr val="dk1"/>
              </a:buClr>
              <a:buSzPts val="1050"/>
              <a:buChar char="●"/>
            </a:pPr>
            <a:r>
              <a:rPr lang="en-GB" sz="1050">
                <a:solidFill>
                  <a:schemeClr val="dk1"/>
                </a:solidFill>
              </a:rPr>
              <a:t>The average seats in the cars in this dataframe are 5 seats</a:t>
            </a:r>
            <a:endParaRPr sz="1050">
              <a:solidFill>
                <a:schemeClr val="dk1"/>
              </a:solidFill>
            </a:endParaRPr>
          </a:p>
          <a:p>
            <a:pPr indent="-295275" lvl="0" marL="457200" rtl="0" algn="l">
              <a:spcBef>
                <a:spcPts val="0"/>
              </a:spcBef>
              <a:spcAft>
                <a:spcPts val="0"/>
              </a:spcAft>
              <a:buClr>
                <a:schemeClr val="dk1"/>
              </a:buClr>
              <a:buSzPts val="1050"/>
              <a:buChar char="●"/>
            </a:pPr>
            <a:r>
              <a:rPr lang="en-GB" sz="1050">
                <a:solidFill>
                  <a:schemeClr val="dk1"/>
                </a:solidFill>
              </a:rPr>
              <a:t>The average price of the car is 9.479 Lakhs</a:t>
            </a:r>
            <a:endParaRPr sz="1050">
              <a:solidFill>
                <a:schemeClr val="dk1"/>
              </a:solidFill>
            </a:endParaRPr>
          </a:p>
          <a:p>
            <a:pPr indent="-295275" lvl="0" marL="457200" rtl="0" algn="l">
              <a:spcBef>
                <a:spcPts val="0"/>
              </a:spcBef>
              <a:spcAft>
                <a:spcPts val="0"/>
              </a:spcAft>
              <a:buClr>
                <a:schemeClr val="dk1"/>
              </a:buClr>
              <a:buSzPts val="1050"/>
              <a:buChar char="●"/>
            </a:pPr>
            <a:r>
              <a:rPr lang="en-GB" sz="1050">
                <a:solidFill>
                  <a:schemeClr val="dk1"/>
                </a:solidFill>
              </a:rPr>
              <a:t>Since New_price has alot of missing values we might decide to drop it while further analysing this dataset</a:t>
            </a:r>
            <a:endParaRPr sz="1050">
              <a:solidFill>
                <a:schemeClr val="dk1"/>
              </a:solidFill>
            </a:endParaRPr>
          </a:p>
          <a:p>
            <a:pPr indent="-295275" lvl="0" marL="457200" rtl="0" algn="l">
              <a:spcBef>
                <a:spcPts val="0"/>
              </a:spcBef>
              <a:spcAft>
                <a:spcPts val="0"/>
              </a:spcAft>
              <a:buClr>
                <a:schemeClr val="dk1"/>
              </a:buClr>
              <a:buSzPts val="1050"/>
              <a:buChar char="●"/>
            </a:pPr>
            <a:r>
              <a:rPr lang="en-GB" sz="1050">
                <a:solidFill>
                  <a:schemeClr val="dk1"/>
                </a:solidFill>
              </a:rPr>
              <a:t>We would also be converting Mileage, Engine and Power into numerical data</a:t>
            </a:r>
            <a:endParaRPr sz="1050">
              <a:solidFill>
                <a:schemeClr val="dk1"/>
              </a:solidFill>
            </a:endParaRPr>
          </a:p>
          <a:p>
            <a:pPr indent="-314325" lvl="0" marL="457200" rtl="0" algn="l">
              <a:spcBef>
                <a:spcPts val="0"/>
              </a:spcBef>
              <a:spcAft>
                <a:spcPts val="0"/>
              </a:spcAft>
              <a:buClr>
                <a:srgbClr val="292929"/>
              </a:buClr>
              <a:buSzPts val="1350"/>
              <a:buFont typeface="Georgia"/>
              <a:buChar char="●"/>
            </a:pPr>
            <a:r>
              <a:t/>
            </a:r>
            <a:endParaRPr sz="1350">
              <a:solidFill>
                <a:srgbClr val="292929"/>
              </a:solidFill>
              <a:highlight>
                <a:srgbClr val="FFFFFF"/>
              </a:highlight>
              <a:latin typeface="Georgia"/>
              <a:ea typeface="Georgia"/>
              <a:cs typeface="Georgia"/>
              <a:sym typeface="Georgia"/>
            </a:endParaRPr>
          </a:p>
          <a:p>
            <a:pPr indent="0" lvl="0" marL="0" rtl="0" algn="l">
              <a:spcBef>
                <a:spcPts val="1200"/>
              </a:spcBef>
              <a:spcAft>
                <a:spcPts val="1200"/>
              </a:spcAft>
              <a:buNone/>
            </a:pPr>
            <a:r>
              <a:t/>
            </a:r>
            <a:endParaRPr sz="135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Data Information</a:t>
            </a:r>
            <a:endParaRPr/>
          </a:p>
        </p:txBody>
      </p:sp>
      <p:sp>
        <p:nvSpPr>
          <p:cNvPr id="67" name="Google Shape;67;p15"/>
          <p:cNvSpPr txBox="1"/>
          <p:nvPr>
            <p:ph idx="1" type="body"/>
          </p:nvPr>
        </p:nvSpPr>
        <p:spPr>
          <a:xfrm>
            <a:off x="311700" y="1152475"/>
            <a:ext cx="6769200" cy="3416400"/>
          </a:xfrm>
          <a:prstGeom prst="rect">
            <a:avLst/>
          </a:prstGeom>
        </p:spPr>
        <p:txBody>
          <a:bodyPr anchorCtr="0" anchor="t" bIns="91425" lIns="91425" spcFirstLastPara="1" rIns="91425" wrap="square" tIns="91425">
            <a:normAutofit fontScale="77500" lnSpcReduction="20000"/>
          </a:bodyPr>
          <a:lstStyle/>
          <a:p>
            <a:pPr indent="0" lvl="0" marL="0" rtl="0" algn="l">
              <a:lnSpc>
                <a:spcPct val="160000"/>
              </a:lnSpc>
              <a:spcBef>
                <a:spcPts val="900"/>
              </a:spcBef>
              <a:spcAft>
                <a:spcPts val="0"/>
              </a:spcAft>
              <a:buClr>
                <a:schemeClr val="dk1"/>
              </a:buClr>
              <a:buSzPct val="100000"/>
              <a:buFont typeface="Arial"/>
              <a:buNone/>
            </a:pPr>
            <a:r>
              <a:rPr b="1" lang="en-GB" sz="1100">
                <a:solidFill>
                  <a:schemeClr val="dk1"/>
                </a:solidFill>
              </a:rPr>
              <a:t>Data Dictionary </a:t>
            </a:r>
            <a:endParaRPr b="1" sz="1100">
              <a:solidFill>
                <a:schemeClr val="dk1"/>
              </a:solidFill>
            </a:endParaRPr>
          </a:p>
          <a:p>
            <a:pPr indent="-280273" lvl="0" marL="457200" rtl="0" algn="l">
              <a:lnSpc>
                <a:spcPct val="160000"/>
              </a:lnSpc>
              <a:spcBef>
                <a:spcPts val="1100"/>
              </a:spcBef>
              <a:spcAft>
                <a:spcPts val="0"/>
              </a:spcAft>
              <a:buClr>
                <a:schemeClr val="dk1"/>
              </a:buClr>
              <a:buSzPct val="100000"/>
              <a:buAutoNum type="arabicPeriod"/>
            </a:pPr>
            <a:r>
              <a:rPr lang="en-GB" sz="1050">
                <a:solidFill>
                  <a:schemeClr val="dk1"/>
                </a:solidFill>
              </a:rPr>
              <a:t> S.No. : Serial Number</a:t>
            </a:r>
            <a:endParaRPr sz="1050">
              <a:solidFill>
                <a:schemeClr val="dk1"/>
              </a:solidFill>
            </a:endParaRPr>
          </a:p>
          <a:p>
            <a:pPr indent="-280273" lvl="0" marL="457200" rtl="0" algn="l">
              <a:lnSpc>
                <a:spcPct val="160000"/>
              </a:lnSpc>
              <a:spcBef>
                <a:spcPts val="0"/>
              </a:spcBef>
              <a:spcAft>
                <a:spcPts val="0"/>
              </a:spcAft>
              <a:buClr>
                <a:schemeClr val="dk1"/>
              </a:buClr>
              <a:buSzPct val="100000"/>
              <a:buAutoNum type="arabicPeriod"/>
            </a:pPr>
            <a:r>
              <a:rPr lang="en-GB" sz="1050">
                <a:solidFill>
                  <a:schemeClr val="dk1"/>
                </a:solidFill>
              </a:rPr>
              <a:t> Name : Name of the car which includes Brand name and Model name</a:t>
            </a:r>
            <a:endParaRPr sz="1050">
              <a:solidFill>
                <a:schemeClr val="dk1"/>
              </a:solidFill>
            </a:endParaRPr>
          </a:p>
          <a:p>
            <a:pPr indent="-280273" lvl="0" marL="457200" rtl="0" algn="l">
              <a:lnSpc>
                <a:spcPct val="160000"/>
              </a:lnSpc>
              <a:spcBef>
                <a:spcPts val="0"/>
              </a:spcBef>
              <a:spcAft>
                <a:spcPts val="0"/>
              </a:spcAft>
              <a:buClr>
                <a:schemeClr val="dk1"/>
              </a:buClr>
              <a:buSzPct val="100000"/>
              <a:buAutoNum type="arabicPeriod"/>
            </a:pPr>
            <a:r>
              <a:rPr lang="en-GB" sz="1050">
                <a:solidFill>
                  <a:schemeClr val="dk1"/>
                </a:solidFill>
              </a:rPr>
              <a:t> Location : The location in which the car is being sold or is available for purchase Cities</a:t>
            </a:r>
            <a:endParaRPr sz="1050">
              <a:solidFill>
                <a:schemeClr val="dk1"/>
              </a:solidFill>
            </a:endParaRPr>
          </a:p>
          <a:p>
            <a:pPr indent="-280273" lvl="0" marL="457200" rtl="0" algn="l">
              <a:lnSpc>
                <a:spcPct val="160000"/>
              </a:lnSpc>
              <a:spcBef>
                <a:spcPts val="0"/>
              </a:spcBef>
              <a:spcAft>
                <a:spcPts val="0"/>
              </a:spcAft>
              <a:buClr>
                <a:schemeClr val="dk1"/>
              </a:buClr>
              <a:buSzPct val="100000"/>
              <a:buAutoNum type="arabicPeriod"/>
            </a:pPr>
            <a:r>
              <a:rPr lang="en-GB" sz="1050">
                <a:solidFill>
                  <a:schemeClr val="dk1"/>
                </a:solidFill>
              </a:rPr>
              <a:t> Year : Manufacturing year of the car</a:t>
            </a:r>
            <a:endParaRPr sz="1050">
              <a:solidFill>
                <a:schemeClr val="dk1"/>
              </a:solidFill>
            </a:endParaRPr>
          </a:p>
          <a:p>
            <a:pPr indent="-280273" lvl="0" marL="457200" rtl="0" algn="l">
              <a:lnSpc>
                <a:spcPct val="160000"/>
              </a:lnSpc>
              <a:spcBef>
                <a:spcPts val="0"/>
              </a:spcBef>
              <a:spcAft>
                <a:spcPts val="0"/>
              </a:spcAft>
              <a:buClr>
                <a:schemeClr val="dk1"/>
              </a:buClr>
              <a:buSzPct val="100000"/>
              <a:buAutoNum type="arabicPeriod"/>
            </a:pPr>
            <a:r>
              <a:rPr lang="en-GB" sz="1050">
                <a:solidFill>
                  <a:schemeClr val="dk1"/>
                </a:solidFill>
              </a:rPr>
              <a:t> Kilometers_driven : The total kilometers driven in the car by the previous owner(s) in KM.</a:t>
            </a:r>
            <a:endParaRPr sz="1050">
              <a:solidFill>
                <a:schemeClr val="dk1"/>
              </a:solidFill>
            </a:endParaRPr>
          </a:p>
          <a:p>
            <a:pPr indent="-280273" lvl="0" marL="457200" rtl="0" algn="l">
              <a:lnSpc>
                <a:spcPct val="160000"/>
              </a:lnSpc>
              <a:spcBef>
                <a:spcPts val="0"/>
              </a:spcBef>
              <a:spcAft>
                <a:spcPts val="0"/>
              </a:spcAft>
              <a:buClr>
                <a:schemeClr val="dk1"/>
              </a:buClr>
              <a:buSzPct val="100000"/>
              <a:buAutoNum type="arabicPeriod"/>
            </a:pPr>
            <a:r>
              <a:rPr lang="en-GB" sz="1050">
                <a:solidFill>
                  <a:schemeClr val="dk1"/>
                </a:solidFill>
              </a:rPr>
              <a:t> Fuel_Type : The type of fuel used by the car. (Petrol, Diesel, Electric, CNG, LPG)</a:t>
            </a:r>
            <a:endParaRPr sz="1050">
              <a:solidFill>
                <a:schemeClr val="dk1"/>
              </a:solidFill>
            </a:endParaRPr>
          </a:p>
          <a:p>
            <a:pPr indent="-280273" lvl="0" marL="457200" rtl="0" algn="l">
              <a:lnSpc>
                <a:spcPct val="160000"/>
              </a:lnSpc>
              <a:spcBef>
                <a:spcPts val="0"/>
              </a:spcBef>
              <a:spcAft>
                <a:spcPts val="0"/>
              </a:spcAft>
              <a:buClr>
                <a:schemeClr val="dk1"/>
              </a:buClr>
              <a:buSzPct val="100000"/>
              <a:buAutoNum type="arabicPeriod"/>
            </a:pPr>
            <a:r>
              <a:rPr lang="en-GB" sz="1050">
                <a:solidFill>
                  <a:schemeClr val="dk1"/>
                </a:solidFill>
              </a:rPr>
              <a:t> Transmission : The type of transmission used by the car. (Automatic / Manual) </a:t>
            </a:r>
            <a:endParaRPr sz="1050">
              <a:solidFill>
                <a:schemeClr val="dk1"/>
              </a:solidFill>
            </a:endParaRPr>
          </a:p>
          <a:p>
            <a:pPr indent="-280273" lvl="0" marL="457200" rtl="0" algn="l">
              <a:lnSpc>
                <a:spcPct val="160000"/>
              </a:lnSpc>
              <a:spcBef>
                <a:spcPts val="0"/>
              </a:spcBef>
              <a:spcAft>
                <a:spcPts val="0"/>
              </a:spcAft>
              <a:buClr>
                <a:schemeClr val="dk1"/>
              </a:buClr>
              <a:buSzPct val="100000"/>
              <a:buAutoNum type="arabicPeriod"/>
            </a:pPr>
            <a:r>
              <a:rPr lang="en-GB" sz="1050">
                <a:solidFill>
                  <a:schemeClr val="dk1"/>
                </a:solidFill>
              </a:rPr>
              <a:t>Owner : Type of ownership</a:t>
            </a:r>
            <a:endParaRPr sz="1050">
              <a:solidFill>
                <a:schemeClr val="dk1"/>
              </a:solidFill>
            </a:endParaRPr>
          </a:p>
          <a:p>
            <a:pPr indent="-280273" lvl="0" marL="457200" rtl="0" algn="l">
              <a:lnSpc>
                <a:spcPct val="160000"/>
              </a:lnSpc>
              <a:spcBef>
                <a:spcPts val="0"/>
              </a:spcBef>
              <a:spcAft>
                <a:spcPts val="0"/>
              </a:spcAft>
              <a:buClr>
                <a:schemeClr val="dk1"/>
              </a:buClr>
              <a:buSzPct val="100000"/>
              <a:buAutoNum type="arabicPeriod"/>
            </a:pPr>
            <a:r>
              <a:rPr lang="en-GB" sz="1050">
                <a:solidFill>
                  <a:schemeClr val="dk1"/>
                </a:solidFill>
              </a:rPr>
              <a:t> Mileage : The standard mileage offered by the car company in kmpl or km/kg</a:t>
            </a:r>
            <a:endParaRPr sz="1050">
              <a:solidFill>
                <a:schemeClr val="dk1"/>
              </a:solidFill>
            </a:endParaRPr>
          </a:p>
          <a:p>
            <a:pPr indent="-280273" lvl="0" marL="457200" rtl="0" algn="l">
              <a:lnSpc>
                <a:spcPct val="160000"/>
              </a:lnSpc>
              <a:spcBef>
                <a:spcPts val="0"/>
              </a:spcBef>
              <a:spcAft>
                <a:spcPts val="0"/>
              </a:spcAft>
              <a:buClr>
                <a:schemeClr val="dk1"/>
              </a:buClr>
              <a:buSzPct val="100000"/>
              <a:buAutoNum type="arabicPeriod"/>
            </a:pPr>
            <a:r>
              <a:rPr lang="en-GB" sz="1050">
                <a:solidFill>
                  <a:schemeClr val="dk1"/>
                </a:solidFill>
              </a:rPr>
              <a:t> Engine : The displacement volume of the engine in CC.</a:t>
            </a:r>
            <a:endParaRPr sz="1050">
              <a:solidFill>
                <a:schemeClr val="dk1"/>
              </a:solidFill>
            </a:endParaRPr>
          </a:p>
          <a:p>
            <a:pPr indent="-280273" lvl="0" marL="457200" rtl="0" algn="l">
              <a:lnSpc>
                <a:spcPct val="160000"/>
              </a:lnSpc>
              <a:spcBef>
                <a:spcPts val="0"/>
              </a:spcBef>
              <a:spcAft>
                <a:spcPts val="0"/>
              </a:spcAft>
              <a:buClr>
                <a:schemeClr val="dk1"/>
              </a:buClr>
              <a:buSzPct val="100000"/>
              <a:buAutoNum type="arabicPeriod"/>
            </a:pPr>
            <a:r>
              <a:rPr lang="en-GB" sz="1050">
                <a:solidFill>
                  <a:schemeClr val="dk1"/>
                </a:solidFill>
              </a:rPr>
              <a:t> Power : The maximum power of the engine in bhp.</a:t>
            </a:r>
            <a:endParaRPr sz="1050">
              <a:solidFill>
                <a:schemeClr val="dk1"/>
              </a:solidFill>
            </a:endParaRPr>
          </a:p>
          <a:p>
            <a:pPr indent="-280273" lvl="0" marL="457200" rtl="0" algn="l">
              <a:lnSpc>
                <a:spcPct val="160000"/>
              </a:lnSpc>
              <a:spcBef>
                <a:spcPts val="0"/>
              </a:spcBef>
              <a:spcAft>
                <a:spcPts val="0"/>
              </a:spcAft>
              <a:buClr>
                <a:schemeClr val="dk1"/>
              </a:buClr>
              <a:buSzPct val="100000"/>
              <a:buAutoNum type="arabicPeriod"/>
            </a:pPr>
            <a:r>
              <a:rPr lang="en-GB" sz="1050">
                <a:solidFill>
                  <a:schemeClr val="dk1"/>
                </a:solidFill>
              </a:rPr>
              <a:t> Seats : The number of seats in the car.</a:t>
            </a:r>
            <a:endParaRPr sz="1050">
              <a:solidFill>
                <a:schemeClr val="dk1"/>
              </a:solidFill>
            </a:endParaRPr>
          </a:p>
          <a:p>
            <a:pPr indent="-280273" lvl="0" marL="457200" rtl="0" algn="l">
              <a:lnSpc>
                <a:spcPct val="160000"/>
              </a:lnSpc>
              <a:spcBef>
                <a:spcPts val="0"/>
              </a:spcBef>
              <a:spcAft>
                <a:spcPts val="0"/>
              </a:spcAft>
              <a:buClr>
                <a:schemeClr val="dk1"/>
              </a:buClr>
              <a:buSzPct val="100000"/>
              <a:buAutoNum type="arabicPeriod"/>
            </a:pPr>
            <a:r>
              <a:rPr lang="en-GB" sz="1050">
                <a:solidFill>
                  <a:schemeClr val="dk1"/>
                </a:solidFill>
              </a:rPr>
              <a:t> New_Price : The price of a new car of the same model in INR Lakhs.(1 Lakh = 100, 000)</a:t>
            </a:r>
            <a:endParaRPr sz="1050">
              <a:solidFill>
                <a:schemeClr val="dk1"/>
              </a:solidFill>
            </a:endParaRPr>
          </a:p>
          <a:p>
            <a:pPr indent="-280273" lvl="0" marL="457200" rtl="0" algn="l">
              <a:lnSpc>
                <a:spcPct val="160000"/>
              </a:lnSpc>
              <a:spcBef>
                <a:spcPts val="0"/>
              </a:spcBef>
              <a:spcAft>
                <a:spcPts val="0"/>
              </a:spcAft>
              <a:buClr>
                <a:schemeClr val="dk1"/>
              </a:buClr>
              <a:buSzPct val="100000"/>
              <a:buAutoNum type="arabicPeriod"/>
            </a:pPr>
            <a:r>
              <a:rPr lang="en-GB" sz="1050">
                <a:solidFill>
                  <a:schemeClr val="dk1"/>
                </a:solidFill>
              </a:rPr>
              <a:t> Price : The price of the used car in INR Lakhs (1 Lakh = 100, 000)</a:t>
            </a:r>
            <a:endParaRPr sz="1050">
              <a:solidFill>
                <a:schemeClr val="dk1"/>
              </a:solidFill>
            </a:endParaRPr>
          </a:p>
          <a:p>
            <a:pPr indent="0" lvl="0" marL="0" rtl="0" algn="l">
              <a:spcBef>
                <a:spcPts val="11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Note:</a:t>
            </a:r>
            <a:endParaRPr/>
          </a:p>
        </p:txBody>
      </p:sp>
      <p:sp>
        <p:nvSpPr>
          <p:cNvPr id="73" name="Google Shape;73;p16"/>
          <p:cNvSpPr txBox="1"/>
          <p:nvPr>
            <p:ph idx="1" type="body"/>
          </p:nvPr>
        </p:nvSpPr>
        <p:spPr>
          <a:xfrm>
            <a:off x="311700" y="1152475"/>
            <a:ext cx="5010600" cy="12156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GB" sz="1200"/>
              <a:t>There are missing values in this dataset</a:t>
            </a:r>
            <a:endParaRPr sz="1200"/>
          </a:p>
          <a:p>
            <a:pPr indent="-304800" lvl="0" marL="457200" rtl="0" algn="l">
              <a:spcBef>
                <a:spcPts val="0"/>
              </a:spcBef>
              <a:spcAft>
                <a:spcPts val="0"/>
              </a:spcAft>
              <a:buSzPts val="1200"/>
              <a:buChar char="●"/>
            </a:pPr>
            <a:r>
              <a:rPr lang="en-GB" sz="1200"/>
              <a:t>There are null values in this dataset</a:t>
            </a:r>
            <a:endParaRPr sz="1200"/>
          </a:p>
          <a:p>
            <a:pPr indent="-304800" lvl="0" marL="457200" rtl="0" algn="l">
              <a:spcBef>
                <a:spcPts val="0"/>
              </a:spcBef>
              <a:spcAft>
                <a:spcPts val="0"/>
              </a:spcAft>
              <a:buSzPts val="1200"/>
              <a:buChar char="●"/>
            </a:pPr>
            <a:r>
              <a:rPr lang="en-GB" sz="1200"/>
              <a:t>There are outliers in the dataset</a:t>
            </a:r>
            <a:endParaRPr sz="1200"/>
          </a:p>
        </p:txBody>
      </p:sp>
      <p:sp>
        <p:nvSpPr>
          <p:cNvPr id="74" name="Google Shape;74;p16"/>
          <p:cNvSpPr txBox="1"/>
          <p:nvPr/>
        </p:nvSpPr>
        <p:spPr>
          <a:xfrm>
            <a:off x="4384425" y="2007750"/>
            <a:ext cx="4220400" cy="11832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SzPts val="1800"/>
              <a:buChar char="●"/>
            </a:pPr>
            <a:r>
              <a:rPr lang="en-GB" sz="1450">
                <a:solidFill>
                  <a:schemeClr val="dk1"/>
                </a:solidFill>
              </a:rPr>
              <a:t>In this dataset here are 7253 rows and 13 columns.</a:t>
            </a:r>
            <a:endParaRPr sz="1450">
              <a:solidFill>
                <a:schemeClr val="dk1"/>
              </a:solidFill>
            </a:endParaRPr>
          </a:p>
          <a:p>
            <a:pPr indent="-317500" lvl="0" marL="457200" rtl="0" algn="l">
              <a:spcBef>
                <a:spcPts val="0"/>
              </a:spcBef>
              <a:spcAft>
                <a:spcPts val="0"/>
              </a:spcAft>
              <a:buSzPts val="1400"/>
              <a:buChar char="●"/>
            </a:pPr>
            <a:r>
              <a:rPr lang="en-GB" sz="1350">
                <a:solidFill>
                  <a:srgbClr val="292929"/>
                </a:solidFill>
                <a:highlight>
                  <a:srgbClr val="FFFFFF"/>
                </a:highlight>
                <a:latin typeface="Georgia"/>
                <a:ea typeface="Georgia"/>
                <a:cs typeface="Georgia"/>
                <a:sym typeface="Georgia"/>
              </a:rPr>
              <a:t>Dataset contains 6019 unique values and 13 features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Categorical </a:t>
            </a:r>
            <a:r>
              <a:rPr lang="en-GB"/>
              <a:t>Data Types</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lnSpc>
                <a:spcPct val="190909"/>
              </a:lnSpc>
              <a:spcBef>
                <a:spcPts val="2100"/>
              </a:spcBef>
              <a:spcAft>
                <a:spcPts val="0"/>
              </a:spcAft>
              <a:buClr>
                <a:schemeClr val="dk1"/>
              </a:buClr>
              <a:buSzPts val="1100"/>
              <a:buFont typeface="Arial"/>
              <a:buNone/>
            </a:pPr>
            <a:r>
              <a:t/>
            </a:r>
            <a:endParaRPr b="1" sz="1350">
              <a:solidFill>
                <a:srgbClr val="292929"/>
              </a:solidFill>
              <a:latin typeface="Georgia"/>
              <a:ea typeface="Georgia"/>
              <a:cs typeface="Georgia"/>
              <a:sym typeface="Georgia"/>
            </a:endParaRPr>
          </a:p>
          <a:p>
            <a:pPr indent="0" lvl="0" marL="0" rtl="0" algn="l">
              <a:lnSpc>
                <a:spcPct val="190909"/>
              </a:lnSpc>
              <a:spcBef>
                <a:spcPts val="2100"/>
              </a:spcBef>
              <a:spcAft>
                <a:spcPts val="0"/>
              </a:spcAft>
              <a:buClr>
                <a:schemeClr val="dk1"/>
              </a:buClr>
              <a:buSzPts val="1100"/>
              <a:buFont typeface="Arial"/>
              <a:buNone/>
            </a:pPr>
            <a:r>
              <a:rPr lang="en-GB" sz="1350">
                <a:solidFill>
                  <a:srgbClr val="292929"/>
                </a:solidFill>
                <a:latin typeface="Georgia"/>
                <a:ea typeface="Georgia"/>
                <a:cs typeface="Georgia"/>
                <a:sym typeface="Georgia"/>
              </a:rPr>
              <a:t>•Brand</a:t>
            </a:r>
            <a:endParaRPr sz="1350">
              <a:solidFill>
                <a:srgbClr val="292929"/>
              </a:solidFill>
              <a:latin typeface="Georgia"/>
              <a:ea typeface="Georgia"/>
              <a:cs typeface="Georgia"/>
              <a:sym typeface="Georgia"/>
            </a:endParaRPr>
          </a:p>
          <a:p>
            <a:pPr indent="0" lvl="0" marL="0" rtl="0" algn="l">
              <a:lnSpc>
                <a:spcPct val="190909"/>
              </a:lnSpc>
              <a:spcBef>
                <a:spcPts val="2100"/>
              </a:spcBef>
              <a:spcAft>
                <a:spcPts val="0"/>
              </a:spcAft>
              <a:buClr>
                <a:schemeClr val="dk1"/>
              </a:buClr>
              <a:buSzPts val="1100"/>
              <a:buFont typeface="Arial"/>
              <a:buNone/>
            </a:pPr>
            <a:r>
              <a:rPr lang="en-GB" sz="1350">
                <a:solidFill>
                  <a:srgbClr val="292929"/>
                </a:solidFill>
                <a:latin typeface="Georgia"/>
                <a:ea typeface="Georgia"/>
                <a:cs typeface="Georgia"/>
                <a:sym typeface="Georgia"/>
              </a:rPr>
              <a:t>•Model Year</a:t>
            </a:r>
            <a:endParaRPr sz="1350">
              <a:solidFill>
                <a:srgbClr val="292929"/>
              </a:solidFill>
              <a:latin typeface="Georgia"/>
              <a:ea typeface="Georgia"/>
              <a:cs typeface="Georgia"/>
              <a:sym typeface="Georgia"/>
            </a:endParaRPr>
          </a:p>
          <a:p>
            <a:pPr indent="0" lvl="0" marL="0" rtl="0" algn="l">
              <a:lnSpc>
                <a:spcPct val="190909"/>
              </a:lnSpc>
              <a:spcBef>
                <a:spcPts val="2100"/>
              </a:spcBef>
              <a:spcAft>
                <a:spcPts val="0"/>
              </a:spcAft>
              <a:buClr>
                <a:schemeClr val="dk1"/>
              </a:buClr>
              <a:buSzPts val="1100"/>
              <a:buFont typeface="Arial"/>
              <a:buNone/>
            </a:pPr>
            <a:r>
              <a:rPr lang="en-GB" sz="1350">
                <a:solidFill>
                  <a:srgbClr val="292929"/>
                </a:solidFill>
                <a:latin typeface="Georgia"/>
                <a:ea typeface="Georgia"/>
                <a:cs typeface="Georgia"/>
                <a:sym typeface="Georgia"/>
              </a:rPr>
              <a:t>•Owner Type</a:t>
            </a:r>
            <a:endParaRPr sz="1350">
              <a:solidFill>
                <a:srgbClr val="292929"/>
              </a:solidFill>
              <a:latin typeface="Georgia"/>
              <a:ea typeface="Georgia"/>
              <a:cs typeface="Georgia"/>
              <a:sym typeface="Georgia"/>
            </a:endParaRPr>
          </a:p>
          <a:p>
            <a:pPr indent="0" lvl="0" marL="0" rtl="0" algn="l">
              <a:lnSpc>
                <a:spcPct val="190909"/>
              </a:lnSpc>
              <a:spcBef>
                <a:spcPts val="2100"/>
              </a:spcBef>
              <a:spcAft>
                <a:spcPts val="0"/>
              </a:spcAft>
              <a:buClr>
                <a:schemeClr val="dk1"/>
              </a:buClr>
              <a:buSzPts val="1100"/>
              <a:buFont typeface="Arial"/>
              <a:buNone/>
            </a:pPr>
            <a:r>
              <a:rPr lang="en-GB" sz="1350">
                <a:solidFill>
                  <a:srgbClr val="292929"/>
                </a:solidFill>
                <a:latin typeface="Georgia"/>
                <a:ea typeface="Georgia"/>
                <a:cs typeface="Georgia"/>
                <a:sym typeface="Georgia"/>
              </a:rPr>
              <a:t>•Transmission</a:t>
            </a:r>
            <a:endParaRPr sz="1350">
              <a:solidFill>
                <a:srgbClr val="292929"/>
              </a:solidFill>
              <a:latin typeface="Georgia"/>
              <a:ea typeface="Georgia"/>
              <a:cs typeface="Georgia"/>
              <a:sym typeface="Georgia"/>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Continuous</a:t>
            </a:r>
            <a:r>
              <a:rPr lang="en-GB"/>
              <a:t> Data types</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1350">
                <a:solidFill>
                  <a:srgbClr val="292929"/>
                </a:solidFill>
                <a:highlight>
                  <a:srgbClr val="FFFFFF"/>
                </a:highlight>
                <a:latin typeface="Georgia"/>
                <a:ea typeface="Georgia"/>
                <a:cs typeface="Georgia"/>
                <a:sym typeface="Georgia"/>
              </a:rPr>
              <a:t>•Power</a:t>
            </a:r>
            <a:endParaRPr sz="1350">
              <a:solidFill>
                <a:srgbClr val="292929"/>
              </a:solidFill>
              <a:highlight>
                <a:srgbClr val="FFFFFF"/>
              </a:highlight>
              <a:latin typeface="Georgia"/>
              <a:ea typeface="Georgia"/>
              <a:cs typeface="Georgia"/>
              <a:sym typeface="Georgia"/>
            </a:endParaRPr>
          </a:p>
          <a:p>
            <a:pPr indent="0" lvl="0" marL="0" rtl="0" algn="l">
              <a:spcBef>
                <a:spcPts val="1200"/>
              </a:spcBef>
              <a:spcAft>
                <a:spcPts val="0"/>
              </a:spcAft>
              <a:buClr>
                <a:schemeClr val="dk1"/>
              </a:buClr>
              <a:buSzPts val="1100"/>
              <a:buFont typeface="Arial"/>
              <a:buNone/>
            </a:pPr>
            <a:r>
              <a:rPr lang="en-GB" sz="1350">
                <a:solidFill>
                  <a:srgbClr val="292929"/>
                </a:solidFill>
                <a:highlight>
                  <a:srgbClr val="FFFFFF"/>
                </a:highlight>
                <a:latin typeface="Georgia"/>
                <a:ea typeface="Georgia"/>
                <a:cs typeface="Georgia"/>
                <a:sym typeface="Georgia"/>
              </a:rPr>
              <a:t>•Engine</a:t>
            </a:r>
            <a:endParaRPr sz="1350">
              <a:solidFill>
                <a:srgbClr val="292929"/>
              </a:solidFill>
              <a:highlight>
                <a:srgbClr val="FFFFFF"/>
              </a:highlight>
              <a:latin typeface="Georgia"/>
              <a:ea typeface="Georgia"/>
              <a:cs typeface="Georgia"/>
              <a:sym typeface="Georgia"/>
            </a:endParaRPr>
          </a:p>
          <a:p>
            <a:pPr indent="0" lvl="0" marL="0" rtl="0" algn="l">
              <a:spcBef>
                <a:spcPts val="1200"/>
              </a:spcBef>
              <a:spcAft>
                <a:spcPts val="0"/>
              </a:spcAft>
              <a:buClr>
                <a:schemeClr val="dk1"/>
              </a:buClr>
              <a:buSzPts val="1100"/>
              <a:buFont typeface="Arial"/>
              <a:buNone/>
            </a:pPr>
            <a:r>
              <a:rPr lang="en-GB" sz="1350">
                <a:solidFill>
                  <a:srgbClr val="292929"/>
                </a:solidFill>
                <a:highlight>
                  <a:srgbClr val="FFFFFF"/>
                </a:highlight>
                <a:latin typeface="Georgia"/>
                <a:ea typeface="Georgia"/>
                <a:cs typeface="Georgia"/>
                <a:sym typeface="Georgia"/>
              </a:rPr>
              <a:t>•Kilometers_Driven</a:t>
            </a:r>
            <a:endParaRPr sz="1350">
              <a:solidFill>
                <a:srgbClr val="292929"/>
              </a:solidFill>
              <a:highlight>
                <a:srgbClr val="FFFFFF"/>
              </a:highlight>
              <a:latin typeface="Georgia"/>
              <a:ea typeface="Georgia"/>
              <a:cs typeface="Georgia"/>
              <a:sym typeface="Georgia"/>
            </a:endParaRPr>
          </a:p>
          <a:p>
            <a:pPr indent="0" lvl="0" marL="0" rtl="0" algn="l">
              <a:spcBef>
                <a:spcPts val="1200"/>
              </a:spcBef>
              <a:spcAft>
                <a:spcPts val="1200"/>
              </a:spcAft>
              <a:buNone/>
            </a:pPr>
            <a:r>
              <a:rPr lang="en-GB" sz="1350">
                <a:solidFill>
                  <a:srgbClr val="292929"/>
                </a:solidFill>
                <a:highlight>
                  <a:srgbClr val="FFFFFF"/>
                </a:highlight>
                <a:latin typeface="Georgia"/>
                <a:ea typeface="Georgia"/>
                <a:cs typeface="Georgia"/>
                <a:sym typeface="Georgia"/>
              </a:rPr>
              <a:t>•New_Price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a:t>
            </a:r>
            <a:r>
              <a:rPr lang="en-GB"/>
              <a:t> Statement </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Clr>
                <a:srgbClr val="292929"/>
              </a:buClr>
              <a:buSzPts val="1350"/>
              <a:buFont typeface="Georgia"/>
              <a:buChar char="●"/>
            </a:pPr>
            <a:r>
              <a:rPr lang="en-GB" sz="1350">
                <a:solidFill>
                  <a:srgbClr val="292929"/>
                </a:solidFill>
                <a:highlight>
                  <a:srgbClr val="FFFFFF"/>
                </a:highlight>
                <a:latin typeface="Georgia"/>
                <a:ea typeface="Georgia"/>
                <a:cs typeface="Georgia"/>
                <a:sym typeface="Georgia"/>
              </a:rPr>
              <a:t>Currently if anyone wants to sell their car either they have to take their car to a respective company workshops or have to make appointment for company to get an estimate of the price.This Process involves a lot of time and resources.Our Objective is to make a model for third party companies which will make a estimate of the Price of the customer’s car directly from their online portal. This will save customer’s time and help the company to reduce its cost and also streamline the process of selling used cars.</a:t>
            </a:r>
            <a:endParaRPr sz="1350">
              <a:solidFill>
                <a:srgbClr val="292929"/>
              </a:solidFill>
              <a:highlight>
                <a:srgbClr val="FFFFFF"/>
              </a:highlight>
              <a:latin typeface="Georgia"/>
              <a:ea typeface="Georgia"/>
              <a:cs typeface="Georgia"/>
              <a:sym typeface="Georgia"/>
            </a:endParaRPr>
          </a:p>
          <a:p>
            <a:pPr indent="-314325" lvl="0" marL="457200" rtl="0" algn="l">
              <a:spcBef>
                <a:spcPts val="0"/>
              </a:spcBef>
              <a:spcAft>
                <a:spcPts val="0"/>
              </a:spcAft>
              <a:buClr>
                <a:srgbClr val="292929"/>
              </a:buClr>
              <a:buSzPts val="1350"/>
              <a:buFont typeface="Georgia"/>
              <a:buChar char="●"/>
            </a:pPr>
            <a:r>
              <a:rPr lang="en-GB" sz="1350">
                <a:solidFill>
                  <a:srgbClr val="292929"/>
                </a:solidFill>
                <a:highlight>
                  <a:srgbClr val="FFFFFF"/>
                </a:highlight>
                <a:latin typeface="Georgia"/>
                <a:ea typeface="Georgia"/>
                <a:cs typeface="Georgia"/>
                <a:sym typeface="Georgia"/>
              </a:rPr>
              <a:t>To Achieve this objective we wanted to do an Exploratory Data Analysis on our dataset to understand the relationship between the price of the car and other features of a car.</a:t>
            </a:r>
            <a:endParaRPr sz="135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Exploratory Data Analysis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2340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Year</a:t>
            </a:r>
            <a:endParaRPr/>
          </a:p>
        </p:txBody>
      </p:sp>
      <p:sp>
        <p:nvSpPr>
          <p:cNvPr id="103" name="Google Shape;103;p21"/>
          <p:cNvSpPr txBox="1"/>
          <p:nvPr>
            <p:ph idx="1" type="body"/>
          </p:nvPr>
        </p:nvSpPr>
        <p:spPr>
          <a:xfrm>
            <a:off x="311700" y="1152475"/>
            <a:ext cx="3510000" cy="3416400"/>
          </a:xfrm>
          <a:prstGeom prst="rect">
            <a:avLst/>
          </a:prstGeom>
        </p:spPr>
        <p:txBody>
          <a:bodyPr anchorCtr="0" anchor="t" bIns="91425" lIns="91425" spcFirstLastPara="1" rIns="91425" wrap="square" tIns="91425">
            <a:normAutofit/>
          </a:bodyPr>
          <a:lstStyle/>
          <a:p>
            <a:pPr indent="0" lvl="0" marL="292100" marR="317500" rtl="0" algn="l">
              <a:lnSpc>
                <a:spcPct val="100000"/>
              </a:lnSpc>
              <a:spcBef>
                <a:spcPts val="1100"/>
              </a:spcBef>
              <a:spcAft>
                <a:spcPts val="0"/>
              </a:spcAft>
              <a:buClr>
                <a:schemeClr val="dk1"/>
              </a:buClr>
              <a:buSzPts val="1100"/>
              <a:buFont typeface="Arial"/>
              <a:buNone/>
            </a:pPr>
            <a:r>
              <a:rPr b="1" lang="en-GB" sz="1050">
                <a:solidFill>
                  <a:schemeClr val="dk1"/>
                </a:solidFill>
              </a:rPr>
              <a:t>Observation</a:t>
            </a:r>
            <a:endParaRPr b="1" sz="1050">
              <a:solidFill>
                <a:schemeClr val="dk1"/>
              </a:solidFill>
            </a:endParaRPr>
          </a:p>
          <a:p>
            <a:pPr indent="-298450" lvl="0" marL="558800" marR="127000" rtl="0" algn="l">
              <a:spcBef>
                <a:spcPts val="1200"/>
              </a:spcBef>
              <a:spcAft>
                <a:spcPts val="0"/>
              </a:spcAft>
              <a:buClr>
                <a:schemeClr val="dk1"/>
              </a:buClr>
              <a:buSzPts val="1100"/>
              <a:buChar char="●"/>
            </a:pPr>
            <a:r>
              <a:rPr lang="en-GB" sz="1100">
                <a:solidFill>
                  <a:schemeClr val="dk1"/>
                </a:solidFill>
              </a:rPr>
              <a:t>this graph is left skewed which explain that we have very few cars which are from 1996-2001</a:t>
            </a:r>
            <a:endParaRPr sz="1100">
              <a:solidFill>
                <a:schemeClr val="dk1"/>
              </a:solidFill>
            </a:endParaRPr>
          </a:p>
          <a:p>
            <a:pPr indent="-298450" lvl="0" marL="558800" marR="127000" rtl="0" algn="l">
              <a:spcBef>
                <a:spcPts val="0"/>
              </a:spcBef>
              <a:spcAft>
                <a:spcPts val="0"/>
              </a:spcAft>
              <a:buClr>
                <a:schemeClr val="dk1"/>
              </a:buClr>
              <a:buSzPts val="1100"/>
              <a:buChar char="●"/>
            </a:pPr>
            <a:r>
              <a:rPr lang="en-GB" sz="1100">
                <a:solidFill>
                  <a:schemeClr val="dk1"/>
                </a:solidFill>
              </a:rPr>
              <a:t>Most of the cars are from the years 2007-2019</a:t>
            </a:r>
            <a:endParaRPr sz="1100">
              <a:solidFill>
                <a:schemeClr val="dk1"/>
              </a:solidFill>
            </a:endParaRPr>
          </a:p>
          <a:p>
            <a:pPr indent="-298450" lvl="0" marL="558800" marR="127000" rtl="0" algn="l">
              <a:spcBef>
                <a:spcPts val="0"/>
              </a:spcBef>
              <a:spcAft>
                <a:spcPts val="0"/>
              </a:spcAft>
              <a:buClr>
                <a:schemeClr val="dk1"/>
              </a:buClr>
              <a:buSzPts val="1100"/>
              <a:buChar char="●"/>
            </a:pPr>
            <a:r>
              <a:rPr lang="en-GB" sz="1100">
                <a:solidFill>
                  <a:schemeClr val="dk1"/>
                </a:solidFill>
              </a:rPr>
              <a:t>The higheest number of cars are from the year 2015</a:t>
            </a:r>
            <a:endParaRPr sz="1100">
              <a:solidFill>
                <a:schemeClr val="dk1"/>
              </a:solidFill>
            </a:endParaRPr>
          </a:p>
          <a:p>
            <a:pPr indent="0" lvl="0" marL="50800" marR="50800" rtl="0" algn="l">
              <a:spcBef>
                <a:spcPts val="7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200"/>
              </a:spcAft>
              <a:buNone/>
            </a:pPr>
            <a:r>
              <a:t/>
            </a:r>
            <a:endParaRPr/>
          </a:p>
        </p:txBody>
      </p:sp>
      <p:pic>
        <p:nvPicPr>
          <p:cNvPr id="104" name="Google Shape;104;p21"/>
          <p:cNvPicPr preferRelativeResize="0"/>
          <p:nvPr/>
        </p:nvPicPr>
        <p:blipFill>
          <a:blip r:embed="rId3">
            <a:alphaModFix/>
          </a:blip>
          <a:stretch>
            <a:fillRect/>
          </a:stretch>
        </p:blipFill>
        <p:spPr>
          <a:xfrm>
            <a:off x="4126500" y="1615600"/>
            <a:ext cx="5017501" cy="271143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