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64" r:id="rId3"/>
    <p:sldId id="258" r:id="rId4"/>
    <p:sldId id="272" r:id="rId5"/>
    <p:sldId id="274" r:id="rId6"/>
    <p:sldId id="260" r:id="rId7"/>
    <p:sldId id="265" r:id="rId8"/>
    <p:sldId id="268" r:id="rId9"/>
    <p:sldId id="266" r:id="rId10"/>
    <p:sldId id="261" r:id="rId11"/>
    <p:sldId id="273" r:id="rId12"/>
    <p:sldId id="262" r:id="rId13"/>
    <p:sldId id="263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51C4-40D3-4216-B08A-F50196B69FD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72E8-0782-4E1E-A887-982C6434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705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72E8-0782-4E1E-A887-982C6434987D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51C4-40D3-4216-B08A-F50196B69FDE}" type="datetimeFigureOut">
              <a:rPr lang="en-GB" smtClean="0"/>
              <a:t>07/02/2017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32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51C4-40D3-4216-B08A-F50196B69FD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72E8-0782-4E1E-A887-982C6434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867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51C4-40D3-4216-B08A-F50196B69FD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72E8-0782-4E1E-A887-982C6434987D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9784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51C4-40D3-4216-B08A-F50196B69FD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72E8-0782-4E1E-A887-982C6434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451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51C4-40D3-4216-B08A-F50196B69FD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72E8-0782-4E1E-A887-982C6434987D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513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51C4-40D3-4216-B08A-F50196B69FD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72E8-0782-4E1E-A887-982C6434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666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51C4-40D3-4216-B08A-F50196B69FD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72E8-0782-4E1E-A887-982C6434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626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51C4-40D3-4216-B08A-F50196B69FD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72E8-0782-4E1E-A887-982C6434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52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965"/>
          </a:xfr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1929"/>
            <a:ext cx="8596668" cy="449943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51C4-40D3-4216-B08A-F50196B69FD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72E8-0782-4E1E-A887-982C6434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08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965"/>
          </a:xfr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1929"/>
            <a:ext cx="8596668" cy="449943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51C4-40D3-4216-B08A-F50196B69FD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72E8-0782-4E1E-A887-982C6434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84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51C4-40D3-4216-B08A-F50196B69FD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72E8-0782-4E1E-A887-982C6434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03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51C4-40D3-4216-B08A-F50196B69FD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72E8-0782-4E1E-A887-982C6434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28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51C4-40D3-4216-B08A-F50196B69FD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72E8-0782-4E1E-A887-982C6434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27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51C4-40D3-4216-B08A-F50196B69FD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72E8-0782-4E1E-A887-982C6434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05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51C4-40D3-4216-B08A-F50196B69FD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72E8-0782-4E1E-A887-982C6434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71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51C4-40D3-4216-B08A-F50196B69FD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72E8-0782-4E1E-A887-982C6434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57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251C4-40D3-4216-B08A-F50196B69FD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44672E8-0782-4E1E-A887-982C6434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13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72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230463"/>
            <a:ext cx="7766936" cy="1646302"/>
          </a:xfrm>
        </p:spPr>
        <p:txBody>
          <a:bodyPr anchor="ctr"/>
          <a:lstStyle/>
          <a:p>
            <a:pPr algn="ctr"/>
            <a:r>
              <a:rPr lang="en-GB" sz="6600" dirty="0">
                <a:solidFill>
                  <a:schemeClr val="tx1"/>
                </a:solidFill>
              </a:rPr>
              <a:t>Go-Chat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748" y="3876765"/>
            <a:ext cx="3530096" cy="2342748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solidFill>
                  <a:schemeClr val="tx1"/>
                </a:solidFill>
              </a:rPr>
              <a:t>1570348 Park, Woo Min</a:t>
            </a:r>
          </a:p>
          <a:p>
            <a:pPr algn="just"/>
            <a:r>
              <a:rPr lang="en-GB" dirty="0">
                <a:solidFill>
                  <a:schemeClr val="tx1"/>
                </a:solidFill>
              </a:rPr>
              <a:t>1604674 Li, </a:t>
            </a:r>
            <a:r>
              <a:rPr lang="en-GB" dirty="0" err="1">
                <a:solidFill>
                  <a:schemeClr val="tx1"/>
                </a:solidFill>
              </a:rPr>
              <a:t>Yiqi</a:t>
            </a:r>
            <a:endParaRPr lang="en-GB" dirty="0">
              <a:solidFill>
                <a:schemeClr val="tx1"/>
              </a:solidFill>
            </a:endParaRPr>
          </a:p>
          <a:p>
            <a:pPr algn="just"/>
            <a:r>
              <a:rPr lang="en-GB" dirty="0">
                <a:solidFill>
                  <a:schemeClr val="tx1"/>
                </a:solidFill>
              </a:rPr>
              <a:t>1655556 Chen, </a:t>
            </a:r>
            <a:r>
              <a:rPr lang="en-GB" dirty="0" err="1">
                <a:solidFill>
                  <a:schemeClr val="tx1"/>
                </a:solidFill>
              </a:rPr>
              <a:t>Wenwen</a:t>
            </a:r>
            <a:endParaRPr lang="en-GB" dirty="0">
              <a:solidFill>
                <a:schemeClr val="tx1"/>
              </a:solidFill>
            </a:endParaRPr>
          </a:p>
          <a:p>
            <a:pPr algn="just"/>
            <a:r>
              <a:rPr lang="en-GB" dirty="0">
                <a:solidFill>
                  <a:schemeClr val="tx1"/>
                </a:solidFill>
              </a:rPr>
              <a:t>1561297 Chen, Jing</a:t>
            </a:r>
          </a:p>
          <a:p>
            <a:pPr algn="just"/>
            <a:r>
              <a:rPr lang="en-GB" dirty="0">
                <a:solidFill>
                  <a:schemeClr val="tx1"/>
                </a:solidFill>
              </a:rPr>
              <a:t>1611211 Chen, Huiping</a:t>
            </a:r>
          </a:p>
          <a:p>
            <a:pPr algn="just"/>
            <a:r>
              <a:rPr lang="en-GB" dirty="0">
                <a:solidFill>
                  <a:schemeClr val="tx1"/>
                </a:solidFill>
              </a:rPr>
              <a:t>1669396 </a:t>
            </a:r>
            <a:r>
              <a:rPr lang="en-GB" dirty="0" err="1">
                <a:solidFill>
                  <a:schemeClr val="tx1"/>
                </a:solidFill>
              </a:rPr>
              <a:t>Muawwanah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Anisaul</a:t>
            </a:r>
            <a:endParaRPr lang="en-GB" dirty="0">
              <a:solidFill>
                <a:schemeClr val="tx1"/>
              </a:solidFill>
            </a:endParaRPr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5837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Time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43" r="495" b="2124"/>
          <a:stretch/>
        </p:blipFill>
        <p:spPr>
          <a:xfrm>
            <a:off x="131019" y="1578213"/>
            <a:ext cx="11938212" cy="3932580"/>
          </a:xfrm>
          <a:prstGeom prst="rect">
            <a:avLst/>
          </a:prstGeom>
        </p:spPr>
      </p:pic>
      <p:sp>
        <p:nvSpPr>
          <p:cNvPr id="3" name="下箭头 2"/>
          <p:cNvSpPr/>
          <p:nvPr/>
        </p:nvSpPr>
        <p:spPr>
          <a:xfrm>
            <a:off x="7022969" y="1117722"/>
            <a:ext cx="575035" cy="40606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429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Initial Progress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80355" y="1380565"/>
            <a:ext cx="7910767" cy="5067649"/>
            <a:chOff x="1180355" y="1380565"/>
            <a:chExt cx="7910767" cy="5067649"/>
          </a:xfrm>
        </p:grpSpPr>
        <p:pic>
          <p:nvPicPr>
            <p:cNvPr id="4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355" y="1380565"/>
              <a:ext cx="7910767" cy="506764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961667" y="6060122"/>
              <a:ext cx="2348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&lt;UML Class Diagram&gt;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1023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73889"/>
            <a:ext cx="8596668" cy="770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Initial Progress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17" y="1244855"/>
            <a:ext cx="9080668" cy="4916286"/>
          </a:xfrm>
        </p:spPr>
      </p:pic>
      <p:sp>
        <p:nvSpPr>
          <p:cNvPr id="5" name="TextBox 4"/>
          <p:cNvSpPr txBox="1"/>
          <p:nvPr/>
        </p:nvSpPr>
        <p:spPr>
          <a:xfrm>
            <a:off x="3905106" y="6210951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&lt;ER model&gt;</a:t>
            </a:r>
          </a:p>
        </p:txBody>
      </p:sp>
    </p:spTree>
    <p:extLst>
      <p:ext uri="{BB962C8B-B14F-4D97-AF65-F5344CB8AC3E}">
        <p14:creationId xmlns:p14="http://schemas.microsoft.com/office/powerpoint/2010/main" val="615981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Project Organization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To collaborate with each other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Weekly meeting :Guy’s campus library</a:t>
            </a: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Whatsapp</a:t>
            </a:r>
            <a:endParaRPr lang="en-GB" dirty="0">
              <a:solidFill>
                <a:schemeClr val="tx1"/>
              </a:solidFill>
            </a:endParaRP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Github</a:t>
            </a:r>
            <a:endParaRPr lang="en-GB" dirty="0">
              <a:solidFill>
                <a:schemeClr val="tx1"/>
              </a:solidFill>
            </a:endParaRP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LaTex</a:t>
            </a:r>
            <a:r>
              <a:rPr lang="en-GB" dirty="0">
                <a:solidFill>
                  <a:schemeClr val="tx1"/>
                </a:solidFill>
              </a:rPr>
              <a:t> :overleaf</a:t>
            </a: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pPr lvl="1"/>
            <a:endParaRPr lang="en-GB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870493"/>
              </p:ext>
            </p:extLst>
          </p:nvPr>
        </p:nvGraphicFramePr>
        <p:xfrm>
          <a:off x="1366885" y="4089453"/>
          <a:ext cx="9181433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5433">
                  <a:extLst>
                    <a:ext uri="{9D8B030D-6E8A-4147-A177-3AD203B41FA5}">
                      <a16:colId xmlns:a16="http://schemas.microsoft.com/office/drawing/2014/main" val="3805880456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1967419309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2507842901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18890017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Team1</a:t>
                      </a:r>
                      <a:endParaRPr lang="zh-CN" altLang="en-US" b="1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dirty="0">
                          <a:solidFill>
                            <a:schemeClr val="tx1"/>
                          </a:solidFill>
                        </a:rPr>
                        <a:t>Park, Woo Min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dirty="0">
                          <a:solidFill>
                            <a:schemeClr val="tx1"/>
                          </a:solidFill>
                        </a:rPr>
                        <a:t>Chen, </a:t>
                      </a:r>
                      <a:r>
                        <a:rPr lang="en-GB" altLang="zh-CN" dirty="0" err="1">
                          <a:solidFill>
                            <a:schemeClr val="tx1"/>
                          </a:solidFill>
                        </a:rPr>
                        <a:t>Wenwen</a:t>
                      </a:r>
                      <a:endParaRPr lang="en-GB" altLang="zh-C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dirty="0" err="1">
                          <a:solidFill>
                            <a:schemeClr val="tx1"/>
                          </a:solidFill>
                        </a:rPr>
                        <a:t>Muawwanah</a:t>
                      </a:r>
                      <a:r>
                        <a:rPr lang="en-GB" altLang="zh-CN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GB" altLang="zh-CN" dirty="0" err="1">
                          <a:solidFill>
                            <a:schemeClr val="tx1"/>
                          </a:solidFill>
                        </a:rPr>
                        <a:t>Anisaul</a:t>
                      </a:r>
                      <a:endParaRPr lang="en-GB" altLang="zh-C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5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Team2</a:t>
                      </a:r>
                      <a:endParaRPr lang="zh-CN" altLang="en-US" b="1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dirty="0">
                          <a:solidFill>
                            <a:schemeClr val="tx1"/>
                          </a:solidFill>
                        </a:rPr>
                        <a:t>Chen, </a:t>
                      </a:r>
                      <a:r>
                        <a:rPr lang="en-GB" altLang="zh-CN" dirty="0" err="1">
                          <a:solidFill>
                            <a:schemeClr val="tx1"/>
                          </a:solidFill>
                        </a:rPr>
                        <a:t>Huiping</a:t>
                      </a:r>
                      <a:endParaRPr lang="en-GB" altLang="zh-C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dirty="0">
                          <a:solidFill>
                            <a:schemeClr val="tx1"/>
                          </a:solidFill>
                        </a:rPr>
                        <a:t>Chen, Jing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dirty="0">
                          <a:solidFill>
                            <a:schemeClr val="tx1"/>
                          </a:solidFill>
                        </a:rPr>
                        <a:t>Li, </a:t>
                      </a:r>
                      <a:r>
                        <a:rPr lang="en-GB" altLang="zh-CN" dirty="0" err="1">
                          <a:solidFill>
                            <a:schemeClr val="tx1"/>
                          </a:solidFill>
                        </a:rPr>
                        <a:t>Yiqi</a:t>
                      </a:r>
                      <a:endParaRPr lang="en-GB" altLang="zh-C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991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477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Project Organization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Peer Assessment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Conflict Handling</a:t>
            </a:r>
          </a:p>
          <a:p>
            <a:pPr lvl="1"/>
            <a:r>
              <a:rPr lang="en-GB" altLang="zh-CN" dirty="0"/>
              <a:t>Discuss possible solutions</a:t>
            </a:r>
          </a:p>
          <a:p>
            <a:pPr lvl="1"/>
            <a:r>
              <a:rPr lang="en-GB" altLang="zh-CN" dirty="0"/>
              <a:t>Choose the best solution (advantages &amp; disadvantages)</a:t>
            </a:r>
          </a:p>
          <a:p>
            <a:pPr lvl="1"/>
            <a:endParaRPr lang="en-GB" dirty="0"/>
          </a:p>
        </p:txBody>
      </p:sp>
      <p:pic>
        <p:nvPicPr>
          <p:cNvPr id="8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34" y="2084005"/>
            <a:ext cx="8312468" cy="148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92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862" y="703868"/>
            <a:ext cx="8596668" cy="77096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868" y="1626771"/>
            <a:ext cx="8596668" cy="449943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Introduction</a:t>
            </a:r>
          </a:p>
          <a:p>
            <a:r>
              <a:rPr lang="en-GB" dirty="0">
                <a:solidFill>
                  <a:schemeClr val="tx1"/>
                </a:solidFill>
              </a:rPr>
              <a:t>Aims and Strategy</a:t>
            </a:r>
          </a:p>
          <a:p>
            <a:r>
              <a:rPr lang="en-GB" dirty="0">
                <a:solidFill>
                  <a:schemeClr val="tx1"/>
                </a:solidFill>
              </a:rPr>
              <a:t>Time table</a:t>
            </a:r>
          </a:p>
          <a:p>
            <a:r>
              <a:rPr lang="en-GB" dirty="0">
                <a:solidFill>
                  <a:schemeClr val="tx1"/>
                </a:solidFill>
              </a:rPr>
              <a:t>Initial Progress</a:t>
            </a:r>
          </a:p>
          <a:p>
            <a:r>
              <a:rPr lang="en-GB" dirty="0">
                <a:solidFill>
                  <a:schemeClr val="tx1"/>
                </a:solidFill>
              </a:rPr>
              <a:t>Project Organization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502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Introduction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062344" y="1494640"/>
            <a:ext cx="8485917" cy="4761122"/>
            <a:chOff x="1062344" y="1494640"/>
            <a:chExt cx="8485917" cy="476112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344" y="3982945"/>
              <a:ext cx="2177541" cy="217754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546" y="4187968"/>
              <a:ext cx="2319715" cy="206779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7787" y="1494640"/>
              <a:ext cx="1872857" cy="1968411"/>
            </a:xfrm>
            <a:prstGeom prst="rect">
              <a:avLst/>
            </a:prstGeom>
          </p:spPr>
        </p:pic>
      </p:grpSp>
      <p:cxnSp>
        <p:nvCxnSpPr>
          <p:cNvPr id="13" name="Straight Arrow Connector 12"/>
          <p:cNvCxnSpPr/>
          <p:nvPr/>
        </p:nvCxnSpPr>
        <p:spPr>
          <a:xfrm flipV="1">
            <a:off x="2521819" y="2695074"/>
            <a:ext cx="1617044" cy="11165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808649" y="3274176"/>
            <a:ext cx="1330214" cy="918481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170644" y="3157086"/>
            <a:ext cx="1394813" cy="962527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329569" y="2695074"/>
            <a:ext cx="1872856" cy="1287871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276101" y="3329666"/>
            <a:ext cx="8249282" cy="3225283"/>
            <a:chOff x="1276101" y="3329666"/>
            <a:chExt cx="8249282" cy="3225283"/>
          </a:xfrm>
        </p:grpSpPr>
        <p:sp>
          <p:nvSpPr>
            <p:cNvPr id="24" name="Rectangle 23"/>
            <p:cNvSpPr/>
            <p:nvPr/>
          </p:nvSpPr>
          <p:spPr>
            <a:xfrm>
              <a:off x="4704262" y="3329666"/>
              <a:ext cx="105990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Server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276101" y="5952319"/>
              <a:ext cx="175003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Web Client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251427" y="6093284"/>
              <a:ext cx="227395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Windows client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8385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solidFill>
                  <a:schemeClr val="tx1"/>
                </a:solidFill>
              </a:rPr>
              <a:t>Aims and Strategy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>
                <a:solidFill>
                  <a:schemeClr val="tx1"/>
                </a:solidFill>
              </a:rPr>
              <a:t>Aim: </a:t>
            </a:r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en-GB" altLang="zh-CN" dirty="0" err="1">
                <a:solidFill>
                  <a:schemeClr val="tx1"/>
                </a:solidFill>
              </a:rPr>
              <a:t>eliable</a:t>
            </a:r>
            <a:r>
              <a:rPr lang="en-GB" altLang="zh-CN" dirty="0">
                <a:solidFill>
                  <a:schemeClr val="tx1"/>
                </a:solidFill>
              </a:rPr>
              <a:t>, 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GB" altLang="zh-CN" dirty="0" err="1">
                <a:solidFill>
                  <a:schemeClr val="tx1"/>
                </a:solidFill>
              </a:rPr>
              <a:t>ecure</a:t>
            </a:r>
            <a:r>
              <a:rPr lang="en-GB" altLang="zh-CN" dirty="0">
                <a:solidFill>
                  <a:schemeClr val="tx1"/>
                </a:solidFill>
              </a:rPr>
              <a:t>, 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GB" altLang="zh-CN" dirty="0" err="1">
                <a:solidFill>
                  <a:schemeClr val="tx1"/>
                </a:solidFill>
              </a:rPr>
              <a:t>ttractive</a:t>
            </a:r>
            <a:endParaRPr lang="en-GB" altLang="zh-CN" dirty="0">
              <a:solidFill>
                <a:schemeClr val="tx1"/>
              </a:solidFill>
            </a:endParaRPr>
          </a:p>
          <a:p>
            <a:r>
              <a:rPr lang="en-GB" altLang="zh-CN" dirty="0">
                <a:solidFill>
                  <a:schemeClr val="tx1"/>
                </a:solidFill>
              </a:rPr>
              <a:t>Level 1 Basic Functionalities</a:t>
            </a:r>
          </a:p>
          <a:p>
            <a:r>
              <a:rPr lang="en-GB" altLang="zh-CN" dirty="0">
                <a:solidFill>
                  <a:schemeClr val="tx1"/>
                </a:solidFill>
              </a:rPr>
              <a:t>Level 2 Security</a:t>
            </a:r>
          </a:p>
          <a:p>
            <a:r>
              <a:rPr lang="en-GB" altLang="zh-CN" dirty="0">
                <a:solidFill>
                  <a:schemeClr val="tx1"/>
                </a:solidFill>
              </a:rPr>
              <a:t>Level 3 Other Additional Functionalities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5108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solidFill>
                  <a:schemeClr val="tx1"/>
                </a:solidFill>
              </a:rPr>
              <a:t>Level 1. Basic Functionalities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78992" y="3584190"/>
            <a:ext cx="8367086" cy="1828800"/>
            <a:chOff x="677334" y="3657600"/>
            <a:chExt cx="8367086" cy="1828800"/>
          </a:xfrm>
        </p:grpSpPr>
        <p:sp>
          <p:nvSpPr>
            <p:cNvPr id="5" name="Rectangle 4"/>
            <p:cNvSpPr/>
            <p:nvPr/>
          </p:nvSpPr>
          <p:spPr>
            <a:xfrm>
              <a:off x="677334" y="3657600"/>
              <a:ext cx="1343971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Client1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188892" y="3657600"/>
              <a:ext cx="1343971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Server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700449" y="3657600"/>
              <a:ext cx="1343971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Client2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021305" y="4226467"/>
              <a:ext cx="2167587" cy="369332"/>
              <a:chOff x="2021305" y="4041801"/>
              <a:chExt cx="2167587" cy="369332"/>
            </a:xfrm>
          </p:grpSpPr>
          <p:cxnSp>
            <p:nvCxnSpPr>
              <p:cNvPr id="9" name="Straight Arrow Connector 8"/>
              <p:cNvCxnSpPr>
                <a:stCxn id="5" idx="3"/>
                <a:endCxn id="6" idx="1"/>
              </p:cNvCxnSpPr>
              <p:nvPr/>
            </p:nvCxnSpPr>
            <p:spPr>
              <a:xfrm>
                <a:off x="2021305" y="4387334"/>
                <a:ext cx="216758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2159965" y="4041801"/>
                <a:ext cx="18902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1. Send message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532861" y="3931258"/>
              <a:ext cx="2167587" cy="1281485"/>
              <a:chOff x="5532861" y="3833336"/>
              <a:chExt cx="2167587" cy="1281485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5532861" y="3833336"/>
                <a:ext cx="2167587" cy="369332"/>
                <a:chOff x="2021305" y="4202668"/>
                <a:chExt cx="2167587" cy="369332"/>
              </a:xfrm>
            </p:grpSpPr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2021305" y="4572000"/>
                  <a:ext cx="2167587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2159967" y="4202668"/>
                  <a:ext cx="18902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2. Send message</a:t>
                  </a: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5671523" y="4289412"/>
                <a:ext cx="1803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3. Send request</a:t>
                </a: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5532861" y="4745489"/>
                <a:ext cx="2167587" cy="369332"/>
                <a:chOff x="2021305" y="4202668"/>
                <a:chExt cx="2167587" cy="369332"/>
              </a:xfrm>
            </p:grpSpPr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2021305" y="4572000"/>
                  <a:ext cx="2167587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/>
                <p:cNvSpPr txBox="1"/>
                <p:nvPr/>
              </p:nvSpPr>
              <p:spPr>
                <a:xfrm>
                  <a:off x="2159967" y="4202668"/>
                  <a:ext cx="14847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4. Send data</a:t>
                  </a:r>
                </a:p>
              </p:txBody>
            </p:sp>
          </p:grpSp>
        </p:grpSp>
      </p:grp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816764" y="1541929"/>
            <a:ext cx="8457238" cy="188089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Client 1 sends message to server,</a:t>
            </a:r>
            <a:r>
              <a:rPr lang="en-US" dirty="0">
                <a:solidFill>
                  <a:schemeClr val="tx1"/>
                </a:solidFill>
              </a:rPr>
              <a:t> client 2 receive the message from the server which from the client 1. If the message is not a plain text, client 2 send a request to the server to receive data.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5834519" y="4683256"/>
            <a:ext cx="21697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200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zh-CN" dirty="0">
                <a:solidFill>
                  <a:schemeClr val="tx1"/>
                </a:solidFill>
              </a:rPr>
              <a:t>Level 1. Basic 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687" y="1636197"/>
            <a:ext cx="8596668" cy="4499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Sever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Database :MYSQL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Web server :Apache</a:t>
            </a:r>
          </a:p>
          <a:p>
            <a:r>
              <a:rPr lang="en-GB" dirty="0">
                <a:solidFill>
                  <a:schemeClr val="tx1"/>
                </a:solidFill>
              </a:rPr>
              <a:t>Client 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Web :PHP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Windows application :C#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Protocol: </a:t>
            </a:r>
            <a:r>
              <a:rPr lang="en-US" altLang="zh-CN" dirty="0" err="1">
                <a:solidFill>
                  <a:schemeClr val="tx1"/>
                </a:solidFill>
              </a:rPr>
              <a:t>WebSocket</a:t>
            </a:r>
            <a:endParaRPr lang="en-GB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012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solidFill>
                  <a:schemeClr val="tx1"/>
                </a:solidFill>
              </a:rPr>
              <a:t>Level 2. Security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762" y="1547720"/>
            <a:ext cx="6116373" cy="4565331"/>
          </a:xfrm>
        </p:spPr>
      </p:pic>
      <p:sp>
        <p:nvSpPr>
          <p:cNvPr id="5" name="TextBox 4"/>
          <p:cNvSpPr txBox="1"/>
          <p:nvPr/>
        </p:nvSpPr>
        <p:spPr>
          <a:xfrm>
            <a:off x="3698875" y="6070603"/>
            <a:ext cx="250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&lt;</a:t>
            </a:r>
            <a:r>
              <a:rPr lang="en-GB" dirty="0" err="1"/>
              <a:t>WebSocket</a:t>
            </a:r>
            <a:r>
              <a:rPr lang="en-GB" dirty="0"/>
              <a:t> over TLS&gt;</a:t>
            </a:r>
          </a:p>
        </p:txBody>
      </p:sp>
    </p:spTree>
    <p:extLst>
      <p:ext uri="{BB962C8B-B14F-4D97-AF65-F5344CB8AC3E}">
        <p14:creationId xmlns:p14="http://schemas.microsoft.com/office/powerpoint/2010/main" val="15929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solidFill>
                  <a:schemeClr val="tx1"/>
                </a:solidFill>
              </a:rPr>
              <a:t>Level 2. Security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197" y="3202494"/>
            <a:ext cx="5142525" cy="3069905"/>
          </a:xfrm>
        </p:spPr>
      </p:pic>
      <p:sp>
        <p:nvSpPr>
          <p:cNvPr id="10" name="TextBox 9"/>
          <p:cNvSpPr txBox="1"/>
          <p:nvPr/>
        </p:nvSpPr>
        <p:spPr>
          <a:xfrm>
            <a:off x="4639578" y="6414098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&lt;Database security&gt;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82687" y="1636197"/>
            <a:ext cx="8596668" cy="4499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zh-CN" dirty="0">
                <a:solidFill>
                  <a:schemeClr val="tx1"/>
                </a:solidFill>
              </a:rPr>
              <a:t>Hash function + Salts</a:t>
            </a:r>
          </a:p>
          <a:p>
            <a:pPr lvl="1"/>
            <a:r>
              <a:rPr lang="en-GB" altLang="zh-CN" dirty="0">
                <a:solidFill>
                  <a:schemeClr val="tx1"/>
                </a:solidFill>
              </a:rPr>
              <a:t>ID, Password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Encryption Algorithm</a:t>
            </a:r>
            <a:endParaRPr lang="en-GB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577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85" y="581500"/>
            <a:ext cx="10361454" cy="770965"/>
          </a:xfrm>
        </p:spPr>
        <p:txBody>
          <a:bodyPr>
            <a:normAutofit/>
          </a:bodyPr>
          <a:lstStyle/>
          <a:p>
            <a:r>
              <a:rPr lang="en-GB" altLang="zh-CN" dirty="0">
                <a:solidFill>
                  <a:schemeClr val="tx1"/>
                </a:solidFill>
              </a:rPr>
              <a:t>Level 3. Other Additional Functionalities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155" y="4223689"/>
            <a:ext cx="1711073" cy="143360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155" y="2045366"/>
            <a:ext cx="1494181" cy="12940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92" y="3788461"/>
            <a:ext cx="1561513" cy="17621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700" y="1860225"/>
            <a:ext cx="1041836" cy="18285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12" y="3880244"/>
            <a:ext cx="1823840" cy="16703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92" y="2194560"/>
            <a:ext cx="1216236" cy="12162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900" y="1794594"/>
            <a:ext cx="2037246" cy="186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447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263</Words>
  <Application>Microsoft Office PowerPoint</Application>
  <PresentationFormat>宽屏</PresentationFormat>
  <Paragraphs>82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方正姚体</vt:lpstr>
      <vt:lpstr>华文新魏</vt:lpstr>
      <vt:lpstr>Arial</vt:lpstr>
      <vt:lpstr>Trebuchet MS</vt:lpstr>
      <vt:lpstr>Wingdings 3</vt:lpstr>
      <vt:lpstr>Facet</vt:lpstr>
      <vt:lpstr>Go-Chat</vt:lpstr>
      <vt:lpstr>Outline</vt:lpstr>
      <vt:lpstr>Introduction</vt:lpstr>
      <vt:lpstr>Aims and Strategy</vt:lpstr>
      <vt:lpstr>Level 1. Basic Functionalities</vt:lpstr>
      <vt:lpstr>Level 1. Basic Functionalities</vt:lpstr>
      <vt:lpstr>Level 2. Security</vt:lpstr>
      <vt:lpstr>Level 2. Security</vt:lpstr>
      <vt:lpstr>Level 3. Other Additional Functionalities</vt:lpstr>
      <vt:lpstr>Time table</vt:lpstr>
      <vt:lpstr>Initial Progress</vt:lpstr>
      <vt:lpstr>Initial Progress</vt:lpstr>
      <vt:lpstr>Project Organization</vt:lpstr>
      <vt:lpstr>Project Organization</vt:lpstr>
    </vt:vector>
  </TitlesOfParts>
  <Company>King's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Go-Chat</dc:title>
  <dc:creator>Chen, Huiping</dc:creator>
  <cp:lastModifiedBy>Wen</cp:lastModifiedBy>
  <cp:revision>38</cp:revision>
  <dcterms:created xsi:type="dcterms:W3CDTF">2017-02-05T17:22:20Z</dcterms:created>
  <dcterms:modified xsi:type="dcterms:W3CDTF">2017-02-07T20:17:35Z</dcterms:modified>
</cp:coreProperties>
</file>