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95FE8E-B7CA-1F4E-AC53-FE8AD2C08473}" name="Animish Phatak" initials="AP" userId="Animish Phata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C437F-547C-4FDA-B7AE-8558CB33285A}" v="1" dt="2022-12-05T01:01:37.48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906" y="336"/>
      </p:cViewPr>
      <p:guideLst/>
    </p:cSldViewPr>
  </p:slideViewPr>
  <p:notesTextViewPr>
    <p:cViewPr>
      <p:scale>
        <a:sx n="1" d="1"/>
        <a:sy n="1" d="1"/>
      </p:scale>
      <p:origin x="0" y="-1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mish Phatak" userId="2f038935-ff5c-4d35-acad-abc9512b5870" providerId="ADAL" clId="{801C437F-547C-4FDA-B7AE-8558CB33285A}"/>
    <pc:docChg chg="undo custSel delSld modSld">
      <pc:chgData name="Animish Phatak" userId="2f038935-ff5c-4d35-acad-abc9512b5870" providerId="ADAL" clId="{801C437F-547C-4FDA-B7AE-8558CB33285A}" dt="2022-12-05T01:20:29.232" v="1713" actId="20577"/>
      <pc:docMkLst>
        <pc:docMk/>
      </pc:docMkLst>
      <pc:sldChg chg="delSp modSp mod">
        <pc:chgData name="Animish Phatak" userId="2f038935-ff5c-4d35-acad-abc9512b5870" providerId="ADAL" clId="{801C437F-547C-4FDA-B7AE-8558CB33285A}" dt="2022-12-05T01:03:06.328" v="859" actId="478"/>
        <pc:sldMkLst>
          <pc:docMk/>
          <pc:sldMk cId="0" sldId="256"/>
        </pc:sldMkLst>
        <pc:spChg chg="mod">
          <ac:chgData name="Animish Phatak" userId="2f038935-ff5c-4d35-acad-abc9512b5870" providerId="ADAL" clId="{801C437F-547C-4FDA-B7AE-8558CB33285A}" dt="2022-12-05T01:03:00.995" v="858"/>
          <ac:spMkLst>
            <pc:docMk/>
            <pc:sldMk cId="0" sldId="256"/>
            <ac:spMk id="152" creationId="{00000000-0000-0000-0000-000000000000}"/>
          </ac:spMkLst>
        </pc:spChg>
        <pc:spChg chg="del mod">
          <ac:chgData name="Animish Phatak" userId="2f038935-ff5c-4d35-acad-abc9512b5870" providerId="ADAL" clId="{801C437F-547C-4FDA-B7AE-8558CB33285A}" dt="2022-12-05T01:03:06.328" v="859" actId="478"/>
          <ac:spMkLst>
            <pc:docMk/>
            <pc:sldMk cId="0" sldId="256"/>
            <ac:spMk id="153" creationId="{00000000-0000-0000-0000-000000000000}"/>
          </ac:spMkLst>
        </pc:spChg>
      </pc:sldChg>
      <pc:sldChg chg="modSp mod modNotesTx">
        <pc:chgData name="Animish Phatak" userId="2f038935-ff5c-4d35-acad-abc9512b5870" providerId="ADAL" clId="{801C437F-547C-4FDA-B7AE-8558CB33285A}" dt="2022-12-05T01:04:11.400" v="951" actId="20577"/>
        <pc:sldMkLst>
          <pc:docMk/>
          <pc:sldMk cId="0" sldId="257"/>
        </pc:sldMkLst>
        <pc:spChg chg="mod">
          <ac:chgData name="Animish Phatak" userId="2f038935-ff5c-4d35-acad-abc9512b5870" providerId="ADAL" clId="{801C437F-547C-4FDA-B7AE-8558CB33285A}" dt="2022-12-05T01:04:11.400" v="951" actId="20577"/>
          <ac:spMkLst>
            <pc:docMk/>
            <pc:sldMk cId="0" sldId="257"/>
            <ac:spMk id="157" creationId="{00000000-0000-0000-0000-000000000000}"/>
          </ac:spMkLst>
        </pc:spChg>
      </pc:sldChg>
      <pc:sldChg chg="addSp delSp modSp mod delCm modNotesTx">
        <pc:chgData name="Animish Phatak" userId="2f038935-ff5c-4d35-acad-abc9512b5870" providerId="ADAL" clId="{801C437F-547C-4FDA-B7AE-8558CB33285A}" dt="2022-12-05T01:20:29.232" v="1713" actId="20577"/>
        <pc:sldMkLst>
          <pc:docMk/>
          <pc:sldMk cId="0" sldId="258"/>
        </pc:sldMkLst>
        <pc:spChg chg="add mod">
          <ac:chgData name="Animish Phatak" userId="2f038935-ff5c-4d35-acad-abc9512b5870" providerId="ADAL" clId="{801C437F-547C-4FDA-B7AE-8558CB33285A}" dt="2022-12-05T01:02:01.958" v="854" actId="403"/>
          <ac:spMkLst>
            <pc:docMk/>
            <pc:sldMk cId="0" sldId="258"/>
            <ac:spMk id="4" creationId="{4E086C5E-82F1-38A6-01F4-EFEE55373673}"/>
          </ac:spMkLst>
        </pc:spChg>
        <pc:spChg chg="mod">
          <ac:chgData name="Animish Phatak" userId="2f038935-ff5c-4d35-acad-abc9512b5870" providerId="ADAL" clId="{801C437F-547C-4FDA-B7AE-8558CB33285A}" dt="2022-12-05T01:07:48.243" v="1014" actId="20577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Animish Phatak" userId="2f038935-ff5c-4d35-acad-abc9512b5870" providerId="ADAL" clId="{801C437F-547C-4FDA-B7AE-8558CB33285A}" dt="2022-12-05T01:00:58.458" v="833" actId="1076"/>
          <ac:spMkLst>
            <pc:docMk/>
            <pc:sldMk cId="0" sldId="258"/>
            <ac:spMk id="165" creationId="{00000000-0000-0000-0000-000000000000}"/>
          </ac:spMkLst>
        </pc:spChg>
        <pc:spChg chg="del mod">
          <ac:chgData name="Animish Phatak" userId="2f038935-ff5c-4d35-acad-abc9512b5870" providerId="ADAL" clId="{801C437F-547C-4FDA-B7AE-8558CB33285A}" dt="2022-12-05T01:01:28.358" v="839" actId="478"/>
          <ac:spMkLst>
            <pc:docMk/>
            <pc:sldMk cId="0" sldId="258"/>
            <ac:spMk id="166" creationId="{00000000-0000-0000-0000-000000000000}"/>
          </ac:spMkLst>
        </pc:spChg>
        <pc:picChg chg="mod">
          <ac:chgData name="Animish Phatak" userId="2f038935-ff5c-4d35-acad-abc9512b5870" providerId="ADAL" clId="{801C437F-547C-4FDA-B7AE-8558CB33285A}" dt="2022-12-05T01:02:10.041" v="855" actId="1076"/>
          <ac:picMkLst>
            <pc:docMk/>
            <pc:sldMk cId="0" sldId="258"/>
            <ac:picMk id="3" creationId="{104F0724-584F-AB12-3C20-A030655CFBB4}"/>
          </ac:picMkLst>
        </pc:picChg>
      </pc:sldChg>
      <pc:sldChg chg="modSp mod modNotesTx">
        <pc:chgData name="Animish Phatak" userId="2f038935-ff5c-4d35-acad-abc9512b5870" providerId="ADAL" clId="{801C437F-547C-4FDA-B7AE-8558CB33285A}" dt="2022-12-05T01:16:28.073" v="1613" actId="20577"/>
        <pc:sldMkLst>
          <pc:docMk/>
          <pc:sldMk cId="0" sldId="259"/>
        </pc:sldMkLst>
        <pc:spChg chg="mod">
          <ac:chgData name="Animish Phatak" userId="2f038935-ff5c-4d35-acad-abc9512b5870" providerId="ADAL" clId="{801C437F-547C-4FDA-B7AE-8558CB33285A}" dt="2022-12-05T01:07:39.018" v="1011" actId="20577"/>
          <ac:spMkLst>
            <pc:docMk/>
            <pc:sldMk cId="0" sldId="259"/>
            <ac:spMk id="170" creationId="{00000000-0000-0000-0000-000000000000}"/>
          </ac:spMkLst>
        </pc:spChg>
        <pc:graphicFrameChg chg="modGraphic">
          <ac:chgData name="Animish Phatak" userId="2f038935-ff5c-4d35-acad-abc9512b5870" providerId="ADAL" clId="{801C437F-547C-4FDA-B7AE-8558CB33285A}" dt="2022-12-05T01:05:27.386" v="972" actId="58"/>
          <ac:graphicFrameMkLst>
            <pc:docMk/>
            <pc:sldMk cId="0" sldId="259"/>
            <ac:graphicFrameMk id="171" creationId="{00000000-0000-0000-0000-000000000000}"/>
          </ac:graphicFrameMkLst>
        </pc:graphicFrameChg>
        <pc:graphicFrameChg chg="modGraphic">
          <ac:chgData name="Animish Phatak" userId="2f038935-ff5c-4d35-acad-abc9512b5870" providerId="ADAL" clId="{801C437F-547C-4FDA-B7AE-8558CB33285A}" dt="2022-12-05T01:05:27.884" v="973" actId="58"/>
          <ac:graphicFrameMkLst>
            <pc:docMk/>
            <pc:sldMk cId="0" sldId="259"/>
            <ac:graphicFrameMk id="172" creationId="{00000000-0000-0000-0000-000000000000}"/>
          </ac:graphicFrameMkLst>
        </pc:graphicFrameChg>
      </pc:sldChg>
      <pc:sldChg chg="modSp mod delCm modNotesTx">
        <pc:chgData name="Animish Phatak" userId="2f038935-ff5c-4d35-acad-abc9512b5870" providerId="ADAL" clId="{801C437F-547C-4FDA-B7AE-8558CB33285A}" dt="2022-12-05T01:07:29.600" v="1007" actId="20577"/>
        <pc:sldMkLst>
          <pc:docMk/>
          <pc:sldMk cId="0" sldId="260"/>
        </pc:sldMkLst>
        <pc:spChg chg="mod">
          <ac:chgData name="Animish Phatak" userId="2f038935-ff5c-4d35-acad-abc9512b5870" providerId="ADAL" clId="{801C437F-547C-4FDA-B7AE-8558CB33285A}" dt="2022-12-05T01:07:29.600" v="1007" actId="20577"/>
          <ac:spMkLst>
            <pc:docMk/>
            <pc:sldMk cId="0" sldId="260"/>
            <ac:spMk id="176" creationId="{00000000-0000-0000-0000-000000000000}"/>
          </ac:spMkLst>
        </pc:spChg>
        <pc:spChg chg="mod">
          <ac:chgData name="Animish Phatak" userId="2f038935-ff5c-4d35-acad-abc9512b5870" providerId="ADAL" clId="{801C437F-547C-4FDA-B7AE-8558CB33285A}" dt="2022-12-05T00:49:32.037" v="283" actId="21"/>
          <ac:spMkLst>
            <pc:docMk/>
            <pc:sldMk cId="0" sldId="260"/>
            <ac:spMk id="180" creationId="{00000000-0000-0000-0000-000000000000}"/>
          </ac:spMkLst>
        </pc:spChg>
      </pc:sldChg>
      <pc:sldChg chg="addSp delSp modSp mod delCm modCm modNotesTx">
        <pc:chgData name="Animish Phatak" userId="2f038935-ff5c-4d35-acad-abc9512b5870" providerId="ADAL" clId="{801C437F-547C-4FDA-B7AE-8558CB33285A}" dt="2022-12-05T01:08:56.637" v="1055" actId="20577"/>
        <pc:sldMkLst>
          <pc:docMk/>
          <pc:sldMk cId="0" sldId="261"/>
        </pc:sldMkLst>
        <pc:spChg chg="mod">
          <ac:chgData name="Animish Phatak" userId="2f038935-ff5c-4d35-acad-abc9512b5870" providerId="ADAL" clId="{801C437F-547C-4FDA-B7AE-8558CB33285A}" dt="2022-12-05T01:08:56.637" v="1055" actId="20577"/>
          <ac:spMkLst>
            <pc:docMk/>
            <pc:sldMk cId="0" sldId="261"/>
            <ac:spMk id="184" creationId="{00000000-0000-0000-0000-000000000000}"/>
          </ac:spMkLst>
        </pc:spChg>
        <pc:picChg chg="add mod">
          <ac:chgData name="Animish Phatak" userId="2f038935-ff5c-4d35-acad-abc9512b5870" providerId="ADAL" clId="{801C437F-547C-4FDA-B7AE-8558CB33285A}" dt="2022-12-05T00:56:40.774" v="560" actId="14100"/>
          <ac:picMkLst>
            <pc:docMk/>
            <pc:sldMk cId="0" sldId="261"/>
            <ac:picMk id="3" creationId="{31A03642-7155-6036-E722-D8284848463F}"/>
          </ac:picMkLst>
        </pc:picChg>
        <pc:picChg chg="del">
          <ac:chgData name="Animish Phatak" userId="2f038935-ff5c-4d35-acad-abc9512b5870" providerId="ADAL" clId="{801C437F-547C-4FDA-B7AE-8558CB33285A}" dt="2022-12-05T00:50:30.117" v="360" actId="478"/>
          <ac:picMkLst>
            <pc:docMk/>
            <pc:sldMk cId="0" sldId="261"/>
            <ac:picMk id="186" creationId="{00000000-0000-0000-0000-000000000000}"/>
          </ac:picMkLst>
        </pc:picChg>
      </pc:sldChg>
      <pc:sldChg chg="del">
        <pc:chgData name="Animish Phatak" userId="2f038935-ff5c-4d35-acad-abc9512b5870" providerId="ADAL" clId="{801C437F-547C-4FDA-B7AE-8558CB33285A}" dt="2022-12-05T00:59:27.731" v="820" actId="47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endpoint hiding is provided in the login and logout protocols. Partial endpoint hiding is provided in the client-to-client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338223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 encryption algorithm is AES256.</a:t>
            </a:r>
          </a:p>
          <a:p>
            <a:r>
              <a:rPr lang="en-US" dirty="0"/>
              <a:t>N1 and N2 are randomly generated 10 bytes values.</a:t>
            </a:r>
          </a:p>
          <a:p>
            <a:r>
              <a:rPr lang="en-US" dirty="0"/>
              <a:t>The password entered by the user while logging in is </a:t>
            </a:r>
            <a:r>
              <a:rPr lang="en-US"/>
              <a:t>hidden from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Shared Keys are 256-bit keys used in the AES256 symmetric encryption algorithm.</a:t>
            </a:r>
          </a:p>
          <a:p>
            <a:r>
              <a:rPr lang="en-US" dirty="0"/>
              <a:t>Shared Keys table is implemented via OOP classes. Each logged in client is defined as a variable of a class which stores the relevant client shared secret keys, client addresses, server shared keys, usernames, and nonces.</a:t>
            </a:r>
          </a:p>
          <a:p>
            <a:r>
              <a:rPr lang="en-US" dirty="0"/>
              <a:t>The “List” command which provides the updated client list to a client from the server can be explicitly called. It is also implicitly called whenever a new client logs in, or an existing client logs out.</a:t>
            </a:r>
          </a:p>
        </p:txBody>
      </p:sp>
    </p:spTree>
    <p:extLst>
      <p:ext uri="{BB962C8B-B14F-4D97-AF65-F5344CB8AC3E}">
        <p14:creationId xmlns:p14="http://schemas.microsoft.com/office/powerpoint/2010/main" val="1326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2048 bit prime generated by the </a:t>
            </a:r>
            <a:r>
              <a:rPr lang="en-US" dirty="0" err="1"/>
              <a:t>cryptography.hazmat</a:t>
            </a:r>
            <a:r>
              <a:rPr lang="en-US" dirty="0"/>
              <a:t> library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</a:t>
            </a:r>
            <a:r>
              <a:rPr lang="en-US" baseline="-25000" dirty="0"/>
              <a:t>DH</a:t>
            </a:r>
            <a:r>
              <a:rPr lang="en-US" dirty="0"/>
              <a:t> is hashed with SHA256 to generate a 256-bit key for AES256 symmetric algorithm.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3573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N2 and N3 are randomly generated 10 bytes values.</a:t>
            </a:r>
          </a:p>
        </p:txBody>
      </p:sp>
    </p:spTree>
    <p:extLst>
      <p:ext uri="{BB962C8B-B14F-4D97-AF65-F5344CB8AC3E}">
        <p14:creationId xmlns:p14="http://schemas.microsoft.com/office/powerpoint/2010/main" val="21830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imish Phatak…"/>
          <p:cNvSpPr txBox="1">
            <a:spLocks noGrp="1"/>
          </p:cNvSpPr>
          <p:nvPr>
            <p:ph type="body" idx="21"/>
          </p:nvPr>
        </p:nvSpPr>
        <p:spPr>
          <a:xfrm>
            <a:off x="1201340" y="11317222"/>
            <a:ext cx="21971003" cy="11796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808990">
              <a:defRPr sz="3528"/>
            </a:pPr>
            <a:r>
              <a:t>Animish Phatak</a:t>
            </a:r>
          </a:p>
          <a:p>
            <a:pPr defTabSz="808990">
              <a:defRPr sz="3528"/>
            </a:pPr>
            <a:r>
              <a:t>Pridhvi Muthuraju</a:t>
            </a:r>
          </a:p>
        </p:txBody>
      </p:sp>
      <p:sp>
        <p:nvSpPr>
          <p:cNvPr id="152" name="Problem Se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Secure Messenger Design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Setup</a:t>
            </a:r>
          </a:p>
        </p:txBody>
      </p:sp>
      <p:sp>
        <p:nvSpPr>
          <p:cNvPr id="157" name="Architecture…"/>
          <p:cNvSpPr txBox="1">
            <a:spLocks noGrp="1"/>
          </p:cNvSpPr>
          <p:nvPr>
            <p:ph type="body" idx="1"/>
          </p:nvPr>
        </p:nvSpPr>
        <p:spPr>
          <a:xfrm>
            <a:off x="1206500" y="2715994"/>
            <a:ext cx="21971000" cy="9788522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500"/>
            </a:pPr>
            <a:r>
              <a:rPr dirty="0"/>
              <a:t>Architecture</a:t>
            </a:r>
          </a:p>
          <a:p>
            <a:pPr marL="0" indent="0">
              <a:buSzTx/>
              <a:buNone/>
              <a:defRPr sz="4500"/>
            </a:pPr>
            <a:r>
              <a:rPr dirty="0"/>
              <a:t>There are two types of entities: Server and Clients.</a:t>
            </a:r>
          </a:p>
          <a:p>
            <a:pPr marL="609599" indent="-609599">
              <a:defRPr sz="4500"/>
            </a:pPr>
            <a:r>
              <a:rPr dirty="0"/>
              <a:t>Assumptions</a:t>
            </a:r>
          </a:p>
          <a:p>
            <a:pPr marL="0" indent="0">
              <a:buSzTx/>
              <a:buNone/>
              <a:defRPr sz="4500"/>
            </a:pPr>
            <a:r>
              <a:rPr dirty="0"/>
              <a:t>The clients have the Public Key of the Server (</a:t>
            </a:r>
            <a:r>
              <a:rPr dirty="0" err="1"/>
              <a:t>PK</a:t>
            </a:r>
            <a:r>
              <a:rPr baseline="-25000" dirty="0" err="1"/>
              <a:t>server</a:t>
            </a:r>
            <a:r>
              <a:rPr dirty="0"/>
              <a:t>).</a:t>
            </a:r>
          </a:p>
          <a:p>
            <a:pPr marL="0" indent="0">
              <a:buSzTx/>
              <a:buNone/>
              <a:defRPr sz="4500"/>
            </a:pPr>
            <a:r>
              <a:rPr dirty="0"/>
              <a:t>The server has the usernames and SHA256 hash of the Password of all the users.</a:t>
            </a:r>
          </a:p>
          <a:p>
            <a:pPr marL="609599" indent="-609599">
              <a:defRPr sz="4500"/>
            </a:pPr>
            <a:r>
              <a:rPr dirty="0"/>
              <a:t>Services</a:t>
            </a:r>
          </a:p>
          <a:p>
            <a:pPr marL="0" indent="0">
              <a:buSzTx/>
              <a:buNone/>
              <a:defRPr sz="4500"/>
            </a:pPr>
            <a:r>
              <a:rPr dirty="0"/>
              <a:t>Perfect Forward Secrecy, Confidentiality, Authentication, Integrity, Non-</a:t>
            </a:r>
            <a:r>
              <a:rPr lang="en-US" dirty="0"/>
              <a:t>R</a:t>
            </a:r>
            <a:r>
              <a:rPr dirty="0"/>
              <a:t>epudiation</a:t>
            </a:r>
            <a:r>
              <a:rPr lang="en-US" dirty="0"/>
              <a:t>, and Endpoint Hiding</a:t>
            </a:r>
            <a:r>
              <a:rPr dirty="0"/>
              <a:t>. </a:t>
            </a:r>
            <a:endParaRPr lang="en-US" dirty="0"/>
          </a:p>
          <a:p>
            <a:pPr marL="0" indent="0">
              <a:buSzTx/>
              <a:buNone/>
              <a:defRPr sz="4500"/>
            </a:pPr>
            <a:r>
              <a:rPr lang="en-US" dirty="0"/>
              <a:t>The application runs on UDP protocol to avoid connection-based attacks.</a:t>
            </a:r>
            <a:endParaRPr dirty="0"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Protocols</a:t>
            </a:r>
          </a:p>
        </p:txBody>
      </p:sp>
      <p:sp>
        <p:nvSpPr>
          <p:cNvPr id="161" name="Login Protocol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5730648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Login Protocol</a:t>
            </a:r>
          </a:p>
        </p:txBody>
      </p:sp>
      <p:sp>
        <p:nvSpPr>
          <p:cNvPr id="163" name="The SHA256 hash of the password authenticates the client to the server.…"/>
          <p:cNvSpPr txBox="1">
            <a:spLocks noGrp="1"/>
          </p:cNvSpPr>
          <p:nvPr>
            <p:ph type="body" sz="half" idx="1"/>
          </p:nvPr>
        </p:nvSpPr>
        <p:spPr>
          <a:xfrm>
            <a:off x="1206500" y="3727564"/>
            <a:ext cx="10984889" cy="87769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The SHA256 hash of the password authenticates the client to the server</a:t>
            </a:r>
          </a:p>
          <a:p>
            <a:r>
              <a:rPr dirty="0"/>
              <a:t>N</a:t>
            </a:r>
            <a:r>
              <a:rPr baseline="-25000" dirty="0"/>
              <a:t>1</a:t>
            </a:r>
            <a:r>
              <a:rPr dirty="0"/>
              <a:t> is a nonce that authenticates the server to the client</a:t>
            </a:r>
            <a:endParaRPr lang="en-US" dirty="0"/>
          </a:p>
          <a:p>
            <a:r>
              <a:rPr lang="en-US" dirty="0"/>
              <a:t>K is a 256-bit shared key generated by client and used to encrypt communication between server and client (used in “login”, “list”, and “logout”)</a:t>
            </a:r>
            <a:endParaRPr dirty="0"/>
          </a:p>
          <a:p>
            <a:r>
              <a:rPr dirty="0"/>
              <a:t>N</a:t>
            </a:r>
            <a:r>
              <a:rPr baseline="-25000" dirty="0"/>
              <a:t>2</a:t>
            </a:r>
            <a:r>
              <a:rPr dirty="0"/>
              <a:t> is a nonce that will be later used </a:t>
            </a:r>
            <a:r>
              <a:rPr lang="en-US" dirty="0"/>
              <a:t>in</a:t>
            </a:r>
            <a:r>
              <a:rPr dirty="0"/>
              <a:t> the logout protocol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65" name="*The hash of the password is stored salted to prevent offline password attacks"/>
          <p:cNvSpPr txBox="1"/>
          <p:nvPr/>
        </p:nvSpPr>
        <p:spPr>
          <a:xfrm>
            <a:off x="1206500" y="12596043"/>
            <a:ext cx="1605567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*The hash of the password is stored salted to prevent offline password attacks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F0724-584F-AB12-3C20-A030655C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670" y="2512663"/>
            <a:ext cx="12334330" cy="7129671"/>
          </a:xfrm>
          <a:prstGeom prst="rect">
            <a:avLst/>
          </a:prstGeom>
        </p:spPr>
      </p:pic>
      <p:sp>
        <p:nvSpPr>
          <p:cNvPr id="4" name="*The hash of the password is stored salted to prevent offline password attacks">
            <a:extLst>
              <a:ext uri="{FF2B5EF4-FFF2-40B4-BE49-F238E27FC236}">
                <a16:creationId xmlns:a16="http://schemas.microsoft.com/office/drawing/2014/main" id="{4E086C5E-82F1-38A6-01F4-EFEE55373673}"/>
              </a:ext>
            </a:extLst>
          </p:cNvPr>
          <p:cNvSpPr txBox="1"/>
          <p:nvPr/>
        </p:nvSpPr>
        <p:spPr>
          <a:xfrm>
            <a:off x="23177500" y="3076912"/>
            <a:ext cx="1440523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6600" dirty="0"/>
              <a:t>*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Protocols</a:t>
            </a:r>
          </a:p>
        </p:txBody>
      </p:sp>
      <p:sp>
        <p:nvSpPr>
          <p:cNvPr id="169" name="Login Protoco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Login Protocol</a:t>
            </a:r>
          </a:p>
        </p:txBody>
      </p:sp>
      <p:sp>
        <p:nvSpPr>
          <p:cNvPr id="170" name="The server maintains a table with shared keys for each client pair.…"/>
          <p:cNvSpPr txBox="1">
            <a:spLocks noGrp="1"/>
          </p:cNvSpPr>
          <p:nvPr>
            <p:ph type="body" sz="half" idx="1"/>
          </p:nvPr>
        </p:nvSpPr>
        <p:spPr>
          <a:xfrm>
            <a:off x="1206500" y="3793130"/>
            <a:ext cx="8334737" cy="87113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603504" indent="-603504" defTabSz="2413955">
              <a:spcBef>
                <a:spcPts val="4400"/>
              </a:spcBef>
              <a:defRPr sz="4059"/>
            </a:pPr>
            <a:r>
              <a:rPr sz="4400" dirty="0"/>
              <a:t>The server maintains a table with shared keys for each client pair</a:t>
            </a:r>
          </a:p>
          <a:p>
            <a:pPr marL="603504" indent="-603504" defTabSz="2413955">
              <a:spcBef>
                <a:spcPts val="4400"/>
              </a:spcBef>
              <a:defRPr sz="4059"/>
            </a:pPr>
            <a:r>
              <a:rPr sz="4400" dirty="0"/>
              <a:t>A shared key is a randomly generated</a:t>
            </a:r>
            <a:r>
              <a:rPr lang="en-US" sz="4400" dirty="0"/>
              <a:t> 256-bit</a:t>
            </a:r>
            <a:r>
              <a:rPr sz="4400" dirty="0"/>
              <a:t> value assigned to each client pair</a:t>
            </a:r>
          </a:p>
          <a:p>
            <a:pPr marL="603504" indent="-603504" defTabSz="2413955">
              <a:spcBef>
                <a:spcPts val="4400"/>
              </a:spcBef>
              <a:defRPr sz="4059"/>
            </a:pPr>
            <a:r>
              <a:rPr sz="4400" dirty="0"/>
              <a:t>Each client receives a custom client list which includes the corresponding shared key</a:t>
            </a:r>
          </a:p>
          <a:p>
            <a:pPr marL="603504" indent="-603504" defTabSz="2413955">
              <a:spcBef>
                <a:spcPts val="4400"/>
              </a:spcBef>
              <a:defRPr sz="4059"/>
            </a:pPr>
            <a:r>
              <a:rPr sz="4400" dirty="0"/>
              <a:t>Whenever a new client logs in</a:t>
            </a:r>
            <a:r>
              <a:rPr lang="en-US" sz="4400" dirty="0"/>
              <a:t>,</a:t>
            </a:r>
            <a:r>
              <a:rPr sz="4400" dirty="0"/>
              <a:t> the </a:t>
            </a:r>
            <a:r>
              <a:rPr lang="en-US" sz="4400" dirty="0"/>
              <a:t>updated </a:t>
            </a:r>
            <a:r>
              <a:rPr sz="4400" dirty="0"/>
              <a:t>shared keys table is sent to all the logged in clients</a:t>
            </a:r>
          </a:p>
        </p:txBody>
      </p:sp>
      <p:graphicFrame>
        <p:nvGraphicFramePr>
          <p:cNvPr id="171" name="Shared Keys"/>
          <p:cNvGraphicFramePr/>
          <p:nvPr>
            <p:extLst>
              <p:ext uri="{D42A27DB-BD31-4B8C-83A1-F6EECF244321}">
                <p14:modId xmlns:p14="http://schemas.microsoft.com/office/powerpoint/2010/main" val="1729863665"/>
              </p:ext>
            </p:extLst>
          </p:nvPr>
        </p:nvGraphicFramePr>
        <p:xfrm>
          <a:off x="17118238" y="3089507"/>
          <a:ext cx="6317479" cy="9026113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2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854">
                <a:tc gridSpan="5">
                  <a:txBody>
                    <a:bodyPr/>
                    <a:lstStyle/>
                    <a:p>
                      <a:pPr defTabSz="825500">
                        <a:defRPr b="0"/>
                      </a:pPr>
                      <a:r>
                        <a:rPr sz="3500"/>
                        <a:t>Shared Keys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3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b="1" dirty="0"/>
                        <a:t>C1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b="1" dirty="0"/>
                        <a:t>C</a:t>
                      </a:r>
                      <a:r>
                        <a:rPr lang="en-US" sz="3200" b="1" dirty="0"/>
                        <a:t>2</a:t>
                      </a:r>
                      <a:endParaRPr sz="3200" b="1" dirty="0"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b="1" dirty="0"/>
                        <a:t>C</a:t>
                      </a:r>
                      <a:r>
                        <a:rPr lang="en-US" sz="3200" b="1" dirty="0"/>
                        <a:t>3</a:t>
                      </a:r>
                      <a:endParaRPr sz="3200" b="1" dirty="0"/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sz="3200" b="1"/>
                        <a:t>…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3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C1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N/A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a55a…20be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532b…5a2c</a:t>
                      </a:r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3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3200" dirty="0"/>
                        <a:t>a55a…20be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007c…7c47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34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3200" dirty="0"/>
                        <a:t>532b…5a2c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3200" dirty="0"/>
                        <a:t>007c…7c47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72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…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2" name="Client List for C1"/>
          <p:cNvGraphicFramePr/>
          <p:nvPr>
            <p:extLst>
              <p:ext uri="{D42A27DB-BD31-4B8C-83A1-F6EECF244321}">
                <p14:modId xmlns:p14="http://schemas.microsoft.com/office/powerpoint/2010/main" val="1900180063"/>
              </p:ext>
            </p:extLst>
          </p:nvPr>
        </p:nvGraphicFramePr>
        <p:xfrm>
          <a:off x="10161471" y="3101821"/>
          <a:ext cx="6330180" cy="900148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8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854">
                <a:tc gridSpan="4">
                  <a:txBody>
                    <a:bodyPr/>
                    <a:lstStyle/>
                    <a:p>
                      <a:pPr defTabSz="825500"/>
                      <a:r>
                        <a:rPr sz="3500" dirty="0"/>
                        <a:t>Client List for C1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631">
                <a:tc>
                  <a:txBody>
                    <a:bodyPr/>
                    <a:lstStyle/>
                    <a:p>
                      <a:pPr defTabSz="914400"/>
                      <a:r>
                        <a:rPr sz="2200" b="1"/>
                        <a:t>Username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 b="1"/>
                        <a:t>IP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 b="1"/>
                        <a:t>Port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200" b="1"/>
                        <a:t>Shared Secret Key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6480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C2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10.0.0.10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10643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a55a…20be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75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C3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10.0.0.11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10520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532b…5a2c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622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…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Protocols</a:t>
            </a:r>
          </a:p>
        </p:txBody>
      </p:sp>
      <p:sp>
        <p:nvSpPr>
          <p:cNvPr id="175" name="Key Establishment and messaging protocol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9820967" cy="21883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Key Establishment and messaging protocol</a:t>
            </a:r>
          </a:p>
        </p:txBody>
      </p:sp>
      <p:sp>
        <p:nvSpPr>
          <p:cNvPr id="176" name="A modified version of the Diffie-Hellman protocol is used where the shared key (Kc1c2) is used to encrypt the DH exchange messages.…"/>
          <p:cNvSpPr txBox="1">
            <a:spLocks noGrp="1"/>
          </p:cNvSpPr>
          <p:nvPr>
            <p:ph type="body" sz="half" idx="1"/>
          </p:nvPr>
        </p:nvSpPr>
        <p:spPr>
          <a:xfrm>
            <a:off x="1206500" y="4470044"/>
            <a:ext cx="11936294" cy="80040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6927" indent="-566927" defTabSz="2267655">
              <a:spcBef>
                <a:spcPts val="4100"/>
              </a:spcBef>
              <a:defRPr sz="3813"/>
            </a:pPr>
            <a:r>
              <a:rPr lang="en-US" sz="4400" dirty="0"/>
              <a:t>The shared key, K</a:t>
            </a:r>
            <a:r>
              <a:rPr lang="en-US" sz="4400" baseline="-25000" dirty="0"/>
              <a:t>c1c2</a:t>
            </a:r>
            <a:r>
              <a:rPr lang="en-US" sz="4400" dirty="0"/>
              <a:t>, is used to encrypt the Diffie-Hellman parameters used to setup the final shared key, K</a:t>
            </a:r>
            <a:r>
              <a:rPr lang="en-US" sz="4400" baseline="-25000" dirty="0"/>
              <a:t>DH</a:t>
            </a:r>
          </a:p>
          <a:p>
            <a:pPr marL="566927" indent="-566927" defTabSz="2267655">
              <a:spcBef>
                <a:spcPts val="4100"/>
              </a:spcBef>
              <a:defRPr sz="3813"/>
            </a:pPr>
            <a:r>
              <a:rPr lang="en-US" sz="4400" dirty="0"/>
              <a:t>The protocol supports partial endpoint hiding</a:t>
            </a:r>
          </a:p>
          <a:p>
            <a:pPr marL="566927" indent="-566927" defTabSz="2267655">
              <a:spcBef>
                <a:spcPts val="4100"/>
              </a:spcBef>
              <a:defRPr sz="3813"/>
            </a:pPr>
            <a:r>
              <a:rPr sz="4400" dirty="0"/>
              <a:t>This authenticates the clients mutually and prevents MITM attacks</a:t>
            </a:r>
            <a:r>
              <a:rPr lang="en-US" sz="4400" dirty="0"/>
              <a:t> while setting up K</a:t>
            </a:r>
            <a:r>
              <a:rPr lang="en-US" sz="4400" baseline="-25000" dirty="0"/>
              <a:t>DH</a:t>
            </a:r>
            <a:endParaRPr lang="en-US" sz="4400" dirty="0"/>
          </a:p>
          <a:p>
            <a:pPr>
              <a:defRPr sz="3400"/>
            </a:pPr>
            <a:r>
              <a:rPr lang="en-US" sz="4400" dirty="0"/>
              <a:t>HMAC of the messages are included to provide integrity and authentication</a:t>
            </a:r>
            <a:endParaRPr dirty="0"/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80" name="To add integrity…"/>
          <p:cNvSpPr txBox="1"/>
          <p:nvPr/>
        </p:nvSpPr>
        <p:spPr>
          <a:xfrm>
            <a:off x="7481146" y="12323594"/>
            <a:ext cx="102656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01914-D388-9663-89BF-0FE1CFFD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84" y="430340"/>
            <a:ext cx="10399594" cy="125521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Protocols</a:t>
            </a:r>
          </a:p>
        </p:txBody>
      </p:sp>
      <p:sp>
        <p:nvSpPr>
          <p:cNvPr id="183" name="Logout protocol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9820967" cy="21883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Logout protocol</a:t>
            </a:r>
          </a:p>
        </p:txBody>
      </p:sp>
      <p:sp>
        <p:nvSpPr>
          <p:cNvPr id="184" name="The server knows PKclient and N2 from the login protocol.…"/>
          <p:cNvSpPr txBox="1">
            <a:spLocks noGrp="1"/>
          </p:cNvSpPr>
          <p:nvPr>
            <p:ph type="body" sz="half" idx="1"/>
          </p:nvPr>
        </p:nvSpPr>
        <p:spPr>
          <a:xfrm>
            <a:off x="1206499" y="4044041"/>
            <a:ext cx="10762587" cy="90369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99" indent="-609599">
              <a:defRPr sz="3900"/>
            </a:pPr>
            <a:r>
              <a:rPr lang="en-US" dirty="0"/>
              <a:t>Encrypting the logout request from the client with server’s public key allows full endpoint hiding</a:t>
            </a:r>
          </a:p>
          <a:p>
            <a:pPr marL="609599" indent="-609599">
              <a:defRPr sz="3900"/>
            </a:pPr>
            <a:r>
              <a:rPr dirty="0"/>
              <a:t>N</a:t>
            </a:r>
            <a:r>
              <a:rPr baseline="-25000" dirty="0"/>
              <a:t>2</a:t>
            </a:r>
            <a:r>
              <a:rPr dirty="0"/>
              <a:t> </a:t>
            </a:r>
            <a:r>
              <a:rPr lang="en-US" dirty="0"/>
              <a:t>(from Login protocol) </a:t>
            </a:r>
            <a:r>
              <a:rPr dirty="0"/>
              <a:t>is used to prevent de-authentication attacks by legitimizing the logout request</a:t>
            </a:r>
          </a:p>
          <a:p>
            <a:pPr marL="609599" indent="-609599">
              <a:defRPr sz="3900"/>
            </a:pPr>
            <a:r>
              <a:rPr dirty="0"/>
              <a:t>N</a:t>
            </a:r>
            <a:r>
              <a:rPr baseline="-25000" dirty="0"/>
              <a:t>3</a:t>
            </a:r>
            <a:r>
              <a:rPr dirty="0"/>
              <a:t> is a nonce used to prevent replay attack where a previous </a:t>
            </a:r>
            <a:r>
              <a:rPr lang="en-US" dirty="0"/>
              <a:t>logout</a:t>
            </a:r>
            <a:r>
              <a:rPr dirty="0"/>
              <a:t> response</a:t>
            </a:r>
            <a:r>
              <a:rPr lang="en-US" dirty="0"/>
              <a:t> from the server</a:t>
            </a:r>
            <a:r>
              <a:rPr dirty="0"/>
              <a:t> can be used to trick the client to think it</a:t>
            </a:r>
            <a:r>
              <a:rPr lang="en-US" dirty="0"/>
              <a:t> has</a:t>
            </a:r>
            <a:r>
              <a:rPr dirty="0"/>
              <a:t> logged out</a:t>
            </a:r>
            <a:endParaRPr lang="en-US" dirty="0"/>
          </a:p>
          <a:p>
            <a:pPr marL="609599" indent="-609599">
              <a:defRPr sz="3900"/>
            </a:pPr>
            <a:r>
              <a:rPr lang="en-US" dirty="0"/>
              <a:t>Perfect Forward Secrecy is provided by forgetting a, b, and K</a:t>
            </a:r>
            <a:r>
              <a:rPr lang="en-US" baseline="-25000" dirty="0"/>
              <a:t>DH</a:t>
            </a:r>
            <a:r>
              <a:rPr lang="en-US" dirty="0"/>
              <a:t> at the end of the logout process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03642-7155-6036-E722-D8284848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370" y="2395108"/>
            <a:ext cx="12360011" cy="76496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628</Words>
  <Application>Microsoft Office PowerPoint</Application>
  <PresentationFormat>Custom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Medium</vt:lpstr>
      <vt:lpstr>21_BasicWhite</vt:lpstr>
      <vt:lpstr>Secure Messenger Design</vt:lpstr>
      <vt:lpstr>The Setup</vt:lpstr>
      <vt:lpstr>Protocols</vt:lpstr>
      <vt:lpstr>Protocols</vt:lpstr>
      <vt:lpstr>Protocols</vt:lpstr>
      <vt:lpstr>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Set 4</dc:title>
  <cp:lastModifiedBy>Animish Phatak</cp:lastModifiedBy>
  <cp:revision>2</cp:revision>
  <dcterms:modified xsi:type="dcterms:W3CDTF">2022-12-05T01:20:30Z</dcterms:modified>
</cp:coreProperties>
</file>