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690CF-EB51-4A1D-8C0F-AA365564DDFF}" v="94" dt="2023-01-29T04:34:4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1/29/23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Shape, rectangle&#10;&#10;Description automatically generated">
            <a:extLst>
              <a:ext uri="{FF2B5EF4-FFF2-40B4-BE49-F238E27FC236}">
                <a16:creationId xmlns:a16="http://schemas.microsoft.com/office/drawing/2014/main" id="{37933819-7D96-D659-445C-DC4DA057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17" y="-14150"/>
            <a:ext cx="12280900" cy="69398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7" y="669567"/>
            <a:ext cx="2817503" cy="5059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Entanglement5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4830" y="184801"/>
            <a:ext cx="6057406" cy="108174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Game of Finches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AC493-B902-3293-60A2-40730836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9260" y="-14149"/>
            <a:ext cx="1799064" cy="11678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3738FD-C762-5C00-8BBF-75E38A39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892" y="5678335"/>
            <a:ext cx="3090708" cy="10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3559FED-B59D-0268-3292-E77D22A69D19}"/>
              </a:ext>
            </a:extLst>
          </p:cNvPr>
          <p:cNvGrpSpPr/>
          <p:nvPr/>
        </p:nvGrpSpPr>
        <p:grpSpPr>
          <a:xfrm>
            <a:off x="2497097" y="1374434"/>
            <a:ext cx="2127806" cy="2054566"/>
            <a:chOff x="2448420" y="1491174"/>
            <a:chExt cx="2504656" cy="234786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CEE1BAC-B462-33E5-BE07-526EDFDFC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 rot="3562923">
              <a:off x="2526816" y="1412778"/>
              <a:ext cx="2347863" cy="2504656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3C266D-888A-8F09-9CF6-63A5E8B707D7}"/>
                </a:ext>
              </a:extLst>
            </p:cNvPr>
            <p:cNvGrpSpPr/>
            <p:nvPr/>
          </p:nvGrpSpPr>
          <p:grpSpPr>
            <a:xfrm>
              <a:off x="3049156" y="2099577"/>
              <a:ext cx="1318878" cy="1152021"/>
              <a:chOff x="2773610" y="4217503"/>
              <a:chExt cx="1063675" cy="92910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D5981D7-A69A-2E10-FB6E-0A3CFCD03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73610" y="4384330"/>
                <a:ext cx="444644" cy="46662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7C869A-B1C6-A64D-426A-9418DBABF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49738" y="4217503"/>
                <a:ext cx="466622" cy="34645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93091A8-8228-BED3-7F75-7B726D384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3392641" y="4566837"/>
                <a:ext cx="444644" cy="46662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3D5AE62-5FE5-8FBB-CE5B-67131B40C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2978811" y="4800149"/>
                <a:ext cx="466622" cy="346458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B6B583-17EB-0E24-1FD7-97A971B10263}"/>
              </a:ext>
            </a:extLst>
          </p:cNvPr>
          <p:cNvGrpSpPr/>
          <p:nvPr/>
        </p:nvGrpSpPr>
        <p:grpSpPr>
          <a:xfrm rot="11671979">
            <a:off x="243261" y="3187482"/>
            <a:ext cx="2325738" cy="1614780"/>
            <a:chOff x="6043120" y="3163759"/>
            <a:chExt cx="3090708" cy="214590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297E203-7603-1879-5A68-E8310E92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6043120" y="3163759"/>
              <a:ext cx="3090708" cy="214590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A40646-3C05-3160-4E17-B279C0B86440}"/>
                </a:ext>
              </a:extLst>
            </p:cNvPr>
            <p:cNvGrpSpPr/>
            <p:nvPr/>
          </p:nvGrpSpPr>
          <p:grpSpPr>
            <a:xfrm>
              <a:off x="6948988" y="3391154"/>
              <a:ext cx="1705282" cy="996930"/>
              <a:chOff x="2824218" y="3634161"/>
              <a:chExt cx="1375311" cy="80402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5F94D57-3A6D-B30F-0EF9-48EFDA2A4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24218" y="3929316"/>
                <a:ext cx="479747" cy="50346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1E8FFF5-48D0-136B-661A-DD44DEED0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16321" y="3634161"/>
                <a:ext cx="503461" cy="37381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1A6E1F8-73D7-D836-D7BF-4382ECFE8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3719782" y="3812645"/>
                <a:ext cx="479747" cy="50346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B55CF9A-8972-D727-3CC4-75DB746AC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3242512" y="4064375"/>
                <a:ext cx="503461" cy="373810"/>
              </a:xfrm>
              <a:prstGeom prst="rect">
                <a:avLst/>
              </a:prstGeom>
            </p:spPr>
          </p:pic>
        </p:grp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35738D15-044D-7287-C3F5-B5B0E3C0936D}"/>
              </a:ext>
            </a:extLst>
          </p:cNvPr>
          <p:cNvSpPr txBox="1">
            <a:spLocks/>
          </p:cNvSpPr>
          <p:nvPr/>
        </p:nvSpPr>
        <p:spPr>
          <a:xfrm>
            <a:off x="144400" y="5521551"/>
            <a:ext cx="9035729" cy="12338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2060"/>
                </a:solidFill>
                <a:effectLst/>
                <a:latin typeface="+mn-lt"/>
              </a:rPr>
              <a:t>Interactive modelling of biological evolution on a trapped ion quantum computer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B5F4E8-E6A2-2801-67E2-4905E6CF17D6}"/>
              </a:ext>
            </a:extLst>
          </p:cNvPr>
          <p:cNvGrpSpPr/>
          <p:nvPr/>
        </p:nvGrpSpPr>
        <p:grpSpPr>
          <a:xfrm>
            <a:off x="609514" y="1573157"/>
            <a:ext cx="1593232" cy="1178343"/>
            <a:chOff x="3217462" y="2927250"/>
            <a:chExt cx="1593232" cy="1178343"/>
          </a:xfrm>
        </p:grpSpPr>
        <p:pic>
          <p:nvPicPr>
            <p:cNvPr id="1038" name="Picture 14" descr="Ship Clip Art - Pirate Ship Vector Art, HD Png Download , Transparent Png  Image - PNGitem">
              <a:extLst>
                <a:ext uri="{FF2B5EF4-FFF2-40B4-BE49-F238E27FC236}">
                  <a16:creationId xmlns:a16="http://schemas.microsoft.com/office/drawing/2014/main" id="{12C2F3C9-8E95-FC07-88B5-15E0EB527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462" y="2927250"/>
              <a:ext cx="1593232" cy="117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050A6D-4ED4-E519-4DBF-BA25335B82D2}"/>
                </a:ext>
              </a:extLst>
            </p:cNvPr>
            <p:cNvSpPr txBox="1"/>
            <p:nvPr/>
          </p:nvSpPr>
          <p:spPr>
            <a:xfrm>
              <a:off x="3599960" y="3775862"/>
              <a:ext cx="1210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Beagle</a:t>
              </a:r>
            </a:p>
          </p:txBody>
        </p:sp>
      </p:grpSp>
      <p:sp>
        <p:nvSpPr>
          <p:cNvPr id="42" name="Subtitle 2">
            <a:extLst>
              <a:ext uri="{FF2B5EF4-FFF2-40B4-BE49-F238E27FC236}">
                <a16:creationId xmlns:a16="http://schemas.microsoft.com/office/drawing/2014/main" id="{69C0C58F-5A11-765A-8F2A-B711DA22E257}"/>
              </a:ext>
            </a:extLst>
          </p:cNvPr>
          <p:cNvSpPr txBox="1">
            <a:spLocks/>
          </p:cNvSpPr>
          <p:nvPr/>
        </p:nvSpPr>
        <p:spPr>
          <a:xfrm>
            <a:off x="3357099" y="1325636"/>
            <a:ext cx="8784990" cy="396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Single qubit gates: environmental constraints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C229CEB-EC6B-1491-1D5E-6367AA78D316}"/>
              </a:ext>
            </a:extLst>
          </p:cNvPr>
          <p:cNvSpPr txBox="1">
            <a:spLocks/>
          </p:cNvSpPr>
          <p:nvPr/>
        </p:nvSpPr>
        <p:spPr>
          <a:xfrm>
            <a:off x="4883078" y="1806677"/>
            <a:ext cx="7202015" cy="732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Two qubit gates: genetic mixing of finch populations</a:t>
            </a:r>
          </a:p>
        </p:txBody>
      </p:sp>
      <p:pic>
        <p:nvPicPr>
          <p:cNvPr id="1040" name="Picture 16" descr="icon">
            <a:extLst>
              <a:ext uri="{FF2B5EF4-FFF2-40B4-BE49-F238E27FC236}">
                <a16:creationId xmlns:a16="http://schemas.microsoft.com/office/drawing/2014/main" id="{D65CCF60-5F45-EE34-9E8E-0706BA34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6" y="54686"/>
            <a:ext cx="1394693" cy="5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6938FAE8-A288-4E54-CD4E-C12F8652C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08574">
            <a:off x="2720658" y="3301782"/>
            <a:ext cx="4571669" cy="1421677"/>
          </a:xfrm>
          <a:prstGeom prst="rect">
            <a:avLst/>
          </a:prstGeom>
        </p:spPr>
      </p:pic>
      <p:pic>
        <p:nvPicPr>
          <p:cNvPr id="54" name="Picture 53" descr="Diagram, schematic&#10;&#10;Description automatically generated">
            <a:extLst>
              <a:ext uri="{FF2B5EF4-FFF2-40B4-BE49-F238E27FC236}">
                <a16:creationId xmlns:a16="http://schemas.microsoft.com/office/drawing/2014/main" id="{1E8D11DF-CE94-495E-7311-44C40E2592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7555" y="2518391"/>
            <a:ext cx="4554119" cy="2867013"/>
          </a:xfrm>
          <a:prstGeom prst="rect">
            <a:avLst/>
          </a:prstGeom>
        </p:spPr>
      </p:pic>
      <p:pic>
        <p:nvPicPr>
          <p:cNvPr id="5" name="Picture 4" descr="A picture containing bird, orange&#10;&#10;Description automatically generated">
            <a:extLst>
              <a:ext uri="{FF2B5EF4-FFF2-40B4-BE49-F238E27FC236}">
                <a16:creationId xmlns:a16="http://schemas.microsoft.com/office/drawing/2014/main" id="{C534F233-D1F3-B995-7115-F983BB5C41CE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8574" y="1274484"/>
            <a:ext cx="1111644" cy="1006192"/>
          </a:xfrm>
          <a:prstGeom prst="rect">
            <a:avLst/>
          </a:prstGeom>
        </p:spPr>
      </p:pic>
      <p:pic>
        <p:nvPicPr>
          <p:cNvPr id="8" name="Picture 7" descr="A red bird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F3375BA6-AC1F-17FB-8AE4-B07FBA20A62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66" y="2820628"/>
            <a:ext cx="1103371" cy="88994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CCE109B-0580-FBFA-EA15-9B74D0490424}"/>
              </a:ext>
            </a:extLst>
          </p:cNvPr>
          <p:cNvGrpSpPr/>
          <p:nvPr/>
        </p:nvGrpSpPr>
        <p:grpSpPr>
          <a:xfrm>
            <a:off x="1662115" y="1935448"/>
            <a:ext cx="65085" cy="395170"/>
            <a:chOff x="1662115" y="1935448"/>
            <a:chExt cx="65085" cy="3951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317132-E78B-326D-F5BC-56DDCB8173C5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64" y="1970088"/>
              <a:ext cx="0" cy="330200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5CFEFC-3159-CEAD-B112-C25EFDA66471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2" y="1935448"/>
              <a:ext cx="63498" cy="71152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D0E8F0-AF98-3CB5-C668-F7CAB771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115" y="1940695"/>
              <a:ext cx="63498" cy="61514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67805-63C9-9A9F-2DDA-71D5803FA036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2" y="2259466"/>
              <a:ext cx="63498" cy="71152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881B51-2641-D852-BC3D-E9DDD7697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115" y="2264713"/>
              <a:ext cx="63498" cy="61514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D2C60E-ED8E-4CC7-E565-2D5BD05223ED}"/>
              </a:ext>
            </a:extLst>
          </p:cNvPr>
          <p:cNvGrpSpPr/>
          <p:nvPr/>
        </p:nvGrpSpPr>
        <p:grpSpPr>
          <a:xfrm>
            <a:off x="1366586" y="1905571"/>
            <a:ext cx="65085" cy="395170"/>
            <a:chOff x="1662115" y="1935448"/>
            <a:chExt cx="65085" cy="39517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D437D8-BF28-642F-B063-D21CCEB4EC94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64" y="1970088"/>
              <a:ext cx="0" cy="330200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E9AB9B-A1E8-F8AD-C537-B5953C438C9F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2" y="1935448"/>
              <a:ext cx="63498" cy="71152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0C20A-AF8B-EDCC-4F7A-7E8AC3367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115" y="1940695"/>
              <a:ext cx="63498" cy="61514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1EACBA-8845-D9D0-DB41-7583C22BBC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2" y="2259466"/>
              <a:ext cx="63498" cy="71152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0F9ED0-DB48-3948-4995-81713BAEC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115" y="2264713"/>
              <a:ext cx="63498" cy="61514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97D1-84E7-6D1F-284A-46122C2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approach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192AD4-1DF9-0B55-2369-E8BA21F6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5" y="1690688"/>
            <a:ext cx="5721490" cy="45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97D1-84E7-6D1F-284A-46122C2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quantum circuit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897A6A1-CEEF-3BD0-B1E5-A91EEBA9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4" y="1901483"/>
            <a:ext cx="9824031" cy="30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97D1-84E7-6D1F-284A-46122C2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quantum circuit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B179291-C592-EA51-3CC0-113B16DB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8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9681-D5F7-F7CD-F3F9-F8B9D5FD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Finch evolution on Harmony</a:t>
            </a:r>
          </a:p>
        </p:txBody>
      </p:sp>
      <p:pic>
        <p:nvPicPr>
          <p:cNvPr id="7" name="Picture 6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B5C97310-BEA0-BE6A-B489-DF6AB417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0" y="1848758"/>
            <a:ext cx="3676182" cy="2038350"/>
          </a:xfrm>
          <a:prstGeom prst="rect">
            <a:avLst/>
          </a:prstGeom>
        </p:spPr>
      </p:pic>
      <p:pic>
        <p:nvPicPr>
          <p:cNvPr id="8" name="Picture 7" descr="A close-up of a fish&#10;&#10;Description automatically generated with medium confidence">
            <a:extLst>
              <a:ext uri="{FF2B5EF4-FFF2-40B4-BE49-F238E27FC236}">
                <a16:creationId xmlns:a16="http://schemas.microsoft.com/office/drawing/2014/main" id="{E74CCCF3-F369-6230-1BF9-0567999A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0" y="4163786"/>
            <a:ext cx="3676182" cy="2038350"/>
          </a:xfrm>
          <a:prstGeom prst="rect">
            <a:avLst/>
          </a:prstGeom>
        </p:spPr>
      </p:pic>
      <p:pic>
        <p:nvPicPr>
          <p:cNvPr id="10" name="Picture 9" descr="A close-up of a shrimp&#10;&#10;Description automatically generated with medium confidence">
            <a:extLst>
              <a:ext uri="{FF2B5EF4-FFF2-40B4-BE49-F238E27FC236}">
                <a16:creationId xmlns:a16="http://schemas.microsoft.com/office/drawing/2014/main" id="{BF3FCF4A-62C2-BBC9-FF57-56C10E72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4" y="1721758"/>
            <a:ext cx="3371850" cy="2165350"/>
          </a:xfrm>
          <a:prstGeom prst="rect">
            <a:avLst/>
          </a:prstGeom>
        </p:spPr>
      </p:pic>
      <p:pic>
        <p:nvPicPr>
          <p:cNvPr id="12" name="Picture 11" descr="A picture containing orange&#10;&#10;Description automatically generated">
            <a:extLst>
              <a:ext uri="{FF2B5EF4-FFF2-40B4-BE49-F238E27FC236}">
                <a16:creationId xmlns:a16="http://schemas.microsoft.com/office/drawing/2014/main" id="{3CDA883E-F2DB-81C1-6959-E46CAD0F3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14" y="4109811"/>
            <a:ext cx="3422650" cy="2146300"/>
          </a:xfrm>
          <a:prstGeom prst="rect">
            <a:avLst/>
          </a:prstGeom>
        </p:spPr>
      </p:pic>
      <p:pic>
        <p:nvPicPr>
          <p:cNvPr id="14" name="Picture 13" descr="A red bird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DA97287-CC02-99CD-D3AB-220F6E18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0" y="1436321"/>
            <a:ext cx="2875253" cy="2450787"/>
          </a:xfrm>
          <a:prstGeom prst="rect">
            <a:avLst/>
          </a:prstGeom>
        </p:spPr>
      </p:pic>
      <p:pic>
        <p:nvPicPr>
          <p:cNvPr id="16" name="Picture 15" descr="A red and white fish&#10;&#10;Description automatically generated with low confidence">
            <a:extLst>
              <a:ext uri="{FF2B5EF4-FFF2-40B4-BE49-F238E27FC236}">
                <a16:creationId xmlns:a16="http://schemas.microsoft.com/office/drawing/2014/main" id="{207CBE26-53C4-1BBE-00E0-F73C9C2DD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723" y="4163786"/>
            <a:ext cx="3658612" cy="2101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16ADCD-578A-08F8-41FC-0A84C0DDE422}"/>
              </a:ext>
            </a:extLst>
          </p:cNvPr>
          <p:cNvSpPr txBox="1"/>
          <p:nvPr/>
        </p:nvSpPr>
        <p:spPr>
          <a:xfrm rot="16200000">
            <a:off x="-107476" y="26197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Finch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50BF0-1C3B-7DFE-1FB5-ABCD0F2DE997}"/>
              </a:ext>
            </a:extLst>
          </p:cNvPr>
          <p:cNvSpPr txBox="1"/>
          <p:nvPr/>
        </p:nvSpPr>
        <p:spPr>
          <a:xfrm rot="16200000">
            <a:off x="-71730" y="499829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Finch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C3D02-F1B6-6541-E83A-B260C552345B}"/>
              </a:ext>
            </a:extLst>
          </p:cNvPr>
          <p:cNvSpPr txBox="1"/>
          <p:nvPr/>
        </p:nvSpPr>
        <p:spPr>
          <a:xfrm>
            <a:off x="2042327" y="63082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Gen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4B5BB-2089-0D8A-F97F-A324D8C80174}"/>
              </a:ext>
            </a:extLst>
          </p:cNvPr>
          <p:cNvSpPr txBox="1"/>
          <p:nvPr/>
        </p:nvSpPr>
        <p:spPr>
          <a:xfrm>
            <a:off x="6079785" y="63062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Gen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0B5CE-018F-D09A-C7CA-C87A3414D059}"/>
              </a:ext>
            </a:extLst>
          </p:cNvPr>
          <p:cNvSpPr txBox="1"/>
          <p:nvPr/>
        </p:nvSpPr>
        <p:spPr>
          <a:xfrm>
            <a:off x="9938575" y="62706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Gen 2</a:t>
            </a:r>
          </a:p>
        </p:txBody>
      </p:sp>
    </p:spTree>
    <p:extLst>
      <p:ext uri="{BB962C8B-B14F-4D97-AF65-F5344CB8AC3E}">
        <p14:creationId xmlns:p14="http://schemas.microsoft.com/office/powerpoint/2010/main" val="34953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CD254CD1-6272-ABCD-6785-3EB8D014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3" y="1376242"/>
            <a:ext cx="3837214" cy="3473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E2DFB-8EB7-54DD-A0BE-830E23F0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Finch Hall of Fame</a:t>
            </a:r>
          </a:p>
        </p:txBody>
      </p:sp>
      <p:pic>
        <p:nvPicPr>
          <p:cNvPr id="9" name="Picture 8" descr="A picture containing orange&#10;&#10;Description automatically generated">
            <a:extLst>
              <a:ext uri="{FF2B5EF4-FFF2-40B4-BE49-F238E27FC236}">
                <a16:creationId xmlns:a16="http://schemas.microsoft.com/office/drawing/2014/main" id="{F3353B38-1EE7-A252-6691-5854EC50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6" y="2394856"/>
            <a:ext cx="4956043" cy="3107871"/>
          </a:xfrm>
          <a:prstGeom prst="rect">
            <a:avLst/>
          </a:prstGeom>
        </p:spPr>
      </p:pic>
      <p:pic>
        <p:nvPicPr>
          <p:cNvPr id="5" name="Picture 4" descr="A red bird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3D20B3B-75BC-92AC-F159-361A42C20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618" y="3206294"/>
            <a:ext cx="3974998" cy="33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20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159</TotalTime>
  <Words>57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Game of Finches</vt:lpstr>
      <vt:lpstr>The approach</vt:lpstr>
      <vt:lpstr>The quantum circuit</vt:lpstr>
      <vt:lpstr>The quantum circuit</vt:lpstr>
      <vt:lpstr>Finch evolution on Harmony</vt:lpstr>
      <vt:lpstr>Finch Hall of Fame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Finches</dc:title>
  <dc:creator>Geim, Sasha</dc:creator>
  <cp:lastModifiedBy>Pieter-Jan Constant Stas</cp:lastModifiedBy>
  <cp:revision>2</cp:revision>
  <dcterms:created xsi:type="dcterms:W3CDTF">2023-01-29T01:18:41Z</dcterms:created>
  <dcterms:modified xsi:type="dcterms:W3CDTF">2023-01-29T07:54:46Z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