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61" r:id="rId5"/>
    <p:sldId id="262" r:id="rId6"/>
    <p:sldId id="265" r:id="rId7"/>
    <p:sldId id="266"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86736" y="2262073"/>
            <a:ext cx="8018526" cy="94043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subTitle" idx="4"/>
          </p:nvPr>
        </p:nvSpPr>
        <p:spPr>
          <a:xfrm>
            <a:off x="3439795" y="3484626"/>
            <a:ext cx="5312409" cy="6965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54658" y="402082"/>
            <a:ext cx="3227070" cy="29972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48895">
              <a:lnSpc>
                <a:spcPct val="100000"/>
              </a:lnSpc>
              <a:spcBef>
                <a:spcPts val="100"/>
              </a:spcBef>
            </a:pPr>
            <a:r>
              <a:rPr sz="6000" u="sng" dirty="0">
                <a:solidFill>
                  <a:srgbClr val="1F3863"/>
                </a:solidFill>
                <a:latin typeface="Arial MT"/>
                <a:cs typeface="Arial MT"/>
              </a:rPr>
              <a:t>Credit</a:t>
            </a:r>
            <a:r>
              <a:rPr sz="6000" u="sng" spc="-65" dirty="0">
                <a:solidFill>
                  <a:srgbClr val="1F3863"/>
                </a:solidFill>
                <a:latin typeface="Arial MT"/>
                <a:cs typeface="Arial MT"/>
              </a:rPr>
              <a:t> </a:t>
            </a:r>
            <a:r>
              <a:rPr sz="6000" u="sng" dirty="0">
                <a:solidFill>
                  <a:srgbClr val="1F3863"/>
                </a:solidFill>
                <a:latin typeface="Arial MT"/>
                <a:cs typeface="Arial MT"/>
              </a:rPr>
              <a:t>EDA</a:t>
            </a:r>
            <a:r>
              <a:rPr sz="6000" u="sng" spc="-405" dirty="0">
                <a:solidFill>
                  <a:srgbClr val="1F3863"/>
                </a:solidFill>
                <a:latin typeface="Arial MT"/>
                <a:cs typeface="Arial MT"/>
              </a:rPr>
              <a:t> </a:t>
            </a:r>
            <a:r>
              <a:rPr sz="6000" u="sng" dirty="0">
                <a:solidFill>
                  <a:srgbClr val="1F3863"/>
                </a:solidFill>
                <a:latin typeface="Arial MT"/>
                <a:cs typeface="Arial MT"/>
              </a:rPr>
              <a:t>Case</a:t>
            </a:r>
            <a:r>
              <a:rPr sz="6000" u="sng" spc="-65" dirty="0">
                <a:solidFill>
                  <a:srgbClr val="1F3863"/>
                </a:solidFill>
                <a:latin typeface="Arial MT"/>
                <a:cs typeface="Arial MT"/>
              </a:rPr>
              <a:t> </a:t>
            </a:r>
            <a:r>
              <a:rPr sz="6000" u="sng" spc="-10" dirty="0">
                <a:solidFill>
                  <a:srgbClr val="1F3863"/>
                </a:solidFill>
                <a:latin typeface="Arial MT"/>
                <a:cs typeface="Arial MT"/>
              </a:rPr>
              <a:t>Study</a:t>
            </a:r>
            <a:endParaRPr sz="6000" u="sng" dirty="0">
              <a:latin typeface="Arial MT"/>
              <a:cs typeface="Arial MT"/>
            </a:endParaRPr>
          </a:p>
        </p:txBody>
      </p:sp>
      <p:sp>
        <p:nvSpPr>
          <p:cNvPr id="3" name="object 3"/>
          <p:cNvSpPr txBox="1"/>
          <p:nvPr/>
        </p:nvSpPr>
        <p:spPr>
          <a:xfrm>
            <a:off x="4847082" y="3591559"/>
            <a:ext cx="2010918" cy="382156"/>
          </a:xfrm>
          <a:prstGeom prst="rect">
            <a:avLst/>
          </a:prstGeom>
        </p:spPr>
        <p:txBody>
          <a:bodyPr vert="horz" wrap="square" lIns="0" tIns="12700" rIns="0" bIns="0" rtlCol="0">
            <a:spAutoFit/>
          </a:bodyPr>
          <a:lstStyle/>
          <a:p>
            <a:pPr marL="12700">
              <a:lnSpc>
                <a:spcPct val="100000"/>
              </a:lnSpc>
              <a:spcBef>
                <a:spcPts val="100"/>
              </a:spcBef>
            </a:pPr>
            <a:r>
              <a:rPr lang="en-IN" sz="2400" dirty="0">
                <a:latin typeface="Arial MT"/>
                <a:cs typeface="Arial MT"/>
              </a:rPr>
              <a:t>Anish Gautam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4343400" y="509184"/>
            <a:ext cx="3152775" cy="299720"/>
          </a:xfrm>
          <a:prstGeom prst="rect">
            <a:avLst/>
          </a:prstGeom>
        </p:spPr>
        <p:txBody>
          <a:bodyPr vert="horz" wrap="square" lIns="0" tIns="12700" rIns="0" bIns="0" rtlCol="0">
            <a:spAutoFit/>
          </a:bodyPr>
          <a:lstStyle/>
          <a:p>
            <a:pPr marL="12700">
              <a:lnSpc>
                <a:spcPct val="100000"/>
              </a:lnSpc>
              <a:spcBef>
                <a:spcPts val="100"/>
              </a:spcBef>
            </a:pPr>
            <a:r>
              <a:rPr lang="en-IN" b="0" i="0" u="sng" dirty="0">
                <a:solidFill>
                  <a:srgbClr val="374151"/>
                </a:solidFill>
                <a:effectLst/>
                <a:latin typeface="Söhne"/>
              </a:rPr>
              <a:t>Gender-based Observations</a:t>
            </a:r>
            <a:endParaRPr sz="1800" u="sng" dirty="0">
              <a:latin typeface="Calibri"/>
              <a:cs typeface="Calibri"/>
            </a:endParaRPr>
          </a:p>
        </p:txBody>
      </p:sp>
      <p:sp>
        <p:nvSpPr>
          <p:cNvPr id="6" name="object 6"/>
          <p:cNvSpPr txBox="1"/>
          <p:nvPr/>
        </p:nvSpPr>
        <p:spPr>
          <a:xfrm>
            <a:off x="228600" y="4140200"/>
            <a:ext cx="11811000" cy="1090042"/>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Arial" panose="020B0604020202020204" pitchFamily="34" charset="0"/>
                <a:cs typeface="Arial" panose="020B0604020202020204" pitchFamily="34" charset="0"/>
              </a:rPr>
              <a:t>Observations:-</a:t>
            </a:r>
            <a:endParaRPr sz="1000" dirty="0">
              <a:latin typeface="Arial" panose="020B0604020202020204" pitchFamily="34" charset="0"/>
              <a:cs typeface="Arial" panose="020B0604020202020204" pitchFamily="34" charset="0"/>
            </a:endParaRPr>
          </a:p>
          <a:p>
            <a:pPr marL="355600" indent="-342900">
              <a:lnSpc>
                <a:spcPct val="100000"/>
              </a:lnSpc>
              <a:buFont typeface="+mj-lt"/>
              <a:buAutoNum type="arabicPeriod"/>
            </a:pPr>
            <a:r>
              <a:rPr lang="en-US" sz="1000" b="0" i="0" dirty="0">
                <a:solidFill>
                  <a:srgbClr val="374151"/>
                </a:solidFill>
                <a:effectLst/>
                <a:latin typeface="Arial" panose="020B0604020202020204" pitchFamily="34" charset="0"/>
                <a:cs typeface="Arial" panose="020B0604020202020204" pitchFamily="34" charset="0"/>
              </a:rPr>
              <a:t>The data indicates that the number of male defaulters is lower compared to female defaulters.</a:t>
            </a:r>
          </a:p>
          <a:p>
            <a:pPr marL="355600" indent="-342900">
              <a:lnSpc>
                <a:spcPct val="100000"/>
              </a:lnSpc>
              <a:buFont typeface="+mj-lt"/>
              <a:buAutoNum type="arabicPeriod"/>
            </a:pPr>
            <a:r>
              <a:rPr lang="en-US" sz="1000" b="0" i="0" dirty="0">
                <a:solidFill>
                  <a:srgbClr val="374151"/>
                </a:solidFill>
                <a:effectLst/>
                <a:latin typeface="Arial" panose="020B0604020202020204" pitchFamily="34" charset="0"/>
                <a:cs typeface="Arial" panose="020B0604020202020204" pitchFamily="34" charset="0"/>
              </a:rPr>
              <a:t>The number of female non-defaulters is higher, while male non-defaulters are comparatively lower.</a:t>
            </a:r>
          </a:p>
          <a:p>
            <a:pPr marL="355600" indent="-342900">
              <a:lnSpc>
                <a:spcPct val="100000"/>
              </a:lnSpc>
              <a:buFont typeface="+mj-lt"/>
              <a:buAutoNum type="arabicPeriod"/>
            </a:pPr>
            <a:r>
              <a:rPr lang="en-US" sz="1000" dirty="0">
                <a:solidFill>
                  <a:srgbClr val="374151"/>
                </a:solidFill>
                <a:latin typeface="Arial" panose="020B0604020202020204" pitchFamily="34" charset="0"/>
                <a:cs typeface="Arial" panose="020B0604020202020204" pitchFamily="34" charset="0"/>
              </a:rPr>
              <a:t>Conduct a comprehensive analysis, combining data by gender and income type, to understand how these factors interact in the context of defaulters and non-defaulters.</a:t>
            </a:r>
          </a:p>
          <a:p>
            <a:pPr marL="12700">
              <a:lnSpc>
                <a:spcPct val="100000"/>
              </a:lnSpc>
            </a:pPr>
            <a:endParaRPr lang="en-US" sz="1000" b="1" spc="-10" dirty="0">
              <a:latin typeface="Arial" panose="020B0604020202020204" pitchFamily="34" charset="0"/>
              <a:cs typeface="Arial" panose="020B0604020202020204" pitchFamily="34" charset="0"/>
            </a:endParaRPr>
          </a:p>
          <a:p>
            <a:pPr marL="12700">
              <a:lnSpc>
                <a:spcPct val="100000"/>
              </a:lnSpc>
            </a:pPr>
            <a:r>
              <a:rPr sz="1000" b="1" spc="-10" dirty="0">
                <a:latin typeface="Arial" panose="020B0604020202020204" pitchFamily="34" charset="0"/>
                <a:cs typeface="Arial" panose="020B0604020202020204" pitchFamily="34" charset="0"/>
              </a:rPr>
              <a:t>Recommendations:-</a:t>
            </a:r>
            <a:endParaRPr sz="1000" dirty="0">
              <a:latin typeface="Arial" panose="020B0604020202020204" pitchFamily="34" charset="0"/>
              <a:cs typeface="Arial" panose="020B0604020202020204" pitchFamily="34" charset="0"/>
            </a:endParaRPr>
          </a:p>
          <a:p>
            <a:pPr marL="354965" indent="-342265">
              <a:lnSpc>
                <a:spcPct val="100000"/>
              </a:lnSpc>
              <a:buAutoNum type="arabicPeriod"/>
              <a:tabLst>
                <a:tab pos="354965" algn="l"/>
              </a:tabLst>
            </a:pPr>
            <a:r>
              <a:rPr lang="en-US" sz="1000" spc="-10" dirty="0">
                <a:latin typeface="Arial" panose="020B0604020202020204" pitchFamily="34" charset="0"/>
                <a:cs typeface="Arial" panose="020B0604020202020204" pitchFamily="34" charset="0"/>
              </a:rPr>
              <a:t>Understanding the subtle relationships between gender, income and credit behavior is essential to developing targeted and effective solutions.</a:t>
            </a:r>
            <a:endParaRPr sz="1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DCFB87F-E785-CE36-D338-E237F64A8C8D}"/>
              </a:ext>
            </a:extLst>
          </p:cNvPr>
          <p:cNvPicPr>
            <a:picLocks noChangeAspect="1"/>
          </p:cNvPicPr>
          <p:nvPr/>
        </p:nvPicPr>
        <p:blipFill>
          <a:blip r:embed="rId2"/>
          <a:stretch>
            <a:fillRect/>
          </a:stretch>
        </p:blipFill>
        <p:spPr>
          <a:xfrm>
            <a:off x="228600" y="928289"/>
            <a:ext cx="5562600" cy="3211911"/>
          </a:xfrm>
          <a:prstGeom prst="rect">
            <a:avLst/>
          </a:prstGeom>
        </p:spPr>
      </p:pic>
      <p:sp>
        <p:nvSpPr>
          <p:cNvPr id="10" name="TextBox 9">
            <a:extLst>
              <a:ext uri="{FF2B5EF4-FFF2-40B4-BE49-F238E27FC236}">
                <a16:creationId xmlns:a16="http://schemas.microsoft.com/office/drawing/2014/main" id="{3E58CBB1-3E2F-9E47-A1F7-4280D23318C6}"/>
              </a:ext>
            </a:extLst>
          </p:cNvPr>
          <p:cNvSpPr txBox="1"/>
          <p:nvPr/>
        </p:nvSpPr>
        <p:spPr>
          <a:xfrm>
            <a:off x="4542558" y="30711"/>
            <a:ext cx="2239242" cy="369332"/>
          </a:xfrm>
          <a:prstGeom prst="rect">
            <a:avLst/>
          </a:prstGeom>
          <a:noFill/>
        </p:spPr>
        <p:txBody>
          <a:bodyPr wrap="square">
            <a:spAutoFit/>
          </a:bodyPr>
          <a:lstStyle/>
          <a:p>
            <a:r>
              <a:rPr lang="en-IN" sz="1800" u="sng" dirty="0">
                <a:solidFill>
                  <a:srgbClr val="1F3863"/>
                </a:solidFill>
                <a:latin typeface="Arial MT"/>
                <a:cs typeface="Arial MT"/>
              </a:rPr>
              <a:t>Current</a:t>
            </a:r>
            <a:r>
              <a:rPr lang="en-IN" sz="1800" u="sng" spc="-114" dirty="0">
                <a:solidFill>
                  <a:srgbClr val="1F3863"/>
                </a:solidFill>
                <a:latin typeface="Arial MT"/>
                <a:cs typeface="Arial MT"/>
              </a:rPr>
              <a:t> </a:t>
            </a:r>
            <a:r>
              <a:rPr lang="en-IN" sz="1800" u="sng" spc="-10" dirty="0">
                <a:solidFill>
                  <a:srgbClr val="1F3863"/>
                </a:solidFill>
                <a:latin typeface="Arial MT"/>
                <a:cs typeface="Arial MT"/>
              </a:rPr>
              <a:t>applications</a:t>
            </a:r>
            <a:endParaRPr lang="en-IN" u="sng" dirty="0"/>
          </a:p>
        </p:txBody>
      </p:sp>
      <p:pic>
        <p:nvPicPr>
          <p:cNvPr id="3" name="Picture 2">
            <a:extLst>
              <a:ext uri="{FF2B5EF4-FFF2-40B4-BE49-F238E27FC236}">
                <a16:creationId xmlns:a16="http://schemas.microsoft.com/office/drawing/2014/main" id="{9B576D0E-9B03-572A-D493-A1F20F3D5A24}"/>
              </a:ext>
            </a:extLst>
          </p:cNvPr>
          <p:cNvPicPr>
            <a:picLocks noChangeAspect="1"/>
          </p:cNvPicPr>
          <p:nvPr/>
        </p:nvPicPr>
        <p:blipFill>
          <a:blip r:embed="rId3"/>
          <a:stretch>
            <a:fillRect/>
          </a:stretch>
        </p:blipFill>
        <p:spPr>
          <a:xfrm>
            <a:off x="5795683" y="928289"/>
            <a:ext cx="6320117" cy="3211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7212583" y="1041019"/>
            <a:ext cx="26771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Income</a:t>
            </a:r>
            <a:r>
              <a:rPr sz="1800" spc="-50" dirty="0">
                <a:latin typeface="Calibri"/>
                <a:cs typeface="Calibri"/>
              </a:rPr>
              <a:t> </a:t>
            </a:r>
            <a:r>
              <a:rPr sz="1800" dirty="0">
                <a:latin typeface="Calibri"/>
                <a:cs typeface="Calibri"/>
              </a:rPr>
              <a:t>groups</a:t>
            </a:r>
            <a:r>
              <a:rPr sz="1800" spc="-50" dirty="0">
                <a:latin typeface="Calibri"/>
                <a:cs typeface="Calibri"/>
              </a:rPr>
              <a:t> </a:t>
            </a:r>
            <a:r>
              <a:rPr sz="1800" dirty="0">
                <a:latin typeface="Calibri"/>
                <a:cs typeface="Calibri"/>
              </a:rPr>
              <a:t>&amp;</a:t>
            </a:r>
            <a:r>
              <a:rPr sz="1800" spc="-45" dirty="0">
                <a:latin typeface="Calibri"/>
                <a:cs typeface="Calibri"/>
              </a:rPr>
              <a:t> </a:t>
            </a:r>
            <a:r>
              <a:rPr sz="1800" dirty="0">
                <a:latin typeface="Calibri"/>
                <a:cs typeface="Calibri"/>
              </a:rPr>
              <a:t>age</a:t>
            </a:r>
            <a:r>
              <a:rPr sz="1800" spc="-50" dirty="0">
                <a:latin typeface="Calibri"/>
                <a:cs typeface="Calibri"/>
              </a:rPr>
              <a:t> </a:t>
            </a:r>
            <a:r>
              <a:rPr sz="1800" spc="-10" dirty="0">
                <a:latin typeface="Calibri"/>
                <a:cs typeface="Calibri"/>
              </a:rPr>
              <a:t>groups</a:t>
            </a:r>
            <a:endParaRPr sz="1800" dirty="0">
              <a:latin typeface="Calibri"/>
              <a:cs typeface="Calibri"/>
            </a:endParaRPr>
          </a:p>
        </p:txBody>
      </p:sp>
      <p:sp>
        <p:nvSpPr>
          <p:cNvPr id="6" name="object 6"/>
          <p:cNvSpPr txBox="1"/>
          <p:nvPr/>
        </p:nvSpPr>
        <p:spPr>
          <a:xfrm>
            <a:off x="914400" y="4731781"/>
            <a:ext cx="9896755" cy="1628779"/>
          </a:xfrm>
          <a:prstGeom prst="rect">
            <a:avLst/>
          </a:prstGeom>
        </p:spPr>
        <p:txBody>
          <a:bodyPr vert="horz" wrap="square" lIns="0" tIns="12065" rIns="0" bIns="0" rtlCol="0">
            <a:spAutoFit/>
          </a:bodyPr>
          <a:lstStyle/>
          <a:p>
            <a:pPr marL="12700">
              <a:lnSpc>
                <a:spcPts val="1910"/>
              </a:lnSpc>
              <a:spcBef>
                <a:spcPts val="95"/>
              </a:spcBef>
            </a:pPr>
            <a:r>
              <a:rPr sz="1000" b="1" spc="-10" dirty="0">
                <a:latin typeface="Arial" panose="020B0604020202020204" pitchFamily="34" charset="0"/>
                <a:cs typeface="Arial" panose="020B0604020202020204" pitchFamily="34" charset="0"/>
              </a:rPr>
              <a:t>Observations:-</a:t>
            </a:r>
            <a:endParaRPr sz="1000" dirty="0">
              <a:latin typeface="Arial" panose="020B0604020202020204" pitchFamily="34" charset="0"/>
              <a:cs typeface="Arial" panose="020B0604020202020204" pitchFamily="34" charset="0"/>
            </a:endParaRPr>
          </a:p>
          <a:p>
            <a:pPr marL="236854" indent="-224154">
              <a:lnSpc>
                <a:spcPts val="2150"/>
              </a:lnSpc>
              <a:buAutoNum type="arabicPeriod"/>
              <a:tabLst>
                <a:tab pos="236854" algn="l"/>
              </a:tabLst>
            </a:pPr>
            <a:r>
              <a:rPr lang="en-US" sz="1000" dirty="0">
                <a:latin typeface="Arial" panose="020B0604020202020204" pitchFamily="34" charset="0"/>
                <a:cs typeface="Arial" panose="020B0604020202020204" pitchFamily="34" charset="0"/>
              </a:rPr>
              <a:t>Working people constitute the majority of defaulters, with their numbers significantly higher than other occupations.</a:t>
            </a:r>
          </a:p>
          <a:p>
            <a:pPr marL="236854" indent="-224154">
              <a:lnSpc>
                <a:spcPts val="2150"/>
              </a:lnSpc>
              <a:buAutoNum type="arabicPeriod"/>
              <a:tabLst>
                <a:tab pos="236854" algn="l"/>
              </a:tabLst>
            </a:pPr>
            <a:r>
              <a:rPr lang="en-US" sz="1000" dirty="0">
                <a:latin typeface="Arial" panose="020B0604020202020204" pitchFamily="34" charset="0"/>
                <a:cs typeface="Arial" panose="020B0604020202020204" pitchFamily="34" charset="0"/>
              </a:rPr>
              <a:t>Employed individuals make up a substantial portion of non-defaulters, indicating that having employment is associated with a lower likelihood of default.</a:t>
            </a:r>
          </a:p>
          <a:p>
            <a:pPr marL="12700">
              <a:lnSpc>
                <a:spcPts val="2150"/>
              </a:lnSpc>
              <a:tabLst>
                <a:tab pos="236854" algn="l"/>
              </a:tabLst>
            </a:pPr>
            <a:r>
              <a:rPr lang="en-US" sz="1000" dirty="0">
                <a:latin typeface="Arial" panose="020B0604020202020204" pitchFamily="34" charset="0"/>
                <a:cs typeface="Arial" panose="020B0604020202020204" pitchFamily="34" charset="0"/>
              </a:rPr>
              <a:t> </a:t>
            </a:r>
          </a:p>
          <a:p>
            <a:pPr marL="12700">
              <a:lnSpc>
                <a:spcPts val="2150"/>
              </a:lnSpc>
              <a:tabLst>
                <a:tab pos="236854" algn="l"/>
              </a:tabLst>
            </a:pPr>
            <a:r>
              <a:rPr sz="1000" b="1" spc="-10" dirty="0">
                <a:latin typeface="Arial" panose="020B0604020202020204" pitchFamily="34" charset="0"/>
                <a:cs typeface="Arial" panose="020B0604020202020204" pitchFamily="34" charset="0"/>
              </a:rPr>
              <a:t>Recommendation:-</a:t>
            </a:r>
            <a:endParaRPr sz="1000" dirty="0">
              <a:latin typeface="Arial" panose="020B0604020202020204" pitchFamily="34" charset="0"/>
              <a:cs typeface="Arial" panose="020B0604020202020204" pitchFamily="34" charset="0"/>
            </a:endParaRPr>
          </a:p>
          <a:p>
            <a:pPr marL="354965" indent="-342265">
              <a:lnSpc>
                <a:spcPts val="2150"/>
              </a:lnSpc>
              <a:buAutoNum type="arabicPeriod"/>
              <a:tabLst>
                <a:tab pos="354965" algn="l"/>
              </a:tabLst>
            </a:pPr>
            <a:r>
              <a:rPr lang="en-US" sz="1000" b="0" i="0" dirty="0">
                <a:solidFill>
                  <a:srgbClr val="374151"/>
                </a:solidFill>
                <a:effectLst/>
                <a:latin typeface="Söhne"/>
              </a:rPr>
              <a:t>Understanding the specific dynamics of defaulters and non-defaulters within different income types is essential for designing targeted interventions.</a:t>
            </a:r>
            <a:endParaRPr sz="1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1CE5DDE-63EE-940D-CEA3-5BA69CE2C02A}"/>
              </a:ext>
            </a:extLst>
          </p:cNvPr>
          <p:cNvPicPr>
            <a:picLocks noChangeAspect="1"/>
          </p:cNvPicPr>
          <p:nvPr/>
        </p:nvPicPr>
        <p:blipFill>
          <a:blip r:embed="rId2"/>
          <a:stretch>
            <a:fillRect/>
          </a:stretch>
        </p:blipFill>
        <p:spPr>
          <a:xfrm>
            <a:off x="1265405" y="685800"/>
            <a:ext cx="8908433" cy="36907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400" dirty="0">
                <a:solidFill>
                  <a:srgbClr val="1F3863"/>
                </a:solidFill>
                <a:latin typeface="Arial MT"/>
                <a:cs typeface="Arial MT"/>
              </a:rPr>
              <a:t>Loan</a:t>
            </a:r>
            <a:r>
              <a:rPr sz="4400" spc="-65" dirty="0">
                <a:solidFill>
                  <a:srgbClr val="1F3863"/>
                </a:solidFill>
                <a:latin typeface="Arial MT"/>
                <a:cs typeface="Arial MT"/>
              </a:rPr>
              <a:t> </a:t>
            </a:r>
            <a:r>
              <a:rPr sz="4400" dirty="0">
                <a:solidFill>
                  <a:srgbClr val="1F3863"/>
                </a:solidFill>
                <a:latin typeface="Arial MT"/>
                <a:cs typeface="Arial MT"/>
              </a:rPr>
              <a:t>application</a:t>
            </a:r>
            <a:r>
              <a:rPr sz="4400" spc="-90" dirty="0">
                <a:solidFill>
                  <a:srgbClr val="1F3863"/>
                </a:solidFill>
                <a:latin typeface="Arial MT"/>
                <a:cs typeface="Arial MT"/>
              </a:rPr>
              <a:t> </a:t>
            </a:r>
            <a:r>
              <a:rPr sz="4400" dirty="0">
                <a:solidFill>
                  <a:srgbClr val="1F3863"/>
                </a:solidFill>
                <a:latin typeface="Arial MT"/>
                <a:cs typeface="Arial MT"/>
              </a:rPr>
              <a:t>status</a:t>
            </a:r>
            <a:r>
              <a:rPr sz="4400" spc="-65" dirty="0">
                <a:solidFill>
                  <a:srgbClr val="1F3863"/>
                </a:solidFill>
                <a:latin typeface="Arial MT"/>
                <a:cs typeface="Arial MT"/>
              </a:rPr>
              <a:t> </a:t>
            </a:r>
            <a:r>
              <a:rPr sz="4400" spc="-10" dirty="0">
                <a:solidFill>
                  <a:srgbClr val="1F3863"/>
                </a:solidFill>
                <a:latin typeface="Arial MT"/>
                <a:cs typeface="Arial MT"/>
              </a:rPr>
              <a:t>relations</a:t>
            </a:r>
            <a:endParaRPr sz="4400">
              <a:latin typeface="Arial MT"/>
              <a:cs typeface="Arial MT"/>
            </a:endParaRPr>
          </a:p>
        </p:txBody>
      </p:sp>
      <p:sp>
        <p:nvSpPr>
          <p:cNvPr id="3" name="object 3"/>
          <p:cNvSpPr txBox="1">
            <a:spLocks noGrp="1"/>
          </p:cNvSpPr>
          <p:nvPr>
            <p:ph type="subTitle" idx="4"/>
          </p:nvPr>
        </p:nvSpPr>
        <p:spPr>
          <a:prstGeom prst="rect">
            <a:avLst/>
          </a:prstGeom>
        </p:spPr>
        <p:txBody>
          <a:bodyPr vert="horz" wrap="square" lIns="0" tIns="13335" rIns="0" bIns="0" rtlCol="0">
            <a:spAutoFit/>
          </a:bodyPr>
          <a:lstStyle/>
          <a:p>
            <a:pPr marL="12700">
              <a:lnSpc>
                <a:spcPct val="100000"/>
              </a:lnSpc>
              <a:spcBef>
                <a:spcPts val="105"/>
              </a:spcBef>
            </a:pPr>
            <a:r>
              <a:rPr sz="4400" dirty="0">
                <a:solidFill>
                  <a:srgbClr val="1F3863"/>
                </a:solidFill>
                <a:latin typeface="Arial MT"/>
                <a:cs typeface="Arial MT"/>
              </a:rPr>
              <a:t>Current</a:t>
            </a:r>
            <a:r>
              <a:rPr sz="4400" spc="-45" dirty="0">
                <a:solidFill>
                  <a:srgbClr val="1F3863"/>
                </a:solidFill>
                <a:latin typeface="Arial MT"/>
                <a:cs typeface="Arial MT"/>
              </a:rPr>
              <a:t> </a:t>
            </a:r>
            <a:r>
              <a:rPr sz="4400" dirty="0">
                <a:solidFill>
                  <a:srgbClr val="1F3863"/>
                </a:solidFill>
                <a:latin typeface="Arial MT"/>
                <a:cs typeface="Arial MT"/>
              </a:rPr>
              <a:t>and</a:t>
            </a:r>
            <a:r>
              <a:rPr sz="4400" spc="-40" dirty="0">
                <a:solidFill>
                  <a:srgbClr val="1F3863"/>
                </a:solidFill>
                <a:latin typeface="Arial MT"/>
                <a:cs typeface="Arial MT"/>
              </a:rPr>
              <a:t> </a:t>
            </a:r>
            <a:r>
              <a:rPr sz="4400" spc="-10" dirty="0">
                <a:solidFill>
                  <a:srgbClr val="1F3863"/>
                </a:solidFill>
                <a:latin typeface="Arial MT"/>
                <a:cs typeface="Arial MT"/>
              </a:rPr>
              <a:t>Previous</a:t>
            </a:r>
            <a:endParaRPr sz="44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132080">
              <a:lnSpc>
                <a:spcPct val="100000"/>
              </a:lnSpc>
              <a:spcBef>
                <a:spcPts val="100"/>
              </a:spcBef>
            </a:pPr>
            <a:r>
              <a:rPr dirty="0"/>
              <a:t>Previous</a:t>
            </a:r>
            <a:r>
              <a:rPr spc="-45" dirty="0"/>
              <a:t> </a:t>
            </a:r>
            <a:r>
              <a:rPr dirty="0"/>
              <a:t>loan</a:t>
            </a:r>
            <a:r>
              <a:rPr spc="-40" dirty="0"/>
              <a:t> </a:t>
            </a:r>
            <a:r>
              <a:rPr dirty="0"/>
              <a:t>status</a:t>
            </a:r>
            <a:r>
              <a:rPr spc="-55" dirty="0"/>
              <a:t> </a:t>
            </a:r>
            <a:r>
              <a:rPr dirty="0"/>
              <a:t>&amp;</a:t>
            </a:r>
            <a:r>
              <a:rPr spc="-60" dirty="0"/>
              <a:t> </a:t>
            </a:r>
            <a:r>
              <a:rPr spc="-10" dirty="0"/>
              <a:t>gender</a:t>
            </a:r>
          </a:p>
        </p:txBody>
      </p:sp>
      <p:sp>
        <p:nvSpPr>
          <p:cNvPr id="5" name="object 5"/>
          <p:cNvSpPr txBox="1"/>
          <p:nvPr/>
        </p:nvSpPr>
        <p:spPr>
          <a:xfrm>
            <a:off x="7115682" y="436245"/>
            <a:ext cx="31165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Previous</a:t>
            </a:r>
            <a:r>
              <a:rPr sz="1800" spc="-45" dirty="0">
                <a:latin typeface="Calibri"/>
                <a:cs typeface="Calibri"/>
              </a:rPr>
              <a:t> </a:t>
            </a:r>
            <a:r>
              <a:rPr sz="1800" dirty="0">
                <a:latin typeface="Calibri"/>
                <a:cs typeface="Calibri"/>
              </a:rPr>
              <a:t>loan</a:t>
            </a:r>
            <a:r>
              <a:rPr sz="1800" spc="-40" dirty="0">
                <a:latin typeface="Calibri"/>
                <a:cs typeface="Calibri"/>
              </a:rPr>
              <a:t> </a:t>
            </a:r>
            <a:r>
              <a:rPr sz="1800" dirty="0">
                <a:latin typeface="Calibri"/>
                <a:cs typeface="Calibri"/>
              </a:rPr>
              <a:t>status</a:t>
            </a:r>
            <a:r>
              <a:rPr sz="1800" spc="-60" dirty="0">
                <a:latin typeface="Calibri"/>
                <a:cs typeface="Calibri"/>
              </a:rPr>
              <a:t> </a:t>
            </a:r>
            <a:r>
              <a:rPr sz="1800" dirty="0">
                <a:latin typeface="Calibri"/>
                <a:cs typeface="Calibri"/>
              </a:rPr>
              <a:t>&amp;</a:t>
            </a:r>
            <a:r>
              <a:rPr sz="1800" spc="-60" dirty="0">
                <a:latin typeface="Calibri"/>
                <a:cs typeface="Calibri"/>
              </a:rPr>
              <a:t> </a:t>
            </a:r>
            <a:r>
              <a:rPr sz="1800" dirty="0">
                <a:latin typeface="Calibri"/>
                <a:cs typeface="Calibri"/>
              </a:rPr>
              <a:t>client</a:t>
            </a:r>
            <a:r>
              <a:rPr sz="1800" spc="-40" dirty="0">
                <a:latin typeface="Calibri"/>
                <a:cs typeface="Calibri"/>
              </a:rPr>
              <a:t> </a:t>
            </a:r>
            <a:r>
              <a:rPr sz="1800" spc="-20" dirty="0">
                <a:latin typeface="Calibri"/>
                <a:cs typeface="Calibri"/>
              </a:rPr>
              <a:t>type</a:t>
            </a:r>
            <a:endParaRPr sz="1800">
              <a:latin typeface="Calibri"/>
              <a:cs typeface="Calibri"/>
            </a:endParaRPr>
          </a:p>
        </p:txBody>
      </p:sp>
      <p:sp>
        <p:nvSpPr>
          <p:cNvPr id="6" name="object 6"/>
          <p:cNvSpPr txBox="1"/>
          <p:nvPr/>
        </p:nvSpPr>
        <p:spPr>
          <a:xfrm>
            <a:off x="542645" y="4645279"/>
            <a:ext cx="9132570" cy="1859483"/>
          </a:xfrm>
          <a:prstGeom prst="rect">
            <a:avLst/>
          </a:prstGeom>
        </p:spPr>
        <p:txBody>
          <a:bodyPr vert="horz" wrap="square" lIns="0" tIns="12700" rIns="0" bIns="0" rtlCol="0">
            <a:spAutoFit/>
          </a:bodyPr>
          <a:lstStyle/>
          <a:p>
            <a:pPr marL="12700">
              <a:lnSpc>
                <a:spcPct val="100000"/>
              </a:lnSpc>
              <a:spcBef>
                <a:spcPts val="100"/>
              </a:spcBef>
            </a:pPr>
            <a:r>
              <a:rPr sz="1000" b="1" spc="-10" dirty="0">
                <a:latin typeface="Arial" panose="020B0604020202020204" pitchFamily="34" charset="0"/>
                <a:cs typeface="Arial" panose="020B0604020202020204" pitchFamily="34" charset="0"/>
              </a:rPr>
              <a:t>Observations:-</a:t>
            </a:r>
            <a:endParaRPr sz="1000" dirty="0">
              <a:latin typeface="Arial" panose="020B0604020202020204" pitchFamily="34" charset="0"/>
              <a:cs typeface="Arial" panose="020B0604020202020204" pitchFamily="34" charset="0"/>
            </a:endParaRPr>
          </a:p>
          <a:p>
            <a:pPr marL="354965" indent="-342265">
              <a:buFontTx/>
              <a:buAutoNum type="arabicPeriod"/>
              <a:tabLst>
                <a:tab pos="354965" algn="l"/>
              </a:tabLst>
            </a:pPr>
            <a:r>
              <a:rPr lang="en-US" sz="1000" b="0" i="0" dirty="0">
                <a:solidFill>
                  <a:srgbClr val="374151"/>
                </a:solidFill>
                <a:effectLst/>
                <a:latin typeface="Söhne"/>
              </a:rPr>
              <a:t>Previously refused and unused offer applications by males have a higher default rate. Males with previously refused or unused offers may have specific risk factors or financial behaviors that contribute to a higher likelihood of default.</a:t>
            </a:r>
          </a:p>
          <a:p>
            <a:pPr marL="354965" indent="-342265">
              <a:lnSpc>
                <a:spcPct val="100000"/>
              </a:lnSpc>
              <a:buAutoNum type="arabicPeriod"/>
              <a:tabLst>
                <a:tab pos="354965" algn="l"/>
              </a:tabLst>
            </a:pPr>
            <a:r>
              <a:rPr lang="en-US" sz="1000" b="0" i="0" dirty="0">
                <a:solidFill>
                  <a:srgbClr val="374151"/>
                </a:solidFill>
                <a:effectLst/>
                <a:latin typeface="Söhne"/>
              </a:rPr>
              <a:t>New clients with previously unused offers also exhibit a higher default rate. New clients with previously unused offers may lack a credit history or have limited financial track records, making them riskier in terms of default.</a:t>
            </a:r>
          </a:p>
          <a:p>
            <a:pPr marL="354965" indent="-342265">
              <a:lnSpc>
                <a:spcPct val="100000"/>
              </a:lnSpc>
              <a:buAutoNum type="arabicPeriod"/>
              <a:tabLst>
                <a:tab pos="354965" algn="l"/>
              </a:tabLst>
            </a:pPr>
            <a:r>
              <a:rPr lang="en-US" sz="1000" b="0" i="0" dirty="0">
                <a:solidFill>
                  <a:srgbClr val="374151"/>
                </a:solidFill>
                <a:effectLst/>
                <a:latin typeface="Söhne"/>
              </a:rPr>
              <a:t>Focus on providing loans to previously approved females, as they demonstrate a lower risk of default. This can contribute to building a more reliable customer base.</a:t>
            </a:r>
            <a:endParaRPr lang="en-US" sz="1000" spc="-10" dirty="0">
              <a:solidFill>
                <a:srgbClr val="374151"/>
              </a:solidFill>
              <a:latin typeface="Söhne"/>
              <a:cs typeface="Arial" panose="020B0604020202020204" pitchFamily="34" charset="0"/>
            </a:endParaRPr>
          </a:p>
          <a:p>
            <a:pPr marL="12700">
              <a:lnSpc>
                <a:spcPct val="100000"/>
              </a:lnSpc>
              <a:tabLst>
                <a:tab pos="354965" algn="l"/>
              </a:tabLst>
            </a:pPr>
            <a:endParaRPr lang="en-US" sz="1000" b="1" spc="-10" dirty="0">
              <a:solidFill>
                <a:srgbClr val="374151"/>
              </a:solidFill>
              <a:latin typeface="Söhne"/>
              <a:cs typeface="Arial" panose="020B0604020202020204" pitchFamily="34" charset="0"/>
            </a:endParaRPr>
          </a:p>
          <a:p>
            <a:pPr marL="12700">
              <a:lnSpc>
                <a:spcPct val="100000"/>
              </a:lnSpc>
              <a:tabLst>
                <a:tab pos="354965" algn="l"/>
              </a:tabLst>
            </a:pPr>
            <a:endParaRPr lang="en-US" sz="1000" b="1" spc="-10" dirty="0">
              <a:solidFill>
                <a:srgbClr val="374151"/>
              </a:solidFill>
              <a:latin typeface="Söhne"/>
              <a:cs typeface="Arial" panose="020B0604020202020204" pitchFamily="34" charset="0"/>
            </a:endParaRPr>
          </a:p>
          <a:p>
            <a:pPr marL="12700">
              <a:lnSpc>
                <a:spcPct val="100000"/>
              </a:lnSpc>
              <a:tabLst>
                <a:tab pos="354965" algn="l"/>
              </a:tabLst>
            </a:pPr>
            <a:endParaRPr lang="en-US" sz="1000" b="1" spc="-10" dirty="0">
              <a:solidFill>
                <a:srgbClr val="374151"/>
              </a:solidFill>
              <a:latin typeface="Söhne"/>
              <a:cs typeface="Arial" panose="020B0604020202020204" pitchFamily="34" charset="0"/>
            </a:endParaRPr>
          </a:p>
          <a:p>
            <a:pPr marL="12700">
              <a:lnSpc>
                <a:spcPct val="100000"/>
              </a:lnSpc>
              <a:tabLst>
                <a:tab pos="354965" algn="l"/>
              </a:tabLst>
            </a:pPr>
            <a:r>
              <a:rPr sz="1000" b="1" spc="-10" dirty="0">
                <a:latin typeface="Arial" panose="020B0604020202020204" pitchFamily="34" charset="0"/>
                <a:cs typeface="Arial" panose="020B0604020202020204" pitchFamily="34" charset="0"/>
              </a:rPr>
              <a:t>Recommendations:-</a:t>
            </a:r>
            <a:endParaRPr sz="1000" dirty="0">
              <a:latin typeface="Arial" panose="020B0604020202020204" pitchFamily="34" charset="0"/>
              <a:cs typeface="Arial" panose="020B0604020202020204" pitchFamily="34" charset="0"/>
            </a:endParaRPr>
          </a:p>
          <a:p>
            <a:pPr marL="354965" indent="-342265">
              <a:lnSpc>
                <a:spcPct val="100000"/>
              </a:lnSpc>
              <a:buAutoNum type="arabicPeriod"/>
              <a:tabLst>
                <a:tab pos="354965" algn="l"/>
              </a:tabLst>
            </a:pPr>
            <a:r>
              <a:rPr lang="en-US" sz="1000" dirty="0">
                <a:latin typeface="Arial" panose="020B0604020202020204" pitchFamily="34" charset="0"/>
                <a:cs typeface="Arial" panose="020B0604020202020204" pitchFamily="34" charset="0"/>
              </a:rPr>
              <a:t>Dealing with the chance of not getting paid back needs a careful and smart plan. By paying attention to trends related to gender, making risk assessments better, and giving specific advice, banks can lower risks and create a more lasting way to lend money.</a:t>
            </a:r>
            <a:endParaRPr sz="1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291181D-DB99-D47A-C13A-F0B0D6FBD805}"/>
              </a:ext>
            </a:extLst>
          </p:cNvPr>
          <p:cNvPicPr>
            <a:picLocks noChangeAspect="1"/>
          </p:cNvPicPr>
          <p:nvPr/>
        </p:nvPicPr>
        <p:blipFill>
          <a:blip r:embed="rId2"/>
          <a:stretch>
            <a:fillRect/>
          </a:stretch>
        </p:blipFill>
        <p:spPr>
          <a:xfrm>
            <a:off x="381000" y="899880"/>
            <a:ext cx="5777464" cy="3547321"/>
          </a:xfrm>
          <a:prstGeom prst="rect">
            <a:avLst/>
          </a:prstGeom>
        </p:spPr>
      </p:pic>
      <p:pic>
        <p:nvPicPr>
          <p:cNvPr id="3" name="Picture 2">
            <a:extLst>
              <a:ext uri="{FF2B5EF4-FFF2-40B4-BE49-F238E27FC236}">
                <a16:creationId xmlns:a16="http://schemas.microsoft.com/office/drawing/2014/main" id="{99B9D159-3322-6341-6615-BC6B8B22CC1C}"/>
              </a:ext>
            </a:extLst>
          </p:cNvPr>
          <p:cNvPicPr>
            <a:picLocks noChangeAspect="1"/>
          </p:cNvPicPr>
          <p:nvPr/>
        </p:nvPicPr>
        <p:blipFill>
          <a:blip r:embed="rId3"/>
          <a:stretch>
            <a:fillRect/>
          </a:stretch>
        </p:blipFill>
        <p:spPr>
          <a:xfrm>
            <a:off x="6158464" y="905588"/>
            <a:ext cx="6033536" cy="35416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6226" y="481406"/>
            <a:ext cx="248094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1F3863"/>
                </a:solidFill>
                <a:latin typeface="Arial MT"/>
                <a:cs typeface="Arial MT"/>
              </a:rPr>
              <a:t>Final</a:t>
            </a:r>
            <a:r>
              <a:rPr sz="4400" spc="-20" dirty="0">
                <a:solidFill>
                  <a:srgbClr val="1F3863"/>
                </a:solidFill>
                <a:latin typeface="Arial MT"/>
                <a:cs typeface="Arial MT"/>
              </a:rPr>
              <a:t> note</a:t>
            </a:r>
            <a:endParaRPr sz="4400">
              <a:latin typeface="Arial MT"/>
              <a:cs typeface="Arial MT"/>
            </a:endParaRPr>
          </a:p>
        </p:txBody>
      </p:sp>
      <p:sp>
        <p:nvSpPr>
          <p:cNvPr id="3" name="object 3"/>
          <p:cNvSpPr txBox="1"/>
          <p:nvPr/>
        </p:nvSpPr>
        <p:spPr>
          <a:xfrm>
            <a:off x="916939" y="1323576"/>
            <a:ext cx="7839709" cy="5404685"/>
          </a:xfrm>
          <a:prstGeom prst="rect">
            <a:avLst/>
          </a:prstGeom>
        </p:spPr>
        <p:txBody>
          <a:bodyPr vert="horz" wrap="square" lIns="0" tIns="56515" rIns="0" bIns="0" rtlCol="0">
            <a:spAutoFit/>
          </a:bodyPr>
          <a:lstStyle/>
          <a:p>
            <a:pPr marL="12700">
              <a:lnSpc>
                <a:spcPct val="100000"/>
              </a:lnSpc>
              <a:spcBef>
                <a:spcPts val="445"/>
              </a:spcBef>
            </a:pPr>
            <a:r>
              <a:rPr lang="en-IN" sz="1600" b="1" u="sng" dirty="0">
                <a:latin typeface="Arial" panose="020B0604020202020204" pitchFamily="34" charset="0"/>
                <a:cs typeface="Arial" panose="020B0604020202020204" pitchFamily="34" charset="0"/>
              </a:rPr>
              <a:t>Highly </a:t>
            </a:r>
            <a:r>
              <a:rPr lang="en-IN" sz="1600" b="1" u="sng" spc="-10" dirty="0">
                <a:latin typeface="Arial" panose="020B0604020202020204" pitchFamily="34" charset="0"/>
                <a:cs typeface="Arial" panose="020B0604020202020204" pitchFamily="34" charset="0"/>
              </a:rPr>
              <a:t>recommended</a:t>
            </a:r>
            <a:r>
              <a:rPr lang="en-IN" sz="1600" b="1" u="sng" spc="-25" dirty="0">
                <a:latin typeface="Arial" panose="020B0604020202020204" pitchFamily="34" charset="0"/>
                <a:cs typeface="Arial" panose="020B0604020202020204" pitchFamily="34" charset="0"/>
              </a:rPr>
              <a:t> </a:t>
            </a:r>
            <a:r>
              <a:rPr lang="en-IN" sz="1600" b="1" u="sng" spc="-10" dirty="0">
                <a:latin typeface="Arial" panose="020B0604020202020204" pitchFamily="34" charset="0"/>
                <a:cs typeface="Arial" panose="020B0604020202020204" pitchFamily="34" charset="0"/>
              </a:rPr>
              <a:t>groups:</a:t>
            </a:r>
            <a:endParaRPr sz="1600" u="sng" dirty="0">
              <a:latin typeface="Arial" panose="020B0604020202020204" pitchFamily="34" charset="0"/>
              <a:cs typeface="Arial" panose="020B0604020202020204" pitchFamily="34" charset="0"/>
            </a:endParaRPr>
          </a:p>
          <a:p>
            <a:pPr marL="527685" indent="-514984">
              <a:lnSpc>
                <a:spcPct val="100000"/>
              </a:lnSpc>
              <a:spcBef>
                <a:spcPts val="345"/>
              </a:spcBef>
              <a:buAutoNum type="arabicPeriod"/>
              <a:tabLst>
                <a:tab pos="527685" algn="l"/>
              </a:tabLst>
            </a:pPr>
            <a:r>
              <a:rPr lang="en-US" sz="1600" i="0" dirty="0">
                <a:effectLst/>
                <a:latin typeface="Arial" panose="020B0604020202020204" pitchFamily="34" charset="0"/>
                <a:cs typeface="Arial" panose="020B0604020202020204" pitchFamily="34" charset="0"/>
              </a:rPr>
              <a:t>Approved Clients with Positive History.</a:t>
            </a:r>
          </a:p>
          <a:p>
            <a:pPr marL="527685" indent="-514984">
              <a:lnSpc>
                <a:spcPct val="100000"/>
              </a:lnSpc>
              <a:spcBef>
                <a:spcPts val="345"/>
              </a:spcBef>
              <a:buAutoNum type="arabicPeriod"/>
              <a:tabLst>
                <a:tab pos="527685" algn="l"/>
              </a:tabLst>
            </a:pPr>
            <a:r>
              <a:rPr lang="en-US" sz="1600" dirty="0">
                <a:latin typeface="Arial" panose="020B0604020202020204" pitchFamily="34" charset="0"/>
                <a:cs typeface="Arial" panose="020B0604020202020204" pitchFamily="34" charset="0"/>
              </a:rPr>
              <a:t>Highly Educated Clients with Higher Income:</a:t>
            </a:r>
          </a:p>
          <a:p>
            <a:pPr marL="527685" indent="-514984">
              <a:lnSpc>
                <a:spcPct val="100000"/>
              </a:lnSpc>
              <a:spcBef>
                <a:spcPts val="345"/>
              </a:spcBef>
              <a:buAutoNum type="arabicPeriod"/>
              <a:tabLst>
                <a:tab pos="527685" algn="l"/>
              </a:tabLst>
            </a:pPr>
            <a:r>
              <a:rPr lang="en-US" sz="1600" dirty="0">
                <a:latin typeface="Arial" panose="020B0604020202020204" pitchFamily="34" charset="0"/>
                <a:cs typeface="Arial" panose="020B0604020202020204" pitchFamily="34" charset="0"/>
              </a:rPr>
              <a:t>Clients with Higher External Source Score: Clients with a higher external source score are considered less risky.</a:t>
            </a:r>
            <a:endParaRPr lang="en-IN" sz="1600" dirty="0">
              <a:latin typeface="Arial" panose="020B0604020202020204" pitchFamily="34" charset="0"/>
              <a:cs typeface="Arial" panose="020B0604020202020204" pitchFamily="34" charset="0"/>
            </a:endParaRPr>
          </a:p>
          <a:p>
            <a:pPr marL="12700">
              <a:lnSpc>
                <a:spcPct val="100000"/>
              </a:lnSpc>
            </a:pPr>
            <a:endParaRPr lang="en-US" sz="1600" b="1" dirty="0">
              <a:latin typeface="Arial" panose="020B0604020202020204" pitchFamily="34" charset="0"/>
              <a:cs typeface="Arial" panose="020B0604020202020204" pitchFamily="34" charset="0"/>
            </a:endParaRPr>
          </a:p>
          <a:p>
            <a:pPr marL="12700">
              <a:lnSpc>
                <a:spcPct val="100000"/>
              </a:lnSpc>
            </a:pPr>
            <a:r>
              <a:rPr sz="1600" b="1" u="sng" dirty="0">
                <a:latin typeface="Arial" panose="020B0604020202020204" pitchFamily="34" charset="0"/>
                <a:cs typeface="Arial" panose="020B0604020202020204" pitchFamily="34" charset="0"/>
              </a:rPr>
              <a:t>High</a:t>
            </a:r>
            <a:r>
              <a:rPr sz="1600" b="1" u="sng" spc="-10" dirty="0">
                <a:latin typeface="Arial" panose="020B0604020202020204" pitchFamily="34" charset="0"/>
                <a:cs typeface="Arial" panose="020B0604020202020204" pitchFamily="34" charset="0"/>
              </a:rPr>
              <a:t> </a:t>
            </a:r>
            <a:r>
              <a:rPr sz="1600" b="1" u="sng" dirty="0">
                <a:latin typeface="Arial" panose="020B0604020202020204" pitchFamily="34" charset="0"/>
                <a:cs typeface="Arial" panose="020B0604020202020204" pitchFamily="34" charset="0"/>
              </a:rPr>
              <a:t>risk</a:t>
            </a:r>
            <a:r>
              <a:rPr sz="1600" b="1" u="sng" spc="-15" dirty="0">
                <a:latin typeface="Arial" panose="020B0604020202020204" pitchFamily="34" charset="0"/>
                <a:cs typeface="Arial" panose="020B0604020202020204" pitchFamily="34" charset="0"/>
              </a:rPr>
              <a:t> </a:t>
            </a:r>
            <a:r>
              <a:rPr sz="1600" b="1" u="sng" spc="-10" dirty="0">
                <a:latin typeface="Arial" panose="020B0604020202020204" pitchFamily="34" charset="0"/>
                <a:cs typeface="Arial" panose="020B0604020202020204" pitchFamily="34" charset="0"/>
              </a:rPr>
              <a:t>groups:</a:t>
            </a:r>
            <a:endParaRPr sz="1600" u="sng" dirty="0">
              <a:latin typeface="Arial" panose="020B0604020202020204" pitchFamily="34" charset="0"/>
              <a:cs typeface="Arial" panose="020B0604020202020204" pitchFamily="34" charset="0"/>
            </a:endParaRPr>
          </a:p>
          <a:p>
            <a:pPr marL="527685" indent="-514984">
              <a:lnSpc>
                <a:spcPct val="100000"/>
              </a:lnSpc>
              <a:spcBef>
                <a:spcPts val="360"/>
              </a:spcBef>
              <a:buAutoNum type="arabicPeriod"/>
              <a:tabLst>
                <a:tab pos="527685" algn="l"/>
              </a:tabLst>
            </a:pPr>
            <a:r>
              <a:rPr lang="en-US" sz="1600" dirty="0">
                <a:latin typeface="Arial" panose="020B0604020202020204" pitchFamily="34" charset="0"/>
                <a:cs typeface="Arial" panose="020B0604020202020204" pitchFamily="34" charset="0"/>
              </a:rPr>
              <a:t>Previously Refused, Cancelled, or Unused Offer Clients: Clients with a history of refused, cancelled, or unused offers pose a higher risk.</a:t>
            </a:r>
          </a:p>
          <a:p>
            <a:pPr marL="527685" indent="-514984">
              <a:lnSpc>
                <a:spcPct val="100000"/>
              </a:lnSpc>
              <a:spcBef>
                <a:spcPts val="360"/>
              </a:spcBef>
              <a:buAutoNum type="arabicPeriod"/>
              <a:tabLst>
                <a:tab pos="527685" algn="l"/>
              </a:tabLst>
            </a:pPr>
            <a:r>
              <a:rPr lang="en-US" sz="1600" dirty="0">
                <a:latin typeface="Arial" panose="020B0604020202020204" pitchFamily="34" charset="0"/>
                <a:cs typeface="Arial" panose="020B0604020202020204" pitchFamily="34" charset="0"/>
              </a:rPr>
              <a:t>Low-Income Groups with Previous Refusal Status: Low-income clients with a history of refusal are identified as a high-risk group.</a:t>
            </a:r>
          </a:p>
          <a:p>
            <a:pPr marL="527685" indent="-514984">
              <a:lnSpc>
                <a:spcPct val="100000"/>
              </a:lnSpc>
              <a:spcBef>
                <a:spcPts val="360"/>
              </a:spcBef>
              <a:buAutoNum type="arabicPeriod"/>
              <a:tabLst>
                <a:tab pos="527685" algn="l"/>
              </a:tabLst>
            </a:pPr>
            <a:r>
              <a:rPr lang="en-US" sz="1600" dirty="0">
                <a:latin typeface="Arial" panose="020B0604020202020204" pitchFamily="34" charset="0"/>
                <a:cs typeface="Arial" panose="020B0604020202020204" pitchFamily="34" charset="0"/>
              </a:rPr>
              <a:t>Lower Secondary and Secondary Educated Clients: Clients with lower secondary and secondary education levels are associated with higher risk.</a:t>
            </a:r>
          </a:p>
          <a:p>
            <a:pPr marL="527685" indent="-514984">
              <a:lnSpc>
                <a:spcPct val="100000"/>
              </a:lnSpc>
              <a:spcBef>
                <a:spcPts val="360"/>
              </a:spcBef>
              <a:buAutoNum type="arabicPeriod"/>
              <a:tabLst>
                <a:tab pos="527685" algn="l"/>
              </a:tabLst>
            </a:pPr>
            <a:endParaRPr lang="en-US" sz="1600" dirty="0">
              <a:latin typeface="Arial" panose="020B0604020202020204" pitchFamily="34" charset="0"/>
              <a:cs typeface="Arial" panose="020B0604020202020204" pitchFamily="34" charset="0"/>
            </a:endParaRPr>
          </a:p>
          <a:p>
            <a:pPr marL="12701">
              <a:lnSpc>
                <a:spcPct val="100000"/>
              </a:lnSpc>
              <a:spcBef>
                <a:spcPts val="360"/>
              </a:spcBef>
              <a:tabLst>
                <a:tab pos="527685" algn="l"/>
              </a:tabLst>
            </a:pPr>
            <a:r>
              <a:rPr lang="en-US" sz="1600" b="1" u="sng" dirty="0">
                <a:latin typeface="Arial" panose="020B0604020202020204" pitchFamily="34" charset="0"/>
                <a:cs typeface="Arial" panose="020B0604020202020204" pitchFamily="34" charset="0"/>
              </a:rPr>
              <a:t>Conclusion:</a:t>
            </a:r>
          </a:p>
          <a:p>
            <a:pPr marL="12701">
              <a:lnSpc>
                <a:spcPct val="100000"/>
              </a:lnSpc>
              <a:spcBef>
                <a:spcPts val="360"/>
              </a:spcBef>
              <a:tabLst>
                <a:tab pos="527685" algn="l"/>
              </a:tabLst>
            </a:pPr>
            <a:r>
              <a:rPr lang="en-US" sz="1600" dirty="0">
                <a:latin typeface="Arial" panose="020B0604020202020204" pitchFamily="34" charset="0"/>
                <a:cs typeface="Arial" panose="020B0604020202020204" pitchFamily="34" charset="0"/>
              </a:rPr>
              <a:t>To minimize default risks, prioritize clients with positive credit histories, higher education, and income levels. Exercise caution with clients who have been refused or have low income, and implement thorough risk assessment processes for these groups. Tailor lending practices to acknowledge and address the specific risk factors associated with different client profiles.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4938" y="2948762"/>
            <a:ext cx="4802505" cy="1123315"/>
          </a:xfrm>
          <a:prstGeom prst="rect">
            <a:avLst/>
          </a:prstGeom>
        </p:spPr>
        <p:txBody>
          <a:bodyPr vert="horz" wrap="square" lIns="0" tIns="12700" rIns="0" bIns="0" rtlCol="0">
            <a:spAutoFit/>
          </a:bodyPr>
          <a:lstStyle/>
          <a:p>
            <a:pPr marL="12700">
              <a:lnSpc>
                <a:spcPct val="100000"/>
              </a:lnSpc>
              <a:spcBef>
                <a:spcPts val="100"/>
              </a:spcBef>
            </a:pPr>
            <a:r>
              <a:rPr sz="7200" dirty="0">
                <a:solidFill>
                  <a:srgbClr val="1F3863"/>
                </a:solidFill>
                <a:latin typeface="Arial MT"/>
                <a:cs typeface="Arial MT"/>
              </a:rPr>
              <a:t>Thank</a:t>
            </a:r>
            <a:r>
              <a:rPr sz="7200" spc="-25" dirty="0">
                <a:solidFill>
                  <a:srgbClr val="1F3863"/>
                </a:solidFill>
                <a:latin typeface="Arial MT"/>
                <a:cs typeface="Arial MT"/>
              </a:rPr>
              <a:t> </a:t>
            </a:r>
            <a:r>
              <a:rPr sz="7200" dirty="0">
                <a:solidFill>
                  <a:srgbClr val="1F3863"/>
                </a:solidFill>
                <a:latin typeface="Arial MT"/>
                <a:cs typeface="Arial MT"/>
              </a:rPr>
              <a:t>you</a:t>
            </a:r>
            <a:r>
              <a:rPr sz="7200" spc="-5" dirty="0">
                <a:solidFill>
                  <a:srgbClr val="1F3863"/>
                </a:solidFill>
                <a:latin typeface="Arial MT"/>
                <a:cs typeface="Arial MT"/>
              </a:rPr>
              <a:t> </a:t>
            </a:r>
            <a:r>
              <a:rPr sz="7200" spc="-50" dirty="0">
                <a:solidFill>
                  <a:srgbClr val="1F3863"/>
                </a:solidFill>
                <a:latin typeface="Arial MT"/>
                <a:cs typeface="Arial MT"/>
              </a:rPr>
              <a:t>!</a:t>
            </a:r>
            <a:endParaRPr sz="72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513</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MT</vt:lpstr>
      <vt:lpstr>Calibri</vt:lpstr>
      <vt:lpstr>Söhne</vt:lpstr>
      <vt:lpstr>Office Theme</vt:lpstr>
      <vt:lpstr>Credit EDA Case Study</vt:lpstr>
      <vt:lpstr>PowerPoint Presentation</vt:lpstr>
      <vt:lpstr>PowerPoint Presentation</vt:lpstr>
      <vt:lpstr>Loan application status relations</vt:lpstr>
      <vt:lpstr>Previous loan status &amp; gender</vt:lpstr>
      <vt:lpstr>Final note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Sohel</dc:creator>
  <cp:lastModifiedBy>Anish Gautam</cp:lastModifiedBy>
  <cp:revision>2</cp:revision>
  <dcterms:created xsi:type="dcterms:W3CDTF">2023-12-27T07:53:52Z</dcterms:created>
  <dcterms:modified xsi:type="dcterms:W3CDTF">2023-12-28T05:15:45Z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2021-01-11T00:00:00Z</vt:filetime>
  </property>
  <property fmtid="{D5CDD505-2E9C-101B-9397-08002B2CF9AE}" pid="3" name="Creator">
    <vt:lpwstr>Microsoft® PowerPoint® for Office 365</vt:lpwstr>
  </property>
  <property fmtid="{D5CDD505-2E9C-101B-9397-08002B2CF9AE}" pid="4" name="LastSaved">
    <vt:filetime>2023-12-27T00:00:00Z</vt:filetime>
  </property>
  <property fmtid="{D5CDD505-2E9C-101B-9397-08002B2CF9AE}" pid="5" name="Producer">
    <vt:lpwstr>Microsoft® PowerPoint® for Office 365</vt:lpwstr>
  </property>
</Properties>
</file>