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58" r:id="rId4"/>
    <p:sldId id="257" r:id="rId5"/>
    <p:sldId id="259" r:id="rId6"/>
    <p:sldId id="260" r:id="rId7"/>
    <p:sldId id="261" r:id="rId8"/>
    <p:sldId id="263" r:id="rId9"/>
    <p:sldId id="264" r:id="rId10"/>
    <p:sldId id="265" r:id="rId11"/>
    <p:sldId id="268" r:id="rId12"/>
    <p:sldId id="267" r:id="rId13"/>
    <p:sldId id="270"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h Gupta" userId="b7d29426058d5995" providerId="LiveId" clId="{03934EDC-21AA-4706-AC50-5A56860F5FE2}"/>
    <pc:docChg chg="undo custSel addSld modSld">
      <pc:chgData name="Anish Gupta" userId="b7d29426058d5995" providerId="LiveId" clId="{03934EDC-21AA-4706-AC50-5A56860F5FE2}" dt="2024-07-29T22:13:20.997" v="594" actId="20577"/>
      <pc:docMkLst>
        <pc:docMk/>
      </pc:docMkLst>
      <pc:sldChg chg="modSp mod">
        <pc:chgData name="Anish Gupta" userId="b7d29426058d5995" providerId="LiveId" clId="{03934EDC-21AA-4706-AC50-5A56860F5FE2}" dt="2024-07-29T22:02:18.216" v="134" actId="207"/>
        <pc:sldMkLst>
          <pc:docMk/>
          <pc:sldMk cId="394974148" sldId="256"/>
        </pc:sldMkLst>
        <pc:spChg chg="mod">
          <ac:chgData name="Anish Gupta" userId="b7d29426058d5995" providerId="LiveId" clId="{03934EDC-21AA-4706-AC50-5A56860F5FE2}" dt="2024-07-29T22:02:18.216" v="134" actId="207"/>
          <ac:spMkLst>
            <pc:docMk/>
            <pc:sldMk cId="394974148" sldId="256"/>
            <ac:spMk id="2" creationId="{2E952430-C4E1-E4D6-E1B7-4D490228C8C2}"/>
          </ac:spMkLst>
        </pc:spChg>
      </pc:sldChg>
      <pc:sldChg chg="modSp mod">
        <pc:chgData name="Anish Gupta" userId="b7d29426058d5995" providerId="LiveId" clId="{03934EDC-21AA-4706-AC50-5A56860F5FE2}" dt="2024-07-29T22:02:34.322" v="137" actId="14100"/>
        <pc:sldMkLst>
          <pc:docMk/>
          <pc:sldMk cId="3774408774" sldId="257"/>
        </pc:sldMkLst>
        <pc:spChg chg="mod">
          <ac:chgData name="Anish Gupta" userId="b7d29426058d5995" providerId="LiveId" clId="{03934EDC-21AA-4706-AC50-5A56860F5FE2}" dt="2024-07-29T22:02:34.322" v="137" actId="14100"/>
          <ac:spMkLst>
            <pc:docMk/>
            <pc:sldMk cId="3774408774" sldId="257"/>
            <ac:spMk id="3" creationId="{E4FA5845-44CA-6D5F-88C1-ACDD0F8A3DC5}"/>
          </ac:spMkLst>
        </pc:spChg>
      </pc:sldChg>
      <pc:sldChg chg="modSp mod">
        <pc:chgData name="Anish Gupta" userId="b7d29426058d5995" providerId="LiveId" clId="{03934EDC-21AA-4706-AC50-5A56860F5FE2}" dt="2024-07-29T22:02:09.916" v="133" actId="207"/>
        <pc:sldMkLst>
          <pc:docMk/>
          <pc:sldMk cId="798228016" sldId="258"/>
        </pc:sldMkLst>
        <pc:spChg chg="mod">
          <ac:chgData name="Anish Gupta" userId="b7d29426058d5995" providerId="LiveId" clId="{03934EDC-21AA-4706-AC50-5A56860F5FE2}" dt="2024-07-29T22:02:09.916" v="133" actId="207"/>
          <ac:spMkLst>
            <pc:docMk/>
            <pc:sldMk cId="798228016" sldId="258"/>
            <ac:spMk id="3" creationId="{07A72F4F-C543-91C2-FC59-DDB32531D5B1}"/>
          </ac:spMkLst>
        </pc:spChg>
      </pc:sldChg>
      <pc:sldChg chg="modSp mod">
        <pc:chgData name="Anish Gupta" userId="b7d29426058d5995" providerId="LiveId" clId="{03934EDC-21AA-4706-AC50-5A56860F5FE2}" dt="2024-07-29T22:04:07.296" v="214" actId="207"/>
        <pc:sldMkLst>
          <pc:docMk/>
          <pc:sldMk cId="1144352813" sldId="260"/>
        </pc:sldMkLst>
        <pc:spChg chg="mod">
          <ac:chgData name="Anish Gupta" userId="b7d29426058d5995" providerId="LiveId" clId="{03934EDC-21AA-4706-AC50-5A56860F5FE2}" dt="2024-07-29T22:04:07.296" v="214" actId="207"/>
          <ac:spMkLst>
            <pc:docMk/>
            <pc:sldMk cId="1144352813" sldId="260"/>
            <ac:spMk id="3" creationId="{3418F92E-BAAD-7631-F6E2-9BBC1CEBEF02}"/>
          </ac:spMkLst>
        </pc:spChg>
      </pc:sldChg>
      <pc:sldChg chg="modSp mod">
        <pc:chgData name="Anish Gupta" userId="b7d29426058d5995" providerId="LiveId" clId="{03934EDC-21AA-4706-AC50-5A56860F5FE2}" dt="2024-07-29T22:04:01.484" v="213" actId="207"/>
        <pc:sldMkLst>
          <pc:docMk/>
          <pc:sldMk cId="555318948" sldId="261"/>
        </pc:sldMkLst>
        <pc:spChg chg="mod">
          <ac:chgData name="Anish Gupta" userId="b7d29426058d5995" providerId="LiveId" clId="{03934EDC-21AA-4706-AC50-5A56860F5FE2}" dt="2024-07-29T22:04:01.484" v="213" actId="207"/>
          <ac:spMkLst>
            <pc:docMk/>
            <pc:sldMk cId="555318948" sldId="261"/>
            <ac:spMk id="3" creationId="{E3864C5B-1E04-3A8A-EF6E-7942C6072049}"/>
          </ac:spMkLst>
        </pc:spChg>
      </pc:sldChg>
      <pc:sldChg chg="addSp delSp modSp mod">
        <pc:chgData name="Anish Gupta" userId="b7d29426058d5995" providerId="LiveId" clId="{03934EDC-21AA-4706-AC50-5A56860F5FE2}" dt="2024-07-29T22:09:18.388" v="429"/>
        <pc:sldMkLst>
          <pc:docMk/>
          <pc:sldMk cId="1713328567" sldId="262"/>
        </pc:sldMkLst>
        <pc:spChg chg="mod">
          <ac:chgData name="Anish Gupta" userId="b7d29426058d5995" providerId="LiveId" clId="{03934EDC-21AA-4706-AC50-5A56860F5FE2}" dt="2024-07-29T22:09:03.797" v="426" actId="1076"/>
          <ac:spMkLst>
            <pc:docMk/>
            <pc:sldMk cId="1713328567" sldId="262"/>
            <ac:spMk id="2" creationId="{A96BB316-56B5-23AF-A499-A36A29E5DA41}"/>
          </ac:spMkLst>
        </pc:spChg>
        <pc:spChg chg="add del mod">
          <ac:chgData name="Anish Gupta" userId="b7d29426058d5995" providerId="LiveId" clId="{03934EDC-21AA-4706-AC50-5A56860F5FE2}" dt="2024-07-29T22:09:18.388" v="429"/>
          <ac:spMkLst>
            <pc:docMk/>
            <pc:sldMk cId="1713328567" sldId="262"/>
            <ac:spMk id="3" creationId="{BB8F6832-AFB9-B351-6BAA-730518DF515B}"/>
          </ac:spMkLst>
        </pc:spChg>
      </pc:sldChg>
      <pc:sldChg chg="addSp modSp mod">
        <pc:chgData name="Anish Gupta" userId="b7d29426058d5995" providerId="LiveId" clId="{03934EDC-21AA-4706-AC50-5A56860F5FE2}" dt="2024-07-29T22:05:58.568" v="287" actId="14100"/>
        <pc:sldMkLst>
          <pc:docMk/>
          <pc:sldMk cId="2567886238" sldId="264"/>
        </pc:sldMkLst>
        <pc:spChg chg="mod">
          <ac:chgData name="Anish Gupta" userId="b7d29426058d5995" providerId="LiveId" clId="{03934EDC-21AA-4706-AC50-5A56860F5FE2}" dt="2024-07-29T22:05:58.568" v="287" actId="14100"/>
          <ac:spMkLst>
            <pc:docMk/>
            <pc:sldMk cId="2567886238" sldId="264"/>
            <ac:spMk id="2" creationId="{992DBA3A-8583-1783-76C2-9781DCA39574}"/>
          </ac:spMkLst>
        </pc:spChg>
        <pc:spChg chg="add mod">
          <ac:chgData name="Anish Gupta" userId="b7d29426058d5995" providerId="LiveId" clId="{03934EDC-21AA-4706-AC50-5A56860F5FE2}" dt="2024-07-29T22:04:47.322" v="217" actId="767"/>
          <ac:spMkLst>
            <pc:docMk/>
            <pc:sldMk cId="2567886238" sldId="264"/>
            <ac:spMk id="3" creationId="{C4CCDD03-AF54-8F45-E6B5-04CBCCF8487D}"/>
          </ac:spMkLst>
        </pc:spChg>
      </pc:sldChg>
      <pc:sldChg chg="addSp delSp modSp mod">
        <pc:chgData name="Anish Gupta" userId="b7d29426058d5995" providerId="LiveId" clId="{03934EDC-21AA-4706-AC50-5A56860F5FE2}" dt="2024-07-29T22:06:39.131" v="296" actId="1076"/>
        <pc:sldMkLst>
          <pc:docMk/>
          <pc:sldMk cId="2155541222" sldId="265"/>
        </pc:sldMkLst>
        <pc:spChg chg="del mod">
          <ac:chgData name="Anish Gupta" userId="b7d29426058d5995" providerId="LiveId" clId="{03934EDC-21AA-4706-AC50-5A56860F5FE2}" dt="2024-07-29T21:56:53.288" v="64" actId="478"/>
          <ac:spMkLst>
            <pc:docMk/>
            <pc:sldMk cId="2155541222" sldId="265"/>
            <ac:spMk id="2" creationId="{87F6894D-7ADA-CD62-D83C-95E563B55A73}"/>
          </ac:spMkLst>
        </pc:spChg>
        <pc:spChg chg="add mod">
          <ac:chgData name="Anish Gupta" userId="b7d29426058d5995" providerId="LiveId" clId="{03934EDC-21AA-4706-AC50-5A56860F5FE2}" dt="2024-07-29T22:06:39.131" v="296" actId="1076"/>
          <ac:spMkLst>
            <pc:docMk/>
            <pc:sldMk cId="2155541222" sldId="265"/>
            <ac:spMk id="3" creationId="{A1C4B706-8E60-383A-16C9-EEAC70973E33}"/>
          </ac:spMkLst>
        </pc:spChg>
      </pc:sldChg>
      <pc:sldChg chg="addSp delSp modSp mod">
        <pc:chgData name="Anish Gupta" userId="b7d29426058d5995" providerId="LiveId" clId="{03934EDC-21AA-4706-AC50-5A56860F5FE2}" dt="2024-07-29T22:00:52.335" v="128" actId="255"/>
        <pc:sldMkLst>
          <pc:docMk/>
          <pc:sldMk cId="1878860327" sldId="267"/>
        </pc:sldMkLst>
        <pc:spChg chg="del mod">
          <ac:chgData name="Anish Gupta" userId="b7d29426058d5995" providerId="LiveId" clId="{03934EDC-21AA-4706-AC50-5A56860F5FE2}" dt="2024-07-29T21:59:12.036" v="97" actId="478"/>
          <ac:spMkLst>
            <pc:docMk/>
            <pc:sldMk cId="1878860327" sldId="267"/>
            <ac:spMk id="2" creationId="{3E2E4241-9B91-756D-656E-B153004DB0F4}"/>
          </ac:spMkLst>
        </pc:spChg>
        <pc:spChg chg="add mod">
          <ac:chgData name="Anish Gupta" userId="b7d29426058d5995" providerId="LiveId" clId="{03934EDC-21AA-4706-AC50-5A56860F5FE2}" dt="2024-07-29T22:00:52.335" v="128" actId="255"/>
          <ac:spMkLst>
            <pc:docMk/>
            <pc:sldMk cId="1878860327" sldId="267"/>
            <ac:spMk id="3" creationId="{ADB31F34-C5F0-7841-88AA-DBF5C0B05833}"/>
          </ac:spMkLst>
        </pc:spChg>
      </pc:sldChg>
      <pc:sldChg chg="addSp delSp modSp new mod">
        <pc:chgData name="Anish Gupta" userId="b7d29426058d5995" providerId="LiveId" clId="{03934EDC-21AA-4706-AC50-5A56860F5FE2}" dt="2024-07-29T22:13:09.826" v="585" actId="20577"/>
        <pc:sldMkLst>
          <pc:docMk/>
          <pc:sldMk cId="1882417336" sldId="269"/>
        </pc:sldMkLst>
        <pc:spChg chg="add mod">
          <ac:chgData name="Anish Gupta" userId="b7d29426058d5995" providerId="LiveId" clId="{03934EDC-21AA-4706-AC50-5A56860F5FE2}" dt="2024-07-29T21:51:04.994" v="10" actId="207"/>
          <ac:spMkLst>
            <pc:docMk/>
            <pc:sldMk cId="1882417336" sldId="269"/>
            <ac:spMk id="2" creationId="{AC2DF61A-95A2-DC3C-F21E-EEE6519D1A05}"/>
          </ac:spMkLst>
        </pc:spChg>
        <pc:spChg chg="add del mod">
          <ac:chgData name="Anish Gupta" userId="b7d29426058d5995" providerId="LiveId" clId="{03934EDC-21AA-4706-AC50-5A56860F5FE2}" dt="2024-07-29T21:51:46.128" v="17"/>
          <ac:spMkLst>
            <pc:docMk/>
            <pc:sldMk cId="1882417336" sldId="269"/>
            <ac:spMk id="3" creationId="{F19DE182-00BB-57ED-D1CC-0010CBDC44D3}"/>
          </ac:spMkLst>
        </pc:spChg>
        <pc:spChg chg="add mod">
          <ac:chgData name="Anish Gupta" userId="b7d29426058d5995" providerId="LiveId" clId="{03934EDC-21AA-4706-AC50-5A56860F5FE2}" dt="2024-07-29T22:13:09.826" v="585" actId="20577"/>
          <ac:spMkLst>
            <pc:docMk/>
            <pc:sldMk cId="1882417336" sldId="269"/>
            <ac:spMk id="4" creationId="{35965848-7F3B-951C-1647-D070DBBA7928}"/>
          </ac:spMkLst>
        </pc:spChg>
      </pc:sldChg>
      <pc:sldChg chg="delSp modSp new mod">
        <pc:chgData name="Anish Gupta" userId="b7d29426058d5995" providerId="LiveId" clId="{03934EDC-21AA-4706-AC50-5A56860F5FE2}" dt="2024-07-29T22:13:20.997" v="594" actId="20577"/>
        <pc:sldMkLst>
          <pc:docMk/>
          <pc:sldMk cId="3085166551" sldId="270"/>
        </pc:sldMkLst>
        <pc:spChg chg="del mod">
          <ac:chgData name="Anish Gupta" userId="b7d29426058d5995" providerId="LiveId" clId="{03934EDC-21AA-4706-AC50-5A56860F5FE2}" dt="2024-07-29T21:54:07.774" v="23" actId="478"/>
          <ac:spMkLst>
            <pc:docMk/>
            <pc:sldMk cId="3085166551" sldId="270"/>
            <ac:spMk id="2" creationId="{F107AB13-B694-733A-F330-0F1D1673A0A6}"/>
          </ac:spMkLst>
        </pc:spChg>
        <pc:spChg chg="mod">
          <ac:chgData name="Anish Gupta" userId="b7d29426058d5995" providerId="LiveId" clId="{03934EDC-21AA-4706-AC50-5A56860F5FE2}" dt="2024-07-29T22:13:20.997" v="594" actId="20577"/>
          <ac:spMkLst>
            <pc:docMk/>
            <pc:sldMk cId="3085166551" sldId="270"/>
            <ac:spMk id="3" creationId="{DA4C1F0B-8035-6DA2-E02F-9DB5CECF9E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145568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C4D7A2-8F84-4325-90B1-C8FD5BBA0EB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202320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646414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068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115418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374279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395824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301077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84512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293491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251407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4D7A2-8F84-4325-90B1-C8FD5BBA0EB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383504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4D7A2-8F84-4325-90B1-C8FD5BBA0EB8}"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203150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205744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56043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C4D7A2-8F84-4325-90B1-C8FD5BBA0EB8}" type="datetimeFigureOut">
              <a:rPr lang="en-IN" smtClean="0"/>
              <a:t>30-07-2024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95771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C4D7A2-8F84-4325-90B1-C8FD5BBA0EB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ED7D6-96C8-4C26-838D-9DF529C9EE46}" type="slidenum">
              <a:rPr lang="en-IN" smtClean="0"/>
              <a:t>‹#›</a:t>
            </a:fld>
            <a:endParaRPr lang="en-IN"/>
          </a:p>
        </p:txBody>
      </p:sp>
    </p:spTree>
    <p:extLst>
      <p:ext uri="{BB962C8B-B14F-4D97-AF65-F5344CB8AC3E}">
        <p14:creationId xmlns:p14="http://schemas.microsoft.com/office/powerpoint/2010/main" val="336626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C4D7A2-8F84-4325-90B1-C8FD5BBA0EB8}" type="datetimeFigureOut">
              <a:rPr lang="en-IN" smtClean="0"/>
              <a:t>30-07-2024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BED7D6-96C8-4C26-838D-9DF529C9EE46}" type="slidenum">
              <a:rPr lang="en-IN" smtClean="0"/>
              <a:t>‹#›</a:t>
            </a:fld>
            <a:endParaRPr lang="en-IN"/>
          </a:p>
        </p:txBody>
      </p:sp>
    </p:spTree>
    <p:extLst>
      <p:ext uri="{BB962C8B-B14F-4D97-AF65-F5344CB8AC3E}">
        <p14:creationId xmlns:p14="http://schemas.microsoft.com/office/powerpoint/2010/main" val="176477725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2430-C4E1-E4D6-E1B7-4D490228C8C2}"/>
              </a:ext>
            </a:extLst>
          </p:cNvPr>
          <p:cNvSpPr>
            <a:spLocks noGrp="1"/>
          </p:cNvSpPr>
          <p:nvPr>
            <p:ph type="ctrTitle"/>
          </p:nvPr>
        </p:nvSpPr>
        <p:spPr>
          <a:xfrm>
            <a:off x="372530" y="1414021"/>
            <a:ext cx="10798233" cy="2378870"/>
          </a:xfrm>
        </p:spPr>
        <p:txBody>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Global Supermarket Sales Overview</a:t>
            </a:r>
          </a:p>
        </p:txBody>
      </p:sp>
      <p:sp>
        <p:nvSpPr>
          <p:cNvPr id="4" name="TextBox 3">
            <a:extLst>
              <a:ext uri="{FF2B5EF4-FFF2-40B4-BE49-F238E27FC236}">
                <a16:creationId xmlns:a16="http://schemas.microsoft.com/office/drawing/2014/main" id="{E6F1CEEC-BD84-858D-D106-81BD5B6A6163}"/>
              </a:ext>
            </a:extLst>
          </p:cNvPr>
          <p:cNvSpPr txBox="1"/>
          <p:nvPr/>
        </p:nvSpPr>
        <p:spPr>
          <a:xfrm>
            <a:off x="7513164" y="5731498"/>
            <a:ext cx="4100660" cy="954107"/>
          </a:xfrm>
          <a:prstGeom prst="rect">
            <a:avLst/>
          </a:prstGeom>
          <a:noFill/>
        </p:spPr>
        <p:txBody>
          <a:bodyPr wrap="square">
            <a:spAutoFit/>
          </a:bodyPr>
          <a:lstStyle/>
          <a:p>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By-- Anish Kumar Gupta</a:t>
            </a:r>
          </a:p>
          <a:p>
            <a:r>
              <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rPr>
              <a:t>                PGDA 36</a:t>
            </a:r>
          </a:p>
        </p:txBody>
      </p:sp>
    </p:spTree>
    <p:extLst>
      <p:ext uri="{BB962C8B-B14F-4D97-AF65-F5344CB8AC3E}">
        <p14:creationId xmlns:p14="http://schemas.microsoft.com/office/powerpoint/2010/main" val="39497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4B706-8E60-383A-16C9-EEAC70973E33}"/>
              </a:ext>
            </a:extLst>
          </p:cNvPr>
          <p:cNvSpPr txBox="1"/>
          <p:nvPr/>
        </p:nvSpPr>
        <p:spPr>
          <a:xfrm>
            <a:off x="75414" y="0"/>
            <a:ext cx="12041172" cy="7478970"/>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Ø"/>
            </a:pPr>
            <a:endPar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err="1">
                <a:solidFill>
                  <a:schemeClr val="accent1">
                    <a:lumMod val="60000"/>
                    <a:lumOff val="40000"/>
                  </a:schemeClr>
                </a:solidFill>
                <a:latin typeface="Times New Roman" panose="02020603050405020304" pitchFamily="18" charset="0"/>
                <a:cs typeface="Times New Roman" panose="02020603050405020304" pitchFamily="18" charset="0"/>
              </a:rPr>
              <a:t>OrderDate</a:t>
            </a: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 Filter</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Located in the top left corner, this interactive element allows the selection of a specific date range. The filter in this case is set from January 1, 2012, to December 31, 2015, which is the period used for the historical data in the chart.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Historical Sales Growth</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 chart shows a consistent increase in sales year over year from 2012 to 2015.</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This suggests a strong upward trend, indicating a healthy growth in sales during this period.</a:t>
            </a:r>
          </a:p>
          <a:p>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Forecasted Growth</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 solid line projecting future sales suggests that if the same growth rate continues, the sales will keep increasing steadily.</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By 2024, sales are projected to reach $10M.</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This forecast can be useful for strategic planning, budgeting, and setting sales targets.</a:t>
            </a:r>
          </a:p>
          <a:p>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Assumptions</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 forecast assumes that the factors contributing to sales growth from 2012 to 2015 will continue unchanged.</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No major market disruptions, economic downturns, or significant changes in business operations are considered.</a:t>
            </a:r>
          </a:p>
          <a:p>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Limitations</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Forecasts based on linear extrapolation do not account for potential fluctuations or changes in the market environment.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External factors such as competition, market saturation, and economic conditions can impact actual future sales.</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 forecast is only as accurate as the historical data and the assumption that past trends will continue.</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IN" dirty="0">
              <a:solidFill>
                <a:schemeClr val="accent1">
                  <a:lumMod val="60000"/>
                  <a:lumOff val="40000"/>
                </a:schemeClr>
              </a:solidFill>
            </a:endParaRPr>
          </a:p>
        </p:txBody>
      </p:sp>
    </p:spTree>
    <p:extLst>
      <p:ext uri="{BB962C8B-B14F-4D97-AF65-F5344CB8AC3E}">
        <p14:creationId xmlns:p14="http://schemas.microsoft.com/office/powerpoint/2010/main" val="215554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A1B52F-BC2D-04EB-5FCD-EABA427E5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35"/>
            <a:ext cx="12192000" cy="6562530"/>
          </a:xfrm>
          <a:prstGeom prst="rect">
            <a:avLst/>
          </a:prstGeom>
        </p:spPr>
      </p:pic>
    </p:spTree>
    <p:extLst>
      <p:ext uri="{BB962C8B-B14F-4D97-AF65-F5344CB8AC3E}">
        <p14:creationId xmlns:p14="http://schemas.microsoft.com/office/powerpoint/2010/main" val="350305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31F34-C5F0-7841-88AA-DBF5C0B05833}"/>
              </a:ext>
            </a:extLst>
          </p:cNvPr>
          <p:cNvSpPr txBox="1"/>
          <p:nvPr/>
        </p:nvSpPr>
        <p:spPr>
          <a:xfrm>
            <a:off x="160256" y="216817"/>
            <a:ext cx="11962614" cy="840230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Historical Sales Data</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purple area represents historical sales data from 2012 to mid-2016.</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data shows significant fluctuations, with several highlighted peaks indicating notable sales values.</a:t>
            </a:r>
          </a:p>
          <a:p>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Forecasting</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forecasted sales are shown as a continuation of the historical data beyond the mid-2016 mark.</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forecasted data appears in a lighter purple shade, indicating predicted future sales.</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forecasting line suggests a general upward trend in sales, which aligns with the overall increasing trend observed in the historical data.</a:t>
            </a:r>
          </a:p>
          <a:p>
            <a:pPr marL="285750" indent="-285750">
              <a:buFont typeface="Wingdings" panose="05000000000000000000" pitchFamily="2" charset="2"/>
              <a:buChar char="Ø"/>
            </a:pP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Highlighted Points</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Specific points on the forecast line are highlighted with values such as $1K and $0K, indicating notable forecasted sales values.</a:t>
            </a:r>
          </a:p>
          <a:p>
            <a:pPr marL="285750" indent="-285750">
              <a:buFont typeface="Wingdings" panose="05000000000000000000" pitchFamily="2" charset="2"/>
              <a:buChar char="Ø"/>
            </a:pP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Trends and Patterns</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forecast line maintains the pattern of fluctuations observed in historical data, suggesting that the model used for forecasting incorporates historical volatility.</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upward trend in the forecast indicates expected growth in sales, which could be due to seasonality, market conditions, or other factors considered in the forecasting model.</a:t>
            </a:r>
          </a:p>
          <a:p>
            <a:pPr marL="285750" indent="-285750">
              <a:buFont typeface="Wingdings" panose="05000000000000000000" pitchFamily="2" charset="2"/>
              <a:buChar char="Ø"/>
            </a:pP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Axes and Labels</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y-axis (Sum of Sales) ranges from negative values to $60K, covering both historical and forecasted data.</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x-axis (Order Date) extends beyond mid-2016, showing the time period for which the forecast is made.</a:t>
            </a:r>
          </a:p>
          <a:p>
            <a:pPr marL="285750" indent="-285750">
              <a:buFont typeface="Wingdings" panose="05000000000000000000" pitchFamily="2" charset="2"/>
              <a:buChar char="Ø"/>
            </a:pP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Visual Representation</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forecasted data is visually distinguishable from the historical data, allowing viewers to easily see where historical data ends and forecasted data begins.</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use of color and shading effectively differentiates between actual and predicted values.</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IN" dirty="0">
              <a:solidFill>
                <a:schemeClr val="accent1">
                  <a:lumMod val="60000"/>
                  <a:lumOff val="40000"/>
                </a:schemeClr>
              </a:solidFill>
            </a:endParaRPr>
          </a:p>
        </p:txBody>
      </p:sp>
    </p:spTree>
    <p:extLst>
      <p:ext uri="{BB962C8B-B14F-4D97-AF65-F5344CB8AC3E}">
        <p14:creationId xmlns:p14="http://schemas.microsoft.com/office/powerpoint/2010/main" val="187886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C1F0B-8035-6DA2-E02F-9DB5CECF9E32}"/>
              </a:ext>
            </a:extLst>
          </p:cNvPr>
          <p:cNvSpPr>
            <a:spLocks noGrp="1"/>
          </p:cNvSpPr>
          <p:nvPr>
            <p:ph idx="1"/>
          </p:nvPr>
        </p:nvSpPr>
        <p:spPr>
          <a:xfrm>
            <a:off x="0" y="329938"/>
            <a:ext cx="10709729" cy="5841476"/>
          </a:xfrm>
        </p:spPr>
        <p:txBody>
          <a:bodyPr>
            <a:normAutofit lnSpcReduction="10000"/>
          </a:bodyPr>
          <a:lstStyle/>
          <a:p>
            <a:pPr marL="0" indent="0">
              <a:buNone/>
            </a:pPr>
            <a:r>
              <a:rPr lang="en-US" sz="4400" b="1" dirty="0">
                <a:solidFill>
                  <a:schemeClr val="accent1">
                    <a:lumMod val="60000"/>
                    <a:lumOff val="40000"/>
                  </a:schemeClr>
                </a:solidFill>
                <a:latin typeface="Times New Roman" panose="02020603050405020304" pitchFamily="18" charset="0"/>
                <a:cs typeface="Times New Roman" panose="02020603050405020304" pitchFamily="18" charset="0"/>
              </a:rPr>
              <a:t>Future Expectations/Planning</a:t>
            </a:r>
          </a:p>
          <a:p>
            <a:pPr marL="0" indent="0">
              <a:buNone/>
            </a:pP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Business Planning</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Companies can use such forecasts for strategic planning, setting sales targets, and resource allocation.</a:t>
            </a:r>
          </a:p>
          <a:p>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Performance Monitoring</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Comparing actual future sales against the forecast can help in assessing the accuracy of predictions and adjusting strategies accordingly.</a:t>
            </a:r>
          </a:p>
          <a:p>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Investor Communication</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Forecasts provide investors with a glimpse of potential future performance, aiding in investment decisions.</a:t>
            </a:r>
          </a:p>
          <a:p>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In summary, the visual combines historical sales data with a forecast, showing a predicted upward trend in sales. The forecast is presented as an extension of the historical data, maintaining similar patterns and highlighting key predicted values. This approach allows for a clear comparison between past performance and expected future outcomes.</a:t>
            </a:r>
            <a:b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IN" dirty="0">
              <a:solidFill>
                <a:schemeClr val="accent1">
                  <a:lumMod val="60000"/>
                  <a:lumOff val="40000"/>
                </a:schemeClr>
              </a:solidFill>
            </a:endParaRPr>
          </a:p>
        </p:txBody>
      </p:sp>
    </p:spTree>
    <p:extLst>
      <p:ext uri="{BB962C8B-B14F-4D97-AF65-F5344CB8AC3E}">
        <p14:creationId xmlns:p14="http://schemas.microsoft.com/office/powerpoint/2010/main" val="308516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6BB316-56B5-23AF-A499-A36A29E5DA41}"/>
              </a:ext>
            </a:extLst>
          </p:cNvPr>
          <p:cNvSpPr txBox="1"/>
          <p:nvPr/>
        </p:nvSpPr>
        <p:spPr>
          <a:xfrm>
            <a:off x="3867345" y="1889230"/>
            <a:ext cx="4937289" cy="1107996"/>
          </a:xfrm>
          <a:prstGeom prst="rect">
            <a:avLst/>
          </a:prstGeom>
          <a:noFill/>
        </p:spPr>
        <p:txBody>
          <a:bodyPr wrap="square">
            <a:spAutoFit/>
          </a:bodyPr>
          <a:lstStyle/>
          <a:p>
            <a:r>
              <a:rPr lang="en-US" sz="6600" b="1" dirty="0">
                <a:solidFill>
                  <a:schemeClr val="accent1">
                    <a:lumMod val="60000"/>
                    <a:lumOff val="4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1332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DF61A-95A2-DC3C-F21E-EEE6519D1A05}"/>
              </a:ext>
            </a:extLst>
          </p:cNvPr>
          <p:cNvSpPr txBox="1"/>
          <p:nvPr/>
        </p:nvSpPr>
        <p:spPr>
          <a:xfrm>
            <a:off x="471340" y="471340"/>
            <a:ext cx="6014301" cy="1446550"/>
          </a:xfrm>
          <a:prstGeom prst="rect">
            <a:avLst/>
          </a:prstGeom>
          <a:noFill/>
        </p:spPr>
        <p:txBody>
          <a:bodyPr wrap="square" rtlCol="0">
            <a:spAutoFit/>
          </a:bodyPr>
          <a:lstStyle/>
          <a:p>
            <a:r>
              <a:rPr lang="en-US" sz="4400" dirty="0">
                <a:solidFill>
                  <a:schemeClr val="accent1">
                    <a:lumMod val="60000"/>
                    <a:lumOff val="40000"/>
                  </a:schemeClr>
                </a:solidFill>
                <a:latin typeface="HK Grotesk Bold"/>
                <a:ea typeface="HK Grotesk Bold"/>
                <a:cs typeface="HK Grotesk Bold"/>
                <a:sym typeface="HK Grotesk Bold"/>
              </a:rPr>
              <a:t>Table of Contents</a:t>
            </a:r>
          </a:p>
          <a:p>
            <a:endParaRPr lang="en-IN" sz="4400" dirty="0"/>
          </a:p>
        </p:txBody>
      </p:sp>
      <p:sp>
        <p:nvSpPr>
          <p:cNvPr id="4" name="TextBox 3">
            <a:extLst>
              <a:ext uri="{FF2B5EF4-FFF2-40B4-BE49-F238E27FC236}">
                <a16:creationId xmlns:a16="http://schemas.microsoft.com/office/drawing/2014/main" id="{35965848-7F3B-951C-1647-D070DBBA7928}"/>
              </a:ext>
            </a:extLst>
          </p:cNvPr>
          <p:cNvSpPr txBox="1"/>
          <p:nvPr/>
        </p:nvSpPr>
        <p:spPr>
          <a:xfrm>
            <a:off x="556182" y="1998483"/>
            <a:ext cx="6523347"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accent1">
                    <a:lumMod val="60000"/>
                    <a:lumOff val="40000"/>
                  </a:schemeClr>
                </a:solidFill>
              </a:rPr>
              <a:t>Problem Statement</a:t>
            </a:r>
          </a:p>
          <a:p>
            <a:pPr marL="285750" indent="-285750">
              <a:buFont typeface="Arial" panose="020B0604020202020204" pitchFamily="34" charset="0"/>
              <a:buChar char="•"/>
            </a:pPr>
            <a:r>
              <a:rPr lang="en-IN" sz="2800" dirty="0">
                <a:solidFill>
                  <a:schemeClr val="accent1">
                    <a:lumMod val="60000"/>
                    <a:lumOff val="40000"/>
                  </a:schemeClr>
                </a:solidFill>
              </a:rPr>
              <a:t>Analysis Objective</a:t>
            </a:r>
          </a:p>
          <a:p>
            <a:pPr marL="285750" indent="-285750">
              <a:buFont typeface="Arial" panose="020B0604020202020204" pitchFamily="34" charset="0"/>
              <a:buChar char="•"/>
            </a:pPr>
            <a:r>
              <a:rPr lang="en-IN" sz="2800" dirty="0">
                <a:solidFill>
                  <a:schemeClr val="accent1">
                    <a:lumMod val="60000"/>
                    <a:lumOff val="40000"/>
                  </a:schemeClr>
                </a:solidFill>
              </a:rPr>
              <a:t>Dashboard 1</a:t>
            </a:r>
          </a:p>
          <a:p>
            <a:pPr marL="285750" indent="-285750">
              <a:buFont typeface="Arial" panose="020B0604020202020204" pitchFamily="34" charset="0"/>
              <a:buChar char="•"/>
            </a:pPr>
            <a:r>
              <a:rPr lang="en-IN" sz="2800" dirty="0">
                <a:solidFill>
                  <a:schemeClr val="accent1">
                    <a:lumMod val="60000"/>
                    <a:lumOff val="40000"/>
                  </a:schemeClr>
                </a:solidFill>
              </a:rPr>
              <a:t>Insights</a:t>
            </a:r>
          </a:p>
          <a:p>
            <a:pPr marL="285750" indent="-285750">
              <a:buFont typeface="Arial" panose="020B0604020202020204" pitchFamily="34" charset="0"/>
              <a:buChar char="•"/>
            </a:pPr>
            <a:r>
              <a:rPr lang="en-IN" sz="2800" dirty="0">
                <a:solidFill>
                  <a:schemeClr val="accent1">
                    <a:lumMod val="60000"/>
                    <a:lumOff val="40000"/>
                  </a:schemeClr>
                </a:solidFill>
              </a:rPr>
              <a:t>Forecasted  Dashboard 2</a:t>
            </a:r>
          </a:p>
          <a:p>
            <a:pPr marL="285750" indent="-285750">
              <a:buFont typeface="Arial" panose="020B0604020202020204" pitchFamily="34" charset="0"/>
              <a:buChar char="•"/>
            </a:pPr>
            <a:r>
              <a:rPr lang="en-IN" sz="2800" dirty="0">
                <a:solidFill>
                  <a:schemeClr val="accent1">
                    <a:lumMod val="60000"/>
                    <a:lumOff val="40000"/>
                  </a:schemeClr>
                </a:solidFill>
              </a:rPr>
              <a:t>Forecasted Insights</a:t>
            </a:r>
          </a:p>
          <a:p>
            <a:pPr marL="285750" indent="-285750">
              <a:buFont typeface="Arial" panose="020B0604020202020204" pitchFamily="34" charset="0"/>
              <a:buChar char="•"/>
            </a:pPr>
            <a:r>
              <a:rPr lang="en-IN" sz="2800" dirty="0">
                <a:solidFill>
                  <a:schemeClr val="accent1">
                    <a:lumMod val="60000"/>
                    <a:lumOff val="40000"/>
                  </a:schemeClr>
                </a:solidFill>
              </a:rPr>
              <a:t>Interpretation</a:t>
            </a:r>
          </a:p>
          <a:p>
            <a:pPr marL="285750" indent="-285750">
              <a:buFont typeface="Arial" panose="020B0604020202020204" pitchFamily="34" charset="0"/>
              <a:buChar char="•"/>
            </a:pPr>
            <a:r>
              <a:rPr lang="en-IN" sz="2800" dirty="0">
                <a:solidFill>
                  <a:schemeClr val="accent1">
                    <a:lumMod val="60000"/>
                    <a:lumOff val="40000"/>
                  </a:schemeClr>
                </a:solidFill>
              </a:rPr>
              <a:t>Forecasted Dashboard 3</a:t>
            </a:r>
          </a:p>
          <a:p>
            <a:pPr marL="285750" indent="-285750">
              <a:buFont typeface="Arial" panose="020B0604020202020204" pitchFamily="34" charset="0"/>
              <a:buChar char="•"/>
            </a:pPr>
            <a:r>
              <a:rPr lang="en-IN" sz="2800" dirty="0">
                <a:solidFill>
                  <a:schemeClr val="accent1">
                    <a:lumMod val="60000"/>
                    <a:lumOff val="40000"/>
                  </a:schemeClr>
                </a:solidFill>
              </a:rPr>
              <a:t>Dashboard 3 insights</a:t>
            </a:r>
          </a:p>
          <a:p>
            <a:pPr marL="285750" indent="-285750">
              <a:buFont typeface="Arial" panose="020B0604020202020204" pitchFamily="34" charset="0"/>
              <a:buChar char="•"/>
            </a:pPr>
            <a:r>
              <a:rPr lang="en-IN" sz="2800" dirty="0">
                <a:solidFill>
                  <a:schemeClr val="accent1">
                    <a:lumMod val="60000"/>
                    <a:lumOff val="40000"/>
                  </a:schemeClr>
                </a:solidFill>
              </a:rPr>
              <a:t>Future Expectations /Planning</a:t>
            </a:r>
          </a:p>
        </p:txBody>
      </p:sp>
    </p:spTree>
    <p:extLst>
      <p:ext uri="{BB962C8B-B14F-4D97-AF65-F5344CB8AC3E}">
        <p14:creationId xmlns:p14="http://schemas.microsoft.com/office/powerpoint/2010/main" val="188241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72F4F-C543-91C2-FC59-DDB32531D5B1}"/>
              </a:ext>
            </a:extLst>
          </p:cNvPr>
          <p:cNvSpPr txBox="1"/>
          <p:nvPr/>
        </p:nvSpPr>
        <p:spPr>
          <a:xfrm>
            <a:off x="468787" y="1531037"/>
            <a:ext cx="11254426" cy="5016758"/>
          </a:xfrm>
          <a:prstGeom prst="rect">
            <a:avLst/>
          </a:prstGeom>
          <a:noFill/>
        </p:spPr>
        <p:txBody>
          <a:bodyPr wrap="square">
            <a:spAutoFit/>
          </a:bodyPr>
          <a:lstStyle/>
          <a:p>
            <a:pPr algn="just"/>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The problem statement addresses the key challenges faced by the Global Super Store. These challenges may include:</a:t>
            </a:r>
          </a:p>
          <a:p>
            <a:pPr algn="just"/>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Sales Distribution: Identifying regions or segments where sales are not meeting expectations.</a:t>
            </a:r>
          </a:p>
          <a:p>
            <a:pPr algn="just">
              <a:buFont typeface="+mj-lt"/>
              <a:buAutoNum type="arabicPeriod"/>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Return Orders: Understanding the high number of return orders (1,079) and their impact on overall profitability.</a:t>
            </a:r>
          </a:p>
          <a:p>
            <a:pPr algn="just">
              <a:buFont typeface="+mj-lt"/>
              <a:buAutoNum type="arabicPeriod"/>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Delivery Efficiency: Analyzing the average delivery days (4 days) to ensure it meets customer expectations.</a:t>
            </a:r>
          </a:p>
          <a:p>
            <a:pPr algn="just">
              <a:buFont typeface="+mj-lt"/>
              <a:buAutoNum type="arabicPeriod"/>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Customer Profitability: Identifying the most and least profitable customers to tailor marketing and sales strategies accordingly.</a:t>
            </a:r>
          </a:p>
          <a:p>
            <a:pPr algn="just">
              <a:buFont typeface="+mj-lt"/>
              <a:buAutoNum type="arabicPeriod"/>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Product Performance: Evaluating the profitability of different products to determine which items are driving losses.</a:t>
            </a:r>
          </a:p>
        </p:txBody>
      </p:sp>
      <p:sp>
        <p:nvSpPr>
          <p:cNvPr id="5" name="TextBox 4">
            <a:extLst>
              <a:ext uri="{FF2B5EF4-FFF2-40B4-BE49-F238E27FC236}">
                <a16:creationId xmlns:a16="http://schemas.microsoft.com/office/drawing/2014/main" id="{68162E4B-4010-99AE-B4CA-429350D38B20}"/>
              </a:ext>
            </a:extLst>
          </p:cNvPr>
          <p:cNvSpPr txBox="1"/>
          <p:nvPr/>
        </p:nvSpPr>
        <p:spPr>
          <a:xfrm>
            <a:off x="468787" y="437502"/>
            <a:ext cx="3711804" cy="584775"/>
          </a:xfrm>
          <a:prstGeom prst="rect">
            <a:avLst/>
          </a:prstGeom>
          <a:noFill/>
        </p:spPr>
        <p:txBody>
          <a:bodyPr wrap="square">
            <a:spAutoFit/>
          </a:bodyPr>
          <a:lstStyle/>
          <a:p>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79822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A5845-44CA-6D5F-88C1-ACDD0F8A3DC5}"/>
              </a:ext>
            </a:extLst>
          </p:cNvPr>
          <p:cNvSpPr txBox="1"/>
          <p:nvPr/>
        </p:nvSpPr>
        <p:spPr>
          <a:xfrm>
            <a:off x="539685" y="2478060"/>
            <a:ext cx="10923310" cy="2308324"/>
          </a:xfrm>
          <a:prstGeom prst="rect">
            <a:avLst/>
          </a:prstGeom>
          <a:noFill/>
        </p:spPr>
        <p:txBody>
          <a:bodyPr wrap="square">
            <a:sp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The primary objective of this analysis is to provide a detailed overview of the sales performance and operational metrics of the Global Super Store. This involves analyzing various dimensions such as sales figures, quantities sold, delivery efficiency, return orders, market segmentation, and customer profitability. The goal is to identify trends, highlight key performance indicators, and uncover areas that need improvement to enhance overall business performance.</a:t>
            </a:r>
          </a:p>
        </p:txBody>
      </p:sp>
      <p:sp>
        <p:nvSpPr>
          <p:cNvPr id="5" name="TextBox 4">
            <a:extLst>
              <a:ext uri="{FF2B5EF4-FFF2-40B4-BE49-F238E27FC236}">
                <a16:creationId xmlns:a16="http://schemas.microsoft.com/office/drawing/2014/main" id="{5C95C26B-4AD8-5F90-65CF-BA7B56F61008}"/>
              </a:ext>
            </a:extLst>
          </p:cNvPr>
          <p:cNvSpPr txBox="1"/>
          <p:nvPr/>
        </p:nvSpPr>
        <p:spPr>
          <a:xfrm>
            <a:off x="539684" y="1059672"/>
            <a:ext cx="3806072" cy="584775"/>
          </a:xfrm>
          <a:prstGeom prst="rect">
            <a:avLst/>
          </a:prstGeom>
          <a:noFill/>
        </p:spPr>
        <p:txBody>
          <a:bodyPr wrap="square">
            <a:spAutoFit/>
          </a:bodyPr>
          <a:lstStyle/>
          <a:p>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Analysis Objective</a:t>
            </a:r>
          </a:p>
        </p:txBody>
      </p:sp>
    </p:spTree>
    <p:extLst>
      <p:ext uri="{BB962C8B-B14F-4D97-AF65-F5344CB8AC3E}">
        <p14:creationId xmlns:p14="http://schemas.microsoft.com/office/powerpoint/2010/main" val="377440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35AB9-C8E8-176D-C4D9-8C7725DCB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26" y="0"/>
            <a:ext cx="11378152" cy="6858000"/>
          </a:xfrm>
          <a:prstGeom prst="rect">
            <a:avLst/>
          </a:prstGeom>
        </p:spPr>
      </p:pic>
    </p:spTree>
    <p:extLst>
      <p:ext uri="{BB962C8B-B14F-4D97-AF65-F5344CB8AC3E}">
        <p14:creationId xmlns:p14="http://schemas.microsoft.com/office/powerpoint/2010/main" val="855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8F92E-BAAD-7631-F6E2-9BBC1CEBEF02}"/>
              </a:ext>
            </a:extLst>
          </p:cNvPr>
          <p:cNvSpPr txBox="1"/>
          <p:nvPr/>
        </p:nvSpPr>
        <p:spPr>
          <a:xfrm>
            <a:off x="186179" y="1735312"/>
            <a:ext cx="11819642" cy="4154984"/>
          </a:xfrm>
          <a:prstGeom prst="rect">
            <a:avLst/>
          </a:prstGeom>
          <a:noFill/>
        </p:spPr>
        <p:txBody>
          <a:bodyPr wrap="square">
            <a:spAutoFit/>
          </a:bodyPr>
          <a:lstStyle/>
          <a:p>
            <a:pPr algn="just"/>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The analysis provides several key insights:</a:t>
            </a:r>
          </a:p>
          <a:p>
            <a:pPr algn="just"/>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Sales by Segment:</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The majority of sales come from the Consumer segment, accounting for $3.7K (87.13%) out of the total $4.24K sales, with Corporate and Home Office segments contributing less.</a:t>
            </a:r>
          </a:p>
          <a:p>
            <a:pPr marL="342900" indent="-342900" algn="just">
              <a:buFont typeface="Wingdings" panose="05000000000000000000" pitchFamily="2" charset="2"/>
              <a:buChar char="Ø"/>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Market Focus:</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All sales in the analyzed data are from the Asia Pacific market, indicating a strong presence or focus in this region.</a:t>
            </a:r>
          </a:p>
          <a:p>
            <a:pPr marL="342900" indent="-342900" algn="just">
              <a:buFont typeface="Wingdings" panose="05000000000000000000" pitchFamily="2" charset="2"/>
              <a:buChar char="Ø"/>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Customer Profitability:</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The most profitable customers include Victoria Wilson and Lori Olson, while the least profitable ones include Jim Mitchum and Kristen Hastings.</a:t>
            </a:r>
          </a:p>
        </p:txBody>
      </p:sp>
      <p:sp>
        <p:nvSpPr>
          <p:cNvPr id="5" name="TextBox 4">
            <a:extLst>
              <a:ext uri="{FF2B5EF4-FFF2-40B4-BE49-F238E27FC236}">
                <a16:creationId xmlns:a16="http://schemas.microsoft.com/office/drawing/2014/main" id="{B2E98E8B-3C34-01FB-2587-F87C6C425D6C}"/>
              </a:ext>
            </a:extLst>
          </p:cNvPr>
          <p:cNvSpPr txBox="1"/>
          <p:nvPr/>
        </p:nvSpPr>
        <p:spPr>
          <a:xfrm>
            <a:off x="359791" y="675316"/>
            <a:ext cx="1751029" cy="584775"/>
          </a:xfrm>
          <a:prstGeom prst="rect">
            <a:avLst/>
          </a:prstGeom>
          <a:noFill/>
        </p:spPr>
        <p:txBody>
          <a:bodyPr wrap="square">
            <a:spAutoFit/>
          </a:bodyPr>
          <a:lstStyle/>
          <a:p>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11443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64C5B-1E04-3A8A-EF6E-7942C6072049}"/>
              </a:ext>
            </a:extLst>
          </p:cNvPr>
          <p:cNvSpPr txBox="1"/>
          <p:nvPr/>
        </p:nvSpPr>
        <p:spPr>
          <a:xfrm>
            <a:off x="369216" y="1653586"/>
            <a:ext cx="11453568" cy="3139321"/>
          </a:xfrm>
          <a:prstGeom prst="rect">
            <a:avLst/>
          </a:prstGeom>
          <a:noFill/>
        </p:spPr>
        <p:txBody>
          <a:bodyPr wrap="square">
            <a:spAutoFit/>
          </a:bodyPr>
          <a:lstStyle/>
          <a:p>
            <a:pPr algn="just">
              <a:buFont typeface="+mj-lt"/>
              <a:buAutoNum type="arabicPeriod"/>
            </a:pPr>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Product Performance:</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The top-performing product is the Logitech Router, generating the highest profit. In contrast, the Deflect-O Clock is the least profitable product, contributing to the highest losses.</a:t>
            </a:r>
          </a:p>
          <a:p>
            <a:pPr marL="285750" indent="-285750" algn="just">
              <a:buFont typeface="Wingdings" panose="05000000000000000000" pitchFamily="2" charset="2"/>
              <a:buChar char="Ø"/>
            </a:pPr>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Sales by Category and Ship Mode:</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Technology is the leading category in sales, and Standard Class is the preferred shipping method, accounting for the majority of shipments.</a:t>
            </a:r>
          </a:p>
          <a:p>
            <a:pPr algn="just">
              <a:buFont typeface="+mj-lt"/>
              <a:buAutoNum type="arabicPeriod"/>
            </a:pPr>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These insights can help the Global Super Store to strategize on improving sales, reducing return orders, optimizing delivery times, and focusing on profitable products and customer segments.</a:t>
            </a:r>
          </a:p>
        </p:txBody>
      </p:sp>
    </p:spTree>
    <p:extLst>
      <p:ext uri="{BB962C8B-B14F-4D97-AF65-F5344CB8AC3E}">
        <p14:creationId xmlns:p14="http://schemas.microsoft.com/office/powerpoint/2010/main" val="55531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3A5214-EE6B-EF92-B198-6FBB718B9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4" y="612742"/>
            <a:ext cx="12088912" cy="6169526"/>
          </a:xfrm>
          <a:prstGeom prst="rect">
            <a:avLst/>
          </a:prstGeom>
        </p:spPr>
      </p:pic>
      <p:pic>
        <p:nvPicPr>
          <p:cNvPr id="8" name="Picture 7">
            <a:extLst>
              <a:ext uri="{FF2B5EF4-FFF2-40B4-BE49-F238E27FC236}">
                <a16:creationId xmlns:a16="http://schemas.microsoft.com/office/drawing/2014/main" id="{61A2EA7F-D586-051E-F4F5-86B9AB10EBF8}"/>
              </a:ext>
            </a:extLst>
          </p:cNvPr>
          <p:cNvPicPr>
            <a:picLocks noChangeAspect="1"/>
          </p:cNvPicPr>
          <p:nvPr/>
        </p:nvPicPr>
        <p:blipFill>
          <a:blip r:embed="rId3"/>
          <a:stretch>
            <a:fillRect/>
          </a:stretch>
        </p:blipFill>
        <p:spPr>
          <a:xfrm>
            <a:off x="3724995" y="2916455"/>
            <a:ext cx="2700623" cy="1306753"/>
          </a:xfrm>
          <a:prstGeom prst="rect">
            <a:avLst/>
          </a:prstGeom>
        </p:spPr>
      </p:pic>
      <p:sp>
        <p:nvSpPr>
          <p:cNvPr id="9" name="TextBox 8">
            <a:extLst>
              <a:ext uri="{FF2B5EF4-FFF2-40B4-BE49-F238E27FC236}">
                <a16:creationId xmlns:a16="http://schemas.microsoft.com/office/drawing/2014/main" id="{BC11744D-C627-EDDB-4D02-EB5D1441EEC1}"/>
              </a:ext>
            </a:extLst>
          </p:cNvPr>
          <p:cNvSpPr txBox="1"/>
          <p:nvPr/>
        </p:nvSpPr>
        <p:spPr>
          <a:xfrm>
            <a:off x="2988297" y="75733"/>
            <a:ext cx="6306531" cy="461665"/>
          </a:xfrm>
          <a:prstGeom prst="rect">
            <a:avLst/>
          </a:prstGeom>
          <a:noFill/>
        </p:spPr>
        <p:txBody>
          <a:bodyPr wrap="square" rtlCol="0">
            <a:spAutoFit/>
          </a:bodyPr>
          <a:lstStyle/>
          <a:p>
            <a:r>
              <a:rPr lang="en-IN" sz="2400" dirty="0">
                <a:solidFill>
                  <a:schemeClr val="accent1">
                    <a:lumMod val="60000"/>
                    <a:lumOff val="40000"/>
                  </a:schemeClr>
                </a:solidFill>
              </a:rPr>
              <a:t>Forecasted of the  Sales over the Year</a:t>
            </a:r>
          </a:p>
        </p:txBody>
      </p:sp>
    </p:spTree>
    <p:extLst>
      <p:ext uri="{BB962C8B-B14F-4D97-AF65-F5344CB8AC3E}">
        <p14:creationId xmlns:p14="http://schemas.microsoft.com/office/powerpoint/2010/main" val="318928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BA3A-8583-1783-76C2-9781DCA39574}"/>
              </a:ext>
            </a:extLst>
          </p:cNvPr>
          <p:cNvSpPr>
            <a:spLocks noGrp="1"/>
          </p:cNvSpPr>
          <p:nvPr>
            <p:ph type="ctrTitle"/>
          </p:nvPr>
        </p:nvSpPr>
        <p:spPr>
          <a:xfrm>
            <a:off x="81698" y="-141402"/>
            <a:ext cx="12110301" cy="6872140"/>
          </a:xfrm>
        </p:spPr>
        <p:txBody>
          <a:bodyPr/>
          <a:lstStyle/>
          <a:p>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Forcasted</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Insights</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 chart visualizes the sum of sales by year, with actual data points from 2012 to 2015 and a forecast extending from 2016 to 2024.</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Components</a:t>
            </a:r>
            <a:b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Axes</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X-Axis (Years)</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Spanning from 2012 to 2024.</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Y-Axis (Sum of Sales)</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Ranging from $2M to $10M.</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Historical Data Points</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2012</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Sales were $2.3M.</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2013</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Sales increased to $2.7M.</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2014</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Sales further rose to $3.4M.</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2015</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Sales reached $4.3M.</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Trend Line</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Dotted Line</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This line connects the historical sales data points from 2012 to 2015, showing the growth trend over these years.</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Forecasting Line</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Solid Line</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Extends from 2015 through to 2024. This line is an extrapolation of the past sales data, indicating the expected sales if the historical growth trend continues.</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The forecast suggests a linear growth pattern, projecting that sales will reach approximately $10M by 2024.</a:t>
            </a:r>
            <a:b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IN" sz="1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88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2966</TotalTime>
  <Words>1279</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HK Grotesk Bold</vt:lpstr>
      <vt:lpstr>Times New Roman</vt:lpstr>
      <vt:lpstr>Wingdings</vt:lpstr>
      <vt:lpstr>Wingdings 3</vt:lpstr>
      <vt:lpstr>Ion</vt:lpstr>
      <vt:lpstr>Global Supermarket Sales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Forcasted Insights   The chart visualizes the sum of sales by year, with actual data points from 2012 to 2015 and a forecast extending from 2016 to 2024.  Components Axes: X-Axis (Years): Spanning from 2012 to 2024. Y-Axis (Sum of Sales): Ranging from $2M to $10M.  Historical Data Points: 2012: Sales were $2.3M. 2013: Sales increased to $2.7M. 2014: Sales further rose to $3.4M. 2015: Sales reached $4.3M.  Trend Line: Dotted Line: This line connects the historical sales data points from 2012 to 2015, showing the growth trend over these years. Forecasting Line: Solid Line: Extends from 2015 through to 2024. This line is an extrapolation of the past sales data, indicating the expected sales if the historical growth trend continues. The forecast suggests a linear growth pattern, projecting that sales will reach approximately $10M by 2024.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Supermarket Sales Overview</dc:title>
  <dc:creator>Anish Gupta</dc:creator>
  <cp:lastModifiedBy>Anish Gupta</cp:lastModifiedBy>
  <cp:revision>3</cp:revision>
  <dcterms:created xsi:type="dcterms:W3CDTF">2024-07-09T06:32:05Z</dcterms:created>
  <dcterms:modified xsi:type="dcterms:W3CDTF">2024-07-29T22:13:24Z</dcterms:modified>
</cp:coreProperties>
</file>