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Garamond"/>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Garamond-regular.fntdata"/><Relationship Id="rId14" Type="http://schemas.openxmlformats.org/officeDocument/2006/relationships/slide" Target="slides/slide10.xml"/><Relationship Id="rId17" Type="http://schemas.openxmlformats.org/officeDocument/2006/relationships/font" Target="fonts/Garamond-italic.fntdata"/><Relationship Id="rId16" Type="http://schemas.openxmlformats.org/officeDocument/2006/relationships/font" Target="fonts/Garamond-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Garamond-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eb488e51a0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eb488e51a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b488e51a0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b488e51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grpSp>
        <p:nvGrpSpPr>
          <p:cNvPr id="17" name="Google Shape;17;p2"/>
          <p:cNvGrpSpPr/>
          <p:nvPr/>
        </p:nvGrpSpPr>
        <p:grpSpPr>
          <a:xfrm>
            <a:off x="-16934" y="0"/>
            <a:ext cx="12231160" cy="6856214"/>
            <a:chOff x="-16934" y="0"/>
            <a:chExt cx="12231160" cy="6856214"/>
          </a:xfrm>
        </p:grpSpPr>
        <p:pic>
          <p:nvPicPr>
            <p:cNvPr descr="HD-PanelTitleR1.png" id="18" name="Google Shape;18;p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9" name="Google Shape;19;p2"/>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20" name="Google Shape;20;p2"/>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1" name="Google Shape;21;p2"/>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22" name="Google Shape;22;p2"/>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p:txBody>
      </p:sp>
      <p:sp>
        <p:nvSpPr>
          <p:cNvPr id="24" name="Google Shape;24;p2"/>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2"/>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5" name="Shape 85"/>
        <p:cNvGrpSpPr/>
        <p:nvPr/>
      </p:nvGrpSpPr>
      <p:grpSpPr>
        <a:xfrm>
          <a:off x="0" y="0"/>
          <a:ext cx="0" cy="0"/>
          <a:chOff x="0" y="0"/>
          <a:chExt cx="0" cy="0"/>
        </a:xfrm>
      </p:grpSpPr>
      <p:sp>
        <p:nvSpPr>
          <p:cNvPr id="86" name="Google Shape;86;p11"/>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8" name="Google Shape;88;p11"/>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SzPts val="1610"/>
              <a:buNone/>
              <a:defRPr sz="14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9" name="Google Shape;89;p1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2" name="Shape 92"/>
        <p:cNvGrpSpPr/>
        <p:nvPr/>
      </p:nvGrpSpPr>
      <p:grpSpPr>
        <a:xfrm>
          <a:off x="0" y="0"/>
          <a:ext cx="0" cy="0"/>
          <a:chOff x="0" y="0"/>
          <a:chExt cx="0" cy="0"/>
        </a:xfrm>
      </p:grpSpPr>
      <p:sp>
        <p:nvSpPr>
          <p:cNvPr id="93" name="Google Shape;93;p12"/>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95" name="Google Shape;95;p1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8" name="Google Shape;98;p12"/>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13"/>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3"/>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spcBef>
                <a:spcPts val="400"/>
              </a:spcBef>
              <a:spcAft>
                <a:spcPts val="0"/>
              </a:spcAft>
              <a:buSzPts val="2300"/>
              <a:buFont typeface="Garamond"/>
              <a:buNone/>
              <a:defRPr sz="2000"/>
            </a:lvl1pPr>
            <a:lvl2pPr indent="-228600" lvl="1" marL="914400" algn="l">
              <a:spcBef>
                <a:spcPts val="600"/>
              </a:spcBef>
              <a:spcAft>
                <a:spcPts val="0"/>
              </a:spcAft>
              <a:buSzPts val="2300"/>
              <a:buFont typeface="Garamond"/>
              <a:buNone/>
              <a:defRPr/>
            </a:lvl2pPr>
            <a:lvl3pPr indent="-228600" lvl="2" marL="1371600" algn="l">
              <a:spcBef>
                <a:spcPts val="600"/>
              </a:spcBef>
              <a:spcAft>
                <a:spcPts val="0"/>
              </a:spcAft>
              <a:buSzPts val="2070"/>
              <a:buFont typeface="Garamond"/>
              <a:buNone/>
              <a:defRPr/>
            </a:lvl3pPr>
            <a:lvl4pPr indent="-228600" lvl="3" marL="1828800" algn="l">
              <a:spcBef>
                <a:spcPts val="600"/>
              </a:spcBef>
              <a:spcAft>
                <a:spcPts val="0"/>
              </a:spcAft>
              <a:buSzPts val="1840"/>
              <a:buFont typeface="Garamond"/>
              <a:buNone/>
              <a:defRPr/>
            </a:lvl4pPr>
            <a:lvl5pPr indent="-228600" lvl="4" marL="2286000" algn="l">
              <a:spcBef>
                <a:spcPts val="600"/>
              </a:spcBef>
              <a:spcAft>
                <a:spcPts val="0"/>
              </a:spcAft>
              <a:buSzPts val="1610"/>
              <a:buFont typeface="Garamond"/>
              <a:buNone/>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02" name="Google Shape;102;p13"/>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03" name="Google Shape;103;p1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13"/>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07" name="Google Shape;107;p13"/>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08" name="Google Shape;108;p13"/>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14"/>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4"/>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2" name="Google Shape;112;p1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15"/>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8" name="Google Shape;118;p15"/>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9" name="Google Shape;119;p1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15"/>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23" name="Google Shape;123;p15"/>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24" name="Google Shape;124;p15"/>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5" name="Shape 125"/>
        <p:cNvGrpSpPr/>
        <p:nvPr/>
      </p:nvGrpSpPr>
      <p:grpSpPr>
        <a:xfrm>
          <a:off x="0" y="0"/>
          <a:ext cx="0" cy="0"/>
          <a:chOff x="0" y="0"/>
          <a:chExt cx="0" cy="0"/>
        </a:xfrm>
      </p:grpSpPr>
      <p:sp>
        <p:nvSpPr>
          <p:cNvPr id="126" name="Google Shape;126;p16"/>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6"/>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3220"/>
              <a:buNone/>
              <a:defRPr sz="2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8" name="Google Shape;128;p16"/>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9" name="Google Shape;129;p1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32" name="Google Shape;132;p16"/>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36" name="Google Shape;136;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39" name="Google Shape;139;p1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8"/>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 type="body"/>
          </p:nvPr>
        </p:nvSpPr>
        <p:spPr>
          <a:xfrm rot="5400000">
            <a:off x="2565043" y="-287514"/>
            <a:ext cx="4893734" cy="743302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3" name="Google Shape;143;p1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46" name="Google Shape;146;p18"/>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cxnSp>
        <p:nvCxnSpPr>
          <p:cNvPr id="33" name="Google Shape;33;p4"/>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4" name="Google Shape;34;p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36" name="Google Shape;36;p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5"/>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4400"/>
              <a:buFont typeface="Garamond"/>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42" name="Google Shape;42;p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5" name="Google Shape;45;p5"/>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cxnSp>
        <p:nvCxnSpPr>
          <p:cNvPr id="47" name="Google Shape;47;p6"/>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48" name="Google Shape;48;p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0" name="Google Shape;50;p6"/>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1" name="Google Shape;51;p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7" name="Google Shape;57;p7"/>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8" name="Google Shape;58;p7"/>
          <p:cNvSpPr txBox="1"/>
          <p:nvPr>
            <p:ph idx="3" type="body"/>
          </p:nvPr>
        </p:nvSpPr>
        <p:spPr>
          <a:xfrm>
            <a:off x="618067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9" name="Google Shape;59;p7"/>
          <p:cNvSpPr txBox="1"/>
          <p:nvPr>
            <p:ph idx="4" type="body"/>
          </p:nvPr>
        </p:nvSpPr>
        <p:spPr>
          <a:xfrm>
            <a:off x="618067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0" name="Google Shape;60;p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3" name="Google Shape;63;p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9" name="Google Shape;69;p8"/>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9"/>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3" name="Google Shape;73;p9"/>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840"/>
              <a:buNone/>
              <a:defRPr sz="16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74" name="Google Shape;74;p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9"/>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10"/>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800"/>
              <a:buFont typeface="Garamond"/>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1" name="Google Shape;81;p10"/>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SzPts val="2070"/>
              <a:buNone/>
              <a:defRPr sz="18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2" name="Google Shape;82;p1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1.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6.jpg"/><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
          <p:cNvGrpSpPr/>
          <p:nvPr/>
        </p:nvGrpSpPr>
        <p:grpSpPr>
          <a:xfrm>
            <a:off x="-15736" y="0"/>
            <a:ext cx="12229962" cy="6856214"/>
            <a:chOff x="-15736" y="0"/>
            <a:chExt cx="12229962" cy="6856214"/>
          </a:xfrm>
        </p:grpSpPr>
        <p:pic>
          <p:nvPicPr>
            <p:cNvPr descr="HD-PanelContent.png" id="7" name="Google Shape;7;p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 name="Google Shape;8;p1"/>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9" name="Google Shape;9;p1"/>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0" name="Google Shape;10;p1"/>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1" name="Google Shape;11;p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 name="Google Shape;12;p1"/>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3" name="Google Shape;13;p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 name="Google Shape;14;p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5" name="Google Shape;15;p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262626"/>
              </a:buClr>
              <a:buSzPts val="5400"/>
              <a:buFont typeface="Garamond"/>
              <a:buNone/>
            </a:pPr>
            <a:r>
              <a:rPr lang="en-US"/>
              <a:t>Gold stock prediction</a:t>
            </a:r>
            <a:endParaRPr/>
          </a:p>
        </p:txBody>
      </p:sp>
      <p:sp>
        <p:nvSpPr>
          <p:cNvPr id="152" name="Google Shape;152;p19"/>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415"/>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nvSpPr>
        <p:spPr>
          <a:xfrm>
            <a:off x="1786350" y="1723875"/>
            <a:ext cx="8619300" cy="36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262626"/>
              </a:solidFill>
              <a:latin typeface="Garamond"/>
              <a:ea typeface="Garamond"/>
              <a:cs typeface="Garamond"/>
              <a:sym typeface="Garamond"/>
            </a:endParaRPr>
          </a:p>
          <a:p>
            <a:pPr indent="0" lvl="0" marL="0" rtl="0" algn="l">
              <a:spcBef>
                <a:spcPts val="0"/>
              </a:spcBef>
              <a:spcAft>
                <a:spcPts val="0"/>
              </a:spcAft>
              <a:buNone/>
            </a:pPr>
            <a:r>
              <a:t/>
            </a:r>
            <a:endParaRPr sz="2400">
              <a:solidFill>
                <a:srgbClr val="262626"/>
              </a:solidFill>
              <a:latin typeface="Garamond"/>
              <a:ea typeface="Garamond"/>
              <a:cs typeface="Garamond"/>
              <a:sym typeface="Garamond"/>
            </a:endParaRPr>
          </a:p>
          <a:p>
            <a:pPr indent="0" lvl="0" marL="0" rtl="0" algn="l">
              <a:spcBef>
                <a:spcPts val="0"/>
              </a:spcBef>
              <a:spcAft>
                <a:spcPts val="0"/>
              </a:spcAft>
              <a:buNone/>
            </a:pPr>
            <a:r>
              <a:t/>
            </a:r>
            <a:endParaRPr sz="2400">
              <a:solidFill>
                <a:srgbClr val="262626"/>
              </a:solidFill>
              <a:latin typeface="Garamond"/>
              <a:ea typeface="Garamond"/>
              <a:cs typeface="Garamond"/>
              <a:sym typeface="Garamond"/>
            </a:endParaRPr>
          </a:p>
          <a:p>
            <a:pPr indent="0" lvl="0" marL="0" rtl="0" algn="l">
              <a:spcBef>
                <a:spcPts val="0"/>
              </a:spcBef>
              <a:spcAft>
                <a:spcPts val="0"/>
              </a:spcAft>
              <a:buNone/>
            </a:pPr>
            <a:r>
              <a:t/>
            </a:r>
            <a:endParaRPr sz="2400">
              <a:solidFill>
                <a:srgbClr val="262626"/>
              </a:solidFill>
              <a:latin typeface="Garamond"/>
              <a:ea typeface="Garamond"/>
              <a:cs typeface="Garamond"/>
              <a:sym typeface="Garamond"/>
            </a:endParaRPr>
          </a:p>
          <a:p>
            <a:pPr indent="0" lvl="0" marL="0" rtl="0" algn="l">
              <a:spcBef>
                <a:spcPts val="0"/>
              </a:spcBef>
              <a:spcAft>
                <a:spcPts val="0"/>
              </a:spcAft>
              <a:buNone/>
            </a:pPr>
            <a:r>
              <a:rPr lang="en-US" sz="2400">
                <a:solidFill>
                  <a:srgbClr val="262626"/>
                </a:solidFill>
                <a:latin typeface="Garamond"/>
                <a:ea typeface="Garamond"/>
                <a:cs typeface="Garamond"/>
                <a:sym typeface="Garamond"/>
              </a:rPr>
              <a:t>                                                   END</a:t>
            </a:r>
            <a:endParaRPr sz="2400">
              <a:solidFill>
                <a:srgbClr val="262626"/>
              </a:solidFill>
              <a:latin typeface="Garamond"/>
              <a:ea typeface="Garamond"/>
              <a:cs typeface="Garamond"/>
              <a:sym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nvSpPr>
        <p:spPr>
          <a:xfrm>
            <a:off x="858325" y="861225"/>
            <a:ext cx="10381200" cy="51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u="sng">
                <a:solidFill>
                  <a:srgbClr val="262626"/>
                </a:solidFill>
                <a:latin typeface="Garamond"/>
                <a:ea typeface="Garamond"/>
                <a:cs typeface="Garamond"/>
                <a:sym typeface="Garamond"/>
              </a:rPr>
              <a:t>AIM:</a:t>
            </a:r>
            <a:endParaRPr b="1" sz="3600" u="sng">
              <a:solidFill>
                <a:srgbClr val="262626"/>
              </a:solidFill>
              <a:latin typeface="Garamond"/>
              <a:ea typeface="Garamond"/>
              <a:cs typeface="Garamond"/>
              <a:sym typeface="Garamond"/>
            </a:endParaRPr>
          </a:p>
          <a:p>
            <a:pPr indent="0" lvl="0" marL="0" rtl="0" algn="l">
              <a:spcBef>
                <a:spcPts val="0"/>
              </a:spcBef>
              <a:spcAft>
                <a:spcPts val="0"/>
              </a:spcAft>
              <a:buNone/>
            </a:pPr>
            <a:r>
              <a:rPr lang="en-US" sz="2400">
                <a:solidFill>
                  <a:srgbClr val="262626"/>
                </a:solidFill>
                <a:latin typeface="Garamond"/>
                <a:ea typeface="Garamond"/>
                <a:cs typeface="Garamond"/>
                <a:sym typeface="Garamond"/>
              </a:rPr>
              <a:t>        →  This work aims to predict the next day’s opening value will be high or low, the result will be a </a:t>
            </a:r>
            <a:r>
              <a:rPr lang="en-US" sz="2400">
                <a:solidFill>
                  <a:srgbClr val="262626"/>
                </a:solidFill>
                <a:latin typeface="Garamond"/>
                <a:ea typeface="Garamond"/>
                <a:cs typeface="Garamond"/>
                <a:sym typeface="Garamond"/>
              </a:rPr>
              <a:t>boolean number either 0 or 1.</a:t>
            </a:r>
            <a:endParaRPr sz="2400">
              <a:solidFill>
                <a:srgbClr val="262626"/>
              </a:solidFill>
              <a:latin typeface="Garamond"/>
              <a:ea typeface="Garamond"/>
              <a:cs typeface="Garamond"/>
              <a:sym typeface="Garamond"/>
            </a:endParaRPr>
          </a:p>
          <a:p>
            <a:pPr indent="0" lvl="0" marL="0" rtl="0" algn="l">
              <a:spcBef>
                <a:spcPts val="0"/>
              </a:spcBef>
              <a:spcAft>
                <a:spcPts val="0"/>
              </a:spcAft>
              <a:buNone/>
            </a:pPr>
            <a:r>
              <a:t/>
            </a:r>
            <a:endParaRPr sz="2400">
              <a:solidFill>
                <a:srgbClr val="262626"/>
              </a:solidFill>
              <a:latin typeface="Garamond"/>
              <a:ea typeface="Garamond"/>
              <a:cs typeface="Garamond"/>
              <a:sym typeface="Garamond"/>
            </a:endParaRPr>
          </a:p>
          <a:p>
            <a:pPr indent="0" lvl="0" marL="0" rtl="0" algn="l">
              <a:spcBef>
                <a:spcPts val="0"/>
              </a:spcBef>
              <a:spcAft>
                <a:spcPts val="0"/>
              </a:spcAft>
              <a:buNone/>
            </a:pPr>
            <a:r>
              <a:rPr lang="en-US" sz="2400">
                <a:solidFill>
                  <a:srgbClr val="262626"/>
                </a:solidFill>
                <a:latin typeface="Garamond"/>
                <a:ea typeface="Garamond"/>
                <a:cs typeface="Garamond"/>
                <a:sym typeface="Garamond"/>
              </a:rPr>
              <a:t>        → This work uses single dataset gold.csv which is split into training and testing dataset later in coding. So the scores are high than usual, normally the model will have unknown testing data to work on.</a:t>
            </a:r>
            <a:endParaRPr sz="2400">
              <a:solidFill>
                <a:srgbClr val="262626"/>
              </a:solidFill>
              <a:latin typeface="Garamond"/>
              <a:ea typeface="Garamond"/>
              <a:cs typeface="Garamond"/>
              <a:sym typeface="Garamond"/>
            </a:endParaRPr>
          </a:p>
          <a:p>
            <a:pPr indent="0" lvl="0" marL="0" rtl="0" algn="l">
              <a:spcBef>
                <a:spcPts val="0"/>
              </a:spcBef>
              <a:spcAft>
                <a:spcPts val="0"/>
              </a:spcAft>
              <a:buNone/>
            </a:pPr>
            <a:r>
              <a:t/>
            </a:r>
            <a:endParaRPr sz="2400">
              <a:solidFill>
                <a:srgbClr val="262626"/>
              </a:solidFill>
              <a:latin typeface="Garamond"/>
              <a:ea typeface="Garamond"/>
              <a:cs typeface="Garamond"/>
              <a:sym typeface="Garamond"/>
            </a:endParaRPr>
          </a:p>
          <a:p>
            <a:pPr indent="0" lvl="0" marL="0" rtl="0" algn="l">
              <a:spcBef>
                <a:spcPts val="0"/>
              </a:spcBef>
              <a:spcAft>
                <a:spcPts val="0"/>
              </a:spcAft>
              <a:buNone/>
            </a:pPr>
            <a:r>
              <a:rPr lang="en-US" sz="2400">
                <a:solidFill>
                  <a:srgbClr val="262626"/>
                </a:solidFill>
                <a:latin typeface="Garamond"/>
                <a:ea typeface="Garamond"/>
                <a:cs typeface="Garamond"/>
                <a:sym typeface="Garamond"/>
              </a:rPr>
              <a:t>         → It is a simple work that provides efficient result to predict next day opening value of market either is going to  go up(1) or down(0). The parameter it needs is the present day closing value. </a:t>
            </a:r>
            <a:endParaRPr sz="2400">
              <a:solidFill>
                <a:srgbClr val="262626"/>
              </a:solidFill>
              <a:latin typeface="Garamond"/>
              <a:ea typeface="Garamond"/>
              <a:cs typeface="Garamond"/>
              <a:sym typeface="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nvSpPr>
        <p:spPr>
          <a:xfrm>
            <a:off x="761988" y="2246062"/>
            <a:ext cx="10668000" cy="221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Data Retrieval</a:t>
            </a:r>
            <a:r>
              <a:rPr b="0" i="0" lang="en-US" sz="3600" u="none" cap="none" strike="noStrike">
                <a:solidFill>
                  <a:srgbClr val="37415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3600"/>
              <a:buFont typeface="Garamond"/>
              <a:buNone/>
            </a:pPr>
            <a:r>
              <a:t/>
            </a:r>
            <a:endParaRPr b="0" i="0" sz="3600" u="none" cap="none" strike="noStrike">
              <a:solidFill>
                <a:srgbClr val="374151"/>
              </a:solidFill>
              <a:latin typeface="Arial"/>
              <a:ea typeface="Arial"/>
              <a:cs typeface="Arial"/>
              <a:sym typeface="Arial"/>
            </a:endParaRPr>
          </a:p>
          <a:p>
            <a:pPr indent="0" lvl="0" marL="0" marR="0" rtl="0" algn="l">
              <a:lnSpc>
                <a:spcPct val="100000"/>
              </a:lnSpc>
              <a:spcBef>
                <a:spcPts val="0"/>
              </a:spcBef>
              <a:spcAft>
                <a:spcPts val="0"/>
              </a:spcAft>
              <a:buClr>
                <a:srgbClr val="374151"/>
              </a:buClr>
              <a:buSzPts val="3600"/>
              <a:buFont typeface="Arial"/>
              <a:buNone/>
            </a:pPr>
            <a:r>
              <a:rPr b="0" i="0" lang="en-US" sz="2400" u="none" cap="none" strike="noStrike">
                <a:solidFill>
                  <a:srgbClr val="374151"/>
                </a:solidFill>
                <a:latin typeface="Arial"/>
                <a:ea typeface="Arial"/>
                <a:cs typeface="Arial"/>
                <a:sym typeface="Arial"/>
              </a:rPr>
              <a:t>It checks if a CSV file (</a:t>
            </a:r>
            <a:r>
              <a:rPr b="1" i="0" lang="en-US" sz="2400" u="none" cap="none" strike="noStrike">
                <a:solidFill>
                  <a:schemeClr val="dk1"/>
                </a:solidFill>
                <a:latin typeface="Arial"/>
                <a:ea typeface="Arial"/>
                <a:cs typeface="Arial"/>
                <a:sym typeface="Arial"/>
              </a:rPr>
              <a:t>goldstock.csv</a:t>
            </a:r>
            <a:r>
              <a:rPr b="0" i="0" lang="en-US" sz="2400" u="none" cap="none" strike="noStrike">
                <a:solidFill>
                  <a:srgbClr val="374151"/>
                </a:solidFill>
                <a:latin typeface="Arial"/>
                <a:ea typeface="Arial"/>
                <a:cs typeface="Arial"/>
                <a:sym typeface="Arial"/>
              </a:rPr>
              <a:t>) exists. If it does, it reads the data from the file; otherwise, it retrieves historical stock data for the S&amp;P 500 index </a:t>
            </a:r>
            <a:endParaRPr b="0" i="0" sz="2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nvSpPr>
        <p:spPr>
          <a:xfrm>
            <a:off x="815788" y="770965"/>
            <a:ext cx="10255500" cy="529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374151"/>
                </a:solidFill>
              </a:rPr>
              <a:t>   </a:t>
            </a:r>
            <a:r>
              <a:rPr b="1" i="0" lang="en-US" sz="3600" u="sng">
                <a:solidFill>
                  <a:srgbClr val="374151"/>
                </a:solidFill>
                <a:latin typeface="Arial"/>
                <a:ea typeface="Arial"/>
                <a:cs typeface="Arial"/>
                <a:sym typeface="Arial"/>
              </a:rPr>
              <a:t>Data Exploration</a:t>
            </a:r>
            <a:r>
              <a:rPr b="1" i="0" lang="en-US" sz="3600" u="sng">
                <a:solidFill>
                  <a:srgbClr val="374151"/>
                </a:solidFill>
              </a:rPr>
              <a:t>: </a:t>
            </a:r>
            <a:endParaRPr b="1" i="0" sz="3600" u="sng">
              <a:solidFill>
                <a:srgbClr val="374151"/>
              </a:solidFill>
            </a:endParaRPr>
          </a:p>
          <a:p>
            <a:pPr indent="0" lvl="0" marL="457200" marR="0" rtl="0" algn="l">
              <a:spcBef>
                <a:spcPts val="0"/>
              </a:spcBef>
              <a:spcAft>
                <a:spcPts val="0"/>
              </a:spcAft>
              <a:buNone/>
            </a:pPr>
            <a:r>
              <a:t/>
            </a:r>
            <a:endParaRPr b="1" sz="3600" u="sng">
              <a:solidFill>
                <a:srgbClr val="374151"/>
              </a:solidFill>
            </a:endParaRPr>
          </a:p>
          <a:p>
            <a:pPr indent="0" lvl="0" marL="0" marR="0" rtl="0" algn="l">
              <a:spcBef>
                <a:spcPts val="0"/>
              </a:spcBef>
              <a:spcAft>
                <a:spcPts val="0"/>
              </a:spcAft>
              <a:buNone/>
            </a:pPr>
            <a:r>
              <a:rPr b="0" i="0" lang="en-US" sz="2400">
                <a:solidFill>
                  <a:srgbClr val="374151"/>
                </a:solidFill>
                <a:latin typeface="Arial"/>
                <a:ea typeface="Arial"/>
                <a:cs typeface="Arial"/>
                <a:sym typeface="Arial"/>
              </a:rPr>
              <a:t>It displays the retrieved stock data, focusing on the "Close" prices, and plots a bar chart of the closing prices.</a:t>
            </a:r>
            <a:endParaRPr sz="2400"/>
          </a:p>
          <a:p>
            <a:pPr indent="0" lvl="0" marL="0" marR="0" rtl="0" algn="l">
              <a:spcBef>
                <a:spcPts val="0"/>
              </a:spcBef>
              <a:spcAft>
                <a:spcPts val="0"/>
              </a:spcAft>
              <a:buNone/>
            </a:pPr>
            <a:r>
              <a:t/>
            </a:r>
            <a:endParaRPr sz="3200">
              <a:solidFill>
                <a:srgbClr val="374151"/>
              </a:solidFill>
            </a:endParaRPr>
          </a:p>
          <a:p>
            <a:pPr indent="0" lvl="0" marL="0" marR="0" rtl="0" algn="l">
              <a:spcBef>
                <a:spcPts val="0"/>
              </a:spcBef>
              <a:spcAft>
                <a:spcPts val="0"/>
              </a:spcAft>
              <a:buNone/>
            </a:pPr>
            <a:r>
              <a:rPr lang="en-US" sz="3200">
                <a:solidFill>
                  <a:srgbClr val="374151"/>
                </a:solidFill>
              </a:rPr>
              <a:t>   </a:t>
            </a:r>
            <a:r>
              <a:rPr b="1" i="0" lang="en-US" sz="3600" u="sng">
                <a:solidFill>
                  <a:srgbClr val="374151"/>
                </a:solidFill>
                <a:latin typeface="Arial"/>
                <a:ea typeface="Arial"/>
                <a:cs typeface="Arial"/>
                <a:sym typeface="Arial"/>
              </a:rPr>
              <a:t>Feature Engineering</a:t>
            </a:r>
            <a:r>
              <a:rPr b="1" i="0" lang="en-US" sz="3600" u="sng">
                <a:solidFill>
                  <a:srgbClr val="374151"/>
                </a:solidFill>
              </a:rPr>
              <a:t>: </a:t>
            </a:r>
            <a:endParaRPr b="1" i="0" sz="3600" u="sng">
              <a:solidFill>
                <a:srgbClr val="374151"/>
              </a:solidFill>
            </a:endParaRPr>
          </a:p>
          <a:p>
            <a:pPr indent="0" lvl="0" marL="0" marR="0" rtl="0" algn="l">
              <a:spcBef>
                <a:spcPts val="0"/>
              </a:spcBef>
              <a:spcAft>
                <a:spcPts val="0"/>
              </a:spcAft>
              <a:buNone/>
            </a:pPr>
            <a:r>
              <a:t/>
            </a:r>
            <a:endParaRPr b="1" sz="3600" u="sng">
              <a:solidFill>
                <a:srgbClr val="374151"/>
              </a:solidFill>
            </a:endParaRPr>
          </a:p>
          <a:p>
            <a:pPr indent="0" lvl="0" marL="0" marR="0" rtl="0" algn="l">
              <a:spcBef>
                <a:spcPts val="0"/>
              </a:spcBef>
              <a:spcAft>
                <a:spcPts val="0"/>
              </a:spcAft>
              <a:buNone/>
            </a:pPr>
            <a:r>
              <a:rPr b="0" i="0" lang="en-US" sz="2400">
                <a:solidFill>
                  <a:srgbClr val="374151"/>
                </a:solidFill>
                <a:latin typeface="Arial"/>
                <a:ea typeface="Arial"/>
                <a:cs typeface="Arial"/>
                <a:sym typeface="Arial"/>
              </a:rPr>
              <a:t>It creates a new column ("Tomorrow") by shifting the "Close" prices one day into the future to simulate predicting future stock movements. It then creates a binary target variable ("Target") based on whether the closing price increases the next day.</a:t>
            </a:r>
            <a:endParaRPr sz="2400"/>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nvSpPr>
        <p:spPr>
          <a:xfrm>
            <a:off x="851647" y="995082"/>
            <a:ext cx="102376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aramond"/>
                <a:ea typeface="Garamond"/>
                <a:cs typeface="Garamond"/>
                <a:sym typeface="Garamond"/>
              </a:rPr>
              <a:t>BAR PLOT</a:t>
            </a:r>
            <a:endParaRPr/>
          </a:p>
        </p:txBody>
      </p:sp>
      <p:pic>
        <p:nvPicPr>
          <p:cNvPr id="173" name="Google Shape;173;p23"/>
          <p:cNvPicPr preferRelativeResize="0"/>
          <p:nvPr/>
        </p:nvPicPr>
        <p:blipFill rotWithShape="1">
          <a:blip r:embed="rId3">
            <a:alphaModFix/>
          </a:blip>
          <a:srcRect b="0" l="0" r="0" t="0"/>
          <a:stretch/>
        </p:blipFill>
        <p:spPr>
          <a:xfrm>
            <a:off x="2976283" y="1179748"/>
            <a:ext cx="4977373" cy="48114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4"/>
          <p:cNvPicPr preferRelativeResize="0"/>
          <p:nvPr/>
        </p:nvPicPr>
        <p:blipFill rotWithShape="1">
          <a:blip r:embed="rId3">
            <a:alphaModFix/>
          </a:blip>
          <a:srcRect b="0" l="0" r="0" t="0"/>
          <a:stretch/>
        </p:blipFill>
        <p:spPr>
          <a:xfrm>
            <a:off x="1821180" y="1665116"/>
            <a:ext cx="8434388" cy="4429931"/>
          </a:xfrm>
          <a:prstGeom prst="rect">
            <a:avLst/>
          </a:prstGeom>
          <a:noFill/>
          <a:ln>
            <a:noFill/>
          </a:ln>
        </p:spPr>
      </p:pic>
      <p:sp>
        <p:nvSpPr>
          <p:cNvPr id="179" name="Google Shape;179;p24"/>
          <p:cNvSpPr txBox="1"/>
          <p:nvPr/>
        </p:nvSpPr>
        <p:spPr>
          <a:xfrm>
            <a:off x="2026920" y="838200"/>
            <a:ext cx="8229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aramond"/>
                <a:ea typeface="Garamond"/>
                <a:cs typeface="Garamond"/>
                <a:sym typeface="Garamond"/>
              </a:rPr>
              <a:t>Time series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p:nvPr/>
        </p:nvSpPr>
        <p:spPr>
          <a:xfrm>
            <a:off x="0" y="-477311"/>
            <a:ext cx="65" cy="954622"/>
          </a:xfrm>
          <a:prstGeom prst="rect">
            <a:avLst/>
          </a:prstGeom>
          <a:solidFill>
            <a:srgbClr val="FFFFFF"/>
          </a:solidFill>
          <a:ln>
            <a:noFill/>
          </a:ln>
        </p:spPr>
        <p:txBody>
          <a:bodyPr anchorCtr="0" anchor="ctr" bIns="198375" lIns="0" spcFirstLastPara="1" rIns="0" wrap="square" tIns="198375">
            <a:noAutofit/>
          </a:bodyPr>
          <a:lstStyle/>
          <a:p>
            <a:pPr indent="0" lvl="0" marL="0" marR="0" rtl="0" algn="l">
              <a:lnSpc>
                <a:spcPct val="100000"/>
              </a:lnSpc>
              <a:spcBef>
                <a:spcPts val="0"/>
              </a:spcBef>
              <a:spcAft>
                <a:spcPts val="0"/>
              </a:spcAft>
              <a:buClr>
                <a:schemeClr val="dk1"/>
              </a:buClr>
              <a:buSzPts val="1800"/>
              <a:buFont typeface="Garamond"/>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Garamond"/>
              <a:buNone/>
            </a:pPr>
            <a:r>
              <a:t/>
            </a:r>
            <a:endParaRPr b="0" i="0" sz="1800" u="none" cap="none" strike="noStrike">
              <a:solidFill>
                <a:schemeClr val="dk1"/>
              </a:solidFill>
              <a:latin typeface="Arial"/>
              <a:ea typeface="Arial"/>
              <a:cs typeface="Arial"/>
              <a:sym typeface="Arial"/>
            </a:endParaRPr>
          </a:p>
        </p:txBody>
      </p:sp>
      <p:sp>
        <p:nvSpPr>
          <p:cNvPr id="185" name="Google Shape;185;p25"/>
          <p:cNvSpPr txBox="1"/>
          <p:nvPr/>
        </p:nvSpPr>
        <p:spPr>
          <a:xfrm>
            <a:off x="911850" y="1074000"/>
            <a:ext cx="10368300" cy="4710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sng" cap="none" strike="noStrike">
                <a:solidFill>
                  <a:srgbClr val="374151"/>
                </a:solidFill>
                <a:latin typeface="Arial"/>
                <a:ea typeface="Arial"/>
                <a:cs typeface="Arial"/>
                <a:sym typeface="Arial"/>
              </a:rPr>
              <a:t>Data Visualization</a:t>
            </a:r>
            <a:r>
              <a:rPr b="1" i="0" lang="en-US" sz="3600" u="sng" cap="none" strike="noStrike">
                <a:solidFill>
                  <a:srgbClr val="374151"/>
                </a:solidFill>
              </a:rPr>
              <a:t>:</a:t>
            </a:r>
            <a:r>
              <a:rPr b="0" i="0" lang="en-US" sz="3600" u="none" cap="none" strike="noStrike">
                <a:solidFill>
                  <a:srgbClr val="374151"/>
                </a:solidFill>
                <a:latin typeface="Arial"/>
                <a:ea typeface="Arial"/>
                <a:cs typeface="Arial"/>
                <a:sym typeface="Arial"/>
              </a:rPr>
              <a:t> </a:t>
            </a:r>
            <a:endParaRPr b="0" i="0" sz="3600" u="none" cap="none" strike="noStrike">
              <a:solidFill>
                <a:srgbClr val="374151"/>
              </a:solidFill>
              <a:latin typeface="Arial"/>
              <a:ea typeface="Arial"/>
              <a:cs typeface="Arial"/>
              <a:sym typeface="Arial"/>
            </a:endParaRPr>
          </a:p>
          <a:p>
            <a:pPr indent="0" lvl="0" marL="0" marR="0" rtl="0" algn="l">
              <a:lnSpc>
                <a:spcPct val="100000"/>
              </a:lnSpc>
              <a:spcBef>
                <a:spcPts val="0"/>
              </a:spcBef>
              <a:spcAft>
                <a:spcPts val="0"/>
              </a:spcAft>
              <a:buNone/>
            </a:pPr>
            <a:r>
              <a:t/>
            </a:r>
            <a:endParaRPr sz="3600">
              <a:solidFill>
                <a:srgbClr val="374151"/>
              </a:solidFill>
            </a:endParaRPr>
          </a:p>
          <a:p>
            <a:pPr indent="0" lvl="0" marL="0" marR="0" rtl="0" algn="l">
              <a:lnSpc>
                <a:spcPct val="100000"/>
              </a:lnSpc>
              <a:spcBef>
                <a:spcPts val="0"/>
              </a:spcBef>
              <a:spcAft>
                <a:spcPts val="0"/>
              </a:spcAft>
              <a:buNone/>
            </a:pPr>
            <a:r>
              <a:rPr b="0" i="0" lang="en-US" sz="2400" u="none" cap="none" strike="noStrike">
                <a:solidFill>
                  <a:srgbClr val="374151"/>
                </a:solidFill>
                <a:latin typeface="Arial"/>
                <a:ea typeface="Arial"/>
                <a:cs typeface="Arial"/>
                <a:sym typeface="Arial"/>
              </a:rPr>
              <a:t>It defines a function </a:t>
            </a:r>
            <a:r>
              <a:rPr b="1" i="0" lang="en-US" sz="2400" u="none" cap="none" strike="noStrike">
                <a:solidFill>
                  <a:srgbClr val="374151"/>
                </a:solidFill>
                <a:latin typeface="Arial"/>
                <a:ea typeface="Arial"/>
                <a:cs typeface="Arial"/>
                <a:sym typeface="Arial"/>
              </a:rPr>
              <a:t>_plot_series()</a:t>
            </a:r>
            <a:r>
              <a:rPr b="0" i="0" lang="en-US" sz="2400" u="none" cap="none" strike="noStrike">
                <a:solidFill>
                  <a:srgbClr val="374151"/>
                </a:solidFill>
                <a:latin typeface="Arial"/>
                <a:ea typeface="Arial"/>
                <a:cs typeface="Arial"/>
                <a:sym typeface="Arial"/>
              </a:rPr>
              <a:t> to plot time series data and visualizes the closing prices over time.</a:t>
            </a:r>
            <a:endParaRPr sz="2400"/>
          </a:p>
          <a:p>
            <a:pPr indent="0" lvl="0" marL="0" marR="0" rtl="0" algn="l">
              <a:lnSpc>
                <a:spcPct val="100000"/>
              </a:lnSpc>
              <a:spcBef>
                <a:spcPts val="0"/>
              </a:spcBef>
              <a:spcAft>
                <a:spcPts val="0"/>
              </a:spcAft>
              <a:buNone/>
            </a:pPr>
            <a:r>
              <a:t/>
            </a:r>
            <a:endParaRPr sz="3600">
              <a:solidFill>
                <a:srgbClr val="374151"/>
              </a:solidFill>
            </a:endParaRPr>
          </a:p>
          <a:p>
            <a:pPr indent="0" lvl="0" marL="0" marR="0" rtl="0" algn="l">
              <a:lnSpc>
                <a:spcPct val="100000"/>
              </a:lnSpc>
              <a:spcBef>
                <a:spcPts val="0"/>
              </a:spcBef>
              <a:spcAft>
                <a:spcPts val="0"/>
              </a:spcAft>
              <a:buNone/>
            </a:pPr>
            <a:r>
              <a:rPr b="1" i="0" lang="en-US" sz="3600" u="sng" cap="none" strike="noStrike">
                <a:solidFill>
                  <a:srgbClr val="374151"/>
                </a:solidFill>
                <a:latin typeface="Arial"/>
                <a:ea typeface="Arial"/>
                <a:cs typeface="Arial"/>
                <a:sym typeface="Arial"/>
              </a:rPr>
              <a:t>Model Training</a:t>
            </a:r>
            <a:r>
              <a:rPr b="1" i="0" lang="en-US" sz="3600" u="sng" cap="none" strike="noStrike">
                <a:solidFill>
                  <a:srgbClr val="374151"/>
                </a:solidFill>
              </a:rPr>
              <a:t>: </a:t>
            </a:r>
            <a:endParaRPr b="1" i="0" sz="3600" u="sng" cap="none" strike="noStrike">
              <a:solidFill>
                <a:srgbClr val="374151"/>
              </a:solidFill>
            </a:endParaRPr>
          </a:p>
          <a:p>
            <a:pPr indent="0" lvl="0" marL="0" marR="0" rtl="0" algn="l">
              <a:lnSpc>
                <a:spcPct val="100000"/>
              </a:lnSpc>
              <a:spcBef>
                <a:spcPts val="0"/>
              </a:spcBef>
              <a:spcAft>
                <a:spcPts val="0"/>
              </a:spcAft>
              <a:buNone/>
            </a:pPr>
            <a:r>
              <a:t/>
            </a:r>
            <a:endParaRPr b="1" sz="3600" u="sng">
              <a:solidFill>
                <a:srgbClr val="374151"/>
              </a:solidFill>
            </a:endParaRPr>
          </a:p>
          <a:p>
            <a:pPr indent="0" lvl="0" marL="0" marR="0" rtl="0" algn="l">
              <a:lnSpc>
                <a:spcPct val="100000"/>
              </a:lnSpc>
              <a:spcBef>
                <a:spcPts val="0"/>
              </a:spcBef>
              <a:spcAft>
                <a:spcPts val="0"/>
              </a:spcAft>
              <a:buNone/>
            </a:pPr>
            <a:r>
              <a:rPr b="0" i="0" lang="en-US" sz="2400" u="none" cap="none" strike="noStrike">
                <a:solidFill>
                  <a:srgbClr val="374151"/>
                </a:solidFill>
                <a:latin typeface="Arial"/>
                <a:ea typeface="Arial"/>
                <a:cs typeface="Arial"/>
                <a:sym typeface="Arial"/>
              </a:rPr>
              <a:t>It trains a Random Forest classifier using historical stock data features ("Close", "Volume", "Open", "High", "Low") to predict the binary target variable ("Target").</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nvSpPr>
        <p:spPr>
          <a:xfrm>
            <a:off x="754800" y="1481850"/>
            <a:ext cx="10459800" cy="389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500" u="sng">
                <a:solidFill>
                  <a:srgbClr val="374151"/>
                </a:solidFill>
                <a:latin typeface="Arial"/>
                <a:ea typeface="Arial"/>
                <a:cs typeface="Arial"/>
                <a:sym typeface="Arial"/>
              </a:rPr>
              <a:t>Model Evaluation</a:t>
            </a:r>
            <a:r>
              <a:rPr b="0" i="0" lang="en-US" sz="3500" u="sng">
                <a:solidFill>
                  <a:srgbClr val="374151"/>
                </a:solidFill>
                <a:latin typeface="Arial"/>
                <a:ea typeface="Arial"/>
                <a:cs typeface="Arial"/>
                <a:sym typeface="Arial"/>
              </a:rPr>
              <a:t>:</a:t>
            </a:r>
            <a:r>
              <a:rPr b="0" i="0" lang="en-US" sz="3500">
                <a:solidFill>
                  <a:srgbClr val="374151"/>
                </a:solidFill>
                <a:latin typeface="Arial"/>
                <a:ea typeface="Arial"/>
                <a:cs typeface="Arial"/>
                <a:sym typeface="Arial"/>
              </a:rPr>
              <a:t> </a:t>
            </a:r>
            <a:endParaRPr b="0" i="0" sz="3500">
              <a:solidFill>
                <a:srgbClr val="374151"/>
              </a:solidFill>
              <a:latin typeface="Arial"/>
              <a:ea typeface="Arial"/>
              <a:cs typeface="Arial"/>
              <a:sym typeface="Arial"/>
            </a:endParaRPr>
          </a:p>
          <a:p>
            <a:pPr indent="0" lvl="0" marL="0" marR="0" rtl="0" algn="l">
              <a:spcBef>
                <a:spcPts val="0"/>
              </a:spcBef>
              <a:spcAft>
                <a:spcPts val="0"/>
              </a:spcAft>
              <a:buNone/>
            </a:pPr>
            <a:r>
              <a:t/>
            </a:r>
            <a:endParaRPr sz="3500">
              <a:solidFill>
                <a:srgbClr val="374151"/>
              </a:solidFill>
            </a:endParaRPr>
          </a:p>
          <a:p>
            <a:pPr indent="0" lvl="0" marL="0" marR="0" rtl="0" algn="l">
              <a:spcBef>
                <a:spcPts val="0"/>
              </a:spcBef>
              <a:spcAft>
                <a:spcPts val="0"/>
              </a:spcAft>
              <a:buNone/>
            </a:pPr>
            <a:r>
              <a:rPr b="0" i="0" lang="en-US" sz="2400">
                <a:solidFill>
                  <a:srgbClr val="374151"/>
                </a:solidFill>
                <a:latin typeface="Arial"/>
                <a:ea typeface="Arial"/>
                <a:cs typeface="Arial"/>
                <a:sym typeface="Arial"/>
              </a:rPr>
              <a:t>It evaluates the precision score of the trained model on a test dataset.</a:t>
            </a:r>
            <a:endParaRPr sz="2400"/>
          </a:p>
          <a:p>
            <a:pPr indent="0" lvl="0" marL="0" marR="0" rtl="0" algn="l">
              <a:spcBef>
                <a:spcPts val="0"/>
              </a:spcBef>
              <a:spcAft>
                <a:spcPts val="0"/>
              </a:spcAft>
              <a:buNone/>
            </a:pPr>
            <a:r>
              <a:t/>
            </a:r>
            <a:endParaRPr b="1" i="0" sz="3500" u="sng">
              <a:solidFill>
                <a:srgbClr val="374151"/>
              </a:solidFill>
            </a:endParaRPr>
          </a:p>
          <a:p>
            <a:pPr indent="0" lvl="0" marL="0" marR="0" rtl="0" algn="l">
              <a:spcBef>
                <a:spcPts val="0"/>
              </a:spcBef>
              <a:spcAft>
                <a:spcPts val="0"/>
              </a:spcAft>
              <a:buNone/>
            </a:pPr>
            <a:r>
              <a:rPr b="1" i="0" lang="en-US" sz="3500" u="sng">
                <a:solidFill>
                  <a:srgbClr val="374151"/>
                </a:solidFill>
                <a:latin typeface="Arial"/>
                <a:ea typeface="Arial"/>
                <a:cs typeface="Arial"/>
                <a:sym typeface="Arial"/>
              </a:rPr>
              <a:t>Backtesting</a:t>
            </a:r>
            <a:r>
              <a:rPr b="1" i="0" lang="en-US" sz="3500" u="sng">
                <a:solidFill>
                  <a:srgbClr val="374151"/>
                </a:solidFill>
              </a:rPr>
              <a:t>: </a:t>
            </a:r>
            <a:endParaRPr b="1" u="sng"/>
          </a:p>
          <a:p>
            <a:pPr indent="0" lvl="0" marL="0" marR="0" rtl="0" algn="l">
              <a:spcBef>
                <a:spcPts val="0"/>
              </a:spcBef>
              <a:spcAft>
                <a:spcPts val="0"/>
              </a:spcAft>
              <a:buClr>
                <a:schemeClr val="dk1"/>
              </a:buClr>
              <a:buSzPts val="3500"/>
              <a:buFont typeface="Garamond"/>
              <a:buNone/>
            </a:pPr>
            <a:r>
              <a:t/>
            </a:r>
            <a:endParaRPr sz="3500">
              <a:solidFill>
                <a:srgbClr val="374151"/>
              </a:solidFill>
              <a:latin typeface="Arial"/>
              <a:ea typeface="Arial"/>
              <a:cs typeface="Arial"/>
              <a:sym typeface="Arial"/>
            </a:endParaRPr>
          </a:p>
          <a:p>
            <a:pPr indent="0" lvl="0" marL="0" marR="0" rtl="0" algn="l">
              <a:spcBef>
                <a:spcPts val="0"/>
              </a:spcBef>
              <a:spcAft>
                <a:spcPts val="0"/>
              </a:spcAft>
              <a:buNone/>
            </a:pPr>
            <a:r>
              <a:rPr b="0" i="0" lang="en-US" sz="2400">
                <a:solidFill>
                  <a:srgbClr val="374151"/>
                </a:solidFill>
                <a:latin typeface="Arial"/>
                <a:ea typeface="Arial"/>
                <a:cs typeface="Arial"/>
                <a:sym typeface="Arial"/>
              </a:rPr>
              <a:t>It performs backtesting by simulating predictions over time and evaluates the precision score over multiple periods.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7"/>
          <p:cNvPicPr preferRelativeResize="0"/>
          <p:nvPr/>
        </p:nvPicPr>
        <p:blipFill rotWithShape="1">
          <a:blip r:embed="rId3">
            <a:alphaModFix/>
          </a:blip>
          <a:srcRect b="0" l="0" r="0" t="0"/>
          <a:stretch/>
        </p:blipFill>
        <p:spPr>
          <a:xfrm>
            <a:off x="2250141" y="2010609"/>
            <a:ext cx="7169119" cy="3580139"/>
          </a:xfrm>
          <a:prstGeom prst="rect">
            <a:avLst/>
          </a:prstGeom>
          <a:noFill/>
          <a:ln>
            <a:noFill/>
          </a:ln>
        </p:spPr>
      </p:pic>
      <p:sp>
        <p:nvSpPr>
          <p:cNvPr id="196" name="Google Shape;196;p27"/>
          <p:cNvSpPr txBox="1"/>
          <p:nvPr/>
        </p:nvSpPr>
        <p:spPr>
          <a:xfrm>
            <a:off x="1742311" y="1267252"/>
            <a:ext cx="8184777"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chemeClr val="dk1"/>
                </a:solidFill>
                <a:latin typeface="Garamond"/>
                <a:ea typeface="Garamond"/>
                <a:cs typeface="Garamond"/>
                <a:sym typeface="Garamond"/>
              </a:rPr>
              <a:t>Result of Prediction of our Analysis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