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Average" panose="020B0604020202020204" charset="0"/>
      <p:regular r:id="rId14"/>
    </p:embeddedFont>
    <p:embeddedFont>
      <p:font typeface="Oswald" panose="020F0502020204030204" pitchFamily="2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e6e4c17bbd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e6e4c17bbd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6e4c17bbd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6e4c17bbd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6e4c17bb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e6e4c17bb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70a09248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70a09248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6e4c17bbd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6e4c17bbd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6e4c17bbd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6e4c17bbd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6e4c17bbd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6e4c17bbd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6e4c17bbd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6e4c17bbd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6e4c17bbd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6e4c17bbd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6e4c17bbd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6e4c17bbd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6e4c17bbd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e6e4c17bbd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 idx="4294967295"/>
          </p:nvPr>
        </p:nvSpPr>
        <p:spPr>
          <a:xfrm>
            <a:off x="671258" y="1517575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dirty="0"/>
              <a:t>Higher discounts</a:t>
            </a:r>
            <a:r>
              <a:rPr lang="pt-BR" sz="3300" dirty="0"/>
              <a:t> </a:t>
            </a:r>
            <a:r>
              <a:rPr lang="pt-BR" sz="2700" dirty="0">
                <a:solidFill>
                  <a:srgbClr val="EFEFEF"/>
                </a:solidFill>
              </a:rPr>
              <a:t>may not boost Eniac’s revenue</a:t>
            </a:r>
            <a:endParaRPr sz="2700" dirty="0">
              <a:solidFill>
                <a:srgbClr val="EFEFEF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827875" y="3960350"/>
            <a:ext cx="124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21.06.2024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Conclusion</a:t>
            </a:r>
            <a:endParaRPr dirty="0"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larger dataset is necessary – at least 2 years (and with more quality)</a:t>
            </a:r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1"/>
          </p:nvPr>
        </p:nvSpPr>
        <p:spPr>
          <a:xfrm>
            <a:off x="311700" y="1990675"/>
            <a:ext cx="8520600" cy="5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There is </a:t>
            </a:r>
            <a:r>
              <a:rPr lang="pt-BR" b="1"/>
              <a:t>no clear correlation between higher discounts and higher revenue</a:t>
            </a:r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body" idx="1"/>
          </p:nvPr>
        </p:nvSpPr>
        <p:spPr>
          <a:xfrm>
            <a:off x="311700" y="2905075"/>
            <a:ext cx="8520600" cy="5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1"/>
              <a:t>Discounts</a:t>
            </a:r>
            <a:r>
              <a:rPr lang="pt-BR"/>
              <a:t> should be at </a:t>
            </a:r>
            <a:r>
              <a:rPr lang="pt-BR" b="1"/>
              <a:t>maximum 20%</a:t>
            </a:r>
            <a:r>
              <a:rPr lang="pt-BR"/>
              <a:t> – at least for </a:t>
            </a:r>
            <a:r>
              <a:rPr lang="pt-BR" b="1"/>
              <a:t>expensive</a:t>
            </a:r>
            <a:r>
              <a:rPr lang="pt-BR"/>
              <a:t> products </a:t>
            </a:r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body" idx="1"/>
          </p:nvPr>
        </p:nvSpPr>
        <p:spPr>
          <a:xfrm>
            <a:off x="311700" y="3895675"/>
            <a:ext cx="8520600" cy="5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Eniac should continue to focus on </a:t>
            </a:r>
            <a:r>
              <a:rPr lang="pt-BR" b="1"/>
              <a:t>quality</a:t>
            </a:r>
            <a:r>
              <a:rPr lang="pt-BR"/>
              <a:t> and </a:t>
            </a:r>
            <a:r>
              <a:rPr lang="pt-BR" b="1"/>
              <a:t>marketing</a:t>
            </a:r>
            <a:r>
              <a:rPr lang="pt-BR"/>
              <a:t> segments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600">
                <a:solidFill>
                  <a:schemeClr val="dk1"/>
                </a:solidFill>
              </a:rPr>
              <a:t>Thank you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537450" y="0"/>
            <a:ext cx="206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700" dirty="0"/>
              <a:t>Background</a:t>
            </a:r>
            <a:endParaRPr sz="2700"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1459558" y="1283631"/>
            <a:ext cx="6224884" cy="3209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/>
            <a:r>
              <a:rPr lang="pt-BR" sz="2000" dirty="0">
                <a:solidFill>
                  <a:srgbClr val="EFEFEF"/>
                </a:solidFill>
              </a:rPr>
              <a:t>timeframe: 2017-01-01 to 2018-03-14  i.e. 15 months. ca. 20% </a:t>
            </a:r>
            <a:r>
              <a:rPr lang="pt-BR" sz="2000" b="1" i="1" dirty="0">
                <a:solidFill>
                  <a:srgbClr val="EFEFEF"/>
                </a:solidFill>
              </a:rPr>
              <a:t>valid</a:t>
            </a:r>
            <a:r>
              <a:rPr lang="pt-BR" sz="2000" dirty="0">
                <a:solidFill>
                  <a:srgbClr val="EFEFEF"/>
                </a:solidFill>
              </a:rPr>
              <a:t> data was used in this analysis</a:t>
            </a:r>
            <a:endParaRPr sz="2000" dirty="0">
              <a:solidFill>
                <a:srgbClr val="EFEFEF"/>
              </a:solidFill>
            </a:endParaRPr>
          </a:p>
          <a:p>
            <a:pPr marL="342900">
              <a:spcBef>
                <a:spcPts val="1200"/>
              </a:spcBef>
            </a:pPr>
            <a:r>
              <a:rPr lang="pt-BR" sz="2000" dirty="0">
                <a:solidFill>
                  <a:srgbClr val="EFEFEF"/>
                </a:solidFill>
              </a:rPr>
              <a:t>Dataset information: product_quantity, unit_price, total price,  description, and so on</a:t>
            </a:r>
            <a:endParaRPr sz="2000" dirty="0">
              <a:solidFill>
                <a:srgbClr val="EFEFEF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EFEFEF"/>
                </a:solidFill>
              </a:rPr>
              <a:t> Products were categorized for analysis purpose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EFEFEF"/>
                </a:solidFill>
              </a:rPr>
              <a:t>Analysis was based on total revenue and discount  %</a:t>
            </a:r>
            <a:endParaRPr sz="2000" dirty="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221850" y="0"/>
            <a:ext cx="870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EFEFEF"/>
                </a:solidFill>
              </a:rPr>
              <a:t>Storage, smartphone and accessories bring the</a:t>
            </a:r>
            <a:r>
              <a:rPr lang="pt-BR" dirty="0"/>
              <a:t> </a:t>
            </a:r>
            <a:r>
              <a:rPr lang="pt-BR" sz="3333" b="1" dirty="0"/>
              <a:t>highest revenue</a:t>
            </a:r>
            <a:endParaRPr sz="3333" b="1" dirty="0"/>
          </a:p>
        </p:txBody>
      </p:sp>
      <p:sp>
        <p:nvSpPr>
          <p:cNvPr id="72" name="Google Shape;72;p15"/>
          <p:cNvSpPr txBox="1"/>
          <p:nvPr/>
        </p:nvSpPr>
        <p:spPr>
          <a:xfrm>
            <a:off x="339375" y="1711975"/>
            <a:ext cx="4344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075" y="1158213"/>
            <a:ext cx="5469850" cy="362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1406695" y="0"/>
            <a:ext cx="633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dirty="0"/>
              <a:t>The average discount was between 10-30%</a:t>
            </a:r>
            <a:endParaRPr sz="2700" dirty="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150" y="941125"/>
            <a:ext cx="5109690" cy="39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76010" y="0"/>
            <a:ext cx="87393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EFEFEF"/>
                </a:solidFill>
              </a:rPr>
              <a:t>Periods with high negative discounts reflected very low sales</a:t>
            </a:r>
            <a:endParaRPr dirty="0">
              <a:solidFill>
                <a:srgbClr val="EFEFEF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3667800" y="1017725"/>
            <a:ext cx="1808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Smartphones</a:t>
            </a:r>
            <a:endParaRPr sz="1800" b="1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500" y="1643150"/>
            <a:ext cx="3829165" cy="32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115" y="1618013"/>
            <a:ext cx="4048032" cy="330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1095525" y="2649450"/>
            <a:ext cx="606000" cy="1569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5337750" y="2742675"/>
            <a:ext cx="606000" cy="1569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rgbClr val="EFEFEF"/>
                </a:solidFill>
              </a:rPr>
              <a:t>Negative discounts represent </a:t>
            </a:r>
            <a:endParaRPr sz="2700">
              <a:solidFill>
                <a:srgbClr val="EFEFEF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dk1"/>
                </a:solidFill>
              </a:rPr>
              <a:t>less than 2%</a:t>
            </a:r>
            <a:r>
              <a:rPr lang="pt-BR" sz="3000">
                <a:solidFill>
                  <a:srgbClr val="EFEFEF"/>
                </a:solidFill>
              </a:rPr>
              <a:t> </a:t>
            </a:r>
            <a:endParaRPr sz="3000">
              <a:solidFill>
                <a:srgbClr val="EFEFEF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rgbClr val="EFEFEF"/>
                </a:solidFill>
              </a:rPr>
              <a:t>of the sales</a:t>
            </a:r>
            <a:endParaRPr sz="2700">
              <a:solidFill>
                <a:srgbClr val="EFEFEF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2700">
              <a:solidFill>
                <a:srgbClr val="EFEFEF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>
                <a:solidFill>
                  <a:srgbClr val="EFEFEF"/>
                </a:solidFill>
              </a:rPr>
              <a:t>and will be ignored from further analysis</a:t>
            </a:r>
            <a:endParaRPr sz="20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-412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EFEFEF"/>
                </a:solidFill>
              </a:rPr>
              <a:t>Avg. discount percentage vs revenue (smartphone)</a:t>
            </a:r>
            <a:endParaRPr dirty="0">
              <a:solidFill>
                <a:srgbClr val="EFEFEF"/>
              </a:solidFill>
            </a:endParaRPr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62025"/>
            <a:ext cx="8520600" cy="20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108400"/>
            <a:ext cx="8520600" cy="197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/>
          <p:nvPr/>
        </p:nvSpPr>
        <p:spPr>
          <a:xfrm rot="10800000">
            <a:off x="5745400" y="1939375"/>
            <a:ext cx="144000" cy="1440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FF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4" name="Google Shape;104;p19"/>
          <p:cNvSpPr/>
          <p:nvPr/>
        </p:nvSpPr>
        <p:spPr>
          <a:xfrm rot="10800000">
            <a:off x="5889400" y="3796325"/>
            <a:ext cx="144000" cy="1440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FF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5" name="Google Shape;105;p19"/>
          <p:cNvSpPr/>
          <p:nvPr/>
        </p:nvSpPr>
        <p:spPr>
          <a:xfrm rot="10800000">
            <a:off x="8286075" y="1017725"/>
            <a:ext cx="144000" cy="1440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FF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6" name="Google Shape;106;p19"/>
          <p:cNvSpPr/>
          <p:nvPr/>
        </p:nvSpPr>
        <p:spPr>
          <a:xfrm rot="10800000">
            <a:off x="8324925" y="4133350"/>
            <a:ext cx="144000" cy="1440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FF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 rot="-268096">
            <a:off x="1543637" y="2092536"/>
            <a:ext cx="1440177" cy="201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1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– dry spell –</a:t>
            </a:r>
            <a:endParaRPr sz="1200" b="1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4405375" y="2913625"/>
            <a:ext cx="792600" cy="9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4572000" y="4902650"/>
            <a:ext cx="792600" cy="9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00" y="318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Avg. discount percentage vs revenue (accessories)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Compare Discounts with Revenue per month.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No clear correlation between them.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600" cy="20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118400"/>
            <a:ext cx="8520600" cy="19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/>
          <p:nvPr/>
        </p:nvSpPr>
        <p:spPr>
          <a:xfrm rot="10800000">
            <a:off x="2466600" y="4254725"/>
            <a:ext cx="144000" cy="1440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FF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9" name="Google Shape;119;p20"/>
          <p:cNvSpPr/>
          <p:nvPr/>
        </p:nvSpPr>
        <p:spPr>
          <a:xfrm rot="10800000">
            <a:off x="6791275" y="1493525"/>
            <a:ext cx="144000" cy="1440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FF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0" name="Google Shape;120;p20"/>
          <p:cNvSpPr/>
          <p:nvPr/>
        </p:nvSpPr>
        <p:spPr>
          <a:xfrm rot="10800000">
            <a:off x="6387250" y="3187300"/>
            <a:ext cx="144000" cy="1440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FF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1" name="Google Shape;121;p20"/>
          <p:cNvSpPr/>
          <p:nvPr/>
        </p:nvSpPr>
        <p:spPr>
          <a:xfrm rot="10800000">
            <a:off x="8298600" y="4027525"/>
            <a:ext cx="144000" cy="1440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FF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4405375" y="2913625"/>
            <a:ext cx="792600" cy="9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4572000" y="4899650"/>
            <a:ext cx="792600" cy="9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EFEFEF"/>
                </a:solidFill>
              </a:rPr>
              <a:t>Most of the revenue comes from discounts </a:t>
            </a:r>
            <a:r>
              <a:rPr lang="pt-BR" sz="3333" b="1" dirty="0">
                <a:solidFill>
                  <a:srgbClr val="EFEFEF"/>
                </a:solidFill>
              </a:rPr>
              <a:t>smaller than 20%</a:t>
            </a:r>
            <a:endParaRPr sz="3333" b="1" dirty="0">
              <a:solidFill>
                <a:srgbClr val="EFEFEF"/>
              </a:solidFill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225" y="1176887"/>
            <a:ext cx="5769550" cy="35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On-screen Show (16:9)</PresentationFormat>
  <Paragraphs>30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Oswald</vt:lpstr>
      <vt:lpstr>Average</vt:lpstr>
      <vt:lpstr>Slate</vt:lpstr>
      <vt:lpstr>Higher discounts may not boost Eniac’s revenue</vt:lpstr>
      <vt:lpstr>Background</vt:lpstr>
      <vt:lpstr>Storage, smartphone and accessories bring the highest revenue</vt:lpstr>
      <vt:lpstr>The average discount was between 10-30%</vt:lpstr>
      <vt:lpstr>Periods with high negative discounts reflected very low sales</vt:lpstr>
      <vt:lpstr>PowerPoint Presentation</vt:lpstr>
      <vt:lpstr>Avg. discount percentage vs revenue (smartphone)</vt:lpstr>
      <vt:lpstr>Avg. discount percentage vs revenue (accessories) </vt:lpstr>
      <vt:lpstr>Most of the revenue comes from discounts smaller than 20%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Milind Shiralkar</cp:lastModifiedBy>
  <cp:revision>1</cp:revision>
  <dcterms:modified xsi:type="dcterms:W3CDTF">2024-06-21T17:31:21Z</dcterms:modified>
</cp:coreProperties>
</file>