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15c0817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15c0817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16a44f2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e16a44f2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e16a44f29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e16a44f29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e15c0817ad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e15c0817ad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e1a7047b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e1a7047b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e15c0817ad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e15c0817ad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e1a7047b7e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e1a7047b7e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Shall Eniac sign a deal with Magist?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Presented by: Fatima, Sina &amp; Anish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241650" y="357725"/>
            <a:ext cx="7030500" cy="10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333">
                <a:solidFill>
                  <a:srgbClr val="FF00FF"/>
                </a:solidFill>
              </a:rPr>
              <a:t>Magist</a:t>
            </a:r>
            <a:r>
              <a:rPr lang="de"/>
              <a:t>: </a:t>
            </a:r>
            <a:r>
              <a:rPr lang="de" sz="2000">
                <a:solidFill>
                  <a:srgbClr val="FF0000"/>
                </a:solidFill>
              </a:rPr>
              <a:t>may not</a:t>
            </a:r>
            <a:r>
              <a:rPr lang="de" sz="2000"/>
              <a:t> be an effective platform for </a:t>
            </a:r>
            <a:r>
              <a:rPr lang="de" sz="3333">
                <a:solidFill>
                  <a:srgbClr val="0000FF"/>
                </a:solidFill>
              </a:rPr>
              <a:t>Eniac</a:t>
            </a:r>
            <a:r>
              <a:rPr lang="de" sz="2000"/>
              <a:t> to enter the Brazilian market</a:t>
            </a:r>
            <a:endParaRPr sz="200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475025"/>
            <a:ext cx="7030500" cy="25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Based on</a:t>
            </a:r>
            <a:r>
              <a:rPr lang="de" sz="1700"/>
              <a:t> </a:t>
            </a:r>
            <a:r>
              <a:rPr lang="de" sz="3600" b="1"/>
              <a:t>3</a:t>
            </a:r>
            <a:r>
              <a:rPr lang="de" sz="1800"/>
              <a:t> business questions</a:t>
            </a: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 sz="1800"/>
              <a:t>How well does Magist manage to sell </a:t>
            </a:r>
            <a:r>
              <a:rPr lang="de" sz="2000" b="1"/>
              <a:t>tech. products</a:t>
            </a:r>
            <a:r>
              <a:rPr lang="de" sz="1800"/>
              <a:t>?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sz="1800"/>
              <a:t>How efficient is Magist with customer </a:t>
            </a:r>
            <a:r>
              <a:rPr lang="de" sz="2000" b="1"/>
              <a:t>deliveries</a:t>
            </a:r>
            <a:r>
              <a:rPr lang="de" sz="1800"/>
              <a:t>?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sz="1800"/>
              <a:t>What is the </a:t>
            </a:r>
            <a:r>
              <a:rPr lang="de" sz="2000" b="1"/>
              <a:t>market condition</a:t>
            </a:r>
            <a:r>
              <a:rPr lang="de" sz="1800"/>
              <a:t> for tech. products in Brazil? </a:t>
            </a:r>
            <a:endParaRPr sz="18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404800" y="3499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solidFill>
                  <a:srgbClr val="FF00FF"/>
                </a:solidFill>
              </a:rPr>
              <a:t>Magist</a:t>
            </a:r>
            <a:r>
              <a:rPr lang="de" sz="2000"/>
              <a:t> sold only </a:t>
            </a:r>
            <a:r>
              <a:rPr lang="de" sz="3000"/>
              <a:t>2.37%</a:t>
            </a:r>
            <a:r>
              <a:rPr lang="de" sz="2000"/>
              <a:t> expensive products</a:t>
            </a:r>
            <a:endParaRPr sz="200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125" y="2043425"/>
            <a:ext cx="7676398" cy="24882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1243150" y="357725"/>
            <a:ext cx="73137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200"/>
              <a:t>Average price of products sold by </a:t>
            </a:r>
            <a:r>
              <a:rPr lang="de" sz="3355">
                <a:solidFill>
                  <a:srgbClr val="FF00FF"/>
                </a:solidFill>
              </a:rPr>
              <a:t>Magist</a:t>
            </a:r>
            <a:r>
              <a:rPr lang="de" sz="2000"/>
              <a:t> </a:t>
            </a:r>
            <a:r>
              <a:rPr lang="de" sz="2200"/>
              <a:t>was </a:t>
            </a:r>
            <a:r>
              <a:rPr lang="de" sz="3300"/>
              <a:t>€131</a:t>
            </a:r>
            <a:endParaRPr sz="3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425" y="2175500"/>
            <a:ext cx="7593425" cy="2541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1327100" y="349925"/>
            <a:ext cx="70305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solidFill>
                  <a:srgbClr val="FF0000"/>
                </a:solidFill>
              </a:rPr>
              <a:t>High</a:t>
            </a:r>
            <a:r>
              <a:rPr lang="de" sz="3000"/>
              <a:t> </a:t>
            </a:r>
            <a:r>
              <a:rPr lang="de" sz="2000"/>
              <a:t>Inflation </a:t>
            </a:r>
            <a:endParaRPr sz="2000"/>
          </a:p>
        </p:txBody>
      </p:sp>
      <p:pic>
        <p:nvPicPr>
          <p:cNvPr id="303" name="Google Shape;303;p17"/>
          <p:cNvPicPr preferRelativeResize="0"/>
          <p:nvPr/>
        </p:nvPicPr>
        <p:blipFill rotWithShape="1">
          <a:blip r:embed="rId3">
            <a:alphaModFix/>
          </a:blip>
          <a:srcRect l="-836" t="-1173"/>
          <a:stretch/>
        </p:blipFill>
        <p:spPr>
          <a:xfrm>
            <a:off x="5436050" y="1352787"/>
            <a:ext cx="3367549" cy="2049801"/>
          </a:xfrm>
          <a:prstGeom prst="rect">
            <a:avLst/>
          </a:prstGeom>
          <a:noFill/>
          <a:ln>
            <a:noFill/>
          </a:ln>
          <a:effectLst>
            <a:outerShdw blurRad="200025" dist="9525" dir="2154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04" name="Google Shape;304;p17"/>
          <p:cNvSpPr txBox="1"/>
          <p:nvPr/>
        </p:nvSpPr>
        <p:spPr>
          <a:xfrm>
            <a:off x="7824050" y="4784350"/>
            <a:ext cx="1279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 b="1">
                <a:solidFill>
                  <a:srgbClr val="1C4587"/>
                </a:solidFill>
              </a:rPr>
              <a:t>www.worldbank.org</a:t>
            </a:r>
            <a:endParaRPr sz="900" b="1">
              <a:solidFill>
                <a:srgbClr val="1C4587"/>
              </a:solidFill>
            </a:endParaRPr>
          </a:p>
        </p:txBody>
      </p:sp>
      <p:pic>
        <p:nvPicPr>
          <p:cNvPr id="305" name="Google Shape;305;p17"/>
          <p:cNvPicPr preferRelativeResize="0"/>
          <p:nvPr/>
        </p:nvPicPr>
        <p:blipFill rotWithShape="1">
          <a:blip r:embed="rId4">
            <a:alphaModFix/>
          </a:blip>
          <a:srcRect l="1847" t="1847" r="5292" b="5292"/>
          <a:stretch/>
        </p:blipFill>
        <p:spPr>
          <a:xfrm>
            <a:off x="770750" y="1390713"/>
            <a:ext cx="3155600" cy="1973925"/>
          </a:xfrm>
          <a:prstGeom prst="rect">
            <a:avLst/>
          </a:prstGeom>
          <a:noFill/>
          <a:ln>
            <a:noFill/>
          </a:ln>
          <a:effectLst>
            <a:outerShdw blurRad="200025" dist="9525" dir="2154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06" name="Google Shape;306;p17"/>
          <p:cNvSpPr/>
          <p:nvPr/>
        </p:nvSpPr>
        <p:spPr>
          <a:xfrm rot="10800000">
            <a:off x="3999125" y="3090575"/>
            <a:ext cx="1265100" cy="652800"/>
          </a:xfrm>
          <a:prstGeom prst="leftRightUpArrow">
            <a:avLst>
              <a:gd name="adj1" fmla="val 5739"/>
              <a:gd name="adj2" fmla="val 9191"/>
              <a:gd name="adj3" fmla="val 13793"/>
            </a:avLst>
          </a:prstGeom>
          <a:solidFill>
            <a:srgbClr val="CFE2F3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1150" y="3808200"/>
            <a:ext cx="2501050" cy="1299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76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>
            <a:spLocks noGrp="1"/>
          </p:cNvSpPr>
          <p:nvPr>
            <p:ph type="title"/>
          </p:nvPr>
        </p:nvSpPr>
        <p:spPr>
          <a:xfrm>
            <a:off x="1119850" y="370875"/>
            <a:ext cx="7030500" cy="10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/>
              <a:t>Consumer Market Size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22"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63" y="2377225"/>
            <a:ext cx="8747274" cy="175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8"/>
          <p:cNvSpPr/>
          <p:nvPr/>
        </p:nvSpPr>
        <p:spPr>
          <a:xfrm>
            <a:off x="937750" y="1330225"/>
            <a:ext cx="7394700" cy="1047000"/>
          </a:xfrm>
          <a:prstGeom prst="cloudCallout">
            <a:avLst>
              <a:gd name="adj1" fmla="val -46067"/>
              <a:gd name="adj2" fmla="val 46531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28600" dist="85725" dir="30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266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de" sz="2266" b="1">
                <a:solidFill>
                  <a:srgbClr val="BF9000"/>
                </a:solidFill>
                <a:latin typeface="Maven Pro"/>
                <a:ea typeface="Maven Pro"/>
                <a:cs typeface="Maven Pro"/>
                <a:sym typeface="Maven Pro"/>
              </a:rPr>
              <a:t>Brazil</a:t>
            </a:r>
            <a:r>
              <a:rPr lang="de" sz="2266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de" sz="2100" b="1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=</a:t>
            </a:r>
            <a:r>
              <a:rPr lang="de" sz="1866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de" sz="1122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Germany+France+Netherlands+Spain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8"/>
          <p:cNvSpPr txBox="1"/>
          <p:nvPr/>
        </p:nvSpPr>
        <p:spPr>
          <a:xfrm>
            <a:off x="7729250" y="3751850"/>
            <a:ext cx="1279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 b="1">
                <a:solidFill>
                  <a:srgbClr val="1C4587"/>
                </a:solidFill>
              </a:rPr>
              <a:t>www.worldbank.org</a:t>
            </a:r>
            <a:endParaRPr sz="900" b="1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/>
        </p:nvSpPr>
        <p:spPr>
          <a:xfrm>
            <a:off x="3138925" y="1412600"/>
            <a:ext cx="5749500" cy="27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Average delivery time for Magist = </a:t>
            </a:r>
            <a:r>
              <a:rPr lang="de" sz="2800" b="1">
                <a:solidFill>
                  <a:srgbClr val="38761D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12.5</a:t>
            </a:r>
            <a:r>
              <a:rPr lang="de" sz="2800" b="1">
                <a:solidFill>
                  <a:srgbClr val="434343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de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days</a:t>
            </a:r>
            <a:endParaRPr sz="2800" b="1">
              <a:solidFill>
                <a:srgbClr val="434343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Average delivery time for others = </a:t>
            </a:r>
            <a:r>
              <a:rPr lang="de" sz="2800" b="1">
                <a:solidFill>
                  <a:srgbClr val="FF0000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21</a:t>
            </a:r>
            <a:r>
              <a:rPr lang="de" sz="2800" b="1">
                <a:solidFill>
                  <a:srgbClr val="434343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de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days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Google Shape;321;p19"/>
          <p:cNvSpPr txBox="1">
            <a:spLocks noGrp="1"/>
          </p:cNvSpPr>
          <p:nvPr>
            <p:ph type="title"/>
          </p:nvPr>
        </p:nvSpPr>
        <p:spPr>
          <a:xfrm>
            <a:off x="2385300" y="345700"/>
            <a:ext cx="60648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solidFill>
                  <a:srgbClr val="38761D"/>
                </a:solidFill>
              </a:rPr>
              <a:t>Effective</a:t>
            </a:r>
            <a:r>
              <a:rPr lang="de"/>
              <a:t> </a:t>
            </a:r>
            <a:r>
              <a:rPr lang="de" sz="2000"/>
              <a:t>customer deliveries</a:t>
            </a:r>
            <a:endParaRPr sz="2000"/>
          </a:p>
        </p:txBody>
      </p:sp>
      <p:sp>
        <p:nvSpPr>
          <p:cNvPr id="322" name="Google Shape;322;p19"/>
          <p:cNvSpPr txBox="1"/>
          <p:nvPr/>
        </p:nvSpPr>
        <p:spPr>
          <a:xfrm>
            <a:off x="1912650" y="4273750"/>
            <a:ext cx="7010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400" y="911275"/>
            <a:ext cx="2432300" cy="4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>
            <a:spLocks noGrp="1"/>
          </p:cNvSpPr>
          <p:nvPr>
            <p:ph type="body" idx="1"/>
          </p:nvPr>
        </p:nvSpPr>
        <p:spPr>
          <a:xfrm>
            <a:off x="1174400" y="1055825"/>
            <a:ext cx="2822400" cy="2541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 b="1">
                <a:solidFill>
                  <a:srgbClr val="0B5394"/>
                </a:solidFill>
              </a:rPr>
              <a:t>Positive</a:t>
            </a:r>
            <a:endParaRPr sz="2000" b="1">
              <a:solidFill>
                <a:srgbClr val="0B5394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B5394"/>
              </a:buClr>
              <a:buSzPts val="1300"/>
              <a:buChar char="-"/>
            </a:pPr>
            <a:r>
              <a:rPr lang="de">
                <a:solidFill>
                  <a:srgbClr val="0B5394"/>
                </a:solidFill>
              </a:rPr>
              <a:t>Delivery time is comparably good</a:t>
            </a:r>
            <a:endParaRPr>
              <a:solidFill>
                <a:srgbClr val="0B5394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300"/>
              <a:buChar char="-"/>
            </a:pPr>
            <a:r>
              <a:rPr lang="de">
                <a:solidFill>
                  <a:srgbClr val="0B5394"/>
                </a:solidFill>
                <a:highlight>
                  <a:srgbClr val="FFFFFF"/>
                </a:highlight>
              </a:rPr>
              <a:t>Consumer Market Size</a:t>
            </a:r>
            <a:endParaRPr>
              <a:solidFill>
                <a:srgbClr val="0B5394"/>
              </a:solidFill>
              <a:highlight>
                <a:srgbClr val="FFFFFF"/>
              </a:highlight>
            </a:endParaRPr>
          </a:p>
        </p:txBody>
      </p:sp>
      <p:sp>
        <p:nvSpPr>
          <p:cNvPr id="329" name="Google Shape;329;p20"/>
          <p:cNvSpPr txBox="1">
            <a:spLocks noGrp="1"/>
          </p:cNvSpPr>
          <p:nvPr>
            <p:ph type="body" idx="1"/>
          </p:nvPr>
        </p:nvSpPr>
        <p:spPr>
          <a:xfrm>
            <a:off x="4094375" y="1055825"/>
            <a:ext cx="29577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 b="1">
                <a:solidFill>
                  <a:srgbClr val="990000"/>
                </a:solidFill>
              </a:rPr>
              <a:t>Negative</a:t>
            </a:r>
            <a:endParaRPr sz="2000" b="1">
              <a:solidFill>
                <a:srgbClr val="990000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90000"/>
              </a:buClr>
              <a:buSzPts val="1300"/>
              <a:buChar char="-"/>
            </a:pPr>
            <a:r>
              <a:rPr lang="de">
                <a:solidFill>
                  <a:srgbClr val="990000"/>
                </a:solidFill>
              </a:rPr>
              <a:t>Sales of expensive products are only 2.37%</a:t>
            </a:r>
            <a:endParaRPr>
              <a:solidFill>
                <a:srgbClr val="99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00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300"/>
              <a:buChar char="-"/>
            </a:pPr>
            <a:r>
              <a:rPr lang="de">
                <a:solidFill>
                  <a:srgbClr val="990000"/>
                </a:solidFill>
              </a:rPr>
              <a:t>Customer base of Magist is more interested in cheaper products</a:t>
            </a:r>
            <a:endParaRPr>
              <a:solidFill>
                <a:srgbClr val="99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00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300"/>
              <a:buChar char="-"/>
            </a:pPr>
            <a:r>
              <a:rPr lang="de">
                <a:solidFill>
                  <a:srgbClr val="990000"/>
                </a:solidFill>
              </a:rPr>
              <a:t>High inflation in Brazil</a:t>
            </a:r>
            <a:endParaRPr>
              <a:solidFill>
                <a:srgbClr val="99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2540825" y="193925"/>
            <a:ext cx="60648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solidFill>
                  <a:srgbClr val="000000"/>
                </a:solidFill>
              </a:rPr>
              <a:t>Summary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161</Words>
  <Application>Microsoft Office PowerPoint</Application>
  <PresentationFormat>On-screen Show (16:9)</PresentationFormat>
  <Paragraphs>28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Maven Pro</vt:lpstr>
      <vt:lpstr>Nunito</vt:lpstr>
      <vt:lpstr>Momentum</vt:lpstr>
      <vt:lpstr>Shall Eniac sign a deal with Magist?</vt:lpstr>
      <vt:lpstr>Magist: may not be an effective platform for Eniac to enter the Brazilian market</vt:lpstr>
      <vt:lpstr>Magist sold only 2.37% expensive products</vt:lpstr>
      <vt:lpstr>Average price of products sold by Magist was €131 </vt:lpstr>
      <vt:lpstr>High Inflation </vt:lpstr>
      <vt:lpstr>Consumer Market Size </vt:lpstr>
      <vt:lpstr>Effective customer deliveries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Shall Eniac sign a deal with Magist?</dc:title>
  <cp:lastModifiedBy>Milind Shiralkar</cp:lastModifiedBy>
  <cp:revision>1</cp:revision>
  <dcterms:modified xsi:type="dcterms:W3CDTF">2024-05-31T15:24:27Z</dcterms:modified>
</cp:coreProperties>
</file>