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9" r:id="rId4"/>
    <p:sldId id="261" r:id="rId5"/>
    <p:sldId id="272" r:id="rId6"/>
    <p:sldId id="265" r:id="rId7"/>
    <p:sldId id="262" r:id="rId8"/>
    <p:sldId id="273" r:id="rId9"/>
    <p:sldId id="275" r:id="rId10"/>
    <p:sldId id="274" r:id="rId11"/>
    <p:sldId id="270" r:id="rId12"/>
    <p:sldId id="263"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8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893482-13B0-436F-BD33-99219E65D28A}"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50056-A51B-4486-B7A1-8DE3F3976A9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93482-13B0-436F-BD33-99219E65D28A}"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50056-A51B-4486-B7A1-8DE3F3976A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93482-13B0-436F-BD33-99219E65D28A}"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50056-A51B-4486-B7A1-8DE3F3976A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93482-13B0-436F-BD33-99219E65D28A}"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50056-A51B-4486-B7A1-8DE3F3976A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93482-13B0-436F-BD33-99219E65D28A}"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50056-A51B-4486-B7A1-8DE3F3976A9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893482-13B0-436F-BD33-99219E65D28A}"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50056-A51B-4486-B7A1-8DE3F3976A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893482-13B0-436F-BD33-99219E65D28A}" type="datetimeFigureOut">
              <a:rPr lang="en-US" smtClean="0"/>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50056-A51B-4486-B7A1-8DE3F3976A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893482-13B0-436F-BD33-99219E65D28A}" type="datetimeFigureOut">
              <a:rPr lang="en-US" smtClean="0"/>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50056-A51B-4486-B7A1-8DE3F3976A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93482-13B0-436F-BD33-99219E65D28A}" type="datetimeFigureOut">
              <a:rPr lang="en-US" smtClean="0"/>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50056-A51B-4486-B7A1-8DE3F3976A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93482-13B0-436F-BD33-99219E65D28A}"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50056-A51B-4486-B7A1-8DE3F3976A9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3893482-13B0-436F-BD33-99219E65D28A}" type="datetimeFigureOut">
              <a:rPr lang="en-US" smtClean="0"/>
              <a:t>8/31/2016</a:t>
            </a:fld>
            <a:endParaRPr lang="en-US"/>
          </a:p>
        </p:txBody>
      </p:sp>
      <p:sp>
        <p:nvSpPr>
          <p:cNvPr id="9" name="Slide Number Placeholder 8"/>
          <p:cNvSpPr>
            <a:spLocks noGrp="1"/>
          </p:cNvSpPr>
          <p:nvPr>
            <p:ph type="sldNum" sz="quarter" idx="11"/>
          </p:nvPr>
        </p:nvSpPr>
        <p:spPr/>
        <p:txBody>
          <a:bodyPr/>
          <a:lstStyle/>
          <a:p>
            <a:fld id="{9E950056-A51B-4486-B7A1-8DE3F3976A9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E950056-A51B-4486-B7A1-8DE3F3976A9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3893482-13B0-436F-BD33-99219E65D28A}" type="datetimeFigureOut">
              <a:rPr lang="en-US" smtClean="0"/>
              <a:t>8/31/2016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a:t>Movie Recommendation System</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Anish Man </a:t>
            </a:r>
            <a:r>
              <a:rPr lang="en-US" dirty="0" smtClean="0"/>
              <a:t>Shrestha (985078)</a:t>
            </a:r>
            <a:endParaRPr lang="en-US" dirty="0" smtClean="0"/>
          </a:p>
          <a:p>
            <a:r>
              <a:rPr lang="en-US" dirty="0" err="1" smtClean="0"/>
              <a:t>Bishal</a:t>
            </a:r>
            <a:r>
              <a:rPr lang="en-US" dirty="0" smtClean="0"/>
              <a:t> </a:t>
            </a:r>
            <a:r>
              <a:rPr lang="en-US" dirty="0" smtClean="0"/>
              <a:t>Nepal (985040)</a:t>
            </a:r>
            <a:endParaRPr lang="en-US" dirty="0"/>
          </a:p>
        </p:txBody>
      </p:sp>
    </p:spTree>
    <p:extLst>
      <p:ext uri="{BB962C8B-B14F-4D97-AF65-F5344CB8AC3E}">
        <p14:creationId xmlns:p14="http://schemas.microsoft.com/office/powerpoint/2010/main" val="155367555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61722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tested </a:t>
            </a:r>
            <a:r>
              <a:rPr lang="en-US" dirty="0"/>
              <a:t>8 combinations resulting from the cross product of 2 different ranks (8 and 12), 2 different lambdas (1.0 and 10.0), and two different numbers of iterations (10 and 20).</a:t>
            </a:r>
          </a:p>
          <a:p>
            <a:endParaRPr lang="en-US" dirty="0" smtClean="0"/>
          </a:p>
          <a:p>
            <a:r>
              <a:rPr lang="en-US" dirty="0" smtClean="0"/>
              <a:t>The </a:t>
            </a:r>
            <a:r>
              <a:rPr lang="en-US" dirty="0"/>
              <a:t>model with the smallest RMSE on the validation set becomes the one selected and its RMSE on the test set is used as the final metric</a:t>
            </a:r>
          </a:p>
        </p:txBody>
      </p:sp>
      <p:sp>
        <p:nvSpPr>
          <p:cNvPr id="6" name="Title 1"/>
          <p:cNvSpPr>
            <a:spLocks noGrp="1"/>
          </p:cNvSpPr>
          <p:nvPr>
            <p:ph type="title"/>
          </p:nvPr>
        </p:nvSpPr>
        <p:spPr>
          <a:xfrm>
            <a:off x="457200" y="274638"/>
            <a:ext cx="7620000" cy="182562"/>
          </a:xfrm>
        </p:spPr>
        <p:txBody>
          <a:bodyPr/>
          <a:lstStyle/>
          <a:p>
            <a:r>
              <a:rPr lang="en-US" sz="1800" b="1" u="sng" dirty="0"/>
              <a:t>Model/Algorithm </a:t>
            </a:r>
            <a:r>
              <a:rPr lang="en-US" sz="1800" b="1" dirty="0"/>
              <a:t>continue…</a:t>
            </a:r>
            <a:endParaRPr lang="en-US" dirty="0"/>
          </a:p>
        </p:txBody>
      </p:sp>
      <p:pic>
        <p:nvPicPr>
          <p:cNvPr id="7" name="Picture 6"/>
          <p:cNvPicPr>
            <a:picLocks noChangeAspect="1"/>
          </p:cNvPicPr>
          <p:nvPr/>
        </p:nvPicPr>
        <p:blipFill rotWithShape="1">
          <a:blip r:embed="rId2"/>
          <a:srcRect l="3320" t="29849" r="29183" b="44566"/>
          <a:stretch/>
        </p:blipFill>
        <p:spPr>
          <a:xfrm>
            <a:off x="457200" y="952500"/>
            <a:ext cx="8762999" cy="2819400"/>
          </a:xfrm>
          <a:prstGeom prst="rect">
            <a:avLst/>
          </a:prstGeom>
        </p:spPr>
      </p:pic>
    </p:spTree>
    <p:extLst>
      <p:ext uri="{BB962C8B-B14F-4D97-AF65-F5344CB8AC3E}">
        <p14:creationId xmlns:p14="http://schemas.microsoft.com/office/powerpoint/2010/main" val="329654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Implementation</a:t>
            </a:r>
            <a:endParaRPr lang="en-US" sz="3600" b="1" dirty="0"/>
          </a:p>
        </p:txBody>
      </p:sp>
      <p:sp>
        <p:nvSpPr>
          <p:cNvPr id="3" name="Content Placeholder 2"/>
          <p:cNvSpPr>
            <a:spLocks noGrp="1"/>
          </p:cNvSpPr>
          <p:nvPr>
            <p:ph idx="1"/>
          </p:nvPr>
        </p:nvSpPr>
        <p:spPr>
          <a:xfrm>
            <a:off x="457200" y="1219200"/>
            <a:ext cx="7620000" cy="4800600"/>
          </a:xfrm>
        </p:spPr>
        <p:txBody>
          <a:bodyPr>
            <a:normAutofit/>
          </a:bodyPr>
          <a:lstStyle/>
          <a:p>
            <a:pPr marL="114300" lvl="0" indent="0">
              <a:buNone/>
            </a:pPr>
            <a:r>
              <a:rPr lang="en-US" sz="3200" b="1" u="sng" dirty="0" smtClean="0"/>
              <a:t>Tools</a:t>
            </a:r>
            <a:endParaRPr lang="en-US" sz="2400" b="1" u="sng" dirty="0" smtClean="0"/>
          </a:p>
          <a:p>
            <a:pPr lvl="0"/>
            <a:r>
              <a:rPr lang="en-US" sz="2400" b="1" dirty="0" smtClean="0"/>
              <a:t>Hadoop</a:t>
            </a:r>
            <a:r>
              <a:rPr lang="en-US" sz="2400" b="1" dirty="0"/>
              <a:t>: </a:t>
            </a:r>
            <a:r>
              <a:rPr lang="en-US" sz="2400" dirty="0"/>
              <a:t>For storing and running application</a:t>
            </a:r>
            <a:endParaRPr lang="en-US" sz="2400" b="1" dirty="0"/>
          </a:p>
          <a:p>
            <a:pPr lvl="0"/>
            <a:r>
              <a:rPr lang="en-US" sz="2400" b="1" dirty="0"/>
              <a:t>Scala: </a:t>
            </a:r>
            <a:r>
              <a:rPr lang="en-US" sz="2400" dirty="0"/>
              <a:t>Used for functional programming</a:t>
            </a:r>
          </a:p>
          <a:p>
            <a:pPr lvl="0"/>
            <a:r>
              <a:rPr lang="en-US" sz="2400" b="1" dirty="0"/>
              <a:t>Spark: </a:t>
            </a:r>
            <a:r>
              <a:rPr lang="en-US" sz="2400" dirty="0"/>
              <a:t>For data processing tool that operates on distributed data collection</a:t>
            </a:r>
            <a:r>
              <a:rPr lang="en-US" sz="2400" dirty="0" smtClean="0"/>
              <a:t>.</a:t>
            </a:r>
          </a:p>
          <a:p>
            <a:pPr lvl="0"/>
            <a:r>
              <a:rPr lang="en-US" sz="2400" dirty="0" smtClean="0"/>
              <a:t> </a:t>
            </a:r>
            <a:r>
              <a:rPr lang="en-US" sz="2400" b="1" dirty="0" smtClean="0"/>
              <a:t>Java</a:t>
            </a:r>
            <a:r>
              <a:rPr lang="en-US" sz="2400" b="1" dirty="0"/>
              <a:t>: </a:t>
            </a:r>
            <a:r>
              <a:rPr lang="en-US" sz="2400" dirty="0"/>
              <a:t> For </a:t>
            </a:r>
            <a:r>
              <a:rPr lang="en-US" sz="2400" dirty="0" smtClean="0"/>
              <a:t>application</a:t>
            </a:r>
            <a:endParaRPr lang="en-US" sz="2400" b="1" dirty="0"/>
          </a:p>
          <a:p>
            <a:endParaRPr lang="en-US" sz="2400" dirty="0" smtClean="0"/>
          </a:p>
          <a:p>
            <a:endParaRPr lang="en-US" dirty="0" smtClean="0"/>
          </a:p>
          <a:p>
            <a:endParaRPr lang="en-US" dirty="0"/>
          </a:p>
        </p:txBody>
      </p:sp>
    </p:spTree>
    <p:extLst>
      <p:ext uri="{BB962C8B-B14F-4D97-AF65-F5344CB8AC3E}">
        <p14:creationId xmlns:p14="http://schemas.microsoft.com/office/powerpoint/2010/main" val="115699197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0"/>
            <a:ext cx="3429000" cy="1600200"/>
          </a:xfrm>
        </p:spPr>
        <p:txBody>
          <a:bodyPr/>
          <a:lstStyle/>
          <a:p>
            <a:r>
              <a:rPr lang="en-US" sz="7200" dirty="0" smtClean="0"/>
              <a:t>Demo</a:t>
            </a:r>
            <a:endParaRPr lang="en-US" sz="7200" dirty="0"/>
          </a:p>
        </p:txBody>
      </p:sp>
    </p:spTree>
    <p:extLst>
      <p:ext uri="{BB962C8B-B14F-4D97-AF65-F5344CB8AC3E}">
        <p14:creationId xmlns:p14="http://schemas.microsoft.com/office/powerpoint/2010/main" val="343475869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90800"/>
            <a:ext cx="4419600" cy="1600200"/>
          </a:xfrm>
        </p:spPr>
        <p:txBody>
          <a:bodyPr/>
          <a:lstStyle/>
          <a:p>
            <a:r>
              <a:rPr lang="en-US" sz="5400" dirty="0" smtClean="0"/>
              <a:t>Thank You !</a:t>
            </a:r>
            <a:endParaRPr lang="en-US" sz="5400" dirty="0"/>
          </a:p>
        </p:txBody>
      </p:sp>
    </p:spTree>
    <p:extLst>
      <p:ext uri="{BB962C8B-B14F-4D97-AF65-F5344CB8AC3E}">
        <p14:creationId xmlns:p14="http://schemas.microsoft.com/office/powerpoint/2010/main" val="105814245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lnSpcReduction="10000"/>
          </a:bodyPr>
          <a:lstStyle/>
          <a:p>
            <a:r>
              <a:rPr lang="en-US" sz="2800" dirty="0" smtClean="0"/>
              <a:t>System to provide recommended movies based on user rating.</a:t>
            </a:r>
          </a:p>
          <a:p>
            <a:r>
              <a:rPr lang="en-US" sz="2800" dirty="0" smtClean="0"/>
              <a:t>To </a:t>
            </a:r>
            <a:r>
              <a:rPr lang="en-US" sz="2800" dirty="0"/>
              <a:t>filter, prioritize and efficiently deliver relevant </a:t>
            </a:r>
            <a:r>
              <a:rPr lang="en-US" sz="2800" dirty="0" smtClean="0"/>
              <a:t>information.</a:t>
            </a:r>
          </a:p>
          <a:p>
            <a:r>
              <a:rPr lang="en-US" sz="2800" dirty="0" smtClean="0"/>
              <a:t>Solve the problem of searching large volume of data dynamically</a:t>
            </a:r>
            <a:r>
              <a:rPr lang="en-US" sz="2800" dirty="0" smtClean="0"/>
              <a:t>.</a:t>
            </a:r>
          </a:p>
          <a:p>
            <a:r>
              <a:rPr lang="en-US" sz="2800" dirty="0" smtClean="0"/>
              <a:t>Our system uses Collaborative Filtering </a:t>
            </a:r>
            <a:r>
              <a:rPr lang="en-US" sz="2800" dirty="0"/>
              <a:t>based on </a:t>
            </a:r>
            <a:r>
              <a:rPr lang="en-US" sz="2800" dirty="0" smtClean="0"/>
              <a:t>ratings.</a:t>
            </a:r>
          </a:p>
          <a:p>
            <a:r>
              <a:rPr lang="en-US" sz="2800" dirty="0"/>
              <a:t>we utilize machine learning technique to predict movie preference for a user based on </a:t>
            </a:r>
            <a:r>
              <a:rPr lang="en-US" sz="2800" dirty="0" smtClean="0"/>
              <a:t>his or her previous ratings.</a:t>
            </a:r>
            <a:endParaRPr lang="en-US" sz="2800" dirty="0" smtClean="0"/>
          </a:p>
          <a:p>
            <a:endParaRPr lang="en-US" sz="2800" dirty="0"/>
          </a:p>
        </p:txBody>
      </p:sp>
    </p:spTree>
    <p:extLst>
      <p:ext uri="{BB962C8B-B14F-4D97-AF65-F5344CB8AC3E}">
        <p14:creationId xmlns:p14="http://schemas.microsoft.com/office/powerpoint/2010/main" val="306259361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a:t>
            </a:r>
            <a:endParaRPr lang="en-US" b="1" dirty="0"/>
          </a:p>
        </p:txBody>
      </p:sp>
      <p:sp>
        <p:nvSpPr>
          <p:cNvPr id="3" name="Content Placeholder 2"/>
          <p:cNvSpPr>
            <a:spLocks noGrp="1"/>
          </p:cNvSpPr>
          <p:nvPr>
            <p:ph idx="1"/>
          </p:nvPr>
        </p:nvSpPr>
        <p:spPr/>
        <p:txBody>
          <a:bodyPr>
            <a:normAutofit/>
          </a:bodyPr>
          <a:lstStyle/>
          <a:p>
            <a:r>
              <a:rPr lang="en-US" sz="2800" dirty="0"/>
              <a:t>To recommend movie for the user based on </a:t>
            </a:r>
            <a:r>
              <a:rPr lang="en-US" sz="2800" dirty="0" smtClean="0"/>
              <a:t>the user </a:t>
            </a:r>
            <a:r>
              <a:rPr lang="en-US" sz="2800" dirty="0"/>
              <a:t>rating </a:t>
            </a:r>
            <a:r>
              <a:rPr lang="en-US" sz="2800" dirty="0" smtClean="0"/>
              <a:t>history.</a:t>
            </a:r>
          </a:p>
          <a:p>
            <a:r>
              <a:rPr lang="en-US" sz="2800" dirty="0" smtClean="0"/>
              <a:t>Analysis </a:t>
            </a:r>
            <a:r>
              <a:rPr lang="en-US" sz="2800" dirty="0"/>
              <a:t>of the </a:t>
            </a:r>
            <a:r>
              <a:rPr lang="en-US" sz="2800" dirty="0" smtClean="0"/>
              <a:t>data and its accuracy.</a:t>
            </a:r>
          </a:p>
          <a:p>
            <a:r>
              <a:rPr lang="en-US" sz="2800" dirty="0" smtClean="0"/>
              <a:t>Reduce </a:t>
            </a:r>
            <a:r>
              <a:rPr lang="en-US" sz="2800" dirty="0"/>
              <a:t>the transaction costs of finding and selecting movies from the server. </a:t>
            </a:r>
          </a:p>
        </p:txBody>
      </p:sp>
    </p:spTree>
    <p:extLst>
      <p:ext uri="{BB962C8B-B14F-4D97-AF65-F5344CB8AC3E}">
        <p14:creationId xmlns:p14="http://schemas.microsoft.com/office/powerpoint/2010/main" val="87463637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Dataset</a:t>
            </a:r>
            <a:endParaRPr lang="en-US" sz="3600" b="1" dirty="0"/>
          </a:p>
        </p:txBody>
      </p:sp>
      <p:sp>
        <p:nvSpPr>
          <p:cNvPr id="3" name="Content Placeholder 2"/>
          <p:cNvSpPr>
            <a:spLocks noGrp="1"/>
          </p:cNvSpPr>
          <p:nvPr>
            <p:ph idx="1"/>
          </p:nvPr>
        </p:nvSpPr>
        <p:spPr>
          <a:xfrm>
            <a:off x="457200" y="1219199"/>
            <a:ext cx="7391400" cy="5611091"/>
          </a:xfrm>
        </p:spPr>
        <p:txBody>
          <a:bodyPr>
            <a:normAutofit/>
          </a:bodyPr>
          <a:lstStyle/>
          <a:p>
            <a:r>
              <a:rPr lang="en-US" sz="2400" dirty="0" smtClean="0"/>
              <a:t>Here our Machine Learning </a:t>
            </a:r>
            <a:r>
              <a:rPr lang="en-US" sz="2400" dirty="0"/>
              <a:t>model </a:t>
            </a:r>
            <a:r>
              <a:rPr lang="en-US" sz="2400" dirty="0" smtClean="0"/>
              <a:t>utilized </a:t>
            </a:r>
            <a:r>
              <a:rPr lang="en-US" sz="2400" dirty="0"/>
              <a:t>to conduct analysis upon </a:t>
            </a:r>
            <a:r>
              <a:rPr lang="en-US" sz="2400" dirty="0" smtClean="0"/>
              <a:t>data </a:t>
            </a:r>
            <a:r>
              <a:rPr lang="en-US" sz="2400" dirty="0"/>
              <a:t>sets, </a:t>
            </a:r>
            <a:r>
              <a:rPr lang="en-US" sz="2400" dirty="0" smtClean="0"/>
              <a:t>to </a:t>
            </a:r>
            <a:r>
              <a:rPr lang="en-US" sz="2400" dirty="0"/>
              <a:t>equip it with intelligence, with the data that has already been </a:t>
            </a:r>
            <a:r>
              <a:rPr lang="en-US" sz="2400" dirty="0" smtClean="0"/>
              <a:t>collected.</a:t>
            </a:r>
          </a:p>
          <a:p>
            <a:r>
              <a:rPr lang="en-US" sz="2400" dirty="0"/>
              <a:t>In our system, we utilize </a:t>
            </a:r>
            <a:r>
              <a:rPr lang="en-US" sz="2400" dirty="0" smtClean="0"/>
              <a:t>dataset </a:t>
            </a:r>
            <a:r>
              <a:rPr lang="en-US" sz="2400" dirty="0"/>
              <a:t>to conduct </a:t>
            </a:r>
            <a:r>
              <a:rPr lang="en-US" sz="2400" dirty="0" smtClean="0"/>
              <a:t>analysis </a:t>
            </a:r>
            <a:r>
              <a:rPr lang="en-US" sz="2400" dirty="0"/>
              <a:t>between the </a:t>
            </a:r>
            <a:r>
              <a:rPr lang="en-US" sz="2400" dirty="0" smtClean="0"/>
              <a:t>users </a:t>
            </a:r>
            <a:r>
              <a:rPr lang="en-US" sz="2400" dirty="0"/>
              <a:t>personal particulars and their movie preferences. </a:t>
            </a:r>
            <a:endParaRPr lang="en-US" sz="2400" dirty="0" smtClean="0"/>
          </a:p>
          <a:p>
            <a:pPr marL="114300" indent="0">
              <a:buNone/>
            </a:pPr>
            <a:endParaRPr lang="en-US" sz="2400" b="1" dirty="0" smtClean="0"/>
          </a:p>
          <a:p>
            <a:r>
              <a:rPr lang="en-US" sz="2400" b="1" dirty="0" smtClean="0"/>
              <a:t>Data </a:t>
            </a:r>
            <a:r>
              <a:rPr lang="en-US" sz="2400" b="1" dirty="0" smtClean="0"/>
              <a:t>set: </a:t>
            </a:r>
            <a:r>
              <a:rPr lang="en-US" sz="2400" dirty="0" smtClean="0"/>
              <a:t>IMDB Data </a:t>
            </a:r>
            <a:r>
              <a:rPr lang="en-US" sz="2400" dirty="0" smtClean="0"/>
              <a:t>set from </a:t>
            </a:r>
            <a:r>
              <a:rPr lang="en-US" sz="2400" dirty="0" err="1">
                <a:solidFill>
                  <a:srgbClr val="0070C0"/>
                </a:solidFill>
              </a:rPr>
              <a:t>movielens</a:t>
            </a:r>
            <a:endParaRPr lang="en-US" sz="2400" dirty="0" smtClean="0"/>
          </a:p>
          <a:p>
            <a:r>
              <a:rPr lang="en-US" sz="2400" b="1" dirty="0" smtClean="0"/>
              <a:t>Volume: </a:t>
            </a:r>
            <a:r>
              <a:rPr lang="en-US" sz="2400" dirty="0" smtClean="0"/>
              <a:t>20 million records</a:t>
            </a:r>
          </a:p>
          <a:p>
            <a:r>
              <a:rPr lang="en-US" sz="2400" b="1" dirty="0"/>
              <a:t>Attributes: </a:t>
            </a:r>
            <a:endParaRPr lang="en-US" sz="2400" b="1" dirty="0" smtClean="0"/>
          </a:p>
          <a:p>
            <a:pPr marL="114300" indent="0">
              <a:buNone/>
            </a:pPr>
            <a:r>
              <a:rPr lang="en-US" sz="2400" dirty="0" smtClean="0"/>
              <a:t>	</a:t>
            </a:r>
            <a:r>
              <a:rPr lang="en-US" sz="2800" i="1" dirty="0" smtClean="0"/>
              <a:t>Movie(</a:t>
            </a:r>
            <a:r>
              <a:rPr lang="en-US" sz="2800" i="1" dirty="0" err="1" smtClean="0"/>
              <a:t>movieId,title,genres</a:t>
            </a:r>
            <a:r>
              <a:rPr lang="en-US" sz="2800" i="1" dirty="0" smtClean="0"/>
              <a:t>)</a:t>
            </a:r>
          </a:p>
          <a:p>
            <a:pPr marL="114300" indent="0">
              <a:buNone/>
            </a:pPr>
            <a:endParaRPr lang="en-US" sz="2000" i="1" dirty="0" smtClean="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000" dirty="0"/>
          </a:p>
        </p:txBody>
      </p:sp>
    </p:spTree>
    <p:extLst>
      <p:ext uri="{BB962C8B-B14F-4D97-AF65-F5344CB8AC3E}">
        <p14:creationId xmlns:p14="http://schemas.microsoft.com/office/powerpoint/2010/main" val="171994971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827797"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58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lstStyle/>
          <a:p>
            <a:r>
              <a:rPr lang="en-US" sz="2800" i="1" dirty="0"/>
              <a:t>Rating(</a:t>
            </a:r>
            <a:r>
              <a:rPr lang="en-US" sz="2800" i="1" dirty="0" err="1"/>
              <a:t>userId,movieId,rating,timestamp</a:t>
            </a:r>
            <a:r>
              <a:rPr lang="en-US" sz="2800" i="1" dirty="0" smtClean="0"/>
              <a:t>)</a:t>
            </a:r>
          </a:p>
          <a:p>
            <a:endParaRPr lang="en-US" sz="2800" b="1" dirty="0" smtClean="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r>
              <a:rPr lang="en-US" sz="2800" b="1" dirty="0" smtClean="0"/>
              <a:t>Source</a:t>
            </a:r>
            <a:r>
              <a:rPr lang="en-US" sz="2800" b="1" dirty="0"/>
              <a:t>: </a:t>
            </a:r>
            <a:r>
              <a:rPr lang="en-US" sz="2400" dirty="0">
                <a:solidFill>
                  <a:srgbClr val="0070C0"/>
                </a:solidFill>
              </a:rPr>
              <a:t>http://grouplens.org/datasets/movielens/20m/</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5459654" cy="3447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113710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Implementation</a:t>
            </a:r>
            <a:endParaRPr lang="en-US" sz="3600" b="1" dirty="0"/>
          </a:p>
        </p:txBody>
      </p:sp>
      <p:sp>
        <p:nvSpPr>
          <p:cNvPr id="3" name="Content Placeholder 2"/>
          <p:cNvSpPr>
            <a:spLocks noGrp="1"/>
          </p:cNvSpPr>
          <p:nvPr>
            <p:ph idx="1"/>
          </p:nvPr>
        </p:nvSpPr>
        <p:spPr>
          <a:xfrm>
            <a:off x="457200" y="1219200"/>
            <a:ext cx="7620000" cy="4800600"/>
          </a:xfrm>
        </p:spPr>
        <p:txBody>
          <a:bodyPr>
            <a:normAutofit/>
          </a:bodyPr>
          <a:lstStyle/>
          <a:p>
            <a:pPr marL="114300" indent="0">
              <a:buNone/>
            </a:pPr>
            <a:r>
              <a:rPr lang="en-US" sz="2800" b="1" u="sng" dirty="0" smtClean="0"/>
              <a:t>Model/Algorithm</a:t>
            </a:r>
            <a:endParaRPr lang="en-US" sz="2400" b="1" u="sng" dirty="0" smtClean="0"/>
          </a:p>
          <a:p>
            <a:r>
              <a:rPr lang="en-US" sz="2400" b="1" dirty="0"/>
              <a:t>ETL: </a:t>
            </a:r>
            <a:r>
              <a:rPr lang="en-US" sz="2400" dirty="0"/>
              <a:t>For data clean</a:t>
            </a:r>
          </a:p>
          <a:p>
            <a:r>
              <a:rPr lang="en-US" sz="2400" b="1" dirty="0"/>
              <a:t>ALS(Alternating Least Squares): </a:t>
            </a:r>
            <a:endParaRPr lang="en-US" sz="2400" b="1" dirty="0" smtClean="0"/>
          </a:p>
          <a:p>
            <a:pPr lvl="1"/>
            <a:r>
              <a:rPr lang="en-US" dirty="0" smtClean="0"/>
              <a:t>able to </a:t>
            </a:r>
            <a:r>
              <a:rPr lang="en-US" dirty="0"/>
              <a:t>handle large sparse data sets and its better prediction performance</a:t>
            </a:r>
            <a:r>
              <a:rPr lang="en-US" dirty="0" smtClean="0"/>
              <a:t>.</a:t>
            </a:r>
          </a:p>
          <a:p>
            <a:pPr lvl="1"/>
            <a:r>
              <a:rPr lang="en-US" dirty="0" smtClean="0"/>
              <a:t>For </a:t>
            </a:r>
            <a:r>
              <a:rPr lang="en-US" dirty="0"/>
              <a:t>predicting the missing entries</a:t>
            </a:r>
          </a:p>
          <a:p>
            <a:r>
              <a:rPr lang="en-US" sz="2400" b="1" dirty="0"/>
              <a:t>Matrix Factorization Model: </a:t>
            </a:r>
            <a:endParaRPr lang="en-US" sz="2400" b="1" dirty="0" smtClean="0"/>
          </a:p>
          <a:p>
            <a:pPr lvl="1"/>
            <a:r>
              <a:rPr lang="en-US" dirty="0" smtClean="0"/>
              <a:t>Discover the interaction between entities</a:t>
            </a:r>
          </a:p>
          <a:p>
            <a:pPr lvl="1"/>
            <a:r>
              <a:rPr lang="en-US" dirty="0" smtClean="0"/>
              <a:t>To </a:t>
            </a:r>
            <a:r>
              <a:rPr lang="en-US" dirty="0"/>
              <a:t>split the training set.</a:t>
            </a:r>
          </a:p>
          <a:p>
            <a:r>
              <a:rPr lang="en-US" sz="2400" b="1" dirty="0"/>
              <a:t>Root Mean Square Error: </a:t>
            </a:r>
            <a:r>
              <a:rPr lang="en-US" sz="2400" dirty="0"/>
              <a:t>To validate</a:t>
            </a:r>
          </a:p>
          <a:p>
            <a:pPr marL="114300" indent="0">
              <a:buNone/>
            </a:pPr>
            <a:endParaRPr lang="en-US" sz="2400" b="1" u="sng" dirty="0" smtClean="0"/>
          </a:p>
          <a:p>
            <a:endParaRPr lang="en-US" sz="2400" dirty="0" smtClean="0"/>
          </a:p>
          <a:p>
            <a:endParaRPr lang="en-US" dirty="0" smtClean="0"/>
          </a:p>
          <a:p>
            <a:endParaRPr lang="en-US" dirty="0"/>
          </a:p>
        </p:txBody>
      </p:sp>
    </p:spTree>
    <p:extLst>
      <p:ext uri="{BB962C8B-B14F-4D97-AF65-F5344CB8AC3E}">
        <p14:creationId xmlns:p14="http://schemas.microsoft.com/office/powerpoint/2010/main" val="143176414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563562"/>
          </a:xfrm>
        </p:spPr>
        <p:txBody>
          <a:bodyPr/>
          <a:lstStyle/>
          <a:p>
            <a:r>
              <a:rPr lang="en-US" sz="3600" b="1" u="sng" dirty="0" smtClean="0"/>
              <a:t/>
            </a:r>
            <a:br>
              <a:rPr lang="en-US" sz="3600" b="1" u="sng" dirty="0" smtClean="0"/>
            </a:br>
            <a:r>
              <a:rPr lang="en-US" sz="3600" b="1" u="sng" dirty="0" smtClean="0"/>
              <a:t>Model/Algorithm </a:t>
            </a:r>
            <a:r>
              <a:rPr lang="en-US" sz="3600" b="1" dirty="0" smtClean="0"/>
              <a:t>continue…</a:t>
            </a:r>
            <a:r>
              <a:rPr lang="en-US" sz="4400" b="1" u="sng" dirty="0"/>
              <a:t/>
            </a:r>
            <a:br>
              <a:rPr lang="en-US" sz="4400" b="1" u="sng" dirty="0"/>
            </a:br>
            <a:endParaRPr lang="en-US" dirty="0"/>
          </a:p>
        </p:txBody>
      </p:sp>
      <p:sp>
        <p:nvSpPr>
          <p:cNvPr id="3" name="Content Placeholder 2"/>
          <p:cNvSpPr>
            <a:spLocks noGrp="1"/>
          </p:cNvSpPr>
          <p:nvPr>
            <p:ph idx="1"/>
          </p:nvPr>
        </p:nvSpPr>
        <p:spPr>
          <a:xfrm>
            <a:off x="457200" y="990600"/>
            <a:ext cx="7620000" cy="5562600"/>
          </a:xfrm>
        </p:spPr>
        <p:txBody>
          <a:bodyPr>
            <a:normAutofit/>
          </a:bodyPr>
          <a:lstStyle/>
          <a:p>
            <a:r>
              <a:rPr lang="en-US" dirty="0"/>
              <a:t>Collaborative </a:t>
            </a:r>
            <a:r>
              <a:rPr lang="en-US" dirty="0" smtClean="0"/>
              <a:t>filtering aim </a:t>
            </a:r>
            <a:r>
              <a:rPr lang="en-US" dirty="0"/>
              <a:t>to fill in the missing entries of </a:t>
            </a:r>
            <a:r>
              <a:rPr lang="en-US" dirty="0" smtClean="0"/>
              <a:t>user-movie </a:t>
            </a:r>
            <a:r>
              <a:rPr lang="en-US" dirty="0"/>
              <a:t>rating </a:t>
            </a:r>
            <a:r>
              <a:rPr lang="en-US" dirty="0" smtClean="0"/>
              <a:t>matrix.</a:t>
            </a:r>
          </a:p>
          <a:p>
            <a:endParaRPr lang="en-US" dirty="0" smtClean="0"/>
          </a:p>
          <a:p>
            <a:r>
              <a:rPr lang="en-US" dirty="0"/>
              <a:t> </a:t>
            </a:r>
            <a:r>
              <a:rPr lang="en-US" dirty="0" err="1"/>
              <a:t>MLlib</a:t>
            </a:r>
            <a:r>
              <a:rPr lang="en-US" dirty="0"/>
              <a:t> </a:t>
            </a:r>
            <a:r>
              <a:rPr lang="en-US" dirty="0" smtClean="0"/>
              <a:t>supports </a:t>
            </a:r>
            <a:r>
              <a:rPr lang="en-US" dirty="0"/>
              <a:t>model-based collaborative filtering, in which users and products are described by a small set of latent factors that can be used to predict missing </a:t>
            </a:r>
            <a:r>
              <a:rPr lang="en-US" dirty="0" smtClean="0"/>
              <a:t>entries.</a:t>
            </a:r>
          </a:p>
          <a:p>
            <a:endParaRPr lang="en-US" dirty="0" smtClean="0"/>
          </a:p>
          <a:p>
            <a:r>
              <a:rPr lang="en-US" dirty="0"/>
              <a:t>In particular, we implement the alternating least squares (ALS) algorithm to learn these latent factors</a:t>
            </a:r>
            <a:r>
              <a:rPr lang="en-US" dirty="0" smtClean="0"/>
              <a:t>.</a:t>
            </a:r>
          </a:p>
          <a:p>
            <a:endParaRPr lang="en-US" dirty="0" smtClean="0"/>
          </a:p>
          <a:p>
            <a:r>
              <a:rPr lang="en-US" dirty="0"/>
              <a:t>To make recommendation </a:t>
            </a:r>
            <a:r>
              <a:rPr lang="en-US" i="1" dirty="0"/>
              <a:t>for </a:t>
            </a:r>
            <a:r>
              <a:rPr lang="en-US" i="1" dirty="0" smtClean="0"/>
              <a:t>user</a:t>
            </a:r>
            <a:r>
              <a:rPr lang="en-US" dirty="0" smtClean="0"/>
              <a:t>, </a:t>
            </a:r>
            <a:r>
              <a:rPr lang="en-US" dirty="0"/>
              <a:t>we are going to </a:t>
            </a:r>
            <a:r>
              <a:rPr lang="en-US" dirty="0" smtClean="0"/>
              <a:t>take user history ratings.</a:t>
            </a:r>
            <a:r>
              <a:rPr lang="en-US" dirty="0"/>
              <a:t> </a:t>
            </a:r>
            <a:endParaRPr lang="en-US" dirty="0" smtClean="0"/>
          </a:p>
        </p:txBody>
      </p:sp>
    </p:spTree>
    <p:extLst>
      <p:ext uri="{BB962C8B-B14F-4D97-AF65-F5344CB8AC3E}">
        <p14:creationId xmlns:p14="http://schemas.microsoft.com/office/powerpoint/2010/main" val="181144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8100"/>
            <a:ext cx="7620000" cy="182562"/>
          </a:xfrm>
        </p:spPr>
        <p:txBody>
          <a:bodyPr/>
          <a:lstStyle/>
          <a:p>
            <a:r>
              <a:rPr lang="en-US" sz="1800" b="1" u="sng" dirty="0"/>
              <a:t>Model/Algorithm </a:t>
            </a:r>
            <a:r>
              <a:rPr lang="en-US" sz="1800" b="1" dirty="0"/>
              <a:t>continue…</a:t>
            </a:r>
            <a:endParaRPr lang="en-US" dirty="0"/>
          </a:p>
        </p:txBody>
      </p:sp>
      <p:sp>
        <p:nvSpPr>
          <p:cNvPr id="3" name="Content Placeholder 2"/>
          <p:cNvSpPr>
            <a:spLocks noGrp="1"/>
          </p:cNvSpPr>
          <p:nvPr>
            <p:ph idx="1"/>
          </p:nvPr>
        </p:nvSpPr>
        <p:spPr>
          <a:xfrm>
            <a:off x="444500" y="391318"/>
            <a:ext cx="7620000" cy="6085682"/>
          </a:xfrm>
        </p:spPr>
        <p:txBody>
          <a:bodyPr>
            <a:normAutofit fontScale="92500"/>
          </a:bodyPr>
          <a:lstStyle/>
          <a:p>
            <a:r>
              <a:rPr lang="en-US" dirty="0"/>
              <a:t>To determine a good combination of the training parameters, we split the data into three non-overlapping subsets, named training, test, and validation</a:t>
            </a:r>
            <a:r>
              <a:rPr lang="en-US" dirty="0" smtClean="0"/>
              <a:t>.</a:t>
            </a:r>
          </a:p>
          <a:p>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smtClean="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r>
              <a:rPr lang="en-US" dirty="0"/>
              <a:t>We trained multiple models based on the training set, select the best model on the validation set based on RMSE (Root Mean Squared Error), and finally evaluate the best model on the test set</a:t>
            </a:r>
          </a:p>
          <a:p>
            <a:endParaRPr lang="en-US" dirty="0"/>
          </a:p>
        </p:txBody>
      </p:sp>
      <p:pic>
        <p:nvPicPr>
          <p:cNvPr id="4" name="Picture 3"/>
          <p:cNvPicPr>
            <a:picLocks noChangeAspect="1"/>
          </p:cNvPicPr>
          <p:nvPr/>
        </p:nvPicPr>
        <p:blipFill rotWithShape="1">
          <a:blip r:embed="rId2"/>
          <a:srcRect l="16397" t="28716" r="31704" b="7822"/>
          <a:stretch/>
        </p:blipFill>
        <p:spPr>
          <a:xfrm>
            <a:off x="1143000" y="1523999"/>
            <a:ext cx="5410200" cy="3719513"/>
          </a:xfrm>
          <a:prstGeom prst="rect">
            <a:avLst/>
          </a:prstGeom>
        </p:spPr>
      </p:pic>
    </p:spTree>
    <p:extLst>
      <p:ext uri="{BB962C8B-B14F-4D97-AF65-F5344CB8AC3E}">
        <p14:creationId xmlns:p14="http://schemas.microsoft.com/office/powerpoint/2010/main" val="4205451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320</TotalTime>
  <Words>418</Words>
  <Application>Microsoft Office PowerPoint</Application>
  <PresentationFormat>On-screen Show (4:3)</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vt:lpstr>
      <vt:lpstr>Adjacency</vt:lpstr>
      <vt:lpstr>Movie Recommendation System </vt:lpstr>
      <vt:lpstr>Introduction</vt:lpstr>
      <vt:lpstr>Feature</vt:lpstr>
      <vt:lpstr>Dataset</vt:lpstr>
      <vt:lpstr>PowerPoint Presentation</vt:lpstr>
      <vt:lpstr>PowerPoint Presentation</vt:lpstr>
      <vt:lpstr>Implementation</vt:lpstr>
      <vt:lpstr> Model/Algorithm continue… </vt:lpstr>
      <vt:lpstr>Model/Algorithm continue…</vt:lpstr>
      <vt:lpstr>Model/Algorithm continue…</vt:lpstr>
      <vt:lpstr>Implementation</vt:lpstr>
      <vt:lpstr>Demo</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dc:title>
  <dc:creator>Bishal</dc:creator>
  <cp:lastModifiedBy>Anish Shrestha</cp:lastModifiedBy>
  <cp:revision>57</cp:revision>
  <dcterms:created xsi:type="dcterms:W3CDTF">2016-08-26T01:34:05Z</dcterms:created>
  <dcterms:modified xsi:type="dcterms:W3CDTF">2016-09-01T02:32:19Z</dcterms:modified>
</cp:coreProperties>
</file>