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37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20104100" cy="11309350"/>
  <p:notesSz cx="20104100" cy="11309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02BE0E-8871-45AE-9A36-3615832D046D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FDA84D-71F8-4236-B789-6FB23BA41D7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84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"/>
            <a:ext cx="20104100" cy="753956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20104100" cy="7539568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3904" y="8179633"/>
            <a:ext cx="12816364" cy="2412661"/>
          </a:xfrm>
        </p:spPr>
        <p:txBody>
          <a:bodyPr anchor="ctr">
            <a:normAutofit/>
          </a:bodyPr>
          <a:lstStyle>
            <a:lvl1pPr algn="r">
              <a:defRPr sz="8245" spc="33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198521" y="8179633"/>
            <a:ext cx="5277326" cy="2412661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968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753923" indent="0" algn="ctr">
              <a:buNone/>
              <a:defRPr sz="296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968"/>
            </a:lvl4pPr>
            <a:lvl5pPr marL="3015691" indent="0" algn="ctr">
              <a:buNone/>
              <a:defRPr sz="2968"/>
            </a:lvl5pPr>
            <a:lvl6pPr marL="3769614" indent="0" algn="ctr">
              <a:buNone/>
              <a:defRPr sz="2968"/>
            </a:lvl6pPr>
            <a:lvl7pPr marL="4523537" indent="0" algn="ctr">
              <a:buNone/>
              <a:defRPr sz="2968"/>
            </a:lvl7pPr>
            <a:lvl8pPr marL="5277460" indent="0" algn="ctr">
              <a:buNone/>
              <a:defRPr sz="2968"/>
            </a:lvl8pPr>
            <a:lvl9pPr marL="6031382" indent="0" algn="ctr">
              <a:buNone/>
              <a:defRPr sz="29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29555" y="8680901"/>
            <a:ext cx="0" cy="150791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855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404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6998" y="1256594"/>
            <a:ext cx="4334947" cy="8921821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3460" y="1256594"/>
            <a:ext cx="12502237" cy="89218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6585883" y="97782"/>
            <a:ext cx="0" cy="150780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612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892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20104100" cy="753956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2" y="1"/>
            <a:ext cx="20104100" cy="7539568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04" y="8179633"/>
            <a:ext cx="12816364" cy="2412661"/>
          </a:xfrm>
        </p:spPr>
        <p:txBody>
          <a:bodyPr anchor="ctr">
            <a:normAutofit/>
          </a:bodyPr>
          <a:lstStyle>
            <a:lvl1pPr algn="r">
              <a:defRPr sz="8245" b="0" spc="33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98521" y="8179633"/>
            <a:ext cx="5277326" cy="2412661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968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753923" indent="0">
              <a:buNone/>
              <a:defRPr sz="2968">
                <a:solidFill>
                  <a:schemeClr val="tx1">
                    <a:tint val="75000"/>
                  </a:schemeClr>
                </a:solidFill>
              </a:defRPr>
            </a:lvl2pPr>
            <a:lvl3pPr marL="1507846" indent="0">
              <a:buNone/>
              <a:defRPr sz="2638">
                <a:solidFill>
                  <a:schemeClr val="tx1">
                    <a:tint val="75000"/>
                  </a:schemeClr>
                </a:solidFill>
              </a:defRPr>
            </a:lvl3pPr>
            <a:lvl4pPr marL="2261768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4pPr>
            <a:lvl5pPr marL="3015691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5pPr>
            <a:lvl6pPr marL="3769614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6pPr>
            <a:lvl7pPr marL="4523537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7pPr>
            <a:lvl8pPr marL="5277460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8pPr>
            <a:lvl9pPr marL="6031382" indent="0">
              <a:buNone/>
              <a:defRPr sz="230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29555" y="8680901"/>
            <a:ext cx="0" cy="1507913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76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8744" y="965064"/>
            <a:ext cx="16027994" cy="24729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88743" y="3769783"/>
            <a:ext cx="7840599" cy="6634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76139" y="3769783"/>
            <a:ext cx="7840599" cy="6634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18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8744" y="3594381"/>
            <a:ext cx="7840599" cy="135712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3793" b="0" cap="none" baseline="0">
                <a:solidFill>
                  <a:schemeClr val="accent1"/>
                </a:solidFill>
                <a:latin typeface="+mn-lt"/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88744" y="4894102"/>
            <a:ext cx="7840599" cy="5510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78725" y="3594381"/>
            <a:ext cx="7840599" cy="1357122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3793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marL="0" lvl="0" indent="0" algn="l" defTabSz="1507846" rtl="0" eaLnBrk="1" latinLnBrk="0" hangingPunct="1">
              <a:lnSpc>
                <a:spcPct val="90000"/>
              </a:lnSpc>
              <a:spcBef>
                <a:spcPts val="2968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78725" y="4894102"/>
            <a:ext cx="7840599" cy="5510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00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86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3246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688744" y="777553"/>
            <a:ext cx="7237476" cy="2865035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59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3797" y="1357122"/>
            <a:ext cx="9363485" cy="8549869"/>
          </a:xfrm>
        </p:spPr>
        <p:txBody>
          <a:bodyPr/>
          <a:lstStyle>
            <a:lvl1pPr>
              <a:defRPr sz="3958"/>
            </a:lvl1pPr>
            <a:lvl2pPr>
              <a:defRPr sz="3298"/>
            </a:lvl2pPr>
            <a:lvl3pPr>
              <a:defRPr sz="2638"/>
            </a:lvl3pPr>
            <a:lvl4pPr>
              <a:defRPr sz="2638"/>
            </a:lvl4pPr>
            <a:lvl5pPr>
              <a:defRPr sz="2638"/>
            </a:lvl5pPr>
            <a:lvl6pPr>
              <a:defRPr sz="2638"/>
            </a:lvl6pPr>
            <a:lvl7pPr>
              <a:defRPr sz="2638"/>
            </a:lvl7pPr>
            <a:lvl8pPr>
              <a:defRPr sz="2638"/>
            </a:lvl8pPr>
            <a:lvl9pPr>
              <a:defRPr sz="263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88744" y="3722795"/>
            <a:ext cx="7237476" cy="6204301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989"/>
              </a:spcBef>
              <a:buNone/>
              <a:defRPr sz="2638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98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904" y="8179635"/>
            <a:ext cx="12816364" cy="2412661"/>
          </a:xfrm>
        </p:spPr>
        <p:txBody>
          <a:bodyPr anchor="ctr">
            <a:normAutofit/>
          </a:bodyPr>
          <a:lstStyle>
            <a:lvl1pPr algn="r">
              <a:defRPr sz="8245" spc="33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2"/>
            <a:ext cx="20099074" cy="7539567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198521" y="8179635"/>
            <a:ext cx="5277326" cy="2412661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968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13829555" y="8680901"/>
            <a:ext cx="0" cy="15079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9192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88744" y="965064"/>
            <a:ext cx="16027994" cy="2472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8745" y="3769783"/>
            <a:ext cx="16027995" cy="663481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88747" y="10670670"/>
            <a:ext cx="3552092" cy="452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49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85794" y="10670670"/>
            <a:ext cx="9731260" cy="452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49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870312" y="10670670"/>
            <a:ext cx="1605536" cy="4523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49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256506" y="1362670"/>
            <a:ext cx="0" cy="1507913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985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1507846" rtl="0" eaLnBrk="1" latinLnBrk="0" hangingPunct="1">
        <a:lnSpc>
          <a:spcPct val="80000"/>
        </a:lnSpc>
        <a:spcBef>
          <a:spcPct val="0"/>
        </a:spcBef>
        <a:buNone/>
        <a:defRPr sz="8245" kern="1200" cap="all" spc="165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150785" indent="-150785" algn="l" defTabSz="1507846" rtl="0" eaLnBrk="1" latinLnBrk="0" hangingPunct="1">
        <a:lnSpc>
          <a:spcPct val="90000"/>
        </a:lnSpc>
        <a:spcBef>
          <a:spcPts val="1979"/>
        </a:spcBef>
        <a:spcAft>
          <a:spcPts val="33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3628" kern="1200">
          <a:solidFill>
            <a:schemeClr val="tx1"/>
          </a:solidFill>
          <a:latin typeface="+mn-lt"/>
          <a:ea typeface="+mn-ea"/>
          <a:cs typeface="+mn-cs"/>
        </a:defRPr>
      </a:lvl1pPr>
      <a:lvl2pPr marL="437275" indent="-226177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Wingdings 3" pitchFamily="18" charset="2"/>
        <a:buChar char=""/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738844" indent="-226177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Wingdings 3" pitchFamily="18" charset="2"/>
        <a:buChar char=""/>
        <a:defRPr sz="2309" kern="1200">
          <a:solidFill>
            <a:schemeClr val="tx1"/>
          </a:solidFill>
          <a:latin typeface="+mn-lt"/>
          <a:ea typeface="+mn-ea"/>
          <a:cs typeface="+mn-cs"/>
        </a:defRPr>
      </a:lvl3pPr>
      <a:lvl4pPr marL="980100" indent="-226177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Wingdings 3" pitchFamily="18" charset="2"/>
        <a:buChar char=""/>
        <a:defRPr sz="2309" kern="1200">
          <a:solidFill>
            <a:schemeClr val="tx1"/>
          </a:solidFill>
          <a:latin typeface="+mn-lt"/>
          <a:ea typeface="+mn-ea"/>
          <a:cs typeface="+mn-cs"/>
        </a:defRPr>
      </a:lvl4pPr>
      <a:lvl5pPr marL="1281669" indent="-226177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Wingdings 3" pitchFamily="18" charset="2"/>
        <a:buChar char=""/>
        <a:defRPr sz="2309" kern="1200">
          <a:solidFill>
            <a:schemeClr val="tx1"/>
          </a:solidFill>
          <a:latin typeface="+mn-lt"/>
          <a:ea typeface="+mn-ea"/>
          <a:cs typeface="+mn-cs"/>
        </a:defRPr>
      </a:lvl5pPr>
      <a:lvl6pPr marL="1507846" indent="-226177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Wingdings 3" pitchFamily="18" charset="2"/>
        <a:buChar char=""/>
        <a:defRPr sz="2309" kern="1200">
          <a:solidFill>
            <a:schemeClr val="tx1"/>
          </a:solidFill>
          <a:latin typeface="+mn-lt"/>
          <a:ea typeface="+mn-ea"/>
          <a:cs typeface="+mn-cs"/>
        </a:defRPr>
      </a:lvl6pPr>
      <a:lvl7pPr marL="1749101" indent="-226177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Wingdings 3" pitchFamily="18" charset="2"/>
        <a:buChar char=""/>
        <a:defRPr sz="2309" kern="1200">
          <a:solidFill>
            <a:schemeClr val="tx1"/>
          </a:solidFill>
          <a:latin typeface="+mn-lt"/>
          <a:ea typeface="+mn-ea"/>
          <a:cs typeface="+mn-cs"/>
        </a:defRPr>
      </a:lvl7pPr>
      <a:lvl8pPr marL="2005435" indent="-226177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Wingdings 3" pitchFamily="18" charset="2"/>
        <a:buChar char=""/>
        <a:defRPr sz="2309" kern="1200">
          <a:solidFill>
            <a:schemeClr val="tx1"/>
          </a:solidFill>
          <a:latin typeface="+mn-lt"/>
          <a:ea typeface="+mn-ea"/>
          <a:cs typeface="+mn-cs"/>
        </a:defRPr>
      </a:lvl8pPr>
      <a:lvl9pPr marL="2246690" indent="-226177" algn="l" defTabSz="1507846" rtl="0" eaLnBrk="1" latinLnBrk="0" hangingPunct="1">
        <a:lnSpc>
          <a:spcPct val="90000"/>
        </a:lnSpc>
        <a:spcBef>
          <a:spcPts val="330"/>
        </a:spcBef>
        <a:spcAft>
          <a:spcPts val="660"/>
        </a:spcAft>
        <a:buClr>
          <a:schemeClr val="accent1"/>
        </a:buClr>
        <a:buFont typeface="Wingdings 3" pitchFamily="18" charset="2"/>
        <a:buChar char=""/>
        <a:defRPr sz="23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4250" y="1082675"/>
            <a:ext cx="17526000" cy="1710725"/>
          </a:xfrm>
          <a:prstGeom prst="rect">
            <a:avLst/>
          </a:prstGeom>
        </p:spPr>
        <p:txBody>
          <a:bodyPr vert="horz" wrap="square" lIns="0" tIns="23114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820"/>
              </a:spcBef>
            </a:pPr>
            <a:r>
              <a:rPr lang="en-IN" sz="9600" spc="-120">
                <a:latin typeface="Algerian" panose="04020705040A02060702" pitchFamily="82" charset="0"/>
              </a:rPr>
              <a:t>Lending</a:t>
            </a:r>
            <a:r>
              <a:rPr lang="en-IN" sz="9600" spc="-465">
                <a:latin typeface="Algerian" panose="04020705040A02060702" pitchFamily="82" charset="0"/>
              </a:rPr>
              <a:t> </a:t>
            </a:r>
            <a:r>
              <a:rPr lang="en-IN" sz="9600" spc="-175">
                <a:latin typeface="Algerian" panose="04020705040A02060702" pitchFamily="82" charset="0"/>
                <a:cs typeface="Arial"/>
              </a:rPr>
              <a:t>Club</a:t>
            </a:r>
            <a:r>
              <a:rPr lang="en-IN" sz="9600" spc="-490">
                <a:latin typeface="Algerian" panose="04020705040A02060702" pitchFamily="82" charset="0"/>
                <a:cs typeface="Arial"/>
              </a:rPr>
              <a:t> </a:t>
            </a:r>
            <a:r>
              <a:rPr lang="en-IN" sz="9600" spc="-25">
                <a:latin typeface="Algerian" panose="04020705040A02060702" pitchFamily="82" charset="0"/>
                <a:cs typeface="Arial"/>
              </a:rPr>
              <a:t>Case</a:t>
            </a:r>
            <a:r>
              <a:rPr lang="en-IN" sz="9600" spc="-605">
                <a:latin typeface="Algerian" panose="04020705040A02060702" pitchFamily="82" charset="0"/>
                <a:cs typeface="Arial"/>
              </a:rPr>
              <a:t> </a:t>
            </a:r>
            <a:r>
              <a:rPr lang="en-IN" sz="9600" spc="-315">
                <a:latin typeface="Algerian" panose="04020705040A02060702" pitchFamily="82" charset="0"/>
                <a:cs typeface="Arial"/>
              </a:rPr>
              <a:t>Study</a:t>
            </a:r>
            <a:endParaRPr lang="en-IN" sz="9600" dirty="0">
              <a:latin typeface="Algerian" panose="04020705040A02060702" pitchFamily="82" charset="0"/>
              <a:cs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D3A5C-96D3-44A0-08F3-A90F718310ED}"/>
              </a:ext>
            </a:extLst>
          </p:cNvPr>
          <p:cNvSpPr txBox="1"/>
          <p:nvPr/>
        </p:nvSpPr>
        <p:spPr>
          <a:xfrm>
            <a:off x="13481050" y="9315101"/>
            <a:ext cx="632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>
                <a:latin typeface="Algerian" panose="04020705040A02060702" pitchFamily="82" charset="0"/>
              </a:rPr>
              <a:t>By Anish Dhondi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89F49-5D25-B68E-C98A-D724E5AAC263}"/>
              </a:ext>
            </a:extLst>
          </p:cNvPr>
          <p:cNvSpPr txBox="1"/>
          <p:nvPr/>
        </p:nvSpPr>
        <p:spPr>
          <a:xfrm>
            <a:off x="984250" y="2793400"/>
            <a:ext cx="1310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>
                <a:latin typeface="Algerian" panose="04020705040A02060702" pitchFamily="82" charset="0"/>
                <a:cs typeface="Arial"/>
              </a:rPr>
              <a:t>Exploratory</a:t>
            </a:r>
            <a:r>
              <a:rPr lang="en-IN" sz="6600" spc="-110">
                <a:latin typeface="Algerian" panose="04020705040A02060702" pitchFamily="82" charset="0"/>
                <a:cs typeface="Arial"/>
              </a:rPr>
              <a:t> </a:t>
            </a:r>
            <a:r>
              <a:rPr lang="en-IN" sz="6600" spc="95">
                <a:latin typeface="Algerian" panose="04020705040A02060702" pitchFamily="82" charset="0"/>
                <a:cs typeface="Arial"/>
              </a:rPr>
              <a:t>Data</a:t>
            </a:r>
            <a:r>
              <a:rPr lang="en-IN" sz="6600" spc="-110">
                <a:latin typeface="Algerian" panose="04020705040A02060702" pitchFamily="82" charset="0"/>
                <a:cs typeface="Arial"/>
              </a:rPr>
              <a:t> </a:t>
            </a:r>
            <a:r>
              <a:rPr lang="en-IN" sz="6600" spc="-10">
                <a:latin typeface="Algerian" panose="04020705040A02060702" pitchFamily="82" charset="0"/>
                <a:cs typeface="Arial"/>
              </a:rPr>
              <a:t>Analysis</a:t>
            </a:r>
            <a:endParaRPr lang="en-IN" sz="6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93850" y="7602283"/>
            <a:ext cx="17221200" cy="34624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 algn="l"/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 The majority of applicants' annual incomes fall between 40k and 75k, as seen from the distribution.</a:t>
            </a: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The average annual income across all applicants is approximately $59,883, indicating a central tendency towards a middle-income range.</a:t>
            </a: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 A larger proportion of applicants have incomes close to or slightly below the average, with a few outliers on both lower and higher ends of the spectrum.</a:t>
            </a:r>
          </a:p>
          <a:p>
            <a:pPr algn="l"/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138183" y="716403"/>
            <a:ext cx="5827734" cy="9387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6000" spc="-204" dirty="0">
                <a:latin typeface="Algerian" panose="04020705040A02060702" pitchFamily="82" charset="0"/>
                <a:cs typeface="Arial"/>
              </a:rPr>
              <a:t>Annual</a:t>
            </a:r>
            <a:r>
              <a:rPr lang="en-IN" sz="6000" spc="-180" dirty="0">
                <a:latin typeface="Algerian" panose="04020705040A02060702" pitchFamily="82" charset="0"/>
                <a:cs typeface="Arial"/>
              </a:rPr>
              <a:t> </a:t>
            </a:r>
            <a:r>
              <a:rPr lang="en-IN" sz="6000" spc="-25" dirty="0">
                <a:latin typeface="Algerian" panose="04020705040A02060702" pitchFamily="82" charset="0"/>
                <a:cs typeface="Arial"/>
              </a:rPr>
              <a:t>Income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F2291-C81E-3175-0FFA-7CD9701C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400" y="2304602"/>
            <a:ext cx="14973300" cy="4648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98650" y="7597346"/>
            <a:ext cx="16840200" cy="17395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 algn="l"/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The majority of interest rates fall between 8.9% and 14.26%, with a mean interest rate of approximately 11.78%.</a:t>
            </a: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The minimum interest rate is 5.42%, while the highest interest rate recorded is 22.11%.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81376" y="816403"/>
            <a:ext cx="5541348" cy="9387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0" spc="-114" dirty="0">
                <a:latin typeface="Algerian" panose="04020705040A02060702" pitchFamily="82" charset="0"/>
              </a:rPr>
              <a:t>Interest</a:t>
            </a:r>
            <a:r>
              <a:rPr sz="6000" spc="-215" dirty="0">
                <a:latin typeface="Algerian" panose="04020705040A02060702" pitchFamily="82" charset="0"/>
              </a:rPr>
              <a:t> </a:t>
            </a:r>
            <a:r>
              <a:rPr sz="6000" spc="-70" dirty="0">
                <a:latin typeface="Algerian" panose="04020705040A02060702" pitchFamily="82" charset="0"/>
              </a:rPr>
              <a:t>Rate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70586E-5122-7AEF-76A4-43F2F2536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904" y="2237834"/>
            <a:ext cx="15198292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562" y="1903539"/>
            <a:ext cx="6934846" cy="348237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600"/>
              </a:lnSpc>
              <a:spcBef>
                <a:spcPts val="65"/>
              </a:spcBef>
            </a:pPr>
            <a:r>
              <a:rPr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Unordered</a:t>
            </a:r>
            <a:r>
              <a:rPr sz="2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Ordered</a:t>
            </a:r>
            <a:r>
              <a:rPr sz="2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</a:t>
            </a:r>
            <a:r>
              <a:rPr sz="23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3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 Analysis</a:t>
            </a:r>
            <a:endParaRPr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3917" y="834235"/>
            <a:ext cx="9561533" cy="9387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0" dirty="0">
                <a:latin typeface="Algerian" panose="04020705040A02060702" pitchFamily="82" charset="0"/>
              </a:rPr>
              <a:t>Univarients</a:t>
            </a:r>
            <a:r>
              <a:rPr sz="6000" spc="-350" dirty="0">
                <a:latin typeface="Algerian" panose="04020705040A02060702" pitchFamily="82" charset="0"/>
              </a:rPr>
              <a:t> </a:t>
            </a:r>
            <a:r>
              <a:rPr sz="6000" spc="-10" dirty="0">
                <a:latin typeface="Algerian" panose="04020705040A02060702" pitchFamily="82" charset="0"/>
              </a:rPr>
              <a:t>Analysis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DD7003-8615-FABA-CB04-B08CA43DE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207" y="2606675"/>
            <a:ext cx="3979209" cy="34835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72E00D-8723-6AC7-9D01-95FC9018F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522" y="2650121"/>
            <a:ext cx="3979209" cy="33966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D166DEC-D7FF-AD10-C90E-8A21BD23F3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8260" y="2650121"/>
            <a:ext cx="3979209" cy="339668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AE1C33-DEE0-7495-4C07-7A96AA3A2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1453" y="2606674"/>
            <a:ext cx="3979209" cy="348357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2F7800-BEE0-66AE-F7DA-D3B244D117D0}"/>
              </a:ext>
            </a:extLst>
          </p:cNvPr>
          <p:cNvSpPr txBox="1"/>
          <p:nvPr/>
        </p:nvSpPr>
        <p:spPr>
          <a:xfrm>
            <a:off x="1822450" y="6373238"/>
            <a:ext cx="14630399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Status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loan applicants are either living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Rent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Mortgage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Loan Purpose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significant portion of loan applicants are applying for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debt consolidation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Geographic Distribution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majority of loan applicants are from the state of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California (CA)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/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Experience Level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large number of loan applicants have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10+ years of experience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1082" y="4151799"/>
            <a:ext cx="13086568" cy="152221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9800" b="0" dirty="0">
                <a:latin typeface="Algerian" panose="04020705040A02060702" pitchFamily="82" charset="0"/>
                <a:cs typeface="Arial MT"/>
              </a:rPr>
              <a:t>Bivariate</a:t>
            </a:r>
            <a:r>
              <a:rPr sz="9800" b="0" spc="-455" dirty="0">
                <a:latin typeface="Algerian" panose="04020705040A02060702" pitchFamily="82" charset="0"/>
                <a:cs typeface="Arial MT"/>
              </a:rPr>
              <a:t> </a:t>
            </a:r>
            <a:r>
              <a:rPr sz="9800" b="0" spc="-10" dirty="0">
                <a:latin typeface="Algerian" panose="04020705040A02060702" pitchFamily="82" charset="0"/>
                <a:cs typeface="Arial MT"/>
              </a:rPr>
              <a:t>Analysis</a:t>
            </a:r>
            <a:endParaRPr sz="9800" dirty="0">
              <a:latin typeface="Algerian" panose="04020705040A02060702" pitchFamily="82" charset="0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63822" y="7521957"/>
            <a:ext cx="16589229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algn="l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The income range of 80k+ has lower chances of charge-off, indicating that higher-income individuals are less likely to default on their loans.</a:t>
            </a:r>
          </a:p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The income range of 0-40k has higher chances of charge-off, suggesting that individuals in this income bracket are more prone to default on their loans.</a:t>
            </a:r>
          </a:p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Overall, as the annual income increases, the charge-off proportion decreases, showing a negative correlation between income level and loan defaults.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3916" y="908406"/>
            <a:ext cx="9028133" cy="7053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160" dirty="0">
                <a:latin typeface="Algerian" panose="04020705040A02060702" pitchFamily="82" charset="0"/>
                <a:cs typeface="Arial"/>
              </a:rPr>
              <a:t>Annual</a:t>
            </a:r>
            <a:r>
              <a:rPr sz="4500" spc="-180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70" dirty="0">
                <a:latin typeface="Algerian" panose="04020705040A02060702" pitchFamily="82" charset="0"/>
                <a:cs typeface="Arial"/>
              </a:rPr>
              <a:t>income</a:t>
            </a:r>
            <a:r>
              <a:rPr sz="4500" spc="-175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170" dirty="0">
                <a:latin typeface="Algerian" panose="04020705040A02060702" pitchFamily="82" charset="0"/>
                <a:cs typeface="Arial"/>
              </a:rPr>
              <a:t>vs</a:t>
            </a:r>
            <a:r>
              <a:rPr sz="4500" spc="-175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75" dirty="0">
                <a:latin typeface="Algerian" panose="04020705040A02060702" pitchFamily="82" charset="0"/>
                <a:cs typeface="Arial"/>
              </a:rPr>
              <a:t>Charged</a:t>
            </a:r>
            <a:r>
              <a:rPr sz="4500" spc="-175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25" dirty="0">
                <a:latin typeface="Algerian" panose="04020705040A02060702" pitchFamily="82" charset="0"/>
                <a:cs typeface="Arial"/>
              </a:rPr>
              <a:t>Off</a:t>
            </a:r>
            <a:endParaRPr sz="4500" dirty="0">
              <a:latin typeface="Algerian" panose="04020705040A02060702" pitchFamily="8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A1B3EEC-C684-CDA2-C587-7290B75B4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822" y="2924175"/>
            <a:ext cx="7297657" cy="35904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B251CBC-B95F-B921-AB24-31E20765F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2020" y="908406"/>
            <a:ext cx="8288258" cy="66135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70783" y="7940675"/>
            <a:ext cx="17105333" cy="25968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 algn="l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Loans with an interest rate of less than 10% (very low) have a significantly lower chance of being charged off, with the interest rates starting from a minimum of 5%.</a:t>
            </a:r>
          </a:p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Loans with interest rates higher than 16% (very high) show a higher proportion of charged-off loans compared to the other categories.</a:t>
            </a:r>
          </a:p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The charged-off proportion tends to increase as the interest rate rises, indicating a correlation between higher interest rates and higher loan defaults.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3917" y="834235"/>
            <a:ext cx="8799533" cy="7085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0" spc="-110" dirty="0">
                <a:latin typeface="Algerian" panose="04020705040A02060702" pitchFamily="82" charset="0"/>
              </a:rPr>
              <a:t>Interest</a:t>
            </a:r>
            <a:r>
              <a:rPr sz="4500" spc="-240" dirty="0">
                <a:latin typeface="Algerian" panose="04020705040A02060702" pitchFamily="82" charset="0"/>
              </a:rPr>
              <a:t> </a:t>
            </a:r>
            <a:r>
              <a:rPr sz="4500" spc="-70" dirty="0">
                <a:latin typeface="Algerian" panose="04020705040A02060702" pitchFamily="82" charset="0"/>
              </a:rPr>
              <a:t>Rate</a:t>
            </a:r>
            <a:r>
              <a:rPr sz="4500" spc="-265" dirty="0">
                <a:latin typeface="Algerian" panose="04020705040A02060702" pitchFamily="82" charset="0"/>
              </a:rPr>
              <a:t> </a:t>
            </a:r>
            <a:r>
              <a:rPr sz="4500" dirty="0">
                <a:latin typeface="Algerian" panose="04020705040A02060702" pitchFamily="82" charset="0"/>
              </a:rPr>
              <a:t>vs</a:t>
            </a:r>
            <a:r>
              <a:rPr sz="4500" spc="-245" dirty="0">
                <a:latin typeface="Algerian" panose="04020705040A02060702" pitchFamily="82" charset="0"/>
              </a:rPr>
              <a:t> </a:t>
            </a:r>
            <a:r>
              <a:rPr sz="4500" spc="-95" dirty="0">
                <a:latin typeface="Algerian" panose="04020705040A02060702" pitchFamily="82" charset="0"/>
              </a:rPr>
              <a:t>Charged</a:t>
            </a:r>
            <a:r>
              <a:rPr sz="4500" spc="-240" dirty="0">
                <a:latin typeface="Algerian" panose="04020705040A02060702" pitchFamily="82" charset="0"/>
              </a:rPr>
              <a:t> </a:t>
            </a:r>
            <a:r>
              <a:rPr sz="4500" spc="-25" dirty="0">
                <a:latin typeface="Algerian" panose="04020705040A02060702" pitchFamily="82" charset="0"/>
              </a:rPr>
              <a:t>off</a:t>
            </a:r>
            <a:endParaRPr sz="4500" dirty="0"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DFD8F3-9FD9-5F44-DC19-B41F505D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444" y="2987675"/>
            <a:ext cx="7685806" cy="36293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5CB3F1-699D-E2DA-B0D7-8DE9B4F91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5105" y="862889"/>
            <a:ext cx="8779551" cy="707778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65250" y="8322187"/>
            <a:ext cx="17145000" cy="17395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 algn="l"/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Individuals who do not own a home have a higher likelihood of loan defaults compared to those with home ownership.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3917" y="834235"/>
            <a:ext cx="9332933" cy="770379"/>
          </a:xfrm>
          <a:prstGeom prst="rect">
            <a:avLst/>
          </a:prstGeom>
        </p:spPr>
        <p:txBody>
          <a:bodyPr vert="horz" wrap="square" lIns="0" tIns="771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500" spc="-10" dirty="0">
                <a:latin typeface="Algerian" panose="04020705040A02060702" pitchFamily="82" charset="0"/>
                <a:cs typeface="Arial"/>
              </a:rPr>
              <a:t>Home</a:t>
            </a:r>
            <a:r>
              <a:rPr sz="4500" spc="-180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105" dirty="0">
                <a:latin typeface="Algerian" panose="04020705040A02060702" pitchFamily="82" charset="0"/>
                <a:cs typeface="Arial"/>
              </a:rPr>
              <a:t>Ownership</a:t>
            </a:r>
            <a:r>
              <a:rPr sz="4500" spc="-170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165" dirty="0">
                <a:latin typeface="Algerian" panose="04020705040A02060702" pitchFamily="82" charset="0"/>
                <a:cs typeface="Arial"/>
              </a:rPr>
              <a:t>vs </a:t>
            </a:r>
            <a:r>
              <a:rPr sz="4500" spc="-75" dirty="0">
                <a:latin typeface="Algerian" panose="04020705040A02060702" pitchFamily="82" charset="0"/>
                <a:cs typeface="Arial"/>
              </a:rPr>
              <a:t>Charged</a:t>
            </a:r>
            <a:r>
              <a:rPr sz="4500" spc="-170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25" dirty="0">
                <a:latin typeface="Algerian" panose="04020705040A02060702" pitchFamily="82" charset="0"/>
                <a:cs typeface="Arial"/>
              </a:rPr>
              <a:t>off</a:t>
            </a:r>
            <a:endParaRPr sz="4500" dirty="0">
              <a:latin typeface="Algerian" panose="04020705040A02060702" pitchFamily="8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C4AB7-C74E-E42F-90F7-E61054C8B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2896873"/>
            <a:ext cx="7848600" cy="32181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8E200F-3484-1A3D-80A8-4AD477B1A3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2450" y="861199"/>
            <a:ext cx="8019985" cy="70301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91926" y="8409772"/>
            <a:ext cx="15307991" cy="1740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algn="l"/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Applicants who took loans for wedding purposes tend to have lower chances of loan defaults.</a:t>
            </a: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Applicants who borrowed for small business purposes exhibit higher chances of loan defaults.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3917" y="834235"/>
            <a:ext cx="8422005" cy="7078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0" spc="-105" dirty="0">
                <a:latin typeface="Algerian" panose="04020705040A02060702" pitchFamily="82" charset="0"/>
              </a:rPr>
              <a:t>Purpose</a:t>
            </a:r>
            <a:r>
              <a:rPr sz="4500" spc="-254" dirty="0">
                <a:latin typeface="Algerian" panose="04020705040A02060702" pitchFamily="82" charset="0"/>
              </a:rPr>
              <a:t> </a:t>
            </a:r>
            <a:r>
              <a:rPr sz="4500" dirty="0">
                <a:latin typeface="Algerian" panose="04020705040A02060702" pitchFamily="82" charset="0"/>
              </a:rPr>
              <a:t>vs</a:t>
            </a:r>
            <a:r>
              <a:rPr sz="4500" spc="-275" dirty="0">
                <a:latin typeface="Algerian" panose="04020705040A02060702" pitchFamily="82" charset="0"/>
              </a:rPr>
              <a:t> </a:t>
            </a:r>
            <a:r>
              <a:rPr sz="4500" spc="-105" dirty="0">
                <a:latin typeface="Algerian" panose="04020705040A02060702" pitchFamily="82" charset="0"/>
              </a:rPr>
              <a:t>Charged</a:t>
            </a:r>
            <a:r>
              <a:rPr sz="4500" spc="-250" dirty="0">
                <a:latin typeface="Algerian" panose="04020705040A02060702" pitchFamily="82" charset="0"/>
              </a:rPr>
              <a:t> </a:t>
            </a:r>
            <a:r>
              <a:rPr sz="4500" spc="-25" dirty="0">
                <a:latin typeface="Algerian" panose="04020705040A02060702" pitchFamily="82" charset="0"/>
              </a:rPr>
              <a:t>Off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3C3141-E072-EAA3-5146-3B2DB43E2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2225675"/>
            <a:ext cx="6629400" cy="50810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76FF403-AE6A-B703-D52B-FC35D541C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5482" y="850872"/>
            <a:ext cx="8883818" cy="708980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3917" y="834235"/>
            <a:ext cx="6002020" cy="7078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0" spc="-80" dirty="0">
                <a:latin typeface="Algerian" panose="04020705040A02060702" pitchFamily="82" charset="0"/>
              </a:rPr>
              <a:t>DTI</a:t>
            </a:r>
            <a:r>
              <a:rPr sz="4500" spc="-330" dirty="0">
                <a:latin typeface="Algerian" panose="04020705040A02060702" pitchFamily="82" charset="0"/>
              </a:rPr>
              <a:t> </a:t>
            </a:r>
            <a:r>
              <a:rPr sz="4500" dirty="0">
                <a:latin typeface="Algerian" panose="04020705040A02060702" pitchFamily="82" charset="0"/>
              </a:rPr>
              <a:t>Vs</a:t>
            </a:r>
            <a:r>
              <a:rPr sz="4500" spc="-305" dirty="0">
                <a:latin typeface="Algerian" panose="04020705040A02060702" pitchFamily="82" charset="0"/>
              </a:rPr>
              <a:t> </a:t>
            </a:r>
            <a:r>
              <a:rPr sz="4500" spc="-105" dirty="0">
                <a:latin typeface="Algerian" panose="04020705040A02060702" pitchFamily="82" charset="0"/>
              </a:rPr>
              <a:t>Charged</a:t>
            </a:r>
            <a:r>
              <a:rPr sz="4500" spc="-250" dirty="0">
                <a:latin typeface="Algerian" panose="04020705040A02060702" pitchFamily="82" charset="0"/>
              </a:rPr>
              <a:t> </a:t>
            </a:r>
            <a:r>
              <a:rPr sz="4500" spc="-25" dirty="0">
                <a:latin typeface="Algerian" panose="04020705040A02060702" pitchFamily="82" charset="0"/>
              </a:rPr>
              <a:t>off</a:t>
            </a:r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CAFC7021-FF42-7DE1-908B-3AAC57F9C02F}"/>
              </a:ext>
            </a:extLst>
          </p:cNvPr>
          <p:cNvSpPr txBox="1"/>
          <p:nvPr/>
        </p:nvSpPr>
        <p:spPr>
          <a:xfrm>
            <a:off x="1791926" y="8409772"/>
            <a:ext cx="15307991" cy="1740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algn="l"/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Higher Debt-to-Income (DTI) values are associated with a higher risk of loan defaults.</a:t>
            </a: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Lower DTI values indicate a lower probability of loan defaults.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DA17C3D-AAD7-5819-DF9B-388A9DB23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926" y="2977330"/>
            <a:ext cx="7313462" cy="339824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A5CD668-99D6-FA14-3DE1-06D5DFB0F4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050" y="1159358"/>
            <a:ext cx="8316358" cy="708611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78834" y="8702675"/>
            <a:ext cx="15764616" cy="186333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algn="l"/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Loan defaults are significantly higher among applicants with 2 bankruptcy records.</a:t>
            </a:r>
          </a:p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Applicants with no bankruptcy records (0) have a much lower risk of defaulting on their loans.</a:t>
            </a:r>
          </a:p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Generally, the fewer bankruptcy records an applicant has, the lower the risk of default.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84250" y="695856"/>
            <a:ext cx="10877888" cy="763751"/>
          </a:xfrm>
          <a:prstGeom prst="rect">
            <a:avLst/>
          </a:prstGeom>
        </p:spPr>
        <p:txBody>
          <a:bodyPr vert="horz" wrap="square" lIns="0" tIns="70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500" spc="-70" dirty="0">
                <a:latin typeface="Algerian" panose="04020705040A02060702" pitchFamily="82" charset="0"/>
                <a:cs typeface="Arial"/>
              </a:rPr>
              <a:t>Bankruptcies</a:t>
            </a:r>
            <a:r>
              <a:rPr sz="4500" spc="-204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30" dirty="0">
                <a:latin typeface="Algerian" panose="04020705040A02060702" pitchFamily="82" charset="0"/>
                <a:cs typeface="Arial"/>
              </a:rPr>
              <a:t>Record</a:t>
            </a:r>
            <a:r>
              <a:rPr sz="4500" spc="-185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150" dirty="0">
                <a:latin typeface="Algerian" panose="04020705040A02060702" pitchFamily="82" charset="0"/>
                <a:cs typeface="Arial"/>
              </a:rPr>
              <a:t>vs </a:t>
            </a:r>
            <a:r>
              <a:rPr sz="4500" spc="-60" dirty="0">
                <a:latin typeface="Algerian" panose="04020705040A02060702" pitchFamily="82" charset="0"/>
                <a:cs typeface="Arial"/>
              </a:rPr>
              <a:t>Charged</a:t>
            </a:r>
            <a:r>
              <a:rPr sz="4500" spc="-180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25" dirty="0">
                <a:latin typeface="Algerian" panose="04020705040A02060702" pitchFamily="82" charset="0"/>
                <a:cs typeface="Arial"/>
              </a:rPr>
              <a:t>off</a:t>
            </a:r>
            <a:endParaRPr sz="4500" dirty="0">
              <a:latin typeface="Algerian" panose="04020705040A02060702" pitchFamily="82" charset="0"/>
              <a:cs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72B3F5-EBE0-ECFA-3528-5EAD94325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818" y="1988030"/>
            <a:ext cx="16304648" cy="63246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974850" y="1997075"/>
            <a:ext cx="9448800" cy="85853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69900" marR="5080" indent="-457200">
              <a:lnSpc>
                <a:spcPct val="1409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4000" b="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Statement </a:t>
            </a:r>
          </a:p>
          <a:p>
            <a:pPr marL="469900" marR="5080" indent="-457200">
              <a:lnSpc>
                <a:spcPct val="1409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4000"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</a:t>
            </a:r>
          </a:p>
          <a:p>
            <a:pPr marL="469900" marR="5080" indent="-457200">
              <a:lnSpc>
                <a:spcPct val="1409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lang="en-US" sz="4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lang="en-US" sz="4000" b="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lnSpc>
                <a:spcPct val="1409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4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conversions</a:t>
            </a:r>
            <a:r>
              <a:rPr sz="4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sz="4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</a:t>
            </a:r>
            <a:r>
              <a:rPr sz="40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4000" spc="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5080" indent="-457200">
              <a:lnSpc>
                <a:spcPct val="140900"/>
              </a:lnSpc>
              <a:spcBef>
                <a:spcPts val="90"/>
              </a:spcBef>
              <a:buFont typeface="Arial" panose="020B0604020202020204" pitchFamily="34" charset="0"/>
              <a:buChar char="•"/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Dropping/Imputing</a:t>
            </a:r>
            <a:r>
              <a:rPr sz="4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40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00000"/>
              </a:lnSpc>
              <a:spcBef>
                <a:spcPts val="1525"/>
              </a:spcBef>
              <a:buFont typeface="Arial" panose="020B0604020202020204" pitchFamily="34" charset="0"/>
              <a:buChar char="•"/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Outliers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977515" indent="-457200">
              <a:lnSpc>
                <a:spcPct val="140900"/>
              </a:lnSpc>
              <a:buFont typeface="Arial" panose="020B0604020202020204" pitchFamily="34" charset="0"/>
              <a:buChar char="•"/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</a:t>
            </a:r>
            <a:r>
              <a:rPr sz="40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en-US" sz="4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977515" indent="-457200">
              <a:lnSpc>
                <a:spcPct val="140900"/>
              </a:lnSpc>
              <a:buFont typeface="Arial" panose="020B0604020202020204" pitchFamily="34" charset="0"/>
              <a:buChar char="•"/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</a:t>
            </a:r>
            <a:r>
              <a:rPr lang="en-US"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</a:t>
            </a:r>
            <a:endParaRPr lang="en-US" sz="4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977515" indent="-457200">
              <a:lnSpc>
                <a:spcPct val="140900"/>
              </a:lnSpc>
              <a:buFont typeface="Arial" panose="020B0604020202020204" pitchFamily="34" charset="0"/>
              <a:buChar char="•"/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Correlations </a:t>
            </a:r>
            <a:endParaRPr lang="en-US" sz="4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977515" indent="-457200">
              <a:lnSpc>
                <a:spcPct val="140900"/>
              </a:lnSpc>
              <a:buFont typeface="Arial" panose="020B0604020202020204" pitchFamily="34" charset="0"/>
              <a:buChar char="•"/>
            </a:pPr>
            <a:r>
              <a:rPr sz="4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1E3F5-2826-D47B-67C5-F3342A0DD406}"/>
              </a:ext>
            </a:extLst>
          </p:cNvPr>
          <p:cNvSpPr txBox="1"/>
          <p:nvPr/>
        </p:nvSpPr>
        <p:spPr>
          <a:xfrm>
            <a:off x="831850" y="396875"/>
            <a:ext cx="45608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latin typeface="Algerian" panose="04020705040A02060702" pitchFamily="82" charset="0"/>
                <a:cs typeface="Times New Roman" panose="02020603050405020304" pitchFamily="18" charset="0"/>
              </a:rPr>
              <a:t>Contents</a:t>
            </a:r>
            <a:endParaRPr lang="en-IN" sz="7200" dirty="0">
              <a:latin typeface="Algerian" panose="04020705040A02060702" pitchFamily="8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746250" y="8626475"/>
            <a:ext cx="15011400" cy="1860766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algn="l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Year 2007 has the highest proportion of loan defaults, indicating a higher risk of charge-offs in that year.</a:t>
            </a:r>
          </a:p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Year 2009 shows the lowest proportion of loan defaults, indicating a relatively better repayment behavior for loans issued that year.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23917" y="834235"/>
            <a:ext cx="8422005" cy="770688"/>
          </a:xfrm>
          <a:prstGeom prst="rect">
            <a:avLst/>
          </a:prstGeom>
        </p:spPr>
        <p:txBody>
          <a:bodyPr vert="horz" wrap="square" lIns="0" tIns="77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500" spc="-105" dirty="0">
                <a:latin typeface="Algerian" panose="04020705040A02060702" pitchFamily="82" charset="0"/>
                <a:cs typeface="Arial"/>
              </a:rPr>
              <a:t>Issue</a:t>
            </a:r>
            <a:r>
              <a:rPr sz="4500" spc="-270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660" dirty="0">
                <a:latin typeface="Algerian" panose="04020705040A02060702" pitchFamily="82" charset="0"/>
                <a:cs typeface="Arial"/>
              </a:rPr>
              <a:t>Y</a:t>
            </a:r>
            <a:r>
              <a:rPr sz="4500" spc="-65" dirty="0">
                <a:latin typeface="Algerian" panose="04020705040A02060702" pitchFamily="82" charset="0"/>
                <a:cs typeface="Arial"/>
              </a:rPr>
              <a:t>ea</a:t>
            </a:r>
            <a:r>
              <a:rPr sz="4500" spc="45" dirty="0">
                <a:latin typeface="Algerian" panose="04020705040A02060702" pitchFamily="82" charset="0"/>
                <a:cs typeface="Arial"/>
              </a:rPr>
              <a:t>r</a:t>
            </a:r>
            <a:r>
              <a:rPr sz="4500" spc="-204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210" dirty="0">
                <a:latin typeface="Algerian" panose="04020705040A02060702" pitchFamily="82" charset="0"/>
                <a:cs typeface="Arial"/>
              </a:rPr>
              <a:t>vs</a:t>
            </a:r>
            <a:r>
              <a:rPr sz="4500" spc="-215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85" dirty="0">
                <a:latin typeface="Algerian" panose="04020705040A02060702" pitchFamily="82" charset="0"/>
                <a:cs typeface="Arial"/>
              </a:rPr>
              <a:t>Charged</a:t>
            </a:r>
            <a:r>
              <a:rPr sz="4500" spc="-235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25" dirty="0">
                <a:latin typeface="Algerian" panose="04020705040A02060702" pitchFamily="82" charset="0"/>
                <a:cs typeface="Arial"/>
              </a:rPr>
              <a:t>off</a:t>
            </a:r>
            <a:endParaRPr sz="4500" dirty="0">
              <a:latin typeface="Algerian" panose="04020705040A02060702" pitchFamily="82" charset="0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36D7B-18B0-E33F-1CE7-29EC154EEB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0" y="2301875"/>
            <a:ext cx="14325600" cy="601064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830575" y="8312926"/>
            <a:ext cx="15993130" cy="2169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algn="l"/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Loans issued in May, September, and December exhibit a higher number of loan defaults.</a:t>
            </a: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February is another month with a significant number of loan defaults.</a:t>
            </a: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A substantial portion of loan defaults originates from loans approved between September and December.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23917" y="834235"/>
            <a:ext cx="8422005" cy="779742"/>
          </a:xfrm>
          <a:prstGeom prst="rect">
            <a:avLst/>
          </a:prstGeom>
        </p:spPr>
        <p:txBody>
          <a:bodyPr vert="horz" wrap="square" lIns="0" tIns="86401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0" spc="-100" dirty="0">
                <a:latin typeface="Algerian" panose="04020705040A02060702" pitchFamily="82" charset="0"/>
                <a:cs typeface="Arial"/>
              </a:rPr>
              <a:t>Issue</a:t>
            </a:r>
            <a:r>
              <a:rPr sz="4500" spc="-245" dirty="0">
                <a:latin typeface="Algerian" panose="04020705040A02060702" pitchFamily="82" charset="0"/>
                <a:cs typeface="Arial"/>
              </a:rPr>
              <a:t> </a:t>
            </a:r>
            <a:r>
              <a:rPr sz="4500" dirty="0">
                <a:latin typeface="Algerian" panose="04020705040A02060702" pitchFamily="82" charset="0"/>
                <a:cs typeface="Arial"/>
              </a:rPr>
              <a:t>Month</a:t>
            </a:r>
            <a:r>
              <a:rPr sz="4500" spc="-250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204" dirty="0">
                <a:latin typeface="Algerian" panose="04020705040A02060702" pitchFamily="82" charset="0"/>
                <a:cs typeface="Arial"/>
              </a:rPr>
              <a:t>Vs</a:t>
            </a:r>
            <a:r>
              <a:rPr sz="4500" spc="-195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85" dirty="0">
                <a:latin typeface="Algerian" panose="04020705040A02060702" pitchFamily="82" charset="0"/>
                <a:cs typeface="Arial"/>
              </a:rPr>
              <a:t>Charged</a:t>
            </a:r>
            <a:r>
              <a:rPr sz="4500" spc="-229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25" dirty="0">
                <a:latin typeface="Algerian" panose="04020705040A02060702" pitchFamily="82" charset="0"/>
                <a:cs typeface="Arial"/>
              </a:rPr>
              <a:t>off</a:t>
            </a:r>
            <a:endParaRPr sz="4500" dirty="0">
              <a:latin typeface="Algerian" panose="04020705040A02060702" pitchFamily="82" charset="0"/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B9D932-5667-F0A6-A60B-165B852C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044" y="2152821"/>
            <a:ext cx="15523747" cy="578785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23917" y="901682"/>
            <a:ext cx="8002905" cy="708527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500" spc="-10" dirty="0">
                <a:latin typeface="Algerian" panose="04020705040A02060702" pitchFamily="82" charset="0"/>
                <a:cs typeface="Arial"/>
              </a:rPr>
              <a:t>State</a:t>
            </a:r>
            <a:r>
              <a:rPr sz="4500" spc="-430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254" dirty="0">
                <a:latin typeface="Algerian" panose="04020705040A02060702" pitchFamily="82" charset="0"/>
                <a:cs typeface="Arial"/>
              </a:rPr>
              <a:t>vs</a:t>
            </a:r>
            <a:r>
              <a:rPr sz="4500" spc="-265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90" dirty="0">
                <a:latin typeface="Algerian" panose="04020705040A02060702" pitchFamily="82" charset="0"/>
                <a:cs typeface="Arial"/>
              </a:rPr>
              <a:t>Charged</a:t>
            </a:r>
            <a:r>
              <a:rPr sz="4500" spc="-350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25" dirty="0">
                <a:latin typeface="Algerian" panose="04020705040A02060702" pitchFamily="82" charset="0"/>
                <a:cs typeface="Arial"/>
              </a:rPr>
              <a:t>off</a:t>
            </a:r>
            <a:endParaRPr sz="4500" dirty="0">
              <a:latin typeface="Algerian" panose="04020705040A02060702" pitchFamily="82" charset="0"/>
              <a:cs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A768DB-E77A-5DA2-D867-FA53A7255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46" y="2073275"/>
            <a:ext cx="15437504" cy="5867400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7234A23E-C6AD-E8FF-4F41-C8C312F9F7D6}"/>
              </a:ext>
            </a:extLst>
          </p:cNvPr>
          <p:cNvSpPr txBox="1"/>
          <p:nvPr/>
        </p:nvSpPr>
        <p:spPr>
          <a:xfrm>
            <a:off x="1830575" y="8312926"/>
            <a:ext cx="15993130" cy="1738938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algn="l"/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DE States have the highest number of loan defaults.</a:t>
            </a: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CA (California) has the lowest number of loan defaults.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23917" y="895961"/>
            <a:ext cx="7099300" cy="7078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0" spc="-80" dirty="0">
                <a:latin typeface="Algerian" panose="04020705040A02060702" pitchFamily="82" charset="0"/>
                <a:cs typeface="Arial"/>
              </a:rPr>
              <a:t>Grade</a:t>
            </a:r>
            <a:r>
              <a:rPr sz="4500" spc="-305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220" dirty="0">
                <a:latin typeface="Algerian" panose="04020705040A02060702" pitchFamily="82" charset="0"/>
                <a:cs typeface="Arial"/>
              </a:rPr>
              <a:t>vs</a:t>
            </a:r>
            <a:r>
              <a:rPr sz="4500" spc="-225" dirty="0">
                <a:latin typeface="Algerian" panose="04020705040A02060702" pitchFamily="82" charset="0"/>
                <a:cs typeface="Arial"/>
              </a:rPr>
              <a:t> </a:t>
            </a:r>
            <a:r>
              <a:rPr sz="4500" spc="-80" dirty="0">
                <a:latin typeface="Algerian" panose="04020705040A02060702" pitchFamily="82" charset="0"/>
                <a:cs typeface="Arial"/>
              </a:rPr>
              <a:t>ChargedOff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5F4F39-9D1F-5D22-943C-9F3109AE9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5250" y="2149475"/>
            <a:ext cx="16306800" cy="6019800"/>
          </a:xfrm>
          <a:prstGeom prst="rect">
            <a:avLst/>
          </a:prstGeom>
        </p:spPr>
      </p:pic>
      <p:sp>
        <p:nvSpPr>
          <p:cNvPr id="11" name="object 3">
            <a:extLst>
              <a:ext uri="{FF2B5EF4-FFF2-40B4-BE49-F238E27FC236}">
                <a16:creationId xmlns:a16="http://schemas.microsoft.com/office/drawing/2014/main" id="{94DEE218-5F05-3DD7-C584-2C23B45CF36B}"/>
              </a:ext>
            </a:extLst>
          </p:cNvPr>
          <p:cNvSpPr txBox="1"/>
          <p:nvPr/>
        </p:nvSpPr>
        <p:spPr>
          <a:xfrm>
            <a:off x="1693165" y="8564699"/>
            <a:ext cx="15993130" cy="216982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Observations:</a:t>
            </a:r>
          </a:p>
          <a:p>
            <a:pPr algn="l"/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Loan applicants with Grade G have the highest proportion of loan defaults (charged-off loans).</a:t>
            </a: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Loan applicants with Grade A exhibit the lowest proportion of loan defaults, indicating better loan repayment rates in this group.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42416" y="4908317"/>
            <a:ext cx="8019268" cy="14927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600" b="0" spc="-10" dirty="0">
                <a:latin typeface="Algerian" panose="04020705040A02060702" pitchFamily="82" charset="0"/>
                <a:cs typeface="Arial MT"/>
              </a:rPr>
              <a:t>Correlation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3916" y="2835275"/>
            <a:ext cx="7046933" cy="55528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Negative Correlations:</a:t>
            </a:r>
          </a:p>
          <a:p>
            <a:pPr algn="l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Loan Amount and Bankruptcies: Higher bankruptcies are associated with lower loan amounts.</a:t>
            </a:r>
          </a:p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Annual Income and Debt-to-Income Ratio: Higher income leads to a lower debt-to-income ratio.</a:t>
            </a:r>
          </a:p>
          <a:p>
            <a:pPr algn="l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Strong Positive Correlations:</a:t>
            </a:r>
          </a:p>
          <a:p>
            <a:pPr algn="l"/>
            <a:endParaRPr lang="en-US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Loan Term and Loan Amount: Longer loan terms are linked to higher loan amounts.</a:t>
            </a:r>
          </a:p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Loan Term and Interest Rate: Longer terms are associated with higher interest rates.</a:t>
            </a:r>
          </a:p>
          <a:p>
            <a:pPr algn="l"/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Annual Income and Loan Amount: Higher income corresponds to larger loan amounts.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23917" y="895961"/>
            <a:ext cx="4153535" cy="7078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0" spc="-110" dirty="0">
                <a:latin typeface="Algerian" panose="04020705040A02060702" pitchFamily="82" charset="0"/>
                <a:cs typeface="Arial"/>
              </a:rPr>
              <a:t>Correlations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D82D18-6D02-EF8F-1C60-10BE982F3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4250" y="1174919"/>
            <a:ext cx="10475933" cy="887351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34235"/>
            <a:ext cx="8422005" cy="70788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00" spc="-105" dirty="0">
                <a:latin typeface="Algerian" panose="04020705040A02060702" pitchFamily="82" charset="0"/>
              </a:rPr>
              <a:t>Conclusions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287145" y="1920875"/>
            <a:ext cx="16840200" cy="88639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Income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Applicants with an income range of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0-20,000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at the highest risk of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defaults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Interest Rates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Loans with an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 rate above 16%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significantly higher chances of being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charged off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Home Ownership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Non-homeowners are more likely to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on loans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those who own homes.</a:t>
            </a:r>
          </a:p>
          <a:p>
            <a:pPr marL="457200" lvl="1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Loan Purpose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Loans taken for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businesses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exhibit the highest default rates compared to other loan purposes.</a:t>
            </a:r>
          </a:p>
          <a:p>
            <a:pPr marL="457200" lvl="1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Debt-to-Income (DTI)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/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 DTI values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correlate with a greater risk of loan defaults.</a:t>
            </a:r>
          </a:p>
          <a:p>
            <a:pPr marL="457200" lvl="1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Credit History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Applicants with a history of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bankruptcies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have a significantly higher probability of defaulting.</a:t>
            </a:r>
          </a:p>
          <a:p>
            <a:pPr marL="457200" lvl="1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State-Level Defaults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state of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Delaware (DE)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the highest proportion of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defaults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1"/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Loan Grades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/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Applicants with loans in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likely to default, while </a:t>
            </a: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 A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the least defaults.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BDEBD7-0E82-B14F-EFFB-14E33103F557}"/>
              </a:ext>
            </a:extLst>
          </p:cNvPr>
          <p:cNvSpPr txBox="1"/>
          <p:nvPr/>
        </p:nvSpPr>
        <p:spPr>
          <a:xfrm>
            <a:off x="6658332" y="4869845"/>
            <a:ext cx="678743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96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66898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8938" y="473075"/>
            <a:ext cx="8422005" cy="905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850" spc="-125" dirty="0">
                <a:latin typeface="Algerian" panose="04020705040A02060702" pitchFamily="82" charset="0"/>
              </a:rPr>
              <a:t>Problem</a:t>
            </a:r>
            <a:r>
              <a:rPr sz="5850" spc="-220" dirty="0">
                <a:latin typeface="Algerian" panose="04020705040A02060702" pitchFamily="82" charset="0"/>
              </a:rPr>
              <a:t> </a:t>
            </a:r>
            <a:r>
              <a:rPr sz="5850" spc="-110" dirty="0">
                <a:latin typeface="Algerian" panose="04020705040A02060702" pitchFamily="82" charset="0"/>
              </a:rPr>
              <a:t>Statement</a:t>
            </a:r>
            <a:endParaRPr sz="5850" dirty="0">
              <a:latin typeface="Algerian" panose="04020705040A02060702" pitchFamily="8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B73680-4207-C8DF-E981-C381BC7FBCCC}"/>
              </a:ext>
            </a:extLst>
          </p:cNvPr>
          <p:cNvSpPr txBox="1"/>
          <p:nvPr/>
        </p:nvSpPr>
        <p:spPr>
          <a:xfrm>
            <a:off x="501993" y="2073275"/>
            <a:ext cx="19276712" cy="8494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work for a consumer finance company which specializes in lending various types of loans to urban customers. When the company receives a loan application, the company has to make a decision for loan approval based on the applicant’s profile. Two types of risks are associated with the bank’s decision: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 1: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applicant is likely to repay the loan, then not approving the loan results in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 of business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company.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Risk 2: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applicant is not likely to repay the loan (i.e., likely to default), then approving the loan may lead to 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loss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company.</a:t>
            </a: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how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 attributes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attributes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influence the tendency of default.</a:t>
            </a:r>
          </a:p>
          <a:p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Constraints:</a:t>
            </a:r>
          </a:p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person applies for a loan, there are two types of decisions that could be made by the company: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Loan accepted: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company approves the loan, there are 3 possible scenarios: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paid: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Applicant has fully paid the loan (the principal and the interest rate).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Applicant is in the process of paying the installments; the loan tenure has not yet been completed. These candidates are not labeled as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‘defaulted’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Charged-off: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Applicant has not paid the installments on time for a long period of time and has defaulted on the loan.</a:t>
            </a: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rejected: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company rejected the loan because the candidate does not meet their requirements. Since the loan was rejected, there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transactional history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those applicants with the company, and thus, this data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available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this dataset.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34235"/>
            <a:ext cx="8422005" cy="1011149"/>
          </a:xfrm>
          <a:prstGeom prst="rect">
            <a:avLst/>
          </a:prstGeom>
        </p:spPr>
        <p:txBody>
          <a:bodyPr vert="horz" wrap="square" lIns="0" tIns="86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Algerian" panose="04020705040A02060702" pitchFamily="82" charset="0"/>
                <a:cs typeface="Arial"/>
              </a:rPr>
              <a:t>Data</a:t>
            </a:r>
            <a:r>
              <a:rPr sz="6000" spc="-170" dirty="0">
                <a:latin typeface="Algerian" panose="04020705040A02060702" pitchFamily="82" charset="0"/>
                <a:cs typeface="Arial"/>
              </a:rPr>
              <a:t> </a:t>
            </a:r>
            <a:r>
              <a:rPr sz="6000" spc="-100" dirty="0">
                <a:latin typeface="Algerian" panose="04020705040A02060702" pitchFamily="82" charset="0"/>
                <a:cs typeface="Arial"/>
              </a:rPr>
              <a:t>Summary</a:t>
            </a:r>
            <a:endParaRPr sz="6000" dirty="0">
              <a:latin typeface="Algerian" panose="04020705040A02060702" pitchFamily="82" charset="0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5319" y="2759075"/>
            <a:ext cx="8383905" cy="437427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3100" b="1" dirty="0">
                <a:latin typeface="Times New Roman"/>
                <a:cs typeface="Times New Roman"/>
              </a:rPr>
              <a:t>Dataset</a:t>
            </a:r>
            <a:r>
              <a:rPr lang="en-US" sz="3100" dirty="0">
                <a:latin typeface="Times New Roman"/>
                <a:cs typeface="Times New Roman"/>
              </a:rPr>
              <a:t>: Loan.csv</a:t>
            </a:r>
          </a:p>
          <a:p>
            <a:pPr marL="469900" indent="-457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3100" b="1" dirty="0">
                <a:latin typeface="Times New Roman"/>
                <a:cs typeface="Times New Roman"/>
              </a:rPr>
              <a:t>Total Rows</a:t>
            </a:r>
            <a:r>
              <a:rPr lang="en-US" sz="3100" dirty="0">
                <a:latin typeface="Times New Roman"/>
                <a:cs typeface="Times New Roman"/>
              </a:rPr>
              <a:t>: 39,717</a:t>
            </a:r>
          </a:p>
          <a:p>
            <a:pPr marL="469900" indent="-457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3100" b="1" dirty="0">
                <a:latin typeface="Times New Roman"/>
                <a:cs typeface="Times New Roman"/>
              </a:rPr>
              <a:t>Total Columns</a:t>
            </a:r>
            <a:r>
              <a:rPr lang="en-US" sz="3100" dirty="0">
                <a:latin typeface="Times New Roman"/>
                <a:cs typeface="Times New Roman"/>
              </a:rPr>
              <a:t>: 111</a:t>
            </a:r>
          </a:p>
          <a:p>
            <a:pPr marL="469900" indent="-457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3100" b="1" dirty="0">
                <a:latin typeface="Times New Roman"/>
                <a:cs typeface="Times New Roman"/>
              </a:rPr>
              <a:t>Types of Attributes</a:t>
            </a:r>
            <a:r>
              <a:rPr lang="en-US" sz="3100" dirty="0">
                <a:latin typeface="Times New Roman"/>
                <a:cs typeface="Times New Roman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100" i="1" dirty="0">
                <a:latin typeface="Times New Roman"/>
                <a:cs typeface="Times New Roman"/>
              </a:rPr>
              <a:t>Loan Attributes</a:t>
            </a:r>
            <a:r>
              <a:rPr lang="en-US" sz="3100" dirty="0">
                <a:latin typeface="Times New Roman"/>
                <a:cs typeface="Times New Roman"/>
              </a:rPr>
              <a:t>: Information related to the loan itself (e.g., loan amount, interest rate, term, etc.)</a:t>
            </a: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100" i="1" dirty="0">
                <a:latin typeface="Times New Roman"/>
                <a:cs typeface="Times New Roman"/>
              </a:rPr>
              <a:t>Customer Attributes</a:t>
            </a:r>
            <a:r>
              <a:rPr lang="en-US" sz="3100" dirty="0">
                <a:latin typeface="Times New Roman"/>
                <a:cs typeface="Times New Roman"/>
              </a:rPr>
              <a:t>: Information about the customer (e.g., annual income, credit score, home ownership status, etc.)</a:t>
            </a:r>
            <a:endParaRPr sz="3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6" y="776527"/>
            <a:ext cx="6284933" cy="101566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6500" spc="-75" dirty="0">
                <a:latin typeface="Algerian" panose="04020705040A02060702" pitchFamily="82" charset="0"/>
              </a:rPr>
              <a:t>Data</a:t>
            </a:r>
            <a:r>
              <a:rPr lang="en-IN" sz="6500" spc="-270" dirty="0">
                <a:latin typeface="Algerian" panose="04020705040A02060702" pitchFamily="82" charset="0"/>
              </a:rPr>
              <a:t> </a:t>
            </a:r>
            <a:r>
              <a:rPr lang="en-IN" sz="6500" spc="-90" dirty="0">
                <a:latin typeface="Algerian" panose="04020705040A02060702" pitchFamily="82" charset="0"/>
              </a:rPr>
              <a:t>Cleaning</a:t>
            </a:r>
            <a:endParaRPr sz="6500" spc="-90" dirty="0">
              <a:latin typeface="Algerian" panose="04020705040A02060702" pitchFamily="82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D16556A-2159-DF2B-55FB-8241B7895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050" y="2225675"/>
            <a:ext cx="16051062" cy="8586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Initial Dataset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Rows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39,717</a:t>
            </a:r>
          </a:p>
          <a:p>
            <a:pPr algn="l" rt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111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Taken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Rows with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loan_status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'current’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1,140 rows removed as they don’t participate in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Columns with All Null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55 columns removed that had only null/blank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Unique Columns Removed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member_id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were unique in nature and removed.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‘desc’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‘title’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were text/description fields and irrelevant to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Behavioral Data 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21 columns related to behavioral data removed based on domain knowledge, as they are unavailable during loan approval.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Columns with Constant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8 columns where the value was always ‘1’, indicating uniqueness, were dropped.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High Percentage of Missing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 columns with more than 50% missing data were removed.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Dataset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Remaining Rows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38,577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Remaining 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6" y="834235"/>
            <a:ext cx="14990444" cy="9387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0" spc="-75" dirty="0">
                <a:latin typeface="Algerian" panose="04020705040A02060702" pitchFamily="82" charset="0"/>
              </a:rPr>
              <a:t>Data</a:t>
            </a:r>
            <a:r>
              <a:rPr sz="6000" spc="-250" dirty="0">
                <a:latin typeface="Algerian" panose="04020705040A02060702" pitchFamily="82" charset="0"/>
              </a:rPr>
              <a:t> </a:t>
            </a:r>
            <a:r>
              <a:rPr sz="6000" spc="-114" dirty="0">
                <a:latin typeface="Algerian" panose="04020705040A02060702" pitchFamily="82" charset="0"/>
              </a:rPr>
              <a:t>Conversions</a:t>
            </a:r>
            <a:r>
              <a:rPr sz="6000" spc="-245" dirty="0">
                <a:latin typeface="Algerian" panose="04020705040A02060702" pitchFamily="82" charset="0"/>
              </a:rPr>
              <a:t> </a:t>
            </a:r>
            <a:r>
              <a:rPr sz="6000" dirty="0">
                <a:latin typeface="Algerian" panose="04020705040A02060702" pitchFamily="82" charset="0"/>
              </a:rPr>
              <a:t>vs</a:t>
            </a:r>
            <a:r>
              <a:rPr sz="6000" spc="-245" dirty="0">
                <a:latin typeface="Algerian" panose="04020705040A02060702" pitchFamily="82" charset="0"/>
              </a:rPr>
              <a:t> </a:t>
            </a:r>
            <a:r>
              <a:rPr sz="6000" spc="-105" dirty="0">
                <a:latin typeface="Algerian" panose="04020705040A02060702" pitchFamily="82" charset="0"/>
              </a:rPr>
              <a:t>Derived</a:t>
            </a:r>
            <a:r>
              <a:rPr sz="6000" spc="-245" dirty="0">
                <a:latin typeface="Algerian" panose="04020705040A02060702" pitchFamily="82" charset="0"/>
              </a:rPr>
              <a:t> </a:t>
            </a:r>
            <a:r>
              <a:rPr sz="6000" spc="-55" dirty="0">
                <a:latin typeface="Algerian" panose="04020705040A02060702" pitchFamily="82" charset="0"/>
              </a:rPr>
              <a:t>Columns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0C3C808-8E9E-F4C1-69AA-73190FBF6702}"/>
              </a:ext>
            </a:extLst>
          </p:cNvPr>
          <p:cNvSpPr txBox="1"/>
          <p:nvPr/>
        </p:nvSpPr>
        <p:spPr>
          <a:xfrm>
            <a:off x="1746250" y="2454275"/>
            <a:ext cx="14666934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Conversions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‘term’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Trimmed additional string values and converted to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from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trimming the '%' symbol.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loan_funded_amnt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funded_amnt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to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loan_amnt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funded_amnt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funded_amnt_inv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int_rate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dti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Rounded to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decimal points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consistency.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issue_d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to a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type for better analysis.</a:t>
            </a: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Columns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issue_year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issue_month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from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issue_d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further analysis.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loan_amnt_b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annual_inc_b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int_rate_b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en-I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dti_b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bucketed columns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continuous data for more effective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917" y="834235"/>
            <a:ext cx="12152333" cy="9387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0" spc="-114" dirty="0">
                <a:latin typeface="Algerian" panose="04020705040A02060702" pitchFamily="82" charset="0"/>
              </a:rPr>
              <a:t>Dropping/Inputing</a:t>
            </a:r>
            <a:r>
              <a:rPr sz="6000" spc="-245" dirty="0">
                <a:latin typeface="Algerian" panose="04020705040A02060702" pitchFamily="82" charset="0"/>
              </a:rPr>
              <a:t> </a:t>
            </a:r>
            <a:r>
              <a:rPr sz="6000" spc="-50" dirty="0">
                <a:latin typeface="Algerian" panose="04020705040A02060702" pitchFamily="82" charset="0"/>
              </a:rPr>
              <a:t>the</a:t>
            </a:r>
            <a:r>
              <a:rPr sz="6000" spc="-275" dirty="0">
                <a:latin typeface="Algerian" panose="04020705040A02060702" pitchFamily="82" charset="0"/>
              </a:rPr>
              <a:t> </a:t>
            </a:r>
            <a:r>
              <a:rPr sz="6000" spc="-65" dirty="0">
                <a:latin typeface="Algerian" panose="04020705040A02060702" pitchFamily="82" charset="0"/>
              </a:rPr>
              <a:t>rows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E87FFD-3E24-CEFC-2D10-57A69B458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3850" y="2313543"/>
            <a:ext cx="15468600" cy="8217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Dropping Rows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Loan Status = ‘Current’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1140 rows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loan_status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'current', as they do not participate in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Columns with Null/Blank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55 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where all rows contained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null or blank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 they didn’t contribute to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Unique Columns (‘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 and ‘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member_id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member_id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since they are unique in nature and don’t contribute to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Text/Description Columns (‘desc’ and ‘title’)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Dropped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‘desc’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‘title’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they contain text descriptions and do not participate in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Behavioral Data 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21 behavioral data 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they were not relevant to loan approval 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Columns with Constant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Dropped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 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had the same value (1) for all rows, indicating uniqueness and lack of variance.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Columns with &gt;50% Missing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Removed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 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over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50% missing values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they would not provide meaningful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Inputing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Rows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No row imputations were required as all columns were either dropped or kept after handling null values through the cleaning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9750" y="4155180"/>
            <a:ext cx="13944600" cy="149271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600" b="0" spc="-110" dirty="0">
                <a:latin typeface="Algerian" panose="04020705040A02060702" pitchFamily="82" charset="0"/>
              </a:rPr>
              <a:t>Univariate</a:t>
            </a:r>
            <a:r>
              <a:rPr sz="9600" b="0" spc="-484" dirty="0">
                <a:latin typeface="Algerian" panose="04020705040A02060702" pitchFamily="82" charset="0"/>
              </a:rPr>
              <a:t> </a:t>
            </a:r>
            <a:r>
              <a:rPr sz="9600" b="0" spc="-90" dirty="0">
                <a:latin typeface="Algerian" panose="04020705040A02060702" pitchFamily="82" charset="0"/>
              </a:rPr>
              <a:t>Analysis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593850" y="7559675"/>
            <a:ext cx="16992600" cy="2600712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l"/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Observation:</a:t>
            </a:r>
          </a:p>
          <a:p>
            <a:pPr algn="l"/>
            <a:endParaRPr lang="en-US" sz="2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l">
              <a:buAutoNum type="arabicPeriod"/>
            </a:pPr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loan applications have loan amounts in the range of 5k to 14k, which indicates that the majority of borrowers prefer smaller loan amounts within this bracket.</a:t>
            </a:r>
          </a:p>
          <a:p>
            <a:pPr algn="l"/>
            <a:r>
              <a:rPr lang="en-US" sz="2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 The maximum loan amount applied for is around 29k, which stands out as an outlier compared to the general distribution of loan amounts.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499350" y="740944"/>
            <a:ext cx="5105400" cy="93871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0" spc="-90" dirty="0">
                <a:latin typeface="Algerian" panose="04020705040A02060702" pitchFamily="82" charset="0"/>
              </a:rPr>
              <a:t>Loan</a:t>
            </a:r>
            <a:r>
              <a:rPr sz="6000" spc="-545" dirty="0">
                <a:latin typeface="Algerian" panose="04020705040A02060702" pitchFamily="82" charset="0"/>
              </a:rPr>
              <a:t> </a:t>
            </a:r>
            <a:r>
              <a:rPr sz="6000" spc="-90" dirty="0">
                <a:latin typeface="Algerian" panose="04020705040A02060702" pitchFamily="82" charset="0"/>
              </a:rPr>
              <a:t>Amount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B6F77D-B0CD-2CFF-8AC5-6E7BD1438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6827" y="2251591"/>
            <a:ext cx="15066645" cy="466081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224</TotalTime>
  <Words>2061</Words>
  <Application>Microsoft Office PowerPoint</Application>
  <PresentationFormat>Custom</PresentationFormat>
  <Paragraphs>223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Algerian</vt:lpstr>
      <vt:lpstr>Aptos</vt:lpstr>
      <vt:lpstr>Arial</vt:lpstr>
      <vt:lpstr>Times New Roman</vt:lpstr>
      <vt:lpstr>Tw Cen MT</vt:lpstr>
      <vt:lpstr>Tw Cen MT Condensed</vt:lpstr>
      <vt:lpstr>Wingdings 3</vt:lpstr>
      <vt:lpstr>Integral</vt:lpstr>
      <vt:lpstr>Lending Club Case Study</vt:lpstr>
      <vt:lpstr>PowerPoint Presentation</vt:lpstr>
      <vt:lpstr>Problem Statement</vt:lpstr>
      <vt:lpstr>Data Summary</vt:lpstr>
      <vt:lpstr>Data Cleaning</vt:lpstr>
      <vt:lpstr>Data Conversions vs Derived Columns</vt:lpstr>
      <vt:lpstr>Dropping/Inputing the rows</vt:lpstr>
      <vt:lpstr>Univariate Analysis</vt:lpstr>
      <vt:lpstr>Loan Amount</vt:lpstr>
      <vt:lpstr>Annual Income</vt:lpstr>
      <vt:lpstr>Interest Rate</vt:lpstr>
      <vt:lpstr>Univarients Analysis</vt:lpstr>
      <vt:lpstr>Bivariate Analysis</vt:lpstr>
      <vt:lpstr>Annual income vs Charged Off</vt:lpstr>
      <vt:lpstr>Interest Rate vs Charged off</vt:lpstr>
      <vt:lpstr>Home Ownership vs Charged off</vt:lpstr>
      <vt:lpstr>Purpose vs Charged Off</vt:lpstr>
      <vt:lpstr>DTI Vs Charged off</vt:lpstr>
      <vt:lpstr>Bankruptcies Record vs Charged off</vt:lpstr>
      <vt:lpstr>Issue Year vs Charged off</vt:lpstr>
      <vt:lpstr>Issue Month Vs Charged off</vt:lpstr>
      <vt:lpstr>State vs Charged off</vt:lpstr>
      <vt:lpstr>Grade vs ChargedOff</vt:lpstr>
      <vt:lpstr>Correlation</vt:lpstr>
      <vt:lpstr>Correlations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Lending Club Case Study</dc:title>
  <cp:lastModifiedBy>andhondi</cp:lastModifiedBy>
  <cp:revision>17</cp:revision>
  <dcterms:created xsi:type="dcterms:W3CDTF">2025-01-22T05:58:09Z</dcterms:created>
  <dcterms:modified xsi:type="dcterms:W3CDTF">2025-01-22T09:45:53Z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2023-09-05T00:00:00Z</vt:filetime>
  </property>
  <property fmtid="{D5CDD505-2E9C-101B-9397-08002B2CF9AE}" pid="3" name="Creator">
    <vt:lpwstr>Keynote</vt:lpwstr>
  </property>
  <property fmtid="{D5CDD505-2E9C-101B-9397-08002B2CF9AE}" pid="4" name="LastSaved">
    <vt:filetime>2025-01-22T00:00:00Z</vt:filetime>
  </property>
  <property fmtid="{D5CDD505-2E9C-101B-9397-08002B2CF9AE}" pid="5" name="Producer">
    <vt:lpwstr>macOS Version 12.3.1 (Build 21E258) Quartz PDFContext</vt:lpwstr>
  </property>
</Properties>
</file>