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81" r:id="rId2"/>
  </p:sldMasterIdLst>
  <p:sldIdLst>
    <p:sldId id="273"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4660"/>
  </p:normalViewPr>
  <p:slideViewPr>
    <p:cSldViewPr snapToGrid="0">
      <p:cViewPr>
        <p:scale>
          <a:sx n="100" d="100"/>
          <a:sy n="100" d="100"/>
        </p:scale>
        <p:origin x="216"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08536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7754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75E1E-9838-433D-B07D-1AAA48746DA8}"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774944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013802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75E1E-9838-433D-B07D-1AAA48746DA8}"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39476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405164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424977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785202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797505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971810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0807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866305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353729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33671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77749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141376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40222397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935520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18457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674982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804197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23031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958930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388380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183212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384347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75876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09951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69521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255367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67364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452B94-E790-4642-8276-1B0DD81E1527}" type="datetimeFigureOut">
              <a:rPr lang="en-IN" smtClean="0"/>
              <a:pPr/>
              <a:t>01-11-2023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45087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452B94-E790-4642-8276-1B0DD81E1527}" type="datetimeFigureOut">
              <a:rPr lang="en-IN" smtClean="0"/>
              <a:pPr/>
              <a:t>01-11-2023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90755461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452B94-E790-4642-8276-1B0DD81E1527}" type="datetimeFigureOut">
              <a:rPr lang="en-IN" smtClean="0"/>
              <a:pPr/>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675E1E-9838-433D-B07D-1AAA48746DA8}" type="slidenum">
              <a:rPr lang="en-IN" smtClean="0"/>
              <a:pPr/>
              <a:t>‹#›</a:t>
            </a:fld>
            <a:endParaRPr lang="en-IN"/>
          </a:p>
        </p:txBody>
      </p:sp>
    </p:spTree>
    <p:extLst>
      <p:ext uri="{BB962C8B-B14F-4D97-AF65-F5344CB8AC3E}">
        <p14:creationId xmlns:p14="http://schemas.microsoft.com/office/powerpoint/2010/main" xmlns="" val="14156168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seon.io/resources/10-tips-to-reduce-card-not-present-cnp-fraud/" TargetMode="Externa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eon.io/resources/comparisons/fraud-detection-and-prevention-software-tools/" TargetMode="Externa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guardian.com/technology/2015/oct/30/stolen-credit-card-details-available-1-pound-each-online" TargetMode="External"/><Relationship Id="rId2" Type="http://schemas.openxmlformats.org/officeDocument/2006/relationships/hyperlink" Target="https://assets.contentlydocs.com/v3/documents/8D5pCIBkBAT5qNFhhUV2d9lXPVg6gsC4/Online%20Payment%20Fraud%20-%20Reprint%20for%20Experian.pdf" TargetMode="External"/><Relationship Id="rId1" Type="http://schemas.openxmlformats.org/officeDocument/2006/relationships/slideLayout" Target="../slideLayouts/slideLayout23.xml"/><Relationship Id="rId5" Type="http://schemas.openxmlformats.org/officeDocument/2006/relationships/hyperlink" Target="https://www.riskiq.com/what-is-magecart/" TargetMode="External"/><Relationship Id="rId4" Type="http://schemas.openxmlformats.org/officeDocument/2006/relationships/hyperlink" Target="https://nilsonreport.com/content_promo.php?id_promo=1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seon.io/resources/comparisons/fraud-detection-and-prevention-software-tools/" TargetMode="External"/><Relationship Id="rId2" Type="http://schemas.openxmlformats.org/officeDocument/2006/relationships/hyperlink" Target="https://seon.io/resources/friendly-fraud/"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hyperlink" Target="https://seon.io/resources/fraud-scores-how-to-calculate-them/"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3700" y="1123950"/>
            <a:ext cx="6867525" cy="5632311"/>
          </a:xfrm>
          <a:prstGeom prst="rect">
            <a:avLst/>
          </a:prstGeom>
          <a:noFill/>
        </p:spPr>
        <p:txBody>
          <a:bodyPr wrap="square" rtlCol="0">
            <a:spAutoFit/>
          </a:bodyPr>
          <a:lstStyle/>
          <a:p>
            <a:r>
              <a:rPr lang="en-US" sz="3600" b="1" dirty="0" smtClean="0"/>
              <a:t>PROJECT NAME:-</a:t>
            </a:r>
            <a:r>
              <a:rPr lang="en-US" sz="3600" b="1" dirty="0"/>
              <a:t> </a:t>
            </a:r>
            <a:r>
              <a:rPr lang="en-US" sz="3600" b="1" dirty="0">
                <a:solidFill>
                  <a:srgbClr val="FF0000"/>
                </a:solidFill>
              </a:rPr>
              <a:t>Credit Card Fraud </a:t>
            </a:r>
            <a:r>
              <a:rPr lang="en-US" sz="3600" b="1" dirty="0" smtClean="0">
                <a:solidFill>
                  <a:srgbClr val="FF0000"/>
                </a:solidFill>
              </a:rPr>
              <a:t>Detection</a:t>
            </a:r>
          </a:p>
          <a:p>
            <a:endParaRPr lang="en-US" sz="3600" b="1" dirty="0"/>
          </a:p>
          <a:p>
            <a:endParaRPr lang="en-US" sz="3600" b="1" dirty="0" smtClean="0"/>
          </a:p>
          <a:p>
            <a:r>
              <a:rPr lang="en-US" sz="3600" b="1" dirty="0" smtClean="0"/>
              <a:t>NAME:-ANISH </a:t>
            </a:r>
            <a:r>
              <a:rPr lang="en-US" sz="3600" b="1" dirty="0" smtClean="0"/>
              <a:t>KUMAR</a:t>
            </a:r>
          </a:p>
          <a:p>
            <a:r>
              <a:rPr lang="en-US" sz="3600" b="1" dirty="0" smtClean="0"/>
              <a:t>REG NO:-310521104011</a:t>
            </a:r>
          </a:p>
          <a:p>
            <a:r>
              <a:rPr lang="en-US" sz="3600" b="1" dirty="0" smtClean="0"/>
              <a:t>SEC:-A</a:t>
            </a:r>
          </a:p>
          <a:p>
            <a:r>
              <a:rPr lang="en-US" sz="3600" b="1" dirty="0" smtClean="0"/>
              <a:t>DEPT:-COMPUTER SCIENCE</a:t>
            </a:r>
          </a:p>
          <a:p>
            <a:r>
              <a:rPr lang="en-US" sz="3600" b="1" dirty="0" smtClean="0"/>
              <a:t>PHASE</a:t>
            </a:r>
            <a:r>
              <a:rPr lang="en-US" sz="3600" b="1" dirty="0" smtClean="0"/>
              <a:t>:-1</a:t>
            </a:r>
            <a:endParaRPr lang="en-US" sz="3600" b="1" dirty="0" smtClean="0"/>
          </a:p>
          <a:p>
            <a:r>
              <a:rPr lang="en-US" sz="3600" b="1" dirty="0" smtClean="0"/>
              <a:t>PROJECT:-ADS</a:t>
            </a:r>
            <a:endParaRPr lang="en-IN" sz="3600" b="1" dirty="0"/>
          </a:p>
        </p:txBody>
      </p:sp>
    </p:spTree>
    <p:extLst>
      <p:ext uri="{BB962C8B-B14F-4D97-AF65-F5344CB8AC3E}">
        <p14:creationId xmlns:p14="http://schemas.microsoft.com/office/powerpoint/2010/main" xmlns="" val="201511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1074" y="790575"/>
            <a:ext cx="726757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Note that risk scoring may be transparent or opaque. That is to say, risk managers can control and customize the rules, or rely on preset algorithms. The former is referred to as a whitebox system, the latter is called a blackbox system. </a:t>
            </a:r>
          </a:p>
          <a:p>
            <a:pPr marL="285750" indent="-285750">
              <a:buFont typeface="Wingdings" panose="05000000000000000000" pitchFamily="2" charset="2"/>
              <a:buChar char="§"/>
            </a:pPr>
            <a:r>
              <a:rPr lang="en-US" dirty="0"/>
              <a:t>Whether you prefer a whitebox or blackbox system depends on your ability to monitor credit card detection. </a:t>
            </a:r>
          </a:p>
          <a:p>
            <a:pPr marL="285750" indent="-285750">
              <a:buFont typeface="Wingdings" panose="05000000000000000000" pitchFamily="2" charset="2"/>
              <a:buChar char="§"/>
            </a:pPr>
            <a:r>
              <a:rPr lang="en-US" dirty="0"/>
              <a:t>Companies with fewer resources may prefer relying on an out-of-the-box solution. Those with a dedicated risk management team tend to favor whitebox systems, as they allow for more customization and flexibility. </a:t>
            </a:r>
          </a:p>
          <a:p>
            <a:pPr marL="285750" indent="-285750">
              <a:buFont typeface="Wingdings" panose="05000000000000000000" pitchFamily="2" charset="2"/>
              <a:buChar char="§"/>
            </a:pPr>
            <a:r>
              <a:rPr lang="en-US" dirty="0"/>
              <a:t>You can read more about risk rules and best practices in our post on </a:t>
            </a:r>
            <a:r>
              <a:rPr lang="en-US" dirty="0">
                <a:hlinkClick r:id="rId2"/>
              </a:rPr>
              <a:t>card not present fraud prevention</a:t>
            </a:r>
            <a:r>
              <a:rPr lang="en-US" dirty="0"/>
              <a:t>.</a:t>
            </a:r>
          </a:p>
          <a:p>
            <a:endParaRPr lang="en-IN" dirty="0"/>
          </a:p>
        </p:txBody>
      </p:sp>
    </p:spTree>
    <p:extLst>
      <p:ext uri="{BB962C8B-B14F-4D97-AF65-F5344CB8AC3E}">
        <p14:creationId xmlns:p14="http://schemas.microsoft.com/office/powerpoint/2010/main" xmlns="" val="1468790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50" y="809625"/>
            <a:ext cx="2838450"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Data Enrichment</a:t>
            </a:r>
          </a:p>
          <a:p>
            <a:endParaRPr lang="en-IN" dirty="0"/>
          </a:p>
        </p:txBody>
      </p:sp>
      <p:sp>
        <p:nvSpPr>
          <p:cNvPr id="3" name="TextBox 2"/>
          <p:cNvSpPr txBox="1"/>
          <p:nvPr/>
        </p:nvSpPr>
        <p:spPr>
          <a:xfrm>
            <a:off x="542925" y="1133475"/>
            <a:ext cx="9001125"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t>How do you confirm someone’s online identity before a transaction? You could ask them to submit ID documents. You could use video verification. But is it really worth it for a low-value transaction? </a:t>
            </a:r>
          </a:p>
          <a:p>
            <a:pPr marL="285750" indent="-285750">
              <a:buFont typeface="Arial" panose="020B0604020202020204" pitchFamily="34" charset="0"/>
              <a:buChar char="•"/>
            </a:pPr>
            <a:r>
              <a:rPr lang="en-US" dirty="0"/>
              <a:t>This is the key challenge faced by companies who need to detect fraudulent credit card payments: verifying customers without increasing friction. Too many </a:t>
            </a:r>
            <a:r>
              <a:rPr lang="en-US" b="1" dirty="0"/>
              <a:t>obstacles between customers and their purchases will create churn</a:t>
            </a:r>
            <a:r>
              <a:rPr lang="en-US" dirty="0"/>
              <a:t>, and shoppers will turn to your competitors. </a:t>
            </a:r>
          </a:p>
          <a:p>
            <a:pPr marL="285750" indent="-285750">
              <a:buFont typeface="Wingdings" panose="05000000000000000000" pitchFamily="2" charset="2"/>
              <a:buChar char="§"/>
            </a:pPr>
            <a:r>
              <a:rPr lang="en-US" dirty="0"/>
              <a:t>This is why data enrichment is one of the most exciting and effective ways to confirm an identity. It’s an</a:t>
            </a:r>
            <a:r>
              <a:rPr lang="en-US" b="1" dirty="0"/>
              <a:t> invisible security layer</a:t>
            </a:r>
            <a:r>
              <a:rPr lang="en-US" dirty="0"/>
              <a:t> that works by getting more information from a single data point. For instance:</a:t>
            </a:r>
          </a:p>
          <a:p>
            <a:pPr marL="285750" indent="-285750">
              <a:buFont typeface="Wingdings" panose="05000000000000000000" pitchFamily="2" charset="2"/>
              <a:buChar char="§"/>
            </a:pPr>
            <a:r>
              <a:rPr lang="en-US" b="1" dirty="0"/>
              <a:t>Device fingerprinting: </a:t>
            </a:r>
            <a:r>
              <a:rPr lang="en-US" dirty="0"/>
              <a:t>Learn if the user has connected to your site with the same device in the past. Are they attempting to spoof their connection details?</a:t>
            </a:r>
          </a:p>
          <a:p>
            <a:pPr marL="285750" indent="-285750">
              <a:buFont typeface="Wingdings" panose="05000000000000000000" pitchFamily="2" charset="2"/>
              <a:buChar char="§"/>
            </a:pPr>
            <a:r>
              <a:rPr lang="en-US" b="1" dirty="0"/>
              <a:t>IP analysis: </a:t>
            </a:r>
            <a:r>
              <a:rPr lang="en-US" dirty="0"/>
              <a:t>Does the connection come from a VPN, a suspicious proxy or Tor node?</a:t>
            </a:r>
          </a:p>
          <a:p>
            <a:pPr marL="285750" indent="-285750">
              <a:buFont typeface="Wingdings" panose="05000000000000000000" pitchFamily="2" charset="2"/>
              <a:buChar char="§"/>
            </a:pPr>
            <a:r>
              <a:rPr lang="en-US" b="1" dirty="0"/>
              <a:t>BIN lookup: </a:t>
            </a:r>
            <a:r>
              <a:rPr lang="en-US" dirty="0"/>
              <a:t>Is the payment card the right kind? Would it make sense for a customer in APAC to have a prepaid card, for example?</a:t>
            </a:r>
          </a:p>
          <a:p>
            <a:pPr marL="285750" indent="-285750">
              <a:buFont typeface="Wingdings" panose="05000000000000000000" pitchFamily="2" charset="2"/>
              <a:buChar char="§"/>
            </a:pPr>
            <a:r>
              <a:rPr lang="en-US" b="1" dirty="0"/>
              <a:t>Reverse social media lookup: </a:t>
            </a:r>
            <a:r>
              <a:rPr lang="en-US" dirty="0"/>
              <a:t>Has the phone number or email address been used to register to a social media website? Does the user bio seem consistent with the transaction details?</a:t>
            </a:r>
          </a:p>
          <a:p>
            <a:endParaRPr lang="en-IN" dirty="0"/>
          </a:p>
        </p:txBody>
      </p:sp>
    </p:spTree>
    <p:extLst>
      <p:ext uri="{BB962C8B-B14F-4D97-AF65-F5344CB8AC3E}">
        <p14:creationId xmlns:p14="http://schemas.microsoft.com/office/powerpoint/2010/main" xmlns="" val="2587416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825" y="609600"/>
            <a:ext cx="5734050"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t>How SEON Does Credit Card Fraud Detection</a:t>
            </a:r>
          </a:p>
          <a:p>
            <a:endParaRPr lang="en-IN" dirty="0"/>
          </a:p>
        </p:txBody>
      </p:sp>
      <p:sp>
        <p:nvSpPr>
          <p:cNvPr id="3" name="TextBox 2"/>
          <p:cNvSpPr txBox="1"/>
          <p:nvPr/>
        </p:nvSpPr>
        <p:spPr>
          <a:xfrm>
            <a:off x="1266825" y="1476375"/>
            <a:ext cx="824865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SEON’s </a:t>
            </a:r>
            <a:r>
              <a:rPr lang="en-US" dirty="0">
                <a:hlinkClick r:id="rId2"/>
              </a:rPr>
              <a:t>fraud detection software</a:t>
            </a:r>
            <a:r>
              <a:rPr lang="en-US" dirty="0"/>
              <a:t> features to help with credit card fraud detection. These are designed to give you more information about the payment, cardholder, and their alternative data such as social media presence or device data:</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03883" y="3238500"/>
            <a:ext cx="8711592" cy="2552699"/>
          </a:xfrm>
          <a:prstGeom prst="rect">
            <a:avLst/>
          </a:prstGeom>
        </p:spPr>
      </p:pic>
    </p:spTree>
    <p:extLst>
      <p:ext uri="{BB962C8B-B14F-4D97-AF65-F5344CB8AC3E}">
        <p14:creationId xmlns:p14="http://schemas.microsoft.com/office/powerpoint/2010/main" xmlns="" val="4289709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 y="485775"/>
            <a:ext cx="8239124"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t>Card BIN lookup:</a:t>
            </a:r>
            <a:r>
              <a:rPr lang="en-US" dirty="0"/>
              <a:t> a powerful feature designed to let you know if the card is valid, which bank issued it, and to which country it points to.</a:t>
            </a:r>
            <a:br>
              <a:rPr lang="en-US" dirty="0"/>
            </a:br>
            <a:endParaRPr lang="en-US" dirty="0"/>
          </a:p>
          <a:p>
            <a:pPr marL="285750" indent="-285750">
              <a:buFont typeface="Arial" panose="020B0604020202020204" pitchFamily="34" charset="0"/>
              <a:buChar char="•"/>
            </a:pPr>
            <a:r>
              <a:rPr lang="en-US" b="1" dirty="0"/>
              <a:t>Social media lookup: </a:t>
            </a:r>
            <a:r>
              <a:rPr lang="en-US" dirty="0"/>
              <a:t>enter the shopper’s email address or phone number to learn if they have an online presence. If they don’t, you should investigate further.</a:t>
            </a:r>
            <a:br>
              <a:rPr lang="en-US" dirty="0"/>
            </a:br>
            <a:endParaRPr lang="en-US" dirty="0"/>
          </a:p>
          <a:p>
            <a:pPr marL="285750" indent="-285750">
              <a:buFont typeface="Arial" panose="020B0604020202020204" pitchFamily="34" charset="0"/>
              <a:buChar char="•"/>
            </a:pPr>
            <a:r>
              <a:rPr lang="en-US" b="1" dirty="0"/>
              <a:t>IP analysis: </a:t>
            </a:r>
            <a:r>
              <a:rPr lang="en-US" dirty="0"/>
              <a:t>learn everything about how the customer connects to your checkout, and flag harmful IPs, VPNs, Tor usage or suspicious DNS.</a:t>
            </a:r>
            <a:br>
              <a:rPr lang="en-US" dirty="0"/>
            </a:br>
            <a:endParaRPr lang="en-US" dirty="0"/>
          </a:p>
          <a:p>
            <a:pPr marL="285750" indent="-285750">
              <a:buFont typeface="Arial" panose="020B0604020202020204" pitchFamily="34" charset="0"/>
              <a:buChar char="•"/>
            </a:pPr>
            <a:r>
              <a:rPr lang="en-US" b="1" dirty="0"/>
              <a:t>Custom and industry-specific risk rules: </a:t>
            </a:r>
            <a:r>
              <a:rPr lang="en-US" dirty="0"/>
              <a:t>SEON comes pre-loaded with risk rule templates tailored to online stores, BNPL or others. These allow you to automate risk management and reduce credit card fraud rates instantly. You can of course customize them to your liking.</a:t>
            </a:r>
            <a:br>
              <a:rPr lang="en-US" dirty="0"/>
            </a:br>
            <a:endParaRPr lang="en-US" dirty="0"/>
          </a:p>
          <a:p>
            <a:pPr marL="285750" indent="-285750">
              <a:buFont typeface="Arial" panose="020B0604020202020204" pitchFamily="34" charset="0"/>
              <a:buChar char="•"/>
            </a:pPr>
            <a:r>
              <a:rPr lang="en-US" b="1" dirty="0"/>
              <a:t>Integration flexibility: </a:t>
            </a:r>
            <a:r>
              <a:rPr lang="en-US" dirty="0"/>
              <a:t>leverage SEON in the way that makes the most sense for your credit card fraud challenge. Add an extra layer of data intelligence, connect via API for full automation, or you can even use a plug-in for Shopify. </a:t>
            </a:r>
          </a:p>
          <a:p>
            <a:pPr marL="285750" indent="-285750">
              <a:buFont typeface="Arial" panose="020B0604020202020204" pitchFamily="34" charset="0"/>
              <a:buChar char="•"/>
            </a:pPr>
            <a:r>
              <a:rPr lang="en-US" dirty="0"/>
              <a:t>The key is to deliver powerful tools that help you take control over your credit card fraud rates and reduce chargebacks, without sacrificing friction or security when it comes to accepting payments.</a:t>
            </a:r>
          </a:p>
        </p:txBody>
      </p:sp>
    </p:spTree>
    <p:extLst>
      <p:ext uri="{BB962C8B-B14F-4D97-AF65-F5344CB8AC3E}">
        <p14:creationId xmlns:p14="http://schemas.microsoft.com/office/powerpoint/2010/main" xmlns="" val="1078822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4176" y="1619250"/>
            <a:ext cx="8938625" cy="2619225"/>
          </a:xfrm>
          <a:prstGeom prst="rect">
            <a:avLst/>
          </a:prstGeom>
        </p:spPr>
      </p:pic>
    </p:spTree>
    <p:extLst>
      <p:ext uri="{BB962C8B-B14F-4D97-AF65-F5344CB8AC3E}">
        <p14:creationId xmlns:p14="http://schemas.microsoft.com/office/powerpoint/2010/main" xmlns="" val="269464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4925" y="485775"/>
            <a:ext cx="2724150"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FAQ</a:t>
            </a:r>
          </a:p>
          <a:p>
            <a:pPr marL="285750" indent="-285750">
              <a:buFont typeface="Wingdings" panose="05000000000000000000" pitchFamily="2" charset="2"/>
              <a:buChar char="Ø"/>
            </a:pPr>
            <a:endParaRPr lang="en-IN" dirty="0"/>
          </a:p>
        </p:txBody>
      </p:sp>
      <p:sp>
        <p:nvSpPr>
          <p:cNvPr id="3" name="TextBox 2"/>
          <p:cNvSpPr txBox="1"/>
          <p:nvPr/>
        </p:nvSpPr>
        <p:spPr>
          <a:xfrm>
            <a:off x="1133474" y="1228726"/>
            <a:ext cx="7724775" cy="5078313"/>
          </a:xfrm>
          <a:prstGeom prst="rect">
            <a:avLst/>
          </a:prstGeom>
          <a:noFill/>
        </p:spPr>
        <p:txBody>
          <a:bodyPr wrap="square" rtlCol="0">
            <a:spAutoFit/>
          </a:bodyPr>
          <a:lstStyle/>
          <a:p>
            <a:pPr marL="285750" indent="-285750">
              <a:buFont typeface="Wingdings" panose="05000000000000000000" pitchFamily="2" charset="2"/>
              <a:buChar char="§"/>
            </a:pPr>
            <a:r>
              <a:rPr lang="en-US" b="1" dirty="0"/>
              <a:t>How long does it take to detect credit card </a:t>
            </a:r>
            <a:r>
              <a:rPr lang="en-US" b="1" dirty="0" err="1"/>
              <a:t>fraud?</a:t>
            </a:r>
            <a:r>
              <a:rPr lang="en-US" dirty="0" err="1"/>
              <a:t>Fraud</a:t>
            </a:r>
            <a:r>
              <a:rPr lang="en-US" dirty="0"/>
              <a:t> prevention software should be able to detect credit card fraud instantly. It will use a combination of risk rules to flag a transaction and prevent it before it happens. If you detect credit card fraud, you will need to initiate a chargeback request. The chargeback may take up to 120 days to be settled. </a:t>
            </a:r>
          </a:p>
          <a:p>
            <a:pPr marL="285750" indent="-285750">
              <a:buFont typeface="Wingdings" panose="05000000000000000000" pitchFamily="2" charset="2"/>
              <a:buChar char="§"/>
            </a:pPr>
            <a:r>
              <a:rPr lang="en-US" b="1" dirty="0"/>
              <a:t>Can credit card fraud be traced?</a:t>
            </a:r>
            <a:r>
              <a:rPr lang="en-US" dirty="0"/>
              <a:t>Theoretically, you can trace credit card fraud. In practice, however, it is very unlikely that the fraudster will be prosecuted – unless they are caught as part of a large-scale anti-fraud operation.</a:t>
            </a:r>
          </a:p>
          <a:p>
            <a:pPr marL="285750" indent="-285750">
              <a:buFont typeface="Wingdings" panose="05000000000000000000" pitchFamily="2" charset="2"/>
              <a:buChar char="§"/>
            </a:pPr>
            <a:r>
              <a:rPr lang="en-US" b="1" dirty="0"/>
              <a:t>Who is liable for credit card fraud?</a:t>
            </a:r>
            <a:r>
              <a:rPr lang="en-US" dirty="0"/>
              <a:t>If your business processed a fraudulent credit card transaction, you are legally forced to repay the sum to the cardholder. You may also dispute the chargeback process, which may be a long and costly process. </a:t>
            </a:r>
          </a:p>
          <a:p>
            <a:pPr marL="285750" indent="-285750">
              <a:buFont typeface="Wingdings" panose="05000000000000000000" pitchFamily="2" charset="2"/>
              <a:buChar char="§"/>
            </a:pPr>
            <a:r>
              <a:rPr lang="en-US" b="1" dirty="0"/>
              <a:t>How can credit card fraud impact my credit</a:t>
            </a:r>
            <a:r>
              <a:rPr lang="en-US" b="1" dirty="0" smtClean="0"/>
              <a:t>? </a:t>
            </a:r>
            <a:r>
              <a:rPr lang="en-US" dirty="0" smtClean="0"/>
              <a:t>Credit </a:t>
            </a:r>
            <a:r>
              <a:rPr lang="en-US" dirty="0"/>
              <a:t>card fraud can negatively impact an individual’s credit reports. However, if you report it, fraudulent activity will be removed from your reports.</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xmlns="" val="2479596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0175" y="314326"/>
            <a:ext cx="3171825"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Sources</a:t>
            </a:r>
          </a:p>
          <a:p>
            <a:endParaRPr lang="en-IN" dirty="0"/>
          </a:p>
        </p:txBody>
      </p:sp>
      <p:sp>
        <p:nvSpPr>
          <p:cNvPr id="4" name="TextBox 3"/>
          <p:cNvSpPr txBox="1"/>
          <p:nvPr/>
        </p:nvSpPr>
        <p:spPr>
          <a:xfrm>
            <a:off x="904875" y="1476376"/>
            <a:ext cx="7762875"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hlinkClick r:id="rId2"/>
              </a:rPr>
              <a:t>Juniper Research</a:t>
            </a:r>
            <a:r>
              <a:rPr lang="en-US" dirty="0"/>
              <a:t>: Online Payment Fraud</a:t>
            </a:r>
          </a:p>
          <a:p>
            <a:pPr marL="285750" indent="-285750">
              <a:buFont typeface="Wingdings" panose="05000000000000000000" pitchFamily="2" charset="2"/>
              <a:buChar char="§"/>
            </a:pPr>
            <a:r>
              <a:rPr lang="en-US" dirty="0">
                <a:hlinkClick r:id="rId3"/>
              </a:rPr>
              <a:t>The Guardian</a:t>
            </a:r>
            <a:r>
              <a:rPr lang="en-US" dirty="0"/>
              <a:t>: Stolen credit card details available for £1 each online</a:t>
            </a:r>
          </a:p>
          <a:p>
            <a:pPr marL="285750" indent="-285750">
              <a:buFont typeface="Wingdings" panose="05000000000000000000" pitchFamily="2" charset="2"/>
              <a:buChar char="§"/>
            </a:pPr>
            <a:r>
              <a:rPr lang="en-US" dirty="0">
                <a:hlinkClick r:id="rId4"/>
              </a:rPr>
              <a:t>Nilson Report</a:t>
            </a:r>
            <a:r>
              <a:rPr lang="en-US" dirty="0"/>
              <a:t>: Card Fraud Losses Dip to $28.58 Billion</a:t>
            </a:r>
          </a:p>
          <a:p>
            <a:pPr marL="285750" indent="-285750">
              <a:buFont typeface="Wingdings" panose="05000000000000000000" pitchFamily="2" charset="2"/>
              <a:buChar char="§"/>
            </a:pPr>
            <a:r>
              <a:rPr lang="en-US" dirty="0">
                <a:hlinkClick r:id="rId5"/>
              </a:rPr>
              <a:t>Magecart</a:t>
            </a:r>
            <a:r>
              <a:rPr lang="en-US" dirty="0"/>
              <a:t>: A Deep Dive Into Magecart</a:t>
            </a:r>
          </a:p>
          <a:p>
            <a:r>
              <a:rPr lang="en-US" dirty="0"/>
              <a:t/>
            </a:r>
            <a:br>
              <a:rPr lang="en-US" dirty="0"/>
            </a:br>
            <a:endParaRPr lang="en-IN" dirty="0"/>
          </a:p>
        </p:txBody>
      </p:sp>
      <p:sp>
        <p:nvSpPr>
          <p:cNvPr id="5" name="TextBox 4"/>
          <p:cNvSpPr txBox="1"/>
          <p:nvPr/>
        </p:nvSpPr>
        <p:spPr>
          <a:xfrm>
            <a:off x="6362700" y="5010150"/>
            <a:ext cx="3514725" cy="369332"/>
          </a:xfrm>
          <a:prstGeom prst="rect">
            <a:avLst/>
          </a:prstGeom>
          <a:noFill/>
        </p:spPr>
        <p:txBody>
          <a:bodyPr wrap="square" rtlCol="0">
            <a:spAutoFit/>
          </a:bodyPr>
          <a:lstStyle/>
          <a:p>
            <a:r>
              <a:rPr lang="en-US" dirty="0" smtClean="0"/>
              <a:t>BY:- ANISH KUMAR</a:t>
            </a:r>
            <a:endParaRPr lang="en-IN" dirty="0"/>
          </a:p>
        </p:txBody>
      </p:sp>
    </p:spTree>
    <p:extLst>
      <p:ext uri="{BB962C8B-B14F-4D97-AF65-F5344CB8AC3E}">
        <p14:creationId xmlns:p14="http://schemas.microsoft.com/office/powerpoint/2010/main" xmlns="" val="183900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9232" y="4614252"/>
            <a:ext cx="11450218" cy="830997"/>
          </a:xfrm>
          <a:prstGeom prst="rect">
            <a:avLst/>
          </a:prstGeom>
          <a:noFill/>
        </p:spPr>
        <p:txBody>
          <a:bodyPr wrap="square" rtlCol="0">
            <a:spAutoFit/>
          </a:bodyPr>
          <a:lstStyle/>
          <a:p>
            <a:pPr fontAlgn="base"/>
            <a:r>
              <a:rPr lang="en-US" b="1" dirty="0" smtClean="0"/>
              <a:t>     </a:t>
            </a:r>
            <a:r>
              <a:rPr lang="en-US" sz="2400" b="1" dirty="0" smtClean="0"/>
              <a:t>About Dataset</a:t>
            </a:r>
          </a:p>
          <a:p>
            <a:pPr fontAlgn="base"/>
            <a:r>
              <a:rPr lang="en-US" sz="2400" b="1" dirty="0"/>
              <a:t> </a:t>
            </a:r>
            <a:r>
              <a:rPr lang="en-US" sz="2400" b="1" dirty="0" smtClean="0"/>
              <a:t>    </a:t>
            </a:r>
            <a:endParaRPr lang="en-IN" dirty="0"/>
          </a:p>
        </p:txBody>
      </p:sp>
      <p:sp>
        <p:nvSpPr>
          <p:cNvPr id="5" name="TextBox 4"/>
          <p:cNvSpPr txBox="1"/>
          <p:nvPr/>
        </p:nvSpPr>
        <p:spPr>
          <a:xfrm>
            <a:off x="167779" y="2751589"/>
            <a:ext cx="9462782" cy="2944536"/>
          </a:xfrm>
          <a:prstGeom prst="rect">
            <a:avLst/>
          </a:prstGeom>
          <a:noFill/>
        </p:spPr>
        <p:txBody>
          <a:bodyPr wrap="square" rtlCol="0">
            <a:spAutoFit/>
          </a:bodyPr>
          <a:lstStyle/>
          <a:p>
            <a:endParaRPr lang="en-IN" dirty="0"/>
          </a:p>
        </p:txBody>
      </p:sp>
      <p:sp>
        <p:nvSpPr>
          <p:cNvPr id="6" name="TextBox 5"/>
          <p:cNvSpPr txBox="1"/>
          <p:nvPr/>
        </p:nvSpPr>
        <p:spPr>
          <a:xfrm>
            <a:off x="2152650" y="604867"/>
            <a:ext cx="6327850" cy="652433"/>
          </a:xfrm>
          <a:prstGeom prst="rect">
            <a:avLst/>
          </a:prstGeom>
          <a:noFill/>
        </p:spPr>
        <p:txBody>
          <a:bodyPr wrap="square" rtlCol="0">
            <a:spAutoFit/>
          </a:bodyPr>
          <a:lstStyle/>
          <a:p>
            <a:pPr marL="285750" indent="-285750">
              <a:buFont typeface="Wingdings" panose="05000000000000000000" pitchFamily="2" charset="2"/>
              <a:buChar char="Ø"/>
            </a:pPr>
            <a:r>
              <a:rPr lang="en-US" b="1" dirty="0"/>
              <a:t>What Is Credit Card Fraud Detection?</a:t>
            </a:r>
          </a:p>
          <a:p>
            <a:endParaRPr lang="en-IN" dirty="0"/>
          </a:p>
        </p:txBody>
      </p:sp>
      <p:sp>
        <p:nvSpPr>
          <p:cNvPr id="14" name="Rectangle 36"/>
          <p:cNvSpPr>
            <a:spLocks noChangeArrowheads="1"/>
          </p:cNvSpPr>
          <p:nvPr/>
        </p:nvSpPr>
        <p:spPr bwMode="auto">
          <a:xfrm>
            <a:off x="1895475" y="1290110"/>
            <a:ext cx="7315201" cy="2693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rgbClr val="606060"/>
                </a:solidFill>
                <a:effectLst/>
                <a:latin typeface="Inter"/>
              </a:rPr>
              <a:t>Credit card fraud detection is a set of methods and techniques designed to block fraudulent purchases, both online and in-store. This is done by ensuring that you are dealing with the right cardholder and that the purchase is legitimate.</a:t>
            </a:r>
            <a:endParaRPr kumimoji="0" lang="en-US" altLang="en-US" sz="18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97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61" name="Picture 37" descr="Credit Card Fraud - What Is I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5294" y="3120343"/>
            <a:ext cx="8767876" cy="34360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9396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700" y="561975"/>
            <a:ext cx="878205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When it comes to identifying the cardholder, credit card fraud detection relies on authentication techniques such as MFA (multi-factor authentication), 3DS, biometrics, and OTP (one-time passwords).</a:t>
            </a:r>
          </a:p>
          <a:p>
            <a:pPr marL="285750" indent="-285750">
              <a:buFont typeface="Wingdings" panose="05000000000000000000" pitchFamily="2" charset="2"/>
              <a:buChar char="§"/>
            </a:pPr>
            <a:r>
              <a:rPr lang="en-US" dirty="0"/>
              <a:t>However, it is also possible to detect credit card fraud by looking at anomalies in the transaction. For instance, an IP address could point to a suspicious geolocation. Similarly, a device with a never-seen configuration of software and hardware could raise red flags. </a:t>
            </a:r>
          </a:p>
          <a:p>
            <a:pPr marL="285750" indent="-285750">
              <a:buFont typeface="Wingdings" panose="05000000000000000000" pitchFamily="2" charset="2"/>
              <a:buChar char="§"/>
            </a:pPr>
            <a:r>
              <a:rPr lang="en-US" dirty="0"/>
              <a:t>Depending on the kind of detection tools your company uses, you may answer questions about the cardholder identity and intention in real-time or retroactively. In that sense, credit card fraud detection can be either a prevention measure or a way to investigate previous transactions.</a:t>
            </a:r>
          </a:p>
          <a:p>
            <a:pPr marL="285750" indent="-285750">
              <a:buFont typeface="Wingdings" panose="05000000000000000000" pitchFamily="2" charset="2"/>
              <a:buChar char="§"/>
            </a:pPr>
            <a:endParaRPr lang="en-IN" dirty="0"/>
          </a:p>
        </p:txBody>
      </p:sp>
      <p:sp>
        <p:nvSpPr>
          <p:cNvPr id="5" name="TextBox 4"/>
          <p:cNvSpPr txBox="1"/>
          <p:nvPr/>
        </p:nvSpPr>
        <p:spPr>
          <a:xfrm>
            <a:off x="2247900" y="4305300"/>
            <a:ext cx="6124575" cy="1857375"/>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xmlns="" val="3514806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525" y="2057400"/>
            <a:ext cx="11591924" cy="4801314"/>
          </a:xfrm>
          <a:prstGeom prst="rect">
            <a:avLst/>
          </a:prstGeom>
          <a:noFill/>
        </p:spPr>
        <p:txBody>
          <a:bodyPr wrap="square" rtlCol="0">
            <a:spAutoFit/>
          </a:bodyPr>
          <a:lstStyle/>
          <a:p>
            <a:r>
              <a:rPr lang="en-US" dirty="0"/>
              <a:t>Credit card fraud happens when a fraudster gets hold of someone else’s credit card details and makes a purchase with it. This is clear fraud, where the goal is to not pay for a good or service and still receive it.</a:t>
            </a:r>
          </a:p>
          <a:p>
            <a:r>
              <a:rPr lang="en-US" dirty="0"/>
              <a:t>Note that there is also another type of credit card fraud that happens when the cardholder is being dishonest. In that scenario, the payment looks legitimate, but the cardholder has already decided to return the item or ask for a refund.</a:t>
            </a:r>
          </a:p>
          <a:p>
            <a:r>
              <a:rPr lang="en-US" dirty="0"/>
              <a:t>The latter is called </a:t>
            </a:r>
            <a:r>
              <a:rPr lang="en-US" dirty="0">
                <a:hlinkClick r:id="rId2"/>
              </a:rPr>
              <a:t>friendly fraud</a:t>
            </a:r>
            <a:r>
              <a:rPr lang="en-US" dirty="0"/>
              <a:t>, and it can be challenging to detect. The cardholder may say that the card has been stolen whereas, in fact, they were the one who made the purchase but claim otherwise. </a:t>
            </a:r>
          </a:p>
          <a:p>
            <a:r>
              <a:rPr lang="en-US" dirty="0"/>
              <a:t>In both scenarios, however, the key ingredients are the same. For credit card fraud to work you need:</a:t>
            </a:r>
          </a:p>
          <a:p>
            <a:r>
              <a:rPr lang="en-US" dirty="0"/>
              <a:t>A credit card number (legitimate or stolen).</a:t>
            </a:r>
          </a:p>
          <a:p>
            <a:r>
              <a:rPr lang="en-US" dirty="0"/>
              <a:t>A CNP purchase (card not present), for instance at an online store. </a:t>
            </a:r>
          </a:p>
          <a:p>
            <a:r>
              <a:rPr lang="en-US" dirty="0"/>
              <a:t>A request for a refund. This will be made by the victim whose stolen card was used in the fraudulent purchase or the legitimate cardholder.</a:t>
            </a:r>
          </a:p>
          <a:p>
            <a:r>
              <a:rPr lang="en-US" dirty="0"/>
              <a:t>Ideally, however, you will flag credit card fraud before the purchase goes through, ensuring you do not have to deal with the last step.</a:t>
            </a:r>
          </a:p>
          <a:p>
            <a:r>
              <a:rPr lang="en-US" b="1" dirty="0"/>
              <a:t>You’re not Alone in Fighting Credit Card Fraud</a:t>
            </a:r>
          </a:p>
          <a:p>
            <a:r>
              <a:rPr lang="en-US" dirty="0"/>
              <a:t>The fraud management industry is set to grow to USD 38.2 billion by 2025, and there are options aplenty. Read our list of the best fraud detection tools to help you </a:t>
            </a:r>
            <a:r>
              <a:rPr lang="en-US" dirty="0" smtClean="0"/>
              <a:t>today</a:t>
            </a:r>
            <a:endParaRPr lang="en-US" b="1" dirty="0">
              <a:hlinkClick r:id="rId3"/>
            </a:endParaRPr>
          </a:p>
          <a:p>
            <a:endParaRPr lang="en-IN" dirty="0"/>
          </a:p>
        </p:txBody>
      </p:sp>
      <p:sp>
        <p:nvSpPr>
          <p:cNvPr id="3" name="TextBox 2"/>
          <p:cNvSpPr txBox="1"/>
          <p:nvPr/>
        </p:nvSpPr>
        <p:spPr>
          <a:xfrm>
            <a:off x="1371600" y="762000"/>
            <a:ext cx="5286375"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solidFill>
                  <a:srgbClr val="FF0000"/>
                </a:solidFill>
              </a:rPr>
              <a:t>How Does Credit Card Fraud Work</a:t>
            </a:r>
            <a:endParaRPr lang="en-IN" sz="2400" dirty="0">
              <a:solidFill>
                <a:srgbClr val="FF0000"/>
              </a:solidFill>
            </a:endParaRPr>
          </a:p>
        </p:txBody>
      </p:sp>
    </p:spTree>
    <p:extLst>
      <p:ext uri="{BB962C8B-B14F-4D97-AF65-F5344CB8AC3E}">
        <p14:creationId xmlns:p14="http://schemas.microsoft.com/office/powerpoint/2010/main" xmlns="" val="1558234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24" y="600075"/>
            <a:ext cx="6543675"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FF0000"/>
                </a:solidFill>
              </a:rPr>
              <a:t>How Do Fraudsters Get Credit Card Numbers</a:t>
            </a:r>
            <a:r>
              <a:rPr lang="en-US" sz="2000" b="1" dirty="0"/>
              <a:t>?</a:t>
            </a:r>
          </a:p>
          <a:p>
            <a:pPr marL="342900" indent="-342900">
              <a:buFont typeface="Wingdings" panose="05000000000000000000" pitchFamily="2" charset="2"/>
              <a:buChar char="Ø"/>
            </a:pPr>
            <a:endParaRPr lang="en-IN" sz="2000" dirty="0"/>
          </a:p>
        </p:txBody>
      </p:sp>
      <p:sp>
        <p:nvSpPr>
          <p:cNvPr id="4" name="TextBox 3"/>
          <p:cNvSpPr txBox="1"/>
          <p:nvPr/>
        </p:nvSpPr>
        <p:spPr>
          <a:xfrm>
            <a:off x="342900" y="1104900"/>
            <a:ext cx="1152525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It’s easier and cheaper than you might think to acquire credit card numbers online. There are thousands of dedicated marketplaces both on the </a:t>
            </a:r>
            <a:r>
              <a:rPr lang="en-US" dirty="0" err="1"/>
              <a:t>clearnet</a:t>
            </a:r>
            <a:r>
              <a:rPr lang="en-US" dirty="0"/>
              <a:t> and </a:t>
            </a:r>
            <a:r>
              <a:rPr lang="en-US" dirty="0" err="1"/>
              <a:t>darknet</a:t>
            </a:r>
            <a:r>
              <a:rPr lang="en-US" dirty="0"/>
              <a:t>. In fact, a report by The Guardian claims you may find prices as low as </a:t>
            </a:r>
            <a:r>
              <a:rPr lang="en-US" b="1" dirty="0"/>
              <a:t>$17 per card</a:t>
            </a:r>
            <a:r>
              <a:rPr lang="en-US" dirty="0"/>
              <a:t>. Here is how they become available:</a:t>
            </a:r>
          </a:p>
          <a:p>
            <a:pPr marL="285750" indent="-285750">
              <a:buFont typeface="Arial" panose="020B0604020202020204" pitchFamily="34" charset="0"/>
              <a:buChar char="•"/>
            </a:pPr>
            <a:r>
              <a:rPr lang="en-US" b="1" dirty="0"/>
              <a:t>Theft</a:t>
            </a:r>
            <a:r>
              <a:rPr lang="en-US" dirty="0"/>
              <a:t>: criminals steal or gain access to physical cards and use them.</a:t>
            </a:r>
            <a:br>
              <a:rPr lang="en-US" dirty="0"/>
            </a:br>
            <a:endParaRPr lang="en-US" dirty="0"/>
          </a:p>
          <a:p>
            <a:pPr marL="285750" indent="-285750">
              <a:buFont typeface="Arial" panose="020B0604020202020204" pitchFamily="34" charset="0"/>
              <a:buChar char="•"/>
            </a:pPr>
            <a:r>
              <a:rPr lang="en-US" b="1" dirty="0"/>
              <a:t>Skimming and cloning: </a:t>
            </a:r>
            <a:r>
              <a:rPr lang="en-US" dirty="0"/>
              <a:t>making unauthorized copies of credit card details with special equipment known as a skimmer that can be installed on top of a legitimate card reader. The card numbers are then reused for a cloned card.</a:t>
            </a:r>
            <a:br>
              <a:rPr lang="en-US" dirty="0"/>
            </a:br>
            <a:endParaRPr lang="en-US" dirty="0"/>
          </a:p>
          <a:p>
            <a:pPr marL="285750" indent="-285750">
              <a:buFont typeface="Arial" panose="020B0604020202020204" pitchFamily="34" charset="0"/>
              <a:buChar char="•"/>
            </a:pPr>
            <a:r>
              <a:rPr lang="en-US" b="1" dirty="0"/>
              <a:t>Account takeover: </a:t>
            </a:r>
            <a:r>
              <a:rPr lang="en-US" dirty="0"/>
              <a:t>when a fraudster gains unauthorized access to someone else’s account. With a credit card linked to it. The problem is even worse if the account acts as an ewallet (BNPL, crypto or neobank account, for instance)</a:t>
            </a:r>
            <a:br>
              <a:rPr lang="en-US" dirty="0"/>
            </a:br>
            <a:endParaRPr lang="en-US" dirty="0"/>
          </a:p>
          <a:p>
            <a:pPr marL="285750" indent="-285750">
              <a:buFont typeface="Arial" panose="020B0604020202020204" pitchFamily="34" charset="0"/>
              <a:buChar char="•"/>
            </a:pPr>
            <a:r>
              <a:rPr lang="en-US" b="1" dirty="0"/>
              <a:t>Phishing and social engineering:</a:t>
            </a:r>
            <a:r>
              <a:rPr lang="en-US" dirty="0"/>
              <a:t> taking advantage of people in order to extract key information. Credit card details may be stolen by sending emails or SMS, or by deploying entire fake online shops.</a:t>
            </a:r>
            <a:br>
              <a:rPr lang="en-US" dirty="0"/>
            </a:br>
            <a:endParaRPr lang="en-US" dirty="0"/>
          </a:p>
          <a:p>
            <a:pPr marL="285750" indent="-285750">
              <a:buFont typeface="Arial" panose="020B0604020202020204" pitchFamily="34" charset="0"/>
              <a:buChar char="•"/>
            </a:pPr>
            <a:r>
              <a:rPr lang="en-US" b="1" dirty="0"/>
              <a:t>Infiltrating legitimate online stores: </a:t>
            </a:r>
            <a:r>
              <a:rPr lang="en-US" dirty="0"/>
              <a:t>criminals</a:t>
            </a:r>
            <a:r>
              <a:rPr lang="en-US" b="1" dirty="0"/>
              <a:t> </a:t>
            </a:r>
            <a:r>
              <a:rPr lang="en-US" dirty="0"/>
              <a:t>inject scripts on existing online store websites, effectively </a:t>
            </a:r>
            <a:r>
              <a:rPr lang="en-US" b="1" dirty="0"/>
              <a:t>a form of online skimming</a:t>
            </a:r>
            <a:r>
              <a:rPr lang="en-US" dirty="0"/>
              <a:t>, which can be done with sophisticated tools such as MageCart.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778738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990600"/>
            <a:ext cx="8553450"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Credit Card Fraud Detection Methods</a:t>
            </a:r>
          </a:p>
          <a:p>
            <a:pPr marL="457200" indent="-457200">
              <a:buFont typeface="Wingdings" panose="05000000000000000000" pitchFamily="2" charset="2"/>
              <a:buChar char="Ø"/>
            </a:pPr>
            <a:endParaRPr lang="en-IN"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3425" y="3455373"/>
            <a:ext cx="8549716" cy="1850895"/>
          </a:xfrm>
          <a:prstGeom prst="rect">
            <a:avLst/>
          </a:prstGeom>
        </p:spPr>
      </p:pic>
      <p:sp>
        <p:nvSpPr>
          <p:cNvPr id="7" name="TextBox 6"/>
          <p:cNvSpPr txBox="1"/>
          <p:nvPr/>
        </p:nvSpPr>
        <p:spPr>
          <a:xfrm>
            <a:off x="1790700" y="1944707"/>
            <a:ext cx="634365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Since fraudsters have plenty of ways to acquire credit card details, how can businesses know when these details have been stolen? With the following tools and techniques. </a:t>
            </a:r>
            <a:endParaRPr lang="en-IN" dirty="0"/>
          </a:p>
        </p:txBody>
      </p:sp>
    </p:spTree>
    <p:extLst>
      <p:ext uri="{BB962C8B-B14F-4D97-AF65-F5344CB8AC3E}">
        <p14:creationId xmlns:p14="http://schemas.microsoft.com/office/powerpoint/2010/main" xmlns="" val="527164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2150" y="714375"/>
            <a:ext cx="4410075"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Card Security Features</a:t>
            </a:r>
          </a:p>
          <a:p>
            <a:pPr marL="285750" indent="-285750">
              <a:buFont typeface="Wingdings" panose="05000000000000000000" pitchFamily="2" charset="2"/>
              <a:buChar char="Ø"/>
            </a:pPr>
            <a:endParaRPr lang="en-IN" dirty="0"/>
          </a:p>
        </p:txBody>
      </p:sp>
      <p:sp>
        <p:nvSpPr>
          <p:cNvPr id="3" name="TextBox 2"/>
          <p:cNvSpPr txBox="1"/>
          <p:nvPr/>
        </p:nvSpPr>
        <p:spPr>
          <a:xfrm>
            <a:off x="1562100" y="1360706"/>
            <a:ext cx="7477125"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t>Credit card networks have developed a number of security features designed to prevent fraudulent purchases. These include:</a:t>
            </a:r>
          </a:p>
          <a:p>
            <a:pPr marL="285750" indent="-285750">
              <a:buFont typeface="Wingdings" panose="05000000000000000000" pitchFamily="2" charset="2"/>
              <a:buChar char="§"/>
            </a:pPr>
            <a:r>
              <a:rPr lang="en-US" b="1" dirty="0"/>
              <a:t>Address Verification Service (AVS): </a:t>
            </a:r>
            <a:r>
              <a:rPr lang="en-US" dirty="0"/>
              <a:t>A service designed to confirm the cardholder’s identity by looking at their registered address. The address is confirmed against the bank’s records.</a:t>
            </a:r>
          </a:p>
          <a:p>
            <a:pPr marL="285750" indent="-285750">
              <a:buFont typeface="Wingdings" panose="05000000000000000000" pitchFamily="2" charset="2"/>
              <a:buChar char="§"/>
            </a:pPr>
            <a:r>
              <a:rPr lang="en-US" b="1" dirty="0"/>
              <a:t>3-D Secure (3DS): </a:t>
            </a:r>
            <a:r>
              <a:rPr lang="en-US" dirty="0"/>
              <a:t>A security layer that prompts users to enter a code to complete a purchase. Different card operators offer the service under different names, such as Visa Secure (Visa), </a:t>
            </a:r>
            <a:r>
              <a:rPr lang="en-US" dirty="0" smtClean="0"/>
              <a:t>Secure Code (MasterCard) </a:t>
            </a:r>
            <a:r>
              <a:rPr lang="en-US" dirty="0"/>
              <a:t>or SafeKey (American Express).</a:t>
            </a:r>
          </a:p>
          <a:p>
            <a:pPr marL="285750" indent="-285750">
              <a:buFont typeface="Wingdings" panose="05000000000000000000" pitchFamily="2" charset="2"/>
              <a:buChar char="§"/>
            </a:pPr>
            <a:r>
              <a:rPr lang="en-US" b="1" dirty="0"/>
              <a:t>CVV: </a:t>
            </a:r>
            <a:r>
              <a:rPr lang="en-US" dirty="0"/>
              <a:t>A CVV, or Card Verification Value, is a three-digit number located on the card. It is designed to verify that the card is indeed in possession of the customer at the time of purchase.</a:t>
            </a:r>
          </a:p>
          <a:p>
            <a:pPr marL="285750" indent="-285750">
              <a:buFont typeface="Wingdings" panose="05000000000000000000" pitchFamily="2" charset="2"/>
              <a:buChar char="§"/>
            </a:pPr>
            <a:r>
              <a:rPr lang="en-US" dirty="0"/>
              <a:t>It’s worth noting that these card security features add a certain level of friction. This is why Amazon, for instance, doesn’t ask for a CVV at the checkout stage, as the company has determined that it slows down the process, impacts the customer experience negatively, and has other defenses in place to make sure it is in fact you logging in. </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xmlns="" val="2782027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4450" y="457200"/>
            <a:ext cx="3400425"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t>Risk Scoring</a:t>
            </a:r>
          </a:p>
          <a:p>
            <a:pPr marL="285750" indent="-285750">
              <a:buFont typeface="Wingdings" panose="05000000000000000000" pitchFamily="2" charset="2"/>
              <a:buChar char="Ø"/>
            </a:pPr>
            <a:endParaRPr lang="en-IN" dirty="0"/>
          </a:p>
        </p:txBody>
      </p:sp>
      <p:sp>
        <p:nvSpPr>
          <p:cNvPr id="3" name="TextBox 2"/>
          <p:cNvSpPr txBox="1"/>
          <p:nvPr/>
        </p:nvSpPr>
        <p:spPr>
          <a:xfrm>
            <a:off x="1314450" y="1352550"/>
            <a:ext cx="8086725" cy="5355312"/>
          </a:xfrm>
          <a:prstGeom prst="rect">
            <a:avLst/>
          </a:prstGeom>
          <a:noFill/>
        </p:spPr>
        <p:txBody>
          <a:bodyPr wrap="square" rtlCol="0">
            <a:spAutoFit/>
          </a:bodyPr>
          <a:lstStyle/>
          <a:p>
            <a:pPr marL="285750" indent="-285750">
              <a:buFont typeface="Wingdings" panose="05000000000000000000" pitchFamily="2" charset="2"/>
              <a:buChar char="§"/>
            </a:pPr>
            <a:r>
              <a:rPr lang="en-US" dirty="0"/>
              <a:t>Risk scoring / </a:t>
            </a:r>
            <a:r>
              <a:rPr lang="en-US" dirty="0">
                <a:hlinkClick r:id="rId2"/>
              </a:rPr>
              <a:t>fraud scoring</a:t>
            </a:r>
            <a:r>
              <a:rPr lang="en-US" dirty="0"/>
              <a:t> is a standard risk management method, which uses rules to gauge risk. They help people make educated guesses about a certain user action. For instance, you can use a risk score to determine whether a payment should be allowed on your site or not.</a:t>
            </a:r>
          </a:p>
          <a:p>
            <a:pPr marL="285750" indent="-285750">
              <a:buFont typeface="Wingdings" panose="05000000000000000000" pitchFamily="2" charset="2"/>
              <a:buChar char="§"/>
            </a:pPr>
            <a:r>
              <a:rPr lang="en-US" dirty="0"/>
              <a:t>For credit card fraud detection, risk scoring tends to rely on heuristic rules, also known as heuristics. They are shortcuts designed to </a:t>
            </a:r>
            <a:r>
              <a:rPr lang="en-US" b="1" dirty="0"/>
              <a:t>deliver quick decisions using if-then logic</a:t>
            </a:r>
            <a:r>
              <a:rPr lang="en-US" dirty="0"/>
              <a:t>. For example:</a:t>
            </a:r>
          </a:p>
          <a:p>
            <a:pPr marL="285750" indent="-285750">
              <a:buFont typeface="Wingdings" panose="05000000000000000000" pitchFamily="2" charset="2"/>
              <a:buChar char="§"/>
            </a:pPr>
            <a:r>
              <a:rPr lang="en-US" b="1" dirty="0"/>
              <a:t>If </a:t>
            </a:r>
            <a:r>
              <a:rPr lang="en-US" dirty="0"/>
              <a:t>the IP address points to a different location from the shipping address, </a:t>
            </a:r>
            <a:r>
              <a:rPr lang="en-US" b="1" dirty="0"/>
              <a:t>then </a:t>
            </a:r>
            <a:r>
              <a:rPr lang="en-US" dirty="0"/>
              <a:t>the risk score should go up by 1 point.</a:t>
            </a:r>
          </a:p>
          <a:p>
            <a:pPr marL="285750" indent="-285750">
              <a:buFont typeface="Wingdings" panose="05000000000000000000" pitchFamily="2" charset="2"/>
              <a:buChar char="§"/>
            </a:pPr>
            <a:r>
              <a:rPr lang="en-US" dirty="0"/>
              <a:t>When the risk score reaches a certain threshold, an automated system can decide to block or allow the transaction.</a:t>
            </a:r>
          </a:p>
          <a:p>
            <a:pPr marL="285750" indent="-285750">
              <a:buFont typeface="Wingdings" panose="05000000000000000000" pitchFamily="2" charset="2"/>
              <a:buChar char="§"/>
            </a:pPr>
            <a:r>
              <a:rPr lang="en-US" dirty="0"/>
              <a:t>A more </a:t>
            </a:r>
            <a:r>
              <a:rPr lang="en-US" b="1" dirty="0"/>
              <a:t>advanced form of risk rule is called a velocity rule</a:t>
            </a:r>
            <a:r>
              <a:rPr lang="en-US" dirty="0"/>
              <a:t>, which looks at data points within a certain time frame to score human behavior. For instance:</a:t>
            </a:r>
          </a:p>
          <a:p>
            <a:pPr marL="285750" indent="-285750">
              <a:buFont typeface="Wingdings" panose="05000000000000000000" pitchFamily="2" charset="2"/>
              <a:buChar char="§"/>
            </a:pPr>
            <a:r>
              <a:rPr lang="en-US" b="1" dirty="0"/>
              <a:t>If </a:t>
            </a:r>
            <a:r>
              <a:rPr lang="en-US" dirty="0"/>
              <a:t>the user fails to enter the right password five times within one minute, </a:t>
            </a:r>
            <a:r>
              <a:rPr lang="en-US" b="1" dirty="0"/>
              <a:t>then </a:t>
            </a:r>
            <a:r>
              <a:rPr lang="en-US" dirty="0"/>
              <a:t>the account should be temporarily blocked.</a:t>
            </a:r>
          </a:p>
          <a:p>
            <a:pPr marL="285750" indent="-285750">
              <a:buFont typeface="Wingdings" panose="05000000000000000000" pitchFamily="2" charset="2"/>
              <a:buChar char="§"/>
            </a:pPr>
            <a:r>
              <a:rPr lang="en-US" dirty="0"/>
              <a:t>By combining multiple risk rules, you can create decision trees that allow for more accuracy in the scoring system.</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xmlns="" val="49423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71538" y="581025"/>
            <a:ext cx="6953337" cy="5894039"/>
          </a:xfrm>
          <a:prstGeom prst="rect">
            <a:avLst/>
          </a:prstGeom>
        </p:spPr>
      </p:pic>
    </p:spTree>
    <p:extLst>
      <p:ext uri="{BB962C8B-B14F-4D97-AF65-F5344CB8AC3E}">
        <p14:creationId xmlns:p14="http://schemas.microsoft.com/office/powerpoint/2010/main" xmlns="" val="2520538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Wisp</Template>
  <TotalTime>56</TotalTime>
  <Words>594</Words>
  <Application>Microsoft Office PowerPoint</Application>
  <PresentationFormat>Custom</PresentationFormat>
  <Paragraphs>83</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Wisp</vt: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DSCET</dc:creator>
  <cp:lastModifiedBy>Nitesh kumar</cp:lastModifiedBy>
  <cp:revision>8</cp:revision>
  <dcterms:created xsi:type="dcterms:W3CDTF">2023-11-01T03:17:45Z</dcterms:created>
  <dcterms:modified xsi:type="dcterms:W3CDTF">2023-11-01T13:06:29Z</dcterms:modified>
</cp:coreProperties>
</file>