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7" r:id="rId2"/>
    <p:sldId id="256" r:id="rId3"/>
    <p:sldId id="268" r:id="rId4"/>
    <p:sldId id="259" r:id="rId5"/>
    <p:sldId id="260" r:id="rId6"/>
    <p:sldId id="261" r:id="rId7"/>
    <p:sldId id="262" r:id="rId8"/>
    <p:sldId id="263" r:id="rId9"/>
    <p:sldId id="269"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64369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04650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778476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26314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45645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40321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46363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25578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405427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54332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75204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8FA2C-C0C3-4816-9253-954A723287EC}"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7816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8FA2C-C0C3-4816-9253-954A723287EC}" type="datetimeFigureOut">
              <a:rPr lang="en-IN" smtClean="0"/>
              <a:t>19-09-2023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57587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8FA2C-C0C3-4816-9253-954A723287EC}" type="datetimeFigureOut">
              <a:rPr lang="en-IN" smtClean="0"/>
              <a:t>19-09-2023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66804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8FA2C-C0C3-4816-9253-954A723287EC}" type="datetimeFigureOut">
              <a:rPr lang="en-IN" smtClean="0"/>
              <a:t>19-09-2023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26507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6651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292294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68FA2C-C0C3-4816-9253-954A723287EC}" type="datetimeFigureOut">
              <a:rPr lang="en-IN" smtClean="0"/>
              <a:t>19-09-2023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85480A-F009-4077-809F-76BAA1064495}" type="slidenum">
              <a:rPr lang="en-IN" smtClean="0"/>
              <a:t>‹#›</a:t>
            </a:fld>
            <a:endParaRPr lang="en-IN"/>
          </a:p>
        </p:txBody>
      </p:sp>
    </p:spTree>
    <p:extLst>
      <p:ext uri="{BB962C8B-B14F-4D97-AF65-F5344CB8AC3E}">
        <p14:creationId xmlns:p14="http://schemas.microsoft.com/office/powerpoint/2010/main" val="39493357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utsavd987@g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9E7C8-3A23-1875-3E6F-673CD7377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211" y="85269"/>
            <a:ext cx="2798612" cy="3473070"/>
          </a:xfrm>
          <a:prstGeom prst="rect">
            <a:avLst/>
          </a:prstGeom>
        </p:spPr>
      </p:pic>
      <p:sp>
        <p:nvSpPr>
          <p:cNvPr id="4" name="Rectangle 3">
            <a:extLst>
              <a:ext uri="{FF2B5EF4-FFF2-40B4-BE49-F238E27FC236}">
                <a16:creationId xmlns:a16="http://schemas.microsoft.com/office/drawing/2014/main" id="{BCFE0E35-F2C2-43A9-F924-C4B7F57A97A9}"/>
              </a:ext>
            </a:extLst>
          </p:cNvPr>
          <p:cNvSpPr/>
          <p:nvPr/>
        </p:nvSpPr>
        <p:spPr>
          <a:xfrm>
            <a:off x="2576755" y="2506590"/>
            <a:ext cx="8329524" cy="1446550"/>
          </a:xfrm>
          <a:prstGeom prst="rect">
            <a:avLst/>
          </a:prstGeom>
          <a:noFill/>
        </p:spPr>
        <p:txBody>
          <a:bodyPr wrap="none" lIns="91440" tIns="45720" rIns="91440" bIns="45720">
            <a:spAutoFit/>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Tree>
    <p:extLst>
      <p:ext uri="{BB962C8B-B14F-4D97-AF65-F5344CB8AC3E}">
        <p14:creationId xmlns:p14="http://schemas.microsoft.com/office/powerpoint/2010/main" val="3078695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7E5E-5437-6D6F-D20F-EF786BFB12CA}"/>
              </a:ext>
            </a:extLst>
          </p:cNvPr>
          <p:cNvSpPr>
            <a:spLocks noGrp="1"/>
          </p:cNvSpPr>
          <p:nvPr>
            <p:ph type="title"/>
          </p:nvPr>
        </p:nvSpPr>
        <p:spPr/>
        <p:txBody>
          <a:bodyPr>
            <a:normAutofit/>
          </a:bodyPr>
          <a:lstStyle/>
          <a:p>
            <a:r>
              <a:rPr lang="en-US" sz="4400" b="1" u="sng" dirty="0">
                <a:solidFill>
                  <a:srgbClr val="FF0000"/>
                </a:solidFill>
                <a:latin typeface="Arial" panose="020B0604020202020204" pitchFamily="34" charset="0"/>
                <a:cs typeface="Arial" panose="020B0604020202020204" pitchFamily="34" charset="0"/>
              </a:rPr>
              <a:t>Conclusion and Use Case</a:t>
            </a:r>
            <a:endParaRPr lang="en-IN" sz="4400" b="1" u="sng"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EC6C578-EE0E-A7B7-8316-35B0378A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381" y="2059012"/>
            <a:ext cx="4284571" cy="4113188"/>
          </a:xfrm>
          <a:prstGeom prst="rect">
            <a:avLst/>
          </a:prstGeom>
        </p:spPr>
      </p:pic>
      <p:sp>
        <p:nvSpPr>
          <p:cNvPr id="3" name="Content Placeholder 2">
            <a:extLst>
              <a:ext uri="{FF2B5EF4-FFF2-40B4-BE49-F238E27FC236}">
                <a16:creationId xmlns:a16="http://schemas.microsoft.com/office/drawing/2014/main" id="{DB9B1E58-73B3-18E0-D2ED-09B44EDB5382}"/>
              </a:ext>
            </a:extLst>
          </p:cNvPr>
          <p:cNvSpPr>
            <a:spLocks noGrp="1"/>
          </p:cNvSpPr>
          <p:nvPr>
            <p:ph idx="1"/>
          </p:nvPr>
        </p:nvSpPr>
        <p:spPr>
          <a:xfrm>
            <a:off x="1484311" y="2223116"/>
            <a:ext cx="10018713" cy="3124201"/>
          </a:xfrm>
        </p:spPr>
        <p:txBody>
          <a:bodyPr/>
          <a:lstStyle/>
          <a:p>
            <a:r>
              <a:rPr lang="en-US" dirty="0">
                <a:latin typeface="Arial" panose="020B0604020202020204" pitchFamily="34" charset="0"/>
                <a:cs typeface="Arial" panose="020B0604020202020204" pitchFamily="34" charset="0"/>
              </a:rPr>
              <a:t>I was responsible for understanding and building the digital crawler tool. Building a digital crawler can be a powerful tool for various purposes, such as web scrapping , data extraction or automated data collection . A digital crawler allows you to gather data from websites or web APIs in an automated manner.</a:t>
            </a:r>
          </a:p>
          <a:p>
            <a:r>
              <a:rPr lang="en-US" dirty="0">
                <a:latin typeface="Arial" panose="020B0604020202020204" pitchFamily="34" charset="0"/>
                <a:cs typeface="Arial" panose="020B0604020202020204" pitchFamily="34" charset="0"/>
              </a:rPr>
              <a:t>Digital crawlers have a wide range of applications, including market research, competitive analysis, sentiment analysis and more.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278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6AF6-64BC-C86D-EB54-60B3BC5E7D9F}"/>
              </a:ext>
            </a:extLst>
          </p:cNvPr>
          <p:cNvSpPr>
            <a:spLocks noGrp="1"/>
          </p:cNvSpPr>
          <p:nvPr>
            <p:ph type="title"/>
          </p:nvPr>
        </p:nvSpPr>
        <p:spPr>
          <a:xfrm>
            <a:off x="1297880" y="1910919"/>
            <a:ext cx="10018713" cy="1752599"/>
          </a:xfrm>
        </p:spPr>
        <p:txBody>
          <a:bodyPr>
            <a:normAutofit/>
          </a:bodyPr>
          <a:lstStyle/>
          <a:p>
            <a:r>
              <a:rPr lang="en-US" sz="7200" i="1" dirty="0">
                <a:solidFill>
                  <a:schemeClr val="bg1">
                    <a:lumMod val="50000"/>
                  </a:schemeClr>
                </a:solidFill>
                <a:latin typeface="Algerian" panose="04020705040A02060702" pitchFamily="82" charset="0"/>
              </a:rPr>
              <a:t>ANY QUESTIONS??</a:t>
            </a:r>
            <a:endParaRPr lang="en-IN" sz="7200" i="1" dirty="0">
              <a:solidFill>
                <a:schemeClr val="bg1">
                  <a:lumMod val="5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AAAA5A39-4632-123A-F510-AEC4A6A898CA}"/>
              </a:ext>
            </a:extLst>
          </p:cNvPr>
          <p:cNvSpPr txBox="1"/>
          <p:nvPr/>
        </p:nvSpPr>
        <p:spPr>
          <a:xfrm>
            <a:off x="9046346" y="5939161"/>
            <a:ext cx="3080551" cy="707886"/>
          </a:xfrm>
          <a:prstGeom prst="rect">
            <a:avLst/>
          </a:prstGeom>
          <a:noFill/>
        </p:spPr>
        <p:txBody>
          <a:bodyPr wrap="square" rtlCol="0">
            <a:spAutoFit/>
          </a:bodyPr>
          <a:lstStyle/>
          <a:p>
            <a:r>
              <a:rPr lang="en-US"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Connect with me: utsavd987@gmail.com</a:t>
            </a:r>
            <a:endParaRPr lang="en-IN"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34F883-49B2-C252-81D5-8DA16C507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629" y="6100330"/>
            <a:ext cx="546717" cy="546717"/>
          </a:xfrm>
          <a:prstGeom prst="rect">
            <a:avLst/>
          </a:prstGeom>
        </p:spPr>
      </p:pic>
      <p:pic>
        <p:nvPicPr>
          <p:cNvPr id="8" name="Picture 7">
            <a:extLst>
              <a:ext uri="{FF2B5EF4-FFF2-40B4-BE49-F238E27FC236}">
                <a16:creationId xmlns:a16="http://schemas.microsoft.com/office/drawing/2014/main" id="{2FD3CA00-C774-36B0-655C-BFCDBFC7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194" y="-32551"/>
            <a:ext cx="3222594" cy="3222594"/>
          </a:xfrm>
          <a:prstGeom prst="rect">
            <a:avLst/>
          </a:prstGeom>
        </p:spPr>
      </p:pic>
    </p:spTree>
    <p:extLst>
      <p:ext uri="{BB962C8B-B14F-4D97-AF65-F5344CB8AC3E}">
        <p14:creationId xmlns:p14="http://schemas.microsoft.com/office/powerpoint/2010/main" val="66805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B46F6-7CF7-677C-16D7-AA7C3E8FB7AE}"/>
              </a:ext>
            </a:extLst>
          </p:cNvPr>
          <p:cNvSpPr/>
          <p:nvPr/>
        </p:nvSpPr>
        <p:spPr>
          <a:xfrm>
            <a:off x="3693112" y="2028616"/>
            <a:ext cx="5067268" cy="3046988"/>
          </a:xfrm>
          <a:prstGeom prst="rect">
            <a:avLst/>
          </a:prstGeom>
          <a:solidFill>
            <a:schemeClr val="dk1">
              <a:alpha val="50000"/>
            </a:schemeClr>
          </a:solidFill>
          <a:ln>
            <a:noFill/>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rPr>
              <a:t>THANK YOU</a:t>
            </a:r>
          </a:p>
        </p:txBody>
      </p:sp>
      <p:pic>
        <p:nvPicPr>
          <p:cNvPr id="8" name="Picture 7">
            <a:extLst>
              <a:ext uri="{FF2B5EF4-FFF2-40B4-BE49-F238E27FC236}">
                <a16:creationId xmlns:a16="http://schemas.microsoft.com/office/drawing/2014/main" id="{1F536BB5-3905-DE01-86FA-E14A5D764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331" y="0"/>
            <a:ext cx="1652669" cy="1676204"/>
          </a:xfrm>
          <a:prstGeom prst="rect">
            <a:avLst/>
          </a:prstGeom>
        </p:spPr>
      </p:pic>
    </p:spTree>
    <p:extLst>
      <p:ext uri="{BB962C8B-B14F-4D97-AF65-F5344CB8AC3E}">
        <p14:creationId xmlns:p14="http://schemas.microsoft.com/office/powerpoint/2010/main" val="268834769"/>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993B1D-35E3-DF32-54FE-6DCAC8370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29" y="4222733"/>
            <a:ext cx="2621899" cy="2621899"/>
          </a:xfrm>
          <a:prstGeom prst="rect">
            <a:avLst/>
          </a:prstGeom>
        </p:spPr>
      </p:pic>
      <p:sp>
        <p:nvSpPr>
          <p:cNvPr id="2" name="Title 1">
            <a:extLst>
              <a:ext uri="{FF2B5EF4-FFF2-40B4-BE49-F238E27FC236}">
                <a16:creationId xmlns:a16="http://schemas.microsoft.com/office/drawing/2014/main" id="{E1262B2C-4AF7-1BB9-4BBD-4FBCA30B91AD}"/>
              </a:ext>
            </a:extLst>
          </p:cNvPr>
          <p:cNvSpPr>
            <a:spLocks noGrp="1"/>
          </p:cNvSpPr>
          <p:nvPr>
            <p:ph type="ctrTitle"/>
          </p:nvPr>
        </p:nvSpPr>
        <p:spPr>
          <a:xfrm>
            <a:off x="1651247" y="1380068"/>
            <a:ext cx="9851776" cy="2616199"/>
          </a:xfrm>
        </p:spPr>
        <p:txBody>
          <a:bodyPr>
            <a:normAutofit fontScale="90000"/>
          </a:bodyPr>
          <a:lstStyle/>
          <a:p>
            <a:r>
              <a:rPr lang="en-US" sz="5300" b="1" u="sng" dirty="0">
                <a:latin typeface="Arial" panose="020B0604020202020204" pitchFamily="34" charset="0"/>
                <a:cs typeface="Arial" panose="020B0604020202020204" pitchFamily="34" charset="0"/>
              </a:rPr>
              <a:t>TASK ALLOCATED:</a:t>
            </a:r>
            <a:br>
              <a:rPr lang="en-US" sz="5300" b="1" u="sng" dirty="0">
                <a:latin typeface="Arial" panose="020B0604020202020204" pitchFamily="34" charset="0"/>
                <a:cs typeface="Arial" panose="020B0604020202020204" pitchFamily="34" charset="0"/>
              </a:rPr>
            </a:br>
            <a:r>
              <a:rPr lang="en-US" sz="4000" dirty="0">
                <a:latin typeface="Arial Narrow" panose="020B0606020202030204" pitchFamily="34" charset="0"/>
              </a:rPr>
              <a:t>Develop </a:t>
            </a:r>
            <a:r>
              <a:rPr lang="en-US" sz="4000" dirty="0" err="1">
                <a:latin typeface="Arial Narrow" panose="020B0606020202030204" pitchFamily="34" charset="0"/>
              </a:rPr>
              <a:t>Hackveda</a:t>
            </a:r>
            <a:r>
              <a:rPr lang="en-US" sz="4000" dirty="0">
                <a:latin typeface="Arial Narrow" panose="020B0606020202030204" pitchFamily="34" charset="0"/>
              </a:rPr>
              <a:t> Business Operations Scripts in Python</a:t>
            </a:r>
            <a:br>
              <a:rPr lang="en-US" sz="4000" dirty="0">
                <a:latin typeface="Arial Narrow" panose="020B0606020202030204" pitchFamily="34" charset="0"/>
              </a:rPr>
            </a:br>
            <a:r>
              <a:rPr lang="en-US" sz="4000" dirty="0">
                <a:latin typeface="Arial Narrow" panose="020B0606020202030204" pitchFamily="34" charset="0"/>
              </a:rPr>
              <a:t> Google Crawler for Digital Marketing </a:t>
            </a:r>
            <a:br>
              <a:rPr lang="en-US" dirty="0"/>
            </a:br>
            <a:endParaRPr lang="en-IN" dirty="0"/>
          </a:p>
        </p:txBody>
      </p:sp>
      <p:sp>
        <p:nvSpPr>
          <p:cNvPr id="3" name="Subtitle 2">
            <a:extLst>
              <a:ext uri="{FF2B5EF4-FFF2-40B4-BE49-F238E27FC236}">
                <a16:creationId xmlns:a16="http://schemas.microsoft.com/office/drawing/2014/main" id="{D9D9773B-4DE0-D6A6-44B0-C5218A83805F}"/>
              </a:ext>
            </a:extLst>
          </p:cNvPr>
          <p:cNvSpPr>
            <a:spLocks noGrp="1"/>
          </p:cNvSpPr>
          <p:nvPr>
            <p:ph type="subTitle" idx="1"/>
          </p:nvPr>
        </p:nvSpPr>
        <p:spPr>
          <a:xfrm>
            <a:off x="4515378" y="4315864"/>
            <a:ext cx="6987645" cy="1388534"/>
          </a:xfrm>
        </p:spPr>
        <p:txBody>
          <a:bodyPr>
            <a:noAutofit/>
          </a:bodyPr>
          <a:lstStyle/>
          <a:p>
            <a:r>
              <a:rPr lang="en-US" sz="2400" dirty="0">
                <a:latin typeface="Arial" panose="020B0604020202020204" pitchFamily="34" charset="0"/>
                <a:cs typeface="Arial" panose="020B0604020202020204" pitchFamily="34" charset="0"/>
              </a:rPr>
              <a:t>Utsav Dhillon </a:t>
            </a:r>
          </a:p>
          <a:p>
            <a:r>
              <a:rPr lang="en-US" sz="2400" dirty="0">
                <a:latin typeface="Arial" panose="020B0604020202020204" pitchFamily="34" charset="0"/>
                <a:cs typeface="Arial" panose="020B0604020202020204" pitchFamily="34" charset="0"/>
                <a:hlinkClick r:id="rId3"/>
              </a:rPr>
              <a:t>utsavd987@gmail.com</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Python Developer Intern at </a:t>
            </a:r>
            <a:r>
              <a:rPr lang="en-US" sz="2400" dirty="0" err="1">
                <a:latin typeface="Arial" panose="020B0604020202020204" pitchFamily="34" charset="0"/>
                <a:cs typeface="Arial" panose="020B0604020202020204" pitchFamily="34" charset="0"/>
              </a:rPr>
              <a:t>Hackveda</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C06B02-26D4-58CB-986E-F2CBFCE64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7319" y="220152"/>
            <a:ext cx="1257300" cy="933450"/>
          </a:xfrm>
          <a:prstGeom prst="rect">
            <a:avLst/>
          </a:prstGeom>
        </p:spPr>
      </p:pic>
    </p:spTree>
    <p:extLst>
      <p:ext uri="{BB962C8B-B14F-4D97-AF65-F5344CB8AC3E}">
        <p14:creationId xmlns:p14="http://schemas.microsoft.com/office/powerpoint/2010/main" val="2026463469"/>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B297-334C-B4D0-1A65-65D832FF4000}"/>
              </a:ext>
            </a:extLst>
          </p:cNvPr>
          <p:cNvSpPr>
            <a:spLocks noGrp="1"/>
          </p:cNvSpPr>
          <p:nvPr>
            <p:ph type="title"/>
          </p:nvPr>
        </p:nvSpPr>
        <p:spPr/>
        <p:txBody>
          <a:bodyPr>
            <a:normAutofit/>
          </a:bodyPr>
          <a:lstStyle/>
          <a:p>
            <a:r>
              <a:rPr lang="en-US" sz="5400" b="1" dirty="0"/>
              <a:t>TABLE OF CONTENT</a:t>
            </a:r>
            <a:endParaRPr lang="en-IN" sz="5400" b="1" dirty="0"/>
          </a:p>
        </p:txBody>
      </p:sp>
      <p:sp>
        <p:nvSpPr>
          <p:cNvPr id="3" name="Content Placeholder 2">
            <a:extLst>
              <a:ext uri="{FF2B5EF4-FFF2-40B4-BE49-F238E27FC236}">
                <a16:creationId xmlns:a16="http://schemas.microsoft.com/office/drawing/2014/main" id="{115D1078-EA36-8CA2-6985-D2C9FA8DA4F9}"/>
              </a:ext>
            </a:extLst>
          </p:cNvPr>
          <p:cNvSpPr>
            <a:spLocks noGrp="1"/>
          </p:cNvSpPr>
          <p:nvPr>
            <p:ph idx="1"/>
          </p:nvPr>
        </p:nvSpPr>
        <p:spPr/>
        <p:txBody>
          <a:bodyPr>
            <a:normAutofit fontScale="92500" lnSpcReduction="10000"/>
          </a:bodyPr>
          <a:lstStyle/>
          <a:p>
            <a:r>
              <a:rPr lang="en-US" dirty="0"/>
              <a:t>Introduction</a:t>
            </a:r>
          </a:p>
          <a:p>
            <a:r>
              <a:rPr lang="en-US" dirty="0"/>
              <a:t>Understanding Google crawler</a:t>
            </a:r>
          </a:p>
          <a:p>
            <a:r>
              <a:rPr lang="en-US" dirty="0"/>
              <a:t>Working</a:t>
            </a:r>
          </a:p>
          <a:p>
            <a:r>
              <a:rPr lang="en-US" dirty="0"/>
              <a:t>Output</a:t>
            </a:r>
          </a:p>
          <a:p>
            <a:r>
              <a:rPr lang="en-US" dirty="0"/>
              <a:t>Demo</a:t>
            </a:r>
          </a:p>
          <a:p>
            <a:r>
              <a:rPr lang="en-US" dirty="0"/>
              <a:t>Conclusion and Use Case</a:t>
            </a:r>
          </a:p>
          <a:p>
            <a:r>
              <a:rPr lang="en-US" dirty="0"/>
              <a:t>Q&amp;S session</a:t>
            </a:r>
          </a:p>
        </p:txBody>
      </p:sp>
    </p:spTree>
    <p:extLst>
      <p:ext uri="{BB962C8B-B14F-4D97-AF65-F5344CB8AC3E}">
        <p14:creationId xmlns:p14="http://schemas.microsoft.com/office/powerpoint/2010/main" val="4939921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522C29-2100-8312-9840-FF3E413A1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936" y="1"/>
            <a:ext cx="3261064" cy="2280146"/>
          </a:xfrm>
          <a:prstGeom prst="rect">
            <a:avLst/>
          </a:prstGeom>
        </p:spPr>
      </p:pic>
      <p:sp>
        <p:nvSpPr>
          <p:cNvPr id="2" name="Title 1">
            <a:extLst>
              <a:ext uri="{FF2B5EF4-FFF2-40B4-BE49-F238E27FC236}">
                <a16:creationId xmlns:a16="http://schemas.microsoft.com/office/drawing/2014/main" id="{34343614-28C3-E243-1BE2-948F229C34CD}"/>
              </a:ext>
            </a:extLst>
          </p:cNvPr>
          <p:cNvSpPr>
            <a:spLocks noGrp="1"/>
          </p:cNvSpPr>
          <p:nvPr>
            <p:ph type="title"/>
          </p:nvPr>
        </p:nvSpPr>
        <p:spPr/>
        <p:txBody>
          <a:bodyPr>
            <a:normAutofit/>
          </a:bodyPr>
          <a:lstStyle/>
          <a:p>
            <a:r>
              <a:rPr lang="en-US" sz="4800" b="1" u="sng" dirty="0">
                <a:solidFill>
                  <a:srgbClr val="FF0000"/>
                </a:solidFill>
                <a:latin typeface="Arial" panose="020B0604020202020204" pitchFamily="34" charset="0"/>
                <a:cs typeface="Arial" panose="020B0604020202020204" pitchFamily="34" charset="0"/>
              </a:rPr>
              <a:t>Google Crawler	</a:t>
            </a:r>
            <a:endParaRPr lang="en-IN" sz="4800"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B715448-A598-3B7F-94AD-E9C66AE12A74}"/>
              </a:ext>
            </a:extLst>
          </p:cNvPr>
          <p:cNvSpPr>
            <a:spLocks noGrp="1"/>
          </p:cNvSpPr>
          <p:nvPr>
            <p:ph idx="1"/>
          </p:nvPr>
        </p:nvSpPr>
        <p:spPr>
          <a:xfrm>
            <a:off x="1484311" y="2338525"/>
            <a:ext cx="10018713" cy="3124201"/>
          </a:xfrm>
        </p:spPr>
        <p:txBody>
          <a:bodyPr>
            <a:noAutofit/>
          </a:bodyPr>
          <a:lstStyle/>
          <a:p>
            <a:r>
              <a:rPr lang="en-US" dirty="0">
                <a:latin typeface="Arial" panose="020B0604020202020204" pitchFamily="34" charset="0"/>
                <a:cs typeface="Arial" panose="020B0604020202020204" pitchFamily="34" charset="0"/>
              </a:rPr>
              <a:t>Google crawler also known as bot or spider. A program that systematically browses the internet to discover and index web pages. By crawling and indexing web pages, it can provide relevant search results to users when they enter queries.</a:t>
            </a:r>
          </a:p>
          <a:p>
            <a:r>
              <a:rPr lang="en-US" dirty="0">
                <a:latin typeface="Arial" panose="020B0604020202020204" pitchFamily="34" charset="0"/>
                <a:cs typeface="Arial" panose="020B0604020202020204" pitchFamily="34" charset="0"/>
              </a:rPr>
              <a:t>When the Google Crawler visits a web page, it analyzes the page’s content, including text, image and links. It follows the links on the page to other pages, and process continues recursively, leading to the discovery of more web pages.</a:t>
            </a:r>
          </a:p>
        </p:txBody>
      </p:sp>
    </p:spTree>
    <p:extLst>
      <p:ext uri="{BB962C8B-B14F-4D97-AF65-F5344CB8AC3E}">
        <p14:creationId xmlns:p14="http://schemas.microsoft.com/office/powerpoint/2010/main" val="1971208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C580-333F-07B5-5437-3F8128E04078}"/>
              </a:ext>
            </a:extLst>
          </p:cNvPr>
          <p:cNvSpPr>
            <a:spLocks noGrp="1"/>
          </p:cNvSpPr>
          <p:nvPr>
            <p:ph idx="1"/>
          </p:nvPr>
        </p:nvSpPr>
        <p:spPr>
          <a:xfrm>
            <a:off x="1368900" y="1575046"/>
            <a:ext cx="10018713" cy="3124201"/>
          </a:xfrm>
        </p:spPr>
        <p:txBody>
          <a:bodyPr/>
          <a:lstStyle/>
          <a:p>
            <a:r>
              <a:rPr lang="en-US" dirty="0">
                <a:latin typeface="Arial" panose="020B0604020202020204" pitchFamily="34" charset="0"/>
                <a:cs typeface="Arial" panose="020B0604020202020204" pitchFamily="34" charset="0"/>
              </a:rPr>
              <a:t>The crawler role is to explore and gather information from the web, while other components process and rank the indexed pages to deliver the most relevant search results.</a:t>
            </a:r>
          </a:p>
          <a:p>
            <a:r>
              <a:rPr lang="en-US" dirty="0">
                <a:latin typeface="Arial" panose="020B0604020202020204" pitchFamily="34" charset="0"/>
                <a:cs typeface="Arial" panose="020B0604020202020204" pitchFamily="34" charset="0"/>
              </a:rPr>
              <a:t>Several components are responsible for displaying the resultant websites on the Search Engine Results Page(SERP). These components work together to determine the ranking and presentation of webpage  in response to a user’s search query.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36021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784641-1ED0-FD36-8B91-8E41097397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706" t="16087" r="33140" b="18026"/>
          <a:stretch/>
        </p:blipFill>
        <p:spPr>
          <a:xfrm>
            <a:off x="2200997" y="301841"/>
            <a:ext cx="8097099" cy="6036816"/>
          </a:xfrm>
          <a:prstGeom prst="rect">
            <a:avLst/>
          </a:prstGeom>
          <a:ln w="88900" cap="sq" cmpd="thickThin">
            <a:solidFill>
              <a:srgbClr val="000000"/>
            </a:solidFill>
            <a:prstDash val="solid"/>
            <a:miter lim="800000"/>
          </a:ln>
          <a:effectLst>
            <a:glow rad="228600">
              <a:schemeClr val="accent1">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74641232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E4FA7D-1CD9-8020-EBEA-32AA3D198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237" y="30117"/>
            <a:ext cx="3237905" cy="2460808"/>
          </a:xfrm>
          <a:prstGeom prst="rect">
            <a:avLst/>
          </a:prstGeom>
        </p:spPr>
      </p:pic>
      <p:sp>
        <p:nvSpPr>
          <p:cNvPr id="2" name="Title 1">
            <a:extLst>
              <a:ext uri="{FF2B5EF4-FFF2-40B4-BE49-F238E27FC236}">
                <a16:creationId xmlns:a16="http://schemas.microsoft.com/office/drawing/2014/main" id="{4332B243-5145-66D1-FE0E-3F9ACBCEC3DB}"/>
              </a:ext>
            </a:extLst>
          </p:cNvPr>
          <p:cNvSpPr>
            <a:spLocks noGrp="1"/>
          </p:cNvSpPr>
          <p:nvPr>
            <p:ph type="title"/>
          </p:nvPr>
        </p:nvSpPr>
        <p:spPr/>
        <p:txBody>
          <a:bodyPr>
            <a:normAutofit/>
          </a:bodyPr>
          <a:lstStyle/>
          <a:p>
            <a:r>
              <a:rPr lang="en-US" sz="4800" b="1" u="sng" dirty="0">
                <a:solidFill>
                  <a:srgbClr val="FF0000"/>
                </a:solidFill>
                <a:latin typeface="Arial" panose="020B0604020202020204" pitchFamily="34" charset="0"/>
                <a:cs typeface="Arial" panose="020B0604020202020204" pitchFamily="34" charset="0"/>
              </a:rPr>
              <a:t>Google Crawler for Digital Marketing:</a:t>
            </a:r>
            <a:endParaRPr lang="en-IN" sz="4800"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5D09B49-5974-2352-78D2-E15EEE096204}"/>
              </a:ext>
            </a:extLst>
          </p:cNvPr>
          <p:cNvSpPr>
            <a:spLocks noGrp="1"/>
          </p:cNvSpPr>
          <p:nvPr>
            <p:ph idx="1"/>
          </p:nvPr>
        </p:nvSpPr>
        <p:spPr>
          <a:xfrm>
            <a:off x="1484311" y="2438399"/>
            <a:ext cx="10018713" cy="3124201"/>
          </a:xfrm>
        </p:spPr>
        <p:txBody>
          <a:bodyPr>
            <a:noAutofit/>
          </a:bodyPr>
          <a:lstStyle/>
          <a:p>
            <a:r>
              <a:rPr lang="en-US" sz="2000" dirty="0">
                <a:latin typeface="Arial" panose="020B0604020202020204" pitchFamily="34" charset="0"/>
                <a:cs typeface="Arial" panose="020B0604020202020204" pitchFamily="34" charset="0"/>
              </a:rPr>
              <a:t>The data collected by the Google crawler is used to update Google’s index, which forms the basis for search engine ranking. When user enters search queries, Google retrieves relevant results from its index and presents them to the user.</a:t>
            </a:r>
          </a:p>
          <a:p>
            <a:r>
              <a:rPr lang="en-US" sz="2000" dirty="0">
                <a:latin typeface="Arial" panose="020B0604020202020204" pitchFamily="34" charset="0"/>
                <a:cs typeface="Arial" panose="020B0604020202020204" pitchFamily="34" charset="0"/>
              </a:rPr>
              <a:t>Google Crawler plays a fundamental role in digital marketing by indexing web pages which is essential for digital marketing  as it allows your website to be discovered by potential customer when they search for relevant keywords.</a:t>
            </a:r>
          </a:p>
          <a:p>
            <a:r>
              <a:rPr lang="en-US" sz="2000" dirty="0">
                <a:latin typeface="Arial" panose="020B0604020202020204" pitchFamily="34" charset="0"/>
                <a:cs typeface="Arial" panose="020B0604020202020204" pitchFamily="34" charset="0"/>
              </a:rPr>
              <a:t>Understanding how Google Crawler operates and leveraging it effectively can significantly impact your website’s visibility and overall digital marketing success.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718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5935-89BF-3520-CF83-B046DD5B8F15}"/>
              </a:ext>
            </a:extLst>
          </p:cNvPr>
          <p:cNvSpPr>
            <a:spLocks noGrp="1"/>
          </p:cNvSpPr>
          <p:nvPr>
            <p:ph type="title"/>
          </p:nvPr>
        </p:nvSpPr>
        <p:spPr>
          <a:xfrm>
            <a:off x="1484311" y="138344"/>
            <a:ext cx="10018713" cy="1752599"/>
          </a:xfrm>
        </p:spPr>
        <p:txBody>
          <a:bodyPr>
            <a:normAutofit/>
          </a:bodyPr>
          <a:lstStyle/>
          <a:p>
            <a:r>
              <a:rPr lang="en-US" sz="4800" b="1" u="sng" dirty="0">
                <a:solidFill>
                  <a:srgbClr val="FF0000"/>
                </a:solidFill>
                <a:latin typeface="Arial" panose="020B0604020202020204" pitchFamily="34" charset="0"/>
                <a:cs typeface="Arial" panose="020B0604020202020204" pitchFamily="34" charset="0"/>
              </a:rPr>
              <a:t>Working of Digital Crawler</a:t>
            </a:r>
            <a:endParaRPr lang="en-IN" sz="4800" b="1" u="sng"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2278871-91C9-189A-9FD8-57989E4722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287" t="30666" r="36294" b="21087"/>
          <a:stretch/>
        </p:blipFill>
        <p:spPr>
          <a:xfrm>
            <a:off x="2549110" y="1890943"/>
            <a:ext cx="8158579" cy="45542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63066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D2B1-5024-A91C-F488-BAC47D711CA9}"/>
              </a:ext>
            </a:extLst>
          </p:cNvPr>
          <p:cNvSpPr>
            <a:spLocks noGrp="1"/>
          </p:cNvSpPr>
          <p:nvPr>
            <p:ph type="title"/>
          </p:nvPr>
        </p:nvSpPr>
        <p:spPr/>
        <p:txBody>
          <a:bodyPr>
            <a:normAutofit/>
          </a:bodyPr>
          <a:lstStyle/>
          <a:p>
            <a:r>
              <a:rPr lang="en-US" sz="4800" b="1" u="sng" dirty="0">
                <a:solidFill>
                  <a:srgbClr val="FF0000"/>
                </a:solidFill>
                <a:latin typeface="Arial" panose="020B0604020202020204" pitchFamily="34" charset="0"/>
                <a:cs typeface="Arial" panose="020B0604020202020204" pitchFamily="34" charset="0"/>
              </a:rPr>
              <a:t>OUTPUT</a:t>
            </a:r>
            <a:endParaRPr lang="en-IN" sz="4800" b="1" u="sng"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24387DA-74D4-15B9-E137-669D7604FB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9" t="14234" r="59104" b="31898"/>
          <a:stretch/>
        </p:blipFill>
        <p:spPr>
          <a:xfrm>
            <a:off x="3113486" y="2077374"/>
            <a:ext cx="6811749" cy="45542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732654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TotalTime>
  <Words>417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Arial Narrow</vt:lpstr>
      <vt:lpstr>Corbel</vt:lpstr>
      <vt:lpstr>Parallax</vt:lpstr>
      <vt:lpstr>PowerPoint Presentation</vt:lpstr>
      <vt:lpstr>TASK ALLOCATED: Develop Hackveda Business Operations Scripts in Python  Google Crawler for Digital Marketing  </vt:lpstr>
      <vt:lpstr>TABLE OF CONTENT</vt:lpstr>
      <vt:lpstr>Google Crawler </vt:lpstr>
      <vt:lpstr>PowerPoint Presentation</vt:lpstr>
      <vt:lpstr>PowerPoint Presentation</vt:lpstr>
      <vt:lpstr>Google Crawler for Digital Marketing:</vt:lpstr>
      <vt:lpstr>Working of Digital Crawler</vt:lpstr>
      <vt:lpstr>OUTPUT</vt:lpstr>
      <vt:lpstr>Conclusion and Use Case</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ALLOCATED: Develop Hackveda Business Operations Scripts in Python  Google Crawler for Digital Marketing</dc:title>
  <dc:creator>Anish jha</dc:creator>
  <cp:lastModifiedBy>Anish jha</cp:lastModifiedBy>
  <cp:revision>2</cp:revision>
  <dcterms:created xsi:type="dcterms:W3CDTF">2023-09-05T08:37:44Z</dcterms:created>
  <dcterms:modified xsi:type="dcterms:W3CDTF">2023-09-19T13:03:25Z</dcterms:modified>
</cp:coreProperties>
</file>