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74" r:id="rId2"/>
    <p:sldId id="275" r:id="rId3"/>
    <p:sldId id="267" r:id="rId4"/>
    <p:sldId id="256" r:id="rId5"/>
    <p:sldId id="268" r:id="rId6"/>
    <p:sldId id="259" r:id="rId7"/>
    <p:sldId id="260" r:id="rId8"/>
    <p:sldId id="270" r:id="rId9"/>
    <p:sldId id="271" r:id="rId10"/>
    <p:sldId id="272" r:id="rId11"/>
    <p:sldId id="27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59826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19894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5480A-F009-4077-809F-76BAA10644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8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116116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5480A-F009-4077-809F-76BAA10644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835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39675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048547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77372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42252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02843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8FA2C-C0C3-4816-9253-954A723287EC}"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91907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8FA2C-C0C3-4816-9253-954A723287EC}"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00717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8FA2C-C0C3-4816-9253-954A723287EC}"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6038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8FA2C-C0C3-4816-9253-954A723287EC}"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65136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80367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69009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68FA2C-C0C3-4816-9253-954A723287EC}" type="datetimeFigureOut">
              <a:rPr lang="en-IN" smtClean="0"/>
              <a:t>21-09-2023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85480A-F009-4077-809F-76BAA1064495}" type="slidenum">
              <a:rPr lang="en-IN" smtClean="0"/>
              <a:t>‹#›</a:t>
            </a:fld>
            <a:endParaRPr lang="en-IN"/>
          </a:p>
        </p:txBody>
      </p:sp>
    </p:spTree>
    <p:extLst>
      <p:ext uri="{BB962C8B-B14F-4D97-AF65-F5344CB8AC3E}">
        <p14:creationId xmlns:p14="http://schemas.microsoft.com/office/powerpoint/2010/main" val="249598117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mailto:utsavd987@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E8CA57-50CB-AFF8-E0FA-D8B3E1317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 y="0"/>
            <a:ext cx="12195520" cy="6858000"/>
          </a:xfrm>
          <a:prstGeom prst="rect">
            <a:avLst/>
          </a:prstGeom>
        </p:spPr>
      </p:pic>
    </p:spTree>
    <p:extLst>
      <p:ext uri="{BB962C8B-B14F-4D97-AF65-F5344CB8AC3E}">
        <p14:creationId xmlns:p14="http://schemas.microsoft.com/office/powerpoint/2010/main" val="277667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3D6DEE-2DF4-2A45-091F-397C90F19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7111" y="0"/>
            <a:ext cx="4434889" cy="2494625"/>
          </a:xfrm>
          <a:prstGeom prst="rect">
            <a:avLst/>
          </a:prstGeom>
        </p:spPr>
      </p:pic>
      <p:sp>
        <p:nvSpPr>
          <p:cNvPr id="3" name="Content Placeholder 2">
            <a:extLst>
              <a:ext uri="{FF2B5EF4-FFF2-40B4-BE49-F238E27FC236}">
                <a16:creationId xmlns:a16="http://schemas.microsoft.com/office/drawing/2014/main" id="{7B2568C7-E932-E4FB-069C-F665A5A35BC4}"/>
              </a:ext>
            </a:extLst>
          </p:cNvPr>
          <p:cNvSpPr>
            <a:spLocks noGrp="1"/>
          </p:cNvSpPr>
          <p:nvPr>
            <p:ph idx="1"/>
          </p:nvPr>
        </p:nvSpPr>
        <p:spPr>
          <a:xfrm>
            <a:off x="2025849" y="1930152"/>
            <a:ext cx="10018713" cy="3124201"/>
          </a:xfrm>
        </p:spPr>
        <p:txBody>
          <a:bodyPr>
            <a:normAutofit/>
          </a:bodyPr>
          <a:lstStyle/>
          <a:p>
            <a:pPr algn="l">
              <a:buFont typeface="Arial" panose="020B0604020202020204" pitchFamily="34" charset="0"/>
              <a:buChar char="•"/>
            </a:pPr>
            <a:r>
              <a:rPr lang="en-US" sz="2400" b="0" i="0" dirty="0">
                <a:solidFill>
                  <a:srgbClr val="1F1F1F"/>
                </a:solidFill>
                <a:effectLst/>
                <a:latin typeface="Google Sans"/>
              </a:rPr>
              <a:t>pandas: A library for data analysis and manipulation.</a:t>
            </a:r>
          </a:p>
          <a:p>
            <a:pPr algn="l">
              <a:buFont typeface="Arial" panose="020B0604020202020204" pitchFamily="34" charset="0"/>
              <a:buChar char="•"/>
            </a:pPr>
            <a:r>
              <a:rPr lang="en-US" sz="2400" b="0" i="0" dirty="0" err="1">
                <a:solidFill>
                  <a:srgbClr val="1F1F1F"/>
                </a:solidFill>
                <a:effectLst/>
                <a:latin typeface="Google Sans"/>
              </a:rPr>
              <a:t>numpy</a:t>
            </a:r>
            <a:r>
              <a:rPr lang="en-US" sz="2400" b="0" i="0" dirty="0">
                <a:solidFill>
                  <a:srgbClr val="1F1F1F"/>
                </a:solidFill>
                <a:effectLst/>
                <a:latin typeface="Google Sans"/>
              </a:rPr>
              <a:t>: A library for scientific computing.</a:t>
            </a:r>
          </a:p>
          <a:p>
            <a:pPr algn="l">
              <a:buFont typeface="Arial" panose="020B0604020202020204" pitchFamily="34" charset="0"/>
              <a:buChar char="•"/>
            </a:pPr>
            <a:r>
              <a:rPr lang="en-US" sz="2400" b="0" i="0" dirty="0" err="1">
                <a:solidFill>
                  <a:srgbClr val="1F1F1F"/>
                </a:solidFill>
                <a:effectLst/>
                <a:latin typeface="Google Sans"/>
              </a:rPr>
              <a:t>yfinance</a:t>
            </a:r>
            <a:r>
              <a:rPr lang="en-US" sz="2400" b="0" i="0" dirty="0">
                <a:solidFill>
                  <a:srgbClr val="1F1F1F"/>
                </a:solidFill>
                <a:effectLst/>
                <a:latin typeface="Google Sans"/>
              </a:rPr>
              <a:t>: A library for financial data retrieval and analysis.</a:t>
            </a:r>
          </a:p>
          <a:p>
            <a:pPr>
              <a:buFont typeface="Arial" panose="020B0604020202020204" pitchFamily="34" charset="0"/>
              <a:buChar char="•"/>
            </a:pPr>
            <a:r>
              <a:rPr lang="en-US" sz="2400" b="0" i="0" dirty="0" err="1">
                <a:solidFill>
                  <a:srgbClr val="1F1F1F"/>
                </a:solidFill>
                <a:effectLst/>
                <a:latin typeface="Google Sans"/>
              </a:rPr>
              <a:t>nsepy</a:t>
            </a:r>
            <a:r>
              <a:rPr lang="en-US" sz="2400" b="0" i="0" dirty="0">
                <a:solidFill>
                  <a:srgbClr val="1F1F1F"/>
                </a:solidFill>
                <a:effectLst/>
                <a:latin typeface="Google Sans"/>
              </a:rPr>
              <a:t>: A library for financial data retrieval and analysis.</a:t>
            </a:r>
          </a:p>
          <a:p>
            <a:pPr algn="l">
              <a:buFont typeface="Arial" panose="020B0604020202020204" pitchFamily="34" charset="0"/>
              <a:buChar char="•"/>
            </a:pPr>
            <a:endParaRPr lang="en-US" sz="2400" b="0" i="0" dirty="0">
              <a:solidFill>
                <a:srgbClr val="1F1F1F"/>
              </a:solidFill>
              <a:effectLst/>
              <a:latin typeface="Google Sans"/>
            </a:endParaRPr>
          </a:p>
          <a:p>
            <a:endParaRPr lang="en-IN" sz="2400" dirty="0"/>
          </a:p>
        </p:txBody>
      </p:sp>
      <p:sp>
        <p:nvSpPr>
          <p:cNvPr id="4" name="Rectangle 3">
            <a:extLst>
              <a:ext uri="{FF2B5EF4-FFF2-40B4-BE49-F238E27FC236}">
                <a16:creationId xmlns:a16="http://schemas.microsoft.com/office/drawing/2014/main" id="{4111A290-0E1F-BD18-3F61-012CBE448D26}"/>
              </a:ext>
            </a:extLst>
          </p:cNvPr>
          <p:cNvSpPr/>
          <p:nvPr/>
        </p:nvSpPr>
        <p:spPr>
          <a:xfrm>
            <a:off x="4033780" y="534853"/>
            <a:ext cx="348524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LIBRARIES</a:t>
            </a:r>
          </a:p>
        </p:txBody>
      </p:sp>
    </p:spTree>
    <p:extLst>
      <p:ext uri="{BB962C8B-B14F-4D97-AF65-F5344CB8AC3E}">
        <p14:creationId xmlns:p14="http://schemas.microsoft.com/office/powerpoint/2010/main" val="29154871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418A10-8D91-3786-538E-4C354635F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0" y="609138"/>
            <a:ext cx="4514850" cy="5391150"/>
          </a:xfrm>
          <a:prstGeom prst="rect">
            <a:avLst/>
          </a:prstGeom>
        </p:spPr>
      </p:pic>
      <p:sp>
        <p:nvSpPr>
          <p:cNvPr id="4" name="Rectangle 3">
            <a:extLst>
              <a:ext uri="{FF2B5EF4-FFF2-40B4-BE49-F238E27FC236}">
                <a16:creationId xmlns:a16="http://schemas.microsoft.com/office/drawing/2014/main" id="{2CFEF834-0F40-67C1-6C46-1AA8CC3A3B0C}"/>
              </a:ext>
            </a:extLst>
          </p:cNvPr>
          <p:cNvSpPr/>
          <p:nvPr/>
        </p:nvSpPr>
        <p:spPr>
          <a:xfrm>
            <a:off x="3346882" y="2581438"/>
            <a:ext cx="4638321" cy="14465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DEMO</a:t>
            </a:r>
          </a:p>
        </p:txBody>
      </p:sp>
    </p:spTree>
    <p:extLst>
      <p:ext uri="{BB962C8B-B14F-4D97-AF65-F5344CB8AC3E}">
        <p14:creationId xmlns:p14="http://schemas.microsoft.com/office/powerpoint/2010/main" val="29305043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C6C578-EE0E-A7B7-8316-35B0378A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983" y="156534"/>
            <a:ext cx="2821143" cy="2708297"/>
          </a:xfrm>
          <a:prstGeom prst="rect">
            <a:avLst/>
          </a:prstGeom>
        </p:spPr>
      </p:pic>
      <p:sp>
        <p:nvSpPr>
          <p:cNvPr id="2" name="Title 1">
            <a:extLst>
              <a:ext uri="{FF2B5EF4-FFF2-40B4-BE49-F238E27FC236}">
                <a16:creationId xmlns:a16="http://schemas.microsoft.com/office/drawing/2014/main" id="{16B57E5E-5437-6D6F-D20F-EF786BFB12CA}"/>
              </a:ext>
            </a:extLst>
          </p:cNvPr>
          <p:cNvSpPr>
            <a:spLocks noGrp="1"/>
          </p:cNvSpPr>
          <p:nvPr>
            <p:ph type="title"/>
          </p:nvPr>
        </p:nvSpPr>
        <p:spPr/>
        <p:txBody>
          <a:bodyPr>
            <a:normAutofit/>
          </a:bodyPr>
          <a:lstStyle/>
          <a:p>
            <a:r>
              <a:rPr lang="en-US" sz="4400" b="1" u="sng" dirty="0">
                <a:solidFill>
                  <a:srgbClr val="FF0000"/>
                </a:solidFill>
                <a:latin typeface="Arial" panose="020B0604020202020204" pitchFamily="34" charset="0"/>
                <a:cs typeface="Arial" panose="020B0604020202020204" pitchFamily="34" charset="0"/>
              </a:rPr>
              <a:t>Conclusion</a:t>
            </a:r>
            <a:endParaRPr lang="en-IN" sz="4400" b="1"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9B1E58-73B3-18E0-D2ED-09B44EDB5382}"/>
              </a:ext>
            </a:extLst>
          </p:cNvPr>
          <p:cNvSpPr>
            <a:spLocks noGrp="1"/>
          </p:cNvSpPr>
          <p:nvPr>
            <p:ph idx="1"/>
          </p:nvPr>
        </p:nvSpPr>
        <p:spPr>
          <a:xfrm>
            <a:off x="1484311" y="2223116"/>
            <a:ext cx="10018713" cy="3124201"/>
          </a:xfrm>
        </p:spPr>
        <p:txBody>
          <a:bodyPr>
            <a:normAutofit/>
          </a:bodyPr>
          <a:lstStyle/>
          <a:p>
            <a:pPr algn="l">
              <a:buFont typeface="Arial" panose="020B0604020202020204" pitchFamily="34" charset="0"/>
              <a:buChar char="•"/>
            </a:pPr>
            <a:r>
              <a:rPr lang="en-US" b="0" i="0" dirty="0">
                <a:solidFill>
                  <a:srgbClr val="1F1F1F"/>
                </a:solidFill>
                <a:effectLst/>
                <a:latin typeface="Google Sans"/>
              </a:rPr>
              <a:t>A stock screener is a tool that helps investors to identify and sort through stocks based on their specific criteria.</a:t>
            </a:r>
          </a:p>
          <a:p>
            <a:pPr>
              <a:buFont typeface="Arial" panose="020B0604020202020204" pitchFamily="34" charset="0"/>
              <a:buChar char="•"/>
            </a:pPr>
            <a:r>
              <a:rPr lang="en-US" b="0" i="0" dirty="0">
                <a:solidFill>
                  <a:srgbClr val="1F1F1F"/>
                </a:solidFill>
                <a:effectLst/>
                <a:latin typeface="Google Sans"/>
              </a:rPr>
              <a:t>You can use a variety of machine learning algorithms to develop sophisticated models for screening stocks.</a:t>
            </a:r>
          </a:p>
          <a:p>
            <a:pPr algn="l">
              <a:buFont typeface="Arial" panose="020B0604020202020204" pitchFamily="34" charset="0"/>
              <a:buChar char="•"/>
            </a:pPr>
            <a:r>
              <a:rPr lang="en-US" b="0" i="0" dirty="0">
                <a:solidFill>
                  <a:srgbClr val="1F1F1F"/>
                </a:solidFill>
                <a:effectLst/>
                <a:latin typeface="Google Sans"/>
              </a:rPr>
              <a:t>There are many ways to enhance or improve a stock screener application. For example, you could add new criteria to the filter, such as technical indicators or analyst ratings. You could also use more sophisticated machine learning algorithms to develop a more accurate model for screening stocks.</a:t>
            </a:r>
          </a:p>
        </p:txBody>
      </p:sp>
    </p:spTree>
    <p:extLst>
      <p:ext uri="{BB962C8B-B14F-4D97-AF65-F5344CB8AC3E}">
        <p14:creationId xmlns:p14="http://schemas.microsoft.com/office/powerpoint/2010/main" val="3308278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6AF6-64BC-C86D-EB54-60B3BC5E7D9F}"/>
              </a:ext>
            </a:extLst>
          </p:cNvPr>
          <p:cNvSpPr>
            <a:spLocks noGrp="1"/>
          </p:cNvSpPr>
          <p:nvPr>
            <p:ph type="title"/>
          </p:nvPr>
        </p:nvSpPr>
        <p:spPr>
          <a:xfrm>
            <a:off x="2416466" y="2791658"/>
            <a:ext cx="10018713" cy="1752599"/>
          </a:xfrm>
        </p:spPr>
        <p:txBody>
          <a:bodyPr>
            <a:normAutofit/>
          </a:bodyPr>
          <a:lstStyle/>
          <a:p>
            <a:r>
              <a:rPr lang="en-US" sz="7200" i="1" dirty="0">
                <a:solidFill>
                  <a:schemeClr val="bg1">
                    <a:lumMod val="50000"/>
                  </a:schemeClr>
                </a:solidFill>
                <a:latin typeface="Algerian" panose="04020705040A02060702" pitchFamily="82" charset="0"/>
              </a:rPr>
              <a:t>ANY QUESTIONS??</a:t>
            </a:r>
            <a:endParaRPr lang="en-IN" sz="7200" i="1" dirty="0">
              <a:solidFill>
                <a:schemeClr val="bg1">
                  <a:lumMod val="5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AAAA5A39-4632-123A-F510-AEC4A6A898CA}"/>
              </a:ext>
            </a:extLst>
          </p:cNvPr>
          <p:cNvSpPr txBox="1"/>
          <p:nvPr/>
        </p:nvSpPr>
        <p:spPr>
          <a:xfrm>
            <a:off x="9046346" y="5939161"/>
            <a:ext cx="3080551" cy="707886"/>
          </a:xfrm>
          <a:prstGeom prst="rect">
            <a:avLst/>
          </a:prstGeom>
          <a:noFill/>
        </p:spPr>
        <p:txBody>
          <a:bodyPr wrap="square" rtlCol="0">
            <a:spAutoFit/>
          </a:bodyPr>
          <a:lstStyle/>
          <a:p>
            <a:r>
              <a:rPr lang="en-US" sz="2000"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Connect with me: utsavd987@gmail.com</a:t>
            </a:r>
            <a:endParaRPr lang="en-IN" sz="2000"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34F883-49B2-C252-81D5-8DA16C507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629" y="6100330"/>
            <a:ext cx="546717" cy="546717"/>
          </a:xfrm>
          <a:prstGeom prst="rect">
            <a:avLst/>
          </a:prstGeom>
        </p:spPr>
      </p:pic>
      <p:pic>
        <p:nvPicPr>
          <p:cNvPr id="8" name="Picture 7">
            <a:extLst>
              <a:ext uri="{FF2B5EF4-FFF2-40B4-BE49-F238E27FC236}">
                <a16:creationId xmlns:a16="http://schemas.microsoft.com/office/drawing/2014/main" id="{2FD3CA00-C774-36B0-655C-BFCDBFC7F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194" y="-32551"/>
            <a:ext cx="3222594" cy="3222594"/>
          </a:xfrm>
          <a:prstGeom prst="rect">
            <a:avLst/>
          </a:prstGeom>
        </p:spPr>
      </p:pic>
    </p:spTree>
    <p:extLst>
      <p:ext uri="{BB962C8B-B14F-4D97-AF65-F5344CB8AC3E}">
        <p14:creationId xmlns:p14="http://schemas.microsoft.com/office/powerpoint/2010/main" val="668058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4B46F6-7CF7-677C-16D7-AA7C3E8FB7AE}"/>
              </a:ext>
            </a:extLst>
          </p:cNvPr>
          <p:cNvSpPr/>
          <p:nvPr/>
        </p:nvSpPr>
        <p:spPr>
          <a:xfrm>
            <a:off x="3693112" y="2028616"/>
            <a:ext cx="5067268" cy="3046988"/>
          </a:xfrm>
          <a:prstGeom prst="rect">
            <a:avLst/>
          </a:prstGeom>
          <a:solidFill>
            <a:schemeClr val="dk1">
              <a:alpha val="50000"/>
            </a:schemeClr>
          </a:solidFill>
          <a:ln>
            <a:noFill/>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rPr>
              <a:t>THANK YOU</a:t>
            </a:r>
          </a:p>
        </p:txBody>
      </p:sp>
      <p:pic>
        <p:nvPicPr>
          <p:cNvPr id="8" name="Picture 7">
            <a:extLst>
              <a:ext uri="{FF2B5EF4-FFF2-40B4-BE49-F238E27FC236}">
                <a16:creationId xmlns:a16="http://schemas.microsoft.com/office/drawing/2014/main" id="{1F536BB5-3905-DE01-86FA-E14A5D764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331" y="0"/>
            <a:ext cx="1652669" cy="1676204"/>
          </a:xfrm>
          <a:prstGeom prst="rect">
            <a:avLst/>
          </a:prstGeom>
        </p:spPr>
      </p:pic>
    </p:spTree>
    <p:extLst>
      <p:ext uri="{BB962C8B-B14F-4D97-AF65-F5344CB8AC3E}">
        <p14:creationId xmlns:p14="http://schemas.microsoft.com/office/powerpoint/2010/main" val="268834769"/>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362F2B-1D34-4262-E744-30EE96AFF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7738"/>
          </a:xfrm>
          <a:prstGeom prst="rect">
            <a:avLst/>
          </a:prstGeom>
        </p:spPr>
      </p:pic>
    </p:spTree>
    <p:extLst>
      <p:ext uri="{BB962C8B-B14F-4D97-AF65-F5344CB8AC3E}">
        <p14:creationId xmlns:p14="http://schemas.microsoft.com/office/powerpoint/2010/main" val="1881347130"/>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9E7C8-3A23-1875-3E6F-673CD7377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211" y="-44070"/>
            <a:ext cx="2798612" cy="3473070"/>
          </a:xfrm>
          <a:prstGeom prst="rect">
            <a:avLst/>
          </a:prstGeom>
        </p:spPr>
      </p:pic>
      <p:sp>
        <p:nvSpPr>
          <p:cNvPr id="4" name="Rectangle 3">
            <a:extLst>
              <a:ext uri="{FF2B5EF4-FFF2-40B4-BE49-F238E27FC236}">
                <a16:creationId xmlns:a16="http://schemas.microsoft.com/office/drawing/2014/main" id="{BCFE0E35-F2C2-43A9-F924-C4B7F57A97A9}"/>
              </a:ext>
            </a:extLst>
          </p:cNvPr>
          <p:cNvSpPr/>
          <p:nvPr/>
        </p:nvSpPr>
        <p:spPr>
          <a:xfrm>
            <a:off x="2576755" y="3181292"/>
            <a:ext cx="8329524" cy="1446550"/>
          </a:xfrm>
          <a:prstGeom prst="rect">
            <a:avLst/>
          </a:prstGeom>
          <a:noFill/>
        </p:spPr>
        <p:txBody>
          <a:bodyPr wrap="none" lIns="91440" tIns="45720" rIns="91440" bIns="45720">
            <a:spAutoFit/>
          </a:bodyPr>
          <a:lstStyle/>
          <a:p>
            <a:pPr algn="ctr"/>
            <a:r>
              <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p:txBody>
      </p:sp>
    </p:spTree>
    <p:extLst>
      <p:ext uri="{BB962C8B-B14F-4D97-AF65-F5344CB8AC3E}">
        <p14:creationId xmlns:p14="http://schemas.microsoft.com/office/powerpoint/2010/main" val="3078695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86F83E-06E5-73E9-B8D2-B4933228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81" y="13368"/>
            <a:ext cx="3259062" cy="1945217"/>
          </a:xfrm>
          <a:prstGeom prst="rect">
            <a:avLst/>
          </a:prstGeom>
        </p:spPr>
      </p:pic>
      <p:pic>
        <p:nvPicPr>
          <p:cNvPr id="9" name="Picture 8">
            <a:extLst>
              <a:ext uri="{FF2B5EF4-FFF2-40B4-BE49-F238E27FC236}">
                <a16:creationId xmlns:a16="http://schemas.microsoft.com/office/drawing/2014/main" id="{1E993B1D-35E3-DF32-54FE-6DCAC8370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29" y="4222733"/>
            <a:ext cx="2621899" cy="2621899"/>
          </a:xfrm>
          <a:prstGeom prst="rect">
            <a:avLst/>
          </a:prstGeom>
        </p:spPr>
      </p:pic>
      <p:sp>
        <p:nvSpPr>
          <p:cNvPr id="2" name="Title 1">
            <a:extLst>
              <a:ext uri="{FF2B5EF4-FFF2-40B4-BE49-F238E27FC236}">
                <a16:creationId xmlns:a16="http://schemas.microsoft.com/office/drawing/2014/main" id="{E1262B2C-4AF7-1BB9-4BBD-4FBCA30B91AD}"/>
              </a:ext>
            </a:extLst>
          </p:cNvPr>
          <p:cNvSpPr>
            <a:spLocks noGrp="1"/>
          </p:cNvSpPr>
          <p:nvPr>
            <p:ph type="ctrTitle"/>
          </p:nvPr>
        </p:nvSpPr>
        <p:spPr>
          <a:xfrm>
            <a:off x="1995338" y="1707825"/>
            <a:ext cx="9851776" cy="2616199"/>
          </a:xfrm>
        </p:spPr>
        <p:txBody>
          <a:bodyPr>
            <a:normAutofit/>
          </a:bodyPr>
          <a:lstStyle/>
          <a:p>
            <a:r>
              <a:rPr lang="en-US" sz="5300" b="1" u="sng" dirty="0">
                <a:latin typeface="Arial" panose="020B0604020202020204" pitchFamily="34" charset="0"/>
                <a:cs typeface="Arial" panose="020B0604020202020204" pitchFamily="34" charset="0"/>
              </a:rPr>
              <a:t>TASK ALLOCATED:</a:t>
            </a:r>
            <a:br>
              <a:rPr lang="en-US" sz="5300" b="1" u="sng" dirty="0">
                <a:latin typeface="Arial" panose="020B0604020202020204" pitchFamily="34" charset="0"/>
                <a:cs typeface="Arial" panose="020B0604020202020204" pitchFamily="34" charset="0"/>
              </a:rPr>
            </a:br>
            <a:r>
              <a:rPr lang="en-US" sz="5300" b="1" u="sng" dirty="0">
                <a:latin typeface="Arial" panose="020B0604020202020204" pitchFamily="34" charset="0"/>
                <a:cs typeface="Arial" panose="020B0604020202020204" pitchFamily="34" charset="0"/>
              </a:rPr>
              <a:t>Develop a Stock Screener</a:t>
            </a:r>
            <a:br>
              <a:rPr lang="en-US" dirty="0"/>
            </a:br>
            <a:endParaRPr lang="en-IN" dirty="0"/>
          </a:p>
        </p:txBody>
      </p:sp>
      <p:sp>
        <p:nvSpPr>
          <p:cNvPr id="3" name="Subtitle 2">
            <a:extLst>
              <a:ext uri="{FF2B5EF4-FFF2-40B4-BE49-F238E27FC236}">
                <a16:creationId xmlns:a16="http://schemas.microsoft.com/office/drawing/2014/main" id="{D9D9773B-4DE0-D6A6-44B0-C5218A83805F}"/>
              </a:ext>
            </a:extLst>
          </p:cNvPr>
          <p:cNvSpPr>
            <a:spLocks noGrp="1"/>
          </p:cNvSpPr>
          <p:nvPr>
            <p:ph type="subTitle" idx="1"/>
          </p:nvPr>
        </p:nvSpPr>
        <p:spPr>
          <a:xfrm>
            <a:off x="6921226" y="5456098"/>
            <a:ext cx="6987645" cy="1388534"/>
          </a:xfrm>
        </p:spPr>
        <p:txBody>
          <a:bodyPr>
            <a:noAutofit/>
          </a:bodyPr>
          <a:lstStyle/>
          <a:p>
            <a:r>
              <a:rPr lang="en-US" sz="2400" dirty="0">
                <a:latin typeface="Arial" panose="020B0604020202020204" pitchFamily="34" charset="0"/>
                <a:cs typeface="Arial" panose="020B0604020202020204" pitchFamily="34" charset="0"/>
              </a:rPr>
              <a:t>Utsav Dhillon </a:t>
            </a:r>
          </a:p>
          <a:p>
            <a:r>
              <a:rPr lang="en-US" sz="2400" dirty="0">
                <a:latin typeface="Arial" panose="020B0604020202020204" pitchFamily="34" charset="0"/>
                <a:cs typeface="Arial" panose="020B0604020202020204" pitchFamily="34" charset="0"/>
                <a:hlinkClick r:id="rId4"/>
              </a:rPr>
              <a:t>utsavd987@gmail.com</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Python Developer Intern at </a:t>
            </a:r>
            <a:r>
              <a:rPr lang="en-US" sz="2400" dirty="0" err="1">
                <a:latin typeface="Arial" panose="020B0604020202020204" pitchFamily="34" charset="0"/>
                <a:cs typeface="Arial" panose="020B0604020202020204" pitchFamily="34" charset="0"/>
              </a:rPr>
              <a:t>Hackveda</a:t>
            </a: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CC06B02-26D4-58CB-986E-F2CBFCE64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4350" y="220151"/>
            <a:ext cx="1870269" cy="1388533"/>
          </a:xfrm>
          <a:prstGeom prst="rect">
            <a:avLst/>
          </a:prstGeom>
        </p:spPr>
      </p:pic>
    </p:spTree>
    <p:extLst>
      <p:ext uri="{BB962C8B-B14F-4D97-AF65-F5344CB8AC3E}">
        <p14:creationId xmlns:p14="http://schemas.microsoft.com/office/powerpoint/2010/main" val="2026463469"/>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B297-334C-B4D0-1A65-65D832FF4000}"/>
              </a:ext>
            </a:extLst>
          </p:cNvPr>
          <p:cNvSpPr>
            <a:spLocks noGrp="1"/>
          </p:cNvSpPr>
          <p:nvPr>
            <p:ph type="title"/>
          </p:nvPr>
        </p:nvSpPr>
        <p:spPr/>
        <p:txBody>
          <a:bodyPr>
            <a:normAutofit/>
          </a:bodyPr>
          <a:lstStyle/>
          <a:p>
            <a:r>
              <a:rPr lang="en-US" sz="5400" b="1" dirty="0"/>
              <a:t>TABLE OF CONTENT</a:t>
            </a:r>
            <a:endParaRPr lang="en-IN" sz="5400" b="1" dirty="0"/>
          </a:p>
        </p:txBody>
      </p:sp>
      <p:sp>
        <p:nvSpPr>
          <p:cNvPr id="3" name="Content Placeholder 2">
            <a:extLst>
              <a:ext uri="{FF2B5EF4-FFF2-40B4-BE49-F238E27FC236}">
                <a16:creationId xmlns:a16="http://schemas.microsoft.com/office/drawing/2014/main" id="{115D1078-EA36-8CA2-6985-D2C9FA8DA4F9}"/>
              </a:ext>
            </a:extLst>
          </p:cNvPr>
          <p:cNvSpPr>
            <a:spLocks noGrp="1"/>
          </p:cNvSpPr>
          <p:nvPr>
            <p:ph idx="1"/>
          </p:nvPr>
        </p:nvSpPr>
        <p:spPr/>
        <p:txBody>
          <a:bodyPr>
            <a:noAutofit/>
          </a:bodyPr>
          <a:lstStyle/>
          <a:p>
            <a:r>
              <a:rPr lang="en-US" sz="2400" dirty="0"/>
              <a:t>Introduction</a:t>
            </a:r>
          </a:p>
          <a:p>
            <a:r>
              <a:rPr lang="en-US" sz="2400" dirty="0"/>
              <a:t>Understanding Stock Screener</a:t>
            </a:r>
          </a:p>
          <a:p>
            <a:r>
              <a:rPr lang="en-US" sz="2400" dirty="0"/>
              <a:t>Purpose of Stock Screener</a:t>
            </a:r>
          </a:p>
          <a:p>
            <a:r>
              <a:rPr lang="en-US" sz="2400" dirty="0"/>
              <a:t>Implementation</a:t>
            </a:r>
          </a:p>
          <a:p>
            <a:r>
              <a:rPr lang="en-US" sz="2400" dirty="0"/>
              <a:t>Output</a:t>
            </a:r>
          </a:p>
          <a:p>
            <a:r>
              <a:rPr lang="en-US" sz="2400" dirty="0"/>
              <a:t>Demo</a:t>
            </a:r>
          </a:p>
          <a:p>
            <a:r>
              <a:rPr lang="en-US" sz="2400" dirty="0"/>
              <a:t>Conclusion and Use Case</a:t>
            </a:r>
          </a:p>
          <a:p>
            <a:r>
              <a:rPr lang="en-US" sz="2400" dirty="0"/>
              <a:t>Q&amp;S session</a:t>
            </a:r>
          </a:p>
        </p:txBody>
      </p:sp>
    </p:spTree>
    <p:extLst>
      <p:ext uri="{BB962C8B-B14F-4D97-AF65-F5344CB8AC3E}">
        <p14:creationId xmlns:p14="http://schemas.microsoft.com/office/powerpoint/2010/main" val="4939921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522C29-2100-8312-9840-FF3E413A1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936" y="1"/>
            <a:ext cx="3261064" cy="2280146"/>
          </a:xfrm>
          <a:prstGeom prst="rect">
            <a:avLst/>
          </a:prstGeom>
        </p:spPr>
      </p:pic>
      <p:sp>
        <p:nvSpPr>
          <p:cNvPr id="2" name="Title 1">
            <a:extLst>
              <a:ext uri="{FF2B5EF4-FFF2-40B4-BE49-F238E27FC236}">
                <a16:creationId xmlns:a16="http://schemas.microsoft.com/office/drawing/2014/main" id="{34343614-28C3-E243-1BE2-948F229C34CD}"/>
              </a:ext>
            </a:extLst>
          </p:cNvPr>
          <p:cNvSpPr>
            <a:spLocks noGrp="1"/>
          </p:cNvSpPr>
          <p:nvPr>
            <p:ph type="title"/>
          </p:nvPr>
        </p:nvSpPr>
        <p:spPr/>
        <p:txBody>
          <a:bodyPr>
            <a:normAutofit/>
          </a:bodyPr>
          <a:lstStyle/>
          <a:p>
            <a:r>
              <a:rPr lang="en-US" sz="4800" b="1" u="sng" dirty="0">
                <a:solidFill>
                  <a:srgbClr val="FF0000"/>
                </a:solidFill>
                <a:latin typeface="Arial" panose="020B0604020202020204" pitchFamily="34" charset="0"/>
                <a:cs typeface="Arial" panose="020B0604020202020204" pitchFamily="34" charset="0"/>
              </a:rPr>
              <a:t>STOCK SCREENER</a:t>
            </a:r>
            <a:endParaRPr lang="en-IN" sz="4800" b="1"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B715448-A598-3B7F-94AD-E9C66AE12A74}"/>
              </a:ext>
            </a:extLst>
          </p:cNvPr>
          <p:cNvSpPr>
            <a:spLocks noGrp="1"/>
          </p:cNvSpPr>
          <p:nvPr>
            <p:ph idx="1"/>
          </p:nvPr>
        </p:nvSpPr>
        <p:spPr>
          <a:xfrm>
            <a:off x="1485899" y="2280147"/>
            <a:ext cx="10018713" cy="3124201"/>
          </a:xfrm>
        </p:spPr>
        <p:txBody>
          <a:bodyPr>
            <a:noAutofit/>
          </a:bodyPr>
          <a:lstStyle/>
          <a:p>
            <a:r>
              <a:rPr lang="en-US" sz="2400" b="0" i="0" dirty="0">
                <a:solidFill>
                  <a:srgbClr val="374151"/>
                </a:solidFill>
                <a:effectLst/>
                <a:latin typeface="Söhne"/>
              </a:rPr>
              <a:t>A stock screener is a powerful tool used by traders and investors to filter through thousands of stocks, identifying those that meet specific criteria and investment objectives. It allows us to sort and sift through the financial markets, helping us discover opportunities and make informed choices.</a:t>
            </a:r>
          </a:p>
          <a:p>
            <a:pPr algn="l"/>
            <a:r>
              <a:rPr lang="en-US" sz="2400" b="0" i="0" dirty="0">
                <a:solidFill>
                  <a:srgbClr val="1F1F1F"/>
                </a:solidFill>
                <a:effectLst/>
                <a:latin typeface="Google Sans"/>
              </a:rPr>
              <a:t>Stock screeners can be used for a variety of purposes, including:</a:t>
            </a:r>
          </a:p>
          <a:p>
            <a:pPr algn="l">
              <a:buFont typeface="Arial" panose="020B0604020202020204" pitchFamily="34" charset="0"/>
              <a:buChar char="•"/>
            </a:pPr>
            <a:r>
              <a:rPr lang="en-US" sz="2400" b="0" i="0" dirty="0">
                <a:solidFill>
                  <a:srgbClr val="1F1F1F"/>
                </a:solidFill>
                <a:effectLst/>
                <a:latin typeface="Google Sans"/>
              </a:rPr>
              <a:t>Finding new investment opportunities</a:t>
            </a:r>
          </a:p>
          <a:p>
            <a:pPr algn="l">
              <a:buFont typeface="Arial" panose="020B0604020202020204" pitchFamily="34" charset="0"/>
              <a:buChar char="•"/>
            </a:pPr>
            <a:r>
              <a:rPr lang="en-US" sz="2400" b="0" i="0" dirty="0">
                <a:solidFill>
                  <a:srgbClr val="1F1F1F"/>
                </a:solidFill>
                <a:effectLst/>
                <a:latin typeface="Google Sans"/>
              </a:rPr>
              <a:t>Identifying stocks that are undervalued or overvalued</a:t>
            </a:r>
          </a:p>
          <a:p>
            <a:pPr algn="l">
              <a:buFont typeface="Arial" panose="020B0604020202020204" pitchFamily="34" charset="0"/>
              <a:buChar char="•"/>
            </a:pPr>
            <a:r>
              <a:rPr lang="en-US" sz="2400" b="0" i="0" dirty="0">
                <a:solidFill>
                  <a:srgbClr val="1F1F1F"/>
                </a:solidFill>
                <a:effectLst/>
                <a:latin typeface="Google Sans"/>
              </a:rPr>
              <a:t>Creating a watchlist of stocks to track</a:t>
            </a:r>
          </a:p>
          <a:p>
            <a:pPr algn="l">
              <a:buFont typeface="Arial" panose="020B0604020202020204" pitchFamily="34" charset="0"/>
              <a:buChar char="•"/>
            </a:pPr>
            <a:r>
              <a:rPr lang="en-US" sz="2400" b="0" i="0" dirty="0">
                <a:solidFill>
                  <a:srgbClr val="1F1F1F"/>
                </a:solidFill>
                <a:effectLst/>
                <a:latin typeface="Google Sans"/>
              </a:rPr>
              <a:t>Developing and testing investment strategies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208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2E45D5-C58B-30EE-A858-291071699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511" y="-372862"/>
            <a:ext cx="2891303" cy="2891303"/>
          </a:xfrm>
          <a:prstGeom prst="rect">
            <a:avLst/>
          </a:prstGeom>
        </p:spPr>
      </p:pic>
      <p:sp>
        <p:nvSpPr>
          <p:cNvPr id="3" name="Content Placeholder 2">
            <a:extLst>
              <a:ext uri="{FF2B5EF4-FFF2-40B4-BE49-F238E27FC236}">
                <a16:creationId xmlns:a16="http://schemas.microsoft.com/office/drawing/2014/main" id="{0871C580-333F-07B5-5437-3F8128E04078}"/>
              </a:ext>
            </a:extLst>
          </p:cNvPr>
          <p:cNvSpPr>
            <a:spLocks noGrp="1"/>
          </p:cNvSpPr>
          <p:nvPr>
            <p:ph idx="1"/>
          </p:nvPr>
        </p:nvSpPr>
        <p:spPr>
          <a:xfrm>
            <a:off x="1306756" y="1866899"/>
            <a:ext cx="10018713" cy="3124201"/>
          </a:xfrm>
        </p:spPr>
        <p:txBody>
          <a:bodyPr>
            <a:normAutofit/>
          </a:bodyPr>
          <a:lstStyle/>
          <a:p>
            <a:r>
              <a:rPr lang="en-US" sz="2400" b="0" i="0" dirty="0">
                <a:solidFill>
                  <a:srgbClr val="1F1F1F"/>
                </a:solidFill>
                <a:effectLst/>
                <a:latin typeface="Google Sans"/>
              </a:rPr>
              <a:t>There are many reasons why investors need stock screeners. First, there are thousands of stocks to choose from, and it can be difficult to keep track of all of them. Second, stock prices can change rapidly, so it is important to be able to quickly identify stocks that meet your investment criteria. Third, stock screeners can help you to avoid making emotional decisions. stock screeners are a valuable tool for investors of all levels of experience. They can help you to save time, identify new investment opportunities, make more informed investment decisions, and reduce risk.</a:t>
            </a:r>
            <a:endParaRPr lang="en-IN" sz="2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051D9B2-02B0-AC77-6FCE-A4973C3BB3AE}"/>
              </a:ext>
            </a:extLst>
          </p:cNvPr>
          <p:cNvSpPr/>
          <p:nvPr/>
        </p:nvSpPr>
        <p:spPr>
          <a:xfrm>
            <a:off x="4889330" y="756796"/>
            <a:ext cx="257314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NEED??</a:t>
            </a:r>
          </a:p>
        </p:txBody>
      </p:sp>
    </p:spTree>
    <p:extLst>
      <p:ext uri="{BB962C8B-B14F-4D97-AF65-F5344CB8AC3E}">
        <p14:creationId xmlns:p14="http://schemas.microsoft.com/office/powerpoint/2010/main" val="6773602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3DB677-89BF-649D-8367-AD624CFE6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504" y="1344305"/>
            <a:ext cx="5513695" cy="5513695"/>
          </a:xfrm>
          <a:prstGeom prst="rect">
            <a:avLst/>
          </a:prstGeom>
        </p:spPr>
      </p:pic>
      <p:sp>
        <p:nvSpPr>
          <p:cNvPr id="3" name="Content Placeholder 2">
            <a:extLst>
              <a:ext uri="{FF2B5EF4-FFF2-40B4-BE49-F238E27FC236}">
                <a16:creationId xmlns:a16="http://schemas.microsoft.com/office/drawing/2014/main" id="{6B7D7366-9C65-A3D3-0778-CCAF964DD689}"/>
              </a:ext>
            </a:extLst>
          </p:cNvPr>
          <p:cNvSpPr>
            <a:spLocks noGrp="1"/>
          </p:cNvSpPr>
          <p:nvPr>
            <p:ph idx="1"/>
          </p:nvPr>
        </p:nvSpPr>
        <p:spPr>
          <a:xfrm>
            <a:off x="1457677" y="2081073"/>
            <a:ext cx="10018713" cy="3124201"/>
          </a:xfrm>
        </p:spPr>
        <p:txBody>
          <a:bodyPr>
            <a:normAutofit/>
          </a:bodyPr>
          <a:lstStyle/>
          <a:p>
            <a:r>
              <a:rPr lang="en-IN" sz="2400" b="0" i="0" dirty="0">
                <a:solidFill>
                  <a:srgbClr val="1F1F1F"/>
                </a:solidFill>
                <a:effectLst/>
                <a:latin typeface="Google Sans"/>
              </a:rPr>
              <a:t>Criteria selection</a:t>
            </a:r>
          </a:p>
          <a:p>
            <a:r>
              <a:rPr lang="en-IN" sz="2400" b="0" i="0" dirty="0">
                <a:solidFill>
                  <a:srgbClr val="1F1F1F"/>
                </a:solidFill>
                <a:effectLst/>
                <a:latin typeface="Google Sans"/>
              </a:rPr>
              <a:t>Data retrieval</a:t>
            </a:r>
            <a:endParaRPr lang="en-IN" sz="2400" dirty="0">
              <a:solidFill>
                <a:srgbClr val="1F1F1F"/>
              </a:solidFill>
              <a:latin typeface="Google Sans"/>
            </a:endParaRPr>
          </a:p>
          <a:p>
            <a:r>
              <a:rPr lang="en-IN" sz="2400" b="0" i="0" dirty="0">
                <a:solidFill>
                  <a:srgbClr val="1F1F1F"/>
                </a:solidFill>
                <a:effectLst/>
                <a:latin typeface="Google Sans"/>
              </a:rPr>
              <a:t>Filters and sorting</a:t>
            </a:r>
          </a:p>
          <a:p>
            <a:r>
              <a:rPr lang="en-IN" sz="2400" b="0" i="0" dirty="0">
                <a:solidFill>
                  <a:srgbClr val="1F1F1F"/>
                </a:solidFill>
                <a:effectLst/>
                <a:latin typeface="Google Sans"/>
              </a:rPr>
              <a:t>Alert notifications</a:t>
            </a:r>
            <a:endParaRPr lang="en-IN" sz="2400" dirty="0">
              <a:solidFill>
                <a:srgbClr val="1F1F1F"/>
              </a:solidFill>
              <a:latin typeface="Google Sans"/>
            </a:endParaRPr>
          </a:p>
          <a:p>
            <a:r>
              <a:rPr lang="en-IN" sz="2400" b="0" i="0" dirty="0">
                <a:solidFill>
                  <a:srgbClr val="1F1F1F"/>
                </a:solidFill>
                <a:effectLst/>
                <a:latin typeface="Google Sans"/>
              </a:rPr>
              <a:t>Visualization of stock screener</a:t>
            </a:r>
            <a:endParaRPr lang="en-IN" sz="2400" dirty="0"/>
          </a:p>
        </p:txBody>
      </p:sp>
      <p:sp>
        <p:nvSpPr>
          <p:cNvPr id="4" name="Rectangle 3">
            <a:extLst>
              <a:ext uri="{FF2B5EF4-FFF2-40B4-BE49-F238E27FC236}">
                <a16:creationId xmlns:a16="http://schemas.microsoft.com/office/drawing/2014/main" id="{DEE7D7ED-37D1-8DE2-64CA-9C2B31133756}"/>
              </a:ext>
            </a:extLst>
          </p:cNvPr>
          <p:cNvSpPr/>
          <p:nvPr/>
        </p:nvSpPr>
        <p:spPr>
          <a:xfrm>
            <a:off x="3659435" y="454955"/>
            <a:ext cx="487312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KEY FEATURES</a:t>
            </a:r>
          </a:p>
        </p:txBody>
      </p:sp>
    </p:spTree>
    <p:extLst>
      <p:ext uri="{BB962C8B-B14F-4D97-AF65-F5344CB8AC3E}">
        <p14:creationId xmlns:p14="http://schemas.microsoft.com/office/powerpoint/2010/main" val="975153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C248CC-4714-DB93-FEC5-0BE4F29EE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952" y="11097"/>
            <a:ext cx="4514850" cy="2505075"/>
          </a:xfrm>
          <a:prstGeom prst="rect">
            <a:avLst/>
          </a:prstGeom>
        </p:spPr>
      </p:pic>
      <p:sp>
        <p:nvSpPr>
          <p:cNvPr id="3" name="Content Placeholder 2">
            <a:extLst>
              <a:ext uri="{FF2B5EF4-FFF2-40B4-BE49-F238E27FC236}">
                <a16:creationId xmlns:a16="http://schemas.microsoft.com/office/drawing/2014/main" id="{5531F6D5-D391-BE79-25F2-B99520D21476}"/>
              </a:ext>
            </a:extLst>
          </p:cNvPr>
          <p:cNvSpPr>
            <a:spLocks noGrp="1"/>
          </p:cNvSpPr>
          <p:nvPr>
            <p:ph idx="1"/>
          </p:nvPr>
        </p:nvSpPr>
        <p:spPr>
          <a:xfrm>
            <a:off x="1475432" y="2125461"/>
            <a:ext cx="10018713" cy="3124201"/>
          </a:xfrm>
        </p:spPr>
        <p:txBody>
          <a:bodyPr>
            <a:noAutofit/>
          </a:bodyPr>
          <a:lstStyle/>
          <a:p>
            <a:pPr algn="l"/>
            <a:r>
              <a:rPr lang="en-US" sz="2400" b="0" i="0" dirty="0">
                <a:solidFill>
                  <a:srgbClr val="1F1F1F"/>
                </a:solidFill>
                <a:effectLst/>
                <a:latin typeface="Google Sans"/>
              </a:rPr>
              <a:t>To develop a stock screener application using Python, you will need to:</a:t>
            </a:r>
          </a:p>
          <a:p>
            <a:pPr algn="l">
              <a:buFont typeface="+mj-lt"/>
              <a:buAutoNum type="arabicPeriod"/>
            </a:pPr>
            <a:r>
              <a:rPr lang="en-US" sz="2400" b="0" i="0" dirty="0">
                <a:solidFill>
                  <a:srgbClr val="1F1F1F"/>
                </a:solidFill>
                <a:effectLst/>
                <a:latin typeface="Google Sans"/>
              </a:rPr>
              <a:t>Import the necessary libraries, such as pandas, </a:t>
            </a:r>
            <a:r>
              <a:rPr lang="en-US" sz="2400" b="0" i="0" dirty="0" err="1">
                <a:solidFill>
                  <a:srgbClr val="1F1F1F"/>
                </a:solidFill>
                <a:effectLst/>
                <a:latin typeface="Google Sans"/>
              </a:rPr>
              <a:t>numpy</a:t>
            </a:r>
            <a:r>
              <a:rPr lang="en-US" sz="2400" b="0" i="0" dirty="0">
                <a:solidFill>
                  <a:srgbClr val="1F1F1F"/>
                </a:solidFill>
                <a:effectLst/>
                <a:latin typeface="Google Sans"/>
              </a:rPr>
              <a:t>, </a:t>
            </a:r>
            <a:r>
              <a:rPr lang="en-US" sz="2400" b="0" i="0" dirty="0" err="1">
                <a:solidFill>
                  <a:srgbClr val="1F1F1F"/>
                </a:solidFill>
                <a:effectLst/>
                <a:latin typeface="Google Sans"/>
              </a:rPr>
              <a:t>yfinance</a:t>
            </a:r>
            <a:r>
              <a:rPr lang="en-US" sz="2400" b="0" i="0" dirty="0">
                <a:solidFill>
                  <a:srgbClr val="1F1F1F"/>
                </a:solidFill>
                <a:effectLst/>
                <a:latin typeface="Google Sans"/>
              </a:rPr>
              <a:t>, matplotlib, and seaborn.</a:t>
            </a:r>
          </a:p>
          <a:p>
            <a:pPr algn="l">
              <a:buFont typeface="+mj-lt"/>
              <a:buAutoNum type="arabicPeriod"/>
            </a:pPr>
            <a:r>
              <a:rPr lang="en-US" sz="2400" b="0" i="0" dirty="0">
                <a:solidFill>
                  <a:srgbClr val="1F1F1F"/>
                </a:solidFill>
                <a:effectLst/>
                <a:latin typeface="Google Sans"/>
              </a:rPr>
              <a:t>Collect stock data from a data source, such as the Yahoo Finance API.</a:t>
            </a:r>
          </a:p>
          <a:p>
            <a:pPr algn="l">
              <a:buFont typeface="+mj-lt"/>
              <a:buAutoNum type="arabicPeriod"/>
            </a:pPr>
            <a:r>
              <a:rPr lang="en-US" sz="2400" b="0" i="0" dirty="0">
                <a:solidFill>
                  <a:srgbClr val="1F1F1F"/>
                </a:solidFill>
                <a:effectLst/>
                <a:latin typeface="Google Sans"/>
              </a:rPr>
              <a:t>Clean and prepare the data.</a:t>
            </a:r>
          </a:p>
          <a:p>
            <a:pPr algn="l">
              <a:buFont typeface="+mj-lt"/>
              <a:buAutoNum type="arabicPeriod"/>
            </a:pPr>
            <a:r>
              <a:rPr lang="en-US" sz="2400" b="0" i="0" dirty="0">
                <a:solidFill>
                  <a:srgbClr val="1F1F1F"/>
                </a:solidFill>
                <a:effectLst/>
                <a:latin typeface="Google Sans"/>
              </a:rPr>
              <a:t>Develop a model to screen the stocks.</a:t>
            </a:r>
          </a:p>
          <a:p>
            <a:pPr algn="l">
              <a:buFont typeface="+mj-lt"/>
              <a:buAutoNum type="arabicPeriod"/>
            </a:pPr>
            <a:r>
              <a:rPr lang="en-US" sz="2400" b="0" i="0" dirty="0">
                <a:solidFill>
                  <a:srgbClr val="1F1F1F"/>
                </a:solidFill>
                <a:effectLst/>
                <a:latin typeface="Google Sans"/>
              </a:rPr>
              <a:t>Evaluate the model.</a:t>
            </a:r>
          </a:p>
          <a:p>
            <a:pPr algn="l">
              <a:buFont typeface="+mj-lt"/>
              <a:buAutoNum type="arabicPeriod"/>
            </a:pPr>
            <a:r>
              <a:rPr lang="en-US" sz="2400" b="0" i="0" dirty="0">
                <a:solidFill>
                  <a:srgbClr val="1F1F1F"/>
                </a:solidFill>
                <a:effectLst/>
                <a:latin typeface="Google Sans"/>
              </a:rPr>
              <a:t>Deploy the application.</a:t>
            </a:r>
          </a:p>
          <a:p>
            <a:endParaRPr lang="en-IN" sz="2400" dirty="0"/>
          </a:p>
        </p:txBody>
      </p:sp>
      <p:sp>
        <p:nvSpPr>
          <p:cNvPr id="4" name="Rectangle 3">
            <a:extLst>
              <a:ext uri="{FF2B5EF4-FFF2-40B4-BE49-F238E27FC236}">
                <a16:creationId xmlns:a16="http://schemas.microsoft.com/office/drawing/2014/main" id="{DFA8D8AF-CA1C-1FF0-C5E6-B1B2062F33F2}"/>
              </a:ext>
            </a:extLst>
          </p:cNvPr>
          <p:cNvSpPr/>
          <p:nvPr/>
        </p:nvSpPr>
        <p:spPr>
          <a:xfrm>
            <a:off x="2774821" y="543732"/>
            <a:ext cx="596765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IMPLEMENTATION</a:t>
            </a:r>
          </a:p>
        </p:txBody>
      </p:sp>
    </p:spTree>
    <p:extLst>
      <p:ext uri="{BB962C8B-B14F-4D97-AF65-F5344CB8AC3E}">
        <p14:creationId xmlns:p14="http://schemas.microsoft.com/office/powerpoint/2010/main" val="103511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310</TotalTime>
  <Words>475</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Century Gothic</vt:lpstr>
      <vt:lpstr>Google Sans</vt:lpstr>
      <vt:lpstr>Söhne</vt:lpstr>
      <vt:lpstr>Wingdings 3</vt:lpstr>
      <vt:lpstr>Wisp</vt:lpstr>
      <vt:lpstr>PowerPoint Presentation</vt:lpstr>
      <vt:lpstr>PowerPoint Presentation</vt:lpstr>
      <vt:lpstr>PowerPoint Presentation</vt:lpstr>
      <vt:lpstr>TASK ALLOCATED: Develop a Stock Screener </vt:lpstr>
      <vt:lpstr>TABLE OF CONTENT</vt:lpstr>
      <vt:lpstr>STOCK SCREENER</vt:lpstr>
      <vt:lpstr>PowerPoint Presentation</vt:lpstr>
      <vt:lpstr>PowerPoint Presentation</vt:lpstr>
      <vt:lpstr>PowerPoint Presentation</vt:lpstr>
      <vt:lpstr>PowerPoint Presentation</vt:lpstr>
      <vt:lpstr>PowerPoint Presentation</vt:lpstr>
      <vt:lpstr>Conclusion</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ALLOCATED: Develop Hackveda Business Operations Scripts in Python  Google Crawler for Digital Marketing</dc:title>
  <dc:creator>Anish jha</dc:creator>
  <cp:lastModifiedBy>Anish jha</cp:lastModifiedBy>
  <cp:revision>7</cp:revision>
  <dcterms:created xsi:type="dcterms:W3CDTF">2023-09-05T08:37:44Z</dcterms:created>
  <dcterms:modified xsi:type="dcterms:W3CDTF">2023-09-21T15:43:32Z</dcterms:modified>
</cp:coreProperties>
</file>