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3" r:id="rId1"/>
  </p:sldMasterIdLst>
  <p:sldIdLst>
    <p:sldId id="274" r:id="rId2"/>
    <p:sldId id="267" r:id="rId3"/>
    <p:sldId id="256" r:id="rId4"/>
    <p:sldId id="268" r:id="rId5"/>
    <p:sldId id="259" r:id="rId6"/>
    <p:sldId id="275" r:id="rId7"/>
    <p:sldId id="260" r:id="rId8"/>
    <p:sldId id="277" r:id="rId9"/>
    <p:sldId id="273" r:id="rId10"/>
    <p:sldId id="271" r:id="rId11"/>
    <p:sldId id="264" r:id="rId12"/>
    <p:sldId id="276"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85480A-F009-4077-809F-76BAA106449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52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68105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6718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862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328729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75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545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41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5793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8FA2C-C0C3-4816-9253-954A723287EC}" type="datetimeFigureOut">
              <a:rPr lang="en-IN" smtClean="0"/>
              <a:t>30-09-2023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85480A-F009-4077-809F-76BAA106449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11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8FA2C-C0C3-4816-9253-954A723287EC}"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44831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8FA2C-C0C3-4816-9253-954A723287EC}" type="datetimeFigureOut">
              <a:rPr lang="en-IN" smtClean="0"/>
              <a:t>30-09-2023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85480A-F009-4077-809F-76BAA106449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64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68FA2C-C0C3-4816-9253-954A723287EC}" type="datetimeFigureOut">
              <a:rPr lang="en-IN" smtClean="0"/>
              <a:t>30-09-2023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85480A-F009-4077-809F-76BAA106449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45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8FA2C-C0C3-4816-9253-954A723287EC}" type="datetimeFigureOut">
              <a:rPr lang="en-IN" smtClean="0"/>
              <a:t>30-09-2023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425077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15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8FA2C-C0C3-4816-9253-954A723287EC}" type="datetimeFigureOut">
              <a:rPr lang="en-IN" smtClean="0"/>
              <a:t>30-09-2023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85480A-F009-4077-809F-76BAA1064495}" type="slidenum">
              <a:rPr lang="en-IN" smtClean="0"/>
              <a:t>‹#›</a:t>
            </a:fld>
            <a:endParaRPr lang="en-IN"/>
          </a:p>
        </p:txBody>
      </p:sp>
    </p:spTree>
    <p:extLst>
      <p:ext uri="{BB962C8B-B14F-4D97-AF65-F5344CB8AC3E}">
        <p14:creationId xmlns:p14="http://schemas.microsoft.com/office/powerpoint/2010/main" val="19191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68FA2C-C0C3-4816-9253-954A723287EC}" type="datetimeFigureOut">
              <a:rPr lang="en-IN" smtClean="0"/>
              <a:t>30-09-2023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85480A-F009-4077-809F-76BAA1064495}" type="slidenum">
              <a:rPr lang="en-IN" smtClean="0"/>
              <a:t>‹#›</a:t>
            </a:fld>
            <a:endParaRPr lang="en-IN"/>
          </a:p>
        </p:txBody>
      </p:sp>
    </p:spTree>
    <p:extLst>
      <p:ext uri="{BB962C8B-B14F-4D97-AF65-F5344CB8AC3E}">
        <p14:creationId xmlns:p14="http://schemas.microsoft.com/office/powerpoint/2010/main" val="3953325593"/>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image" Target="../media/image7.webp"/><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results?search_query=tradingview+screener" TargetMode="External"/><Relationship Id="rId2" Type="http://schemas.openxmlformats.org/officeDocument/2006/relationships/hyperlink" Target="https://in.tradingview.com/screener/"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www.reddi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utsavd987@gmail.com" TargetMode="Externa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tradingview.com/?aff_id=122295"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E1A018-3F07-5667-6732-F5C7A1C4A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2857500"/>
          </a:xfrm>
          <a:prstGeom prst="rect">
            <a:avLst/>
          </a:prstGeom>
        </p:spPr>
      </p:pic>
      <p:pic>
        <p:nvPicPr>
          <p:cNvPr id="6" name="Picture 5">
            <a:extLst>
              <a:ext uri="{FF2B5EF4-FFF2-40B4-BE49-F238E27FC236}">
                <a16:creationId xmlns:a16="http://schemas.microsoft.com/office/drawing/2014/main" id="{2023D97A-E801-B5E0-A8E1-A6062878A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0"/>
            <a:ext cx="4526769" cy="2857500"/>
          </a:xfrm>
          <a:prstGeom prst="rect">
            <a:avLst/>
          </a:prstGeom>
        </p:spPr>
      </p:pic>
      <p:pic>
        <p:nvPicPr>
          <p:cNvPr id="8" name="Picture 7">
            <a:extLst>
              <a:ext uri="{FF2B5EF4-FFF2-40B4-BE49-F238E27FC236}">
                <a16:creationId xmlns:a16="http://schemas.microsoft.com/office/drawing/2014/main" id="{7EB05DE3-399C-A2C0-870F-49F725A64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02936"/>
            <a:ext cx="12192000" cy="4155064"/>
          </a:xfrm>
          <a:prstGeom prst="rect">
            <a:avLst/>
          </a:prstGeom>
        </p:spPr>
      </p:pic>
      <p:pic>
        <p:nvPicPr>
          <p:cNvPr id="10" name="Picture 9">
            <a:extLst>
              <a:ext uri="{FF2B5EF4-FFF2-40B4-BE49-F238E27FC236}">
                <a16:creationId xmlns:a16="http://schemas.microsoft.com/office/drawing/2014/main" id="{57283DBA-55AA-AEE5-E39C-4827E4CB5F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769" y="0"/>
            <a:ext cx="3855231" cy="2702936"/>
          </a:xfrm>
          <a:prstGeom prst="rect">
            <a:avLst/>
          </a:prstGeom>
        </p:spPr>
      </p:pic>
    </p:spTree>
    <p:extLst>
      <p:ext uri="{BB962C8B-B14F-4D97-AF65-F5344CB8AC3E}">
        <p14:creationId xmlns:p14="http://schemas.microsoft.com/office/powerpoint/2010/main" val="2776676938"/>
      </p:ext>
    </p:extLst>
  </p:cSld>
  <p:clrMapOvr>
    <a:masterClrMapping/>
  </p:clrMapOvr>
  <mc:AlternateContent xmlns:mc="http://schemas.openxmlformats.org/markup-compatibility/2006">
    <mc:Choice xmlns:p14="http://schemas.microsoft.com/office/powerpoint/2010/main" Requires="p14">
      <p:transition spd="slow" p14:dur="6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466B4-43F5-95AC-7F30-31BA789AC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854" y="836461"/>
            <a:ext cx="2107319" cy="1578266"/>
          </a:xfrm>
          <a:prstGeom prst="rect">
            <a:avLst/>
          </a:prstGeom>
        </p:spPr>
      </p:pic>
      <p:sp>
        <p:nvSpPr>
          <p:cNvPr id="3" name="Content Placeholder 2">
            <a:extLst>
              <a:ext uri="{FF2B5EF4-FFF2-40B4-BE49-F238E27FC236}">
                <a16:creationId xmlns:a16="http://schemas.microsoft.com/office/drawing/2014/main" id="{5531F6D5-D391-BE79-25F2-B99520D21476}"/>
              </a:ext>
            </a:extLst>
          </p:cNvPr>
          <p:cNvSpPr>
            <a:spLocks noGrp="1"/>
          </p:cNvSpPr>
          <p:nvPr>
            <p:ph idx="1"/>
          </p:nvPr>
        </p:nvSpPr>
        <p:spPr>
          <a:xfrm>
            <a:off x="1395533" y="3093127"/>
            <a:ext cx="10018713" cy="3124201"/>
          </a:xfrm>
        </p:spPr>
        <p:txBody>
          <a:bodyPr>
            <a:noAutofit/>
          </a:bodyPr>
          <a:lstStyle/>
          <a:p>
            <a:r>
              <a:rPr lang="en-US" dirty="0"/>
              <a:t>Limited in Free Version</a:t>
            </a:r>
          </a:p>
          <a:p>
            <a:r>
              <a:rPr lang="en-US" dirty="0"/>
              <a:t>Pay for advanced features</a:t>
            </a:r>
            <a:endParaRPr lang="en-IN" dirty="0"/>
          </a:p>
          <a:p>
            <a:r>
              <a:rPr lang="en-IN" dirty="0"/>
              <a:t>Limited Technical Indicators</a:t>
            </a:r>
          </a:p>
          <a:p>
            <a:r>
              <a:rPr lang="en-IN" dirty="0"/>
              <a:t>Delayed Data</a:t>
            </a:r>
          </a:p>
          <a:p>
            <a:r>
              <a:rPr lang="en-IN" dirty="0"/>
              <a:t>Ads</a:t>
            </a:r>
            <a:endParaRPr lang="en-US" dirty="0"/>
          </a:p>
        </p:txBody>
      </p:sp>
      <p:sp>
        <p:nvSpPr>
          <p:cNvPr id="2" name="Rectangle 1">
            <a:extLst>
              <a:ext uri="{FF2B5EF4-FFF2-40B4-BE49-F238E27FC236}">
                <a16:creationId xmlns:a16="http://schemas.microsoft.com/office/drawing/2014/main" id="{1CB94E30-595D-DCE3-43A4-2B1EF16E3D2E}"/>
              </a:ext>
            </a:extLst>
          </p:cNvPr>
          <p:cNvSpPr/>
          <p:nvPr/>
        </p:nvSpPr>
        <p:spPr>
          <a:xfrm>
            <a:off x="3399173" y="1387732"/>
            <a:ext cx="509626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RESTRICTION</a:t>
            </a:r>
          </a:p>
        </p:txBody>
      </p:sp>
    </p:spTree>
    <p:extLst>
      <p:ext uri="{BB962C8B-B14F-4D97-AF65-F5344CB8AC3E}">
        <p14:creationId xmlns:p14="http://schemas.microsoft.com/office/powerpoint/2010/main" val="103511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C6C578-EE0E-A7B7-8316-35B0378A4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831" y="706949"/>
            <a:ext cx="2218193" cy="2129465"/>
          </a:xfrm>
          <a:prstGeom prst="rect">
            <a:avLst/>
          </a:prstGeom>
        </p:spPr>
      </p:pic>
      <p:sp>
        <p:nvSpPr>
          <p:cNvPr id="2" name="Title 1">
            <a:extLst>
              <a:ext uri="{FF2B5EF4-FFF2-40B4-BE49-F238E27FC236}">
                <a16:creationId xmlns:a16="http://schemas.microsoft.com/office/drawing/2014/main" id="{16B57E5E-5437-6D6F-D20F-EF786BFB12CA}"/>
              </a:ext>
            </a:extLst>
          </p:cNvPr>
          <p:cNvSpPr>
            <a:spLocks noGrp="1"/>
          </p:cNvSpPr>
          <p:nvPr>
            <p:ph type="title"/>
          </p:nvPr>
        </p:nvSpPr>
        <p:spPr/>
        <p:txBody>
          <a:bodyPr>
            <a:normAutofit/>
          </a:bodyPr>
          <a:lstStyle/>
          <a:p>
            <a:r>
              <a:rPr lang="en-US" sz="4400" b="1" u="sng" dirty="0">
                <a:solidFill>
                  <a:srgbClr val="FF0000"/>
                </a:solidFill>
                <a:latin typeface="Arial" panose="020B0604020202020204" pitchFamily="34" charset="0"/>
                <a:cs typeface="Arial" panose="020B0604020202020204" pitchFamily="34" charset="0"/>
              </a:rPr>
              <a:t>Conclusion</a:t>
            </a:r>
            <a:endParaRPr lang="en-IN" sz="4400" b="1" u="sng"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9B1E58-73B3-18E0-D2ED-09B44EDB5382}"/>
              </a:ext>
            </a:extLst>
          </p:cNvPr>
          <p:cNvSpPr>
            <a:spLocks noGrp="1"/>
          </p:cNvSpPr>
          <p:nvPr>
            <p:ph idx="1"/>
          </p:nvPr>
        </p:nvSpPr>
        <p:spPr>
          <a:xfrm>
            <a:off x="1368901" y="2640366"/>
            <a:ext cx="10018713" cy="3124201"/>
          </a:xfrm>
        </p:spPr>
        <p:txBody>
          <a:bodyPr>
            <a:normAutofit/>
          </a:bodyPr>
          <a:lstStyle/>
          <a:p>
            <a:pPr algn="l">
              <a:buFont typeface="Arial" panose="020B0604020202020204" pitchFamily="34" charset="0"/>
              <a:buChar char="•"/>
            </a:pPr>
            <a:r>
              <a:rPr lang="en-US" b="0" i="0" dirty="0" err="1">
                <a:solidFill>
                  <a:srgbClr val="374151"/>
                </a:solidFill>
                <a:effectLst/>
                <a:latin typeface="Söhne"/>
              </a:rPr>
              <a:t>TradingView's</a:t>
            </a:r>
            <a:r>
              <a:rPr lang="en-US" b="0" i="0" dirty="0">
                <a:solidFill>
                  <a:srgbClr val="374151"/>
                </a:solidFill>
                <a:effectLst/>
                <a:latin typeface="Söhne"/>
              </a:rPr>
              <a:t> screener tool is a powerful feature that allows traders and investors to filter and screen stocks, forex pairs, cryptocurrencies, and other assets based on various criteria. </a:t>
            </a:r>
          </a:p>
          <a:p>
            <a:pPr algn="l">
              <a:buFont typeface="Arial" panose="020B0604020202020204" pitchFamily="34" charset="0"/>
              <a:buChar char="•"/>
            </a:pPr>
            <a:r>
              <a:rPr lang="en-US" b="0" i="0" dirty="0" err="1">
                <a:solidFill>
                  <a:srgbClr val="374151"/>
                </a:solidFill>
                <a:effectLst/>
                <a:latin typeface="Söhne"/>
              </a:rPr>
              <a:t>TradingView's</a:t>
            </a:r>
            <a:r>
              <a:rPr lang="en-US" b="0" i="0" dirty="0">
                <a:solidFill>
                  <a:srgbClr val="374151"/>
                </a:solidFill>
                <a:effectLst/>
                <a:latin typeface="Söhne"/>
              </a:rPr>
              <a:t> screener is a valuable tool for traders and investors, offering a wide range of customization options and market coverage. However, users should be aware of the limitations of the free version and the complexities involved in effective screener usage.</a:t>
            </a:r>
            <a:endParaRPr lang="en-US" b="0" i="0" dirty="0">
              <a:solidFill>
                <a:srgbClr val="1F1F1F"/>
              </a:solidFill>
              <a:effectLst/>
              <a:latin typeface="Google Sans"/>
            </a:endParaRPr>
          </a:p>
        </p:txBody>
      </p:sp>
    </p:spTree>
    <p:extLst>
      <p:ext uri="{BB962C8B-B14F-4D97-AF65-F5344CB8AC3E}">
        <p14:creationId xmlns:p14="http://schemas.microsoft.com/office/powerpoint/2010/main" val="3308278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19F54-E1C9-AEF3-2242-0F9DB9407F1F}"/>
              </a:ext>
            </a:extLst>
          </p:cNvPr>
          <p:cNvSpPr>
            <a:spLocks noGrp="1"/>
          </p:cNvSpPr>
          <p:nvPr>
            <p:ph idx="1"/>
          </p:nvPr>
        </p:nvSpPr>
        <p:spPr/>
        <p:txBody>
          <a:bodyPr/>
          <a:lstStyle/>
          <a:p>
            <a:r>
              <a:rPr lang="en-US" dirty="0">
                <a:hlinkClick r:id="rId2"/>
              </a:rPr>
              <a:t>Stock Screener: Search and Filter Stocks — </a:t>
            </a:r>
            <a:r>
              <a:rPr lang="en-US" dirty="0" err="1">
                <a:hlinkClick r:id="rId2"/>
              </a:rPr>
              <a:t>TradingView</a:t>
            </a:r>
            <a:r>
              <a:rPr lang="en-US" dirty="0">
                <a:hlinkClick r:id="rId2"/>
              </a:rPr>
              <a:t> India</a:t>
            </a:r>
            <a:endParaRPr lang="en-US" dirty="0"/>
          </a:p>
          <a:p>
            <a:r>
              <a:rPr lang="en-IN" dirty="0">
                <a:hlinkClick r:id="rId3"/>
              </a:rPr>
              <a:t>https://www.youtube.com/results?search_query=tradingview+screener</a:t>
            </a:r>
            <a:endParaRPr lang="en-US" dirty="0"/>
          </a:p>
          <a:p>
            <a:r>
              <a:rPr lang="en-IN" dirty="0">
                <a:hlinkClick r:id="rId4"/>
              </a:rPr>
              <a:t>https://www.reddit.com/</a:t>
            </a:r>
            <a:endParaRPr lang="en-US" dirty="0"/>
          </a:p>
          <a:p>
            <a:endParaRPr lang="en-IN" dirty="0"/>
          </a:p>
        </p:txBody>
      </p:sp>
      <p:sp>
        <p:nvSpPr>
          <p:cNvPr id="4" name="Title 3">
            <a:extLst>
              <a:ext uri="{FF2B5EF4-FFF2-40B4-BE49-F238E27FC236}">
                <a16:creationId xmlns:a16="http://schemas.microsoft.com/office/drawing/2014/main" id="{912DB040-987B-EA28-3D76-10D95D88B205}"/>
              </a:ext>
            </a:extLst>
          </p:cNvPr>
          <p:cNvSpPr>
            <a:spLocks noGrp="1"/>
          </p:cNvSpPr>
          <p:nvPr>
            <p:ph type="title"/>
          </p:nvPr>
        </p:nvSpPr>
        <p:spPr>
          <a:xfrm>
            <a:off x="3799539" y="1172666"/>
            <a:ext cx="459292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REFERENCE</a:t>
            </a:r>
          </a:p>
        </p:txBody>
      </p:sp>
      <p:pic>
        <p:nvPicPr>
          <p:cNvPr id="6" name="Picture 5">
            <a:extLst>
              <a:ext uri="{FF2B5EF4-FFF2-40B4-BE49-F238E27FC236}">
                <a16:creationId xmlns:a16="http://schemas.microsoft.com/office/drawing/2014/main" id="{0084F356-E154-251D-C914-CE215AA331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9106" y="645624"/>
            <a:ext cx="1929577" cy="1760739"/>
          </a:xfrm>
          <a:prstGeom prst="rect">
            <a:avLst/>
          </a:prstGeom>
        </p:spPr>
      </p:pic>
    </p:spTree>
    <p:extLst>
      <p:ext uri="{BB962C8B-B14F-4D97-AF65-F5344CB8AC3E}">
        <p14:creationId xmlns:p14="http://schemas.microsoft.com/office/powerpoint/2010/main" val="2600860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6AF6-64BC-C86D-EB54-60B3BC5E7D9F}"/>
              </a:ext>
            </a:extLst>
          </p:cNvPr>
          <p:cNvSpPr>
            <a:spLocks noGrp="1"/>
          </p:cNvSpPr>
          <p:nvPr>
            <p:ph type="title"/>
          </p:nvPr>
        </p:nvSpPr>
        <p:spPr>
          <a:xfrm>
            <a:off x="567908" y="2474912"/>
            <a:ext cx="10018713" cy="1752599"/>
          </a:xfrm>
        </p:spPr>
        <p:txBody>
          <a:bodyPr>
            <a:normAutofit/>
          </a:bodyPr>
          <a:lstStyle/>
          <a:p>
            <a:r>
              <a:rPr lang="en-US" sz="72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rPr>
              <a:t>ANY QUESTIONS??</a:t>
            </a:r>
            <a:endParaRPr lang="en-IN" sz="7200" b="1" i="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id="{AAAA5A39-4632-123A-F510-AEC4A6A898CA}"/>
              </a:ext>
            </a:extLst>
          </p:cNvPr>
          <p:cNvSpPr txBox="1"/>
          <p:nvPr/>
        </p:nvSpPr>
        <p:spPr>
          <a:xfrm>
            <a:off x="8844008" y="5575177"/>
            <a:ext cx="3080551" cy="707886"/>
          </a:xfrm>
          <a:prstGeom prst="rect">
            <a:avLst/>
          </a:prstGeom>
          <a:noFill/>
        </p:spPr>
        <p:txBody>
          <a:bodyPr wrap="square" rtlCol="0">
            <a:spAutoFit/>
          </a:bodyPr>
          <a:lstStyle/>
          <a:p>
            <a:r>
              <a:rPr lang="en-US"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Connect with me: utsavd987@gmail.com</a:t>
            </a:r>
            <a:endParaRPr lang="en-IN" sz="2000" u="sng"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34F883-49B2-C252-81D5-8DA16C507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291" y="5736346"/>
            <a:ext cx="546717" cy="546717"/>
          </a:xfrm>
          <a:prstGeom prst="rect">
            <a:avLst/>
          </a:prstGeom>
        </p:spPr>
      </p:pic>
      <p:pic>
        <p:nvPicPr>
          <p:cNvPr id="8" name="Picture 7">
            <a:extLst>
              <a:ext uri="{FF2B5EF4-FFF2-40B4-BE49-F238E27FC236}">
                <a16:creationId xmlns:a16="http://schemas.microsoft.com/office/drawing/2014/main" id="{2FD3CA00-C774-36B0-655C-BFCDBFC7F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987" y="2284521"/>
            <a:ext cx="3222594" cy="3222594"/>
          </a:xfrm>
          <a:prstGeom prst="rect">
            <a:avLst/>
          </a:prstGeom>
        </p:spPr>
      </p:pic>
    </p:spTree>
    <p:extLst>
      <p:ext uri="{BB962C8B-B14F-4D97-AF65-F5344CB8AC3E}">
        <p14:creationId xmlns:p14="http://schemas.microsoft.com/office/powerpoint/2010/main" val="668058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B46F6-7CF7-677C-16D7-AA7C3E8FB7AE}"/>
              </a:ext>
            </a:extLst>
          </p:cNvPr>
          <p:cNvSpPr/>
          <p:nvPr/>
        </p:nvSpPr>
        <p:spPr>
          <a:xfrm>
            <a:off x="3693112" y="2454744"/>
            <a:ext cx="5067268" cy="3046988"/>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bodyPr>
          <a:lstStyle/>
          <a:p>
            <a:pPr algn="ctr"/>
            <a:r>
              <a:rPr lang="en-US" sz="9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lgerian" panose="04020705040A02060702" pitchFamily="82" charset="0"/>
              </a:rPr>
              <a:t>THANK YOU</a:t>
            </a:r>
          </a:p>
        </p:txBody>
      </p:sp>
      <p:pic>
        <p:nvPicPr>
          <p:cNvPr id="8" name="Picture 7">
            <a:extLst>
              <a:ext uri="{FF2B5EF4-FFF2-40B4-BE49-F238E27FC236}">
                <a16:creationId xmlns:a16="http://schemas.microsoft.com/office/drawing/2014/main" id="{1F536BB5-3905-DE01-86FA-E14A5D764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411" y="778540"/>
            <a:ext cx="1652669" cy="1676204"/>
          </a:xfrm>
          <a:prstGeom prst="rect">
            <a:avLst/>
          </a:prstGeom>
        </p:spPr>
      </p:pic>
    </p:spTree>
    <p:extLst>
      <p:ext uri="{BB962C8B-B14F-4D97-AF65-F5344CB8AC3E}">
        <p14:creationId xmlns:p14="http://schemas.microsoft.com/office/powerpoint/2010/main" val="268834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9E7C8-3A23-1875-3E6F-673CD7377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1248" y="1716064"/>
            <a:ext cx="2289503" cy="2841267"/>
          </a:xfrm>
          <a:prstGeom prst="rect">
            <a:avLst/>
          </a:prstGeom>
        </p:spPr>
      </p:pic>
      <p:sp>
        <p:nvSpPr>
          <p:cNvPr id="4" name="Rectangle 3">
            <a:extLst>
              <a:ext uri="{FF2B5EF4-FFF2-40B4-BE49-F238E27FC236}">
                <a16:creationId xmlns:a16="http://schemas.microsoft.com/office/drawing/2014/main" id="{BCFE0E35-F2C2-43A9-F924-C4B7F57A97A9}"/>
              </a:ext>
            </a:extLst>
          </p:cNvPr>
          <p:cNvSpPr/>
          <p:nvPr/>
        </p:nvSpPr>
        <p:spPr>
          <a:xfrm>
            <a:off x="2086356" y="4344267"/>
            <a:ext cx="8019288" cy="1200329"/>
          </a:xfrm>
          <a:prstGeom prst="rect">
            <a:avLst/>
          </a:prstGeom>
          <a:noFill/>
        </p:spPr>
        <p:txBody>
          <a:bodyPr wrap="square" lIns="91440" tIns="45720" rIns="91440" bIns="45720">
            <a:spAutoFit/>
          </a:bodyPr>
          <a:lstStyle/>
          <a:p>
            <a:pPr algn="ctr"/>
            <a:r>
              <a:rPr lang="en-US" sz="72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Tree>
    <p:extLst>
      <p:ext uri="{BB962C8B-B14F-4D97-AF65-F5344CB8AC3E}">
        <p14:creationId xmlns:p14="http://schemas.microsoft.com/office/powerpoint/2010/main" val="30786951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993B1D-35E3-DF32-54FE-6DCAC8370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29" y="4222733"/>
            <a:ext cx="2621899" cy="2621899"/>
          </a:xfrm>
          <a:prstGeom prst="rect">
            <a:avLst/>
          </a:prstGeom>
        </p:spPr>
      </p:pic>
      <p:sp>
        <p:nvSpPr>
          <p:cNvPr id="2" name="Title 1">
            <a:extLst>
              <a:ext uri="{FF2B5EF4-FFF2-40B4-BE49-F238E27FC236}">
                <a16:creationId xmlns:a16="http://schemas.microsoft.com/office/drawing/2014/main" id="{E1262B2C-4AF7-1BB9-4BBD-4FBCA30B91AD}"/>
              </a:ext>
            </a:extLst>
          </p:cNvPr>
          <p:cNvSpPr>
            <a:spLocks noGrp="1"/>
          </p:cNvSpPr>
          <p:nvPr>
            <p:ph type="ctrTitle"/>
          </p:nvPr>
        </p:nvSpPr>
        <p:spPr>
          <a:xfrm>
            <a:off x="1246585" y="2435795"/>
            <a:ext cx="9851776" cy="2616199"/>
          </a:xfrm>
        </p:spPr>
        <p:txBody>
          <a:bodyPr>
            <a:normAutofit fontScale="90000"/>
          </a:bodyPr>
          <a:lstStyle/>
          <a:p>
            <a:r>
              <a:rPr lang="en-US" sz="5300"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TASK ALLOCATED</a:t>
            </a:r>
            <a:br>
              <a:rPr lang="en-US" sz="5300" b="1" u="sng" dirty="0">
                <a:latin typeface="Arial" panose="020B0604020202020204" pitchFamily="34" charset="0"/>
                <a:cs typeface="Arial" panose="020B0604020202020204" pitchFamily="34" charset="0"/>
              </a:rPr>
            </a:br>
            <a:r>
              <a:rPr lang="en-IN" sz="4900" b="1" i="0" u="sng"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rPr>
              <a:t>Understanding </a:t>
            </a:r>
            <a:r>
              <a:rPr lang="en-IN" sz="4900" b="1" i="0" u="sng"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rPr>
              <a:t>TradingView</a:t>
            </a:r>
            <a:r>
              <a:rPr lang="en-IN" sz="4900" b="1" i="0" u="sng"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Arial" panose="020B0604020202020204" pitchFamily="34" charset="0"/>
              </a:rPr>
              <a:t> Screener</a:t>
            </a:r>
            <a:br>
              <a:rPr lang="en-US" dirty="0"/>
            </a:br>
            <a:endParaRPr lang="en-IN" dirty="0"/>
          </a:p>
        </p:txBody>
      </p:sp>
      <p:sp>
        <p:nvSpPr>
          <p:cNvPr id="3" name="Subtitle 2">
            <a:extLst>
              <a:ext uri="{FF2B5EF4-FFF2-40B4-BE49-F238E27FC236}">
                <a16:creationId xmlns:a16="http://schemas.microsoft.com/office/drawing/2014/main" id="{D9D9773B-4DE0-D6A6-44B0-C5218A83805F}"/>
              </a:ext>
            </a:extLst>
          </p:cNvPr>
          <p:cNvSpPr>
            <a:spLocks noGrp="1"/>
          </p:cNvSpPr>
          <p:nvPr>
            <p:ph type="subTitle" idx="1"/>
          </p:nvPr>
        </p:nvSpPr>
        <p:spPr>
          <a:xfrm>
            <a:off x="5504155" y="5433134"/>
            <a:ext cx="7393059" cy="1204715"/>
          </a:xfrm>
        </p:spPr>
        <p:txBody>
          <a:bodyPr>
            <a:noAutofit/>
          </a:bodyPr>
          <a:lstStyle/>
          <a:p>
            <a:r>
              <a:rPr lang="en-US"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Utsav Dhillon </a:t>
            </a:r>
          </a:p>
          <a:p>
            <a:r>
              <a:rPr lang="en-US"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hlinkClick r:id="rId3"/>
              </a:rPr>
              <a:t>utsavd987@gmail.com</a:t>
            </a:r>
            <a:endParaRPr lang="en-US"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Python Developer Intern at </a:t>
            </a:r>
            <a:r>
              <a:rPr lang="en-US" sz="2000" i="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Hackveda</a:t>
            </a:r>
            <a:endParaRPr lang="en-IN" sz="2000" i="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C06B02-26D4-58CB-986E-F2CBFCE64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4451" y="220151"/>
            <a:ext cx="1870269" cy="13885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264634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B297-334C-B4D0-1A65-65D832FF4000}"/>
              </a:ext>
            </a:extLst>
          </p:cNvPr>
          <p:cNvSpPr>
            <a:spLocks noGrp="1"/>
          </p:cNvSpPr>
          <p:nvPr>
            <p:ph type="title"/>
          </p:nvPr>
        </p:nvSpPr>
        <p:spPr/>
        <p:txBody>
          <a:bodyPr>
            <a:normAutofit/>
          </a:bodyPr>
          <a:lstStyle/>
          <a:p>
            <a:r>
              <a:rPr lang="en-US" sz="5400" b="1" dirty="0">
                <a:ln w="22225">
                  <a:solidFill>
                    <a:schemeClr val="accent2"/>
                  </a:solidFill>
                  <a:prstDash val="solid"/>
                </a:ln>
                <a:solidFill>
                  <a:schemeClr val="accent2">
                    <a:lumMod val="40000"/>
                    <a:lumOff val="60000"/>
                  </a:schemeClr>
                </a:solidFill>
              </a:rPr>
              <a:t>TABLE OF CONTENT</a:t>
            </a:r>
            <a:endParaRPr lang="en-IN" sz="5400" b="1" dirty="0">
              <a:ln w="22225">
                <a:solidFill>
                  <a:schemeClr val="accent2"/>
                </a:solidFill>
                <a:prstDash val="solid"/>
              </a:ln>
              <a:solidFill>
                <a:schemeClr val="accent2">
                  <a:lumMod val="40000"/>
                  <a:lumOff val="60000"/>
                </a:schemeClr>
              </a:solidFill>
            </a:endParaRPr>
          </a:p>
        </p:txBody>
      </p:sp>
      <p:sp>
        <p:nvSpPr>
          <p:cNvPr id="3" name="Content Placeholder 2">
            <a:extLst>
              <a:ext uri="{FF2B5EF4-FFF2-40B4-BE49-F238E27FC236}">
                <a16:creationId xmlns:a16="http://schemas.microsoft.com/office/drawing/2014/main" id="{115D1078-EA36-8CA2-6985-D2C9FA8DA4F9}"/>
              </a:ext>
            </a:extLst>
          </p:cNvPr>
          <p:cNvSpPr>
            <a:spLocks noGrp="1"/>
          </p:cNvSpPr>
          <p:nvPr>
            <p:ph idx="1"/>
          </p:nvPr>
        </p:nvSpPr>
        <p:spPr>
          <a:xfrm>
            <a:off x="1295402" y="2477033"/>
            <a:ext cx="9601196" cy="3318936"/>
          </a:xfrm>
        </p:spPr>
        <p:txBody>
          <a:bodyPr>
            <a:noAutofit/>
          </a:bodyPr>
          <a:lstStyle/>
          <a:p>
            <a:r>
              <a:rPr lang="en-US" sz="2000" dirty="0"/>
              <a:t>Introduction</a:t>
            </a:r>
          </a:p>
          <a:p>
            <a:r>
              <a:rPr lang="en-US" sz="2000" dirty="0"/>
              <a:t>Understanding Trading View Screener</a:t>
            </a:r>
          </a:p>
          <a:p>
            <a:r>
              <a:rPr lang="en-US" sz="2000" dirty="0"/>
              <a:t>Advantages of Trading View Screener</a:t>
            </a:r>
          </a:p>
          <a:p>
            <a:r>
              <a:rPr lang="en-US" sz="2000" dirty="0"/>
              <a:t>Alternatives</a:t>
            </a:r>
          </a:p>
          <a:p>
            <a:r>
              <a:rPr lang="en-US" sz="2000" dirty="0"/>
              <a:t>Demo</a:t>
            </a:r>
          </a:p>
          <a:p>
            <a:r>
              <a:rPr lang="en-US" sz="2000" dirty="0"/>
              <a:t>Restrictions</a:t>
            </a:r>
          </a:p>
          <a:p>
            <a:r>
              <a:rPr lang="en-US" sz="2000" dirty="0"/>
              <a:t>Conclusion and Use Case</a:t>
            </a:r>
          </a:p>
          <a:p>
            <a:r>
              <a:rPr lang="en-US" sz="2000" dirty="0"/>
              <a:t>Q&amp;S session</a:t>
            </a:r>
          </a:p>
        </p:txBody>
      </p:sp>
    </p:spTree>
    <p:extLst>
      <p:ext uri="{BB962C8B-B14F-4D97-AF65-F5344CB8AC3E}">
        <p14:creationId xmlns:p14="http://schemas.microsoft.com/office/powerpoint/2010/main" val="493992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AFF3947-0762-A7FC-2E55-197F00423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634" y="639645"/>
            <a:ext cx="2811970" cy="1761931"/>
          </a:xfrm>
          <a:prstGeom prst="rect">
            <a:avLst/>
          </a:prstGeom>
        </p:spPr>
      </p:pic>
      <p:sp>
        <p:nvSpPr>
          <p:cNvPr id="3" name="Content Placeholder 2">
            <a:extLst>
              <a:ext uri="{FF2B5EF4-FFF2-40B4-BE49-F238E27FC236}">
                <a16:creationId xmlns:a16="http://schemas.microsoft.com/office/drawing/2014/main" id="{CB715448-A598-3B7F-94AD-E9C66AE12A74}"/>
              </a:ext>
            </a:extLst>
          </p:cNvPr>
          <p:cNvSpPr>
            <a:spLocks noGrp="1"/>
          </p:cNvSpPr>
          <p:nvPr>
            <p:ph idx="1"/>
          </p:nvPr>
        </p:nvSpPr>
        <p:spPr>
          <a:xfrm>
            <a:off x="1485899" y="2443941"/>
            <a:ext cx="10018713" cy="3124201"/>
          </a:xfrm>
        </p:spPr>
        <p:txBody>
          <a:bodyPr>
            <a:noAutofit/>
          </a:bodyPr>
          <a:lstStyle/>
          <a:p>
            <a:r>
              <a:rPr lang="en-US" b="0" i="0" u="none" strike="noStrike" dirty="0" err="1">
                <a:effectLst/>
                <a:latin typeface="Source Sans Pro" panose="020B0503030403020204" pitchFamily="34" charset="0"/>
                <a:hlinkClick r:id="rId3"/>
              </a:rPr>
              <a:t>TradingView</a:t>
            </a:r>
            <a:r>
              <a:rPr lang="en-US" b="0" i="0" dirty="0">
                <a:solidFill>
                  <a:srgbClr val="222222"/>
                </a:solidFill>
                <a:effectLst/>
                <a:latin typeface="Source Sans Pro" panose="020B0503030403020204" pitchFamily="34" charset="0"/>
              </a:rPr>
              <a:t> is online stock-picking software and screener for both beginners and experienced active traders. It helps you combine various types of cloud-based charting tools for research. It provides users the ability to share and collaborate with other online traders.</a:t>
            </a:r>
          </a:p>
          <a:p>
            <a:r>
              <a:rPr lang="en-US" b="0" i="0" dirty="0">
                <a:solidFill>
                  <a:srgbClr val="000000"/>
                </a:solidFill>
                <a:effectLst/>
                <a:latin typeface="-apple-system"/>
              </a:rPr>
              <a:t>Millions of traders use these curves, lines, and patterns as indicators to help them trade and study historical indices or stock movements.</a:t>
            </a:r>
            <a:endParaRPr lang="en-US" sz="24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FF81F9E-A2B8-51D3-F60D-CF31CB17C723}"/>
              </a:ext>
            </a:extLst>
          </p:cNvPr>
          <p:cNvSpPr/>
          <p:nvPr/>
        </p:nvSpPr>
        <p:spPr>
          <a:xfrm>
            <a:off x="1582769" y="1520611"/>
            <a:ext cx="9368270"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TRADINGVIEW SCREENER</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971208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783FD0-AAA7-9516-3E6F-52F533742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536" y="617738"/>
            <a:ext cx="3534792" cy="1767396"/>
          </a:xfrm>
          <a:prstGeom prst="rect">
            <a:avLst/>
          </a:prstGeom>
        </p:spPr>
      </p:pic>
      <p:sp>
        <p:nvSpPr>
          <p:cNvPr id="3" name="Content Placeholder 2">
            <a:extLst>
              <a:ext uri="{FF2B5EF4-FFF2-40B4-BE49-F238E27FC236}">
                <a16:creationId xmlns:a16="http://schemas.microsoft.com/office/drawing/2014/main" id="{726FFAC5-A9B7-979C-5BB3-59857488867E}"/>
              </a:ext>
            </a:extLst>
          </p:cNvPr>
          <p:cNvSpPr>
            <a:spLocks noGrp="1"/>
          </p:cNvSpPr>
          <p:nvPr>
            <p:ph idx="1"/>
          </p:nvPr>
        </p:nvSpPr>
        <p:spPr/>
        <p:txBody>
          <a:bodyPr/>
          <a:lstStyle/>
          <a:p>
            <a:r>
              <a:rPr lang="en-US" dirty="0"/>
              <a:t>User Friendly Interface</a:t>
            </a:r>
          </a:p>
          <a:p>
            <a:r>
              <a:rPr lang="en-US" dirty="0"/>
              <a:t>Versatility</a:t>
            </a:r>
          </a:p>
          <a:p>
            <a:r>
              <a:rPr lang="en-US" dirty="0"/>
              <a:t>Customization</a:t>
            </a:r>
          </a:p>
          <a:p>
            <a:r>
              <a:rPr lang="en-US" dirty="0"/>
              <a:t>Alerts</a:t>
            </a:r>
          </a:p>
          <a:p>
            <a:r>
              <a:rPr lang="en-US" dirty="0"/>
              <a:t>Community Sharing</a:t>
            </a:r>
            <a:endParaRPr lang="en-IN" dirty="0"/>
          </a:p>
        </p:txBody>
      </p:sp>
      <p:sp>
        <p:nvSpPr>
          <p:cNvPr id="4" name="Title 3">
            <a:extLst>
              <a:ext uri="{FF2B5EF4-FFF2-40B4-BE49-F238E27FC236}">
                <a16:creationId xmlns:a16="http://schemas.microsoft.com/office/drawing/2014/main" id="{27F0CD7E-C241-F505-7843-D9BD67063EF2}"/>
              </a:ext>
            </a:extLst>
          </p:cNvPr>
          <p:cNvSpPr>
            <a:spLocks noGrp="1"/>
          </p:cNvSpPr>
          <p:nvPr>
            <p:ph type="title"/>
          </p:nvPr>
        </p:nvSpPr>
        <p:spPr>
          <a:xfrm>
            <a:off x="3668864" y="1172666"/>
            <a:ext cx="485427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ADVANTAGES</a:t>
            </a:r>
          </a:p>
        </p:txBody>
      </p:sp>
    </p:spTree>
    <p:extLst>
      <p:ext uri="{BB962C8B-B14F-4D97-AF65-F5344CB8AC3E}">
        <p14:creationId xmlns:p14="http://schemas.microsoft.com/office/powerpoint/2010/main" val="1922966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2E45D5-C58B-30EE-A858-291071699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922" y="150921"/>
            <a:ext cx="2891303" cy="2891303"/>
          </a:xfrm>
          <a:prstGeom prst="rect">
            <a:avLst/>
          </a:prstGeom>
        </p:spPr>
      </p:pic>
      <p:sp>
        <p:nvSpPr>
          <p:cNvPr id="3" name="Content Placeholder 2">
            <a:extLst>
              <a:ext uri="{FF2B5EF4-FFF2-40B4-BE49-F238E27FC236}">
                <a16:creationId xmlns:a16="http://schemas.microsoft.com/office/drawing/2014/main" id="{0871C580-333F-07B5-5437-3F8128E04078}"/>
              </a:ext>
            </a:extLst>
          </p:cNvPr>
          <p:cNvSpPr>
            <a:spLocks noGrp="1"/>
          </p:cNvSpPr>
          <p:nvPr>
            <p:ph idx="1"/>
          </p:nvPr>
        </p:nvSpPr>
        <p:spPr>
          <a:xfrm>
            <a:off x="1297878" y="2585991"/>
            <a:ext cx="10018713" cy="3124201"/>
          </a:xfrm>
        </p:spPr>
        <p:txBody>
          <a:bodyPr>
            <a:normAutofit lnSpcReduction="10000"/>
          </a:bodyPr>
          <a:lstStyle/>
          <a:p>
            <a:r>
              <a:rPr lang="en-US" b="0" i="0" dirty="0">
                <a:solidFill>
                  <a:srgbClr val="000000"/>
                </a:solidFill>
                <a:effectLst/>
                <a:latin typeface="-apple-system"/>
              </a:rPr>
              <a:t>There are many </a:t>
            </a:r>
            <a:r>
              <a:rPr lang="en-US" b="0" i="0" dirty="0" err="1">
                <a:solidFill>
                  <a:srgbClr val="000000"/>
                </a:solidFill>
                <a:effectLst/>
                <a:latin typeface="-apple-system"/>
              </a:rPr>
              <a:t>Tradingview</a:t>
            </a:r>
            <a:r>
              <a:rPr lang="en-US" b="0" i="0" dirty="0">
                <a:solidFill>
                  <a:srgbClr val="000000"/>
                </a:solidFill>
                <a:effectLst/>
                <a:latin typeface="-apple-system"/>
              </a:rPr>
              <a:t> alternatives available in India:-</a:t>
            </a:r>
          </a:p>
          <a:p>
            <a:r>
              <a:rPr lang="en-IN" b="0" i="0" dirty="0">
                <a:solidFill>
                  <a:srgbClr val="000000"/>
                </a:solidFill>
                <a:effectLst/>
                <a:latin typeface="-apple-system"/>
              </a:rPr>
              <a:t>1. </a:t>
            </a:r>
            <a:r>
              <a:rPr lang="en-IN" b="0" i="0" dirty="0" err="1">
                <a:solidFill>
                  <a:srgbClr val="000000"/>
                </a:solidFill>
                <a:effectLst/>
                <a:latin typeface="-apple-system"/>
              </a:rPr>
              <a:t>GoCharting</a:t>
            </a:r>
            <a:r>
              <a:rPr lang="en-IN" b="0" i="0" dirty="0">
                <a:solidFill>
                  <a:srgbClr val="000000"/>
                </a:solidFill>
                <a:effectLst/>
                <a:latin typeface="-apple-system"/>
              </a:rPr>
              <a:t>:- </a:t>
            </a:r>
            <a:r>
              <a:rPr lang="en-US" b="0" i="0" dirty="0" err="1">
                <a:solidFill>
                  <a:srgbClr val="000000"/>
                </a:solidFill>
                <a:effectLst/>
                <a:latin typeface="-apple-system"/>
              </a:rPr>
              <a:t>GoCharting</a:t>
            </a:r>
            <a:r>
              <a:rPr lang="en-US" b="0" i="0" dirty="0">
                <a:solidFill>
                  <a:srgbClr val="000000"/>
                </a:solidFill>
                <a:effectLst/>
                <a:latin typeface="-apple-system"/>
              </a:rPr>
              <a:t> is a cutting-edge charting, trading, and analytics platform that runs on both web and mobile platforms and supports all asset classes and multiple exchanges, including NSE and MCX.</a:t>
            </a:r>
            <a:endParaRPr lang="en-IN" b="0" i="0" dirty="0">
              <a:solidFill>
                <a:srgbClr val="000000"/>
              </a:solidFill>
              <a:effectLst/>
              <a:latin typeface="-apple-system"/>
            </a:endParaRPr>
          </a:p>
          <a:p>
            <a:r>
              <a:rPr lang="en-IN" b="0" i="0" dirty="0">
                <a:solidFill>
                  <a:srgbClr val="000000"/>
                </a:solidFill>
                <a:effectLst/>
                <a:latin typeface="-apple-system"/>
              </a:rPr>
              <a:t>2. Investing .com:-</a:t>
            </a:r>
            <a:r>
              <a:rPr lang="en-US" b="0" i="0" dirty="0">
                <a:solidFill>
                  <a:srgbClr val="000000"/>
                </a:solidFill>
                <a:effectLst/>
                <a:latin typeface="-apple-system"/>
              </a:rPr>
              <a:t>Investing .com provides charts, financial tools, breaking news, and analysis for 250 exchanges worldwide. It covers the global markets as well as commodities, cryptocurrencies, world indices, world currencies, futures, and options.</a:t>
            </a:r>
            <a:endParaRPr lang="en-IN" b="0" i="0" dirty="0">
              <a:solidFill>
                <a:srgbClr val="000000"/>
              </a:solidFill>
              <a:effectLst/>
              <a:latin typeface="-apple-system"/>
            </a:endParaRPr>
          </a:p>
          <a:p>
            <a:pPr marL="0" indent="0">
              <a:buNone/>
            </a:pPr>
            <a:endParaRPr lang="en-US" sz="2400" dirty="0">
              <a:solidFill>
                <a:srgbClr val="000000"/>
              </a:solidFill>
              <a:latin typeface="-apple-system"/>
              <a:cs typeface="Arial" panose="020B0604020202020204" pitchFamily="34" charset="0"/>
            </a:endParaRPr>
          </a:p>
        </p:txBody>
      </p:sp>
      <p:sp>
        <p:nvSpPr>
          <p:cNvPr id="4" name="Rectangle 3">
            <a:extLst>
              <a:ext uri="{FF2B5EF4-FFF2-40B4-BE49-F238E27FC236}">
                <a16:creationId xmlns:a16="http://schemas.microsoft.com/office/drawing/2014/main" id="{D051D9B2-02B0-AC77-6FCE-A4973C3BB3AE}"/>
              </a:ext>
            </a:extLst>
          </p:cNvPr>
          <p:cNvSpPr/>
          <p:nvPr/>
        </p:nvSpPr>
        <p:spPr>
          <a:xfrm>
            <a:off x="3148684" y="1387732"/>
            <a:ext cx="5597238"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ALTERNATIVES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6773602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0B9A98-5D96-00C7-BD0F-2D8E38D7B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133" y="626897"/>
            <a:ext cx="3204837" cy="1736840"/>
          </a:xfrm>
          <a:prstGeom prst="rect">
            <a:avLst/>
          </a:prstGeom>
        </p:spPr>
      </p:pic>
      <p:sp>
        <p:nvSpPr>
          <p:cNvPr id="2" name="Title 1">
            <a:extLst>
              <a:ext uri="{FF2B5EF4-FFF2-40B4-BE49-F238E27FC236}">
                <a16:creationId xmlns:a16="http://schemas.microsoft.com/office/drawing/2014/main" id="{CC22C203-F1BB-07D9-3124-05AD1015A264}"/>
              </a:ext>
            </a:extLst>
          </p:cNvPr>
          <p:cNvSpPr>
            <a:spLocks noGrp="1"/>
          </p:cNvSpPr>
          <p:nvPr>
            <p:ph type="title"/>
          </p:nvPr>
        </p:nvSpPr>
        <p:spPr>
          <a:xfrm>
            <a:off x="1295401" y="1363871"/>
            <a:ext cx="9601196" cy="1303867"/>
          </a:xfrm>
        </p:spPr>
        <p:txBody>
          <a:bodyPr>
            <a:normAutofit fontScale="90000"/>
          </a:bodyPr>
          <a:lstStyle/>
          <a:p>
            <a:r>
              <a:rPr lang="en-US" sz="5300" b="1" i="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öhne"/>
              </a:rPr>
              <a:t>HOW TO USE TRADINGVIEW SCREENER</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BAF5DD48-E2FE-7D92-82DD-236117643B7F}"/>
              </a:ext>
            </a:extLst>
          </p:cNvPr>
          <p:cNvSpPr>
            <a:spLocks noGrp="1"/>
          </p:cNvSpPr>
          <p:nvPr>
            <p:ph idx="1"/>
          </p:nvPr>
        </p:nvSpPr>
        <p:spPr/>
        <p:txBody>
          <a:bodyPr/>
          <a:lstStyle/>
          <a:p>
            <a:pPr marL="0" indent="0" algn="l">
              <a:buNone/>
            </a:pPr>
            <a:r>
              <a:rPr lang="en-US" b="0" i="0" dirty="0">
                <a:solidFill>
                  <a:srgbClr val="374151"/>
                </a:solidFill>
                <a:effectLst/>
                <a:latin typeface="Söhne"/>
              </a:rPr>
              <a:t>Step-by-step guide on creating a basic screener:</a:t>
            </a:r>
          </a:p>
          <a:p>
            <a:pPr algn="l">
              <a:buFont typeface="+mj-lt"/>
              <a:buAutoNum type="arabicPeriod"/>
            </a:pPr>
            <a:r>
              <a:rPr lang="en-US" b="0" i="0" dirty="0">
                <a:solidFill>
                  <a:srgbClr val="374151"/>
                </a:solidFill>
                <a:effectLst/>
                <a:latin typeface="Söhne"/>
              </a:rPr>
              <a:t>Selecting the market (stocks, forex, cryptocurrencies)</a:t>
            </a:r>
          </a:p>
          <a:p>
            <a:pPr algn="l">
              <a:buFont typeface="+mj-lt"/>
              <a:buAutoNum type="arabicPeriod"/>
            </a:pPr>
            <a:r>
              <a:rPr lang="en-US" b="0" i="0" dirty="0">
                <a:solidFill>
                  <a:srgbClr val="374151"/>
                </a:solidFill>
                <a:effectLst/>
                <a:latin typeface="Söhne"/>
              </a:rPr>
              <a:t>Setting filters (technical indicators, fundamental data)</a:t>
            </a:r>
          </a:p>
          <a:p>
            <a:pPr algn="l">
              <a:buFont typeface="+mj-lt"/>
              <a:buAutoNum type="arabicPeriod"/>
            </a:pPr>
            <a:r>
              <a:rPr lang="en-US" b="0" i="0" dirty="0">
                <a:solidFill>
                  <a:srgbClr val="374151"/>
                </a:solidFill>
                <a:effectLst/>
                <a:latin typeface="Söhne"/>
              </a:rPr>
              <a:t>Saving and naming the screener</a:t>
            </a:r>
          </a:p>
          <a:p>
            <a:endParaRPr lang="en-IN" dirty="0"/>
          </a:p>
        </p:txBody>
      </p:sp>
    </p:spTree>
    <p:extLst>
      <p:ext uri="{BB962C8B-B14F-4D97-AF65-F5344CB8AC3E}">
        <p14:creationId xmlns:p14="http://schemas.microsoft.com/office/powerpoint/2010/main" val="252693822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418A10-8D91-3786-538E-4C354635F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7352" y="831080"/>
            <a:ext cx="3809409" cy="4548788"/>
          </a:xfrm>
          <a:prstGeom prst="rect">
            <a:avLst/>
          </a:prstGeom>
        </p:spPr>
      </p:pic>
      <p:sp>
        <p:nvSpPr>
          <p:cNvPr id="4" name="Rectangle 3">
            <a:extLst>
              <a:ext uri="{FF2B5EF4-FFF2-40B4-BE49-F238E27FC236}">
                <a16:creationId xmlns:a16="http://schemas.microsoft.com/office/drawing/2014/main" id="{2CFEF834-0F40-67C1-6C46-1AA8CC3A3B0C}"/>
              </a:ext>
            </a:extLst>
          </p:cNvPr>
          <p:cNvSpPr/>
          <p:nvPr/>
        </p:nvSpPr>
        <p:spPr>
          <a:xfrm>
            <a:off x="2654424" y="2625826"/>
            <a:ext cx="4638321" cy="144655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algn="ctr"/>
            <a:r>
              <a:rPr lang="en-US" sz="8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DEMO</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930504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Damask</Template>
  <TotalTime>377</TotalTime>
  <Words>397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-apple-system</vt:lpstr>
      <vt:lpstr>Arial</vt:lpstr>
      <vt:lpstr>Garamond</vt:lpstr>
      <vt:lpstr>Google Sans</vt:lpstr>
      <vt:lpstr>Söhne</vt:lpstr>
      <vt:lpstr>Source Sans Pro</vt:lpstr>
      <vt:lpstr>Organic</vt:lpstr>
      <vt:lpstr>PowerPoint Presentation</vt:lpstr>
      <vt:lpstr>PowerPoint Presentation</vt:lpstr>
      <vt:lpstr>TASK ALLOCATED Understanding TradingView Screener </vt:lpstr>
      <vt:lpstr>TABLE OF CONTENT</vt:lpstr>
      <vt:lpstr>PowerPoint Presentation</vt:lpstr>
      <vt:lpstr>ADVANTAGES</vt:lpstr>
      <vt:lpstr>PowerPoint Presentation</vt:lpstr>
      <vt:lpstr>HOW TO USE TRADINGVIEW SCREENER </vt:lpstr>
      <vt:lpstr>PowerPoint Presentation</vt:lpstr>
      <vt:lpstr>PowerPoint Presentation</vt:lpstr>
      <vt:lpstr>Conclusion</vt:lpstr>
      <vt:lpstr>REFERENCE</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ALLOCATED: Develop Hackveda Business Operations Scripts in Python  Google Crawler for Digital Marketing</dc:title>
  <dc:creator>Anish jha</dc:creator>
  <cp:lastModifiedBy>Anish jha</cp:lastModifiedBy>
  <cp:revision>10</cp:revision>
  <dcterms:created xsi:type="dcterms:W3CDTF">2023-09-05T08:37:44Z</dcterms:created>
  <dcterms:modified xsi:type="dcterms:W3CDTF">2023-09-30T10:05:01Z</dcterms:modified>
</cp:coreProperties>
</file>