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408" r:id="rId12"/>
    <p:sldId id="409" r:id="rId13"/>
    <p:sldId id="410" r:id="rId14"/>
    <p:sldId id="411" r:id="rId15"/>
    <p:sldId id="412" r:id="rId16"/>
    <p:sldId id="421" r:id="rId17"/>
    <p:sldId id="422" r:id="rId18"/>
    <p:sldId id="423" r:id="rId19"/>
    <p:sldId id="374" r:id="rId20"/>
    <p:sldId id="418" r:id="rId21"/>
    <p:sldId id="375" r:id="rId22"/>
    <p:sldId id="376" r:id="rId23"/>
    <p:sldId id="377" r:id="rId24"/>
    <p:sldId id="378" r:id="rId25"/>
    <p:sldId id="379" r:id="rId26"/>
    <p:sldId id="380" r:id="rId27"/>
    <p:sldId id="381" r:id="rId28"/>
    <p:sldId id="382" r:id="rId29"/>
    <p:sldId id="383" r:id="rId30"/>
    <p:sldId id="384" r:id="rId31"/>
    <p:sldId id="385" r:id="rId32"/>
    <p:sldId id="386" r:id="rId33"/>
    <p:sldId id="419" r:id="rId34"/>
    <p:sldId id="420" r:id="rId35"/>
    <p:sldId id="424" r:id="rId36"/>
    <p:sldId id="425" r:id="rId37"/>
    <p:sldId id="426" r:id="rId38"/>
    <p:sldId id="427" r:id="rId39"/>
    <p:sldId id="428" r:id="rId40"/>
    <p:sldId id="429" r:id="rId41"/>
    <p:sldId id="430" r:id="rId42"/>
    <p:sldId id="431" r:id="rId43"/>
    <p:sldId id="432" r:id="rId44"/>
    <p:sldId id="433" r:id="rId45"/>
    <p:sldId id="434" r:id="rId46"/>
    <p:sldId id="435" r:id="rId47"/>
    <p:sldId id="436" r:id="rId48"/>
    <p:sldId id="437" r:id="rId49"/>
    <p:sldId id="438" r:id="rId50"/>
    <p:sldId id="439" r:id="rId51"/>
    <p:sldId id="451" r:id="rId52"/>
    <p:sldId id="440" r:id="rId53"/>
    <p:sldId id="441" r:id="rId54"/>
    <p:sldId id="442" r:id="rId55"/>
    <p:sldId id="443" r:id="rId56"/>
    <p:sldId id="444" r:id="rId57"/>
    <p:sldId id="445" r:id="rId58"/>
    <p:sldId id="446" r:id="rId59"/>
    <p:sldId id="447" r:id="rId60"/>
    <p:sldId id="448" r:id="rId61"/>
    <p:sldId id="449" r:id="rId62"/>
    <p:sldId id="450" r:id="rId63"/>
  </p:sldIdLst>
  <p:sldSz cx="12192000" cy="6858000"/>
  <p:notesSz cx="6858000" cy="9144000"/>
  <p:embeddedFontLst>
    <p:embeddedFont>
      <p:font typeface="Garamond" panose="02020404030301010803" pitchFamily="18" charset="0"/>
      <p:regular r:id="rId65"/>
      <p:bold r:id="rId66"/>
      <p:italic r:id="rId67"/>
    </p:embeddedFont>
    <p:embeddedFont>
      <p:font typeface="Tahoma" panose="020B0604030504040204" pitchFamily="34" charset="0"/>
      <p:regular r:id="rId68"/>
      <p:bold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7" roundtripDataSignature="AMtx7miraFZ9XjNkpD2XykSkURG6eOh4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2.fntdata"/><Relationship Id="rId17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8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7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1.fntdata"/><Relationship Id="rId177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70842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6322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Google Shape;2240;p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7741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8990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266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0" name="Google Shape;2280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7473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p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7" name="Google Shape;2307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932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520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p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0" name="Google Shape;2340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339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6" name="Google Shape;2346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203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1" name="Google Shape;2351;p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2" name="Google Shape;2352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6441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0" name="Google Shape;2360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524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65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7" name="Google Shape;2367;p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8" name="Google Shape;2368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698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" name="Google Shape;2375;p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6" name="Google Shape;2376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0671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6" name="Google Shape;2386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461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2" name="Google Shape;2392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92526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522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p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3" name="Google Shape;2053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2842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p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4" name="Google Shape;2094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0504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3" name="Google Shape;2113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7917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2943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7" name="Google Shape;2137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247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8" name="Google Shape;2188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208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633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54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8" name="Google Shape;18;p154" descr="HD-PanelTitleR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54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0" name="Google Shape;20;p154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154" descr="HDRibbonTitle-UniformTrim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54"/>
          <p:cNvSpPr txBox="1"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4"/>
          <p:cNvSpPr txBox="1"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54"/>
          <p:cNvSpPr txBox="1">
            <a:spLocks noGrp="1"/>
          </p:cNvSpPr>
          <p:nvPr>
            <p:ph type="dt" idx="10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4"/>
          <p:cNvSpPr txBox="1">
            <a:spLocks noGrp="1"/>
          </p:cNvSpPr>
          <p:nvPr>
            <p:ph type="ftr" idx="11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4"/>
          <p:cNvSpPr txBox="1">
            <a:spLocks noGrp="1"/>
          </p:cNvSpPr>
          <p:nvPr>
            <p:ph type="sldNum" idx="12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27" name="Google Shape;27;p154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4"/>
          <p:cNvSpPr txBox="1"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4"/>
          <p:cNvSpPr txBox="1"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4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4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4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98" name="Google Shape;98;p164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5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5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65"/>
          <p:cNvSpPr txBox="1">
            <a:spLocks noGrp="1"/>
          </p:cNvSpPr>
          <p:nvPr>
            <p:ph type="body" idx="2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6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06" name="Google Shape;106;p16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165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165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6"/>
          <p:cNvSpPr txBox="1"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6"/>
          <p:cNvSpPr txBox="1"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66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6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6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7"/>
          <p:cNvSpPr txBox="1"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7"/>
          <p:cNvSpPr txBox="1">
            <a:spLocks noGrp="1"/>
          </p:cNvSpPr>
          <p:nvPr>
            <p:ph type="body" idx="1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67"/>
          <p:cNvSpPr txBox="1">
            <a:spLocks noGrp="1"/>
          </p:cNvSpPr>
          <p:nvPr>
            <p:ph type="body" idx="2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6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6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2" name="Google Shape;122;p167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167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167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8"/>
          <p:cNvSpPr txBox="1"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68"/>
          <p:cNvSpPr txBox="1">
            <a:spLocks noGrp="1"/>
          </p:cNvSpPr>
          <p:nvPr>
            <p:ph type="body" idx="1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8"/>
          <p:cNvSpPr txBox="1">
            <a:spLocks noGrp="1"/>
          </p:cNvSpPr>
          <p:nvPr>
            <p:ph type="body" idx="2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6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32" name="Google Shape;132;p168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9"/>
          <p:cNvSpPr txBox="1">
            <a:spLocks noGrp="1"/>
          </p:cNvSpPr>
          <p:nvPr>
            <p:ph type="body" idx="1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16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39" name="Google Shape;139;p16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0"/>
          <p:cNvSpPr txBox="1">
            <a:spLocks noGrp="1"/>
          </p:cNvSpPr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70"/>
          <p:cNvSpPr txBox="1">
            <a:spLocks noGrp="1"/>
          </p:cNvSpPr>
          <p:nvPr>
            <p:ph type="body" idx="1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17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7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7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46" name="Google Shape;146;p170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1" y="0"/>
            <a:ext cx="11341100" cy="1231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33500"/>
            <a:ext cx="5384800" cy="552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33500"/>
            <a:ext cx="5384800" cy="5524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870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1" y="0"/>
            <a:ext cx="11341100" cy="1231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33500"/>
            <a:ext cx="10972800" cy="55245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55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15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5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5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5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5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7"/>
          <p:cNvSpPr txBox="1"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7"/>
          <p:cNvSpPr txBox="1"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57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7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7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47" name="Google Shape;47;p157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15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15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8"/>
          <p:cNvSpPr txBox="1">
            <a:spLocks noGrp="1"/>
          </p:cNvSpPr>
          <p:nvPr>
            <p:ph type="body" idx="1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58"/>
          <p:cNvSpPr txBox="1">
            <a:spLocks noGrp="1"/>
          </p:cNvSpPr>
          <p:nvPr>
            <p:ph type="body" idx="2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58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8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8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9"/>
          <p:cNvSpPr txBox="1"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159"/>
          <p:cNvSpPr txBox="1">
            <a:spLocks noGrp="1"/>
          </p:cNvSpPr>
          <p:nvPr>
            <p:ph type="body" idx="2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59"/>
          <p:cNvSpPr txBox="1">
            <a:spLocks noGrp="1"/>
          </p:cNvSpPr>
          <p:nvPr>
            <p:ph type="body" idx="3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672"/>
              </a:spcBef>
              <a:spcAft>
                <a:spcPts val="0"/>
              </a:spcAft>
              <a:buSzPts val="3220"/>
              <a:buNone/>
              <a:defRPr sz="28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3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59"/>
          <p:cNvSpPr txBox="1">
            <a:spLocks noGrp="1"/>
          </p:cNvSpPr>
          <p:nvPr>
            <p:ph type="body" idx="4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59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9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9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65" name="Google Shape;65;p159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0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0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0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1"/>
          <p:cNvSpPr txBox="1"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1"/>
          <p:cNvSpPr txBox="1">
            <a:spLocks noGrp="1"/>
          </p:cNvSpPr>
          <p:nvPr>
            <p:ph type="body" idx="1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61"/>
          <p:cNvSpPr txBox="1">
            <a:spLocks noGrp="1"/>
          </p:cNvSpPr>
          <p:nvPr>
            <p:ph type="body" idx="2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6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77" name="Google Shape;77;p161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2"/>
          <p:cNvSpPr txBox="1"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2"/>
          <p:cNvSpPr>
            <a:spLocks noGrp="1"/>
          </p:cNvSpPr>
          <p:nvPr>
            <p:ph type="pic" idx="2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62"/>
          <p:cNvSpPr txBox="1">
            <a:spLocks noGrp="1"/>
          </p:cNvSpPr>
          <p:nvPr>
            <p:ph type="body" idx="1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62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2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2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3"/>
          <p:cNvSpPr txBox="1"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3"/>
          <p:cNvSpPr>
            <a:spLocks noGrp="1"/>
          </p:cNvSpPr>
          <p:nvPr>
            <p:ph type="pic" idx="2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noFill/>
          <a:ln w="57150" cap="flat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8" name="Google Shape;88;p163"/>
          <p:cNvSpPr txBox="1">
            <a:spLocks noGrp="1"/>
          </p:cNvSpPr>
          <p:nvPr>
            <p:ph type="body" idx="1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>
            <a:endParaRPr/>
          </a:p>
        </p:txBody>
      </p:sp>
      <p:sp>
        <p:nvSpPr>
          <p:cNvPr id="89" name="Google Shape;89;p16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53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" name="Google Shape;7;p153" descr="HD-PanelContent.png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53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9" name="Google Shape;9;p153" descr="HDRibbonContent-UniformTrim.png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53" descr="HDRibbonContent-UniformTrim.png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5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sz="4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153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38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746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6004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sz="18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5439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sz="16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200400" marR="0" lvl="6" indent="-330835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3657600" marR="0" lvl="7" indent="-33083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4114800" marR="0" lvl="8" indent="-330834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3" name="Google Shape;13;p153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4" name="Google Shape;14;p153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5" name="Google Shape;15;p153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>
            <a:spLocks noGrp="1"/>
          </p:cNvSpPr>
          <p:nvPr>
            <p:ph type="ctrTitle"/>
          </p:nvPr>
        </p:nvSpPr>
        <p:spPr>
          <a:xfrm>
            <a:off x="2222696" y="1903752"/>
            <a:ext cx="7779433" cy="103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400" b="1" dirty="0"/>
              <a:t>COMPUTER GRAPHICS &amp; V</a:t>
            </a:r>
            <a:r>
              <a:rPr lang="en-US" sz="2400" b="1" cap="none" dirty="0"/>
              <a:t>ISUALIZATION</a:t>
            </a:r>
            <a:br>
              <a:rPr lang="en-US" sz="2400" b="1" cap="none" dirty="0"/>
            </a:br>
            <a:r>
              <a:rPr lang="en-US" sz="2400" b="1" dirty="0"/>
              <a:t>(18CS62</a:t>
            </a:r>
            <a:r>
              <a:rPr lang="en-US" sz="2400" b="1" dirty="0" smtClean="0"/>
              <a:t>)</a:t>
            </a:r>
            <a:br>
              <a:rPr lang="en-US" sz="2400" b="1" dirty="0" smtClean="0"/>
            </a:br>
            <a:r>
              <a:rPr lang="en-US" sz="2400" b="1" dirty="0" smtClean="0"/>
              <a:t>LINE </a:t>
            </a:r>
            <a:r>
              <a:rPr lang="en-US" sz="2400" b="1" dirty="0" smtClean="0"/>
              <a:t>AND CIRCLE DRAWING </a:t>
            </a:r>
            <a:r>
              <a:rPr lang="en-US" sz="2400" b="1" dirty="0" smtClean="0"/>
              <a:t>ALGORITHMS</a:t>
            </a:r>
            <a:endParaRPr sz="2400" b="1" dirty="0"/>
          </a:p>
        </p:txBody>
      </p:sp>
      <p:sp>
        <p:nvSpPr>
          <p:cNvPr id="152" name="Google Shape;152;p1"/>
          <p:cNvSpPr txBox="1">
            <a:spLocks noGrp="1"/>
          </p:cNvSpPr>
          <p:nvPr>
            <p:ph type="subTitle" idx="1"/>
          </p:nvPr>
        </p:nvSpPr>
        <p:spPr>
          <a:xfrm>
            <a:off x="2777101" y="3552128"/>
            <a:ext cx="6670622" cy="120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en-US" sz="1600" b="1" dirty="0"/>
              <a:t>Department of Computer Science &amp; Engineering</a:t>
            </a:r>
            <a:endParaRPr dirty="0"/>
          </a:p>
          <a:p>
            <a:pPr marL="0" lvl="0" indent="0" algn="r" rtl="0">
              <a:spcBef>
                <a:spcPts val="920"/>
              </a:spcBef>
              <a:spcAft>
                <a:spcPts val="0"/>
              </a:spcAft>
              <a:buSzPct val="115000"/>
              <a:buNone/>
            </a:pPr>
            <a:r>
              <a:rPr lang="en-US" sz="1600" b="1" dirty="0"/>
              <a:t>VI Semester</a:t>
            </a:r>
            <a:endParaRPr dirty="0"/>
          </a:p>
          <a:p>
            <a:pPr marL="0" lvl="0" indent="0" algn="r" rtl="0">
              <a:spcBef>
                <a:spcPts val="920"/>
              </a:spcBef>
              <a:spcAft>
                <a:spcPts val="0"/>
              </a:spcAft>
              <a:buSzPct val="115000"/>
              <a:buNone/>
            </a:pPr>
            <a:r>
              <a:rPr lang="en-US" sz="1600" b="1" dirty="0"/>
              <a:t>2021-22</a:t>
            </a:r>
            <a:endParaRPr dirty="0"/>
          </a:p>
          <a:p>
            <a:pPr marL="0" lvl="0" indent="0" algn="r" rtl="0">
              <a:spcBef>
                <a:spcPts val="1020"/>
              </a:spcBef>
              <a:spcAft>
                <a:spcPts val="0"/>
              </a:spcAft>
              <a:buSzPct val="115000"/>
              <a:buNone/>
            </a:pPr>
            <a:endParaRPr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555314"/>
              </p:ext>
            </p:extLst>
          </p:nvPr>
        </p:nvGraphicFramePr>
        <p:xfrm>
          <a:off x="2501900" y="4140200"/>
          <a:ext cx="37211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100"/>
              </a:tblGrid>
              <a:tr h="849206">
                <a:tc>
                  <a:txBody>
                    <a:bodyPr/>
                    <a:lstStyle/>
                    <a:p>
                      <a:r>
                        <a:rPr lang="en-US" dirty="0" smtClean="0"/>
                        <a:t>VARALAKSHMI B D</a:t>
                      </a:r>
                    </a:p>
                    <a:p>
                      <a:r>
                        <a:rPr lang="en-US" dirty="0" smtClean="0"/>
                        <a:t>DEPT</a:t>
                      </a:r>
                      <a:r>
                        <a:rPr lang="en-US" baseline="0" dirty="0" smtClean="0"/>
                        <a:t> OF CSE</a:t>
                      </a:r>
                    </a:p>
                    <a:p>
                      <a:r>
                        <a:rPr lang="en-US" baseline="0" dirty="0" smtClean="0"/>
                        <a:t>ACHARYA I T</a:t>
                      </a:r>
                    </a:p>
                    <a:p>
                      <a:r>
                        <a:rPr lang="en-US" baseline="0" dirty="0" smtClean="0"/>
                        <a:t>BANGALORE-560107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p11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DDA Line  Drawing Algorithm Drawbacks</a:t>
            </a:r>
            <a:endParaRPr/>
          </a:p>
        </p:txBody>
      </p:sp>
      <p:sp>
        <p:nvSpPr>
          <p:cNvPr id="2244" name="Google Shape;2244;p118"/>
          <p:cNvSpPr txBox="1"/>
          <p:nvPr/>
        </p:nvSpPr>
        <p:spPr>
          <a:xfrm>
            <a:off x="1422389" y="2252134"/>
            <a:ext cx="9922933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DDA is the simplest line drawing algorithm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Not very efficient 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Round operation is expensive</a:t>
            </a:r>
            <a:endParaRPr/>
          </a:p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Optimized algorithms typically used. 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Integer DDA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Eg. Bresenham algorithm (Hill, 10.4.1) </a:t>
            </a:r>
            <a:endParaRPr/>
          </a:p>
          <a:p>
            <a:pPr marL="285750" marR="0" lvl="0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Bresenham algorithm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Incremental algorithm: current value uses previous value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Integers only: avoid floating point arithmetic</a:t>
            </a:r>
            <a:endParaRPr/>
          </a:p>
          <a:p>
            <a:pPr marL="742950" marR="0" lvl="1" indent="-2857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Several versions of algorithm: we’ll describe midpoint version of algorithm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Step-01: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Calculate ΔX, ΔY and M from the given input.</a:t>
            </a:r>
          </a:p>
          <a:p>
            <a:pPr fontAlgn="base"/>
            <a:r>
              <a:rPr lang="en-US" dirty="0" smtClean="0"/>
              <a:t>These parameters are calculated as-</a:t>
            </a:r>
          </a:p>
          <a:p>
            <a:pPr fontAlgn="base"/>
            <a:r>
              <a:rPr lang="en-US" dirty="0" smtClean="0"/>
              <a:t>ΔX =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n</a:t>
            </a:r>
            <a:r>
              <a:rPr lang="en-US" dirty="0" smtClean="0"/>
              <a:t> – X</a:t>
            </a:r>
            <a:r>
              <a:rPr lang="en-US" baseline="-25000" dirty="0" smtClean="0"/>
              <a:t>0</a:t>
            </a:r>
            <a:endParaRPr lang="en-US" dirty="0" smtClean="0"/>
          </a:p>
          <a:p>
            <a:pPr fontAlgn="base"/>
            <a:r>
              <a:rPr lang="en-US" dirty="0" smtClean="0"/>
              <a:t>ΔY =</a:t>
            </a:r>
            <a:r>
              <a:rPr lang="en-US" dirty="0" err="1" smtClean="0"/>
              <a:t>Y</a:t>
            </a:r>
            <a:r>
              <a:rPr lang="en-US" baseline="-25000" dirty="0" err="1" smtClean="0"/>
              <a:t>n</a:t>
            </a:r>
            <a:r>
              <a:rPr lang="en-US" dirty="0" smtClean="0"/>
              <a:t> – Y</a:t>
            </a:r>
            <a:r>
              <a:rPr lang="en-US" baseline="-25000" dirty="0" smtClean="0"/>
              <a:t>0</a:t>
            </a:r>
            <a:endParaRPr lang="en-US" dirty="0" smtClean="0"/>
          </a:p>
          <a:p>
            <a:pPr fontAlgn="base"/>
            <a:r>
              <a:rPr lang="en-US" dirty="0" smtClean="0"/>
              <a:t>M = ΔY / ΔX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Step-02: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Find the number of steps or points in between the starting and ending coordinates.</a:t>
            </a:r>
          </a:p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if (absolute (ΔX) &gt; absolute (ΔY))</a:t>
            </a:r>
          </a:p>
          <a:p>
            <a:pPr fontAlgn="base"/>
            <a:r>
              <a:rPr lang="en-US" dirty="0" smtClean="0"/>
              <a:t>Steps = absolute (ΔX);</a:t>
            </a:r>
          </a:p>
          <a:p>
            <a:pPr fontAlgn="base"/>
            <a:r>
              <a:rPr lang="en-US" dirty="0" smtClean="0"/>
              <a:t>else</a:t>
            </a:r>
          </a:p>
          <a:p>
            <a:pPr fontAlgn="base"/>
            <a:r>
              <a:rPr lang="en-US" dirty="0" smtClean="0"/>
              <a:t>Steps = absolute (ΔY);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Step-03: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468583"/>
            <a:ext cx="9601196" cy="4407286"/>
          </a:xfrm>
        </p:spPr>
        <p:txBody>
          <a:bodyPr/>
          <a:lstStyle/>
          <a:p>
            <a:pPr fontAlgn="base"/>
            <a:r>
              <a:rPr lang="en-US" dirty="0" smtClean="0"/>
              <a:t> Suppose the current point is 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p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p</a:t>
            </a:r>
            <a:r>
              <a:rPr lang="en-US" dirty="0" smtClean="0"/>
              <a:t>) and the next point is (X</a:t>
            </a:r>
            <a:r>
              <a:rPr lang="en-US" baseline="-25000" dirty="0" smtClean="0"/>
              <a:t>p+1</a:t>
            </a:r>
            <a:r>
              <a:rPr lang="en-US" dirty="0" smtClean="0"/>
              <a:t>, Y</a:t>
            </a:r>
            <a:r>
              <a:rPr lang="en-US" baseline="-25000" dirty="0" smtClean="0"/>
              <a:t>p+1</a:t>
            </a:r>
            <a:r>
              <a:rPr lang="en-US" dirty="0" smtClean="0"/>
              <a:t>).</a:t>
            </a:r>
          </a:p>
          <a:p>
            <a:pPr fontAlgn="base"/>
            <a:r>
              <a:rPr lang="en-US" dirty="0" smtClean="0"/>
              <a:t>Find the next point by following the below three cases-</a:t>
            </a:r>
          </a:p>
          <a:p>
            <a:endParaRPr lang="en-US" dirty="0"/>
          </a:p>
        </p:txBody>
      </p:sp>
      <p:pic>
        <p:nvPicPr>
          <p:cNvPr id="2918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3054" y="2341418"/>
            <a:ext cx="9587346" cy="39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/>
              <a:t>Step-04: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Keep repeating Step-03 until the end point is reached or the number of generated new points (including the starting and ending points) equals to the steps count.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568036"/>
            <a:ext cx="9601196" cy="1579419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/>
              <a:t>Problem-01: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Calculate the points between the starting point (5, 6) and ending point (8, 12).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92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7636" y="2507673"/>
            <a:ext cx="9712037" cy="3159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Advantages of DDA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/>
              <a:t>It calculates the pixel positions faster than the calculations performed by using the equation y=mx +b.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/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/>
              <a:t>Multiplication is eliminated as the x and y increments are used to determine the position of the next pixel on a line</a:t>
            </a:r>
          </a:p>
        </p:txBody>
      </p:sp>
    </p:spTree>
    <p:extLst>
      <p:ext uri="{BB962C8B-B14F-4D97-AF65-F5344CB8AC3E}">
        <p14:creationId xmlns:p14="http://schemas.microsoft.com/office/powerpoint/2010/main" val="118513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Disadvantages of DDA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/>
              <a:t>The rounding and floating point operations are time consuming.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endParaRPr lang="en-US"/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round-off error</a:t>
            </a:r>
            <a:r>
              <a:rPr lang="en-US"/>
              <a:t> which results in each successive addition leads to the drift in pixel position, already calculated</a:t>
            </a:r>
          </a:p>
        </p:txBody>
      </p:sp>
    </p:spTree>
    <p:extLst>
      <p:ext uri="{BB962C8B-B14F-4D97-AF65-F5344CB8AC3E}">
        <p14:creationId xmlns:p14="http://schemas.microsoft.com/office/powerpoint/2010/main" val="256640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7155" indent="0">
              <a:buNone/>
            </a:pPr>
            <a:endParaRPr lang="en-US" dirty="0"/>
          </a:p>
        </p:txBody>
      </p:sp>
      <p:sp>
        <p:nvSpPr>
          <p:cNvPr id="31748" name="WordArt 4" descr="Paper bag"/>
          <p:cNvSpPr>
            <a:spLocks noChangeArrowheads="1" noChangeShapeType="1" noTextEdit="1"/>
          </p:cNvSpPr>
          <p:nvPr/>
        </p:nvSpPr>
        <p:spPr bwMode="auto">
          <a:xfrm>
            <a:off x="1295401" y="3454400"/>
            <a:ext cx="6654800" cy="762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45241"/>
              </a:avLst>
            </a:prstTxWarp>
          </a:bodyPr>
          <a:lstStyle/>
          <a:p>
            <a:pPr algn="ctr"/>
            <a:r>
              <a:rPr lang="en-US" sz="4400" kern="10" dirty="0" err="1">
                <a:ln w="9525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Bresenham's</a:t>
            </a:r>
            <a:r>
              <a:rPr lang="en-US" sz="4400" kern="10" dirty="0">
                <a:ln w="9525">
                  <a:solidFill>
                    <a:srgbClr val="008000"/>
                  </a:solidFill>
                  <a:round/>
                  <a:headEnd type="none" w="sm" len="sm"/>
                  <a:tailEnd type="none" w="sm" len="sm"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>
                      <a:alpha val="8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line algorithm</a:t>
            </a:r>
          </a:p>
        </p:txBody>
      </p:sp>
      <p:pic>
        <p:nvPicPr>
          <p:cNvPr id="31756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3" y="762000"/>
            <a:ext cx="3049584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11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Bresenham’s Line-Drawing Algorithm</a:t>
            </a:r>
            <a:endParaRPr/>
          </a:p>
        </p:txBody>
      </p:sp>
      <p:sp>
        <p:nvSpPr>
          <p:cNvPr id="2250" name="Google Shape;2250;p119"/>
          <p:cNvSpPr txBox="1"/>
          <p:nvPr/>
        </p:nvSpPr>
        <p:spPr>
          <a:xfrm>
            <a:off x="1819141" y="2449133"/>
            <a:ext cx="9077457" cy="3480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Accurate and efficient</a:t>
            </a:r>
            <a:endParaRPr/>
          </a:p>
          <a:p>
            <a:pPr marL="285750" marR="0" lvl="0" indent="-285750" algn="l" rtl="0">
              <a:spcBef>
                <a:spcPts val="156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Uses only incremental integer calculations</a:t>
            </a:r>
            <a:endParaRPr/>
          </a:p>
          <a:p>
            <a:pPr marL="742950" marR="0" lvl="1" indent="-183515" algn="l" rtl="0">
              <a:spcBef>
                <a:spcPts val="116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</a:pPr>
            <a:endParaRPr sz="14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 Symbols"/>
              <a:buChar char="✔"/>
            </a:pP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method is described for a line segment with a positive slope less than one</a:t>
            </a:r>
            <a:endParaRPr/>
          </a:p>
          <a:p>
            <a:pPr marL="285750" marR="0" lvl="0" indent="-285750" algn="l" rtl="0">
              <a:spcBef>
                <a:spcPts val="156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 Symbols"/>
              <a:buChar char="✔"/>
            </a:pP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method generalizes to line segments of other slopes by considering the symmetry between the various octants and quadrants of the xy plane</a:t>
            </a:r>
            <a:endParaRPr/>
          </a:p>
          <a:p>
            <a:pPr marL="285750" marR="0" lvl="0" indent="-110490" algn="l" rtl="0">
              <a:spcBef>
                <a:spcPts val="156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11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Line drawing algorithm</a:t>
            </a:r>
            <a:endParaRPr/>
          </a:p>
        </p:txBody>
      </p:sp>
      <p:sp>
        <p:nvSpPr>
          <p:cNvPr id="2050" name="Google Shape;2050;p110"/>
          <p:cNvSpPr txBox="1">
            <a:spLocks noGrp="1"/>
          </p:cNvSpPr>
          <p:nvPr>
            <p:ph type="body" idx="1"/>
          </p:nvPr>
        </p:nvSpPr>
        <p:spPr>
          <a:xfrm>
            <a:off x="1127760" y="2556932"/>
            <a:ext cx="10088880" cy="366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Programmer specifies (x,y) values of end pixels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Need algorithm to figure out which intermediate pixels are on line path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Pixel (x,y) values constrained to integer values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Actual computed intermediate line values may be floats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Rounding may be required. E.g. computed point 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/>
              <a:t>    (10.48, 20.51) rounded to (10, 21)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Rounded pixel value is off actual line path (jaggy!!) 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Sloped lines end up having jaggies</a:t>
            </a:r>
            <a:endParaRPr/>
          </a:p>
          <a:p>
            <a:pPr marL="285750" lvl="0" indent="-285750" algn="l" rtl="0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lang="en-US"/>
              <a:t>Vertical, horizontal lines, no jaggies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53444" y="522287"/>
            <a:ext cx="8505825" cy="854075"/>
          </a:xfrm>
          <a:ln/>
        </p:spPr>
        <p:txBody>
          <a:bodyPr/>
          <a:lstStyle/>
          <a:p>
            <a:r>
              <a:rPr lang="en-IE" dirty="0"/>
              <a:t>The Problem (</a:t>
            </a:r>
            <a:r>
              <a:rPr lang="en-IE" dirty="0" err="1"/>
              <a:t>cont</a:t>
            </a:r>
            <a:r>
              <a:rPr lang="en-IE" dirty="0"/>
              <a:t>…)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4900" y="1436686"/>
            <a:ext cx="9690100" cy="773114"/>
          </a:xfrm>
        </p:spPr>
        <p:txBody>
          <a:bodyPr/>
          <a:lstStyle/>
          <a:p>
            <a:r>
              <a:rPr lang="en-IE" dirty="0"/>
              <a:t>What happens when we try to draw this on a pixel based display?</a:t>
            </a:r>
            <a:endParaRPr lang="en-US" dirty="0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V="1">
            <a:off x="4875213" y="2511426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5260975" y="2511426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5645150" y="2511426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V="1">
            <a:off x="6024563" y="2511426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6408738" y="2511426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flipV="1">
            <a:off x="6788150" y="2511426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V="1">
            <a:off x="7172325" y="2511426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 flipV="1">
            <a:off x="7551738" y="2511426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rot="5400000" flipV="1">
            <a:off x="6023769" y="1016794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 rot="5400000" flipV="1">
            <a:off x="6023769" y="1402556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rot="5400000" flipV="1">
            <a:off x="6023769" y="1786731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 rot="5400000" flipV="1">
            <a:off x="6023769" y="2166144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rot="5400000" flipV="1">
            <a:off x="6023769" y="2550319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rot="5400000" flipV="1">
            <a:off x="6023769" y="2929731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 rot="5400000" flipV="1">
            <a:off x="6023769" y="3313906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 rot="5400000" flipV="1">
            <a:off x="6023769" y="3693319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380" name="Oval 20"/>
          <p:cNvSpPr>
            <a:spLocks noChangeArrowheads="1"/>
          </p:cNvSpPr>
          <p:nvPr/>
        </p:nvSpPr>
        <p:spPr bwMode="auto">
          <a:xfrm>
            <a:off x="5083175" y="4583114"/>
            <a:ext cx="319088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Oval 21"/>
          <p:cNvSpPr>
            <a:spLocks noChangeArrowheads="1"/>
          </p:cNvSpPr>
          <p:nvPr/>
        </p:nvSpPr>
        <p:spPr bwMode="auto">
          <a:xfrm>
            <a:off x="5481639" y="458311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2" name="Oval 22"/>
          <p:cNvSpPr>
            <a:spLocks noChangeArrowheads="1"/>
          </p:cNvSpPr>
          <p:nvPr/>
        </p:nvSpPr>
        <p:spPr bwMode="auto">
          <a:xfrm>
            <a:off x="7378700" y="4583114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3" name="Oval 23"/>
          <p:cNvSpPr>
            <a:spLocks noChangeArrowheads="1"/>
          </p:cNvSpPr>
          <p:nvPr/>
        </p:nvSpPr>
        <p:spPr bwMode="auto">
          <a:xfrm>
            <a:off x="4700589" y="4581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Oval 24"/>
          <p:cNvSpPr>
            <a:spLocks noChangeArrowheads="1"/>
          </p:cNvSpPr>
          <p:nvPr/>
        </p:nvSpPr>
        <p:spPr bwMode="auto">
          <a:xfrm>
            <a:off x="5848350" y="4583114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Oval 25"/>
          <p:cNvSpPr>
            <a:spLocks noChangeArrowheads="1"/>
          </p:cNvSpPr>
          <p:nvPr/>
        </p:nvSpPr>
        <p:spPr bwMode="auto">
          <a:xfrm>
            <a:off x="6246814" y="4581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Oval 26"/>
          <p:cNvSpPr>
            <a:spLocks noChangeArrowheads="1"/>
          </p:cNvSpPr>
          <p:nvPr/>
        </p:nvSpPr>
        <p:spPr bwMode="auto">
          <a:xfrm>
            <a:off x="6629400" y="45815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Oval 27"/>
          <p:cNvSpPr>
            <a:spLocks noChangeArrowheads="1"/>
          </p:cNvSpPr>
          <p:nvPr/>
        </p:nvSpPr>
        <p:spPr bwMode="auto">
          <a:xfrm>
            <a:off x="7011989" y="4581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Oval 28"/>
          <p:cNvSpPr>
            <a:spLocks noChangeArrowheads="1"/>
          </p:cNvSpPr>
          <p:nvPr/>
        </p:nvSpPr>
        <p:spPr bwMode="auto">
          <a:xfrm>
            <a:off x="5091114" y="42037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Oval 29"/>
          <p:cNvSpPr>
            <a:spLocks noChangeArrowheads="1"/>
          </p:cNvSpPr>
          <p:nvPr/>
        </p:nvSpPr>
        <p:spPr bwMode="auto">
          <a:xfrm>
            <a:off x="5489575" y="4203700"/>
            <a:ext cx="319088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Oval 30"/>
          <p:cNvSpPr>
            <a:spLocks noChangeArrowheads="1"/>
          </p:cNvSpPr>
          <p:nvPr/>
        </p:nvSpPr>
        <p:spPr bwMode="auto">
          <a:xfrm>
            <a:off x="7386639" y="42037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Oval 31"/>
          <p:cNvSpPr>
            <a:spLocks noChangeArrowheads="1"/>
          </p:cNvSpPr>
          <p:nvPr/>
        </p:nvSpPr>
        <p:spPr bwMode="auto">
          <a:xfrm>
            <a:off x="4708525" y="4202114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Oval 32"/>
          <p:cNvSpPr>
            <a:spLocks noChangeArrowheads="1"/>
          </p:cNvSpPr>
          <p:nvPr/>
        </p:nvSpPr>
        <p:spPr bwMode="auto">
          <a:xfrm>
            <a:off x="5856289" y="4203700"/>
            <a:ext cx="319087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     </a:t>
            </a:r>
          </a:p>
        </p:txBody>
      </p:sp>
      <p:sp>
        <p:nvSpPr>
          <p:cNvPr id="15393" name="Oval 33"/>
          <p:cNvSpPr>
            <a:spLocks noChangeArrowheads="1"/>
          </p:cNvSpPr>
          <p:nvPr/>
        </p:nvSpPr>
        <p:spPr bwMode="auto">
          <a:xfrm>
            <a:off x="6254750" y="4202114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Oval 34"/>
          <p:cNvSpPr>
            <a:spLocks noChangeArrowheads="1"/>
          </p:cNvSpPr>
          <p:nvPr/>
        </p:nvSpPr>
        <p:spPr bwMode="auto">
          <a:xfrm>
            <a:off x="6637339" y="420211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5" name="Oval 35"/>
          <p:cNvSpPr>
            <a:spLocks noChangeArrowheads="1"/>
          </p:cNvSpPr>
          <p:nvPr/>
        </p:nvSpPr>
        <p:spPr bwMode="auto">
          <a:xfrm>
            <a:off x="7019925" y="4202114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Oval 36"/>
          <p:cNvSpPr>
            <a:spLocks noChangeArrowheads="1"/>
          </p:cNvSpPr>
          <p:nvPr/>
        </p:nvSpPr>
        <p:spPr bwMode="auto">
          <a:xfrm>
            <a:off x="5086350" y="382428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Oval 37"/>
          <p:cNvSpPr>
            <a:spLocks noChangeArrowheads="1"/>
          </p:cNvSpPr>
          <p:nvPr/>
        </p:nvSpPr>
        <p:spPr bwMode="auto">
          <a:xfrm>
            <a:off x="5484814" y="382428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Oval 38"/>
          <p:cNvSpPr>
            <a:spLocks noChangeArrowheads="1"/>
          </p:cNvSpPr>
          <p:nvPr/>
        </p:nvSpPr>
        <p:spPr bwMode="auto">
          <a:xfrm>
            <a:off x="7381875" y="382428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Oval 39"/>
          <p:cNvSpPr>
            <a:spLocks noChangeArrowheads="1"/>
          </p:cNvSpPr>
          <p:nvPr/>
        </p:nvSpPr>
        <p:spPr bwMode="auto">
          <a:xfrm>
            <a:off x="4703764" y="38227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Oval 40"/>
          <p:cNvSpPr>
            <a:spLocks noChangeArrowheads="1"/>
          </p:cNvSpPr>
          <p:nvPr/>
        </p:nvSpPr>
        <p:spPr bwMode="auto">
          <a:xfrm>
            <a:off x="5851525" y="382428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1" name="Oval 41"/>
          <p:cNvSpPr>
            <a:spLocks noChangeArrowheads="1"/>
          </p:cNvSpPr>
          <p:nvPr/>
        </p:nvSpPr>
        <p:spPr bwMode="auto">
          <a:xfrm>
            <a:off x="6249989" y="3822700"/>
            <a:ext cx="319087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2" name="Oval 42"/>
          <p:cNvSpPr>
            <a:spLocks noChangeArrowheads="1"/>
          </p:cNvSpPr>
          <p:nvPr/>
        </p:nvSpPr>
        <p:spPr bwMode="auto">
          <a:xfrm>
            <a:off x="6632575" y="3822700"/>
            <a:ext cx="319088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3" name="Oval 43"/>
          <p:cNvSpPr>
            <a:spLocks noChangeArrowheads="1"/>
          </p:cNvSpPr>
          <p:nvPr/>
        </p:nvSpPr>
        <p:spPr bwMode="auto">
          <a:xfrm>
            <a:off x="7015164" y="38227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Oval 44"/>
          <p:cNvSpPr>
            <a:spLocks noChangeArrowheads="1"/>
          </p:cNvSpPr>
          <p:nvPr/>
        </p:nvSpPr>
        <p:spPr bwMode="auto">
          <a:xfrm>
            <a:off x="5094289" y="34448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5" name="Oval 45"/>
          <p:cNvSpPr>
            <a:spLocks noChangeArrowheads="1"/>
          </p:cNvSpPr>
          <p:nvPr/>
        </p:nvSpPr>
        <p:spPr bwMode="auto">
          <a:xfrm>
            <a:off x="5492750" y="34448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6" name="Oval 46"/>
          <p:cNvSpPr>
            <a:spLocks noChangeArrowheads="1"/>
          </p:cNvSpPr>
          <p:nvPr/>
        </p:nvSpPr>
        <p:spPr bwMode="auto">
          <a:xfrm>
            <a:off x="7389814" y="34448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Oval 47"/>
          <p:cNvSpPr>
            <a:spLocks noChangeArrowheads="1"/>
          </p:cNvSpPr>
          <p:nvPr/>
        </p:nvSpPr>
        <p:spPr bwMode="auto">
          <a:xfrm>
            <a:off x="4711700" y="344328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Oval 48"/>
          <p:cNvSpPr>
            <a:spLocks noChangeArrowheads="1"/>
          </p:cNvSpPr>
          <p:nvPr/>
        </p:nvSpPr>
        <p:spPr bwMode="auto">
          <a:xfrm>
            <a:off x="5859464" y="34448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09" name="Oval 49"/>
          <p:cNvSpPr>
            <a:spLocks noChangeArrowheads="1"/>
          </p:cNvSpPr>
          <p:nvPr/>
        </p:nvSpPr>
        <p:spPr bwMode="auto">
          <a:xfrm>
            <a:off x="6257925" y="344328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0" name="Oval 50"/>
          <p:cNvSpPr>
            <a:spLocks noChangeArrowheads="1"/>
          </p:cNvSpPr>
          <p:nvPr/>
        </p:nvSpPr>
        <p:spPr bwMode="auto">
          <a:xfrm>
            <a:off x="6640514" y="344328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Oval 51"/>
          <p:cNvSpPr>
            <a:spLocks noChangeArrowheads="1"/>
          </p:cNvSpPr>
          <p:nvPr/>
        </p:nvSpPr>
        <p:spPr bwMode="auto">
          <a:xfrm>
            <a:off x="7023100" y="3443289"/>
            <a:ext cx="319088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Oval 52"/>
          <p:cNvSpPr>
            <a:spLocks noChangeArrowheads="1"/>
          </p:cNvSpPr>
          <p:nvPr/>
        </p:nvSpPr>
        <p:spPr bwMode="auto">
          <a:xfrm>
            <a:off x="5106989" y="30448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Oval 53"/>
          <p:cNvSpPr>
            <a:spLocks noChangeArrowheads="1"/>
          </p:cNvSpPr>
          <p:nvPr/>
        </p:nvSpPr>
        <p:spPr bwMode="auto">
          <a:xfrm>
            <a:off x="5505450" y="30448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Oval 54"/>
          <p:cNvSpPr>
            <a:spLocks noChangeArrowheads="1"/>
          </p:cNvSpPr>
          <p:nvPr/>
        </p:nvSpPr>
        <p:spPr bwMode="auto">
          <a:xfrm>
            <a:off x="7402514" y="30448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5" name="Oval 55"/>
          <p:cNvSpPr>
            <a:spLocks noChangeArrowheads="1"/>
          </p:cNvSpPr>
          <p:nvPr/>
        </p:nvSpPr>
        <p:spPr bwMode="auto">
          <a:xfrm>
            <a:off x="4724400" y="304323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Oval 56"/>
          <p:cNvSpPr>
            <a:spLocks noChangeArrowheads="1"/>
          </p:cNvSpPr>
          <p:nvPr/>
        </p:nvSpPr>
        <p:spPr bwMode="auto">
          <a:xfrm>
            <a:off x="5872164" y="30448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Oval 57"/>
          <p:cNvSpPr>
            <a:spLocks noChangeArrowheads="1"/>
          </p:cNvSpPr>
          <p:nvPr/>
        </p:nvSpPr>
        <p:spPr bwMode="auto">
          <a:xfrm>
            <a:off x="6270625" y="304323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Oval 58"/>
          <p:cNvSpPr>
            <a:spLocks noChangeArrowheads="1"/>
          </p:cNvSpPr>
          <p:nvPr/>
        </p:nvSpPr>
        <p:spPr bwMode="auto">
          <a:xfrm>
            <a:off x="6653214" y="304323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Oval 59"/>
          <p:cNvSpPr>
            <a:spLocks noChangeArrowheads="1"/>
          </p:cNvSpPr>
          <p:nvPr/>
        </p:nvSpPr>
        <p:spPr bwMode="auto">
          <a:xfrm>
            <a:off x="7035800" y="304323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0" name="Oval 60"/>
          <p:cNvSpPr>
            <a:spLocks noChangeArrowheads="1"/>
          </p:cNvSpPr>
          <p:nvPr/>
        </p:nvSpPr>
        <p:spPr bwMode="auto">
          <a:xfrm>
            <a:off x="5114925" y="2665414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1" name="Oval 61"/>
          <p:cNvSpPr>
            <a:spLocks noChangeArrowheads="1"/>
          </p:cNvSpPr>
          <p:nvPr/>
        </p:nvSpPr>
        <p:spPr bwMode="auto">
          <a:xfrm>
            <a:off x="5513389" y="266541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2" name="Oval 62"/>
          <p:cNvSpPr>
            <a:spLocks noChangeArrowheads="1"/>
          </p:cNvSpPr>
          <p:nvPr/>
        </p:nvSpPr>
        <p:spPr bwMode="auto">
          <a:xfrm>
            <a:off x="7410450" y="2665414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3" name="Oval 63"/>
          <p:cNvSpPr>
            <a:spLocks noChangeArrowheads="1"/>
          </p:cNvSpPr>
          <p:nvPr/>
        </p:nvSpPr>
        <p:spPr bwMode="auto">
          <a:xfrm>
            <a:off x="4732339" y="26638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4" name="Oval 64"/>
          <p:cNvSpPr>
            <a:spLocks noChangeArrowheads="1"/>
          </p:cNvSpPr>
          <p:nvPr/>
        </p:nvSpPr>
        <p:spPr bwMode="auto">
          <a:xfrm>
            <a:off x="5880100" y="2665414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5" name="Oval 65"/>
          <p:cNvSpPr>
            <a:spLocks noChangeArrowheads="1"/>
          </p:cNvSpPr>
          <p:nvPr/>
        </p:nvSpPr>
        <p:spPr bwMode="auto">
          <a:xfrm>
            <a:off x="6278564" y="26638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6" name="Oval 66"/>
          <p:cNvSpPr>
            <a:spLocks noChangeArrowheads="1"/>
          </p:cNvSpPr>
          <p:nvPr/>
        </p:nvSpPr>
        <p:spPr bwMode="auto">
          <a:xfrm>
            <a:off x="6661150" y="26638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7" name="Oval 67"/>
          <p:cNvSpPr>
            <a:spLocks noChangeArrowheads="1"/>
          </p:cNvSpPr>
          <p:nvPr/>
        </p:nvSpPr>
        <p:spPr bwMode="auto">
          <a:xfrm>
            <a:off x="7043739" y="26638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8" name="Oval 68"/>
          <p:cNvSpPr>
            <a:spLocks noChangeArrowheads="1"/>
          </p:cNvSpPr>
          <p:nvPr/>
        </p:nvSpPr>
        <p:spPr bwMode="auto">
          <a:xfrm>
            <a:off x="5075239" y="535146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29" name="Oval 69"/>
          <p:cNvSpPr>
            <a:spLocks noChangeArrowheads="1"/>
          </p:cNvSpPr>
          <p:nvPr/>
        </p:nvSpPr>
        <p:spPr bwMode="auto">
          <a:xfrm>
            <a:off x="5473700" y="5351464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0" name="Oval 70"/>
          <p:cNvSpPr>
            <a:spLocks noChangeArrowheads="1"/>
          </p:cNvSpPr>
          <p:nvPr/>
        </p:nvSpPr>
        <p:spPr bwMode="auto">
          <a:xfrm>
            <a:off x="7370764" y="535146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1" name="Oval 71"/>
          <p:cNvSpPr>
            <a:spLocks noChangeArrowheads="1"/>
          </p:cNvSpPr>
          <p:nvPr/>
        </p:nvSpPr>
        <p:spPr bwMode="auto">
          <a:xfrm>
            <a:off x="4692650" y="53498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2" name="Oval 72"/>
          <p:cNvSpPr>
            <a:spLocks noChangeArrowheads="1"/>
          </p:cNvSpPr>
          <p:nvPr/>
        </p:nvSpPr>
        <p:spPr bwMode="auto">
          <a:xfrm>
            <a:off x="5840414" y="535146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3" name="Oval 73"/>
          <p:cNvSpPr>
            <a:spLocks noChangeArrowheads="1"/>
          </p:cNvSpPr>
          <p:nvPr/>
        </p:nvSpPr>
        <p:spPr bwMode="auto">
          <a:xfrm>
            <a:off x="6238875" y="53498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4" name="Oval 74"/>
          <p:cNvSpPr>
            <a:spLocks noChangeArrowheads="1"/>
          </p:cNvSpPr>
          <p:nvPr/>
        </p:nvSpPr>
        <p:spPr bwMode="auto">
          <a:xfrm>
            <a:off x="6621464" y="53498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5" name="Oval 75"/>
          <p:cNvSpPr>
            <a:spLocks noChangeArrowheads="1"/>
          </p:cNvSpPr>
          <p:nvPr/>
        </p:nvSpPr>
        <p:spPr bwMode="auto">
          <a:xfrm>
            <a:off x="7004050" y="53498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6" name="Oval 76"/>
          <p:cNvSpPr>
            <a:spLocks noChangeArrowheads="1"/>
          </p:cNvSpPr>
          <p:nvPr/>
        </p:nvSpPr>
        <p:spPr bwMode="auto">
          <a:xfrm>
            <a:off x="5083175" y="49720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7" name="Oval 77"/>
          <p:cNvSpPr>
            <a:spLocks noChangeArrowheads="1"/>
          </p:cNvSpPr>
          <p:nvPr/>
        </p:nvSpPr>
        <p:spPr bwMode="auto">
          <a:xfrm>
            <a:off x="5481639" y="497205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8" name="Oval 78"/>
          <p:cNvSpPr>
            <a:spLocks noChangeArrowheads="1"/>
          </p:cNvSpPr>
          <p:nvPr/>
        </p:nvSpPr>
        <p:spPr bwMode="auto">
          <a:xfrm>
            <a:off x="7378700" y="49720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39" name="Oval 79"/>
          <p:cNvSpPr>
            <a:spLocks noChangeArrowheads="1"/>
          </p:cNvSpPr>
          <p:nvPr/>
        </p:nvSpPr>
        <p:spPr bwMode="auto">
          <a:xfrm>
            <a:off x="4700589" y="497046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0" name="Oval 80"/>
          <p:cNvSpPr>
            <a:spLocks noChangeArrowheads="1"/>
          </p:cNvSpPr>
          <p:nvPr/>
        </p:nvSpPr>
        <p:spPr bwMode="auto">
          <a:xfrm>
            <a:off x="5848350" y="49720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1" name="Oval 81"/>
          <p:cNvSpPr>
            <a:spLocks noChangeArrowheads="1"/>
          </p:cNvSpPr>
          <p:nvPr/>
        </p:nvSpPr>
        <p:spPr bwMode="auto">
          <a:xfrm>
            <a:off x="6246814" y="497046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2" name="Oval 82"/>
          <p:cNvSpPr>
            <a:spLocks noChangeArrowheads="1"/>
          </p:cNvSpPr>
          <p:nvPr/>
        </p:nvSpPr>
        <p:spPr bwMode="auto">
          <a:xfrm>
            <a:off x="6629400" y="4970464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3" name="Oval 83"/>
          <p:cNvSpPr>
            <a:spLocks noChangeArrowheads="1"/>
          </p:cNvSpPr>
          <p:nvPr/>
        </p:nvSpPr>
        <p:spPr bwMode="auto">
          <a:xfrm>
            <a:off x="7011989" y="497046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4" name="Line 84"/>
          <p:cNvSpPr>
            <a:spLocks noChangeShapeType="1"/>
          </p:cNvSpPr>
          <p:nvPr/>
        </p:nvSpPr>
        <p:spPr bwMode="auto">
          <a:xfrm flipV="1">
            <a:off x="5245100" y="3598863"/>
            <a:ext cx="1938338" cy="1141412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45" name="Rectangle 85"/>
          <p:cNvSpPr>
            <a:spLocks noChangeArrowheads="1"/>
          </p:cNvSpPr>
          <p:nvPr/>
        </p:nvSpPr>
        <p:spPr bwMode="auto">
          <a:xfrm>
            <a:off x="1981200" y="5762625"/>
            <a:ext cx="8458200" cy="90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270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IE" dirty="0"/>
              <a:t>How do we choose which pixels to turn on?</a:t>
            </a:r>
            <a:endParaRPr lang="en-US" dirty="0"/>
          </a:p>
        </p:txBody>
      </p:sp>
      <p:sp>
        <p:nvSpPr>
          <p:cNvPr id="15446" name="Line 86"/>
          <p:cNvSpPr>
            <a:spLocks noChangeShapeType="1"/>
          </p:cNvSpPr>
          <p:nvPr/>
        </p:nvSpPr>
        <p:spPr bwMode="auto">
          <a:xfrm flipV="1">
            <a:off x="4497388" y="2500313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5447" name="Oval 87"/>
          <p:cNvSpPr>
            <a:spLocks noChangeArrowheads="1"/>
          </p:cNvSpPr>
          <p:nvPr/>
        </p:nvSpPr>
        <p:spPr bwMode="auto">
          <a:xfrm>
            <a:off x="4322764" y="457041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8" name="Oval 88"/>
          <p:cNvSpPr>
            <a:spLocks noChangeArrowheads="1"/>
          </p:cNvSpPr>
          <p:nvPr/>
        </p:nvSpPr>
        <p:spPr bwMode="auto">
          <a:xfrm>
            <a:off x="4330700" y="419100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49" name="Oval 89"/>
          <p:cNvSpPr>
            <a:spLocks noChangeArrowheads="1"/>
          </p:cNvSpPr>
          <p:nvPr/>
        </p:nvSpPr>
        <p:spPr bwMode="auto">
          <a:xfrm>
            <a:off x="4325939" y="381158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50" name="Oval 90"/>
          <p:cNvSpPr>
            <a:spLocks noChangeArrowheads="1"/>
          </p:cNvSpPr>
          <p:nvPr/>
        </p:nvSpPr>
        <p:spPr bwMode="auto">
          <a:xfrm>
            <a:off x="4333875" y="3432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51" name="Oval 91"/>
          <p:cNvSpPr>
            <a:spLocks noChangeArrowheads="1"/>
          </p:cNvSpPr>
          <p:nvPr/>
        </p:nvSpPr>
        <p:spPr bwMode="auto">
          <a:xfrm>
            <a:off x="4346575" y="30321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52" name="Oval 92"/>
          <p:cNvSpPr>
            <a:spLocks noChangeArrowheads="1"/>
          </p:cNvSpPr>
          <p:nvPr/>
        </p:nvSpPr>
        <p:spPr bwMode="auto">
          <a:xfrm>
            <a:off x="4354514" y="265271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53" name="Oval 93"/>
          <p:cNvSpPr>
            <a:spLocks noChangeArrowheads="1"/>
          </p:cNvSpPr>
          <p:nvPr/>
        </p:nvSpPr>
        <p:spPr bwMode="auto">
          <a:xfrm>
            <a:off x="4314825" y="5338764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54" name="Oval 94"/>
          <p:cNvSpPr>
            <a:spLocks noChangeArrowheads="1"/>
          </p:cNvSpPr>
          <p:nvPr/>
        </p:nvSpPr>
        <p:spPr bwMode="auto">
          <a:xfrm>
            <a:off x="4322764" y="495935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0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1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1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1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1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1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1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1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1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1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1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6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 animBg="1"/>
      <p:bldP spid="15366" grpId="0" animBg="1"/>
      <p:bldP spid="15367" grpId="0" animBg="1"/>
      <p:bldP spid="15368" grpId="0" animBg="1"/>
      <p:bldP spid="15369" grpId="0" animBg="1"/>
      <p:bldP spid="15370" grpId="0" animBg="1"/>
      <p:bldP spid="15371" grpId="0" animBg="1"/>
      <p:bldP spid="15372" grpId="0" animBg="1"/>
      <p:bldP spid="15373" grpId="0" animBg="1"/>
      <p:bldP spid="15374" grpId="0" animBg="1"/>
      <p:bldP spid="15375" grpId="0" animBg="1"/>
      <p:bldP spid="15376" grpId="0" animBg="1"/>
      <p:bldP spid="15377" grpId="0" animBg="1"/>
      <p:bldP spid="15378" grpId="0" animBg="1"/>
      <p:bldP spid="15379" grpId="0" animBg="1"/>
      <p:bldP spid="15380" grpId="0" animBg="1"/>
      <p:bldP spid="15381" grpId="0" animBg="1"/>
      <p:bldP spid="15382" grpId="0" animBg="1"/>
      <p:bldP spid="15383" grpId="0" animBg="1"/>
      <p:bldP spid="15384" grpId="0" animBg="1"/>
      <p:bldP spid="15385" grpId="0" animBg="1"/>
      <p:bldP spid="15386" grpId="0" animBg="1"/>
      <p:bldP spid="15387" grpId="0" animBg="1"/>
      <p:bldP spid="15388" grpId="0" animBg="1"/>
      <p:bldP spid="15389" grpId="0" animBg="1"/>
      <p:bldP spid="15390" grpId="0" animBg="1"/>
      <p:bldP spid="15391" grpId="0" animBg="1"/>
      <p:bldP spid="15392" grpId="0" animBg="1"/>
      <p:bldP spid="15393" grpId="0" animBg="1"/>
      <p:bldP spid="15394" grpId="0" animBg="1"/>
      <p:bldP spid="15396" grpId="0" animBg="1"/>
      <p:bldP spid="15397" grpId="0" animBg="1"/>
      <p:bldP spid="15398" grpId="0" animBg="1"/>
      <p:bldP spid="15399" grpId="0" animBg="1"/>
      <p:bldP spid="15400" grpId="0" animBg="1"/>
      <p:bldP spid="15401" grpId="0" animBg="1"/>
      <p:bldP spid="15402" grpId="0" animBg="1"/>
      <p:bldP spid="15403" grpId="0" animBg="1"/>
      <p:bldP spid="15404" grpId="0" animBg="1"/>
      <p:bldP spid="15405" grpId="0" animBg="1"/>
      <p:bldP spid="15406" grpId="0" animBg="1"/>
      <p:bldP spid="15407" grpId="0" animBg="1"/>
      <p:bldP spid="15408" grpId="0" animBg="1"/>
      <p:bldP spid="15409" grpId="0" animBg="1"/>
      <p:bldP spid="15410" grpId="0" animBg="1"/>
      <p:bldP spid="15411" grpId="0" animBg="1"/>
      <p:bldP spid="15412" grpId="0" animBg="1"/>
      <p:bldP spid="15413" grpId="0" animBg="1"/>
      <p:bldP spid="15414" grpId="0" animBg="1"/>
      <p:bldP spid="15415" grpId="0" animBg="1"/>
      <p:bldP spid="15416" grpId="0" animBg="1"/>
      <p:bldP spid="15417" grpId="0" animBg="1"/>
      <p:bldP spid="15418" grpId="0" animBg="1"/>
      <p:bldP spid="15419" grpId="0" animBg="1"/>
      <p:bldP spid="15420" grpId="0" animBg="1"/>
      <p:bldP spid="15421" grpId="0" animBg="1"/>
      <p:bldP spid="15422" grpId="0" animBg="1"/>
      <p:bldP spid="15423" grpId="0" animBg="1"/>
      <p:bldP spid="15424" grpId="0" animBg="1"/>
      <p:bldP spid="15425" grpId="0" animBg="1"/>
      <p:bldP spid="15426" grpId="0" animBg="1"/>
      <p:bldP spid="15427" grpId="0" animBg="1"/>
      <p:bldP spid="15428" grpId="0" animBg="1"/>
      <p:bldP spid="15429" grpId="0" animBg="1"/>
      <p:bldP spid="15430" grpId="0" animBg="1"/>
      <p:bldP spid="15431" grpId="0" animBg="1"/>
      <p:bldP spid="15432" grpId="0" animBg="1"/>
      <p:bldP spid="15433" grpId="0" animBg="1"/>
      <p:bldP spid="15434" grpId="0" animBg="1"/>
      <p:bldP spid="15435" grpId="0" animBg="1"/>
      <p:bldP spid="15436" grpId="0" animBg="1"/>
      <p:bldP spid="15437" grpId="0" animBg="1"/>
      <p:bldP spid="15438" grpId="0" animBg="1"/>
      <p:bldP spid="15439" grpId="0" animBg="1"/>
      <p:bldP spid="15440" grpId="0" animBg="1"/>
      <p:bldP spid="15441" grpId="0" animBg="1"/>
      <p:bldP spid="15442" grpId="0" animBg="1"/>
      <p:bldP spid="15443" grpId="0" animBg="1"/>
      <p:bldP spid="15444" grpId="0" animBg="1"/>
      <p:bldP spid="15445" grpId="0"/>
      <p:bldP spid="15446" grpId="0" animBg="1"/>
      <p:bldP spid="15447" grpId="0" animBg="1"/>
      <p:bldP spid="15448" grpId="0" animBg="1"/>
      <p:bldP spid="15449" grpId="0" animBg="1"/>
      <p:bldP spid="15450" grpId="0" animBg="1"/>
      <p:bldP spid="15451" grpId="0" animBg="1"/>
      <p:bldP spid="15452" grpId="0" animBg="1"/>
      <p:bldP spid="15453" grpId="0" animBg="1"/>
      <p:bldP spid="154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" name="Google Shape;2255;p12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Bresenham’s Line-Drawing Algorithm</a:t>
            </a:r>
            <a:endParaRPr/>
          </a:p>
        </p:txBody>
      </p:sp>
      <p:sp>
        <p:nvSpPr>
          <p:cNvPr id="2256" name="Google Shape;2256;p120"/>
          <p:cNvSpPr txBox="1"/>
          <p:nvPr/>
        </p:nvSpPr>
        <p:spPr>
          <a:xfrm>
            <a:off x="7789861" y="2700853"/>
            <a:ext cx="3106737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Decide what is the next pixel position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(11,11) or (11,12)</a:t>
            </a:r>
            <a:endParaRPr sz="20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2257" name="Google Shape;2257;p120"/>
          <p:cNvCxnSpPr/>
          <p:nvPr/>
        </p:nvCxnSpPr>
        <p:spPr>
          <a:xfrm>
            <a:off x="2964981" y="3042166"/>
            <a:ext cx="38163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8" name="Google Shape;2258;p120"/>
          <p:cNvCxnSpPr/>
          <p:nvPr/>
        </p:nvCxnSpPr>
        <p:spPr>
          <a:xfrm>
            <a:off x="2964981" y="3689866"/>
            <a:ext cx="38163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9" name="Google Shape;2259;p120"/>
          <p:cNvCxnSpPr/>
          <p:nvPr/>
        </p:nvCxnSpPr>
        <p:spPr>
          <a:xfrm>
            <a:off x="2964981" y="4337566"/>
            <a:ext cx="38163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0" name="Google Shape;2260;p120"/>
          <p:cNvCxnSpPr/>
          <p:nvPr/>
        </p:nvCxnSpPr>
        <p:spPr>
          <a:xfrm>
            <a:off x="2964981" y="4985266"/>
            <a:ext cx="38163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1" name="Google Shape;2261;p120"/>
          <p:cNvCxnSpPr/>
          <p:nvPr/>
        </p:nvCxnSpPr>
        <p:spPr>
          <a:xfrm>
            <a:off x="2964981" y="5634553"/>
            <a:ext cx="38163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2" name="Google Shape;2262;p120"/>
          <p:cNvCxnSpPr/>
          <p:nvPr/>
        </p:nvCxnSpPr>
        <p:spPr>
          <a:xfrm>
            <a:off x="3469806" y="2897703"/>
            <a:ext cx="0" cy="29527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3" name="Google Shape;2263;p120"/>
          <p:cNvCxnSpPr/>
          <p:nvPr/>
        </p:nvCxnSpPr>
        <p:spPr>
          <a:xfrm>
            <a:off x="4117506" y="2897703"/>
            <a:ext cx="0" cy="29527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4" name="Google Shape;2264;p120"/>
          <p:cNvCxnSpPr/>
          <p:nvPr/>
        </p:nvCxnSpPr>
        <p:spPr>
          <a:xfrm>
            <a:off x="4765206" y="2897703"/>
            <a:ext cx="0" cy="29527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5" name="Google Shape;2265;p120"/>
          <p:cNvCxnSpPr/>
          <p:nvPr/>
        </p:nvCxnSpPr>
        <p:spPr>
          <a:xfrm>
            <a:off x="5412906" y="2897703"/>
            <a:ext cx="0" cy="29527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6" name="Google Shape;2266;p120"/>
          <p:cNvCxnSpPr/>
          <p:nvPr/>
        </p:nvCxnSpPr>
        <p:spPr>
          <a:xfrm>
            <a:off x="6062193" y="2897703"/>
            <a:ext cx="0" cy="29527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7" name="Google Shape;2267;p120"/>
          <p:cNvSpPr/>
          <p:nvPr/>
        </p:nvSpPr>
        <p:spPr>
          <a:xfrm>
            <a:off x="3469806" y="4337566"/>
            <a:ext cx="647700" cy="6492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8" name="Google Shape;2268;p120"/>
          <p:cNvCxnSpPr/>
          <p:nvPr/>
        </p:nvCxnSpPr>
        <p:spPr>
          <a:xfrm rot="10800000" flipH="1">
            <a:off x="3757143" y="3113603"/>
            <a:ext cx="2665413" cy="1512888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69" name="Google Shape;2269;p120"/>
          <p:cNvSpPr txBox="1"/>
          <p:nvPr/>
        </p:nvSpPr>
        <p:spPr>
          <a:xfrm>
            <a:off x="4188943" y="3113603"/>
            <a:ext cx="1081088" cy="6238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Specified </a:t>
            </a:r>
            <a:endParaRPr/>
          </a:p>
          <a:p>
            <a:pPr marL="0" marR="0" lvl="0" indent="0" algn="r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 path</a:t>
            </a:r>
            <a:endParaRPr/>
          </a:p>
        </p:txBody>
      </p:sp>
      <p:sp>
        <p:nvSpPr>
          <p:cNvPr id="2270" name="Google Shape;2270;p120"/>
          <p:cNvSpPr txBox="1"/>
          <p:nvPr/>
        </p:nvSpPr>
        <p:spPr>
          <a:xfrm>
            <a:off x="3469806" y="5705991"/>
            <a:ext cx="647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2271" name="Google Shape;2271;p120"/>
          <p:cNvSpPr txBox="1"/>
          <p:nvPr/>
        </p:nvSpPr>
        <p:spPr>
          <a:xfrm>
            <a:off x="3974631" y="5705991"/>
            <a:ext cx="647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2272" name="Google Shape;2272;p120"/>
          <p:cNvSpPr txBox="1"/>
          <p:nvPr/>
        </p:nvSpPr>
        <p:spPr>
          <a:xfrm>
            <a:off x="4693768" y="5705991"/>
            <a:ext cx="647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2273" name="Google Shape;2273;p120"/>
          <p:cNvSpPr txBox="1"/>
          <p:nvPr/>
        </p:nvSpPr>
        <p:spPr>
          <a:xfrm>
            <a:off x="5414493" y="5705991"/>
            <a:ext cx="647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sp>
        <p:nvSpPr>
          <p:cNvPr id="2274" name="Google Shape;2274;p120"/>
          <p:cNvSpPr txBox="1"/>
          <p:nvPr/>
        </p:nvSpPr>
        <p:spPr>
          <a:xfrm>
            <a:off x="2893543" y="5129728"/>
            <a:ext cx="647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2275" name="Google Shape;2275;p120"/>
          <p:cNvSpPr txBox="1"/>
          <p:nvPr/>
        </p:nvSpPr>
        <p:spPr>
          <a:xfrm>
            <a:off x="2893543" y="4482028"/>
            <a:ext cx="647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2276" name="Google Shape;2276;p120"/>
          <p:cNvSpPr txBox="1"/>
          <p:nvPr/>
        </p:nvSpPr>
        <p:spPr>
          <a:xfrm>
            <a:off x="2893543" y="3834328"/>
            <a:ext cx="647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2277" name="Google Shape;2277;p120"/>
          <p:cNvSpPr txBox="1"/>
          <p:nvPr/>
        </p:nvSpPr>
        <p:spPr>
          <a:xfrm>
            <a:off x="2893543" y="3186628"/>
            <a:ext cx="647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2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Bresenham’s Line-Drawing Algorithm</a:t>
            </a:r>
            <a:endParaRPr/>
          </a:p>
        </p:txBody>
      </p:sp>
      <p:sp>
        <p:nvSpPr>
          <p:cNvPr id="2283" name="Google Shape;2283;p121"/>
          <p:cNvSpPr txBox="1"/>
          <p:nvPr/>
        </p:nvSpPr>
        <p:spPr>
          <a:xfrm>
            <a:off x="6088664" y="2929785"/>
            <a:ext cx="4105275" cy="2328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For the pixel position x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k+1</a:t>
            </a: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=x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+1, which one we should choose: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(x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k+1</a:t>
            </a: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,y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) or (x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k+1</a:t>
            </a: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y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k+1</a:t>
            </a: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/>
          </a:p>
        </p:txBody>
      </p:sp>
      <p:cxnSp>
        <p:nvCxnSpPr>
          <p:cNvPr id="2284" name="Google Shape;2284;p121"/>
          <p:cNvCxnSpPr/>
          <p:nvPr/>
        </p:nvCxnSpPr>
        <p:spPr>
          <a:xfrm>
            <a:off x="2127852" y="2952012"/>
            <a:ext cx="38163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5" name="Google Shape;2285;p121"/>
          <p:cNvCxnSpPr/>
          <p:nvPr/>
        </p:nvCxnSpPr>
        <p:spPr>
          <a:xfrm>
            <a:off x="2127852" y="3599712"/>
            <a:ext cx="38163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6" name="Google Shape;2286;p121"/>
          <p:cNvCxnSpPr/>
          <p:nvPr/>
        </p:nvCxnSpPr>
        <p:spPr>
          <a:xfrm>
            <a:off x="2127852" y="4247412"/>
            <a:ext cx="38163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7" name="Google Shape;2287;p121"/>
          <p:cNvCxnSpPr/>
          <p:nvPr/>
        </p:nvCxnSpPr>
        <p:spPr>
          <a:xfrm>
            <a:off x="2127852" y="4895112"/>
            <a:ext cx="38163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8" name="Google Shape;2288;p121"/>
          <p:cNvCxnSpPr/>
          <p:nvPr/>
        </p:nvCxnSpPr>
        <p:spPr>
          <a:xfrm>
            <a:off x="2127852" y="5544399"/>
            <a:ext cx="381635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9" name="Google Shape;2289;p121"/>
          <p:cNvCxnSpPr/>
          <p:nvPr/>
        </p:nvCxnSpPr>
        <p:spPr>
          <a:xfrm>
            <a:off x="2632677" y="2807549"/>
            <a:ext cx="0" cy="29527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0" name="Google Shape;2290;p121"/>
          <p:cNvCxnSpPr/>
          <p:nvPr/>
        </p:nvCxnSpPr>
        <p:spPr>
          <a:xfrm>
            <a:off x="3280377" y="2807549"/>
            <a:ext cx="0" cy="29527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1" name="Google Shape;2291;p121"/>
          <p:cNvCxnSpPr/>
          <p:nvPr/>
        </p:nvCxnSpPr>
        <p:spPr>
          <a:xfrm>
            <a:off x="3928077" y="2807549"/>
            <a:ext cx="0" cy="29527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2" name="Google Shape;2292;p121"/>
          <p:cNvCxnSpPr/>
          <p:nvPr/>
        </p:nvCxnSpPr>
        <p:spPr>
          <a:xfrm>
            <a:off x="4575777" y="2807549"/>
            <a:ext cx="0" cy="29527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3" name="Google Shape;2293;p121"/>
          <p:cNvCxnSpPr/>
          <p:nvPr/>
        </p:nvCxnSpPr>
        <p:spPr>
          <a:xfrm>
            <a:off x="5225064" y="2807549"/>
            <a:ext cx="0" cy="29527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4" name="Google Shape;2294;p121"/>
          <p:cNvSpPr/>
          <p:nvPr/>
        </p:nvSpPr>
        <p:spPr>
          <a:xfrm>
            <a:off x="2632677" y="4895112"/>
            <a:ext cx="647700" cy="649287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5" name="Google Shape;2295;p121"/>
          <p:cNvCxnSpPr/>
          <p:nvPr/>
        </p:nvCxnSpPr>
        <p:spPr>
          <a:xfrm rot="10800000" flipH="1">
            <a:off x="2920014" y="4031512"/>
            <a:ext cx="2881313" cy="1152525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6" name="Google Shape;2296;p121"/>
          <p:cNvSpPr txBox="1"/>
          <p:nvPr/>
        </p:nvSpPr>
        <p:spPr>
          <a:xfrm>
            <a:off x="4215414" y="3871174"/>
            <a:ext cx="1081088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y=mx+b</a:t>
            </a:r>
            <a:endParaRPr/>
          </a:p>
        </p:txBody>
      </p:sp>
      <p:sp>
        <p:nvSpPr>
          <p:cNvPr id="2297" name="Google Shape;2297;p121"/>
          <p:cNvSpPr txBox="1"/>
          <p:nvPr/>
        </p:nvSpPr>
        <p:spPr>
          <a:xfrm>
            <a:off x="2056414" y="5039574"/>
            <a:ext cx="6477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60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8" name="Google Shape;2298;p121"/>
          <p:cNvSpPr txBox="1"/>
          <p:nvPr/>
        </p:nvSpPr>
        <p:spPr>
          <a:xfrm>
            <a:off x="2056414" y="4344249"/>
            <a:ext cx="6477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9" name="Google Shape;2299;p121"/>
          <p:cNvSpPr txBox="1"/>
          <p:nvPr/>
        </p:nvSpPr>
        <p:spPr>
          <a:xfrm>
            <a:off x="2056414" y="3671149"/>
            <a:ext cx="6477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0" name="Google Shape;2300;p121"/>
          <p:cNvSpPr txBox="1"/>
          <p:nvPr/>
        </p:nvSpPr>
        <p:spPr>
          <a:xfrm>
            <a:off x="2056414" y="3023449"/>
            <a:ext cx="6477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k+3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1" name="Google Shape;2301;p121"/>
          <p:cNvSpPr txBox="1"/>
          <p:nvPr/>
        </p:nvSpPr>
        <p:spPr>
          <a:xfrm>
            <a:off x="2632677" y="5544399"/>
            <a:ext cx="6477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2" name="Google Shape;2302;p121"/>
          <p:cNvSpPr txBox="1"/>
          <p:nvPr/>
        </p:nvSpPr>
        <p:spPr>
          <a:xfrm>
            <a:off x="3353402" y="5544399"/>
            <a:ext cx="6477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3" name="Google Shape;2303;p121"/>
          <p:cNvSpPr txBox="1"/>
          <p:nvPr/>
        </p:nvSpPr>
        <p:spPr>
          <a:xfrm>
            <a:off x="4001102" y="5544399"/>
            <a:ext cx="6477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4" name="Google Shape;2304;p121"/>
          <p:cNvSpPr txBox="1"/>
          <p:nvPr/>
        </p:nvSpPr>
        <p:spPr>
          <a:xfrm>
            <a:off x="4648802" y="5568212"/>
            <a:ext cx="6477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600" baseline="-2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k+3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122"/>
          <p:cNvSpPr txBox="1">
            <a:spLocks noGrp="1"/>
          </p:cNvSpPr>
          <p:nvPr>
            <p:ph type="title"/>
          </p:nvPr>
        </p:nvSpPr>
        <p:spPr>
          <a:xfrm>
            <a:off x="1295402" y="312431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Bresenham’s Approach</a:t>
            </a:r>
            <a:endParaRPr/>
          </a:p>
        </p:txBody>
      </p:sp>
      <p:sp>
        <p:nvSpPr>
          <p:cNvPr id="2310" name="Google Shape;2310;p122"/>
          <p:cNvSpPr txBox="1"/>
          <p:nvPr/>
        </p:nvSpPr>
        <p:spPr>
          <a:xfrm>
            <a:off x="7502056" y="1332808"/>
            <a:ext cx="3322637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y=m(x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+ 1)+b</a:t>
            </a:r>
            <a:endParaRPr/>
          </a:p>
          <a:p>
            <a:pPr marL="285750" marR="0" lvl="0" indent="-11049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lower</a:t>
            </a: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=y-y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endParaRPr sz="2400" cap="none" baseline="-250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=m(x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+ 1)+b-y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endParaRPr sz="2400" cap="none" baseline="-250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upper</a:t>
            </a: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=(y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+1)-y</a:t>
            </a:r>
            <a:endParaRPr sz="2400" cap="none" baseline="-250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= y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+1 -m(x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+ 1)-b</a:t>
            </a:r>
            <a:endParaRPr sz="2400" cap="none" baseline="-250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2311" name="Google Shape;2311;p122"/>
          <p:cNvGrpSpPr/>
          <p:nvPr/>
        </p:nvGrpSpPr>
        <p:grpSpPr>
          <a:xfrm>
            <a:off x="2304403" y="1116908"/>
            <a:ext cx="4824412" cy="3671887"/>
            <a:chOff x="975" y="1661"/>
            <a:chExt cx="3039" cy="2313"/>
          </a:xfrm>
        </p:grpSpPr>
        <p:cxnSp>
          <p:nvCxnSpPr>
            <p:cNvPr id="2312" name="Google Shape;2312;p122"/>
            <p:cNvCxnSpPr/>
            <p:nvPr/>
          </p:nvCxnSpPr>
          <p:spPr>
            <a:xfrm>
              <a:off x="1670" y="1661"/>
              <a:ext cx="0" cy="206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3" name="Google Shape;2313;p122"/>
            <p:cNvCxnSpPr/>
            <p:nvPr/>
          </p:nvCxnSpPr>
          <p:spPr>
            <a:xfrm>
              <a:off x="1670" y="3724"/>
              <a:ext cx="234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4" name="Google Shape;2314;p122"/>
            <p:cNvCxnSpPr/>
            <p:nvPr/>
          </p:nvCxnSpPr>
          <p:spPr>
            <a:xfrm rot="10800000" flipH="1">
              <a:off x="2277" y="2037"/>
              <a:ext cx="1044" cy="843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5" name="Google Shape;2315;p122"/>
            <p:cNvCxnSpPr/>
            <p:nvPr/>
          </p:nvCxnSpPr>
          <p:spPr>
            <a:xfrm>
              <a:off x="1582" y="2532"/>
              <a:ext cx="17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6" name="Google Shape;2316;p122"/>
            <p:cNvSpPr txBox="1"/>
            <p:nvPr/>
          </p:nvSpPr>
          <p:spPr>
            <a:xfrm>
              <a:off x="998" y="2421"/>
              <a:ext cx="521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7" name="Google Shape;2317;p122"/>
            <p:cNvCxnSpPr/>
            <p:nvPr/>
          </p:nvCxnSpPr>
          <p:spPr>
            <a:xfrm>
              <a:off x="1582" y="2123"/>
              <a:ext cx="17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18" name="Google Shape;2318;p122"/>
            <p:cNvSpPr txBox="1"/>
            <p:nvPr/>
          </p:nvSpPr>
          <p:spPr>
            <a:xfrm>
              <a:off x="975" y="2013"/>
              <a:ext cx="521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lang="en-US" sz="2000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k+1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9" name="Google Shape;2319;p122"/>
            <p:cNvCxnSpPr/>
            <p:nvPr/>
          </p:nvCxnSpPr>
          <p:spPr>
            <a:xfrm>
              <a:off x="2760" y="3631"/>
              <a:ext cx="0" cy="18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20" name="Google Shape;2320;p122"/>
            <p:cNvSpPr txBox="1"/>
            <p:nvPr/>
          </p:nvSpPr>
          <p:spPr>
            <a:xfrm>
              <a:off x="1837" y="3724"/>
              <a:ext cx="1129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r>
                <a:rPr lang="en-US" sz="2000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k+1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1" name="Google Shape;2321;p122"/>
            <p:cNvSpPr/>
            <p:nvPr/>
          </p:nvSpPr>
          <p:spPr>
            <a:xfrm>
              <a:off x="2744" y="3158"/>
              <a:ext cx="45" cy="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2" name="Google Shape;2322;p122"/>
            <p:cNvSpPr/>
            <p:nvPr/>
          </p:nvSpPr>
          <p:spPr>
            <a:xfrm>
              <a:off x="2744" y="2478"/>
              <a:ext cx="45" cy="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3" name="Google Shape;2323;p122"/>
            <p:cNvSpPr/>
            <p:nvPr/>
          </p:nvSpPr>
          <p:spPr>
            <a:xfrm>
              <a:off x="2744" y="2115"/>
              <a:ext cx="45" cy="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122"/>
            <p:cNvSpPr/>
            <p:nvPr/>
          </p:nvSpPr>
          <p:spPr>
            <a:xfrm>
              <a:off x="2835" y="2160"/>
              <a:ext cx="136" cy="318"/>
            </a:xfrm>
            <a:prstGeom prst="rightBrace">
              <a:avLst>
                <a:gd name="adj1" fmla="val 19485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122"/>
            <p:cNvSpPr/>
            <p:nvPr/>
          </p:nvSpPr>
          <p:spPr>
            <a:xfrm>
              <a:off x="2880" y="2523"/>
              <a:ext cx="45" cy="680"/>
            </a:xfrm>
            <a:prstGeom prst="rightBrace">
              <a:avLst>
                <a:gd name="adj1" fmla="val 125926"/>
                <a:gd name="adj2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26" name="Google Shape;2326;p122"/>
            <p:cNvCxnSpPr/>
            <p:nvPr/>
          </p:nvCxnSpPr>
          <p:spPr>
            <a:xfrm>
              <a:off x="1582" y="3212"/>
              <a:ext cx="174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27" name="Google Shape;2327;p122"/>
            <p:cNvSpPr txBox="1"/>
            <p:nvPr/>
          </p:nvSpPr>
          <p:spPr>
            <a:xfrm>
              <a:off x="975" y="3102"/>
              <a:ext cx="521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lang="en-US" sz="2000" baseline="-25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endParaRPr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122"/>
            <p:cNvSpPr txBox="1"/>
            <p:nvPr/>
          </p:nvSpPr>
          <p:spPr>
            <a:xfrm>
              <a:off x="2608" y="2251"/>
              <a:ext cx="77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2000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upper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122"/>
            <p:cNvSpPr txBox="1"/>
            <p:nvPr/>
          </p:nvSpPr>
          <p:spPr>
            <a:xfrm>
              <a:off x="2562" y="2784"/>
              <a:ext cx="772" cy="2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r>
                <a:rPr lang="en-US" sz="2000" baseline="-25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lower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0" name="Google Shape;2330;p122"/>
          <p:cNvSpPr/>
          <p:nvPr/>
        </p:nvSpPr>
        <p:spPr>
          <a:xfrm>
            <a:off x="2606206" y="4788795"/>
            <a:ext cx="7991475" cy="194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upper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2m(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+ 1)-2y</a:t>
            </a:r>
            <a:r>
              <a:rPr lang="en-US" sz="2000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+2b-1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Rearrange it to have integer calculations: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m=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Δx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parameter: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2000" b="0" i="0" u="none" strike="noStrike" cap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Δx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="0" i="0" u="none" strike="noStrike" cap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2000" b="0" i="0" u="none" strike="noStrike" cap="none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upper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)=2Δy.x</a:t>
            </a:r>
            <a:r>
              <a:rPr lang="en-US" sz="20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- 2Δx. y</a:t>
            </a:r>
            <a:r>
              <a:rPr lang="en-US" sz="2000" b="0" i="0" u="none" strike="noStrike" cap="none" baseline="-25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endParaRPr sz="2000" b="0" i="0" u="none" strike="noStrike" cap="none" baseline="-2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1" name="Google Shape;2331;p122"/>
          <p:cNvSpPr/>
          <p:nvPr/>
        </p:nvSpPr>
        <p:spPr>
          <a:xfrm>
            <a:off x="9814790" y="5841484"/>
            <a:ext cx="2808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12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The Decision Parameter</a:t>
            </a:r>
            <a:endParaRPr/>
          </a:p>
        </p:txBody>
      </p:sp>
      <p:sp>
        <p:nvSpPr>
          <p:cNvPr id="2337" name="Google Shape;2337;p123"/>
          <p:cNvSpPr txBox="1"/>
          <p:nvPr/>
        </p:nvSpPr>
        <p:spPr>
          <a:xfrm>
            <a:off x="1214907" y="2476769"/>
            <a:ext cx="9762186" cy="3859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Decision parameter:  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</a:t>
            </a:r>
            <a:r>
              <a:rPr lang="en-US" sz="2000" b="0" i="0" u="none" strike="noStrike" cap="none" baseline="-25000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=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Δx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</a:t>
            </a:r>
            <a:r>
              <a:rPr lang="en-US" sz="2000" b="0" i="0" u="none" strike="noStrike" cap="none" baseline="-25000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lower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- </a:t>
            </a:r>
            <a:r>
              <a:rPr lang="en-US" sz="2000" b="0" i="0" u="none" strike="noStrike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</a:t>
            </a:r>
            <a:r>
              <a:rPr lang="en-US" sz="2000" b="0" i="0" u="none" strike="noStrike" cap="none" baseline="-25000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upper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)=2Δy.x</a:t>
            </a:r>
            <a:r>
              <a:rPr lang="en-US" sz="2000" b="0" i="0" u="none" strike="noStrike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- 2Δx. y</a:t>
            </a:r>
            <a:r>
              <a:rPr lang="en-US" sz="2000" b="0" i="0" u="none" strike="noStrike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+ c</a:t>
            </a:r>
            <a:endParaRPr sz="20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</a:t>
            </a:r>
            <a:r>
              <a:rPr lang="en-US" sz="2400" cap="none" baseline="-25000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has the same sign with </a:t>
            </a:r>
            <a:r>
              <a:rPr lang="en-US" sz="2400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</a:t>
            </a:r>
            <a:r>
              <a:rPr lang="en-US" sz="2400" cap="none" baseline="-25000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lower</a:t>
            </a: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- </a:t>
            </a:r>
            <a:r>
              <a:rPr lang="en-US" sz="2400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</a:t>
            </a:r>
            <a:r>
              <a:rPr lang="en-US" sz="2400" cap="none" baseline="-25000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upper</a:t>
            </a: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since </a:t>
            </a:r>
            <a:r>
              <a:rPr lang="en-US" sz="2400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Δx</a:t>
            </a: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&gt;0.</a:t>
            </a:r>
            <a:endParaRPr dirty="0"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 is constant and has the value c= 2Δy + </a:t>
            </a:r>
            <a:r>
              <a:rPr lang="en-US" sz="2400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Δx</a:t>
            </a: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(2b-1)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 is independent of the pixel positions and is eliminated from decision parameter p</a:t>
            </a:r>
            <a:r>
              <a:rPr lang="en-US" sz="2000" b="0" i="0" u="none" strike="noStrike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 dirty="0"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If </a:t>
            </a:r>
            <a:r>
              <a:rPr lang="en-US" sz="2400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</a:t>
            </a:r>
            <a:r>
              <a:rPr lang="en-US" sz="2400" cap="none" baseline="-25000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lower</a:t>
            </a: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&lt; </a:t>
            </a:r>
            <a:r>
              <a:rPr lang="en-US" sz="2400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</a:t>
            </a:r>
            <a:r>
              <a:rPr lang="en-US" sz="2400" cap="none" baseline="-25000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upper</a:t>
            </a:r>
            <a:r>
              <a:rPr lang="en-US" sz="2400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then </a:t>
            </a:r>
            <a:r>
              <a:rPr lang="en-US" sz="2400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</a:t>
            </a:r>
            <a:r>
              <a:rPr lang="en-US" sz="2400" cap="none" baseline="-25000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400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is negative.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Plot the lower pixel (East)</a:t>
            </a:r>
            <a:endParaRPr dirty="0"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Otherwise</a:t>
            </a:r>
            <a:endParaRPr dirty="0"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Plot the upper pixel (North East)</a:t>
            </a:r>
            <a:endParaRPr dirty="0"/>
          </a:p>
          <a:p>
            <a:pPr marL="742950" marR="0" lvl="1" indent="-1397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endParaRPr sz="2000" b="0" i="0" u="none" strike="noStrike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p12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Successive decision parameter</a:t>
            </a:r>
            <a:endParaRPr/>
          </a:p>
        </p:txBody>
      </p:sp>
      <p:sp>
        <p:nvSpPr>
          <p:cNvPr id="2343" name="Google Shape;2343;p124"/>
          <p:cNvSpPr txBox="1"/>
          <p:nvPr/>
        </p:nvSpPr>
        <p:spPr>
          <a:xfrm>
            <a:off x="1603420" y="2463891"/>
            <a:ext cx="9293178" cy="4052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At step k+1</a:t>
            </a:r>
            <a:endParaRPr/>
          </a:p>
          <a:p>
            <a:pPr marL="742950" marR="0" lvl="1" indent="-285750" algn="l" rtl="0"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</a:t>
            </a:r>
            <a:r>
              <a:rPr lang="en-US" sz="2000" b="0" i="0" u="none" strike="noStrike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k+1</a:t>
            </a: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= 2Δy.x</a:t>
            </a:r>
            <a:r>
              <a:rPr lang="en-US" sz="2000" b="0" i="0" u="none" strike="noStrike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k+1</a:t>
            </a: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- 2Δx. y</a:t>
            </a:r>
            <a:r>
              <a:rPr lang="en-US" sz="2000" b="0" i="0" u="none" strike="noStrike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k+1</a:t>
            </a: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+ c</a:t>
            </a:r>
            <a:endParaRPr/>
          </a:p>
          <a:p>
            <a:pPr marL="285750" marR="0" lvl="0" indent="-285750" algn="l" rtl="0"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Subtracting two subsequent decision parameters yields:</a:t>
            </a:r>
            <a:endParaRPr/>
          </a:p>
          <a:p>
            <a:pPr marL="285750" marR="0" lvl="0" indent="-285750" algn="l" rtl="0"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p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k+1</a:t>
            </a: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-p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= 2Δy.(x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k+1</a:t>
            </a: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-x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) - 2Δx. (y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k+1</a:t>
            </a: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-y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 sz="2400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x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k+1</a:t>
            </a: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=x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+1  so</a:t>
            </a:r>
            <a:endParaRPr/>
          </a:p>
          <a:p>
            <a:pPr marL="285750" marR="0" lvl="0" indent="-285750" algn="l" rtl="0"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r>
              <a:rPr lang="en-US" sz="2400" cap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p</a:t>
            </a:r>
            <a:r>
              <a:rPr lang="en-US" sz="2400" cap="none" baseline="-250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k+1</a:t>
            </a:r>
            <a:r>
              <a:rPr lang="en-US" sz="2400" cap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= p</a:t>
            </a:r>
            <a:r>
              <a:rPr lang="en-US" sz="2400" cap="none" baseline="-250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400" cap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 + 2Δy - 2Δx. (y</a:t>
            </a:r>
            <a:r>
              <a:rPr lang="en-US" sz="2400" cap="none" baseline="-250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k+1</a:t>
            </a:r>
            <a:r>
              <a:rPr lang="en-US" sz="2400" cap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-y</a:t>
            </a:r>
            <a:r>
              <a:rPr lang="en-US" sz="2400" cap="none" baseline="-250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400" cap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/>
          </a:p>
          <a:p>
            <a:pPr marL="742950" marR="0" lvl="1" indent="-285750" algn="l" rtl="0"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y</a:t>
            </a:r>
            <a:r>
              <a:rPr lang="en-US" sz="2000" b="0" i="0" u="none" strike="noStrike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k+1</a:t>
            </a: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-y</a:t>
            </a:r>
            <a:r>
              <a:rPr lang="en-US" sz="2000" b="0" i="0" u="none" strike="noStrike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is either 0 or 1 depending on the sign of p</a:t>
            </a:r>
            <a:r>
              <a:rPr lang="en-US" sz="2000" b="0" i="0" u="none" strike="noStrike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endParaRPr sz="2000" b="0" i="0" u="none" strike="noStrike" cap="none" baseline="-250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1044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First parameter p</a:t>
            </a:r>
            <a:r>
              <a:rPr lang="en-US" sz="2400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0</a:t>
            </a:r>
            <a:endParaRPr sz="2400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2950" marR="0" lvl="1" indent="-285750" algn="l" rtl="0"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p</a:t>
            </a:r>
            <a:r>
              <a:rPr lang="en-US" sz="2000" b="0" i="0" u="none" strike="noStrike" cap="none" baseline="-25000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0</a:t>
            </a:r>
            <a:r>
              <a:rPr lang="en-US" sz="2000" b="0" i="0" u="none" strike="noStrike" cap="none">
                <a:solidFill>
                  <a:srgbClr val="FF0000"/>
                </a:solidFill>
                <a:latin typeface="Garamond"/>
                <a:ea typeface="Garamond"/>
                <a:cs typeface="Garamond"/>
                <a:sym typeface="Garamond"/>
              </a:rPr>
              <a:t>=2 Δy - Δx</a:t>
            </a:r>
            <a:endParaRPr sz="2000" b="0" i="0" u="none" strike="noStrike" cap="none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2950" marR="0" lvl="1" indent="-285750" algn="l" rtl="0"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sz="2000" b="0" i="0" u="none" strike="noStrike" cap="none">
              <a:solidFill>
                <a:srgbClr val="FF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2950" marR="0" lvl="1" indent="-285750" algn="l" rtl="0"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sz="20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2950" marR="0" lvl="1" indent="-150653" algn="l" rtl="0"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sz="20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2950" marR="0" lvl="1" indent="-285750" algn="l" rtl="0"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sz="20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2950" marR="0" lvl="1" indent="-285750" algn="l" rtl="0">
              <a:spcBef>
                <a:spcPts val="970"/>
              </a:spcBef>
              <a:spcAft>
                <a:spcPts val="0"/>
              </a:spcAft>
              <a:buClr>
                <a:schemeClr val="accent1"/>
              </a:buClr>
              <a:buSzPct val="115000"/>
              <a:buFont typeface="Arial"/>
              <a:buNone/>
            </a:pPr>
            <a:endParaRPr sz="20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125"/>
          <p:cNvSpPr txBox="1">
            <a:spLocks noGrp="1"/>
          </p:cNvSpPr>
          <p:nvPr>
            <p:ph type="title"/>
          </p:nvPr>
        </p:nvSpPr>
        <p:spPr>
          <a:xfrm>
            <a:off x="1196819" y="788798"/>
            <a:ext cx="9601196" cy="78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 sz="3100"/>
              <a:t>Bresenham's Line-Drawing Algorithm for |m| &lt; 1</a:t>
            </a:r>
            <a:r>
              <a:rPr lang="en-US"/>
              <a:t/>
            </a:r>
            <a:br>
              <a:rPr lang="en-US"/>
            </a:br>
            <a:endParaRPr/>
          </a:p>
        </p:txBody>
      </p:sp>
      <p:sp>
        <p:nvSpPr>
          <p:cNvPr id="2349" name="Google Shape;2349;p125"/>
          <p:cNvSpPr txBox="1"/>
          <p:nvPr/>
        </p:nvSpPr>
        <p:spPr>
          <a:xfrm>
            <a:off x="1196819" y="1117601"/>
            <a:ext cx="10213863" cy="510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AutoNum type="arabicPeriod"/>
            </a:pP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Input the </a:t>
            </a:r>
            <a:r>
              <a:rPr lang="en-US" sz="2000" cap="none" dirty="0" smtClean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two line </a:t>
            </a: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endpoints and store the left endpoint in 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(x</a:t>
            </a:r>
            <a:r>
              <a:rPr lang="en-US" sz="2000" b="1" i="1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0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,y</a:t>
            </a:r>
            <a:r>
              <a:rPr lang="en-US" sz="2000" b="1" i="1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0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).</a:t>
            </a:r>
            <a:endParaRPr sz="2000" b="1" i="1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AutoNum type="arabicPeriod"/>
            </a:pP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Load 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(x</a:t>
            </a:r>
            <a:r>
              <a:rPr lang="en-US" sz="2000" b="1" i="1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0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,y</a:t>
            </a:r>
            <a:r>
              <a:rPr lang="en-US" sz="2000" b="1" i="1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0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) </a:t>
            </a: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into the frame buffer; that is, plot the first point. </a:t>
            </a:r>
            <a:endParaRPr dirty="0"/>
          </a:p>
          <a:p>
            <a:pPr marL="457200" marR="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AutoNum type="arabicPeriod"/>
            </a:pP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Calculate constants </a:t>
            </a:r>
            <a:r>
              <a:rPr lang="en-US" sz="2000" b="1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Δx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lang="en-US" sz="2000" b="1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Δ</a:t>
            </a:r>
            <a:r>
              <a:rPr lang="en-US" sz="2000" b="1" i="1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y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2</a:t>
            </a:r>
            <a:r>
              <a:rPr lang="en-US" sz="2000" b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Δ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y, </a:t>
            </a: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and 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lang="en-US" sz="2000" b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Δ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y </a:t>
            </a: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-</a:t>
            </a:r>
            <a:r>
              <a:rPr lang="en-US" sz="2000" b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2Δx</a:t>
            </a: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and obtain the starting value for the decision parameter as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US" sz="2000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 </a:t>
            </a: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</a:t>
            </a:r>
            <a:r>
              <a:rPr lang="en-US" sz="2000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0</a:t>
            </a: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=2 </a:t>
            </a:r>
            <a:r>
              <a:rPr lang="en-US" sz="2000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Δy</a:t>
            </a: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- </a:t>
            </a:r>
            <a:r>
              <a:rPr lang="en-US" sz="2000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Δx</a:t>
            </a:r>
            <a:r>
              <a:rPr lang="en-US" sz="2000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4. At each </a:t>
            </a:r>
            <a:r>
              <a:rPr lang="en-US" sz="2000" b="1" i="1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x</a:t>
            </a:r>
            <a:r>
              <a:rPr lang="en-US" sz="2000" b="1" i="1" cap="none" baseline="-25000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along the line, starting at k = 0, perform the following test:</a:t>
            </a:r>
            <a:endParaRPr dirty="0"/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If </a:t>
            </a:r>
            <a:r>
              <a:rPr lang="en-US" sz="2000" b="1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</a:t>
            </a:r>
            <a:r>
              <a:rPr lang="en-US" sz="2000" b="1" cap="none" baseline="-25000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&lt; 0</a:t>
            </a: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the next point to plot is 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(x</a:t>
            </a:r>
            <a:r>
              <a:rPr lang="en-US" sz="2000" b="1" i="1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k+1</a:t>
            </a: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y</a:t>
            </a:r>
            <a:r>
              <a:rPr lang="en-US" sz="2000" b="1" i="1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) </a:t>
            </a: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and</a:t>
            </a:r>
            <a:endParaRPr sz="20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p</a:t>
            </a:r>
            <a:r>
              <a:rPr lang="en-US" sz="2000" b="1" i="1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k+1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=</a:t>
            </a:r>
            <a:r>
              <a:rPr lang="en-US" sz="2000" b="1" i="1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</a:t>
            </a:r>
            <a:r>
              <a:rPr lang="en-US" sz="2000" b="1" i="1" cap="none" baseline="-25000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000" b="1" i="1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+ </a:t>
            </a:r>
            <a:r>
              <a:rPr lang="en-US" sz="2000" b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2Δy</a:t>
            </a:r>
            <a:endParaRPr sz="2000" b="1" i="1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Otherwise, the next point to plot is 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(x</a:t>
            </a:r>
            <a:r>
              <a:rPr lang="en-US" sz="2000" b="1" i="1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k+1</a:t>
            </a: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y</a:t>
            </a:r>
            <a:r>
              <a:rPr lang="en-US" sz="2000" b="1" i="1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k+1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and</a:t>
            </a:r>
            <a:endParaRPr sz="20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		 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</a:t>
            </a:r>
            <a:r>
              <a:rPr lang="en-US" sz="2000" b="1" i="1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k+1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=</a:t>
            </a:r>
            <a:r>
              <a:rPr lang="en-US" sz="2000" b="1" i="1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</a:t>
            </a:r>
            <a:r>
              <a:rPr lang="en-US" sz="2000" b="1" i="1" cap="none" baseline="-25000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k</a:t>
            </a:r>
            <a:r>
              <a:rPr lang="en-US" sz="2000" b="1" i="1" cap="none" baseline="-25000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1" i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+ </a:t>
            </a:r>
            <a:r>
              <a:rPr lang="en-US" sz="2000" b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2Δy - 2Δx</a:t>
            </a:r>
            <a:endParaRPr sz="2000" cap="none" dirty="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None/>
            </a:pP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5. Repeat step 4 </a:t>
            </a:r>
            <a:r>
              <a:rPr lang="en-US" sz="2000" b="1" cap="none" dirty="0" err="1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Δx</a:t>
            </a: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-1</a:t>
            </a:r>
            <a:r>
              <a:rPr lang="en-US" sz="2000" b="1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cap="none" dirty="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times.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4" name="Google Shape;2354;p126"/>
          <p:cNvSpPr txBox="1"/>
          <p:nvPr/>
        </p:nvSpPr>
        <p:spPr>
          <a:xfrm>
            <a:off x="2002665" y="133070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</a:pPr>
            <a:r>
              <a:rPr lang="en-US" sz="28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Trivial Situations: Do not need Bresenham</a:t>
            </a:r>
            <a:endParaRPr sz="4400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355" name="Google Shape;2355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8803" y="3102357"/>
            <a:ext cx="6797473" cy="6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6" name="Google Shape;2356;p1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12290" y="4104069"/>
            <a:ext cx="5715000" cy="69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7" name="Google Shape;2357;p1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812290" y="5094669"/>
            <a:ext cx="6833986" cy="6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127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363" name="Google Shape;2363;p127"/>
          <p:cNvSpPr txBox="1"/>
          <p:nvPr/>
        </p:nvSpPr>
        <p:spPr>
          <a:xfrm>
            <a:off x="1295402" y="1925236"/>
            <a:ext cx="8229600" cy="206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Draw the line with endpoints (20,10) and (30, 18).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</a:pPr>
            <a:r>
              <a:rPr lang="en-US"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Δx=30-20=10</a:t>
            </a:r>
            <a:r>
              <a:rPr lang="en-US" sz="2000" b="1" i="1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, </a:t>
            </a:r>
            <a:r>
              <a:rPr lang="en-US"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Δ</a:t>
            </a:r>
            <a:r>
              <a:rPr lang="en-US" sz="2000" b="1" i="1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y=18-10=8, </a:t>
            </a:r>
            <a:endParaRPr sz="2000" b="1" i="1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</a:pPr>
            <a:r>
              <a:rPr lang="en-US" sz="2000" b="1" i="1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</a:t>
            </a:r>
            <a:r>
              <a:rPr lang="en-US" sz="2000" b="1" i="1" u="none" strike="noStrike" cap="none" baseline="-250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0 </a:t>
            </a:r>
            <a:r>
              <a:rPr lang="en-US" sz="2000" b="1" i="1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= 2</a:t>
            </a:r>
            <a:r>
              <a:rPr lang="en-US"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Δ</a:t>
            </a:r>
            <a:r>
              <a:rPr lang="en-US" sz="2000" b="1" i="1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y </a:t>
            </a: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–</a:t>
            </a:r>
            <a:r>
              <a:rPr lang="en-US"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Δx=16-10=6</a:t>
            </a:r>
            <a:endParaRPr/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</a:pPr>
            <a:r>
              <a:rPr lang="en-US" sz="2000" b="1" i="1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lang="en-US"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Δ</a:t>
            </a:r>
            <a:r>
              <a:rPr lang="en-US" sz="2000" b="1" i="1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y=16, </a:t>
            </a: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and </a:t>
            </a:r>
            <a:r>
              <a:rPr lang="en-US" sz="2000" b="1" i="1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lang="en-US"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Δ</a:t>
            </a:r>
            <a:r>
              <a:rPr lang="en-US" sz="2000" b="1" i="1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y </a:t>
            </a: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-</a:t>
            </a:r>
            <a:r>
              <a:rPr lang="en-US"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2Δx=-4</a:t>
            </a:r>
            <a:endParaRPr/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Plot the initial position at (20,10), then</a:t>
            </a:r>
            <a:endParaRPr/>
          </a:p>
          <a:p>
            <a:pPr marL="285750" marR="0" lvl="0" indent="-11049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364" name="Google Shape;2364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6127" y="3985587"/>
            <a:ext cx="6213473" cy="23700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5" name="Google Shape;2365;p127"/>
          <p:cNvCxnSpPr/>
          <p:nvPr/>
        </p:nvCxnSpPr>
        <p:spPr>
          <a:xfrm rot="5400000">
            <a:off x="4100946" y="5126182"/>
            <a:ext cx="1884218" cy="158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p128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2371" name="Google Shape;2371;p1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075" y="1966198"/>
            <a:ext cx="6788150" cy="2589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2" name="Google Shape;2372;p1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72594" y="1785895"/>
            <a:ext cx="3952816" cy="357327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3" name="Google Shape;2373;p128"/>
          <p:cNvCxnSpPr/>
          <p:nvPr/>
        </p:nvCxnSpPr>
        <p:spPr>
          <a:xfrm rot="-5400000" flipH="1">
            <a:off x="3207327" y="3221182"/>
            <a:ext cx="2078182" cy="415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11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Line Drawing Algorithm</a:t>
            </a:r>
            <a:endParaRPr/>
          </a:p>
        </p:txBody>
      </p:sp>
      <p:grpSp>
        <p:nvGrpSpPr>
          <p:cNvPr id="2056" name="Google Shape;2056;p111"/>
          <p:cNvGrpSpPr/>
          <p:nvPr/>
        </p:nvGrpSpPr>
        <p:grpSpPr>
          <a:xfrm>
            <a:off x="3725957" y="2479675"/>
            <a:ext cx="5034822" cy="3603625"/>
            <a:chOff x="1096" y="1584"/>
            <a:chExt cx="3165" cy="2270"/>
          </a:xfrm>
        </p:grpSpPr>
        <p:grpSp>
          <p:nvGrpSpPr>
            <p:cNvPr id="2057" name="Google Shape;2057;p111"/>
            <p:cNvGrpSpPr/>
            <p:nvPr/>
          </p:nvGrpSpPr>
          <p:grpSpPr>
            <a:xfrm>
              <a:off x="1200" y="1584"/>
              <a:ext cx="2880" cy="2016"/>
              <a:chOff x="1200" y="1584"/>
              <a:chExt cx="2880" cy="2016"/>
            </a:xfrm>
          </p:grpSpPr>
          <p:sp>
            <p:nvSpPr>
              <p:cNvPr id="2058" name="Google Shape;2058;p111"/>
              <p:cNvSpPr/>
              <p:nvPr/>
            </p:nvSpPr>
            <p:spPr>
              <a:xfrm>
                <a:off x="1200" y="1584"/>
                <a:ext cx="2880" cy="2016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endParaRPr>
              </a:p>
            </p:txBody>
          </p:sp>
          <p:cxnSp>
            <p:nvCxnSpPr>
              <p:cNvPr id="2059" name="Google Shape;2059;p111"/>
              <p:cNvCxnSpPr/>
              <p:nvPr/>
            </p:nvCxnSpPr>
            <p:spPr>
              <a:xfrm>
                <a:off x="1440" y="1584"/>
                <a:ext cx="0" cy="20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111"/>
              <p:cNvCxnSpPr/>
              <p:nvPr/>
            </p:nvCxnSpPr>
            <p:spPr>
              <a:xfrm>
                <a:off x="1680" y="1584"/>
                <a:ext cx="0" cy="20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111"/>
              <p:cNvCxnSpPr/>
              <p:nvPr/>
            </p:nvCxnSpPr>
            <p:spPr>
              <a:xfrm>
                <a:off x="1920" y="1584"/>
                <a:ext cx="0" cy="20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111"/>
              <p:cNvCxnSpPr/>
              <p:nvPr/>
            </p:nvCxnSpPr>
            <p:spPr>
              <a:xfrm>
                <a:off x="2160" y="1584"/>
                <a:ext cx="0" cy="20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111"/>
              <p:cNvCxnSpPr/>
              <p:nvPr/>
            </p:nvCxnSpPr>
            <p:spPr>
              <a:xfrm>
                <a:off x="2400" y="1584"/>
                <a:ext cx="0" cy="20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111"/>
              <p:cNvCxnSpPr/>
              <p:nvPr/>
            </p:nvCxnSpPr>
            <p:spPr>
              <a:xfrm>
                <a:off x="2640" y="1584"/>
                <a:ext cx="0" cy="20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111"/>
              <p:cNvCxnSpPr/>
              <p:nvPr/>
            </p:nvCxnSpPr>
            <p:spPr>
              <a:xfrm>
                <a:off x="2880" y="1584"/>
                <a:ext cx="0" cy="20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111"/>
              <p:cNvCxnSpPr/>
              <p:nvPr/>
            </p:nvCxnSpPr>
            <p:spPr>
              <a:xfrm>
                <a:off x="3120" y="1584"/>
                <a:ext cx="0" cy="20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111"/>
              <p:cNvCxnSpPr/>
              <p:nvPr/>
            </p:nvCxnSpPr>
            <p:spPr>
              <a:xfrm>
                <a:off x="3360" y="1584"/>
                <a:ext cx="0" cy="20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111"/>
              <p:cNvCxnSpPr/>
              <p:nvPr/>
            </p:nvCxnSpPr>
            <p:spPr>
              <a:xfrm>
                <a:off x="3600" y="1584"/>
                <a:ext cx="0" cy="20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111"/>
              <p:cNvCxnSpPr/>
              <p:nvPr/>
            </p:nvCxnSpPr>
            <p:spPr>
              <a:xfrm>
                <a:off x="3840" y="1584"/>
                <a:ext cx="0" cy="20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111"/>
              <p:cNvCxnSpPr/>
              <p:nvPr/>
            </p:nvCxnSpPr>
            <p:spPr>
              <a:xfrm>
                <a:off x="1200" y="3312"/>
                <a:ext cx="288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111"/>
              <p:cNvCxnSpPr/>
              <p:nvPr/>
            </p:nvCxnSpPr>
            <p:spPr>
              <a:xfrm>
                <a:off x="1200" y="3072"/>
                <a:ext cx="288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111"/>
              <p:cNvCxnSpPr/>
              <p:nvPr/>
            </p:nvCxnSpPr>
            <p:spPr>
              <a:xfrm>
                <a:off x="1200" y="2832"/>
                <a:ext cx="288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111"/>
              <p:cNvCxnSpPr/>
              <p:nvPr/>
            </p:nvCxnSpPr>
            <p:spPr>
              <a:xfrm>
                <a:off x="1200" y="2592"/>
                <a:ext cx="288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111"/>
              <p:cNvCxnSpPr/>
              <p:nvPr/>
            </p:nvCxnSpPr>
            <p:spPr>
              <a:xfrm>
                <a:off x="1200" y="2352"/>
                <a:ext cx="288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111"/>
              <p:cNvCxnSpPr/>
              <p:nvPr/>
            </p:nvCxnSpPr>
            <p:spPr>
              <a:xfrm>
                <a:off x="1200" y="2112"/>
                <a:ext cx="288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111"/>
              <p:cNvCxnSpPr/>
              <p:nvPr/>
            </p:nvCxnSpPr>
            <p:spPr>
              <a:xfrm>
                <a:off x="1200" y="1872"/>
                <a:ext cx="288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sp>
          <p:nvSpPr>
            <p:cNvPr id="2077" name="Google Shape;2077;p111"/>
            <p:cNvSpPr txBox="1"/>
            <p:nvPr/>
          </p:nvSpPr>
          <p:spPr>
            <a:xfrm>
              <a:off x="1096" y="3621"/>
              <a:ext cx="316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0    1   2    3   4    5    6   7    8   9   10  11  12</a:t>
              </a:r>
              <a:endParaRPr/>
            </a:p>
          </p:txBody>
        </p:sp>
      </p:grpSp>
      <p:grpSp>
        <p:nvGrpSpPr>
          <p:cNvPr id="2078" name="Google Shape;2078;p111"/>
          <p:cNvGrpSpPr/>
          <p:nvPr/>
        </p:nvGrpSpPr>
        <p:grpSpPr>
          <a:xfrm>
            <a:off x="4892040" y="3200400"/>
            <a:ext cx="2590800" cy="1752600"/>
            <a:chOff x="1440" y="2016"/>
            <a:chExt cx="1632" cy="1104"/>
          </a:xfrm>
        </p:grpSpPr>
        <p:sp>
          <p:nvSpPr>
            <p:cNvPr id="2079" name="Google Shape;2079;p111"/>
            <p:cNvSpPr/>
            <p:nvPr/>
          </p:nvSpPr>
          <p:spPr>
            <a:xfrm>
              <a:off x="1440" y="2976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2080" name="Google Shape;2080;p111"/>
            <p:cNvSpPr/>
            <p:nvPr/>
          </p:nvSpPr>
          <p:spPr>
            <a:xfrm>
              <a:off x="2880" y="2016"/>
              <a:ext cx="192" cy="1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2081" name="Google Shape;2081;p111"/>
          <p:cNvSpPr txBox="1"/>
          <p:nvPr/>
        </p:nvSpPr>
        <p:spPr>
          <a:xfrm>
            <a:off x="8762365" y="2673350"/>
            <a:ext cx="234156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Line: (3,2) -&gt; (9,6)</a:t>
            </a:r>
            <a:endParaRPr/>
          </a:p>
        </p:txBody>
      </p:sp>
      <p:grpSp>
        <p:nvGrpSpPr>
          <p:cNvPr id="2082" name="Google Shape;2082;p111"/>
          <p:cNvGrpSpPr/>
          <p:nvPr/>
        </p:nvGrpSpPr>
        <p:grpSpPr>
          <a:xfrm>
            <a:off x="5120640" y="3352800"/>
            <a:ext cx="2209800" cy="1447800"/>
            <a:chOff x="1536" y="2112"/>
            <a:chExt cx="1392" cy="912"/>
          </a:xfrm>
        </p:grpSpPr>
        <p:cxnSp>
          <p:nvCxnSpPr>
            <p:cNvPr id="2083" name="Google Shape;2083;p111"/>
            <p:cNvCxnSpPr/>
            <p:nvPr/>
          </p:nvCxnSpPr>
          <p:spPr>
            <a:xfrm rot="10800000" flipH="1">
              <a:off x="1536" y="2112"/>
              <a:ext cx="1392" cy="91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084" name="Google Shape;2084;p111"/>
            <p:cNvSpPr txBox="1"/>
            <p:nvPr/>
          </p:nvSpPr>
          <p:spPr>
            <a:xfrm>
              <a:off x="2102" y="2180"/>
              <a:ext cx="252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?</a:t>
              </a:r>
              <a:endParaRPr/>
            </a:p>
          </p:txBody>
        </p:sp>
      </p:grpSp>
      <p:sp>
        <p:nvSpPr>
          <p:cNvPr id="2085" name="Google Shape;2085;p111"/>
          <p:cNvSpPr txBox="1"/>
          <p:nvPr/>
        </p:nvSpPr>
        <p:spPr>
          <a:xfrm>
            <a:off x="8854440" y="3810000"/>
            <a:ext cx="24384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intermediate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pixels to turn on?</a:t>
            </a:r>
            <a:endParaRPr/>
          </a:p>
        </p:txBody>
      </p:sp>
      <p:sp>
        <p:nvSpPr>
          <p:cNvPr id="2086" name="Google Shape;2086;p111"/>
          <p:cNvSpPr txBox="1"/>
          <p:nvPr/>
        </p:nvSpPr>
        <p:spPr>
          <a:xfrm>
            <a:off x="3611880" y="5090160"/>
            <a:ext cx="2743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87" name="Google Shape;2087;p111"/>
          <p:cNvSpPr txBox="1"/>
          <p:nvPr/>
        </p:nvSpPr>
        <p:spPr>
          <a:xfrm>
            <a:off x="3611880" y="4663440"/>
            <a:ext cx="2743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88" name="Google Shape;2088;p111"/>
          <p:cNvSpPr txBox="1"/>
          <p:nvPr/>
        </p:nvSpPr>
        <p:spPr>
          <a:xfrm>
            <a:off x="3611880" y="4297680"/>
            <a:ext cx="2743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3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89" name="Google Shape;2089;p111"/>
          <p:cNvSpPr txBox="1"/>
          <p:nvPr/>
        </p:nvSpPr>
        <p:spPr>
          <a:xfrm>
            <a:off x="3611880" y="3947160"/>
            <a:ext cx="2743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90" name="Google Shape;2090;p111"/>
          <p:cNvSpPr txBox="1"/>
          <p:nvPr/>
        </p:nvSpPr>
        <p:spPr>
          <a:xfrm>
            <a:off x="3627120" y="3550920"/>
            <a:ext cx="2743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5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091" name="Google Shape;2091;p111"/>
          <p:cNvSpPr txBox="1"/>
          <p:nvPr/>
        </p:nvSpPr>
        <p:spPr>
          <a:xfrm>
            <a:off x="3611880" y="3215640"/>
            <a:ext cx="2743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6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Google Shape;2378;p129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379" name="Google Shape;2379;p129"/>
          <p:cNvSpPr txBox="1"/>
          <p:nvPr/>
        </p:nvSpPr>
        <p:spPr>
          <a:xfrm>
            <a:off x="1511904" y="1894268"/>
            <a:ext cx="893286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Line end points:</a:t>
            </a:r>
            <a:endParaRPr/>
          </a:p>
          <a:p>
            <a:pPr marL="285750" marR="0" lvl="0" indent="-183515" algn="l" rtl="0">
              <a:spcBef>
                <a:spcPts val="88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None/>
            </a:pPr>
            <a:endParaRPr sz="1400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Deltas: </a:t>
            </a:r>
            <a:endParaRPr/>
          </a:p>
          <a:p>
            <a:pPr marL="285750" marR="0" lvl="0" indent="-11049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285750" marR="0" lvl="0" indent="-110490" algn="l" rtl="0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380" name="Google Shape;2380;p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3441" y="1894268"/>
            <a:ext cx="552132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1" name="Google Shape;2381;p1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10554" y="2884868"/>
            <a:ext cx="3009900" cy="71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2" name="Google Shape;2382;p1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81991" y="3951668"/>
            <a:ext cx="4330700" cy="22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3" name="Google Shape;2383;p129"/>
          <p:cNvSpPr txBox="1"/>
          <p:nvPr/>
        </p:nvSpPr>
        <p:spPr>
          <a:xfrm>
            <a:off x="1511904" y="3951668"/>
            <a:ext cx="18986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initially</a:t>
            </a:r>
            <a:endParaRPr sz="4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p130"/>
          <p:cNvSpPr txBox="1"/>
          <p:nvPr/>
        </p:nvSpPr>
        <p:spPr>
          <a:xfrm>
            <a:off x="1084554" y="2409056"/>
            <a:ext cx="7315200" cy="38318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/*  Bresenham line-drawing procedure for |m| &lt; 1.0.  */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void lineBres (int x0, int y0, int xEnd, int yEnd)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dx = fabs (xEnd - x0),  dy = fabs(yEnd - y0);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x, y, p = 2 * dy - dx;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int twoDy = 2 * dy,  twoDyMinusDx = 2 * (dy - dx);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/* Determine which endpoint to use as start position.  */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if (x0 &gt; xEnd)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x = xEnd;    y = yEnd;   xEnd = x0;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else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x = x0;    y = y0;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setPixel (x, y);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9" name="Google Shape;2389;p130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Pseudocode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4" name="Google Shape;2394;p131"/>
          <p:cNvSpPr/>
          <p:nvPr/>
        </p:nvSpPr>
        <p:spPr>
          <a:xfrm>
            <a:off x="1295402" y="2475328"/>
            <a:ext cx="6096000" cy="283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while (x &lt; xEnd)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x++;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if (p &lt; 0)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 += twoDy;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else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y++;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p += twoDyMinusDx;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setPixel (x, y);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}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95" name="Google Shape;2395;p13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Pseudocode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1" y="1028700"/>
            <a:ext cx="9601196" cy="4847168"/>
          </a:xfrm>
        </p:spPr>
        <p:txBody>
          <a:bodyPr/>
          <a:lstStyle/>
          <a:p>
            <a:pPr algn="just"/>
            <a:r>
              <a:rPr lang="en-US" dirty="0"/>
              <a:t>In </a:t>
            </a:r>
            <a:r>
              <a:rPr lang="en-US" dirty="0" err="1"/>
              <a:t>Bresenham’s</a:t>
            </a:r>
            <a:r>
              <a:rPr lang="en-US" dirty="0"/>
              <a:t> line drawing algorithm the incremental integer calculations are used to scan convert the lines, so that, the circles and the other curves can be displayed.</a:t>
            </a:r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4875213" y="3519488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V="1">
            <a:off x="5260975" y="3519488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5645150" y="3519488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 flipV="1">
            <a:off x="6024563" y="3519488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6408738" y="3519488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 flipV="1">
            <a:off x="6788150" y="3519488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7172325" y="3519488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7551738" y="3519488"/>
            <a:ext cx="0" cy="3262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2" name="Line 12"/>
          <p:cNvSpPr>
            <a:spLocks noChangeShapeType="1"/>
          </p:cNvSpPr>
          <p:nvPr/>
        </p:nvSpPr>
        <p:spPr bwMode="auto">
          <a:xfrm rot="5400000" flipV="1">
            <a:off x="6023769" y="2024856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3" name="Line 13"/>
          <p:cNvSpPr>
            <a:spLocks noChangeShapeType="1"/>
          </p:cNvSpPr>
          <p:nvPr/>
        </p:nvSpPr>
        <p:spPr bwMode="auto">
          <a:xfrm rot="5400000" flipV="1">
            <a:off x="6023769" y="2410619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rot="5400000" flipV="1">
            <a:off x="6023769" y="2794794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5" name="Line 15"/>
          <p:cNvSpPr>
            <a:spLocks noChangeShapeType="1"/>
          </p:cNvSpPr>
          <p:nvPr/>
        </p:nvSpPr>
        <p:spPr bwMode="auto">
          <a:xfrm rot="5400000" flipV="1">
            <a:off x="6023769" y="3174206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rot="5400000" flipV="1">
            <a:off x="6023769" y="3558381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rot="5400000" flipV="1">
            <a:off x="6023769" y="3937794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rot="5400000" flipV="1">
            <a:off x="6023769" y="4321969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 rot="5400000" flipV="1">
            <a:off x="6023769" y="4701381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00" name="Oval 20"/>
          <p:cNvSpPr>
            <a:spLocks noChangeArrowheads="1"/>
          </p:cNvSpPr>
          <p:nvPr/>
        </p:nvSpPr>
        <p:spPr bwMode="auto">
          <a:xfrm>
            <a:off x="5083175" y="5591175"/>
            <a:ext cx="319088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Oval 21"/>
          <p:cNvSpPr>
            <a:spLocks noChangeArrowheads="1"/>
          </p:cNvSpPr>
          <p:nvPr/>
        </p:nvSpPr>
        <p:spPr bwMode="auto">
          <a:xfrm>
            <a:off x="5481639" y="55911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?</a:t>
            </a:r>
          </a:p>
        </p:txBody>
      </p:sp>
      <p:sp>
        <p:nvSpPr>
          <p:cNvPr id="20502" name="Oval 22"/>
          <p:cNvSpPr>
            <a:spLocks noChangeArrowheads="1"/>
          </p:cNvSpPr>
          <p:nvPr/>
        </p:nvSpPr>
        <p:spPr bwMode="auto">
          <a:xfrm>
            <a:off x="7378700" y="5591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Oval 23"/>
          <p:cNvSpPr>
            <a:spLocks noChangeArrowheads="1"/>
          </p:cNvSpPr>
          <p:nvPr/>
        </p:nvSpPr>
        <p:spPr bwMode="auto">
          <a:xfrm>
            <a:off x="4700589" y="558958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Oval 24"/>
          <p:cNvSpPr>
            <a:spLocks noChangeArrowheads="1"/>
          </p:cNvSpPr>
          <p:nvPr/>
        </p:nvSpPr>
        <p:spPr bwMode="auto">
          <a:xfrm>
            <a:off x="5848350" y="5591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Oval 25"/>
          <p:cNvSpPr>
            <a:spLocks noChangeArrowheads="1"/>
          </p:cNvSpPr>
          <p:nvPr/>
        </p:nvSpPr>
        <p:spPr bwMode="auto">
          <a:xfrm>
            <a:off x="6246814" y="558958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Oval 26"/>
          <p:cNvSpPr>
            <a:spLocks noChangeArrowheads="1"/>
          </p:cNvSpPr>
          <p:nvPr/>
        </p:nvSpPr>
        <p:spPr bwMode="auto">
          <a:xfrm>
            <a:off x="6629400" y="558958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Oval 27"/>
          <p:cNvSpPr>
            <a:spLocks noChangeArrowheads="1"/>
          </p:cNvSpPr>
          <p:nvPr/>
        </p:nvSpPr>
        <p:spPr bwMode="auto">
          <a:xfrm>
            <a:off x="7011989" y="558958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Oval 28"/>
          <p:cNvSpPr>
            <a:spLocks noChangeArrowheads="1"/>
          </p:cNvSpPr>
          <p:nvPr/>
        </p:nvSpPr>
        <p:spPr bwMode="auto">
          <a:xfrm>
            <a:off x="5091114" y="521176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Oval 29"/>
          <p:cNvSpPr>
            <a:spLocks noChangeArrowheads="1"/>
          </p:cNvSpPr>
          <p:nvPr/>
        </p:nvSpPr>
        <p:spPr bwMode="auto">
          <a:xfrm>
            <a:off x="5489575" y="5211764"/>
            <a:ext cx="319088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?</a:t>
            </a:r>
          </a:p>
        </p:txBody>
      </p:sp>
      <p:sp>
        <p:nvSpPr>
          <p:cNvPr id="20510" name="Oval 30"/>
          <p:cNvSpPr>
            <a:spLocks noChangeArrowheads="1"/>
          </p:cNvSpPr>
          <p:nvPr/>
        </p:nvSpPr>
        <p:spPr bwMode="auto">
          <a:xfrm>
            <a:off x="7386639" y="521176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Oval 31"/>
          <p:cNvSpPr>
            <a:spLocks noChangeArrowheads="1"/>
          </p:cNvSpPr>
          <p:nvPr/>
        </p:nvSpPr>
        <p:spPr bwMode="auto">
          <a:xfrm>
            <a:off x="4708525" y="5210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Oval 32"/>
          <p:cNvSpPr>
            <a:spLocks noChangeArrowheads="1"/>
          </p:cNvSpPr>
          <p:nvPr/>
        </p:nvSpPr>
        <p:spPr bwMode="auto">
          <a:xfrm>
            <a:off x="5856289" y="5211764"/>
            <a:ext cx="319087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     </a:t>
            </a:r>
            <a:r>
              <a:rPr lang="en-US" sz="2000" b="1"/>
              <a:t>?</a:t>
            </a:r>
            <a:r>
              <a:rPr lang="en-US">
                <a:solidFill>
                  <a:schemeClr val="bg1"/>
                </a:solidFill>
              </a:rPr>
              <a:t>    </a:t>
            </a:r>
          </a:p>
        </p:txBody>
      </p:sp>
      <p:sp>
        <p:nvSpPr>
          <p:cNvPr id="20513" name="Oval 33"/>
          <p:cNvSpPr>
            <a:spLocks noChangeArrowheads="1"/>
          </p:cNvSpPr>
          <p:nvPr/>
        </p:nvSpPr>
        <p:spPr bwMode="auto">
          <a:xfrm>
            <a:off x="6254750" y="5210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Oval 34"/>
          <p:cNvSpPr>
            <a:spLocks noChangeArrowheads="1"/>
          </p:cNvSpPr>
          <p:nvPr/>
        </p:nvSpPr>
        <p:spPr bwMode="auto">
          <a:xfrm>
            <a:off x="6637339" y="52101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5" name="Oval 35"/>
          <p:cNvSpPr>
            <a:spLocks noChangeArrowheads="1"/>
          </p:cNvSpPr>
          <p:nvPr/>
        </p:nvSpPr>
        <p:spPr bwMode="auto">
          <a:xfrm>
            <a:off x="7019925" y="5210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6" name="Oval 36"/>
          <p:cNvSpPr>
            <a:spLocks noChangeArrowheads="1"/>
          </p:cNvSpPr>
          <p:nvPr/>
        </p:nvSpPr>
        <p:spPr bwMode="auto">
          <a:xfrm>
            <a:off x="5086350" y="48323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7" name="Oval 37"/>
          <p:cNvSpPr>
            <a:spLocks noChangeArrowheads="1"/>
          </p:cNvSpPr>
          <p:nvPr/>
        </p:nvSpPr>
        <p:spPr bwMode="auto">
          <a:xfrm>
            <a:off x="5484814" y="483235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8" name="Oval 38"/>
          <p:cNvSpPr>
            <a:spLocks noChangeArrowheads="1"/>
          </p:cNvSpPr>
          <p:nvPr/>
        </p:nvSpPr>
        <p:spPr bwMode="auto">
          <a:xfrm>
            <a:off x="7381875" y="48323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9" name="Oval 39"/>
          <p:cNvSpPr>
            <a:spLocks noChangeArrowheads="1"/>
          </p:cNvSpPr>
          <p:nvPr/>
        </p:nvSpPr>
        <p:spPr bwMode="auto">
          <a:xfrm>
            <a:off x="4703764" y="483076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0" name="Oval 40"/>
          <p:cNvSpPr>
            <a:spLocks noChangeArrowheads="1"/>
          </p:cNvSpPr>
          <p:nvPr/>
        </p:nvSpPr>
        <p:spPr bwMode="auto">
          <a:xfrm>
            <a:off x="5851525" y="48323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?</a:t>
            </a:r>
          </a:p>
        </p:txBody>
      </p:sp>
      <p:sp>
        <p:nvSpPr>
          <p:cNvPr id="20521" name="Oval 41"/>
          <p:cNvSpPr>
            <a:spLocks noChangeArrowheads="1"/>
          </p:cNvSpPr>
          <p:nvPr/>
        </p:nvSpPr>
        <p:spPr bwMode="auto">
          <a:xfrm>
            <a:off x="6249989" y="4830764"/>
            <a:ext cx="319087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2" name="Oval 42"/>
          <p:cNvSpPr>
            <a:spLocks noChangeArrowheads="1"/>
          </p:cNvSpPr>
          <p:nvPr/>
        </p:nvSpPr>
        <p:spPr bwMode="auto">
          <a:xfrm>
            <a:off x="6632575" y="4830764"/>
            <a:ext cx="319088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3" name="Oval 43"/>
          <p:cNvSpPr>
            <a:spLocks noChangeArrowheads="1"/>
          </p:cNvSpPr>
          <p:nvPr/>
        </p:nvSpPr>
        <p:spPr bwMode="auto">
          <a:xfrm>
            <a:off x="7015164" y="483076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4" name="Oval 44"/>
          <p:cNvSpPr>
            <a:spLocks noChangeArrowheads="1"/>
          </p:cNvSpPr>
          <p:nvPr/>
        </p:nvSpPr>
        <p:spPr bwMode="auto">
          <a:xfrm>
            <a:off x="5094289" y="445293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5" name="Oval 45"/>
          <p:cNvSpPr>
            <a:spLocks noChangeArrowheads="1"/>
          </p:cNvSpPr>
          <p:nvPr/>
        </p:nvSpPr>
        <p:spPr bwMode="auto">
          <a:xfrm>
            <a:off x="5492750" y="445293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6" name="Oval 46"/>
          <p:cNvSpPr>
            <a:spLocks noChangeArrowheads="1"/>
          </p:cNvSpPr>
          <p:nvPr/>
        </p:nvSpPr>
        <p:spPr bwMode="auto">
          <a:xfrm>
            <a:off x="7389814" y="445293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7" name="Oval 47"/>
          <p:cNvSpPr>
            <a:spLocks noChangeArrowheads="1"/>
          </p:cNvSpPr>
          <p:nvPr/>
        </p:nvSpPr>
        <p:spPr bwMode="auto">
          <a:xfrm>
            <a:off x="4711700" y="44513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8" name="Oval 48"/>
          <p:cNvSpPr>
            <a:spLocks noChangeArrowheads="1"/>
          </p:cNvSpPr>
          <p:nvPr/>
        </p:nvSpPr>
        <p:spPr bwMode="auto">
          <a:xfrm>
            <a:off x="5859464" y="445293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29" name="Oval 49"/>
          <p:cNvSpPr>
            <a:spLocks noChangeArrowheads="1"/>
          </p:cNvSpPr>
          <p:nvPr/>
        </p:nvSpPr>
        <p:spPr bwMode="auto">
          <a:xfrm>
            <a:off x="6257925" y="44513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0" name="Oval 50"/>
          <p:cNvSpPr>
            <a:spLocks noChangeArrowheads="1"/>
          </p:cNvSpPr>
          <p:nvPr/>
        </p:nvSpPr>
        <p:spPr bwMode="auto">
          <a:xfrm>
            <a:off x="6640514" y="445135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1" name="Oval 51"/>
          <p:cNvSpPr>
            <a:spLocks noChangeArrowheads="1"/>
          </p:cNvSpPr>
          <p:nvPr/>
        </p:nvSpPr>
        <p:spPr bwMode="auto">
          <a:xfrm>
            <a:off x="7023100" y="4451350"/>
            <a:ext cx="319088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2" name="Oval 52"/>
          <p:cNvSpPr>
            <a:spLocks noChangeArrowheads="1"/>
          </p:cNvSpPr>
          <p:nvPr/>
        </p:nvSpPr>
        <p:spPr bwMode="auto">
          <a:xfrm>
            <a:off x="5106989" y="405288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3" name="Oval 53"/>
          <p:cNvSpPr>
            <a:spLocks noChangeArrowheads="1"/>
          </p:cNvSpPr>
          <p:nvPr/>
        </p:nvSpPr>
        <p:spPr bwMode="auto">
          <a:xfrm>
            <a:off x="5505450" y="405288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4" name="Oval 54"/>
          <p:cNvSpPr>
            <a:spLocks noChangeArrowheads="1"/>
          </p:cNvSpPr>
          <p:nvPr/>
        </p:nvSpPr>
        <p:spPr bwMode="auto">
          <a:xfrm>
            <a:off x="7402514" y="405288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5" name="Oval 55"/>
          <p:cNvSpPr>
            <a:spLocks noChangeArrowheads="1"/>
          </p:cNvSpPr>
          <p:nvPr/>
        </p:nvSpPr>
        <p:spPr bwMode="auto">
          <a:xfrm>
            <a:off x="4724400" y="405130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6" name="Oval 56"/>
          <p:cNvSpPr>
            <a:spLocks noChangeArrowheads="1"/>
          </p:cNvSpPr>
          <p:nvPr/>
        </p:nvSpPr>
        <p:spPr bwMode="auto">
          <a:xfrm>
            <a:off x="5872164" y="405288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7" name="Oval 57"/>
          <p:cNvSpPr>
            <a:spLocks noChangeArrowheads="1"/>
          </p:cNvSpPr>
          <p:nvPr/>
        </p:nvSpPr>
        <p:spPr bwMode="auto">
          <a:xfrm>
            <a:off x="6270625" y="405130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8" name="Oval 58"/>
          <p:cNvSpPr>
            <a:spLocks noChangeArrowheads="1"/>
          </p:cNvSpPr>
          <p:nvPr/>
        </p:nvSpPr>
        <p:spPr bwMode="auto">
          <a:xfrm>
            <a:off x="6653214" y="40513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39" name="Oval 59"/>
          <p:cNvSpPr>
            <a:spLocks noChangeArrowheads="1"/>
          </p:cNvSpPr>
          <p:nvPr/>
        </p:nvSpPr>
        <p:spPr bwMode="auto">
          <a:xfrm>
            <a:off x="7035800" y="405130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0" name="Oval 60"/>
          <p:cNvSpPr>
            <a:spLocks noChangeArrowheads="1"/>
          </p:cNvSpPr>
          <p:nvPr/>
        </p:nvSpPr>
        <p:spPr bwMode="auto">
          <a:xfrm>
            <a:off x="5114925" y="36734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1" name="Oval 61"/>
          <p:cNvSpPr>
            <a:spLocks noChangeArrowheads="1"/>
          </p:cNvSpPr>
          <p:nvPr/>
        </p:nvSpPr>
        <p:spPr bwMode="auto">
          <a:xfrm>
            <a:off x="5513389" y="36734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2" name="Oval 62"/>
          <p:cNvSpPr>
            <a:spLocks noChangeArrowheads="1"/>
          </p:cNvSpPr>
          <p:nvPr/>
        </p:nvSpPr>
        <p:spPr bwMode="auto">
          <a:xfrm>
            <a:off x="7410450" y="36734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3" name="Oval 63"/>
          <p:cNvSpPr>
            <a:spLocks noChangeArrowheads="1"/>
          </p:cNvSpPr>
          <p:nvPr/>
        </p:nvSpPr>
        <p:spPr bwMode="auto">
          <a:xfrm>
            <a:off x="4732339" y="367188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4" name="Oval 64"/>
          <p:cNvSpPr>
            <a:spLocks noChangeArrowheads="1"/>
          </p:cNvSpPr>
          <p:nvPr/>
        </p:nvSpPr>
        <p:spPr bwMode="auto">
          <a:xfrm>
            <a:off x="5880100" y="36734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5" name="Oval 65"/>
          <p:cNvSpPr>
            <a:spLocks noChangeArrowheads="1"/>
          </p:cNvSpPr>
          <p:nvPr/>
        </p:nvSpPr>
        <p:spPr bwMode="auto">
          <a:xfrm>
            <a:off x="6278564" y="367188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6" name="Oval 66"/>
          <p:cNvSpPr>
            <a:spLocks noChangeArrowheads="1"/>
          </p:cNvSpPr>
          <p:nvPr/>
        </p:nvSpPr>
        <p:spPr bwMode="auto">
          <a:xfrm>
            <a:off x="6661150" y="367188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7" name="Oval 67"/>
          <p:cNvSpPr>
            <a:spLocks noChangeArrowheads="1"/>
          </p:cNvSpPr>
          <p:nvPr/>
        </p:nvSpPr>
        <p:spPr bwMode="auto">
          <a:xfrm>
            <a:off x="7043739" y="367188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8" name="Oval 68"/>
          <p:cNvSpPr>
            <a:spLocks noChangeArrowheads="1"/>
          </p:cNvSpPr>
          <p:nvPr/>
        </p:nvSpPr>
        <p:spPr bwMode="auto">
          <a:xfrm>
            <a:off x="5075239" y="6359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49" name="Oval 69"/>
          <p:cNvSpPr>
            <a:spLocks noChangeArrowheads="1"/>
          </p:cNvSpPr>
          <p:nvPr/>
        </p:nvSpPr>
        <p:spPr bwMode="auto">
          <a:xfrm>
            <a:off x="5473700" y="63595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0" name="Oval 70"/>
          <p:cNvSpPr>
            <a:spLocks noChangeArrowheads="1"/>
          </p:cNvSpPr>
          <p:nvPr/>
        </p:nvSpPr>
        <p:spPr bwMode="auto">
          <a:xfrm>
            <a:off x="7370764" y="6359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1" name="Oval 71"/>
          <p:cNvSpPr>
            <a:spLocks noChangeArrowheads="1"/>
          </p:cNvSpPr>
          <p:nvPr/>
        </p:nvSpPr>
        <p:spPr bwMode="auto">
          <a:xfrm>
            <a:off x="4692650" y="635793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2" name="Oval 72"/>
          <p:cNvSpPr>
            <a:spLocks noChangeArrowheads="1"/>
          </p:cNvSpPr>
          <p:nvPr/>
        </p:nvSpPr>
        <p:spPr bwMode="auto">
          <a:xfrm>
            <a:off x="5840414" y="6359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3" name="Oval 73"/>
          <p:cNvSpPr>
            <a:spLocks noChangeArrowheads="1"/>
          </p:cNvSpPr>
          <p:nvPr/>
        </p:nvSpPr>
        <p:spPr bwMode="auto">
          <a:xfrm>
            <a:off x="6238875" y="635793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4" name="Oval 74"/>
          <p:cNvSpPr>
            <a:spLocks noChangeArrowheads="1"/>
          </p:cNvSpPr>
          <p:nvPr/>
        </p:nvSpPr>
        <p:spPr bwMode="auto">
          <a:xfrm>
            <a:off x="6621464" y="635793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5" name="Oval 75"/>
          <p:cNvSpPr>
            <a:spLocks noChangeArrowheads="1"/>
          </p:cNvSpPr>
          <p:nvPr/>
        </p:nvSpPr>
        <p:spPr bwMode="auto">
          <a:xfrm>
            <a:off x="7004050" y="635793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6" name="Oval 76"/>
          <p:cNvSpPr>
            <a:spLocks noChangeArrowheads="1"/>
          </p:cNvSpPr>
          <p:nvPr/>
        </p:nvSpPr>
        <p:spPr bwMode="auto">
          <a:xfrm>
            <a:off x="5083175" y="5980114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7" name="Oval 77"/>
          <p:cNvSpPr>
            <a:spLocks noChangeArrowheads="1"/>
          </p:cNvSpPr>
          <p:nvPr/>
        </p:nvSpPr>
        <p:spPr bwMode="auto">
          <a:xfrm>
            <a:off x="5481639" y="598011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8" name="Oval 78"/>
          <p:cNvSpPr>
            <a:spLocks noChangeArrowheads="1"/>
          </p:cNvSpPr>
          <p:nvPr/>
        </p:nvSpPr>
        <p:spPr bwMode="auto">
          <a:xfrm>
            <a:off x="7378700" y="5980114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9" name="Oval 79"/>
          <p:cNvSpPr>
            <a:spLocks noChangeArrowheads="1"/>
          </p:cNvSpPr>
          <p:nvPr/>
        </p:nvSpPr>
        <p:spPr bwMode="auto">
          <a:xfrm>
            <a:off x="4700589" y="5978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0" name="Oval 80"/>
          <p:cNvSpPr>
            <a:spLocks noChangeArrowheads="1"/>
          </p:cNvSpPr>
          <p:nvPr/>
        </p:nvSpPr>
        <p:spPr bwMode="auto">
          <a:xfrm>
            <a:off x="5848350" y="5980114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1" name="Oval 81"/>
          <p:cNvSpPr>
            <a:spLocks noChangeArrowheads="1"/>
          </p:cNvSpPr>
          <p:nvPr/>
        </p:nvSpPr>
        <p:spPr bwMode="auto">
          <a:xfrm>
            <a:off x="6246814" y="5978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2" name="Oval 82"/>
          <p:cNvSpPr>
            <a:spLocks noChangeArrowheads="1"/>
          </p:cNvSpPr>
          <p:nvPr/>
        </p:nvSpPr>
        <p:spPr bwMode="auto">
          <a:xfrm>
            <a:off x="6629400" y="59785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3" name="Oval 83"/>
          <p:cNvSpPr>
            <a:spLocks noChangeArrowheads="1"/>
          </p:cNvSpPr>
          <p:nvPr/>
        </p:nvSpPr>
        <p:spPr bwMode="auto">
          <a:xfrm>
            <a:off x="7011989" y="5978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4" name="Line 84"/>
          <p:cNvSpPr>
            <a:spLocks noChangeShapeType="1"/>
          </p:cNvSpPr>
          <p:nvPr/>
        </p:nvSpPr>
        <p:spPr bwMode="auto">
          <a:xfrm flipV="1">
            <a:off x="5245100" y="4606926"/>
            <a:ext cx="1938338" cy="114141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65" name="Line 85"/>
          <p:cNvSpPr>
            <a:spLocks noChangeShapeType="1"/>
          </p:cNvSpPr>
          <p:nvPr/>
        </p:nvSpPr>
        <p:spPr bwMode="auto">
          <a:xfrm flipV="1">
            <a:off x="4497388" y="3508376"/>
            <a:ext cx="0" cy="3262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566" name="Oval 86"/>
          <p:cNvSpPr>
            <a:spLocks noChangeArrowheads="1"/>
          </p:cNvSpPr>
          <p:nvPr/>
        </p:nvSpPr>
        <p:spPr bwMode="auto">
          <a:xfrm>
            <a:off x="4322764" y="55784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7" name="Oval 87"/>
          <p:cNvSpPr>
            <a:spLocks noChangeArrowheads="1"/>
          </p:cNvSpPr>
          <p:nvPr/>
        </p:nvSpPr>
        <p:spPr bwMode="auto">
          <a:xfrm>
            <a:off x="4330700" y="5199064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8" name="Oval 88"/>
          <p:cNvSpPr>
            <a:spLocks noChangeArrowheads="1"/>
          </p:cNvSpPr>
          <p:nvPr/>
        </p:nvSpPr>
        <p:spPr bwMode="auto">
          <a:xfrm>
            <a:off x="4325939" y="481965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69" name="Oval 89"/>
          <p:cNvSpPr>
            <a:spLocks noChangeArrowheads="1"/>
          </p:cNvSpPr>
          <p:nvPr/>
        </p:nvSpPr>
        <p:spPr bwMode="auto">
          <a:xfrm>
            <a:off x="4333875" y="444023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0" name="Oval 90"/>
          <p:cNvSpPr>
            <a:spLocks noChangeArrowheads="1"/>
          </p:cNvSpPr>
          <p:nvPr/>
        </p:nvSpPr>
        <p:spPr bwMode="auto">
          <a:xfrm>
            <a:off x="4346575" y="404018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1" name="Oval 91"/>
          <p:cNvSpPr>
            <a:spLocks noChangeArrowheads="1"/>
          </p:cNvSpPr>
          <p:nvPr/>
        </p:nvSpPr>
        <p:spPr bwMode="auto">
          <a:xfrm>
            <a:off x="4354514" y="36607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2" name="Oval 92"/>
          <p:cNvSpPr>
            <a:spLocks noChangeArrowheads="1"/>
          </p:cNvSpPr>
          <p:nvPr/>
        </p:nvSpPr>
        <p:spPr bwMode="auto">
          <a:xfrm>
            <a:off x="4314825" y="63468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73" name="Oval 93"/>
          <p:cNvSpPr>
            <a:spLocks noChangeArrowheads="1"/>
          </p:cNvSpPr>
          <p:nvPr/>
        </p:nvSpPr>
        <p:spPr bwMode="auto">
          <a:xfrm>
            <a:off x="4322764" y="596741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3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5334000"/>
            <a:ext cx="9144000" cy="1524000"/>
          </a:xfrm>
        </p:spPr>
        <p:txBody>
          <a:bodyPr/>
          <a:lstStyle/>
          <a:p>
            <a:r>
              <a:rPr lang="en-US"/>
              <a:t>.</a:t>
            </a:r>
            <a:r>
              <a:rPr lang="en-US" b="1"/>
              <a:t>The next sample positions can be plotted either at (3,2) or (3,3) ?  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 rot="5400000" flipV="1">
            <a:off x="6023769" y="375444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rot="5400000" flipV="1">
            <a:off x="6023769" y="761206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 rot="5400000" flipV="1">
            <a:off x="6023769" y="1145381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rot="5400000" flipV="1">
            <a:off x="6023769" y="1524794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 rot="5400000" flipV="1">
            <a:off x="6023769" y="1908969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 rot="5400000" flipV="1">
            <a:off x="6023769" y="2288381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rot="5400000" flipV="1">
            <a:off x="6023769" y="2672556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 rot="5400000" flipV="1">
            <a:off x="6023769" y="3051969"/>
            <a:ext cx="0" cy="3627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5083175" y="3946525"/>
            <a:ext cx="319088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5481639" y="39401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?</a:t>
            </a:r>
          </a:p>
        </p:txBody>
      </p:sp>
      <p:sp>
        <p:nvSpPr>
          <p:cNvPr id="5134" name="Oval 14"/>
          <p:cNvSpPr>
            <a:spLocks noChangeArrowheads="1"/>
          </p:cNvSpPr>
          <p:nvPr/>
        </p:nvSpPr>
        <p:spPr bwMode="auto">
          <a:xfrm>
            <a:off x="7378700" y="3940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4700589" y="393858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5848350" y="3940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6246814" y="393858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8" name="Oval 18"/>
          <p:cNvSpPr>
            <a:spLocks noChangeArrowheads="1"/>
          </p:cNvSpPr>
          <p:nvPr/>
        </p:nvSpPr>
        <p:spPr bwMode="auto">
          <a:xfrm>
            <a:off x="6629400" y="393858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9" name="Oval 19"/>
          <p:cNvSpPr>
            <a:spLocks noChangeArrowheads="1"/>
          </p:cNvSpPr>
          <p:nvPr/>
        </p:nvSpPr>
        <p:spPr bwMode="auto">
          <a:xfrm>
            <a:off x="7011989" y="393858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0" name="Oval 20"/>
          <p:cNvSpPr>
            <a:spLocks noChangeArrowheads="1"/>
          </p:cNvSpPr>
          <p:nvPr/>
        </p:nvSpPr>
        <p:spPr bwMode="auto">
          <a:xfrm>
            <a:off x="5091114" y="356076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1" name="Oval 21"/>
          <p:cNvSpPr>
            <a:spLocks noChangeArrowheads="1"/>
          </p:cNvSpPr>
          <p:nvPr/>
        </p:nvSpPr>
        <p:spPr bwMode="auto">
          <a:xfrm>
            <a:off x="5489575" y="3560764"/>
            <a:ext cx="319088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/>
              <a:t>?</a:t>
            </a:r>
          </a:p>
        </p:txBody>
      </p:sp>
      <p:sp>
        <p:nvSpPr>
          <p:cNvPr id="5142" name="Oval 22"/>
          <p:cNvSpPr>
            <a:spLocks noChangeArrowheads="1"/>
          </p:cNvSpPr>
          <p:nvPr/>
        </p:nvSpPr>
        <p:spPr bwMode="auto">
          <a:xfrm>
            <a:off x="7386639" y="356076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3" name="Oval 23"/>
          <p:cNvSpPr>
            <a:spLocks noChangeArrowheads="1"/>
          </p:cNvSpPr>
          <p:nvPr/>
        </p:nvSpPr>
        <p:spPr bwMode="auto">
          <a:xfrm>
            <a:off x="4708525" y="3559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4" name="Oval 24"/>
          <p:cNvSpPr>
            <a:spLocks noChangeArrowheads="1"/>
          </p:cNvSpPr>
          <p:nvPr/>
        </p:nvSpPr>
        <p:spPr bwMode="auto">
          <a:xfrm>
            <a:off x="5856289" y="3560764"/>
            <a:ext cx="319087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     </a:t>
            </a:r>
            <a:r>
              <a:rPr lang="en-US" sz="2000" b="1"/>
              <a:t>?</a:t>
            </a:r>
            <a:r>
              <a:rPr lang="en-US">
                <a:solidFill>
                  <a:schemeClr val="bg1"/>
                </a:solidFill>
              </a:rPr>
              <a:t>    </a:t>
            </a:r>
          </a:p>
        </p:txBody>
      </p:sp>
      <p:sp>
        <p:nvSpPr>
          <p:cNvPr id="5145" name="Oval 25"/>
          <p:cNvSpPr>
            <a:spLocks noChangeArrowheads="1"/>
          </p:cNvSpPr>
          <p:nvPr/>
        </p:nvSpPr>
        <p:spPr bwMode="auto">
          <a:xfrm>
            <a:off x="6254750" y="3559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6" name="Oval 26"/>
          <p:cNvSpPr>
            <a:spLocks noChangeArrowheads="1"/>
          </p:cNvSpPr>
          <p:nvPr/>
        </p:nvSpPr>
        <p:spPr bwMode="auto">
          <a:xfrm>
            <a:off x="6637339" y="35591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7" name="Oval 27"/>
          <p:cNvSpPr>
            <a:spLocks noChangeArrowheads="1"/>
          </p:cNvSpPr>
          <p:nvPr/>
        </p:nvSpPr>
        <p:spPr bwMode="auto">
          <a:xfrm>
            <a:off x="7019925" y="35591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8" name="Oval 28"/>
          <p:cNvSpPr>
            <a:spLocks noChangeArrowheads="1"/>
          </p:cNvSpPr>
          <p:nvPr/>
        </p:nvSpPr>
        <p:spPr bwMode="auto">
          <a:xfrm>
            <a:off x="5086350" y="31813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49" name="Oval 29"/>
          <p:cNvSpPr>
            <a:spLocks noChangeArrowheads="1"/>
          </p:cNvSpPr>
          <p:nvPr/>
        </p:nvSpPr>
        <p:spPr bwMode="auto">
          <a:xfrm>
            <a:off x="5484814" y="318135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0" name="Oval 30"/>
          <p:cNvSpPr>
            <a:spLocks noChangeArrowheads="1"/>
          </p:cNvSpPr>
          <p:nvPr/>
        </p:nvSpPr>
        <p:spPr bwMode="auto">
          <a:xfrm>
            <a:off x="7381875" y="31813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1" name="Oval 31"/>
          <p:cNvSpPr>
            <a:spLocks noChangeArrowheads="1"/>
          </p:cNvSpPr>
          <p:nvPr/>
        </p:nvSpPr>
        <p:spPr bwMode="auto">
          <a:xfrm>
            <a:off x="4703764" y="317976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2" name="Oval 32"/>
          <p:cNvSpPr>
            <a:spLocks noChangeArrowheads="1"/>
          </p:cNvSpPr>
          <p:nvPr/>
        </p:nvSpPr>
        <p:spPr bwMode="auto">
          <a:xfrm>
            <a:off x="5851525" y="31813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b="1"/>
              <a:t>?</a:t>
            </a:r>
          </a:p>
        </p:txBody>
      </p:sp>
      <p:sp>
        <p:nvSpPr>
          <p:cNvPr id="5153" name="Oval 33"/>
          <p:cNvSpPr>
            <a:spLocks noChangeArrowheads="1"/>
          </p:cNvSpPr>
          <p:nvPr/>
        </p:nvSpPr>
        <p:spPr bwMode="auto">
          <a:xfrm>
            <a:off x="6249989" y="3179764"/>
            <a:ext cx="319087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4" name="Oval 34"/>
          <p:cNvSpPr>
            <a:spLocks noChangeArrowheads="1"/>
          </p:cNvSpPr>
          <p:nvPr/>
        </p:nvSpPr>
        <p:spPr bwMode="auto">
          <a:xfrm>
            <a:off x="6632575" y="3179764"/>
            <a:ext cx="319088" cy="31908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5" name="Oval 35"/>
          <p:cNvSpPr>
            <a:spLocks noChangeArrowheads="1"/>
          </p:cNvSpPr>
          <p:nvPr/>
        </p:nvSpPr>
        <p:spPr bwMode="auto">
          <a:xfrm>
            <a:off x="7015164" y="317976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6" name="Oval 36"/>
          <p:cNvSpPr>
            <a:spLocks noChangeArrowheads="1"/>
          </p:cNvSpPr>
          <p:nvPr/>
        </p:nvSpPr>
        <p:spPr bwMode="auto">
          <a:xfrm>
            <a:off x="5094289" y="280193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7" name="Oval 37"/>
          <p:cNvSpPr>
            <a:spLocks noChangeArrowheads="1"/>
          </p:cNvSpPr>
          <p:nvPr/>
        </p:nvSpPr>
        <p:spPr bwMode="auto">
          <a:xfrm>
            <a:off x="5492750" y="280193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8" name="Oval 38"/>
          <p:cNvSpPr>
            <a:spLocks noChangeArrowheads="1"/>
          </p:cNvSpPr>
          <p:nvPr/>
        </p:nvSpPr>
        <p:spPr bwMode="auto">
          <a:xfrm>
            <a:off x="7389814" y="280193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59" name="Oval 39"/>
          <p:cNvSpPr>
            <a:spLocks noChangeArrowheads="1"/>
          </p:cNvSpPr>
          <p:nvPr/>
        </p:nvSpPr>
        <p:spPr bwMode="auto">
          <a:xfrm>
            <a:off x="4711700" y="28003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0" name="Oval 40"/>
          <p:cNvSpPr>
            <a:spLocks noChangeArrowheads="1"/>
          </p:cNvSpPr>
          <p:nvPr/>
        </p:nvSpPr>
        <p:spPr bwMode="auto">
          <a:xfrm>
            <a:off x="5859464" y="280193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1" name="Oval 41"/>
          <p:cNvSpPr>
            <a:spLocks noChangeArrowheads="1"/>
          </p:cNvSpPr>
          <p:nvPr/>
        </p:nvSpPr>
        <p:spPr bwMode="auto">
          <a:xfrm>
            <a:off x="6257925" y="280035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2" name="Oval 42"/>
          <p:cNvSpPr>
            <a:spLocks noChangeArrowheads="1"/>
          </p:cNvSpPr>
          <p:nvPr/>
        </p:nvSpPr>
        <p:spPr bwMode="auto">
          <a:xfrm>
            <a:off x="6640514" y="280035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3" name="Oval 43"/>
          <p:cNvSpPr>
            <a:spLocks noChangeArrowheads="1"/>
          </p:cNvSpPr>
          <p:nvPr/>
        </p:nvSpPr>
        <p:spPr bwMode="auto">
          <a:xfrm>
            <a:off x="7023100" y="2800350"/>
            <a:ext cx="319088" cy="319088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4" name="Oval 44"/>
          <p:cNvSpPr>
            <a:spLocks noChangeArrowheads="1"/>
          </p:cNvSpPr>
          <p:nvPr/>
        </p:nvSpPr>
        <p:spPr bwMode="auto">
          <a:xfrm>
            <a:off x="5106989" y="240188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5" name="Oval 45"/>
          <p:cNvSpPr>
            <a:spLocks noChangeArrowheads="1"/>
          </p:cNvSpPr>
          <p:nvPr/>
        </p:nvSpPr>
        <p:spPr bwMode="auto">
          <a:xfrm>
            <a:off x="5505450" y="240188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6" name="Oval 46"/>
          <p:cNvSpPr>
            <a:spLocks noChangeArrowheads="1"/>
          </p:cNvSpPr>
          <p:nvPr/>
        </p:nvSpPr>
        <p:spPr bwMode="auto">
          <a:xfrm>
            <a:off x="7402514" y="240188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7" name="Oval 47"/>
          <p:cNvSpPr>
            <a:spLocks noChangeArrowheads="1"/>
          </p:cNvSpPr>
          <p:nvPr/>
        </p:nvSpPr>
        <p:spPr bwMode="auto">
          <a:xfrm>
            <a:off x="4724400" y="240030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8" name="Oval 48"/>
          <p:cNvSpPr>
            <a:spLocks noChangeArrowheads="1"/>
          </p:cNvSpPr>
          <p:nvPr/>
        </p:nvSpPr>
        <p:spPr bwMode="auto">
          <a:xfrm>
            <a:off x="5872164" y="240188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69" name="Oval 49"/>
          <p:cNvSpPr>
            <a:spLocks noChangeArrowheads="1"/>
          </p:cNvSpPr>
          <p:nvPr/>
        </p:nvSpPr>
        <p:spPr bwMode="auto">
          <a:xfrm>
            <a:off x="6270625" y="240030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0" name="Oval 50"/>
          <p:cNvSpPr>
            <a:spLocks noChangeArrowheads="1"/>
          </p:cNvSpPr>
          <p:nvPr/>
        </p:nvSpPr>
        <p:spPr bwMode="auto">
          <a:xfrm>
            <a:off x="6653214" y="240030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" name="Oval 51"/>
          <p:cNvSpPr>
            <a:spLocks noChangeArrowheads="1"/>
          </p:cNvSpPr>
          <p:nvPr/>
        </p:nvSpPr>
        <p:spPr bwMode="auto">
          <a:xfrm>
            <a:off x="7035800" y="2400300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2" name="Oval 52"/>
          <p:cNvSpPr>
            <a:spLocks noChangeArrowheads="1"/>
          </p:cNvSpPr>
          <p:nvPr/>
        </p:nvSpPr>
        <p:spPr bwMode="auto">
          <a:xfrm>
            <a:off x="5114925" y="20224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3" name="Oval 53"/>
          <p:cNvSpPr>
            <a:spLocks noChangeArrowheads="1"/>
          </p:cNvSpPr>
          <p:nvPr/>
        </p:nvSpPr>
        <p:spPr bwMode="auto">
          <a:xfrm>
            <a:off x="5513389" y="20224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4" name="Oval 54"/>
          <p:cNvSpPr>
            <a:spLocks noChangeArrowheads="1"/>
          </p:cNvSpPr>
          <p:nvPr/>
        </p:nvSpPr>
        <p:spPr bwMode="auto">
          <a:xfrm>
            <a:off x="7410450" y="20224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5" name="Oval 55"/>
          <p:cNvSpPr>
            <a:spLocks noChangeArrowheads="1"/>
          </p:cNvSpPr>
          <p:nvPr/>
        </p:nvSpPr>
        <p:spPr bwMode="auto">
          <a:xfrm>
            <a:off x="4732339" y="202088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6" name="Oval 56"/>
          <p:cNvSpPr>
            <a:spLocks noChangeArrowheads="1"/>
          </p:cNvSpPr>
          <p:nvPr/>
        </p:nvSpPr>
        <p:spPr bwMode="auto">
          <a:xfrm>
            <a:off x="5880100" y="202247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7" name="Oval 57"/>
          <p:cNvSpPr>
            <a:spLocks noChangeArrowheads="1"/>
          </p:cNvSpPr>
          <p:nvPr/>
        </p:nvSpPr>
        <p:spPr bwMode="auto">
          <a:xfrm>
            <a:off x="6278564" y="202088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8" name="Oval 58"/>
          <p:cNvSpPr>
            <a:spLocks noChangeArrowheads="1"/>
          </p:cNvSpPr>
          <p:nvPr/>
        </p:nvSpPr>
        <p:spPr bwMode="auto">
          <a:xfrm>
            <a:off x="6661150" y="202088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9" name="Oval 59"/>
          <p:cNvSpPr>
            <a:spLocks noChangeArrowheads="1"/>
          </p:cNvSpPr>
          <p:nvPr/>
        </p:nvSpPr>
        <p:spPr bwMode="auto">
          <a:xfrm>
            <a:off x="7043739" y="2020889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0" name="Oval 60"/>
          <p:cNvSpPr>
            <a:spLocks noChangeArrowheads="1"/>
          </p:cNvSpPr>
          <p:nvPr/>
        </p:nvSpPr>
        <p:spPr bwMode="auto">
          <a:xfrm>
            <a:off x="5075239" y="471011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1" name="Oval 61"/>
          <p:cNvSpPr>
            <a:spLocks noChangeArrowheads="1"/>
          </p:cNvSpPr>
          <p:nvPr/>
        </p:nvSpPr>
        <p:spPr bwMode="auto">
          <a:xfrm>
            <a:off x="5473700" y="4710114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2" name="Oval 62"/>
          <p:cNvSpPr>
            <a:spLocks noChangeArrowheads="1"/>
          </p:cNvSpPr>
          <p:nvPr/>
        </p:nvSpPr>
        <p:spPr bwMode="auto">
          <a:xfrm>
            <a:off x="7370764" y="471011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3" name="Oval 63"/>
          <p:cNvSpPr>
            <a:spLocks noChangeArrowheads="1"/>
          </p:cNvSpPr>
          <p:nvPr/>
        </p:nvSpPr>
        <p:spPr bwMode="auto">
          <a:xfrm>
            <a:off x="4692650" y="47085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4" name="Oval 64"/>
          <p:cNvSpPr>
            <a:spLocks noChangeArrowheads="1"/>
          </p:cNvSpPr>
          <p:nvPr/>
        </p:nvSpPr>
        <p:spPr bwMode="auto">
          <a:xfrm>
            <a:off x="5840414" y="471011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5" name="Oval 65"/>
          <p:cNvSpPr>
            <a:spLocks noChangeArrowheads="1"/>
          </p:cNvSpPr>
          <p:nvPr/>
        </p:nvSpPr>
        <p:spPr bwMode="auto">
          <a:xfrm>
            <a:off x="6238875" y="47085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6" name="Oval 66"/>
          <p:cNvSpPr>
            <a:spLocks noChangeArrowheads="1"/>
          </p:cNvSpPr>
          <p:nvPr/>
        </p:nvSpPr>
        <p:spPr bwMode="auto">
          <a:xfrm>
            <a:off x="6621464" y="4708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7" name="Oval 67"/>
          <p:cNvSpPr>
            <a:spLocks noChangeArrowheads="1"/>
          </p:cNvSpPr>
          <p:nvPr/>
        </p:nvSpPr>
        <p:spPr bwMode="auto">
          <a:xfrm>
            <a:off x="7004050" y="47085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8" name="Oval 68"/>
          <p:cNvSpPr>
            <a:spLocks noChangeArrowheads="1"/>
          </p:cNvSpPr>
          <p:nvPr/>
        </p:nvSpPr>
        <p:spPr bwMode="auto">
          <a:xfrm>
            <a:off x="5083175" y="4329114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89" name="Oval 69"/>
          <p:cNvSpPr>
            <a:spLocks noChangeArrowheads="1"/>
          </p:cNvSpPr>
          <p:nvPr/>
        </p:nvSpPr>
        <p:spPr bwMode="auto">
          <a:xfrm>
            <a:off x="5481639" y="432911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0" name="Oval 70"/>
          <p:cNvSpPr>
            <a:spLocks noChangeArrowheads="1"/>
          </p:cNvSpPr>
          <p:nvPr/>
        </p:nvSpPr>
        <p:spPr bwMode="auto">
          <a:xfrm>
            <a:off x="7378700" y="4329114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1" name="Oval 71"/>
          <p:cNvSpPr>
            <a:spLocks noChangeArrowheads="1"/>
          </p:cNvSpPr>
          <p:nvPr/>
        </p:nvSpPr>
        <p:spPr bwMode="auto">
          <a:xfrm>
            <a:off x="4700589" y="4327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192" name="Oval 72"/>
          <p:cNvSpPr>
            <a:spLocks noChangeArrowheads="1"/>
          </p:cNvSpPr>
          <p:nvPr/>
        </p:nvSpPr>
        <p:spPr bwMode="auto">
          <a:xfrm>
            <a:off x="5848350" y="4329114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3" name="Oval 73"/>
          <p:cNvSpPr>
            <a:spLocks noChangeArrowheads="1"/>
          </p:cNvSpPr>
          <p:nvPr/>
        </p:nvSpPr>
        <p:spPr bwMode="auto">
          <a:xfrm>
            <a:off x="6246814" y="4327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4" name="Oval 74"/>
          <p:cNvSpPr>
            <a:spLocks noChangeArrowheads="1"/>
          </p:cNvSpPr>
          <p:nvPr/>
        </p:nvSpPr>
        <p:spPr bwMode="auto">
          <a:xfrm>
            <a:off x="6629400" y="4327525"/>
            <a:ext cx="319088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5" name="Oval 75"/>
          <p:cNvSpPr>
            <a:spLocks noChangeArrowheads="1"/>
          </p:cNvSpPr>
          <p:nvPr/>
        </p:nvSpPr>
        <p:spPr bwMode="auto">
          <a:xfrm>
            <a:off x="7011989" y="432752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6" name="Line 76"/>
          <p:cNvSpPr>
            <a:spLocks noChangeShapeType="1"/>
          </p:cNvSpPr>
          <p:nvPr/>
        </p:nvSpPr>
        <p:spPr bwMode="auto">
          <a:xfrm flipV="1">
            <a:off x="5245100" y="2955926"/>
            <a:ext cx="1938338" cy="1141413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197" name="Oval 77"/>
          <p:cNvSpPr>
            <a:spLocks noChangeArrowheads="1"/>
          </p:cNvSpPr>
          <p:nvPr/>
        </p:nvSpPr>
        <p:spPr bwMode="auto">
          <a:xfrm>
            <a:off x="4322764" y="39274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8" name="Oval 78"/>
          <p:cNvSpPr>
            <a:spLocks noChangeArrowheads="1"/>
          </p:cNvSpPr>
          <p:nvPr/>
        </p:nvSpPr>
        <p:spPr bwMode="auto">
          <a:xfrm>
            <a:off x="4330700" y="3548064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99" name="Oval 79"/>
          <p:cNvSpPr>
            <a:spLocks noChangeArrowheads="1"/>
          </p:cNvSpPr>
          <p:nvPr/>
        </p:nvSpPr>
        <p:spPr bwMode="auto">
          <a:xfrm>
            <a:off x="4325939" y="3168650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0" name="Oval 80"/>
          <p:cNvSpPr>
            <a:spLocks noChangeArrowheads="1"/>
          </p:cNvSpPr>
          <p:nvPr/>
        </p:nvSpPr>
        <p:spPr bwMode="auto">
          <a:xfrm>
            <a:off x="4333875" y="278923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1" name="Oval 81"/>
          <p:cNvSpPr>
            <a:spLocks noChangeArrowheads="1"/>
          </p:cNvSpPr>
          <p:nvPr/>
        </p:nvSpPr>
        <p:spPr bwMode="auto">
          <a:xfrm>
            <a:off x="4346575" y="2389189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2" name="Oval 82"/>
          <p:cNvSpPr>
            <a:spLocks noChangeArrowheads="1"/>
          </p:cNvSpPr>
          <p:nvPr/>
        </p:nvSpPr>
        <p:spPr bwMode="auto">
          <a:xfrm>
            <a:off x="4354514" y="2009775"/>
            <a:ext cx="319087" cy="31908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3" name="Oval 83"/>
          <p:cNvSpPr>
            <a:spLocks noChangeArrowheads="1"/>
          </p:cNvSpPr>
          <p:nvPr/>
        </p:nvSpPr>
        <p:spPr bwMode="auto">
          <a:xfrm>
            <a:off x="4314825" y="4697414"/>
            <a:ext cx="319088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4" name="Oval 84"/>
          <p:cNvSpPr>
            <a:spLocks noChangeArrowheads="1"/>
          </p:cNvSpPr>
          <p:nvPr/>
        </p:nvSpPr>
        <p:spPr bwMode="auto">
          <a:xfrm>
            <a:off x="4322764" y="4316414"/>
            <a:ext cx="319087" cy="3190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07" name="Text Box 87"/>
          <p:cNvSpPr txBox="1">
            <a:spLocks noChangeArrowheads="1"/>
          </p:cNvSpPr>
          <p:nvPr/>
        </p:nvSpPr>
        <p:spPr bwMode="auto">
          <a:xfrm>
            <a:off x="4800600" y="4114801"/>
            <a:ext cx="5517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(2,2)</a:t>
            </a:r>
          </a:p>
        </p:txBody>
      </p:sp>
      <p:sp>
        <p:nvSpPr>
          <p:cNvPr id="5208" name="Text Box 88"/>
          <p:cNvSpPr txBox="1">
            <a:spLocks noChangeArrowheads="1"/>
          </p:cNvSpPr>
          <p:nvPr/>
        </p:nvSpPr>
        <p:spPr bwMode="auto">
          <a:xfrm>
            <a:off x="5562600" y="4038601"/>
            <a:ext cx="5517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(3,2)</a:t>
            </a:r>
          </a:p>
        </p:txBody>
      </p:sp>
      <p:sp>
        <p:nvSpPr>
          <p:cNvPr id="5209" name="Text Box 89"/>
          <p:cNvSpPr txBox="1">
            <a:spLocks noChangeArrowheads="1"/>
          </p:cNvSpPr>
          <p:nvPr/>
        </p:nvSpPr>
        <p:spPr bwMode="auto">
          <a:xfrm>
            <a:off x="5105400" y="3276601"/>
            <a:ext cx="55175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(3,3)</a:t>
            </a:r>
          </a:p>
        </p:txBody>
      </p:sp>
    </p:spTree>
    <p:extLst>
      <p:ext uri="{BB962C8B-B14F-4D97-AF65-F5344CB8AC3E}">
        <p14:creationId xmlns:p14="http://schemas.microsoft.com/office/powerpoint/2010/main" val="910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8" grpId="0"/>
      <p:bldP spid="520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8458200" cy="1231900"/>
          </a:xfrm>
          <a:ln/>
        </p:spPr>
        <p:txBody>
          <a:bodyPr/>
          <a:lstStyle/>
          <a:p>
            <a:r>
              <a:rPr lang="en-US"/>
              <a:t>For lines with positive slope m&lt;1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9144000" cy="5638800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The pixel positions on line can be identified by doing sampling at unit x intervals. </a:t>
            </a:r>
          </a:p>
          <a:p>
            <a:pPr algn="just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The process of sampling begins from the pixel position (X0,Y0) and proceeds by plotting the pixels whose ‘Y’ value is nearest to the line path. </a:t>
            </a:r>
          </a:p>
          <a:p>
            <a:pPr algn="just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If the pixel to be displayed occurs at a position (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, Y</a:t>
            </a:r>
            <a:r>
              <a:rPr lang="en-US" baseline="-25000" dirty="0"/>
              <a:t>k</a:t>
            </a:r>
            <a:r>
              <a:rPr lang="en-US" dirty="0"/>
              <a:t>) then the next pixel is either at (X</a:t>
            </a:r>
            <a:r>
              <a:rPr lang="en-US" baseline="-25000" dirty="0"/>
              <a:t>k</a:t>
            </a:r>
            <a:r>
              <a:rPr lang="en-US" dirty="0"/>
              <a:t>+1,Y</a:t>
            </a:r>
            <a:r>
              <a:rPr lang="en-US" baseline="-25000" dirty="0"/>
              <a:t>k</a:t>
            </a:r>
            <a:r>
              <a:rPr lang="en-US" dirty="0"/>
              <a:t>) or (X</a:t>
            </a:r>
            <a:r>
              <a:rPr lang="en-US" baseline="-25000" dirty="0"/>
              <a:t>k</a:t>
            </a:r>
            <a:r>
              <a:rPr lang="en-US" dirty="0"/>
              <a:t>+1,Y</a:t>
            </a:r>
            <a:r>
              <a:rPr lang="en-US" baseline="-25000" dirty="0"/>
              <a:t>k</a:t>
            </a:r>
            <a:r>
              <a:rPr lang="en-US" dirty="0"/>
              <a:t>+1) </a:t>
            </a:r>
            <a:r>
              <a:rPr lang="en-US" dirty="0" err="1">
                <a:solidFill>
                  <a:srgbClr val="FF0000"/>
                </a:solidFill>
              </a:rPr>
              <a:t>i.e</a:t>
            </a:r>
            <a:r>
              <a:rPr lang="en-US" dirty="0">
                <a:solidFill>
                  <a:srgbClr val="FF0000"/>
                </a:solidFill>
              </a:rPr>
              <a:t>, (3,2) or (3,3)</a:t>
            </a:r>
          </a:p>
          <a:p>
            <a:pPr algn="just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dirty="0"/>
              <a:t>	The ‘Y’ coordinate at the pixel position Xk+1 can be obtained from 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Y=m(X</a:t>
            </a:r>
            <a:r>
              <a:rPr lang="en-US" baseline="-25000" dirty="0">
                <a:solidFill>
                  <a:srgbClr val="FF0000"/>
                </a:solidFill>
              </a:rPr>
              <a:t>k</a:t>
            </a:r>
            <a:r>
              <a:rPr lang="en-US" dirty="0">
                <a:solidFill>
                  <a:srgbClr val="FF0000"/>
                </a:solidFill>
              </a:rPr>
              <a:t>+1)+b	. . . . . . . . . . …….  </a:t>
            </a:r>
            <a:r>
              <a:rPr lang="en-US" dirty="0" err="1">
                <a:solidFill>
                  <a:srgbClr val="FF0000"/>
                </a:solidFill>
              </a:rPr>
              <a:t>eq</a:t>
            </a:r>
            <a:r>
              <a:rPr lang="en-US" dirty="0">
                <a:solidFill>
                  <a:srgbClr val="FF0000"/>
                </a:solidFill>
              </a:rPr>
              <a:t> 1</a:t>
            </a:r>
          </a:p>
          <a:p>
            <a:pPr algn="just">
              <a:lnSpc>
                <a:spcPct val="90000"/>
              </a:lnSpc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12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473200"/>
            <a:ext cx="9144000" cy="6337299"/>
          </a:xfrm>
        </p:spPr>
        <p:txBody>
          <a:bodyPr/>
          <a:lstStyle/>
          <a:p>
            <a:pPr algn="just"/>
            <a:r>
              <a:rPr lang="en-US" sz="2800" dirty="0"/>
              <a:t>the separation between </a:t>
            </a:r>
            <a:r>
              <a:rPr lang="en-US" sz="2800" dirty="0">
                <a:solidFill>
                  <a:srgbClr val="FF0000"/>
                </a:solidFill>
              </a:rPr>
              <a:t>(X</a:t>
            </a:r>
            <a:r>
              <a:rPr lang="en-US" sz="2800" baseline="-25000" dirty="0">
                <a:solidFill>
                  <a:srgbClr val="FF0000"/>
                </a:solidFill>
              </a:rPr>
              <a:t>k+1</a:t>
            </a:r>
            <a:r>
              <a:rPr lang="en-US" sz="2800" dirty="0">
                <a:solidFill>
                  <a:srgbClr val="FF0000"/>
                </a:solidFill>
              </a:rPr>
              <a:t>,Y</a:t>
            </a:r>
            <a:r>
              <a:rPr lang="en-US" sz="2800" baseline="-25000" dirty="0">
                <a:solidFill>
                  <a:srgbClr val="FF0000"/>
                </a:solidFill>
              </a:rPr>
              <a:t>k</a:t>
            </a:r>
            <a:r>
              <a:rPr lang="en-US" sz="2800" dirty="0">
                <a:solidFill>
                  <a:srgbClr val="FF0000"/>
                </a:solidFill>
              </a:rPr>
              <a:t>) and (X</a:t>
            </a:r>
            <a:r>
              <a:rPr lang="en-US" sz="2800" baseline="-25000" dirty="0">
                <a:solidFill>
                  <a:srgbClr val="FF0000"/>
                </a:solidFill>
              </a:rPr>
              <a:t>k+1</a:t>
            </a:r>
            <a:r>
              <a:rPr lang="en-US" sz="2800" dirty="0">
                <a:solidFill>
                  <a:srgbClr val="FF0000"/>
                </a:solidFill>
              </a:rPr>
              <a:t>,Y) </a:t>
            </a:r>
            <a:r>
              <a:rPr lang="en-US" sz="2800" dirty="0"/>
              <a:t>is</a:t>
            </a:r>
            <a:r>
              <a:rPr lang="en-US" sz="2800" dirty="0">
                <a:solidFill>
                  <a:srgbClr val="FF0000"/>
                </a:solidFill>
              </a:rPr>
              <a:t> d1</a:t>
            </a:r>
            <a:r>
              <a:rPr lang="en-US" sz="2800" dirty="0"/>
              <a:t> and the separation between </a:t>
            </a:r>
            <a:r>
              <a:rPr lang="en-US" sz="2800" dirty="0">
                <a:solidFill>
                  <a:srgbClr val="FF0000"/>
                </a:solidFill>
              </a:rPr>
              <a:t>(X</a:t>
            </a:r>
            <a:r>
              <a:rPr lang="en-US" sz="2800" baseline="-25000" dirty="0">
                <a:solidFill>
                  <a:srgbClr val="FF0000"/>
                </a:solidFill>
              </a:rPr>
              <a:t>k+1</a:t>
            </a:r>
            <a:r>
              <a:rPr lang="en-US" sz="2800" dirty="0">
                <a:solidFill>
                  <a:srgbClr val="FF0000"/>
                </a:solidFill>
              </a:rPr>
              <a:t>,Y) and (X</a:t>
            </a:r>
            <a:r>
              <a:rPr lang="en-US" sz="2800" baseline="-25000" dirty="0">
                <a:solidFill>
                  <a:srgbClr val="FF0000"/>
                </a:solidFill>
              </a:rPr>
              <a:t>k+1</a:t>
            </a:r>
            <a:r>
              <a:rPr lang="en-US" sz="2800" dirty="0">
                <a:solidFill>
                  <a:srgbClr val="FF0000"/>
                </a:solidFill>
              </a:rPr>
              <a:t>, Y</a:t>
            </a:r>
            <a:r>
              <a:rPr lang="en-US" sz="2800" baseline="-25000" dirty="0">
                <a:solidFill>
                  <a:srgbClr val="FF0000"/>
                </a:solidFill>
              </a:rPr>
              <a:t>k+1</a:t>
            </a:r>
            <a:r>
              <a:rPr lang="en-US" sz="2800" dirty="0">
                <a:solidFill>
                  <a:srgbClr val="FF0000"/>
                </a:solidFill>
              </a:rPr>
              <a:t>) </a:t>
            </a:r>
            <a:r>
              <a:rPr lang="en-US" sz="2800" dirty="0"/>
              <a:t>is</a:t>
            </a:r>
            <a:r>
              <a:rPr lang="en-US" sz="2800" dirty="0">
                <a:solidFill>
                  <a:srgbClr val="FF0000"/>
                </a:solidFill>
              </a:rPr>
              <a:t> d2 </a:t>
            </a:r>
            <a:r>
              <a:rPr lang="en-US" sz="2800" dirty="0"/>
              <a:t>then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d1 = y – y</a:t>
            </a:r>
            <a:r>
              <a:rPr lang="en-US" baseline="-25000" dirty="0">
                <a:solidFill>
                  <a:schemeClr val="accent2"/>
                </a:solidFill>
              </a:rPr>
              <a:t>k </a:t>
            </a:r>
            <a:r>
              <a:rPr lang="en-US" dirty="0">
                <a:solidFill>
                  <a:schemeClr val="accent2"/>
                </a:solidFill>
              </a:rPr>
              <a:t> and</a:t>
            </a:r>
          </a:p>
          <a:p>
            <a:r>
              <a:rPr lang="en-US" dirty="0">
                <a:solidFill>
                  <a:schemeClr val="accent2"/>
                </a:solidFill>
              </a:rPr>
              <a:t>	d2 = (Y</a:t>
            </a:r>
            <a:r>
              <a:rPr lang="en-US" baseline="-25000" dirty="0">
                <a:solidFill>
                  <a:schemeClr val="accent2"/>
                </a:solidFill>
              </a:rPr>
              <a:t>k</a:t>
            </a:r>
            <a:r>
              <a:rPr lang="en-US" dirty="0">
                <a:solidFill>
                  <a:schemeClr val="accent2"/>
                </a:solidFill>
              </a:rPr>
              <a:t>+1) – Y 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5972176" y="3246439"/>
            <a:ext cx="16478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.</a:t>
            </a:r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6324600" y="2819400"/>
            <a:ext cx="26670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>
            <a:off x="7620000" y="28194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>
            <a:off x="6286500" y="3962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6324600" y="4572001"/>
            <a:ext cx="7312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, y</a:t>
            </a:r>
            <a:r>
              <a:rPr lang="en-US" baseline="-25000" dirty="0"/>
              <a:t>k</a:t>
            </a:r>
            <a:r>
              <a:rPr lang="en-US" dirty="0"/>
              <a:t>)</a:t>
            </a: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6511926" y="2895599"/>
            <a:ext cx="9348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k</a:t>
            </a:r>
            <a:r>
              <a:rPr lang="en-US"/>
              <a:t>, y</a:t>
            </a:r>
            <a:r>
              <a:rPr lang="en-US" baseline="-25000"/>
              <a:t>k</a:t>
            </a:r>
            <a:r>
              <a:rPr lang="en-US"/>
              <a:t>+1)</a:t>
            </a: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7620001" y="2819401"/>
            <a:ext cx="11384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k</a:t>
            </a:r>
            <a:r>
              <a:rPr lang="en-US"/>
              <a:t>+1, y</a:t>
            </a:r>
            <a:r>
              <a:rPr lang="en-US" baseline="-25000"/>
              <a:t>k</a:t>
            </a:r>
            <a:r>
              <a:rPr lang="en-US"/>
              <a:t>+1)</a:t>
            </a:r>
          </a:p>
        </p:txBody>
      </p:sp>
      <p:sp>
        <p:nvSpPr>
          <p:cNvPr id="7202" name="Text Box 34"/>
          <p:cNvSpPr txBox="1">
            <a:spLocks noChangeArrowheads="1"/>
          </p:cNvSpPr>
          <p:nvPr/>
        </p:nvSpPr>
        <p:spPr bwMode="auto">
          <a:xfrm>
            <a:off x="7775576" y="4572001"/>
            <a:ext cx="8851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k</a:t>
            </a:r>
            <a:r>
              <a:rPr lang="en-US"/>
              <a:t>+1,y</a:t>
            </a:r>
            <a:r>
              <a:rPr lang="en-US" baseline="-25000"/>
              <a:t>k</a:t>
            </a:r>
            <a:r>
              <a:rPr lang="en-US"/>
              <a:t>)</a:t>
            </a:r>
          </a:p>
        </p:txBody>
      </p:sp>
      <p:sp>
        <p:nvSpPr>
          <p:cNvPr id="7203" name="Line 35"/>
          <p:cNvSpPr>
            <a:spLocks noChangeShapeType="1"/>
          </p:cNvSpPr>
          <p:nvPr/>
        </p:nvSpPr>
        <p:spPr bwMode="auto">
          <a:xfrm flipV="1">
            <a:off x="7010400" y="3505200"/>
            <a:ext cx="24384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204" name="Text Box 36"/>
          <p:cNvSpPr txBox="1">
            <a:spLocks noChangeArrowheads="1"/>
          </p:cNvSpPr>
          <p:nvPr/>
        </p:nvSpPr>
        <p:spPr bwMode="auto">
          <a:xfrm>
            <a:off x="6553200" y="4038601"/>
            <a:ext cx="3722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</a:p>
        </p:txBody>
      </p:sp>
      <p:sp>
        <p:nvSpPr>
          <p:cNvPr id="7205" name="Oval 37"/>
          <p:cNvSpPr>
            <a:spLocks noChangeArrowheads="1"/>
          </p:cNvSpPr>
          <p:nvPr/>
        </p:nvSpPr>
        <p:spPr bwMode="auto">
          <a:xfrm>
            <a:off x="82296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6" name="Oval 38"/>
          <p:cNvSpPr>
            <a:spLocks noChangeArrowheads="1"/>
          </p:cNvSpPr>
          <p:nvPr/>
        </p:nvSpPr>
        <p:spPr bwMode="auto">
          <a:xfrm>
            <a:off x="8229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Oval 39"/>
          <p:cNvSpPr>
            <a:spLocks noChangeArrowheads="1"/>
          </p:cNvSpPr>
          <p:nvPr/>
        </p:nvSpPr>
        <p:spPr bwMode="auto">
          <a:xfrm>
            <a:off x="68580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8" name="Oval 40"/>
          <p:cNvSpPr>
            <a:spLocks noChangeArrowheads="1"/>
          </p:cNvSpPr>
          <p:nvPr/>
        </p:nvSpPr>
        <p:spPr bwMode="auto">
          <a:xfrm>
            <a:off x="6858000" y="34290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09" name="AutoShape 41"/>
          <p:cNvSpPr>
            <a:spLocks/>
          </p:cNvSpPr>
          <p:nvPr/>
        </p:nvSpPr>
        <p:spPr bwMode="auto">
          <a:xfrm>
            <a:off x="8305800" y="3962400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0" name="AutoShape 42"/>
          <p:cNvSpPr>
            <a:spLocks/>
          </p:cNvSpPr>
          <p:nvPr/>
        </p:nvSpPr>
        <p:spPr bwMode="auto">
          <a:xfrm>
            <a:off x="8382000" y="3352800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11" name="Text Box 43"/>
          <p:cNvSpPr txBox="1">
            <a:spLocks noChangeArrowheads="1"/>
          </p:cNvSpPr>
          <p:nvPr/>
        </p:nvSpPr>
        <p:spPr bwMode="auto">
          <a:xfrm>
            <a:off x="8534400" y="4038601"/>
            <a:ext cx="3513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7212" name="Text Box 44"/>
          <p:cNvSpPr txBox="1">
            <a:spLocks noChangeArrowheads="1"/>
          </p:cNvSpPr>
          <p:nvPr/>
        </p:nvSpPr>
        <p:spPr bwMode="auto">
          <a:xfrm>
            <a:off x="8534400" y="3352801"/>
            <a:ext cx="3513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baseline="-25000"/>
              <a:t>2</a:t>
            </a:r>
          </a:p>
        </p:txBody>
      </p:sp>
      <p:sp>
        <p:nvSpPr>
          <p:cNvPr id="7213" name="Oval 45"/>
          <p:cNvSpPr>
            <a:spLocks noChangeArrowheads="1"/>
          </p:cNvSpPr>
          <p:nvPr/>
        </p:nvSpPr>
        <p:spPr bwMode="auto">
          <a:xfrm>
            <a:off x="8305800" y="3886200"/>
            <a:ext cx="1524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7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33500"/>
            <a:ext cx="8915400" cy="55245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Y=m(X</a:t>
            </a:r>
            <a:r>
              <a:rPr lang="en-US" sz="2800" baseline="-25000" dirty="0">
                <a:solidFill>
                  <a:srgbClr val="FF0000"/>
                </a:solidFill>
              </a:rPr>
              <a:t>k</a:t>
            </a:r>
            <a:r>
              <a:rPr lang="en-US" sz="2800" dirty="0">
                <a:solidFill>
                  <a:srgbClr val="FF0000"/>
                </a:solidFill>
              </a:rPr>
              <a:t>+1)+b	    . . . . . . . …….  </a:t>
            </a:r>
            <a:r>
              <a:rPr lang="en-US" sz="2800" dirty="0" err="1">
                <a:solidFill>
                  <a:srgbClr val="FF0000"/>
                </a:solidFill>
              </a:rPr>
              <a:t>eq</a:t>
            </a:r>
            <a:r>
              <a:rPr lang="en-US" sz="2800" dirty="0">
                <a:solidFill>
                  <a:srgbClr val="FF0000"/>
                </a:solidFill>
              </a:rPr>
              <a:t> 1</a:t>
            </a:r>
          </a:p>
          <a:p>
            <a:pPr algn="just">
              <a:lnSpc>
                <a:spcPct val="90000"/>
              </a:lnSpc>
            </a:pPr>
            <a:r>
              <a:rPr lang="en-US" sz="2800" dirty="0">
                <a:solidFill>
                  <a:schemeClr val="accent2"/>
                </a:solidFill>
              </a:rPr>
              <a:t>d1=y – y</a:t>
            </a:r>
            <a:r>
              <a:rPr lang="en-US" sz="2800" baseline="-25000" dirty="0">
                <a:solidFill>
                  <a:schemeClr val="accent2"/>
                </a:solidFill>
              </a:rPr>
              <a:t>k</a:t>
            </a:r>
            <a:r>
              <a:rPr lang="en-US" sz="2800" baseline="-250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d1=m(</a:t>
            </a:r>
            <a:r>
              <a:rPr lang="en-US" sz="2800" dirty="0">
                <a:solidFill>
                  <a:srgbClr val="FF0000"/>
                </a:solidFill>
              </a:rPr>
              <a:t>x</a:t>
            </a:r>
            <a:r>
              <a:rPr lang="en-US" sz="2800" baseline="-25000" dirty="0">
                <a:solidFill>
                  <a:srgbClr val="FF0000"/>
                </a:solidFill>
              </a:rPr>
              <a:t>k</a:t>
            </a:r>
            <a:r>
              <a:rPr lang="en-US" sz="2800" dirty="0">
                <a:solidFill>
                  <a:srgbClr val="FF0000"/>
                </a:solidFill>
              </a:rPr>
              <a:t>+1</a:t>
            </a:r>
            <a:r>
              <a:rPr lang="en-US" sz="2800" dirty="0"/>
              <a:t>)+b – Y</a:t>
            </a:r>
            <a:r>
              <a:rPr lang="en-US" sz="2800" baseline="-25000" dirty="0"/>
              <a:t>k         </a:t>
            </a:r>
            <a:r>
              <a:rPr lang="en-US" sz="2800" dirty="0"/>
              <a:t> ( from </a:t>
            </a:r>
            <a:r>
              <a:rPr lang="en-US" sz="2800" dirty="0" err="1"/>
              <a:t>eqn</a:t>
            </a:r>
            <a:r>
              <a:rPr lang="en-US" sz="2800" dirty="0"/>
              <a:t> (1)  …..( 2)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And    </a:t>
            </a:r>
            <a:r>
              <a:rPr lang="en-US" sz="2800" dirty="0">
                <a:solidFill>
                  <a:schemeClr val="accent2"/>
                </a:solidFill>
              </a:rPr>
              <a:t>d2= (Y</a:t>
            </a:r>
            <a:r>
              <a:rPr lang="en-US" sz="2800" baseline="-25000" dirty="0">
                <a:solidFill>
                  <a:schemeClr val="accent2"/>
                </a:solidFill>
              </a:rPr>
              <a:t>k</a:t>
            </a:r>
            <a:r>
              <a:rPr lang="en-US" sz="2800" dirty="0">
                <a:solidFill>
                  <a:schemeClr val="accent2"/>
                </a:solidFill>
              </a:rPr>
              <a:t>+1) – Y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		=(Y</a:t>
            </a:r>
            <a:r>
              <a:rPr lang="en-US" sz="2800" baseline="-25000" dirty="0"/>
              <a:t>K</a:t>
            </a:r>
            <a:r>
              <a:rPr lang="en-US" sz="2800" dirty="0"/>
              <a:t>+1) – [m(X</a:t>
            </a:r>
            <a:r>
              <a:rPr lang="en-US" sz="2800" baseline="-25000" dirty="0"/>
              <a:t>k</a:t>
            </a:r>
            <a:r>
              <a:rPr lang="en-US" sz="2800" dirty="0"/>
              <a:t>+1)+b]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		=(Y</a:t>
            </a:r>
            <a:r>
              <a:rPr lang="en-US" sz="2800" baseline="-25000" dirty="0"/>
              <a:t>K</a:t>
            </a:r>
            <a:r>
              <a:rPr lang="en-US" sz="2800" dirty="0"/>
              <a:t>+1) – m(X</a:t>
            </a:r>
            <a:r>
              <a:rPr lang="en-US" sz="2800" baseline="-25000" dirty="0"/>
              <a:t>k</a:t>
            </a:r>
            <a:r>
              <a:rPr lang="en-US" sz="2800" dirty="0"/>
              <a:t>+1) – b  …….(3)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difference is given as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d1-d2 =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	   = m(X</a:t>
            </a:r>
            <a:r>
              <a:rPr lang="en-US" sz="2800" baseline="-25000" dirty="0"/>
              <a:t>k</a:t>
            </a:r>
            <a:r>
              <a:rPr lang="en-US" sz="2800" dirty="0"/>
              <a:t>+1)+b-Y</a:t>
            </a:r>
            <a:r>
              <a:rPr lang="en-US" sz="2800" baseline="-25000" dirty="0"/>
              <a:t>k</a:t>
            </a:r>
            <a:r>
              <a:rPr lang="en-US" sz="2800" dirty="0"/>
              <a:t>-[(Y</a:t>
            </a:r>
            <a:r>
              <a:rPr lang="en-US" sz="2800" baseline="-25000" dirty="0"/>
              <a:t>k</a:t>
            </a:r>
            <a:r>
              <a:rPr lang="en-US" sz="2800" dirty="0"/>
              <a:t>+1)-m(X</a:t>
            </a:r>
            <a:r>
              <a:rPr lang="en-US" sz="2800" baseline="-25000" dirty="0"/>
              <a:t>k</a:t>
            </a:r>
            <a:r>
              <a:rPr lang="en-US" sz="2800" dirty="0"/>
              <a:t>+1)-b]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	   =m(X</a:t>
            </a:r>
            <a:r>
              <a:rPr lang="en-US" sz="2800" baseline="-25000" dirty="0"/>
              <a:t>k</a:t>
            </a:r>
            <a:r>
              <a:rPr lang="en-US" sz="2800" dirty="0"/>
              <a:t>+1)+b-Y</a:t>
            </a:r>
            <a:r>
              <a:rPr lang="en-US" sz="2800" baseline="-25000" dirty="0"/>
              <a:t>k</a:t>
            </a:r>
            <a:r>
              <a:rPr lang="en-US" sz="2800" dirty="0"/>
              <a:t>-(Y</a:t>
            </a:r>
            <a:r>
              <a:rPr lang="en-US" sz="2800" baseline="-25000" dirty="0"/>
              <a:t>k</a:t>
            </a:r>
            <a:r>
              <a:rPr lang="en-US" sz="2800" dirty="0"/>
              <a:t>+1)+m(X</a:t>
            </a:r>
            <a:r>
              <a:rPr lang="en-US" sz="2800" baseline="-25000" dirty="0"/>
              <a:t>k</a:t>
            </a:r>
            <a:r>
              <a:rPr lang="en-US" sz="2800" dirty="0"/>
              <a:t>+1)+b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d1-d2   = 2m(X</a:t>
            </a:r>
            <a:r>
              <a:rPr lang="en-US" sz="2800" baseline="-25000" dirty="0">
                <a:solidFill>
                  <a:srgbClr val="FF0000"/>
                </a:solidFill>
              </a:rPr>
              <a:t>k</a:t>
            </a:r>
            <a:r>
              <a:rPr lang="en-US" sz="2800" dirty="0">
                <a:solidFill>
                  <a:srgbClr val="FF0000"/>
                </a:solidFill>
              </a:rPr>
              <a:t>+1)-2Y</a:t>
            </a:r>
            <a:r>
              <a:rPr lang="en-US" sz="2800" baseline="-25000" dirty="0">
                <a:solidFill>
                  <a:srgbClr val="FF0000"/>
                </a:solidFill>
              </a:rPr>
              <a:t>k</a:t>
            </a:r>
            <a:r>
              <a:rPr lang="en-US" sz="2800" dirty="0">
                <a:solidFill>
                  <a:srgbClr val="FF0000"/>
                </a:solidFill>
              </a:rPr>
              <a:t>+2b – 1   ………(4)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72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62176" y="0"/>
            <a:ext cx="8505825" cy="914400"/>
          </a:xfrm>
          <a:ln/>
        </p:spPr>
        <p:txBody>
          <a:bodyPr/>
          <a:lstStyle/>
          <a:p>
            <a:r>
              <a:rPr lang="en-US"/>
              <a:t>Contd..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33500"/>
            <a:ext cx="8915400" cy="53721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b="1" dirty="0"/>
              <a:t>A decision parameter </a:t>
            </a:r>
            <a:r>
              <a:rPr lang="en-US" sz="1600" b="1" dirty="0" err="1"/>
              <a:t>P</a:t>
            </a:r>
            <a:r>
              <a:rPr lang="en-US" sz="1600" b="1" baseline="-25000" dirty="0" err="1"/>
              <a:t>k</a:t>
            </a:r>
            <a:r>
              <a:rPr lang="en-US" sz="1600" b="1" baseline="-25000" dirty="0"/>
              <a:t> </a:t>
            </a:r>
            <a:r>
              <a:rPr lang="en-US" sz="1600" b="1" dirty="0"/>
              <a:t>can be obtained by substituting m= </a:t>
            </a:r>
            <a:r>
              <a:rPr lang="en-US" sz="1600" b="1" dirty="0" err="1"/>
              <a:t>dy</a:t>
            </a:r>
            <a:r>
              <a:rPr lang="en-US" sz="1600" b="1" dirty="0"/>
              <a:t>/dx in equation 4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	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	     d1 – d2 = 2m(X</a:t>
            </a:r>
            <a:r>
              <a:rPr lang="en-US" sz="1600" b="1" baseline="-25000" dirty="0"/>
              <a:t>k</a:t>
            </a:r>
            <a:r>
              <a:rPr lang="en-US" sz="1600" b="1" dirty="0"/>
              <a:t>+1)-2Y</a:t>
            </a:r>
            <a:r>
              <a:rPr lang="en-US" sz="1600" b="1" baseline="-25000" dirty="0"/>
              <a:t>k</a:t>
            </a:r>
            <a:r>
              <a:rPr lang="en-US" sz="1600" b="1" dirty="0"/>
              <a:t>+2b – 1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endParaRPr lang="en-US" sz="1600" b="1" dirty="0"/>
          </a:p>
          <a:p>
            <a:pPr>
              <a:lnSpc>
                <a:spcPct val="80000"/>
              </a:lnSpc>
            </a:pPr>
            <a:r>
              <a:rPr lang="en-US" sz="1600" b="1" dirty="0"/>
              <a:t>		  = 2 </a:t>
            </a:r>
            <a:r>
              <a:rPr lang="en-US" sz="1600" b="1" dirty="0" err="1"/>
              <a:t>dy</a:t>
            </a:r>
            <a:r>
              <a:rPr lang="en-US" sz="1600" b="1" dirty="0"/>
              <a:t>/dx (X</a:t>
            </a:r>
            <a:r>
              <a:rPr lang="en-US" sz="1600" b="1" baseline="-25000" dirty="0"/>
              <a:t>k</a:t>
            </a:r>
            <a:r>
              <a:rPr lang="en-US" sz="1600" b="1" dirty="0"/>
              <a:t>+1) – 2Y</a:t>
            </a:r>
            <a:r>
              <a:rPr lang="en-US" sz="1600" b="1" baseline="-25000" dirty="0"/>
              <a:t>k</a:t>
            </a:r>
            <a:r>
              <a:rPr lang="en-US" sz="1600" b="1" dirty="0"/>
              <a:t> + 2b – 1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		  =  2 </a:t>
            </a:r>
            <a:r>
              <a:rPr lang="en-US" sz="1600" b="1" dirty="0" err="1"/>
              <a:t>dy</a:t>
            </a:r>
            <a:r>
              <a:rPr lang="en-US" sz="1600" b="1" dirty="0"/>
              <a:t>(X</a:t>
            </a:r>
            <a:r>
              <a:rPr lang="en-US" sz="1600" b="1" baseline="-25000" dirty="0"/>
              <a:t>k</a:t>
            </a:r>
            <a:r>
              <a:rPr lang="en-US" sz="1600" b="1" dirty="0"/>
              <a:t>+1)-2 </a:t>
            </a:r>
            <a:r>
              <a:rPr lang="en-US" sz="1600" b="1" dirty="0" err="1"/>
              <a:t>dx.Y</a:t>
            </a:r>
            <a:r>
              <a:rPr lang="en-US" sz="1600" b="1" baseline="-25000" dirty="0" err="1"/>
              <a:t>k</a:t>
            </a:r>
            <a:r>
              <a:rPr lang="en-US" sz="1600" b="1" dirty="0"/>
              <a:t> + 2b.dx -dx</a:t>
            </a:r>
            <a:r>
              <a:rPr lang="en-US" sz="1600" b="1" baseline="-25000" dirty="0"/>
              <a:t> </a:t>
            </a:r>
          </a:p>
          <a:p>
            <a:pPr>
              <a:lnSpc>
                <a:spcPct val="80000"/>
              </a:lnSpc>
            </a:pPr>
            <a:r>
              <a:rPr lang="en-US" sz="1600" b="1" baseline="-25000" dirty="0"/>
              <a:t>				</a:t>
            </a:r>
            <a:r>
              <a:rPr lang="en-US" sz="1600" b="1" dirty="0"/>
              <a:t>dx</a:t>
            </a:r>
            <a:r>
              <a:rPr lang="en-US" sz="1600" b="1" baseline="-25000" dirty="0"/>
              <a:t>		</a:t>
            </a:r>
            <a:endParaRPr lang="en-US" sz="1600" b="1" dirty="0"/>
          </a:p>
          <a:p>
            <a:pPr>
              <a:lnSpc>
                <a:spcPct val="80000"/>
              </a:lnSpc>
            </a:pPr>
            <a:r>
              <a:rPr lang="en-US" sz="1600" b="1" dirty="0"/>
              <a:t>dx(d1-d2) =  2 </a:t>
            </a:r>
            <a:r>
              <a:rPr lang="en-US" sz="1600" b="1" dirty="0" err="1"/>
              <a:t>dy</a:t>
            </a:r>
            <a:r>
              <a:rPr lang="en-US" sz="1600" b="1" dirty="0"/>
              <a:t>(X</a:t>
            </a:r>
            <a:r>
              <a:rPr lang="en-US" sz="1600" b="1" baseline="-25000" dirty="0"/>
              <a:t>k</a:t>
            </a:r>
            <a:r>
              <a:rPr lang="en-US" sz="1600" b="1" dirty="0"/>
              <a:t>+1)-2 </a:t>
            </a:r>
            <a:r>
              <a:rPr lang="en-US" sz="1600" b="1" dirty="0" err="1"/>
              <a:t>dx.Y</a:t>
            </a:r>
            <a:r>
              <a:rPr lang="en-US" sz="1600" b="1" baseline="-25000" dirty="0" err="1"/>
              <a:t>k</a:t>
            </a:r>
            <a:r>
              <a:rPr lang="en-US" sz="1600" b="1" dirty="0"/>
              <a:t> + 2b.dx  - dx</a:t>
            </a:r>
            <a:r>
              <a:rPr lang="en-US" sz="1600" b="1" baseline="-25000" dirty="0"/>
              <a:t> </a:t>
            </a:r>
          </a:p>
          <a:p>
            <a:pPr>
              <a:lnSpc>
                <a:spcPct val="80000"/>
              </a:lnSpc>
            </a:pPr>
            <a:r>
              <a:rPr lang="en-US" sz="1600" b="1" baseline="-25000" dirty="0"/>
              <a:t>		= </a:t>
            </a:r>
            <a:r>
              <a:rPr lang="en-US" sz="1600" b="1" dirty="0"/>
              <a:t>2 dyX</a:t>
            </a:r>
            <a:r>
              <a:rPr lang="en-US" sz="1600" b="1" baseline="-25000" dirty="0"/>
              <a:t>k</a:t>
            </a:r>
            <a:r>
              <a:rPr lang="en-US" sz="1600" b="1" dirty="0"/>
              <a:t>+2 dy-2 </a:t>
            </a:r>
            <a:r>
              <a:rPr lang="en-US" sz="1600" b="1" dirty="0" err="1"/>
              <a:t>dx.Y</a:t>
            </a:r>
            <a:r>
              <a:rPr lang="en-US" sz="1600" b="1" baseline="-25000" dirty="0" err="1"/>
              <a:t>k</a:t>
            </a:r>
            <a:r>
              <a:rPr lang="en-US" sz="1600" b="1" dirty="0"/>
              <a:t> + 2b.dx -dx</a:t>
            </a:r>
            <a:r>
              <a:rPr lang="en-US" sz="1600" b="1" baseline="-25000" dirty="0"/>
              <a:t> </a:t>
            </a:r>
          </a:p>
          <a:p>
            <a:pPr>
              <a:lnSpc>
                <a:spcPct val="80000"/>
              </a:lnSpc>
            </a:pPr>
            <a:r>
              <a:rPr lang="en-US" sz="1600" b="1" baseline="-25000" dirty="0"/>
              <a:t>		= </a:t>
            </a:r>
            <a:r>
              <a:rPr lang="en-US" sz="1600" b="1" dirty="0"/>
              <a:t>2 </a:t>
            </a:r>
            <a:r>
              <a:rPr lang="en-US" sz="1600" b="1" dirty="0" err="1"/>
              <a:t>dyX</a:t>
            </a:r>
            <a:r>
              <a:rPr lang="en-US" sz="1600" b="1" baseline="-25000" dirty="0" err="1"/>
              <a:t>k</a:t>
            </a:r>
            <a:r>
              <a:rPr lang="en-US" sz="1600" b="1" dirty="0"/>
              <a:t>- 2 </a:t>
            </a:r>
            <a:r>
              <a:rPr lang="en-US" sz="1600" b="1" dirty="0" err="1"/>
              <a:t>dx.Y</a:t>
            </a:r>
            <a:r>
              <a:rPr lang="en-US" sz="1600" b="1" baseline="-25000" dirty="0" err="1"/>
              <a:t>k</a:t>
            </a:r>
            <a:r>
              <a:rPr lang="en-US" sz="1600" b="1" baseline="-25000" dirty="0"/>
              <a:t> </a:t>
            </a:r>
            <a:r>
              <a:rPr lang="en-US" sz="1600" b="1" dirty="0"/>
              <a:t>+ c  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Where,  dx(d1-d2) = </a:t>
            </a:r>
            <a:r>
              <a:rPr lang="en-US" sz="1600" b="1" dirty="0" err="1"/>
              <a:t>Pk</a:t>
            </a:r>
            <a:r>
              <a:rPr lang="en-US" sz="1600" b="1" dirty="0"/>
              <a:t> and 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		c= 2 </a:t>
            </a:r>
            <a:r>
              <a:rPr lang="en-US" sz="1600" b="1" dirty="0" err="1"/>
              <a:t>dy</a:t>
            </a:r>
            <a:r>
              <a:rPr lang="en-US" sz="1600" b="1" dirty="0"/>
              <a:t>+ dx(2b-1)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		</a:t>
            </a:r>
            <a:r>
              <a:rPr lang="en-US" sz="1600" b="1" dirty="0" err="1"/>
              <a:t>Pk</a:t>
            </a:r>
            <a:r>
              <a:rPr lang="en-US" sz="1600" b="1" dirty="0"/>
              <a:t> =  2 </a:t>
            </a:r>
            <a:r>
              <a:rPr lang="en-US" sz="1600" b="1" dirty="0" err="1"/>
              <a:t>dyX</a:t>
            </a:r>
            <a:r>
              <a:rPr lang="en-US" sz="1600" b="1" baseline="-25000" dirty="0" err="1"/>
              <a:t>k</a:t>
            </a:r>
            <a:r>
              <a:rPr lang="en-US" sz="1600" b="1" dirty="0"/>
              <a:t>- 2 </a:t>
            </a:r>
            <a:r>
              <a:rPr lang="en-US" sz="1600" b="1" dirty="0" err="1"/>
              <a:t>dx.Y</a:t>
            </a:r>
            <a:r>
              <a:rPr lang="en-US" sz="1600" b="1" baseline="-25000" dirty="0" err="1"/>
              <a:t>k</a:t>
            </a:r>
            <a:r>
              <a:rPr lang="en-US" sz="1600" b="1" baseline="-25000" dirty="0"/>
              <a:t> </a:t>
            </a:r>
            <a:r>
              <a:rPr lang="en-US" sz="1600" b="1" dirty="0"/>
              <a:t>+ c  . . . . . . . . . . . . . . . .  . . . … …(5 ) 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				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The value of c is constant and is independent of the pixel position. It can be deleted in the recursive calculations, of for </a:t>
            </a:r>
            <a:r>
              <a:rPr lang="en-US" sz="1600" b="1" dirty="0" err="1"/>
              <a:t>P</a:t>
            </a:r>
            <a:r>
              <a:rPr lang="en-US" sz="1600" b="1" baseline="-25000" dirty="0" err="1"/>
              <a:t>k</a:t>
            </a:r>
            <a:r>
              <a:rPr lang="en-US" sz="1600" b="1" baseline="-25000" dirty="0"/>
              <a:t> </a:t>
            </a:r>
          </a:p>
          <a:p>
            <a:pPr>
              <a:lnSpc>
                <a:spcPct val="80000"/>
              </a:lnSpc>
            </a:pPr>
            <a:endParaRPr lang="en-US" sz="1600" b="1" baseline="-25000" dirty="0"/>
          </a:p>
          <a:p>
            <a:pPr>
              <a:lnSpc>
                <a:spcPct val="80000"/>
              </a:lnSpc>
            </a:pPr>
            <a:r>
              <a:rPr lang="en-US" sz="1600" b="1" dirty="0"/>
              <a:t>if </a:t>
            </a:r>
            <a:r>
              <a:rPr lang="en-US" sz="1600" b="1" dirty="0">
                <a:solidFill>
                  <a:srgbClr val="FF0000"/>
                </a:solidFill>
              </a:rPr>
              <a:t>d1 &lt; d2</a:t>
            </a:r>
            <a:r>
              <a:rPr lang="en-US" sz="1600" b="1" dirty="0"/>
              <a:t> (</a:t>
            </a:r>
            <a:r>
              <a:rPr lang="en-US" sz="1600" b="1" dirty="0" err="1"/>
              <a:t>i.e</a:t>
            </a:r>
            <a:r>
              <a:rPr lang="en-US" sz="1600" b="1" dirty="0"/>
              <a:t>, Yk is nearer to the line path than Yk+1) then, </a:t>
            </a:r>
            <a:r>
              <a:rPr lang="en-US" sz="1600" b="1" dirty="0" err="1">
                <a:solidFill>
                  <a:srgbClr val="FF0000"/>
                </a:solidFill>
              </a:rPr>
              <a:t>P</a:t>
            </a:r>
            <a:r>
              <a:rPr lang="en-US" sz="1600" b="1" baseline="-25000" dirty="0" err="1">
                <a:solidFill>
                  <a:srgbClr val="FF0000"/>
                </a:solidFill>
              </a:rPr>
              <a:t>k</a:t>
            </a:r>
            <a:r>
              <a:rPr lang="en-US" sz="1600" b="1" baseline="-25000" dirty="0">
                <a:solidFill>
                  <a:srgbClr val="FF0000"/>
                </a:solidFill>
              </a:rPr>
              <a:t> </a:t>
            </a:r>
            <a:r>
              <a:rPr lang="en-US" sz="1600" b="1" dirty="0">
                <a:solidFill>
                  <a:srgbClr val="FF0000"/>
                </a:solidFill>
              </a:rPr>
              <a:t>is negative</a:t>
            </a:r>
            <a:r>
              <a:rPr lang="en-US" sz="1600" b="1" dirty="0"/>
              <a:t>. </a:t>
            </a:r>
          </a:p>
          <a:p>
            <a:pPr>
              <a:lnSpc>
                <a:spcPct val="80000"/>
              </a:lnSpc>
            </a:pPr>
            <a:r>
              <a:rPr lang="en-US" sz="1600" b="1" dirty="0"/>
              <a:t>If </a:t>
            </a:r>
            <a:r>
              <a:rPr lang="en-US" sz="1600" b="1" dirty="0" err="1">
                <a:solidFill>
                  <a:srgbClr val="FF0000"/>
                </a:solidFill>
              </a:rPr>
              <a:t>Pk</a:t>
            </a:r>
            <a:r>
              <a:rPr lang="en-US" sz="1600" b="1" dirty="0">
                <a:solidFill>
                  <a:srgbClr val="FF0000"/>
                </a:solidFill>
              </a:rPr>
              <a:t> is –</a:t>
            </a:r>
            <a:r>
              <a:rPr lang="en-US" sz="1600" b="1" dirty="0" err="1">
                <a:solidFill>
                  <a:srgbClr val="FF0000"/>
                </a:solidFill>
              </a:rPr>
              <a:t>ve</a:t>
            </a:r>
            <a:r>
              <a:rPr lang="en-US" sz="1600" b="1" dirty="0"/>
              <a:t>, a </a:t>
            </a:r>
            <a:r>
              <a:rPr lang="en-US" sz="1600" b="1" dirty="0">
                <a:solidFill>
                  <a:srgbClr val="FF0000"/>
                </a:solidFill>
              </a:rPr>
              <a:t>lower pixel</a:t>
            </a:r>
            <a:r>
              <a:rPr lang="en-US" sz="1600" b="1" dirty="0"/>
              <a:t> (Y</a:t>
            </a:r>
            <a:r>
              <a:rPr lang="en-US" sz="1600" b="1" baseline="-25000" dirty="0"/>
              <a:t>k</a:t>
            </a:r>
            <a:r>
              <a:rPr lang="en-US" sz="1600" b="1" dirty="0"/>
              <a:t>)is plotted </a:t>
            </a:r>
            <a:r>
              <a:rPr lang="en-US" sz="1600" b="1" dirty="0">
                <a:solidFill>
                  <a:schemeClr val="accent2"/>
                </a:solidFill>
              </a:rPr>
              <a:t>else, an upper pixel</a:t>
            </a:r>
            <a:r>
              <a:rPr lang="en-US" sz="1600" b="1" dirty="0"/>
              <a:t> (Y</a:t>
            </a:r>
            <a:r>
              <a:rPr lang="en-US" sz="1600" b="1" baseline="-25000" dirty="0"/>
              <a:t>k</a:t>
            </a:r>
            <a:r>
              <a:rPr lang="en-US" sz="1600" b="1" dirty="0"/>
              <a:t>+1)is plotted.</a:t>
            </a:r>
          </a:p>
          <a:p>
            <a:pPr>
              <a:lnSpc>
                <a:spcPct val="80000"/>
              </a:lnSpc>
            </a:pPr>
            <a:endParaRPr lang="en-US" sz="1600" b="1" dirty="0"/>
          </a:p>
          <a:p>
            <a:pPr>
              <a:lnSpc>
                <a:spcPct val="80000"/>
              </a:lnSpc>
            </a:pPr>
            <a:r>
              <a:rPr lang="en-US" sz="1600" b="1" dirty="0"/>
              <a:t>At k+1 step, the value of </a:t>
            </a:r>
            <a:r>
              <a:rPr lang="en-US" sz="1600" b="1" dirty="0" err="1"/>
              <a:t>Pk</a:t>
            </a:r>
            <a:r>
              <a:rPr lang="en-US" sz="1600" b="1" dirty="0"/>
              <a:t> is given as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baseline="-25000" dirty="0">
                <a:solidFill>
                  <a:srgbClr val="FF0000"/>
                </a:solidFill>
              </a:rPr>
              <a:t>K+1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sz="2000" b="1" dirty="0">
                <a:solidFill>
                  <a:srgbClr val="FF0000"/>
                </a:solidFill>
              </a:rPr>
              <a:t>2 dyX</a:t>
            </a:r>
            <a:r>
              <a:rPr lang="en-US" sz="2000" b="1" baseline="-25000" dirty="0">
                <a:solidFill>
                  <a:srgbClr val="FF0000"/>
                </a:solidFill>
              </a:rPr>
              <a:t>k+1</a:t>
            </a:r>
            <a:r>
              <a:rPr lang="en-US" sz="2000" b="1" dirty="0">
                <a:solidFill>
                  <a:srgbClr val="FF0000"/>
                </a:solidFill>
              </a:rPr>
              <a:t>- 2 dx.Y</a:t>
            </a:r>
            <a:r>
              <a:rPr lang="en-US" sz="2000" b="1" baseline="-25000" dirty="0">
                <a:solidFill>
                  <a:srgbClr val="FF0000"/>
                </a:solidFill>
              </a:rPr>
              <a:t>k+1 </a:t>
            </a:r>
            <a:r>
              <a:rPr lang="en-US" sz="2000" b="1" dirty="0">
                <a:solidFill>
                  <a:srgbClr val="FF0000"/>
                </a:solidFill>
              </a:rPr>
              <a:t>+ c</a:t>
            </a:r>
            <a:r>
              <a:rPr lang="en-US" sz="1600" b="1" dirty="0"/>
              <a:t>   …………………………………..(6 ) </a:t>
            </a:r>
            <a:r>
              <a:rPr lang="en-US" sz="1200" b="1" dirty="0"/>
              <a:t>(from 5)</a:t>
            </a:r>
            <a:endParaRPr lang="en-US" sz="1200" b="1" baseline="-25000" dirty="0"/>
          </a:p>
          <a:p>
            <a:pPr>
              <a:lnSpc>
                <a:spcPct val="80000"/>
              </a:lnSpc>
            </a:pPr>
            <a:endParaRPr lang="en-US" sz="1200" b="1" baseline="-25000" dirty="0"/>
          </a:p>
          <a:p>
            <a:pPr>
              <a:lnSpc>
                <a:spcPct val="80000"/>
              </a:lnSpc>
            </a:pPr>
            <a:endParaRPr lang="en-US" sz="1600" b="1" dirty="0"/>
          </a:p>
          <a:p>
            <a:pPr>
              <a:lnSpc>
                <a:spcPct val="80000"/>
              </a:lnSpc>
            </a:pPr>
            <a:endParaRPr lang="en-US" sz="1600" b="1" dirty="0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>
            <a:off x="3886200" y="25908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6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02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02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24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24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33500"/>
            <a:ext cx="9144000" cy="5524500"/>
          </a:xfrm>
        </p:spPr>
        <p:txBody>
          <a:bodyPr/>
          <a:lstStyle/>
          <a:p>
            <a:r>
              <a:rPr lang="en-US" sz="2800" dirty="0" err="1"/>
              <a:t>Eq</a:t>
            </a:r>
            <a:r>
              <a:rPr lang="en-US" sz="2800" dirty="0"/>
              <a:t> 6 – </a:t>
            </a:r>
            <a:r>
              <a:rPr lang="en-US" sz="2800" dirty="0" err="1"/>
              <a:t>eq</a:t>
            </a:r>
            <a:r>
              <a:rPr lang="en-US" sz="2800" dirty="0"/>
              <a:t> 5</a:t>
            </a:r>
          </a:p>
          <a:p>
            <a:r>
              <a:rPr lang="en-US" sz="2000" dirty="0"/>
              <a:t>Pk+1 – </a:t>
            </a:r>
            <a:r>
              <a:rPr lang="en-US" sz="2000" dirty="0" err="1"/>
              <a:t>Pk</a:t>
            </a:r>
            <a:r>
              <a:rPr lang="en-US" sz="2000" dirty="0"/>
              <a:t> = (2 dyX</a:t>
            </a:r>
            <a:r>
              <a:rPr lang="en-US" sz="2000" baseline="-25000" dirty="0"/>
              <a:t>k+1</a:t>
            </a:r>
            <a:r>
              <a:rPr lang="en-US" sz="2000" dirty="0"/>
              <a:t>- 2 dx.Y</a:t>
            </a:r>
            <a:r>
              <a:rPr lang="en-US" sz="2000" baseline="-25000" dirty="0"/>
              <a:t>k+1 </a:t>
            </a:r>
            <a:r>
              <a:rPr lang="en-US" sz="2000" dirty="0"/>
              <a:t>+ c ) - (</a:t>
            </a:r>
            <a:r>
              <a:rPr lang="en-US" b="1" dirty="0"/>
              <a:t>2 dyX</a:t>
            </a:r>
            <a:r>
              <a:rPr lang="en-US" b="1" baseline="-25000" dirty="0"/>
              <a:t>k</a:t>
            </a:r>
            <a:r>
              <a:rPr lang="en-US" b="1" dirty="0"/>
              <a:t>+2 </a:t>
            </a:r>
            <a:r>
              <a:rPr lang="en-US" b="1" dirty="0" err="1"/>
              <a:t>dx.Y</a:t>
            </a:r>
            <a:r>
              <a:rPr lang="en-US" b="1" baseline="-25000" dirty="0" err="1"/>
              <a:t>k</a:t>
            </a:r>
            <a:r>
              <a:rPr lang="en-US" b="1" baseline="-25000" dirty="0"/>
              <a:t> </a:t>
            </a:r>
            <a:r>
              <a:rPr lang="en-US" b="1" dirty="0"/>
              <a:t>+ c)</a:t>
            </a:r>
          </a:p>
          <a:p>
            <a:r>
              <a:rPr lang="en-US" sz="2000" dirty="0"/>
              <a:t>	      = 2dy(X</a:t>
            </a:r>
            <a:r>
              <a:rPr lang="en-US" sz="2000" baseline="-25000" dirty="0"/>
              <a:t>k+1</a:t>
            </a:r>
            <a:r>
              <a:rPr lang="en-US" sz="2000" dirty="0"/>
              <a:t>-X</a:t>
            </a:r>
            <a:r>
              <a:rPr lang="en-US" sz="2000" baseline="-25000" dirty="0"/>
              <a:t>k </a:t>
            </a:r>
            <a:r>
              <a:rPr lang="en-US" sz="2000" dirty="0"/>
              <a:t> ) – 2 dx(Y</a:t>
            </a:r>
            <a:r>
              <a:rPr lang="en-US" sz="2000" baseline="-25000" dirty="0"/>
              <a:t>k+1 </a:t>
            </a:r>
            <a:r>
              <a:rPr lang="en-US" sz="2000" dirty="0"/>
              <a:t>–</a:t>
            </a:r>
            <a:r>
              <a:rPr lang="en-US" sz="2000" baseline="-25000" dirty="0"/>
              <a:t> </a:t>
            </a:r>
            <a:r>
              <a:rPr lang="en-US" b="1" dirty="0"/>
              <a:t>Y</a:t>
            </a:r>
            <a:r>
              <a:rPr lang="en-US" b="1" baseline="-25000" dirty="0"/>
              <a:t>k </a:t>
            </a:r>
            <a:r>
              <a:rPr lang="en-US" b="1" dirty="0"/>
              <a:t>) ………….(7)</a:t>
            </a:r>
          </a:p>
          <a:p>
            <a:endParaRPr lang="en-US" b="1" dirty="0"/>
          </a:p>
          <a:p>
            <a:r>
              <a:rPr lang="en-US" dirty="0"/>
              <a:t>Since </a:t>
            </a:r>
            <a:r>
              <a:rPr lang="en-US" sz="2000" dirty="0"/>
              <a:t>X</a:t>
            </a:r>
            <a:r>
              <a:rPr lang="en-US" sz="2000" baseline="-25000" dirty="0"/>
              <a:t>k+1  </a:t>
            </a:r>
            <a:r>
              <a:rPr lang="en-US" dirty="0"/>
              <a:t>=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 +1   The </a:t>
            </a:r>
            <a:r>
              <a:rPr lang="en-US" dirty="0" err="1"/>
              <a:t>eqn</a:t>
            </a:r>
            <a:r>
              <a:rPr lang="en-US" dirty="0"/>
              <a:t> 7 becomes</a:t>
            </a:r>
          </a:p>
          <a:p>
            <a:endParaRPr lang="en-US" dirty="0"/>
          </a:p>
          <a:p>
            <a:r>
              <a:rPr lang="en-US" sz="2000" dirty="0"/>
              <a:t>Pk+1 – </a:t>
            </a:r>
            <a:r>
              <a:rPr lang="en-US" sz="2000" dirty="0" err="1"/>
              <a:t>Pk</a:t>
            </a:r>
            <a:r>
              <a:rPr lang="en-US" sz="2000" dirty="0"/>
              <a:t> = 2dy(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baseline="-25000" dirty="0"/>
              <a:t> </a:t>
            </a:r>
            <a:r>
              <a:rPr lang="en-US" dirty="0"/>
              <a:t>+1</a:t>
            </a:r>
            <a:r>
              <a:rPr lang="en-US" sz="2000" baseline="-25000" dirty="0"/>
              <a:t> </a:t>
            </a:r>
            <a:r>
              <a:rPr lang="en-US" sz="2000" dirty="0"/>
              <a:t>-</a:t>
            </a:r>
            <a:r>
              <a:rPr lang="en-US" sz="2000" dirty="0" err="1"/>
              <a:t>X</a:t>
            </a:r>
            <a:r>
              <a:rPr lang="en-US" sz="2000" baseline="-25000" dirty="0" err="1"/>
              <a:t>k</a:t>
            </a:r>
            <a:r>
              <a:rPr lang="en-US" sz="2000" baseline="-25000" dirty="0"/>
              <a:t> </a:t>
            </a:r>
            <a:r>
              <a:rPr lang="en-US" sz="2000" dirty="0"/>
              <a:t> ) – 2 dx(Y</a:t>
            </a:r>
            <a:r>
              <a:rPr lang="en-US" sz="2000" baseline="-25000" dirty="0"/>
              <a:t>k+1 </a:t>
            </a:r>
            <a:r>
              <a:rPr lang="en-US" sz="2000" dirty="0"/>
              <a:t>–</a:t>
            </a:r>
            <a:r>
              <a:rPr lang="en-US" sz="2000" baseline="-25000" dirty="0"/>
              <a:t> </a:t>
            </a:r>
            <a:r>
              <a:rPr lang="en-US" dirty="0"/>
              <a:t>Y</a:t>
            </a:r>
            <a:r>
              <a:rPr lang="en-US" baseline="-25000" dirty="0"/>
              <a:t>k </a:t>
            </a:r>
            <a:r>
              <a:rPr lang="en-US" dirty="0"/>
              <a:t>) </a:t>
            </a:r>
          </a:p>
          <a:p>
            <a:r>
              <a:rPr lang="en-US" dirty="0"/>
              <a:t>	     = 2dy - </a:t>
            </a:r>
            <a:r>
              <a:rPr lang="en-US" sz="2000" dirty="0"/>
              <a:t>2 dx(Y</a:t>
            </a:r>
            <a:r>
              <a:rPr lang="en-US" sz="2000" baseline="-25000" dirty="0"/>
              <a:t>k+1 </a:t>
            </a:r>
            <a:r>
              <a:rPr lang="en-US" sz="2000" dirty="0"/>
              <a:t>–</a:t>
            </a:r>
            <a:r>
              <a:rPr lang="en-US" sz="2000" baseline="-25000" dirty="0"/>
              <a:t> </a:t>
            </a:r>
            <a:r>
              <a:rPr lang="en-US" dirty="0"/>
              <a:t>Y</a:t>
            </a:r>
            <a:r>
              <a:rPr lang="en-US" baseline="-25000" dirty="0"/>
              <a:t>k </a:t>
            </a:r>
            <a:r>
              <a:rPr lang="en-US" dirty="0"/>
              <a:t>) </a:t>
            </a:r>
          </a:p>
          <a:p>
            <a:r>
              <a:rPr lang="en-US" sz="2000" dirty="0"/>
              <a:t>Pk+1 = </a:t>
            </a:r>
            <a:r>
              <a:rPr lang="en-US" sz="2000" dirty="0" err="1"/>
              <a:t>Pk</a:t>
            </a:r>
            <a:r>
              <a:rPr lang="en-US" sz="2000" dirty="0"/>
              <a:t> + </a:t>
            </a:r>
            <a:r>
              <a:rPr lang="en-US" dirty="0"/>
              <a:t>2dy - </a:t>
            </a:r>
            <a:r>
              <a:rPr lang="en-US" sz="2000" dirty="0"/>
              <a:t>2 dx(Y</a:t>
            </a:r>
            <a:r>
              <a:rPr lang="en-US" sz="2000" baseline="-25000" dirty="0"/>
              <a:t>k+1 </a:t>
            </a:r>
            <a:r>
              <a:rPr lang="en-US" sz="2000" dirty="0"/>
              <a:t>–</a:t>
            </a:r>
            <a:r>
              <a:rPr lang="en-US" sz="2000" baseline="-25000" dirty="0"/>
              <a:t> </a:t>
            </a:r>
            <a:r>
              <a:rPr lang="en-US" dirty="0"/>
              <a:t>Y</a:t>
            </a:r>
            <a:r>
              <a:rPr lang="en-US" baseline="-25000" dirty="0"/>
              <a:t>k </a:t>
            </a:r>
            <a:r>
              <a:rPr lang="en-US" dirty="0"/>
              <a:t>)</a:t>
            </a:r>
            <a:r>
              <a:rPr lang="en-US" b="1" dirty="0"/>
              <a:t>    ………………..( 8)</a:t>
            </a:r>
          </a:p>
          <a:p>
            <a:endParaRPr lang="en-US" b="1" dirty="0"/>
          </a:p>
          <a:p>
            <a:r>
              <a:rPr lang="en-US" sz="2000" dirty="0"/>
              <a:t>Where (Yk+1 – Yk) is either 0 or 1 based on the sign of Pk.</a:t>
            </a:r>
          </a:p>
          <a:p>
            <a:r>
              <a:rPr lang="en-US" sz="1800" b="1" dirty="0"/>
              <a:t>The starting  parameter P0 at the pixel position (X0,Y0) is given as </a:t>
            </a:r>
          </a:p>
          <a:p>
            <a:r>
              <a:rPr lang="en-US" sz="1800" b="1" dirty="0"/>
              <a:t>		</a:t>
            </a:r>
            <a:r>
              <a:rPr lang="en-US" sz="1800" b="1" dirty="0">
                <a:solidFill>
                  <a:srgbClr val="FF0000"/>
                </a:solidFill>
              </a:rPr>
              <a:t>P0 = 2dy – dx</a:t>
            </a:r>
            <a:r>
              <a:rPr lang="en-US" sz="1800" b="1" dirty="0"/>
              <a:t>                          ………………………(9)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254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6" name="Google Shape;2096;p112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Line Drawing Algorithm</a:t>
            </a:r>
            <a:endParaRPr/>
          </a:p>
        </p:txBody>
      </p:sp>
      <p:sp>
        <p:nvSpPr>
          <p:cNvPr id="2097" name="Google Shape;2097;p112"/>
          <p:cNvSpPr txBox="1"/>
          <p:nvPr/>
        </p:nvSpPr>
        <p:spPr>
          <a:xfrm>
            <a:off x="2362200" y="230124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Slope-intercept line equation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y = mx + b        Equation of Line where m is slope &amp; b is intercept</a:t>
            </a:r>
            <a:endParaRPr sz="20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Given two end points (x0,y0), (x1, y1), how to compute m and b?</a:t>
            </a:r>
            <a:endParaRPr/>
          </a:p>
        </p:txBody>
      </p:sp>
      <p:grpSp>
        <p:nvGrpSpPr>
          <p:cNvPr id="2098" name="Google Shape;2098;p112"/>
          <p:cNvGrpSpPr/>
          <p:nvPr/>
        </p:nvGrpSpPr>
        <p:grpSpPr>
          <a:xfrm>
            <a:off x="2590800" y="4663440"/>
            <a:ext cx="3429000" cy="1905000"/>
            <a:chOff x="624" y="2880"/>
            <a:chExt cx="2160" cy="1200"/>
          </a:xfrm>
        </p:grpSpPr>
        <p:grpSp>
          <p:nvGrpSpPr>
            <p:cNvPr id="2099" name="Google Shape;2099;p112"/>
            <p:cNvGrpSpPr/>
            <p:nvPr/>
          </p:nvGrpSpPr>
          <p:grpSpPr>
            <a:xfrm>
              <a:off x="624" y="2880"/>
              <a:ext cx="2160" cy="1200"/>
              <a:chOff x="1344" y="2928"/>
              <a:chExt cx="2160" cy="1200"/>
            </a:xfrm>
          </p:grpSpPr>
          <p:cxnSp>
            <p:nvCxnSpPr>
              <p:cNvPr id="2100" name="Google Shape;2100;p112"/>
              <p:cNvCxnSpPr/>
              <p:nvPr/>
            </p:nvCxnSpPr>
            <p:spPr>
              <a:xfrm>
                <a:off x="1344" y="3936"/>
                <a:ext cx="211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101" name="Google Shape;2101;p112"/>
              <p:cNvCxnSpPr/>
              <p:nvPr/>
            </p:nvCxnSpPr>
            <p:spPr>
              <a:xfrm rot="10800000">
                <a:off x="1536" y="2928"/>
                <a:ext cx="0" cy="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2102" name="Google Shape;2102;p112"/>
              <p:cNvSpPr txBox="1"/>
              <p:nvPr/>
            </p:nvSpPr>
            <p:spPr>
              <a:xfrm>
                <a:off x="1862" y="3572"/>
                <a:ext cx="57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(x0,y0)</a:t>
                </a:r>
                <a:endParaRPr/>
              </a:p>
            </p:txBody>
          </p:sp>
          <p:sp>
            <p:nvSpPr>
              <p:cNvPr id="2103" name="Google Shape;2103;p112"/>
              <p:cNvSpPr txBox="1"/>
              <p:nvPr/>
            </p:nvSpPr>
            <p:spPr>
              <a:xfrm>
                <a:off x="2933" y="3024"/>
                <a:ext cx="57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(x1,y1)</a:t>
                </a:r>
                <a:endParaRPr/>
              </a:p>
            </p:txBody>
          </p:sp>
          <p:cxnSp>
            <p:nvCxnSpPr>
              <p:cNvPr id="2104" name="Google Shape;2104;p112"/>
              <p:cNvCxnSpPr/>
              <p:nvPr/>
            </p:nvCxnSpPr>
            <p:spPr>
              <a:xfrm rot="10800000" flipH="1">
                <a:off x="2448" y="3216"/>
                <a:ext cx="528" cy="4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2105" name="Google Shape;2105;p112"/>
            <p:cNvCxnSpPr/>
            <p:nvPr/>
          </p:nvCxnSpPr>
          <p:spPr>
            <a:xfrm>
              <a:off x="1728" y="3600"/>
              <a:ext cx="52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06" name="Google Shape;2106;p112"/>
            <p:cNvCxnSpPr/>
            <p:nvPr/>
          </p:nvCxnSpPr>
          <p:spPr>
            <a:xfrm rot="10800000">
              <a:off x="2256" y="3120"/>
              <a:ext cx="0" cy="48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  <p:sp>
          <p:nvSpPr>
            <p:cNvPr id="2107" name="Google Shape;2107;p112"/>
            <p:cNvSpPr txBox="1"/>
            <p:nvPr/>
          </p:nvSpPr>
          <p:spPr>
            <a:xfrm>
              <a:off x="1862" y="3635"/>
              <a:ext cx="25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dx</a:t>
              </a:r>
              <a:endParaRPr/>
            </a:p>
          </p:txBody>
        </p:sp>
        <p:sp>
          <p:nvSpPr>
            <p:cNvPr id="2108" name="Google Shape;2108;p112"/>
            <p:cNvSpPr txBox="1"/>
            <p:nvPr/>
          </p:nvSpPr>
          <p:spPr>
            <a:xfrm>
              <a:off x="2294" y="3264"/>
              <a:ext cx="251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dy</a:t>
              </a:r>
              <a:endParaRPr/>
            </a:p>
          </p:txBody>
        </p:sp>
      </p:grpSp>
      <p:pic>
        <p:nvPicPr>
          <p:cNvPr id="2109" name="Google Shape;2109;p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33800" y="3672840"/>
            <a:ext cx="2286000" cy="7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0" name="Google Shape;2110;p1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7600" y="3825240"/>
            <a:ext cx="1981200" cy="41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133600" y="1600200"/>
            <a:ext cx="2667000" cy="2362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3429000" y="16002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2133600" y="2743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133600" y="3352801"/>
            <a:ext cx="7473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0</a:t>
            </a:r>
            <a:r>
              <a:rPr lang="en-US"/>
              <a:t>, y</a:t>
            </a:r>
            <a:r>
              <a:rPr lang="en-US" baseline="-25000"/>
              <a:t>0</a:t>
            </a:r>
            <a:r>
              <a:rPr lang="en-US"/>
              <a:t>)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193926" y="1676401"/>
            <a:ext cx="9509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0</a:t>
            </a:r>
            <a:r>
              <a:rPr lang="en-US"/>
              <a:t>, y</a:t>
            </a:r>
            <a:r>
              <a:rPr lang="en-US" baseline="-25000"/>
              <a:t>0</a:t>
            </a:r>
            <a:r>
              <a:rPr lang="en-US"/>
              <a:t>+1)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3429001" y="1600201"/>
            <a:ext cx="115448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0</a:t>
            </a:r>
            <a:r>
              <a:rPr lang="en-US"/>
              <a:t>+1, y</a:t>
            </a:r>
            <a:r>
              <a:rPr lang="en-US" baseline="-25000"/>
              <a:t>0</a:t>
            </a:r>
            <a:r>
              <a:rPr lang="en-US"/>
              <a:t>+1)</a:t>
            </a:r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3584576" y="3352801"/>
            <a:ext cx="9012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(X</a:t>
            </a:r>
            <a:r>
              <a:rPr lang="en-US" baseline="-25000"/>
              <a:t>0</a:t>
            </a:r>
            <a:r>
              <a:rPr lang="en-US"/>
              <a:t>+1,y</a:t>
            </a:r>
            <a:r>
              <a:rPr lang="en-US" baseline="-25000"/>
              <a:t>0</a:t>
            </a:r>
            <a:r>
              <a:rPr lang="en-US"/>
              <a:t>)</a:t>
            </a: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V="1">
            <a:off x="2819400" y="2286000"/>
            <a:ext cx="2438400" cy="990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2362200" y="2819401"/>
            <a:ext cx="3722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0</a:t>
            </a:r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40386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4038600" y="2133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26670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2667000" y="2209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7" name="AutoShape 19"/>
          <p:cNvSpPr>
            <a:spLocks/>
          </p:cNvSpPr>
          <p:nvPr/>
        </p:nvSpPr>
        <p:spPr bwMode="auto">
          <a:xfrm>
            <a:off x="4114800" y="2743200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8" name="AutoShape 20"/>
          <p:cNvSpPr>
            <a:spLocks/>
          </p:cNvSpPr>
          <p:nvPr/>
        </p:nvSpPr>
        <p:spPr bwMode="auto">
          <a:xfrm>
            <a:off x="4191000" y="2133600"/>
            <a:ext cx="228600" cy="5334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9" name="Text Box 21"/>
          <p:cNvSpPr txBox="1">
            <a:spLocks noChangeArrowheads="1"/>
          </p:cNvSpPr>
          <p:nvPr/>
        </p:nvSpPr>
        <p:spPr bwMode="auto">
          <a:xfrm>
            <a:off x="4343400" y="2819401"/>
            <a:ext cx="3513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baseline="-25000"/>
              <a:t>1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4343400" y="2133601"/>
            <a:ext cx="35137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baseline="-25000"/>
              <a:t>2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5181600" y="685800"/>
            <a:ext cx="52578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/>
              <a:t>y=mx+c is the eq of line</a:t>
            </a:r>
          </a:p>
          <a:p>
            <a:r>
              <a:rPr lang="en-US"/>
              <a:t>In col 2 the line is passing through x</a:t>
            </a:r>
            <a:r>
              <a:rPr lang="en-US" baseline="-25000"/>
              <a:t>0</a:t>
            </a:r>
            <a:r>
              <a:rPr lang="en-US"/>
              <a:t>+1 so the y value is given by</a:t>
            </a:r>
          </a:p>
          <a:p>
            <a:r>
              <a:rPr lang="en-US"/>
              <a:t>y=m(x</a:t>
            </a:r>
            <a:r>
              <a:rPr lang="en-US" baseline="-25000"/>
              <a:t>0</a:t>
            </a:r>
            <a:r>
              <a:rPr lang="en-US"/>
              <a:t>+1)+c  (green dot)</a:t>
            </a:r>
          </a:p>
          <a:p>
            <a:r>
              <a:rPr lang="en-US"/>
              <a:t>Now we need to find out the values of d1 and d2</a:t>
            </a:r>
          </a:p>
          <a:p>
            <a:endParaRPr lang="en-US"/>
          </a:p>
          <a:p>
            <a:r>
              <a:rPr lang="en-US"/>
              <a:t>d1= y-y</a:t>
            </a:r>
            <a:r>
              <a:rPr lang="en-US" baseline="-25000"/>
              <a:t>0</a:t>
            </a:r>
          </a:p>
          <a:p>
            <a:r>
              <a:rPr lang="en-US"/>
              <a:t>d2=(y</a:t>
            </a:r>
            <a:r>
              <a:rPr lang="en-US" baseline="-25000"/>
              <a:t>0</a:t>
            </a:r>
            <a:r>
              <a:rPr lang="en-US"/>
              <a:t>+1)-y</a:t>
            </a:r>
          </a:p>
          <a:p>
            <a:r>
              <a:rPr lang="en-US"/>
              <a:t>d1=m(x</a:t>
            </a:r>
            <a:r>
              <a:rPr lang="en-US" baseline="-25000"/>
              <a:t>0</a:t>
            </a:r>
            <a:r>
              <a:rPr lang="en-US"/>
              <a:t>+1) – y</a:t>
            </a:r>
            <a:r>
              <a:rPr lang="en-US" baseline="-25000"/>
              <a:t>0  </a:t>
            </a:r>
            <a:r>
              <a:rPr lang="en-US"/>
              <a:t>and d2= (y0+1) - m(x</a:t>
            </a:r>
            <a:r>
              <a:rPr lang="en-US" baseline="-25000"/>
              <a:t>0</a:t>
            </a:r>
            <a:r>
              <a:rPr lang="en-US"/>
              <a:t>+1)</a:t>
            </a:r>
          </a:p>
          <a:p>
            <a:endParaRPr lang="en-US"/>
          </a:p>
          <a:p>
            <a:r>
              <a:rPr lang="en-US"/>
              <a:t>d1-d2=[mx</a:t>
            </a:r>
            <a:r>
              <a:rPr lang="en-US" baseline="-25000"/>
              <a:t>0</a:t>
            </a:r>
            <a:r>
              <a:rPr lang="en-US"/>
              <a:t>+m – y</a:t>
            </a:r>
            <a:r>
              <a:rPr lang="en-US" baseline="-25000"/>
              <a:t>0</a:t>
            </a:r>
            <a:r>
              <a:rPr lang="en-US"/>
              <a:t>] -  [(y</a:t>
            </a:r>
            <a:r>
              <a:rPr lang="en-US" baseline="-25000"/>
              <a:t>0</a:t>
            </a:r>
            <a:r>
              <a:rPr lang="en-US"/>
              <a:t>+1) - mx</a:t>
            </a:r>
            <a:r>
              <a:rPr lang="en-US" baseline="-25000"/>
              <a:t>0</a:t>
            </a:r>
            <a:r>
              <a:rPr lang="en-US"/>
              <a:t>-m]</a:t>
            </a:r>
          </a:p>
          <a:p>
            <a:r>
              <a:rPr lang="en-US"/>
              <a:t>         =mx</a:t>
            </a:r>
            <a:r>
              <a:rPr lang="en-US" baseline="-25000"/>
              <a:t>0</a:t>
            </a:r>
            <a:r>
              <a:rPr lang="en-US"/>
              <a:t>+m – y</a:t>
            </a:r>
            <a:r>
              <a:rPr lang="en-US" baseline="-25000"/>
              <a:t>0</a:t>
            </a:r>
            <a:r>
              <a:rPr lang="en-US"/>
              <a:t> -  y</a:t>
            </a:r>
            <a:r>
              <a:rPr lang="en-US" baseline="-25000"/>
              <a:t>0</a:t>
            </a:r>
            <a:r>
              <a:rPr lang="en-US"/>
              <a:t>-1 + mx</a:t>
            </a:r>
            <a:r>
              <a:rPr lang="en-US" baseline="-25000"/>
              <a:t>0</a:t>
            </a:r>
            <a:r>
              <a:rPr lang="en-US"/>
              <a:t>+m</a:t>
            </a:r>
          </a:p>
          <a:p>
            <a:r>
              <a:rPr lang="en-US"/>
              <a:t>         = 2mx</a:t>
            </a:r>
            <a:r>
              <a:rPr lang="en-US" baseline="-25000"/>
              <a:t>0</a:t>
            </a:r>
            <a:r>
              <a:rPr lang="en-US"/>
              <a:t>+2m –2y</a:t>
            </a:r>
            <a:r>
              <a:rPr lang="en-US" baseline="-25000"/>
              <a:t>0</a:t>
            </a:r>
            <a:r>
              <a:rPr lang="en-US"/>
              <a:t>-1</a:t>
            </a:r>
          </a:p>
          <a:p>
            <a:r>
              <a:rPr lang="en-US"/>
              <a:t>         = 2mx</a:t>
            </a:r>
            <a:r>
              <a:rPr lang="en-US" baseline="-25000"/>
              <a:t>0</a:t>
            </a:r>
            <a:r>
              <a:rPr lang="en-US"/>
              <a:t>+2m –2mx</a:t>
            </a:r>
            <a:r>
              <a:rPr lang="en-US" baseline="-25000"/>
              <a:t>0</a:t>
            </a:r>
            <a:r>
              <a:rPr lang="en-US"/>
              <a:t>-1    (y=mx+c passes thr (x0, y0) so we can say y</a:t>
            </a:r>
            <a:r>
              <a:rPr lang="en-US" baseline="-25000"/>
              <a:t>0</a:t>
            </a:r>
            <a:r>
              <a:rPr lang="en-US"/>
              <a:t>=mx</a:t>
            </a:r>
            <a:r>
              <a:rPr lang="en-US" baseline="-25000"/>
              <a:t>0</a:t>
            </a:r>
            <a:r>
              <a:rPr lang="en-US"/>
              <a:t>+c)</a:t>
            </a:r>
          </a:p>
          <a:p>
            <a:r>
              <a:rPr lang="en-US"/>
              <a:t>d1-d2 = 2mx</a:t>
            </a:r>
            <a:r>
              <a:rPr lang="en-US" baseline="-25000"/>
              <a:t>0</a:t>
            </a:r>
            <a:r>
              <a:rPr lang="en-US"/>
              <a:t>+2m –2mx</a:t>
            </a:r>
            <a:r>
              <a:rPr lang="en-US" baseline="-25000"/>
              <a:t>0</a:t>
            </a:r>
            <a:r>
              <a:rPr lang="en-US"/>
              <a:t>-1 </a:t>
            </a:r>
          </a:p>
          <a:p>
            <a:r>
              <a:rPr lang="en-US"/>
              <a:t>d1-d2=2m-1   ( m= </a:t>
            </a:r>
            <a:r>
              <a:rPr lang="en-US" b="1"/>
              <a:t>∆y</a:t>
            </a:r>
            <a:r>
              <a:rPr lang="en-US"/>
              <a:t> / </a:t>
            </a:r>
            <a:r>
              <a:rPr lang="en-US" b="1"/>
              <a:t>∆x)</a:t>
            </a:r>
          </a:p>
          <a:p>
            <a:r>
              <a:rPr lang="en-US" b="1"/>
              <a:t>d1-d2 = 2∆y/ ∆x - 1</a:t>
            </a:r>
            <a:r>
              <a:rPr lang="en-US"/>
              <a:t> </a:t>
            </a:r>
          </a:p>
          <a:p>
            <a:endParaRPr lang="en-US" b="1"/>
          </a:p>
          <a:p>
            <a:endParaRPr lang="en-US"/>
          </a:p>
          <a:p>
            <a:r>
              <a:rPr lang="en-US" b="1"/>
              <a:t>P</a:t>
            </a:r>
            <a:r>
              <a:rPr lang="en-US" b="1" baseline="-25000"/>
              <a:t>0</a:t>
            </a:r>
            <a:r>
              <a:rPr lang="en-US"/>
              <a:t>= </a:t>
            </a:r>
            <a:r>
              <a:rPr lang="en-US" b="1"/>
              <a:t>2∆y - ∆x</a:t>
            </a:r>
            <a:r>
              <a:rPr lang="en-US"/>
              <a:t> </a:t>
            </a:r>
          </a:p>
          <a:p>
            <a:r>
              <a:rPr lang="en-US"/>
              <a:t> 	 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2438401" y="1143001"/>
            <a:ext cx="16562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Col 1            Col 2</a:t>
            </a:r>
          </a:p>
        </p:txBody>
      </p:sp>
      <p:sp>
        <p:nvSpPr>
          <p:cNvPr id="27673" name="Oval 25"/>
          <p:cNvSpPr>
            <a:spLocks noChangeArrowheads="1"/>
          </p:cNvSpPr>
          <p:nvPr/>
        </p:nvSpPr>
        <p:spPr bwMode="auto">
          <a:xfrm>
            <a:off x="4114800" y="2667000"/>
            <a:ext cx="1524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Line 26"/>
          <p:cNvSpPr>
            <a:spLocks noChangeShapeType="1"/>
          </p:cNvSpPr>
          <p:nvPr/>
        </p:nvSpPr>
        <p:spPr bwMode="auto">
          <a:xfrm flipH="1">
            <a:off x="6248400" y="4876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 flipH="1">
            <a:off x="7391400" y="4876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5181600" y="5715000"/>
            <a:ext cx="2514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  <a:p>
            <a:pPr algn="ctr"/>
            <a:r>
              <a:rPr lang="en-US" b="1"/>
              <a:t>∆x(d1-d2) = 2∆y - ∆x</a:t>
            </a:r>
            <a:r>
              <a:rPr lang="en-US"/>
              <a:t> </a:t>
            </a:r>
          </a:p>
          <a:p>
            <a:pPr algn="ctr"/>
            <a:endParaRPr lang="en-US"/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5181600" y="5715000"/>
            <a:ext cx="2514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b="1"/>
          </a:p>
          <a:p>
            <a:pPr algn="ctr"/>
            <a:r>
              <a:rPr lang="en-US" b="1"/>
              <a:t>∆x(d1-d2) = 2∆y - ∆x</a:t>
            </a:r>
            <a:r>
              <a:rPr lang="en-US"/>
              <a:t> 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6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6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76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6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76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7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76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4" grpId="0" animBg="1"/>
      <p:bldP spid="27676" grpId="0" animBg="1"/>
      <p:bldP spid="27678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2" y="982133"/>
            <a:ext cx="9601196" cy="745068"/>
          </a:xfrm>
          <a:ln/>
        </p:spPr>
        <p:txBody>
          <a:bodyPr>
            <a:normAutofit fontScale="90000"/>
          </a:bodyPr>
          <a:lstStyle/>
          <a:p>
            <a:r>
              <a:rPr lang="en-US" dirty="0" err="1"/>
              <a:t>Bresenham’s</a:t>
            </a:r>
            <a:r>
              <a:rPr lang="en-US" dirty="0"/>
              <a:t> algorithm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38300"/>
            <a:ext cx="9144000" cy="52197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Step 1</a:t>
            </a:r>
            <a:r>
              <a:rPr lang="en-US" dirty="0"/>
              <a:t>:  Enter the 2 end points for a line and store the left 	   	   end point in (X0,Y0).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Step 2</a:t>
            </a:r>
            <a:r>
              <a:rPr lang="en-US" dirty="0"/>
              <a:t>:  Plot the first point be loading (X0,Y0) in the frame buffer.</a:t>
            </a: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FF0000"/>
                </a:solidFill>
              </a:rPr>
              <a:t>Setp</a:t>
            </a:r>
            <a:r>
              <a:rPr lang="en-US" dirty="0">
                <a:solidFill>
                  <a:srgbClr val="FF0000"/>
                </a:solidFill>
              </a:rPr>
              <a:t> 3</a:t>
            </a:r>
            <a:r>
              <a:rPr lang="en-US" dirty="0"/>
              <a:t>:  determine the initial value of the decision parameter by 	   calculating the </a:t>
            </a:r>
            <a:r>
              <a:rPr lang="en-US" dirty="0">
                <a:solidFill>
                  <a:srgbClr val="FF0000"/>
                </a:solidFill>
              </a:rPr>
              <a:t>constants dx, </a:t>
            </a:r>
            <a:r>
              <a:rPr lang="en-US" dirty="0" err="1">
                <a:solidFill>
                  <a:srgbClr val="FF0000"/>
                </a:solidFill>
              </a:rPr>
              <a:t>dy</a:t>
            </a:r>
            <a:r>
              <a:rPr lang="en-US" dirty="0">
                <a:solidFill>
                  <a:srgbClr val="FF0000"/>
                </a:solidFill>
              </a:rPr>
              <a:t>, 2dy and 2dy-2dx as</a:t>
            </a:r>
          </a:p>
          <a:p>
            <a:pPr>
              <a:lnSpc>
                <a:spcPct val="90000"/>
              </a:lnSpc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P0 = 2dy –dx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Step 4</a:t>
            </a:r>
            <a:r>
              <a:rPr lang="en-US" dirty="0"/>
              <a:t>: for each </a:t>
            </a:r>
            <a:r>
              <a:rPr lang="en-US" dirty="0" err="1"/>
              <a:t>Xk</a:t>
            </a:r>
            <a:r>
              <a:rPr lang="en-US" dirty="0"/>
              <a:t>, conduct the following test, starting from k= 0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 If </a:t>
            </a:r>
            <a:r>
              <a:rPr lang="en-US" dirty="0" err="1"/>
              <a:t>Pk</a:t>
            </a:r>
            <a:r>
              <a:rPr lang="en-US" dirty="0"/>
              <a:t> &lt;0, then the next point to be plotted is at </a:t>
            </a:r>
            <a:r>
              <a:rPr lang="en-US" dirty="0">
                <a:solidFill>
                  <a:srgbClr val="FF0000"/>
                </a:solidFill>
              </a:rPr>
              <a:t>(Xk+1, 	Yk)</a:t>
            </a:r>
            <a:r>
              <a:rPr lang="en-US" dirty="0"/>
              <a:t> and</a:t>
            </a:r>
          </a:p>
          <a:p>
            <a:pPr>
              <a:lnSpc>
                <a:spcPct val="90000"/>
              </a:lnSpc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Pk+1 = </a:t>
            </a:r>
            <a:r>
              <a:rPr lang="en-US" dirty="0" err="1">
                <a:solidFill>
                  <a:srgbClr val="FF0000"/>
                </a:solidFill>
              </a:rPr>
              <a:t>Pk</a:t>
            </a:r>
            <a:r>
              <a:rPr lang="en-US" dirty="0">
                <a:solidFill>
                  <a:srgbClr val="FF0000"/>
                </a:solidFill>
              </a:rPr>
              <a:t> + 2dy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Else, </a:t>
            </a:r>
            <a:r>
              <a:rPr lang="en-US" dirty="0"/>
              <a:t> the next point is </a:t>
            </a:r>
            <a:r>
              <a:rPr lang="en-US" dirty="0">
                <a:solidFill>
                  <a:srgbClr val="FF0000"/>
                </a:solidFill>
              </a:rPr>
              <a:t>(Xk+1, Yk+1)</a:t>
            </a:r>
            <a:r>
              <a:rPr lang="en-US" dirty="0"/>
              <a:t> and </a:t>
            </a:r>
          </a:p>
          <a:p>
            <a:pPr>
              <a:lnSpc>
                <a:spcPct val="90000"/>
              </a:lnSpc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Pk+1 = </a:t>
            </a:r>
            <a:r>
              <a:rPr lang="en-US" dirty="0" err="1">
                <a:solidFill>
                  <a:srgbClr val="FF0000"/>
                </a:solidFill>
              </a:rPr>
              <a:t>Pk</a:t>
            </a:r>
            <a:r>
              <a:rPr lang="en-US" dirty="0">
                <a:solidFill>
                  <a:srgbClr val="FF0000"/>
                </a:solidFill>
              </a:rPr>
              <a:t> + 2dy –2dx       (step 3)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Step 5</a:t>
            </a:r>
            <a:r>
              <a:rPr lang="en-US" dirty="0"/>
              <a:t>:  iterate through step (4) dx times.</a:t>
            </a:r>
          </a:p>
        </p:txBody>
      </p:sp>
    </p:spTree>
    <p:extLst>
      <p:ext uri="{BB962C8B-B14F-4D97-AF65-F5344CB8AC3E}">
        <p14:creationId xmlns:p14="http://schemas.microsoft.com/office/powerpoint/2010/main" val="413388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333500"/>
            <a:ext cx="9144000" cy="5524500"/>
          </a:xfrm>
        </p:spPr>
        <p:txBody>
          <a:bodyPr/>
          <a:lstStyle/>
          <a:p>
            <a:r>
              <a:rPr lang="en-US"/>
              <a:t>Let the given end points for the line be (30,20)  and (40, 28)</a:t>
            </a:r>
          </a:p>
          <a:p>
            <a:r>
              <a:rPr lang="en-US"/>
              <a:t>M = dy  = y2 – y1   = 28 – 20  = 8</a:t>
            </a:r>
          </a:p>
          <a:p>
            <a:r>
              <a:rPr lang="en-US"/>
              <a:t>        dx     x2 – x1      40 – 30 = 10</a:t>
            </a:r>
          </a:p>
          <a:p>
            <a:r>
              <a:rPr lang="en-US"/>
              <a:t>	m =  0.8</a:t>
            </a:r>
          </a:p>
          <a:p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dy = 8   and   dx = 10</a:t>
            </a:r>
          </a:p>
          <a:p>
            <a:endParaRPr lang="en-US"/>
          </a:p>
          <a:p>
            <a:r>
              <a:rPr lang="en-US"/>
              <a:t>The initial decision parameter P0 is </a:t>
            </a:r>
          </a:p>
          <a:p>
            <a:r>
              <a:rPr lang="en-US"/>
              <a:t>P0 = 2dy – dx  = 2(8) – 10 = 16 – 10  = 6</a:t>
            </a:r>
          </a:p>
          <a:p>
            <a:r>
              <a:rPr lang="en-US"/>
              <a:t>	</a:t>
            </a:r>
            <a:r>
              <a:rPr lang="en-US">
                <a:solidFill>
                  <a:srgbClr val="FF0000"/>
                </a:solidFill>
              </a:rPr>
              <a:t>P0 = 6</a:t>
            </a:r>
          </a:p>
          <a:p>
            <a:r>
              <a:rPr lang="en-US"/>
              <a:t>The constants 2dy and 2dy-2dx are</a:t>
            </a:r>
          </a:p>
          <a:p>
            <a:r>
              <a:rPr lang="en-US"/>
              <a:t>2dy = 2(8) = 16		2dy-2dx = 2(8)- 2(10) =16 – = 20</a:t>
            </a:r>
          </a:p>
          <a:p>
            <a:r>
              <a:rPr lang="en-US">
                <a:solidFill>
                  <a:srgbClr val="FF0000"/>
                </a:solidFill>
              </a:rPr>
              <a:t>2dy = 16</a:t>
            </a:r>
            <a:r>
              <a:rPr lang="en-US"/>
              <a:t>				</a:t>
            </a:r>
            <a:r>
              <a:rPr lang="en-US">
                <a:solidFill>
                  <a:srgbClr val="FF0000"/>
                </a:solidFill>
              </a:rPr>
              <a:t>2dy – 2dx = - 4</a:t>
            </a:r>
            <a:r>
              <a:rPr lang="en-US"/>
              <a:t> </a:t>
            </a:r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>
            <a:off x="22098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28194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4419600" y="2209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5791200" y="2209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2" y="982133"/>
            <a:ext cx="9601196" cy="440268"/>
          </a:xfrm>
          <a:ln/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22402"/>
            <a:ext cx="8661400" cy="4610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728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50901" y="381000"/>
            <a:ext cx="11341100" cy="635000"/>
          </a:xfrm>
          <a:ln/>
        </p:spPr>
        <p:txBody>
          <a:bodyPr>
            <a:normAutofit fontScale="90000"/>
          </a:bodyPr>
          <a:lstStyle/>
          <a:p>
            <a:pPr algn="just"/>
            <a:r>
              <a:rPr lang="en-US" sz="2800" dirty="0"/>
              <a:t>The starting point (x0, y0)=(30,20) and the successive pixel positions are given in the following table</a:t>
            </a:r>
          </a:p>
        </p:txBody>
      </p:sp>
      <p:graphicFrame>
        <p:nvGraphicFramePr>
          <p:cNvPr id="22590" name="Group 6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549737"/>
              </p:ext>
            </p:extLst>
          </p:nvPr>
        </p:nvGraphicFramePr>
        <p:xfrm>
          <a:off x="1993900" y="1016000"/>
          <a:ext cx="8229600" cy="56997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(X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k+1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, Y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k+1</a:t>
                      </a: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(31,21)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(32,22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33,22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34,23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35,24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36,25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37,26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38,26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39,27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40,28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24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1" y="863600"/>
            <a:ext cx="9601196" cy="501226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End points (30,20)  (40,28)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dx=x2-x1=40-30=10  </a:t>
            </a:r>
            <a:r>
              <a:rPr lang="en-US" sz="2800" dirty="0" err="1"/>
              <a:t>dy</a:t>
            </a:r>
            <a:r>
              <a:rPr lang="en-US" sz="2800" dirty="0"/>
              <a:t>= y2-y1=28-20=8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P0=2dy-dx=2X8-10 = 6 &gt;0 			</a:t>
            </a:r>
            <a:r>
              <a:rPr lang="en-US" sz="2800" dirty="0" smtClean="0"/>
              <a:t> </a:t>
            </a:r>
            <a:r>
              <a:rPr lang="en-US" sz="2800" dirty="0" err="1" smtClean="0"/>
              <a:t>pt</a:t>
            </a:r>
            <a:r>
              <a:rPr lang="en-US" sz="2800" dirty="0" smtClean="0"/>
              <a:t>(31,21</a:t>
            </a:r>
            <a:r>
              <a:rPr lang="en-US" sz="2800" dirty="0"/>
              <a:t>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Pk+1= pk+2dy-2dx= 6+16-20 =2 &gt;0	   </a:t>
            </a:r>
            <a:r>
              <a:rPr lang="en-US" sz="2800" dirty="0" smtClean="0"/>
              <a:t> (</a:t>
            </a:r>
            <a:r>
              <a:rPr lang="en-US" sz="2800" dirty="0"/>
              <a:t>32,22)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Pk+1=2+16-20 =</a:t>
            </a:r>
            <a:r>
              <a:rPr lang="en-US" sz="2800" dirty="0">
                <a:solidFill>
                  <a:srgbClr val="FF0000"/>
                </a:solidFill>
              </a:rPr>
              <a:t>-2 &lt;0</a:t>
            </a:r>
            <a:r>
              <a:rPr lang="en-US" sz="2800" dirty="0"/>
              <a:t> </a:t>
            </a:r>
            <a:r>
              <a:rPr lang="en-US" sz="2800" dirty="0" smtClean="0"/>
              <a:t>		</a:t>
            </a:r>
            <a:r>
              <a:rPr lang="en-US" sz="2800" dirty="0"/>
              <a:t> </a:t>
            </a:r>
            <a:r>
              <a:rPr lang="en-US" sz="2800" dirty="0" smtClean="0"/>
              <a:t>             </a:t>
            </a:r>
            <a:r>
              <a:rPr lang="en-US" sz="2800" b="1" dirty="0" smtClean="0">
                <a:solidFill>
                  <a:srgbClr val="FF0000"/>
                </a:solidFill>
              </a:rPr>
              <a:t>(33,22)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Pk+1= pk+2dy =-2+16 = 14 &gt;0 		    (34,23)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Pk+1= pk+2dy-2dx=14+16-20=10&gt;0 	    (35,24)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Pk+1=10+16-20=6 </a:t>
            </a:r>
            <a:r>
              <a:rPr lang="en-US" sz="2800" dirty="0"/>
              <a:t>&gt;0 		</a:t>
            </a:r>
            <a:r>
              <a:rPr lang="en-US" sz="2800" dirty="0" smtClean="0"/>
              <a:t>              (</a:t>
            </a:r>
            <a:r>
              <a:rPr lang="en-US" sz="2800" dirty="0"/>
              <a:t>36,25)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Pk+1= 6+16-20=2&gt;0 		</a:t>
            </a:r>
            <a:r>
              <a:rPr lang="en-US" sz="2800" dirty="0" smtClean="0"/>
              <a:t>                        (</a:t>
            </a:r>
            <a:r>
              <a:rPr lang="en-US" sz="2800" dirty="0"/>
              <a:t>37,26)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Pk+1=2+16-20=</a:t>
            </a:r>
            <a:r>
              <a:rPr lang="en-US" sz="2800" dirty="0">
                <a:solidFill>
                  <a:srgbClr val="FF0000"/>
                </a:solidFill>
              </a:rPr>
              <a:t>-2 &lt;0 		</a:t>
            </a:r>
            <a:r>
              <a:rPr lang="en-US" sz="2800" b="1" dirty="0" smtClean="0">
                <a:solidFill>
                  <a:srgbClr val="FF0000"/>
                </a:solidFill>
              </a:rPr>
              <a:t>              (</a:t>
            </a:r>
            <a:r>
              <a:rPr lang="en-US" sz="2800" b="1" dirty="0">
                <a:solidFill>
                  <a:srgbClr val="FF0000"/>
                </a:solidFill>
              </a:rPr>
              <a:t>38,26)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Pk+1= pk+2dy=-2+16=14&gt;0 	</a:t>
            </a:r>
            <a:r>
              <a:rPr lang="en-US" sz="2800" dirty="0" smtClean="0"/>
              <a:t>              (</a:t>
            </a:r>
            <a:r>
              <a:rPr lang="en-US" sz="2800" dirty="0"/>
              <a:t>39,27)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Pk+1=pk+2dy-2dx= 14+16-20=10&gt;0 	   </a:t>
            </a:r>
            <a:r>
              <a:rPr lang="en-US" sz="2800" dirty="0" smtClean="0"/>
              <a:t> (</a:t>
            </a:r>
            <a:r>
              <a:rPr lang="en-US" sz="2800" dirty="0"/>
              <a:t>40,28)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23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1" y="800100"/>
            <a:ext cx="9601196" cy="5075768"/>
          </a:xfrm>
        </p:spPr>
        <p:txBody>
          <a:bodyPr>
            <a:normAutofit/>
          </a:bodyPr>
          <a:lstStyle/>
          <a:p>
            <a:pPr marL="609600" indent="-609600">
              <a:lnSpc>
                <a:spcPct val="80000"/>
              </a:lnSpc>
            </a:pPr>
            <a:r>
              <a:rPr lang="en-US" sz="2800" dirty="0"/>
              <a:t>In </a:t>
            </a:r>
            <a:r>
              <a:rPr lang="en-US" sz="2800" dirty="0" err="1"/>
              <a:t>bresenham’s</a:t>
            </a:r>
            <a:r>
              <a:rPr lang="en-US" sz="2800" dirty="0"/>
              <a:t> algorithm, if the positive slope of a line is greater than 1, the roles of x and y are interchanged.</a:t>
            </a:r>
          </a:p>
          <a:p>
            <a:pPr marL="609600" indent="-609600"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</a:rPr>
              <a:t>For positive slope lines: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If the initial position of a line is the right end point, then both x and y are decremented as we move from right to left.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If d1 = d2 then always select the upper or the </a:t>
            </a:r>
            <a:r>
              <a:rPr lang="en-US" sz="2800" dirty="0" err="1"/>
              <a:t>lowet</a:t>
            </a:r>
            <a:r>
              <a:rPr lang="en-US" sz="2800" dirty="0"/>
              <a:t> candidate pixel.</a:t>
            </a:r>
          </a:p>
          <a:p>
            <a:pPr marL="609600" indent="-609600"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</a:rPr>
              <a:t>For negative slope lines:</a:t>
            </a:r>
          </a:p>
          <a:p>
            <a:pPr marL="609600" indent="-609600">
              <a:lnSpc>
                <a:spcPct val="80000"/>
              </a:lnSpc>
            </a:pPr>
            <a:r>
              <a:rPr lang="en-US" sz="2800" dirty="0"/>
              <a:t>One coordinate increases and the other coordinate decreases.</a:t>
            </a:r>
          </a:p>
          <a:p>
            <a:pPr marL="609600" indent="-609600"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</a:rPr>
              <a:t>Special cases:</a:t>
            </a:r>
            <a:r>
              <a:rPr lang="en-US" sz="2800" dirty="0"/>
              <a:t> </a:t>
            </a:r>
          </a:p>
          <a:p>
            <a:pPr marL="609600" indent="-609600">
              <a:lnSpc>
                <a:spcPct val="80000"/>
              </a:lnSpc>
            </a:pPr>
            <a:r>
              <a:rPr lang="en-US" sz="2800" dirty="0"/>
              <a:t> the vertical lines dx = 0, horizontal lines </a:t>
            </a:r>
            <a:r>
              <a:rPr lang="en-US" sz="2800" dirty="0" err="1"/>
              <a:t>dy</a:t>
            </a:r>
            <a:r>
              <a:rPr lang="en-US" sz="2800" dirty="0"/>
              <a:t> = 0 and diagonal lines |dx| = |</a:t>
            </a:r>
            <a:r>
              <a:rPr lang="en-US" sz="2800" dirty="0" err="1"/>
              <a:t>dy</a:t>
            </a:r>
            <a:r>
              <a:rPr lang="en-US" sz="2800" dirty="0"/>
              <a:t>| can be directly loaded into the frame buffer.</a:t>
            </a:r>
          </a:p>
        </p:txBody>
      </p:sp>
    </p:spTree>
    <p:extLst>
      <p:ext uri="{BB962C8B-B14F-4D97-AF65-F5344CB8AC3E}">
        <p14:creationId xmlns:p14="http://schemas.microsoft.com/office/powerpoint/2010/main" val="94584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3124200" y="1676400"/>
            <a:ext cx="0" cy="3505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3124200" y="5181600"/>
            <a:ext cx="365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V="1">
            <a:off x="3581400" y="3810000"/>
            <a:ext cx="29718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4876800" y="41148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4953000" y="41910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3276600" y="5486401"/>
            <a:ext cx="240482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Positive slope less than one</a:t>
            </a: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 flipV="1">
            <a:off x="3505200" y="1828800"/>
            <a:ext cx="914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5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2209800" y="1"/>
            <a:ext cx="58674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/>
              <a:t>Void LineBres( int x1, int y1, int x2, int y2) </a:t>
            </a:r>
          </a:p>
          <a:p>
            <a:r>
              <a:rPr lang="en-US" b="1"/>
              <a:t>{</a:t>
            </a:r>
          </a:p>
          <a:p>
            <a:r>
              <a:rPr lang="en-US" b="1"/>
              <a:t> int dx =abs(x2-x1), dy= abs(y2-y1)</a:t>
            </a:r>
          </a:p>
          <a:p>
            <a:r>
              <a:rPr lang="en-US" b="1"/>
              <a:t> int p=2* dy- dx</a:t>
            </a:r>
            <a:r>
              <a:rPr lang="en-US"/>
              <a:t> ;</a:t>
            </a:r>
          </a:p>
          <a:p>
            <a:r>
              <a:rPr lang="en-US" b="1"/>
              <a:t> int x, y, Xend;	//  Xends is similar to steps in DDA</a:t>
            </a:r>
          </a:p>
          <a:p>
            <a:r>
              <a:rPr lang="en-US" b="1"/>
              <a:t>   If(x1&gt;x2)</a:t>
            </a:r>
          </a:p>
          <a:p>
            <a:r>
              <a:rPr lang="en-US" b="1"/>
              <a:t>   {</a:t>
            </a:r>
          </a:p>
          <a:p>
            <a:r>
              <a:rPr lang="en-US" b="1"/>
              <a:t>        x=x2;y=y2;Xend=x1;  </a:t>
            </a:r>
          </a:p>
          <a:p>
            <a:r>
              <a:rPr lang="en-US" b="1"/>
              <a:t>    }</a:t>
            </a:r>
          </a:p>
          <a:p>
            <a:r>
              <a:rPr lang="en-US" b="1"/>
              <a:t>  else</a:t>
            </a:r>
          </a:p>
          <a:p>
            <a:r>
              <a:rPr lang="en-US" b="1"/>
              <a:t>   {</a:t>
            </a:r>
          </a:p>
          <a:p>
            <a:r>
              <a:rPr lang="en-US" b="1"/>
              <a:t>      x=x1;y=y1;Xend=x2;</a:t>
            </a:r>
          </a:p>
          <a:p>
            <a:r>
              <a:rPr lang="en-US" b="1"/>
              <a:t>   }</a:t>
            </a:r>
          </a:p>
          <a:p>
            <a:r>
              <a:rPr lang="en-US" b="1"/>
              <a:t> setPexel( x, y );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6400800" y="2921001"/>
            <a:ext cx="28194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/>
              <a:t>While( x &lt; Xend)</a:t>
            </a:r>
          </a:p>
          <a:p>
            <a:r>
              <a:rPr lang="en-US" b="1"/>
              <a:t>{</a:t>
            </a:r>
          </a:p>
          <a:p>
            <a:r>
              <a:rPr lang="en-US" b="1"/>
              <a:t>   x++;</a:t>
            </a:r>
          </a:p>
          <a:p>
            <a:r>
              <a:rPr lang="en-US" b="1"/>
              <a:t>    if( p &lt; 0)</a:t>
            </a:r>
          </a:p>
          <a:p>
            <a:r>
              <a:rPr lang="en-US" b="1"/>
              <a:t>       p=p+2dy;</a:t>
            </a:r>
          </a:p>
          <a:p>
            <a:r>
              <a:rPr lang="en-US" b="1"/>
              <a:t>    else</a:t>
            </a:r>
          </a:p>
          <a:p>
            <a:r>
              <a:rPr lang="en-US" b="1"/>
              <a:t>     {</a:t>
            </a:r>
          </a:p>
          <a:p>
            <a:r>
              <a:rPr lang="en-US" b="1"/>
              <a:t>        y++;</a:t>
            </a:r>
          </a:p>
          <a:p>
            <a:r>
              <a:rPr lang="en-US" b="1"/>
              <a:t>        p=p+2dy-2dx;</a:t>
            </a:r>
          </a:p>
          <a:p>
            <a:r>
              <a:rPr lang="en-US" b="1"/>
              <a:t>     }</a:t>
            </a:r>
          </a:p>
          <a:p>
            <a:r>
              <a:rPr lang="en-US" b="1"/>
              <a:t>    setPixel(x,y);</a:t>
            </a:r>
          </a:p>
          <a:p>
            <a:r>
              <a:rPr lang="en-US" b="1"/>
              <a:t>  }   // End While</a:t>
            </a:r>
          </a:p>
          <a:p>
            <a:endParaRPr lang="en-US" b="1"/>
          </a:p>
          <a:p>
            <a:r>
              <a:rPr lang="en-US" b="1"/>
              <a:t>}   //End LineBres</a:t>
            </a:r>
          </a:p>
        </p:txBody>
      </p:sp>
    </p:spTree>
    <p:extLst>
      <p:ext uri="{BB962C8B-B14F-4D97-AF65-F5344CB8AC3E}">
        <p14:creationId xmlns:p14="http://schemas.microsoft.com/office/powerpoint/2010/main" val="139088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Advantages of Bresenham’s Alg.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/>
              <a:t>It uses only integer calculations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/>
              <a:t>So, it is faster than DDA</a:t>
            </a:r>
          </a:p>
        </p:txBody>
      </p:sp>
    </p:spTree>
    <p:extLst>
      <p:ext uri="{BB962C8B-B14F-4D97-AF65-F5344CB8AC3E}">
        <p14:creationId xmlns:p14="http://schemas.microsoft.com/office/powerpoint/2010/main" val="3624915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p113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Line Drawing Algorithm</a:t>
            </a:r>
            <a:endParaRPr/>
          </a:p>
        </p:txBody>
      </p:sp>
      <p:sp>
        <p:nvSpPr>
          <p:cNvPr id="2116" name="Google Shape;2116;p113"/>
          <p:cNvSpPr txBox="1"/>
          <p:nvPr/>
        </p:nvSpPr>
        <p:spPr>
          <a:xfrm>
            <a:off x="2101533" y="2438400"/>
            <a:ext cx="8110537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Numerical example of finding slope m: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(Ax, Ay) = (23, 41), (Bx, By) = (125, 96)</a:t>
            </a:r>
            <a:endParaRPr/>
          </a:p>
          <a:p>
            <a:pPr marL="285750" marR="0" lvl="0" indent="-11049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endParaRPr sz="2400" b="0" i="0" u="none" strike="noStrike" cap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117" name="Google Shape;2117;p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2720" y="3733800"/>
            <a:ext cx="5126038" cy="717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Calculate the points between the starting coordinates </a:t>
            </a:r>
            <a:r>
              <a:rPr lang="en-US" dirty="0" smtClean="0"/>
              <a:t>(9</a:t>
            </a:r>
            <a:r>
              <a:rPr lang="en-US" dirty="0"/>
              <a:t>, 18) and ending coordinates (14, 22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/>
              <a:t>Calculate the points between the starting coordinates </a:t>
            </a:r>
            <a:r>
              <a:rPr lang="en-US" dirty="0" smtClean="0"/>
              <a:t>(40</a:t>
            </a:r>
            <a:r>
              <a:rPr lang="en-US" dirty="0"/>
              <a:t>, </a:t>
            </a:r>
            <a:r>
              <a:rPr lang="en-US" dirty="0" smtClean="0"/>
              <a:t>20</a:t>
            </a:r>
            <a:r>
              <a:rPr lang="en-US" dirty="0"/>
              <a:t>) and ending coordinates </a:t>
            </a:r>
            <a:r>
              <a:rPr lang="en-US" dirty="0" smtClean="0"/>
              <a:t>(50</a:t>
            </a:r>
            <a:r>
              <a:rPr lang="en-US" dirty="0"/>
              <a:t>, </a:t>
            </a:r>
            <a:r>
              <a:rPr lang="en-US" dirty="0" smtClean="0"/>
              <a:t>30).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041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>
            <a:spLocks noGrp="1"/>
          </p:cNvSpPr>
          <p:nvPr>
            <p:ph type="ctrTitle"/>
          </p:nvPr>
        </p:nvSpPr>
        <p:spPr>
          <a:xfrm>
            <a:off x="2222696" y="1903752"/>
            <a:ext cx="7779433" cy="1038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</a:pPr>
            <a:r>
              <a:rPr lang="en-US" sz="2400" b="1" dirty="0"/>
              <a:t>COMPUTER GRAPHICS &amp; V</a:t>
            </a:r>
            <a:r>
              <a:rPr lang="en-US" sz="2400" b="1" cap="none" dirty="0"/>
              <a:t>ISUALIZATION</a:t>
            </a:r>
            <a:br>
              <a:rPr lang="en-US" sz="2400" b="1" cap="none" dirty="0"/>
            </a:br>
            <a:r>
              <a:rPr lang="en-US" sz="2400" b="1" dirty="0"/>
              <a:t>(18CS62</a:t>
            </a:r>
            <a:r>
              <a:rPr lang="en-US" sz="2400" b="1" dirty="0" smtClean="0"/>
              <a:t>)</a:t>
            </a:r>
            <a:br>
              <a:rPr lang="en-US" sz="2400" b="1" dirty="0" smtClean="0"/>
            </a:br>
            <a:r>
              <a:rPr lang="en-US" sz="2400" b="1" dirty="0" smtClean="0"/>
              <a:t>MIDPOINT </a:t>
            </a:r>
            <a:r>
              <a:rPr lang="en-US" sz="2400" b="1" dirty="0" smtClean="0"/>
              <a:t>CIRCLE DRAWING </a:t>
            </a:r>
            <a:r>
              <a:rPr lang="en-US" sz="2400" b="1" dirty="0" smtClean="0"/>
              <a:t>ALGORITHMS</a:t>
            </a:r>
            <a:endParaRPr sz="2400" b="1" dirty="0"/>
          </a:p>
        </p:txBody>
      </p:sp>
      <p:sp>
        <p:nvSpPr>
          <p:cNvPr id="152" name="Google Shape;152;p1"/>
          <p:cNvSpPr txBox="1">
            <a:spLocks noGrp="1"/>
          </p:cNvSpPr>
          <p:nvPr>
            <p:ph type="subTitle" idx="1"/>
          </p:nvPr>
        </p:nvSpPr>
        <p:spPr>
          <a:xfrm>
            <a:off x="2777101" y="3552128"/>
            <a:ext cx="6670622" cy="120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rPr lang="en-US" sz="1600" b="1" dirty="0"/>
              <a:t>Department of Computer Science &amp; Engineering</a:t>
            </a:r>
            <a:endParaRPr dirty="0"/>
          </a:p>
          <a:p>
            <a:pPr marL="0" lvl="0" indent="0" algn="r" rtl="0">
              <a:spcBef>
                <a:spcPts val="920"/>
              </a:spcBef>
              <a:spcAft>
                <a:spcPts val="0"/>
              </a:spcAft>
              <a:buSzPct val="115000"/>
              <a:buNone/>
            </a:pPr>
            <a:r>
              <a:rPr lang="en-US" sz="1600" b="1" dirty="0"/>
              <a:t>VI Semester</a:t>
            </a:r>
            <a:endParaRPr dirty="0"/>
          </a:p>
          <a:p>
            <a:pPr marL="0" lvl="0" indent="0" algn="r" rtl="0">
              <a:spcBef>
                <a:spcPts val="920"/>
              </a:spcBef>
              <a:spcAft>
                <a:spcPts val="0"/>
              </a:spcAft>
              <a:buSzPct val="115000"/>
              <a:buNone/>
            </a:pPr>
            <a:r>
              <a:rPr lang="en-US" sz="1600" b="1" dirty="0"/>
              <a:t>2021-22</a:t>
            </a:r>
            <a:endParaRPr dirty="0"/>
          </a:p>
          <a:p>
            <a:pPr marL="0" lvl="0" indent="0" algn="r" rtl="0">
              <a:spcBef>
                <a:spcPts val="1020"/>
              </a:spcBef>
              <a:spcAft>
                <a:spcPts val="0"/>
              </a:spcAft>
              <a:buSzPct val="115000"/>
              <a:buNone/>
            </a:pPr>
            <a:endParaRPr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501900" y="4140200"/>
          <a:ext cx="3721100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1100"/>
              </a:tblGrid>
              <a:tr h="849206">
                <a:tc>
                  <a:txBody>
                    <a:bodyPr/>
                    <a:lstStyle/>
                    <a:p>
                      <a:r>
                        <a:rPr lang="en-US" dirty="0" smtClean="0"/>
                        <a:t>VARALAKSHMI B D</a:t>
                      </a:r>
                    </a:p>
                    <a:p>
                      <a:r>
                        <a:rPr lang="en-US" dirty="0" smtClean="0"/>
                        <a:t>DEPT</a:t>
                      </a:r>
                      <a:r>
                        <a:rPr lang="en-US" baseline="0" dirty="0" smtClean="0"/>
                        <a:t> OF CSE</a:t>
                      </a:r>
                    </a:p>
                    <a:p>
                      <a:r>
                        <a:rPr lang="en-US" baseline="0" dirty="0" smtClean="0"/>
                        <a:t>ACHARYA I T</a:t>
                      </a:r>
                    </a:p>
                    <a:p>
                      <a:r>
                        <a:rPr lang="en-US" baseline="0" dirty="0" smtClean="0"/>
                        <a:t>BANGALORE-560107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904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55850"/>
          </a:xfrm>
        </p:spPr>
        <p:txBody>
          <a:bodyPr/>
          <a:lstStyle/>
          <a:p>
            <a:r>
              <a:rPr lang="en-IN" dirty="0"/>
              <a:t>Midpoint Circle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937983"/>
            <a:ext cx="9601196" cy="3937885"/>
          </a:xfrm>
        </p:spPr>
        <p:txBody>
          <a:bodyPr>
            <a:normAutofit/>
          </a:bodyPr>
          <a:lstStyle/>
          <a:p>
            <a:r>
              <a:rPr lang="en-US" dirty="0"/>
              <a:t>As in the raster line algorithm, we sample at unit intervals and determine the closest pixel position to the specified circle path at each step.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a given radius r and screen center position (xc , </a:t>
            </a:r>
            <a:r>
              <a:rPr lang="en-US" dirty="0" err="1"/>
              <a:t>yc</a:t>
            </a:r>
            <a:r>
              <a:rPr lang="en-US" dirty="0"/>
              <a:t> ), we can first set up our algorithm to calculate pixel positions around a circle path centered at the coordinate origin (0, 0</a:t>
            </a:r>
            <a:r>
              <a:rPr lang="en-US" dirty="0" smtClean="0"/>
              <a:t>)</a:t>
            </a:r>
          </a:p>
          <a:p>
            <a:r>
              <a:rPr lang="en-US" dirty="0"/>
              <a:t>Then each calculated position (x, y) is moved to its proper screen position by adding xc to x and </a:t>
            </a:r>
            <a:r>
              <a:rPr lang="en-US" dirty="0" err="1"/>
              <a:t>yc</a:t>
            </a:r>
            <a:r>
              <a:rPr lang="en-US" dirty="0"/>
              <a:t> to </a:t>
            </a:r>
            <a:r>
              <a:rPr lang="en-US" dirty="0" smtClean="0"/>
              <a:t>y</a:t>
            </a:r>
          </a:p>
          <a:p>
            <a:r>
              <a:rPr lang="en-US" dirty="0"/>
              <a:t>Along the circle section from x = 0 to x = y in the first quadrant, the slope of the curve varies from 0 to −1.0.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8634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55850"/>
          </a:xfrm>
        </p:spPr>
        <p:txBody>
          <a:bodyPr/>
          <a:lstStyle/>
          <a:p>
            <a:r>
              <a:rPr lang="en-IN" dirty="0"/>
              <a:t>Midpoint Circle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937983"/>
            <a:ext cx="9601196" cy="3937885"/>
          </a:xfrm>
        </p:spPr>
        <p:txBody>
          <a:bodyPr>
            <a:normAutofit/>
          </a:bodyPr>
          <a:lstStyle/>
          <a:p>
            <a:r>
              <a:rPr lang="en-US" dirty="0"/>
              <a:t>To apply the midpoint method, we define a circle function as </a:t>
            </a:r>
            <a:endParaRPr lang="en-US" dirty="0" smtClean="0"/>
          </a:p>
          <a:p>
            <a:pPr marL="97155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fcirc(x</a:t>
            </a:r>
            <a:r>
              <a:rPr lang="en-US" sz="2800" b="1" dirty="0">
                <a:solidFill>
                  <a:srgbClr val="FF0000"/>
                </a:solidFill>
              </a:rPr>
              <a:t>, y) = x2 + y2 − r </a:t>
            </a:r>
            <a:r>
              <a:rPr lang="en-US" sz="2800" b="1" dirty="0" smtClean="0">
                <a:solidFill>
                  <a:srgbClr val="FF0000"/>
                </a:solidFill>
              </a:rPr>
              <a:t>2----------(1)</a:t>
            </a:r>
          </a:p>
          <a:p>
            <a:pPr algn="ctr"/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 smtClean="0"/>
              <a:t>fcirc(x</a:t>
            </a:r>
            <a:r>
              <a:rPr lang="en-US" sz="2800" dirty="0"/>
              <a:t>, y) </a:t>
            </a:r>
            <a:r>
              <a:rPr lang="en-US" sz="2800" dirty="0" smtClean="0"/>
              <a:t> </a:t>
            </a:r>
            <a:r>
              <a:rPr lang="en-US" sz="2800" dirty="0"/>
              <a:t>&lt; 0, if (x, y) is inside the circle boundary </a:t>
            </a:r>
            <a:endParaRPr lang="en-US" sz="2800" dirty="0" smtClean="0"/>
          </a:p>
          <a:p>
            <a:r>
              <a:rPr lang="en-US" sz="2800" dirty="0"/>
              <a:t>fcirc(x, y) </a:t>
            </a:r>
            <a:r>
              <a:rPr lang="en-US" sz="2800" dirty="0" smtClean="0"/>
              <a:t>= </a:t>
            </a:r>
            <a:r>
              <a:rPr lang="en-US" sz="2800" dirty="0"/>
              <a:t>0, </a:t>
            </a:r>
            <a:r>
              <a:rPr lang="en-US" sz="2800" dirty="0" smtClean="0"/>
              <a:t>if </a:t>
            </a:r>
            <a:r>
              <a:rPr lang="en-US" sz="2800" dirty="0"/>
              <a:t>(x, y) is on the circle boundary </a:t>
            </a:r>
            <a:endParaRPr lang="en-US" sz="2800" dirty="0" smtClean="0"/>
          </a:p>
          <a:p>
            <a:r>
              <a:rPr lang="en-US" sz="2800" dirty="0"/>
              <a:t>fcirc(x, y) </a:t>
            </a:r>
            <a:r>
              <a:rPr lang="en-US" sz="2800" dirty="0" smtClean="0"/>
              <a:t>&gt; </a:t>
            </a:r>
            <a:r>
              <a:rPr lang="en-US" sz="2800" dirty="0"/>
              <a:t>0, </a:t>
            </a:r>
            <a:r>
              <a:rPr lang="en-US" sz="2800" dirty="0" smtClean="0"/>
              <a:t>if </a:t>
            </a:r>
            <a:r>
              <a:rPr lang="en-US" sz="2800" dirty="0"/>
              <a:t>(x, y) is outside the circle boundary 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638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55850"/>
          </a:xfrm>
        </p:spPr>
        <p:txBody>
          <a:bodyPr/>
          <a:lstStyle/>
          <a:p>
            <a:r>
              <a:rPr lang="en-IN" dirty="0"/>
              <a:t>Midpoint Circle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937983"/>
            <a:ext cx="5340249" cy="3937885"/>
          </a:xfrm>
        </p:spPr>
        <p:txBody>
          <a:bodyPr>
            <a:normAutofit fontScale="92500" lnSpcReduction="20000"/>
          </a:bodyPr>
          <a:lstStyle/>
          <a:p>
            <a:pPr marL="97155" indent="0" algn="just">
              <a:buNone/>
            </a:pPr>
            <a:r>
              <a:rPr lang="en-US" sz="2800" dirty="0"/>
              <a:t>Figure 14 shows the midpoint between the two candidate pixels at sampling position </a:t>
            </a:r>
            <a:r>
              <a:rPr lang="en-US" sz="2800" dirty="0" err="1"/>
              <a:t>xk</a:t>
            </a:r>
            <a:r>
              <a:rPr lang="en-US" sz="2800" dirty="0"/>
              <a:t> + 1. </a:t>
            </a:r>
            <a:endParaRPr lang="en-US" sz="2800" dirty="0" smtClean="0"/>
          </a:p>
          <a:p>
            <a:pPr marL="97155" indent="0" algn="just">
              <a:buNone/>
            </a:pPr>
            <a:r>
              <a:rPr lang="en-US" sz="2800" dirty="0" smtClean="0"/>
              <a:t>Assuming </a:t>
            </a:r>
            <a:r>
              <a:rPr lang="en-US" sz="2800" dirty="0"/>
              <a:t>that we have just plotted the pixel at (</a:t>
            </a:r>
            <a:r>
              <a:rPr lang="en-US" sz="2800" dirty="0" err="1"/>
              <a:t>xk</a:t>
            </a:r>
            <a:r>
              <a:rPr lang="en-US" sz="2800" dirty="0"/>
              <a:t> , </a:t>
            </a:r>
            <a:r>
              <a:rPr lang="en-US" sz="2800" dirty="0" err="1"/>
              <a:t>yk</a:t>
            </a:r>
            <a:r>
              <a:rPr lang="en-US" sz="2800" dirty="0"/>
              <a:t> ), we next need to determine whether the pixel at position (</a:t>
            </a:r>
            <a:r>
              <a:rPr lang="en-US" sz="2800" dirty="0" err="1"/>
              <a:t>xk</a:t>
            </a:r>
            <a:r>
              <a:rPr lang="en-US" sz="2800" dirty="0"/>
              <a:t> + 1, </a:t>
            </a:r>
            <a:r>
              <a:rPr lang="en-US" sz="2800" dirty="0" err="1"/>
              <a:t>yk</a:t>
            </a:r>
            <a:r>
              <a:rPr lang="en-US" sz="2800" dirty="0"/>
              <a:t> ) or the one at position </a:t>
            </a:r>
            <a:endParaRPr lang="en-US" sz="2800" dirty="0" smtClean="0"/>
          </a:p>
          <a:p>
            <a:pPr marL="97155" indent="0" algn="just">
              <a:buNone/>
            </a:pPr>
            <a:r>
              <a:rPr lang="en-US" sz="2800" dirty="0" smtClean="0"/>
              <a:t>(</a:t>
            </a:r>
            <a:r>
              <a:rPr lang="en-US" sz="2800" dirty="0" err="1"/>
              <a:t>xk</a:t>
            </a:r>
            <a:r>
              <a:rPr lang="en-US" sz="2800" dirty="0"/>
              <a:t> + 1, </a:t>
            </a:r>
            <a:r>
              <a:rPr lang="en-US" sz="2800" dirty="0" err="1"/>
              <a:t>yk</a:t>
            </a:r>
            <a:r>
              <a:rPr lang="en-US" sz="2800" dirty="0"/>
              <a:t> − 1) is closer to the circle. </a:t>
            </a:r>
            <a:endParaRPr lang="en-US" sz="2800" dirty="0" smtClean="0"/>
          </a:p>
          <a:p>
            <a:pPr marL="97155" indent="0" algn="just">
              <a:buNone/>
            </a:pPr>
            <a:r>
              <a:rPr lang="en-US" sz="2800" dirty="0" smtClean="0"/>
              <a:t>Our </a:t>
            </a:r>
            <a:r>
              <a:rPr lang="en-US" sz="2800" dirty="0"/>
              <a:t>decision parameter is the circle function </a:t>
            </a:r>
            <a:r>
              <a:rPr lang="en-US" sz="2800" dirty="0" smtClean="0"/>
              <a:t>1 </a:t>
            </a:r>
            <a:r>
              <a:rPr lang="en-US" sz="2800" dirty="0"/>
              <a:t>evaluated at the midpoint between these two pixels:</a:t>
            </a:r>
            <a:endParaRPr lang="en-I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416404"/>
              </p:ext>
            </p:extLst>
          </p:nvPr>
        </p:nvGraphicFramePr>
        <p:xfrm>
          <a:off x="6635652" y="1937983"/>
          <a:ext cx="4260945" cy="383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945"/>
              </a:tblGrid>
              <a:tr h="383502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959" y="2041776"/>
            <a:ext cx="4094329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32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Midpoint Circle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155" y="2556932"/>
            <a:ext cx="6989091" cy="2137898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89485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Midpoint Circle Algorithm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937982"/>
            <a:ext cx="9601196" cy="3937886"/>
          </a:xfrm>
        </p:spPr>
        <p:txBody>
          <a:bodyPr/>
          <a:lstStyle/>
          <a:p>
            <a:pPr algn="just"/>
            <a:r>
              <a:rPr lang="en-US" dirty="0"/>
              <a:t>Successive decision parameters are obtained using incremental calculations. We obtain a recursive expression for the next decision parameter by evaluating the circle function at sampling position xk+1 + 1 = </a:t>
            </a:r>
            <a:r>
              <a:rPr lang="en-US" dirty="0" err="1"/>
              <a:t>xk</a:t>
            </a:r>
            <a:r>
              <a:rPr lang="en-US" dirty="0"/>
              <a:t> + 2: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111689"/>
            <a:ext cx="9601195" cy="262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598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628304"/>
          </a:xfrm>
        </p:spPr>
        <p:txBody>
          <a:bodyPr>
            <a:normAutofit fontScale="90000"/>
          </a:bodyPr>
          <a:lstStyle/>
          <a:p>
            <a:r>
              <a:rPr lang="en-IN" dirty="0"/>
              <a:t>Midpoint Circle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1815152"/>
            <a:ext cx="9601196" cy="40607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Increments for obtaining pk+1 are either 2xk+1 +1 (if </a:t>
            </a:r>
            <a:r>
              <a:rPr lang="en-US" dirty="0" err="1"/>
              <a:t>pk</a:t>
            </a:r>
            <a:r>
              <a:rPr lang="en-US" dirty="0"/>
              <a:t> is negative) or 2xk+1 + 1−2yk+1. </a:t>
            </a:r>
            <a:endParaRPr lang="en-US" dirty="0" smtClean="0"/>
          </a:p>
          <a:p>
            <a:pPr algn="just"/>
            <a:r>
              <a:rPr lang="en-US" dirty="0" smtClean="0"/>
              <a:t>Evaluation </a:t>
            </a:r>
            <a:r>
              <a:rPr lang="en-US" dirty="0"/>
              <a:t>of the terms 2xk+1 and 2yk+1 can also be done incrementally as 2xk+1 = 2xk + 2 </a:t>
            </a:r>
            <a:endParaRPr lang="en-US" dirty="0" smtClean="0"/>
          </a:p>
          <a:p>
            <a:pPr algn="just"/>
            <a:r>
              <a:rPr lang="en-US" dirty="0"/>
              <a:t> </a:t>
            </a:r>
            <a:r>
              <a:rPr lang="en-US" dirty="0" smtClean="0"/>
              <a:t>   2yk+1 </a:t>
            </a:r>
            <a:r>
              <a:rPr lang="en-US" dirty="0"/>
              <a:t>= 2yk − 2 </a:t>
            </a:r>
            <a:endParaRPr lang="en-US" dirty="0" smtClean="0"/>
          </a:p>
          <a:p>
            <a:pPr algn="just"/>
            <a:r>
              <a:rPr lang="en-US" dirty="0" smtClean="0"/>
              <a:t>At </a:t>
            </a:r>
            <a:r>
              <a:rPr lang="en-US" dirty="0"/>
              <a:t>the start position (0, r), these two terms have the values 0 and 2r, respectively. </a:t>
            </a:r>
            <a:endParaRPr lang="en-US" dirty="0" smtClean="0"/>
          </a:p>
          <a:p>
            <a:pPr algn="just"/>
            <a:r>
              <a:rPr lang="en-US" dirty="0" smtClean="0"/>
              <a:t>Each </a:t>
            </a:r>
            <a:r>
              <a:rPr lang="en-US" dirty="0"/>
              <a:t>successive value for the 2xk+1 term is obtained by adding 2 to the previous value, and each successive value for the 2yk+1 term is obtained by subtracting 2 from the previous value.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7196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Midpoint Circle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initial decision parameter is obtained by evaluating the circle function at the start position (x0, y0) = (0, r</a:t>
            </a:r>
            <a:r>
              <a:rPr lang="en-US" dirty="0" smtClean="0"/>
              <a:t>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344862"/>
            <a:ext cx="9601195" cy="253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6034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188" y="573206"/>
            <a:ext cx="6810233" cy="565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45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114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/>
              <a:t>Digital Differential Analyzer (DDA): Line Drawing Algorithm</a:t>
            </a:r>
            <a:endParaRPr/>
          </a:p>
        </p:txBody>
      </p:sp>
      <p:grpSp>
        <p:nvGrpSpPr>
          <p:cNvPr id="2123" name="Google Shape;2123;p114"/>
          <p:cNvGrpSpPr/>
          <p:nvPr/>
        </p:nvGrpSpPr>
        <p:grpSpPr>
          <a:xfrm>
            <a:off x="7162800" y="4267200"/>
            <a:ext cx="3429000" cy="1905000"/>
            <a:chOff x="624" y="2880"/>
            <a:chExt cx="2160" cy="1200"/>
          </a:xfrm>
        </p:grpSpPr>
        <p:grpSp>
          <p:nvGrpSpPr>
            <p:cNvPr id="2124" name="Google Shape;2124;p114"/>
            <p:cNvGrpSpPr/>
            <p:nvPr/>
          </p:nvGrpSpPr>
          <p:grpSpPr>
            <a:xfrm>
              <a:off x="624" y="2880"/>
              <a:ext cx="2160" cy="1200"/>
              <a:chOff x="1344" y="2928"/>
              <a:chExt cx="2160" cy="1200"/>
            </a:xfrm>
          </p:grpSpPr>
          <p:cxnSp>
            <p:nvCxnSpPr>
              <p:cNvPr id="2125" name="Google Shape;2125;p114"/>
              <p:cNvCxnSpPr/>
              <p:nvPr/>
            </p:nvCxnSpPr>
            <p:spPr>
              <a:xfrm>
                <a:off x="1344" y="3936"/>
                <a:ext cx="2112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126" name="Google Shape;2126;p114"/>
              <p:cNvCxnSpPr/>
              <p:nvPr/>
            </p:nvCxnSpPr>
            <p:spPr>
              <a:xfrm rot="10800000">
                <a:off x="1536" y="2928"/>
                <a:ext cx="0" cy="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2127" name="Google Shape;2127;p114"/>
              <p:cNvSpPr txBox="1"/>
              <p:nvPr/>
            </p:nvSpPr>
            <p:spPr>
              <a:xfrm>
                <a:off x="1862" y="3572"/>
                <a:ext cx="57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(x0,y0)</a:t>
                </a:r>
                <a:endParaRPr/>
              </a:p>
            </p:txBody>
          </p:sp>
          <p:sp>
            <p:nvSpPr>
              <p:cNvPr id="2128" name="Google Shape;2128;p114"/>
              <p:cNvSpPr txBox="1"/>
              <p:nvPr/>
            </p:nvSpPr>
            <p:spPr>
              <a:xfrm>
                <a:off x="2933" y="3024"/>
                <a:ext cx="571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(x1,y1)</a:t>
                </a:r>
                <a:endParaRPr/>
              </a:p>
            </p:txBody>
          </p:sp>
          <p:cxnSp>
            <p:nvCxnSpPr>
              <p:cNvPr id="2129" name="Google Shape;2129;p114"/>
              <p:cNvCxnSpPr/>
              <p:nvPr/>
            </p:nvCxnSpPr>
            <p:spPr>
              <a:xfrm rot="10800000" flipH="1">
                <a:off x="2448" y="3216"/>
                <a:ext cx="528" cy="43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  <p:cxnSp>
          <p:nvCxnSpPr>
            <p:cNvPr id="2130" name="Google Shape;2130;p114"/>
            <p:cNvCxnSpPr/>
            <p:nvPr/>
          </p:nvCxnSpPr>
          <p:spPr>
            <a:xfrm>
              <a:off x="1728" y="3600"/>
              <a:ext cx="528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31" name="Google Shape;2131;p114"/>
            <p:cNvCxnSpPr/>
            <p:nvPr/>
          </p:nvCxnSpPr>
          <p:spPr>
            <a:xfrm rot="10800000">
              <a:off x="2256" y="3120"/>
              <a:ext cx="0" cy="48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miter lim="800000"/>
              <a:headEnd type="none" w="med" len="med"/>
              <a:tailEnd type="none" w="med" len="med"/>
            </a:ln>
          </p:spPr>
        </p:cxnSp>
        <p:sp>
          <p:nvSpPr>
            <p:cNvPr id="2132" name="Google Shape;2132;p114"/>
            <p:cNvSpPr txBox="1"/>
            <p:nvPr/>
          </p:nvSpPr>
          <p:spPr>
            <a:xfrm>
              <a:off x="1862" y="3635"/>
              <a:ext cx="25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dx</a:t>
              </a:r>
              <a:endParaRPr/>
            </a:p>
          </p:txBody>
        </p:sp>
        <p:sp>
          <p:nvSpPr>
            <p:cNvPr id="2133" name="Google Shape;2133;p114"/>
            <p:cNvSpPr txBox="1"/>
            <p:nvPr/>
          </p:nvSpPr>
          <p:spPr>
            <a:xfrm>
              <a:off x="2294" y="3264"/>
              <a:ext cx="251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dy</a:t>
              </a:r>
              <a:endParaRPr/>
            </a:p>
          </p:txBody>
        </p:sp>
      </p:grpSp>
      <p:sp>
        <p:nvSpPr>
          <p:cNvPr id="2134" name="Google Shape;2134;p114"/>
          <p:cNvSpPr txBox="1"/>
          <p:nvPr/>
        </p:nvSpPr>
        <p:spPr>
          <a:xfrm>
            <a:off x="1097280" y="2498724"/>
            <a:ext cx="7010400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Walk through the line, starting at (x0,y0) 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Constrain x, y increments to values in [0,1] range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Case a: x is incrementing faster (m &lt; 1)</a:t>
            </a:r>
            <a:endParaRPr/>
          </a:p>
          <a:p>
            <a:pPr marL="457200" marR="0" lvl="1" indent="-15240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Step in x=1 increments, compute and round y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-15240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Case b: y is incrementing faster (m &gt; 1)</a:t>
            </a:r>
            <a:endParaRPr/>
          </a:p>
          <a:p>
            <a:pPr marL="457200" marR="0" lvl="1" indent="-152400" algn="l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Step in y=1 increments, compute and round 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Midpoint Circle Algorithm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 a circle radius r = 10, we demonstrate the midpoint circle algorithm by determining positions along the circle octant in the first quadrant from </a:t>
            </a:r>
            <a:endParaRPr lang="en-US" dirty="0" smtClean="0"/>
          </a:p>
          <a:p>
            <a:r>
              <a:rPr lang="en-US" dirty="0" smtClean="0"/>
              <a:t>x </a:t>
            </a:r>
            <a:r>
              <a:rPr lang="en-US" dirty="0"/>
              <a:t>= 0 to x = y.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initial value of the decision parameter is p0 = 1 − r = −9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circle centered on the coordinate origin, the initial point is (x0, y0) = (0, 10),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initial increment terms for calculating the decision parameters are </a:t>
            </a:r>
            <a:endParaRPr lang="en-US" dirty="0" smtClean="0"/>
          </a:p>
          <a:p>
            <a:r>
              <a:rPr lang="en-US" dirty="0" smtClean="0"/>
              <a:t>2x0 </a:t>
            </a:r>
            <a:r>
              <a:rPr lang="en-US" dirty="0"/>
              <a:t>= 0, 2y0 = 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5263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887105"/>
            <a:ext cx="9601196" cy="4988764"/>
          </a:xfrm>
        </p:spPr>
        <p:txBody>
          <a:bodyPr/>
          <a:lstStyle/>
          <a:p>
            <a:r>
              <a:rPr lang="en-US" dirty="0"/>
              <a:t>Successive midpoint decision parameter values and the corresponding coordinate positions along the circle path are listed in the following table: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548" y="2459574"/>
            <a:ext cx="2818903" cy="32171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800597" y="2459574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plot of the generated pixel positions in the first quadrant is shown </a:t>
            </a:r>
            <a:r>
              <a:rPr lang="en-US" dirty="0" smtClean="0"/>
              <a:t>here.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51" y="2825086"/>
            <a:ext cx="4558351" cy="285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34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673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9" name="Google Shape;2139;p115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/>
              <a:t>DDA Line Drawing Algorithm (Case a: m &lt; 1)</a:t>
            </a:r>
            <a:endParaRPr/>
          </a:p>
        </p:txBody>
      </p:sp>
      <p:grpSp>
        <p:nvGrpSpPr>
          <p:cNvPr id="2140" name="Google Shape;2140;p115"/>
          <p:cNvGrpSpPr/>
          <p:nvPr/>
        </p:nvGrpSpPr>
        <p:grpSpPr>
          <a:xfrm>
            <a:off x="2407920" y="3341688"/>
            <a:ext cx="3670300" cy="3440112"/>
            <a:chOff x="336" y="1968"/>
            <a:chExt cx="2312" cy="2167"/>
          </a:xfrm>
        </p:grpSpPr>
        <p:grpSp>
          <p:nvGrpSpPr>
            <p:cNvPr id="2141" name="Google Shape;2141;p115"/>
            <p:cNvGrpSpPr/>
            <p:nvPr/>
          </p:nvGrpSpPr>
          <p:grpSpPr>
            <a:xfrm>
              <a:off x="336" y="1968"/>
              <a:ext cx="2312" cy="1650"/>
              <a:chOff x="510" y="1645"/>
              <a:chExt cx="2312" cy="1650"/>
            </a:xfrm>
          </p:grpSpPr>
          <p:grpSp>
            <p:nvGrpSpPr>
              <p:cNvPr id="2142" name="Google Shape;2142;p115"/>
              <p:cNvGrpSpPr/>
              <p:nvPr/>
            </p:nvGrpSpPr>
            <p:grpSpPr>
              <a:xfrm>
                <a:off x="510" y="1645"/>
                <a:ext cx="2312" cy="1650"/>
                <a:chOff x="1200" y="1584"/>
                <a:chExt cx="2880" cy="2016"/>
              </a:xfrm>
            </p:grpSpPr>
            <p:sp>
              <p:nvSpPr>
                <p:cNvPr id="2143" name="Google Shape;2143;p115"/>
                <p:cNvSpPr/>
                <p:nvPr/>
              </p:nvSpPr>
              <p:spPr>
                <a:xfrm>
                  <a:off x="1200" y="1584"/>
                  <a:ext cx="2880" cy="2016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  <p:cxnSp>
              <p:nvCxnSpPr>
                <p:cNvPr id="2144" name="Google Shape;2144;p115"/>
                <p:cNvCxnSpPr/>
                <p:nvPr/>
              </p:nvCxnSpPr>
              <p:spPr>
                <a:xfrm>
                  <a:off x="1440" y="1584"/>
                  <a:ext cx="0" cy="201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45" name="Google Shape;2145;p115"/>
                <p:cNvCxnSpPr/>
                <p:nvPr/>
              </p:nvCxnSpPr>
              <p:spPr>
                <a:xfrm>
                  <a:off x="1680" y="1584"/>
                  <a:ext cx="0" cy="201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46" name="Google Shape;2146;p115"/>
                <p:cNvCxnSpPr/>
                <p:nvPr/>
              </p:nvCxnSpPr>
              <p:spPr>
                <a:xfrm>
                  <a:off x="1920" y="1584"/>
                  <a:ext cx="0" cy="201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47" name="Google Shape;2147;p115"/>
                <p:cNvCxnSpPr/>
                <p:nvPr/>
              </p:nvCxnSpPr>
              <p:spPr>
                <a:xfrm>
                  <a:off x="2160" y="1584"/>
                  <a:ext cx="0" cy="201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48" name="Google Shape;2148;p115"/>
                <p:cNvCxnSpPr/>
                <p:nvPr/>
              </p:nvCxnSpPr>
              <p:spPr>
                <a:xfrm>
                  <a:off x="2400" y="1584"/>
                  <a:ext cx="0" cy="201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49" name="Google Shape;2149;p115"/>
                <p:cNvCxnSpPr/>
                <p:nvPr/>
              </p:nvCxnSpPr>
              <p:spPr>
                <a:xfrm>
                  <a:off x="2640" y="1584"/>
                  <a:ext cx="0" cy="201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50" name="Google Shape;2150;p115"/>
                <p:cNvCxnSpPr/>
                <p:nvPr/>
              </p:nvCxnSpPr>
              <p:spPr>
                <a:xfrm>
                  <a:off x="2880" y="1584"/>
                  <a:ext cx="0" cy="201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51" name="Google Shape;2151;p115"/>
                <p:cNvCxnSpPr/>
                <p:nvPr/>
              </p:nvCxnSpPr>
              <p:spPr>
                <a:xfrm>
                  <a:off x="3120" y="1584"/>
                  <a:ext cx="0" cy="201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52" name="Google Shape;2152;p115"/>
                <p:cNvCxnSpPr/>
                <p:nvPr/>
              </p:nvCxnSpPr>
              <p:spPr>
                <a:xfrm>
                  <a:off x="3360" y="1584"/>
                  <a:ext cx="0" cy="201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53" name="Google Shape;2153;p115"/>
                <p:cNvCxnSpPr/>
                <p:nvPr/>
              </p:nvCxnSpPr>
              <p:spPr>
                <a:xfrm>
                  <a:off x="3600" y="1584"/>
                  <a:ext cx="0" cy="201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54" name="Google Shape;2154;p115"/>
                <p:cNvCxnSpPr/>
                <p:nvPr/>
              </p:nvCxnSpPr>
              <p:spPr>
                <a:xfrm>
                  <a:off x="3840" y="1584"/>
                  <a:ext cx="0" cy="201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55" name="Google Shape;2155;p115"/>
                <p:cNvCxnSpPr/>
                <p:nvPr/>
              </p:nvCxnSpPr>
              <p:spPr>
                <a:xfrm>
                  <a:off x="1200" y="3312"/>
                  <a:ext cx="288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56" name="Google Shape;2156;p115"/>
                <p:cNvCxnSpPr/>
                <p:nvPr/>
              </p:nvCxnSpPr>
              <p:spPr>
                <a:xfrm>
                  <a:off x="1200" y="3072"/>
                  <a:ext cx="288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57" name="Google Shape;2157;p115"/>
                <p:cNvCxnSpPr/>
                <p:nvPr/>
              </p:nvCxnSpPr>
              <p:spPr>
                <a:xfrm>
                  <a:off x="1200" y="2832"/>
                  <a:ext cx="288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58" name="Google Shape;2158;p115"/>
                <p:cNvCxnSpPr/>
                <p:nvPr/>
              </p:nvCxnSpPr>
              <p:spPr>
                <a:xfrm>
                  <a:off x="1200" y="2592"/>
                  <a:ext cx="288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59" name="Google Shape;2159;p115"/>
                <p:cNvCxnSpPr/>
                <p:nvPr/>
              </p:nvCxnSpPr>
              <p:spPr>
                <a:xfrm>
                  <a:off x="1200" y="2352"/>
                  <a:ext cx="288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60" name="Google Shape;2160;p115"/>
                <p:cNvCxnSpPr/>
                <p:nvPr/>
              </p:nvCxnSpPr>
              <p:spPr>
                <a:xfrm>
                  <a:off x="1200" y="2112"/>
                  <a:ext cx="288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61" name="Google Shape;2161;p115"/>
                <p:cNvCxnSpPr/>
                <p:nvPr/>
              </p:nvCxnSpPr>
              <p:spPr>
                <a:xfrm>
                  <a:off x="1200" y="1872"/>
                  <a:ext cx="288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62" name="Google Shape;2162;p115"/>
              <p:cNvGrpSpPr/>
              <p:nvPr/>
            </p:nvGrpSpPr>
            <p:grpSpPr>
              <a:xfrm>
                <a:off x="1010" y="2018"/>
                <a:ext cx="1309" cy="905"/>
                <a:chOff x="1440" y="2016"/>
                <a:chExt cx="1632" cy="1104"/>
              </a:xfrm>
            </p:grpSpPr>
            <p:sp>
              <p:nvSpPr>
                <p:cNvPr id="2163" name="Google Shape;2163;p115"/>
                <p:cNvSpPr/>
                <p:nvPr/>
              </p:nvSpPr>
              <p:spPr>
                <a:xfrm>
                  <a:off x="1440" y="2976"/>
                  <a:ext cx="192" cy="144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  <p:sp>
              <p:nvSpPr>
                <p:cNvPr id="2164" name="Google Shape;2164;p115"/>
                <p:cNvSpPr/>
                <p:nvPr/>
              </p:nvSpPr>
              <p:spPr>
                <a:xfrm>
                  <a:off x="2880" y="2016"/>
                  <a:ext cx="192" cy="144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Garamond"/>
                    <a:ea typeface="Garamond"/>
                    <a:cs typeface="Garamond"/>
                    <a:sym typeface="Garamond"/>
                  </a:endParaRPr>
                </a:p>
              </p:txBody>
            </p:sp>
          </p:grpSp>
        </p:grpSp>
        <p:cxnSp>
          <p:nvCxnSpPr>
            <p:cNvPr id="2165" name="Google Shape;2165;p115"/>
            <p:cNvCxnSpPr/>
            <p:nvPr/>
          </p:nvCxnSpPr>
          <p:spPr>
            <a:xfrm rot="10800000">
              <a:off x="960" y="3264"/>
              <a:ext cx="336" cy="72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166" name="Google Shape;2166;p115"/>
            <p:cNvSpPr txBox="1"/>
            <p:nvPr/>
          </p:nvSpPr>
          <p:spPr>
            <a:xfrm>
              <a:off x="1382" y="3923"/>
              <a:ext cx="560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(x0, y0)</a:t>
              </a:r>
              <a:endParaRPr/>
            </a:p>
          </p:txBody>
        </p:sp>
        <p:cxnSp>
          <p:nvCxnSpPr>
            <p:cNvPr id="2167" name="Google Shape;2167;p115"/>
            <p:cNvCxnSpPr/>
            <p:nvPr/>
          </p:nvCxnSpPr>
          <p:spPr>
            <a:xfrm rot="10800000" flipH="1">
              <a:off x="912" y="2400"/>
              <a:ext cx="1152" cy="76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168" name="Google Shape;2168;p115"/>
          <p:cNvSpPr/>
          <p:nvPr/>
        </p:nvSpPr>
        <p:spPr>
          <a:xfrm>
            <a:off x="3550920" y="4865688"/>
            <a:ext cx="228600" cy="228600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69" name="Google Shape;2169;p115"/>
          <p:cNvSpPr txBox="1"/>
          <p:nvPr/>
        </p:nvSpPr>
        <p:spPr>
          <a:xfrm>
            <a:off x="6735445" y="3092450"/>
            <a:ext cx="12192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= x0 + 1 </a:t>
            </a:r>
            <a:endParaRPr/>
          </a:p>
        </p:txBody>
      </p:sp>
      <p:sp>
        <p:nvSpPr>
          <p:cNvPr id="2170" name="Google Shape;2170;p115"/>
          <p:cNvSpPr txBox="1"/>
          <p:nvPr/>
        </p:nvSpPr>
        <p:spPr>
          <a:xfrm>
            <a:off x="8351520" y="3081338"/>
            <a:ext cx="16954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 = y0 + 1 * m  </a:t>
            </a:r>
            <a:endParaRPr/>
          </a:p>
        </p:txBody>
      </p:sp>
      <p:sp>
        <p:nvSpPr>
          <p:cNvPr id="2171" name="Google Shape;2171;p115"/>
          <p:cNvSpPr txBox="1"/>
          <p:nvPr/>
        </p:nvSpPr>
        <p:spPr>
          <a:xfrm>
            <a:off x="6695758" y="3690938"/>
            <a:ext cx="27749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Illuminate pixel (x, round(y))</a:t>
            </a:r>
            <a:endParaRPr/>
          </a:p>
        </p:txBody>
      </p:sp>
      <p:sp>
        <p:nvSpPr>
          <p:cNvPr id="2172" name="Google Shape;2172;p115"/>
          <p:cNvSpPr/>
          <p:nvPr/>
        </p:nvSpPr>
        <p:spPr>
          <a:xfrm>
            <a:off x="3855720" y="4560888"/>
            <a:ext cx="228600" cy="228600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73" name="Google Shape;2173;p115"/>
          <p:cNvSpPr txBox="1"/>
          <p:nvPr/>
        </p:nvSpPr>
        <p:spPr>
          <a:xfrm>
            <a:off x="6751320" y="4332288"/>
            <a:ext cx="10445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= x + 1</a:t>
            </a:r>
            <a:endParaRPr/>
          </a:p>
        </p:txBody>
      </p:sp>
      <p:sp>
        <p:nvSpPr>
          <p:cNvPr id="2174" name="Google Shape;2174;p115"/>
          <p:cNvSpPr txBox="1"/>
          <p:nvPr/>
        </p:nvSpPr>
        <p:spPr>
          <a:xfrm>
            <a:off x="8411845" y="4300538"/>
            <a:ext cx="158432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 = y + 1 * m  </a:t>
            </a:r>
            <a:endParaRPr/>
          </a:p>
        </p:txBody>
      </p:sp>
      <p:sp>
        <p:nvSpPr>
          <p:cNvPr id="2175" name="Google Shape;2175;p115"/>
          <p:cNvSpPr txBox="1"/>
          <p:nvPr/>
        </p:nvSpPr>
        <p:spPr>
          <a:xfrm>
            <a:off x="6751320" y="4910138"/>
            <a:ext cx="27749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Illuminate pixel (x, round(y))</a:t>
            </a:r>
            <a:endParaRPr/>
          </a:p>
        </p:txBody>
      </p:sp>
      <p:sp>
        <p:nvSpPr>
          <p:cNvPr id="2176" name="Google Shape;2176;p115"/>
          <p:cNvSpPr txBox="1"/>
          <p:nvPr/>
        </p:nvSpPr>
        <p:spPr>
          <a:xfrm>
            <a:off x="7345045" y="5683250"/>
            <a:ext cx="3508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</p:txBody>
      </p:sp>
      <p:sp>
        <p:nvSpPr>
          <p:cNvPr id="2177" name="Google Shape;2177;p115"/>
          <p:cNvSpPr/>
          <p:nvPr/>
        </p:nvSpPr>
        <p:spPr>
          <a:xfrm>
            <a:off x="4160520" y="4560888"/>
            <a:ext cx="228600" cy="228600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78" name="Google Shape;2178;p115"/>
          <p:cNvSpPr/>
          <p:nvPr/>
        </p:nvSpPr>
        <p:spPr>
          <a:xfrm>
            <a:off x="4465320" y="4256088"/>
            <a:ext cx="228600" cy="228600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79" name="Google Shape;2179;p115"/>
          <p:cNvSpPr/>
          <p:nvPr/>
        </p:nvSpPr>
        <p:spPr>
          <a:xfrm>
            <a:off x="4770120" y="4256088"/>
            <a:ext cx="228600" cy="228600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80" name="Google Shape;2180;p115"/>
          <p:cNvSpPr txBox="1"/>
          <p:nvPr/>
        </p:nvSpPr>
        <p:spPr>
          <a:xfrm>
            <a:off x="6735445" y="6292850"/>
            <a:ext cx="14509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Until x == x1 </a:t>
            </a:r>
            <a:endParaRPr/>
          </a:p>
        </p:txBody>
      </p:sp>
      <p:cxnSp>
        <p:nvCxnSpPr>
          <p:cNvPr id="2181" name="Google Shape;2181;p115"/>
          <p:cNvCxnSpPr/>
          <p:nvPr/>
        </p:nvCxnSpPr>
        <p:spPr>
          <a:xfrm rot="10800000" flipH="1">
            <a:off x="5227320" y="3113088"/>
            <a:ext cx="228600" cy="685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sp>
        <p:nvSpPr>
          <p:cNvPr id="2182" name="Google Shape;2182;p115"/>
          <p:cNvSpPr txBox="1"/>
          <p:nvPr/>
        </p:nvSpPr>
        <p:spPr>
          <a:xfrm>
            <a:off x="5135245" y="2787650"/>
            <a:ext cx="8255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(x1,y1)</a:t>
            </a:r>
            <a:endParaRPr/>
          </a:p>
        </p:txBody>
      </p:sp>
      <p:sp>
        <p:nvSpPr>
          <p:cNvPr id="2183" name="Google Shape;2183;p115"/>
          <p:cNvSpPr txBox="1"/>
          <p:nvPr/>
        </p:nvSpPr>
        <p:spPr>
          <a:xfrm>
            <a:off x="6751320" y="2101850"/>
            <a:ext cx="2438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= x0                 y = y0</a:t>
            </a:r>
            <a:endParaRPr/>
          </a:p>
        </p:txBody>
      </p:sp>
      <p:sp>
        <p:nvSpPr>
          <p:cNvPr id="2184" name="Google Shape;2184;p115"/>
          <p:cNvSpPr txBox="1"/>
          <p:nvPr/>
        </p:nvSpPr>
        <p:spPr>
          <a:xfrm>
            <a:off x="6694170" y="2590800"/>
            <a:ext cx="27749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Illuminate pixel (x, round(y))</a:t>
            </a:r>
            <a:endParaRPr/>
          </a:p>
        </p:txBody>
      </p:sp>
      <p:pic>
        <p:nvPicPr>
          <p:cNvPr id="2185" name="Google Shape;2185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4780" y="2478543"/>
            <a:ext cx="1878012" cy="4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116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/>
              <a:t>DDA Line Drawing Algorithm (Case b: m &gt; 1)</a:t>
            </a:r>
            <a:endParaRPr/>
          </a:p>
        </p:txBody>
      </p:sp>
      <p:grpSp>
        <p:nvGrpSpPr>
          <p:cNvPr id="2191" name="Google Shape;2191;p116"/>
          <p:cNvGrpSpPr/>
          <p:nvPr/>
        </p:nvGrpSpPr>
        <p:grpSpPr>
          <a:xfrm>
            <a:off x="3017520" y="3344863"/>
            <a:ext cx="3733800" cy="2751137"/>
            <a:chOff x="1200" y="1584"/>
            <a:chExt cx="2880" cy="2016"/>
          </a:xfrm>
        </p:grpSpPr>
        <p:sp>
          <p:nvSpPr>
            <p:cNvPr id="2192" name="Google Shape;2192;p116"/>
            <p:cNvSpPr/>
            <p:nvPr/>
          </p:nvSpPr>
          <p:spPr>
            <a:xfrm>
              <a:off x="1200" y="1584"/>
              <a:ext cx="2880" cy="2016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cxnSp>
          <p:nvCxnSpPr>
            <p:cNvPr id="2193" name="Google Shape;2193;p116"/>
            <p:cNvCxnSpPr/>
            <p:nvPr/>
          </p:nvCxnSpPr>
          <p:spPr>
            <a:xfrm>
              <a:off x="1440" y="1584"/>
              <a:ext cx="0" cy="201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94" name="Google Shape;2194;p116"/>
            <p:cNvCxnSpPr/>
            <p:nvPr/>
          </p:nvCxnSpPr>
          <p:spPr>
            <a:xfrm>
              <a:off x="1680" y="1584"/>
              <a:ext cx="0" cy="201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95" name="Google Shape;2195;p116"/>
            <p:cNvCxnSpPr/>
            <p:nvPr/>
          </p:nvCxnSpPr>
          <p:spPr>
            <a:xfrm>
              <a:off x="1920" y="1584"/>
              <a:ext cx="0" cy="201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96" name="Google Shape;2196;p116"/>
            <p:cNvCxnSpPr/>
            <p:nvPr/>
          </p:nvCxnSpPr>
          <p:spPr>
            <a:xfrm>
              <a:off x="2160" y="1584"/>
              <a:ext cx="0" cy="201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97" name="Google Shape;2197;p116"/>
            <p:cNvCxnSpPr/>
            <p:nvPr/>
          </p:nvCxnSpPr>
          <p:spPr>
            <a:xfrm>
              <a:off x="2400" y="1584"/>
              <a:ext cx="0" cy="201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98" name="Google Shape;2198;p116"/>
            <p:cNvCxnSpPr/>
            <p:nvPr/>
          </p:nvCxnSpPr>
          <p:spPr>
            <a:xfrm>
              <a:off x="2640" y="1584"/>
              <a:ext cx="0" cy="201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99" name="Google Shape;2199;p116"/>
            <p:cNvCxnSpPr/>
            <p:nvPr/>
          </p:nvCxnSpPr>
          <p:spPr>
            <a:xfrm>
              <a:off x="2880" y="1584"/>
              <a:ext cx="0" cy="201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00" name="Google Shape;2200;p116"/>
            <p:cNvCxnSpPr/>
            <p:nvPr/>
          </p:nvCxnSpPr>
          <p:spPr>
            <a:xfrm>
              <a:off x="3120" y="1584"/>
              <a:ext cx="0" cy="201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01" name="Google Shape;2201;p116"/>
            <p:cNvCxnSpPr/>
            <p:nvPr/>
          </p:nvCxnSpPr>
          <p:spPr>
            <a:xfrm>
              <a:off x="3360" y="1584"/>
              <a:ext cx="0" cy="201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02" name="Google Shape;2202;p116"/>
            <p:cNvCxnSpPr/>
            <p:nvPr/>
          </p:nvCxnSpPr>
          <p:spPr>
            <a:xfrm>
              <a:off x="3600" y="1584"/>
              <a:ext cx="0" cy="201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03" name="Google Shape;2203;p116"/>
            <p:cNvCxnSpPr/>
            <p:nvPr/>
          </p:nvCxnSpPr>
          <p:spPr>
            <a:xfrm>
              <a:off x="3840" y="1584"/>
              <a:ext cx="0" cy="2016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04" name="Google Shape;2204;p116"/>
            <p:cNvCxnSpPr/>
            <p:nvPr/>
          </p:nvCxnSpPr>
          <p:spPr>
            <a:xfrm>
              <a:off x="1200" y="3312"/>
              <a:ext cx="288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05" name="Google Shape;2205;p116"/>
            <p:cNvCxnSpPr/>
            <p:nvPr/>
          </p:nvCxnSpPr>
          <p:spPr>
            <a:xfrm>
              <a:off x="1200" y="3072"/>
              <a:ext cx="288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06" name="Google Shape;2206;p116"/>
            <p:cNvCxnSpPr/>
            <p:nvPr/>
          </p:nvCxnSpPr>
          <p:spPr>
            <a:xfrm>
              <a:off x="1200" y="2832"/>
              <a:ext cx="288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07" name="Google Shape;2207;p116"/>
            <p:cNvCxnSpPr/>
            <p:nvPr/>
          </p:nvCxnSpPr>
          <p:spPr>
            <a:xfrm>
              <a:off x="1200" y="2592"/>
              <a:ext cx="288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08" name="Google Shape;2208;p116"/>
            <p:cNvCxnSpPr/>
            <p:nvPr/>
          </p:nvCxnSpPr>
          <p:spPr>
            <a:xfrm>
              <a:off x="1200" y="2352"/>
              <a:ext cx="288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09" name="Google Shape;2209;p116"/>
            <p:cNvCxnSpPr/>
            <p:nvPr/>
          </p:nvCxnSpPr>
          <p:spPr>
            <a:xfrm>
              <a:off x="1200" y="2112"/>
              <a:ext cx="288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10" name="Google Shape;2210;p116"/>
            <p:cNvCxnSpPr/>
            <p:nvPr/>
          </p:nvCxnSpPr>
          <p:spPr>
            <a:xfrm>
              <a:off x="1200" y="1872"/>
              <a:ext cx="288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211" name="Google Shape;2211;p116"/>
          <p:cNvSpPr/>
          <p:nvPr/>
        </p:nvSpPr>
        <p:spPr>
          <a:xfrm>
            <a:off x="4160520" y="5330825"/>
            <a:ext cx="249238" cy="196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12" name="Google Shape;2212;p116"/>
          <p:cNvSpPr/>
          <p:nvPr/>
        </p:nvSpPr>
        <p:spPr>
          <a:xfrm>
            <a:off x="4790758" y="3698875"/>
            <a:ext cx="249237" cy="196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2213" name="Google Shape;2213;p116"/>
          <p:cNvCxnSpPr/>
          <p:nvPr/>
        </p:nvCxnSpPr>
        <p:spPr>
          <a:xfrm rot="10800000" flipH="1">
            <a:off x="4333558" y="3851275"/>
            <a:ext cx="609600" cy="152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214" name="Google Shape;2214;p116"/>
          <p:cNvSpPr/>
          <p:nvPr/>
        </p:nvSpPr>
        <p:spPr>
          <a:xfrm>
            <a:off x="4465320" y="4648200"/>
            <a:ext cx="228600" cy="152400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15" name="Google Shape;2215;p116"/>
          <p:cNvSpPr txBox="1"/>
          <p:nvPr/>
        </p:nvSpPr>
        <p:spPr>
          <a:xfrm>
            <a:off x="7192645" y="3092450"/>
            <a:ext cx="12223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 = y0 + 1 </a:t>
            </a:r>
            <a:endParaRPr/>
          </a:p>
        </p:txBody>
      </p:sp>
      <p:sp>
        <p:nvSpPr>
          <p:cNvPr id="2216" name="Google Shape;2216;p116"/>
          <p:cNvSpPr txBox="1"/>
          <p:nvPr/>
        </p:nvSpPr>
        <p:spPr>
          <a:xfrm>
            <a:off x="8808720" y="3081338"/>
            <a:ext cx="188118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= x0 + 1 * 1/m  </a:t>
            </a:r>
            <a:endParaRPr/>
          </a:p>
        </p:txBody>
      </p:sp>
      <p:sp>
        <p:nvSpPr>
          <p:cNvPr id="2217" name="Google Shape;2217;p116"/>
          <p:cNvSpPr txBox="1"/>
          <p:nvPr/>
        </p:nvSpPr>
        <p:spPr>
          <a:xfrm>
            <a:off x="7152958" y="3690938"/>
            <a:ext cx="27749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Illuminate pixel (round(x), y)</a:t>
            </a:r>
            <a:endParaRPr/>
          </a:p>
        </p:txBody>
      </p:sp>
      <p:sp>
        <p:nvSpPr>
          <p:cNvPr id="2218" name="Google Shape;2218;p116"/>
          <p:cNvSpPr txBox="1"/>
          <p:nvPr/>
        </p:nvSpPr>
        <p:spPr>
          <a:xfrm>
            <a:off x="7208520" y="4332288"/>
            <a:ext cx="10477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y = y + 1</a:t>
            </a:r>
            <a:endParaRPr/>
          </a:p>
        </p:txBody>
      </p:sp>
      <p:sp>
        <p:nvSpPr>
          <p:cNvPr id="2219" name="Google Shape;2219;p116"/>
          <p:cNvSpPr txBox="1"/>
          <p:nvPr/>
        </p:nvSpPr>
        <p:spPr>
          <a:xfrm>
            <a:off x="8869045" y="4300538"/>
            <a:ext cx="1484313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= x + 1 /m  </a:t>
            </a:r>
            <a:endParaRPr/>
          </a:p>
        </p:txBody>
      </p:sp>
      <p:sp>
        <p:nvSpPr>
          <p:cNvPr id="2220" name="Google Shape;2220;p116"/>
          <p:cNvSpPr txBox="1"/>
          <p:nvPr/>
        </p:nvSpPr>
        <p:spPr>
          <a:xfrm>
            <a:off x="7208520" y="4910138"/>
            <a:ext cx="27749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Illuminate pixel (round(x), y)</a:t>
            </a:r>
            <a:endParaRPr/>
          </a:p>
        </p:txBody>
      </p:sp>
      <p:sp>
        <p:nvSpPr>
          <p:cNvPr id="2221" name="Google Shape;2221;p116"/>
          <p:cNvSpPr txBox="1"/>
          <p:nvPr/>
        </p:nvSpPr>
        <p:spPr>
          <a:xfrm>
            <a:off x="7802245" y="5683250"/>
            <a:ext cx="3508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…</a:t>
            </a:r>
            <a:endParaRPr/>
          </a:p>
        </p:txBody>
      </p:sp>
      <p:sp>
        <p:nvSpPr>
          <p:cNvPr id="2222" name="Google Shape;2222;p116"/>
          <p:cNvSpPr txBox="1"/>
          <p:nvPr/>
        </p:nvSpPr>
        <p:spPr>
          <a:xfrm>
            <a:off x="7192645" y="6292850"/>
            <a:ext cx="14541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Until y == y1 </a:t>
            </a:r>
            <a:endParaRPr/>
          </a:p>
        </p:txBody>
      </p:sp>
      <p:sp>
        <p:nvSpPr>
          <p:cNvPr id="2223" name="Google Shape;2223;p116"/>
          <p:cNvSpPr txBox="1"/>
          <p:nvPr/>
        </p:nvSpPr>
        <p:spPr>
          <a:xfrm>
            <a:off x="7208520" y="2101850"/>
            <a:ext cx="24384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 = x0                 y = y0</a:t>
            </a:r>
            <a:endParaRPr/>
          </a:p>
        </p:txBody>
      </p:sp>
      <p:sp>
        <p:nvSpPr>
          <p:cNvPr id="2224" name="Google Shape;2224;p116"/>
          <p:cNvSpPr txBox="1"/>
          <p:nvPr/>
        </p:nvSpPr>
        <p:spPr>
          <a:xfrm>
            <a:off x="7151370" y="2590800"/>
            <a:ext cx="27749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Illuminate pixel (round(x), y)</a:t>
            </a:r>
            <a:endParaRPr/>
          </a:p>
        </p:txBody>
      </p:sp>
      <p:sp>
        <p:nvSpPr>
          <p:cNvPr id="2225" name="Google Shape;2225;p116"/>
          <p:cNvSpPr txBox="1"/>
          <p:nvPr/>
        </p:nvSpPr>
        <p:spPr>
          <a:xfrm>
            <a:off x="5455920" y="2406650"/>
            <a:ext cx="8255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(x1,y1)</a:t>
            </a:r>
            <a:endParaRPr/>
          </a:p>
        </p:txBody>
      </p:sp>
      <p:sp>
        <p:nvSpPr>
          <p:cNvPr id="2226" name="Google Shape;2226;p116"/>
          <p:cNvSpPr txBox="1"/>
          <p:nvPr/>
        </p:nvSpPr>
        <p:spPr>
          <a:xfrm>
            <a:off x="4846320" y="6248400"/>
            <a:ext cx="82550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(x0,y0)</a:t>
            </a:r>
            <a:endParaRPr/>
          </a:p>
        </p:txBody>
      </p:sp>
      <p:cxnSp>
        <p:nvCxnSpPr>
          <p:cNvPr id="2227" name="Google Shape;2227;p116"/>
          <p:cNvCxnSpPr/>
          <p:nvPr/>
        </p:nvCxnSpPr>
        <p:spPr>
          <a:xfrm rot="10800000">
            <a:off x="4160520" y="5562600"/>
            <a:ext cx="533400" cy="838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2228" name="Google Shape;2228;p116"/>
          <p:cNvCxnSpPr/>
          <p:nvPr/>
        </p:nvCxnSpPr>
        <p:spPr>
          <a:xfrm flipH="1">
            <a:off x="5151120" y="2819400"/>
            <a:ext cx="457200" cy="7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2229" name="Google Shape;2229;p116"/>
          <p:cNvSpPr/>
          <p:nvPr/>
        </p:nvSpPr>
        <p:spPr>
          <a:xfrm>
            <a:off x="4465320" y="4953000"/>
            <a:ext cx="228600" cy="152400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30" name="Google Shape;2230;p116"/>
          <p:cNvSpPr/>
          <p:nvPr/>
        </p:nvSpPr>
        <p:spPr>
          <a:xfrm>
            <a:off x="4465320" y="4343400"/>
            <a:ext cx="228600" cy="152400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31" name="Google Shape;2231;p116"/>
          <p:cNvSpPr/>
          <p:nvPr/>
        </p:nvSpPr>
        <p:spPr>
          <a:xfrm>
            <a:off x="4770120" y="4038600"/>
            <a:ext cx="228600" cy="152400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232" name="Google Shape;2232;p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17520" y="2133600"/>
            <a:ext cx="1878013" cy="842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117"/>
          <p:cNvSpPr txBox="1">
            <a:spLocks noGrp="1"/>
          </p:cNvSpPr>
          <p:nvPr>
            <p:ph type="title"/>
          </p:nvPr>
        </p:nvSpPr>
        <p:spPr>
          <a:xfrm>
            <a:off x="1295402" y="63161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/>
              <a:t>DDA Line Drawing Algorithm Pseudocode</a:t>
            </a:r>
            <a:endParaRPr/>
          </a:p>
        </p:txBody>
      </p:sp>
      <p:sp>
        <p:nvSpPr>
          <p:cNvPr id="2238" name="Google Shape;2238;p117"/>
          <p:cNvSpPr txBox="1"/>
          <p:nvPr/>
        </p:nvSpPr>
        <p:spPr>
          <a:xfrm>
            <a:off x="777240" y="1508760"/>
            <a:ext cx="1083564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828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compute m;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if m &lt; 1: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{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float y = y0;       // initial value</a:t>
            </a:r>
            <a:endParaRPr sz="1800" b="1" i="0" u="none" strike="noStrike" cap="non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0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for(int x = x0;x &lt;= x1; x++, y += m)</a:t>
            </a:r>
            <a:endParaRPr sz="1800" b="1" i="0" u="none" strike="noStrike" cap="non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Noto Sans Symbols"/>
              <a:buNone/>
            </a:pPr>
            <a:r>
              <a:rPr lang="en-US" sz="18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US" sz="20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setPixel(x, round(y));</a:t>
            </a:r>
            <a:endParaRPr sz="1800" b="1" i="0" u="none" strike="noStrike" cap="none">
              <a:solidFill>
                <a:srgbClr val="2626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8288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else // m &gt; 1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float x = x0;       // initial value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	for(int y = y0;y &lt;= y1; y++, x += 1/m)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setPixel(round(x), y);</a:t>
            </a:r>
            <a:endParaRPr/>
          </a:p>
          <a:p>
            <a:pPr marL="18288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Noto Sans Symbols"/>
              <a:buNone/>
            </a:pPr>
            <a:r>
              <a:rPr lang="en-US" sz="20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}         </a:t>
            </a:r>
            <a:r>
              <a:rPr lang="en-US"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Note: </a:t>
            </a:r>
            <a:r>
              <a:rPr lang="en-US" sz="2000" b="1" i="0" u="none" strike="noStrike" cap="none">
                <a:solidFill>
                  <a:srgbClr val="262626"/>
                </a:solidFill>
                <a:latin typeface="Courier New"/>
                <a:ea typeface="Courier New"/>
                <a:cs typeface="Courier New"/>
                <a:sym typeface="Courier New"/>
              </a:rPr>
              <a:t>setPixel(x, y)</a:t>
            </a:r>
            <a:r>
              <a:rPr lang="en-US" sz="2000" b="1" i="0" u="none" strike="noStrike" cap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 writes current color into pixel in column x and row y in frame buffer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2711</Words>
  <Application>Microsoft Office PowerPoint</Application>
  <PresentationFormat>Widescreen</PresentationFormat>
  <Paragraphs>535</Paragraphs>
  <Slides>62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Garamond</vt:lpstr>
      <vt:lpstr>Courier New</vt:lpstr>
      <vt:lpstr>Noto Sans Symbols</vt:lpstr>
      <vt:lpstr>Times New Roman</vt:lpstr>
      <vt:lpstr>Arial</vt:lpstr>
      <vt:lpstr>Tahoma</vt:lpstr>
      <vt:lpstr>Wingdings</vt:lpstr>
      <vt:lpstr>Organic</vt:lpstr>
      <vt:lpstr>COMPUTER GRAPHICS &amp; VISUALIZATION (18CS62) LINE AND CIRCLE DRAWING ALGORITHMS</vt:lpstr>
      <vt:lpstr>Line drawing algorithm</vt:lpstr>
      <vt:lpstr>Line Drawing Algorithm</vt:lpstr>
      <vt:lpstr>Line Drawing Algorithm</vt:lpstr>
      <vt:lpstr>Line Drawing Algorithm</vt:lpstr>
      <vt:lpstr>Digital Differential Analyzer (DDA): Line Drawing Algorithm</vt:lpstr>
      <vt:lpstr>DDA Line Drawing Algorithm (Case a: m &lt; 1)</vt:lpstr>
      <vt:lpstr>DDA Line Drawing Algorithm (Case b: m &gt; 1)</vt:lpstr>
      <vt:lpstr>DDA Line Drawing Algorithm Pseudocode</vt:lpstr>
      <vt:lpstr>DDA Line  Drawing Algorithm Drawbacks</vt:lpstr>
      <vt:lpstr>Step-01: </vt:lpstr>
      <vt:lpstr>Step-02: </vt:lpstr>
      <vt:lpstr>Step-03: </vt:lpstr>
      <vt:lpstr>Step-04: </vt:lpstr>
      <vt:lpstr>   Problem-01: Calculate the points between the starting point (5, 6) and ending point (8, 12).  </vt:lpstr>
      <vt:lpstr>Advantages of DDA</vt:lpstr>
      <vt:lpstr>Disadvantages of DDA</vt:lpstr>
      <vt:lpstr> </vt:lpstr>
      <vt:lpstr>Bresenham’s Line-Drawing Algorithm</vt:lpstr>
      <vt:lpstr>The Problem (cont…)</vt:lpstr>
      <vt:lpstr>Bresenham’s Line-Drawing Algorithm</vt:lpstr>
      <vt:lpstr>Bresenham’s Line-Drawing Algorithm</vt:lpstr>
      <vt:lpstr>Bresenham’s Approach</vt:lpstr>
      <vt:lpstr>The Decision Parameter</vt:lpstr>
      <vt:lpstr>Successive decision parameter</vt:lpstr>
      <vt:lpstr>Bresenham's Line-Drawing Algorithm for |m| &lt; 1 </vt:lpstr>
      <vt:lpstr>PowerPoint Presentation</vt:lpstr>
      <vt:lpstr>Example</vt:lpstr>
      <vt:lpstr>Example</vt:lpstr>
      <vt:lpstr>Example</vt:lpstr>
      <vt:lpstr>Pseudocode</vt:lpstr>
      <vt:lpstr>Pseudocode</vt:lpstr>
      <vt:lpstr>PowerPoint Presentation</vt:lpstr>
      <vt:lpstr>PowerPoint Presentation</vt:lpstr>
      <vt:lpstr>For lines with positive slope m&lt;1</vt:lpstr>
      <vt:lpstr>PowerPoint Presentation</vt:lpstr>
      <vt:lpstr>PowerPoint Presentation</vt:lpstr>
      <vt:lpstr>Contd..</vt:lpstr>
      <vt:lpstr>M</vt:lpstr>
      <vt:lpstr>PowerPoint Presentation</vt:lpstr>
      <vt:lpstr>Bresenham’s algorithm</vt:lpstr>
      <vt:lpstr>Example</vt:lpstr>
      <vt:lpstr>PowerPoint Presentation</vt:lpstr>
      <vt:lpstr>The starting point (x0, y0)=(30,20) and the successive pixel positions are given in the following table</vt:lpstr>
      <vt:lpstr>PowerPoint Presentation</vt:lpstr>
      <vt:lpstr>PowerPoint Presentation</vt:lpstr>
      <vt:lpstr>PowerPoint Presentation</vt:lpstr>
      <vt:lpstr>PowerPoint Presentation</vt:lpstr>
      <vt:lpstr>Advantages of Bresenham’s Alg.</vt:lpstr>
      <vt:lpstr>SOLVE</vt:lpstr>
      <vt:lpstr>COMPUTER GRAPHICS &amp; VISUALIZATION (18CS62) MIDPOINT CIRCLE DRAWING ALGORITHMS</vt:lpstr>
      <vt:lpstr>Midpoint Circle Algorithm</vt:lpstr>
      <vt:lpstr>Midpoint Circle Algorithm</vt:lpstr>
      <vt:lpstr>Midpoint Circle Algorithm</vt:lpstr>
      <vt:lpstr>Midpoint Circle Algorithm</vt:lpstr>
      <vt:lpstr>Midpoint Circle Algorithm</vt:lpstr>
      <vt:lpstr>Midpoint Circle Algorithm</vt:lpstr>
      <vt:lpstr>Midpoint Circle Algorithm</vt:lpstr>
      <vt:lpstr>PowerPoint Presentation</vt:lpstr>
      <vt:lpstr>Midpoint Circle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 &amp; VISUALIZATION (18CS62)</dc:title>
  <dc:creator>win7</dc:creator>
  <cp:lastModifiedBy>Microsoft account</cp:lastModifiedBy>
  <cp:revision>16</cp:revision>
  <dcterms:created xsi:type="dcterms:W3CDTF">2018-01-23T04:15:18Z</dcterms:created>
  <dcterms:modified xsi:type="dcterms:W3CDTF">2022-05-03T18:51:54Z</dcterms:modified>
</cp:coreProperties>
</file>