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9"/>
  </p:handoutMasterIdLst>
  <p:sldIdLst>
    <p:sldId id="256" r:id="rId2"/>
    <p:sldId id="409" r:id="rId3"/>
    <p:sldId id="344" r:id="rId4"/>
    <p:sldId id="345" r:id="rId5"/>
    <p:sldId id="346" r:id="rId6"/>
    <p:sldId id="369" r:id="rId7"/>
    <p:sldId id="370" r:id="rId8"/>
    <p:sldId id="371" r:id="rId9"/>
    <p:sldId id="372" r:id="rId10"/>
    <p:sldId id="373" r:id="rId11"/>
    <p:sldId id="367" r:id="rId12"/>
    <p:sldId id="347" r:id="rId13"/>
    <p:sldId id="375" r:id="rId14"/>
    <p:sldId id="374" r:id="rId15"/>
    <p:sldId id="351" r:id="rId16"/>
    <p:sldId id="376" r:id="rId17"/>
    <p:sldId id="377" r:id="rId18"/>
    <p:sldId id="378" r:id="rId19"/>
    <p:sldId id="379" r:id="rId20"/>
    <p:sldId id="380" r:id="rId21"/>
    <p:sldId id="382" r:id="rId22"/>
    <p:sldId id="383" r:id="rId23"/>
    <p:sldId id="384" r:id="rId24"/>
    <p:sldId id="407" r:id="rId25"/>
    <p:sldId id="385" r:id="rId26"/>
    <p:sldId id="386" r:id="rId27"/>
    <p:sldId id="387" r:id="rId28"/>
    <p:sldId id="388" r:id="rId29"/>
    <p:sldId id="389" r:id="rId30"/>
    <p:sldId id="390" r:id="rId31"/>
    <p:sldId id="392" r:id="rId32"/>
    <p:sldId id="355" r:id="rId33"/>
    <p:sldId id="356" r:id="rId34"/>
    <p:sldId id="410" r:id="rId35"/>
    <p:sldId id="412" r:id="rId36"/>
    <p:sldId id="349" r:id="rId37"/>
    <p:sldId id="394" r:id="rId38"/>
    <p:sldId id="413" r:id="rId39"/>
    <p:sldId id="393" r:id="rId40"/>
    <p:sldId id="398" r:id="rId41"/>
    <p:sldId id="396" r:id="rId42"/>
    <p:sldId id="399" r:id="rId43"/>
    <p:sldId id="400" r:id="rId44"/>
    <p:sldId id="401" r:id="rId45"/>
    <p:sldId id="415" r:id="rId46"/>
    <p:sldId id="417" r:id="rId47"/>
    <p:sldId id="418" r:id="rId48"/>
    <p:sldId id="420" r:id="rId49"/>
    <p:sldId id="419" r:id="rId50"/>
    <p:sldId id="421" r:id="rId51"/>
    <p:sldId id="422" r:id="rId52"/>
    <p:sldId id="423" r:id="rId53"/>
    <p:sldId id="424" r:id="rId54"/>
    <p:sldId id="425" r:id="rId55"/>
    <p:sldId id="426" r:id="rId56"/>
    <p:sldId id="427" r:id="rId57"/>
    <p:sldId id="408" r:id="rId58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CCCC00"/>
    <a:srgbClr val="FF33CC"/>
    <a:srgbClr val="808303"/>
    <a:srgbClr val="FF9900"/>
    <a:srgbClr val="FF3300"/>
    <a:srgbClr val="D9D9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tableStyles" Target="tableStyles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61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handoutMaster" Target="handoutMasters/handoutMaster1.xml" 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8C309AE6-59FE-5637-4F85-8ECD06CC9C1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644ED0DB-5138-874B-6962-25093C395CC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94C2C659-1EEE-554E-401F-46CAA04D88F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56714F46-9E37-2AA9-C6E8-34944C0F51D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fld id="{D04DBD7B-D2E3-4927-9D73-4417067CDF5E}" type="slidenum">
              <a:rPr lang="en-GB" altLang="nl-NL"/>
              <a:pPr/>
              <a:t>‹#›</a:t>
            </a:fld>
            <a:endParaRPr lang="en-GB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2C8929-A36E-508D-9FE5-5F74A2A70E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D35000-DD4F-3F2C-2DBD-E3D3122AFD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E4D52A-4162-B998-7388-0045CC88C9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6BEEC1-764D-4244-BC53-3EECC3A58D5B}" type="slidenum">
              <a:rPr lang="en-US" altLang="nl-NL"/>
              <a:pPr/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422048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97B2B9-AF36-22CB-E806-57C94146A5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9D6704-11CE-99F1-ADD3-A0C6B92536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B5522F5-3EF6-868B-5533-920E79E27B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8F08CE-C5E6-4120-B068-9B72A4A171AB}" type="slidenum">
              <a:rPr lang="en-US" altLang="nl-NL"/>
              <a:pPr/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8697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521DFE-4DA1-E1EF-7056-9135B0E784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1B48C7-FF8C-F00D-F9B7-F8276E88CD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1216DF-B877-2AF4-8467-F6350DD8E3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997B47-9B9E-47A9-B440-5F973CDEF8CD}" type="slidenum">
              <a:rPr lang="en-US" altLang="nl-NL"/>
              <a:pPr/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281542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F2B06A-A753-5794-64AE-EACC0D979B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63A18F-34EE-B969-0CAE-C9DEE67015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7197EB-3C87-83B7-F9E0-80588FBBD5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D75EC6-928F-4D11-91C1-06423CBB25CA}" type="slidenum">
              <a:rPr lang="en-US" altLang="nl-NL"/>
              <a:pPr/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67994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F7FE47-7CD9-EC09-2B93-5461C8D31C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D2ABD73-6C68-EDE8-E41D-C6A013E9A3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331909-16E6-34D9-8070-CEC799D40B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1C6F0D-0098-4A03-A40E-D8558A169C79}" type="slidenum">
              <a:rPr lang="en-US" altLang="nl-NL"/>
              <a:pPr/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17544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707D63-1B6C-0263-028A-33864E203A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A8F4C3-7A46-822F-E367-EF39157E60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96A3465-7C62-5E36-6A2D-E3930CE872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8803C1-73F2-40C1-BEBC-FA54D9634864}" type="slidenum">
              <a:rPr lang="en-US" altLang="nl-NL"/>
              <a:pPr/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17444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E09430-9CA0-D2AA-0B70-467618DD98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6E8DE2-6E59-49B6-D63D-1ED260ED10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9B54C2-3A40-77A6-E0E8-D17E9790EE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C68000-DBD5-47E6-9F56-9E7D47FFD9B8}" type="slidenum">
              <a:rPr lang="en-US" altLang="nl-NL"/>
              <a:pPr/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57334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241632D-9876-8E5F-CD79-E6C4353D36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B7B9922-E1D2-3A8A-EC3F-941915A8C5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AA1D974-202E-B7AE-9752-54227C77CD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649162-97AA-4386-9C50-148095D08B10}" type="slidenum">
              <a:rPr lang="en-US" altLang="nl-NL"/>
              <a:pPr/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2702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5ACDD28-0300-FF85-7661-FC57DA6A7B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CC7263C-7E04-A164-D22C-D4F36A227E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52C8110-4816-4639-7240-1264136C40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88ED56-4446-4F70-BAAD-A81DC30853B5}" type="slidenum">
              <a:rPr lang="en-US" altLang="nl-NL"/>
              <a:pPr/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35113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525E32D-C15E-01E0-C583-76A48B4747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BBDC194-6210-FA9A-D0D6-4A225C4435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CA19289-10D1-C7F9-9D5D-6FBEFD7618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6D716F-5737-4647-9D40-9A298845B5E2}" type="slidenum">
              <a:rPr lang="en-US" altLang="nl-NL"/>
              <a:pPr/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42094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B3C74D-9D56-E4CD-E315-8F675D2DA4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386D13-06D5-F168-F287-A9654505C5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8BC415-AE3F-C5C8-2972-E19130F348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C46571-5E0D-4230-A8CB-000F36F513CE}" type="slidenum">
              <a:rPr lang="en-US" altLang="nl-NL"/>
              <a:pPr/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17021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BA72FD-2964-5857-BB10-20B1E0A4A7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414A3E-2356-95CF-D3FB-8D08C1233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86F1F5-2DB4-CF4D-D064-0B63CB3320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BDC01A-5CFF-4967-84D7-64D86B9EC397}" type="slidenum">
              <a:rPr lang="en-US" altLang="nl-NL"/>
              <a:pPr/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01023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4161E38-265F-30F9-3423-6FCA732431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94A09ED-894B-AD85-C573-7CF8E6D319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Master text styles</a:t>
            </a:r>
          </a:p>
          <a:p>
            <a:pPr lvl="1"/>
            <a:r>
              <a:rPr lang="en-US" altLang="nl-NL"/>
              <a:t>Second level</a:t>
            </a:r>
          </a:p>
          <a:p>
            <a:pPr lvl="2"/>
            <a:r>
              <a:rPr lang="en-US" altLang="nl-NL"/>
              <a:t>Third level</a:t>
            </a:r>
          </a:p>
          <a:p>
            <a:pPr lvl="3"/>
            <a:r>
              <a:rPr lang="en-US" altLang="nl-NL"/>
              <a:t>Fourth level</a:t>
            </a:r>
          </a:p>
          <a:p>
            <a:pPr lvl="4"/>
            <a:r>
              <a:rPr lang="en-US" altLang="nl-NL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9FCEED6-9032-49DD-E856-80E38CDDAB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9FF4264-7E5E-4089-F786-6F744C52518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9AC4EF2-D752-4995-5B76-99D79D454BA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9E9E99F3-C15B-4DFE-9299-4DFD2D389FD0}" type="slidenum">
              <a:rPr lang="en-US" altLang="nl-NL"/>
              <a:pPr/>
              <a:t>‹#›</a:t>
            </a:fld>
            <a:endParaRPr lang="en-US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 /><Relationship Id="rId2" Type="http://schemas.openxmlformats.org/officeDocument/2006/relationships/oleObject" Target="../embeddings/oleObject7.bin" /><Relationship Id="rId1" Type="http://schemas.openxmlformats.org/officeDocument/2006/relationships/slideLayout" Target="../slideLayouts/slideLayout6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 /><Relationship Id="rId2" Type="http://schemas.openxmlformats.org/officeDocument/2006/relationships/oleObject" Target="../embeddings/oleObject8.bin" /><Relationship Id="rId1" Type="http://schemas.openxmlformats.org/officeDocument/2006/relationships/slideLayout" Target="../slideLayouts/slideLayout6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 /><Relationship Id="rId2" Type="http://schemas.openxmlformats.org/officeDocument/2006/relationships/oleObject" Target="../embeddings/oleObject9.bin" /><Relationship Id="rId1" Type="http://schemas.openxmlformats.org/officeDocument/2006/relationships/slideLayout" Target="../slideLayouts/slideLayout6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 /><Relationship Id="rId2" Type="http://schemas.openxmlformats.org/officeDocument/2006/relationships/oleObject" Target="../embeddings/oleObject10.bin" /><Relationship Id="rId1" Type="http://schemas.openxmlformats.org/officeDocument/2006/relationships/slideLayout" Target="../slideLayouts/slideLayout6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 /><Relationship Id="rId2" Type="http://schemas.openxmlformats.org/officeDocument/2006/relationships/oleObject" Target="../embeddings/oleObject11.bin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 /><Relationship Id="rId2" Type="http://schemas.openxmlformats.org/officeDocument/2006/relationships/oleObject" Target="../embeddings/oleObject12.bin" /><Relationship Id="rId1" Type="http://schemas.openxmlformats.org/officeDocument/2006/relationships/slideLayout" Target="../slideLayouts/slideLayout6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 /><Relationship Id="rId2" Type="http://schemas.openxmlformats.org/officeDocument/2006/relationships/oleObject" Target="../embeddings/oleObject13.bin" /><Relationship Id="rId1" Type="http://schemas.openxmlformats.org/officeDocument/2006/relationships/slideLayout" Target="../slideLayouts/slideLayout6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 /><Relationship Id="rId2" Type="http://schemas.openxmlformats.org/officeDocument/2006/relationships/oleObject" Target="../embeddings/oleObject14.bin" /><Relationship Id="rId1" Type="http://schemas.openxmlformats.org/officeDocument/2006/relationships/slideLayout" Target="../slideLayouts/slideLayout6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 /><Relationship Id="rId2" Type="http://schemas.openxmlformats.org/officeDocument/2006/relationships/oleObject" Target="../embeddings/oleObject15.bin" /><Relationship Id="rId1" Type="http://schemas.openxmlformats.org/officeDocument/2006/relationships/slideLayout" Target="../slideLayouts/slideLayout6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 /><Relationship Id="rId2" Type="http://schemas.openxmlformats.org/officeDocument/2006/relationships/oleObject" Target="../embeddings/oleObject16.bin" /><Relationship Id="rId1" Type="http://schemas.openxmlformats.org/officeDocument/2006/relationships/slideLayout" Target="../slideLayouts/slideLayout6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 /><Relationship Id="rId2" Type="http://schemas.openxmlformats.org/officeDocument/2006/relationships/oleObject" Target="../embeddings/oleObject17.bin" /><Relationship Id="rId1" Type="http://schemas.openxmlformats.org/officeDocument/2006/relationships/slideLayout" Target="../slideLayouts/slideLayout6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 /><Relationship Id="rId2" Type="http://schemas.openxmlformats.org/officeDocument/2006/relationships/oleObject" Target="../embeddings/oleObject18.bin" /><Relationship Id="rId1" Type="http://schemas.openxmlformats.org/officeDocument/2006/relationships/slideLayout" Target="../slideLayouts/slideLayout6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 /><Relationship Id="rId2" Type="http://schemas.openxmlformats.org/officeDocument/2006/relationships/oleObject" Target="../embeddings/oleObject19.bin" /><Relationship Id="rId1" Type="http://schemas.openxmlformats.org/officeDocument/2006/relationships/slideLayout" Target="../slideLayouts/slideLayout6.xml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 /><Relationship Id="rId2" Type="http://schemas.openxmlformats.org/officeDocument/2006/relationships/oleObject" Target="../embeddings/oleObject20.bin" /><Relationship Id="rId1" Type="http://schemas.openxmlformats.org/officeDocument/2006/relationships/slideLayout" Target="../slideLayouts/slideLayout6.xml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 /><Relationship Id="rId2" Type="http://schemas.openxmlformats.org/officeDocument/2006/relationships/oleObject" Target="../embeddings/oleObject21.bin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 /><Relationship Id="rId2" Type="http://schemas.openxmlformats.org/officeDocument/2006/relationships/oleObject" Target="../embeddings/oleObject22.bin" /><Relationship Id="rId1" Type="http://schemas.openxmlformats.org/officeDocument/2006/relationships/slideLayout" Target="../slideLayouts/slideLayout6.xml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 /><Relationship Id="rId2" Type="http://schemas.openxmlformats.org/officeDocument/2006/relationships/oleObject" Target="../embeddings/oleObject23.bin" /><Relationship Id="rId1" Type="http://schemas.openxmlformats.org/officeDocument/2006/relationships/slideLayout" Target="../slideLayouts/slideLayout6.xml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 /><Relationship Id="rId2" Type="http://schemas.openxmlformats.org/officeDocument/2006/relationships/oleObject" Target="../embeddings/oleObject24.bin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5.emf" /><Relationship Id="rId4" Type="http://schemas.openxmlformats.org/officeDocument/2006/relationships/oleObject" Target="../embeddings/oleObject25.bin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 /><Relationship Id="rId2" Type="http://schemas.openxmlformats.org/officeDocument/2006/relationships/oleObject" Target="../embeddings/oleObject26.bin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 /><Relationship Id="rId2" Type="http://schemas.openxmlformats.org/officeDocument/2006/relationships/oleObject" Target="../embeddings/oleObject27.bin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 /><Relationship Id="rId2" Type="http://schemas.openxmlformats.org/officeDocument/2006/relationships/oleObject" Target="../embeddings/oleObject28.bin" /><Relationship Id="rId1" Type="http://schemas.openxmlformats.org/officeDocument/2006/relationships/slideLayout" Target="../slideLayouts/slideLayout6.xml" 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 /><Relationship Id="rId2" Type="http://schemas.openxmlformats.org/officeDocument/2006/relationships/oleObject" Target="../embeddings/oleObject29.bin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30.wmf" /><Relationship Id="rId4" Type="http://schemas.openxmlformats.org/officeDocument/2006/relationships/oleObject" Target="../embeddings/oleObject30.bin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 /><Relationship Id="rId2" Type="http://schemas.openxmlformats.org/officeDocument/2006/relationships/oleObject" Target="../embeddings/oleObject31.bin" /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 /><Relationship Id="rId2" Type="http://schemas.openxmlformats.org/officeDocument/2006/relationships/oleObject" Target="../embeddings/oleObject32.bin" /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 /><Relationship Id="rId2" Type="http://schemas.openxmlformats.org/officeDocument/2006/relationships/oleObject" Target="../embeddings/oleObject33.bin" /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 /><Relationship Id="rId2" Type="http://schemas.openxmlformats.org/officeDocument/2006/relationships/oleObject" Target="../embeddings/oleObject1.bin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.wmf" /><Relationship Id="rId4" Type="http://schemas.openxmlformats.org/officeDocument/2006/relationships/oleObject" Target="../embeddings/oleObject2.bin" 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 /><Relationship Id="rId2" Type="http://schemas.openxmlformats.org/officeDocument/2006/relationships/oleObject" Target="../embeddings/oleObject34.bin" /><Relationship Id="rId1" Type="http://schemas.openxmlformats.org/officeDocument/2006/relationships/slideLayout" Target="../slideLayouts/slideLayout12.xml" 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 /><Relationship Id="rId2" Type="http://schemas.openxmlformats.org/officeDocument/2006/relationships/oleObject" Target="../embeddings/oleObject3.bin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 /><Relationship Id="rId2" Type="http://schemas.openxmlformats.org/officeDocument/2006/relationships/oleObject" Target="../embeddings/oleObject4.bin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5.wmf" /><Relationship Id="rId4" Type="http://schemas.openxmlformats.org/officeDocument/2006/relationships/oleObject" Target="../embeddings/oleObject5.bin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 /><Relationship Id="rId2" Type="http://schemas.openxmlformats.org/officeDocument/2006/relationships/oleObject" Target="../embeddings/oleObject6.bin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DEF02DB-4238-5C91-ADD9-A24ADC77D6D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nl-NL"/>
              <a:t>CGV</a:t>
            </a:r>
            <a:br>
              <a:rPr lang="en-GB" altLang="nl-NL"/>
            </a:br>
            <a:r>
              <a:rPr lang="en-GB" altLang="nl-NL"/>
              <a:t>2D transformations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21E9E9D-1B1B-9296-E941-612B1502FB5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GB" altLang="nl-N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6787732-1279-8F79-183A-58CEA06D96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Scaling with respect to a point </a:t>
            </a:r>
            <a:r>
              <a:rPr lang="en-US" altLang="nl-NL" b="1"/>
              <a:t>F</a:t>
            </a:r>
            <a:endParaRPr lang="en-GB" altLang="nl-NL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94F7D58-D27F-8720-AC6F-2E596F490C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989138"/>
            <a:ext cx="56388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nl-NL" sz="2800"/>
              <a:t>Scale with factors </a:t>
            </a:r>
            <a:r>
              <a:rPr lang="en-GB" altLang="nl-NL" sz="2800" i="1"/>
              <a:t>s</a:t>
            </a:r>
            <a:r>
              <a:rPr lang="en-GB" altLang="nl-NL" sz="2800" i="1" baseline="-25000"/>
              <a:t>x</a:t>
            </a:r>
            <a:r>
              <a:rPr lang="en-GB" altLang="nl-NL" sz="2800" i="1"/>
              <a:t> </a:t>
            </a:r>
            <a:r>
              <a:rPr lang="en-GB" altLang="nl-NL" sz="2800"/>
              <a:t>and</a:t>
            </a:r>
            <a:r>
              <a:rPr lang="en-GB" altLang="nl-NL" sz="2800" i="1"/>
              <a:t> s</a:t>
            </a:r>
            <a:r>
              <a:rPr lang="en-GB" altLang="nl-NL" sz="2800" i="1" baseline="-25000"/>
              <a:t>y</a:t>
            </a:r>
            <a:r>
              <a:rPr lang="en-GB" altLang="nl-NL" sz="2800"/>
              <a:t>:</a:t>
            </a:r>
          </a:p>
          <a:p>
            <a:pPr eaLnBrk="1" hangingPunct="1">
              <a:buFontTx/>
              <a:buNone/>
            </a:pPr>
            <a:r>
              <a:rPr lang="en-GB" altLang="nl-NL" sz="2800" i="1"/>
              <a:t>      P</a:t>
            </a:r>
            <a:r>
              <a:rPr lang="en-GB" altLang="nl-NL" sz="2800" i="1" baseline="-25000"/>
              <a:t>x</a:t>
            </a:r>
            <a:r>
              <a:rPr lang="en-GB" altLang="nl-NL" sz="2800" i="1"/>
              <a:t>’= s</a:t>
            </a:r>
            <a:r>
              <a:rPr lang="en-GB" altLang="nl-NL" sz="2800" i="1" baseline="-25000"/>
              <a:t>x</a:t>
            </a:r>
            <a:r>
              <a:rPr lang="en-GB" altLang="nl-NL" sz="2800" i="1"/>
              <a:t> P</a:t>
            </a:r>
            <a:r>
              <a:rPr lang="en-GB" altLang="nl-NL" sz="2800" i="1" baseline="-25000"/>
              <a:t>x</a:t>
            </a:r>
            <a:r>
              <a:rPr lang="en-GB" altLang="nl-NL" sz="2800"/>
              <a:t>,  </a:t>
            </a:r>
            <a:r>
              <a:rPr lang="en-GB" altLang="nl-NL" sz="2800" i="1"/>
              <a:t>P</a:t>
            </a:r>
            <a:r>
              <a:rPr lang="en-GB" altLang="nl-NL" sz="2800" i="1" baseline="-25000"/>
              <a:t>y</a:t>
            </a:r>
            <a:r>
              <a:rPr lang="en-GB" altLang="nl-NL" sz="2800" i="1"/>
              <a:t>’= s</a:t>
            </a:r>
            <a:r>
              <a:rPr lang="en-GB" altLang="nl-NL" sz="2800" i="1" baseline="-25000"/>
              <a:t>y</a:t>
            </a:r>
            <a:r>
              <a:rPr lang="en-GB" altLang="nl-NL" sz="2800" i="1"/>
              <a:t>P</a:t>
            </a:r>
            <a:r>
              <a:rPr lang="en-GB" altLang="nl-NL" sz="2800" i="1" baseline="-25000"/>
              <a:t>y</a:t>
            </a:r>
            <a:r>
              <a:rPr lang="en-GB" altLang="nl-NL" sz="2800" i="1"/>
              <a:t> </a:t>
            </a:r>
            <a:endParaRPr lang="en-GB" altLang="nl-NL" sz="2800"/>
          </a:p>
          <a:p>
            <a:pPr eaLnBrk="1" hangingPunct="1">
              <a:buFontTx/>
              <a:buNone/>
            </a:pPr>
            <a:r>
              <a:rPr lang="en-GB" altLang="nl-NL" sz="2800"/>
              <a:t>With respect to </a:t>
            </a:r>
            <a:r>
              <a:rPr lang="en-GB" altLang="nl-NL" sz="2800" b="1"/>
              <a:t>F</a:t>
            </a:r>
            <a:r>
              <a:rPr lang="en-GB" altLang="nl-NL" sz="2800"/>
              <a:t>:</a:t>
            </a:r>
          </a:p>
          <a:p>
            <a:pPr eaLnBrk="1" hangingPunct="1">
              <a:buFontTx/>
              <a:buNone/>
            </a:pPr>
            <a:r>
              <a:rPr lang="en-GB" altLang="nl-NL" sz="2800" i="1"/>
              <a:t>     P</a:t>
            </a:r>
            <a:r>
              <a:rPr lang="en-GB" altLang="nl-NL" sz="2800" i="1" baseline="-25000"/>
              <a:t>x</a:t>
            </a:r>
            <a:r>
              <a:rPr lang="en-GB" altLang="nl-NL" sz="2800" i="1"/>
              <a:t>’ </a:t>
            </a:r>
            <a:r>
              <a:rPr lang="en-GB" altLang="nl-NL" sz="2800" i="1">
                <a:sym typeface="Symbol" panose="05050102010706020507" pitchFamily="18" charset="2"/>
              </a:rPr>
              <a:t> </a:t>
            </a:r>
            <a:r>
              <a:rPr lang="en-GB" altLang="nl-NL" sz="2800" i="1"/>
              <a:t>F</a:t>
            </a:r>
            <a:r>
              <a:rPr lang="en-GB" altLang="nl-NL" sz="2800" i="1" baseline="-25000"/>
              <a:t>x</a:t>
            </a:r>
            <a:r>
              <a:rPr lang="en-GB" altLang="nl-NL" sz="2800" i="1"/>
              <a:t> = s</a:t>
            </a:r>
            <a:r>
              <a:rPr lang="en-GB" altLang="nl-NL" sz="2800" i="1" baseline="-25000"/>
              <a:t>x</a:t>
            </a:r>
            <a:r>
              <a:rPr lang="en-GB" altLang="nl-NL" sz="2800" i="1"/>
              <a:t> </a:t>
            </a:r>
            <a:r>
              <a:rPr lang="en-GB" altLang="nl-NL" sz="2800"/>
              <a:t>(</a:t>
            </a:r>
            <a:r>
              <a:rPr lang="en-GB" altLang="nl-NL" sz="2800" i="1"/>
              <a:t>P</a:t>
            </a:r>
            <a:r>
              <a:rPr lang="en-GB" altLang="nl-NL" sz="2800" i="1" baseline="-25000"/>
              <a:t>x</a:t>
            </a:r>
            <a:r>
              <a:rPr lang="en-GB" altLang="nl-NL" sz="2800" i="1"/>
              <a:t> </a:t>
            </a:r>
            <a:r>
              <a:rPr lang="en-GB" altLang="nl-NL" sz="2800" i="1">
                <a:sym typeface="Symbol" panose="05050102010706020507" pitchFamily="18" charset="2"/>
              </a:rPr>
              <a:t></a:t>
            </a:r>
            <a:r>
              <a:rPr lang="en-GB" altLang="nl-NL" sz="2800" i="1"/>
              <a:t> F</a:t>
            </a:r>
            <a:r>
              <a:rPr lang="en-GB" altLang="nl-NL" sz="2800" i="1" baseline="-25000"/>
              <a:t>x</a:t>
            </a:r>
            <a:r>
              <a:rPr lang="en-GB" altLang="nl-NL" sz="2800"/>
              <a:t>),   </a:t>
            </a:r>
          </a:p>
          <a:p>
            <a:pPr eaLnBrk="1" hangingPunct="1">
              <a:buFontTx/>
              <a:buNone/>
            </a:pPr>
            <a:r>
              <a:rPr lang="en-GB" altLang="nl-NL" sz="2800"/>
              <a:t>     </a:t>
            </a:r>
            <a:r>
              <a:rPr lang="en-GB" altLang="nl-NL" sz="2800" i="1"/>
              <a:t>P</a:t>
            </a:r>
            <a:r>
              <a:rPr lang="en-GB" altLang="nl-NL" sz="2800" i="1" baseline="-25000"/>
              <a:t>y</a:t>
            </a:r>
            <a:r>
              <a:rPr lang="en-GB" altLang="nl-NL" sz="2800" i="1"/>
              <a:t>’ </a:t>
            </a:r>
            <a:r>
              <a:rPr lang="en-GB" altLang="nl-NL" sz="2800" i="1">
                <a:sym typeface="Symbol" panose="05050102010706020507" pitchFamily="18" charset="2"/>
              </a:rPr>
              <a:t> </a:t>
            </a:r>
            <a:r>
              <a:rPr lang="en-GB" altLang="nl-NL" sz="2800" i="1"/>
              <a:t>F</a:t>
            </a:r>
            <a:r>
              <a:rPr lang="en-GB" altLang="nl-NL" sz="2800" i="1" baseline="-25000"/>
              <a:t>y</a:t>
            </a:r>
            <a:r>
              <a:rPr lang="en-GB" altLang="nl-NL" sz="2800" i="1"/>
              <a:t> = s</a:t>
            </a:r>
            <a:r>
              <a:rPr lang="en-GB" altLang="nl-NL" sz="2800" i="1" baseline="-25000"/>
              <a:t>y</a:t>
            </a:r>
            <a:r>
              <a:rPr lang="en-GB" altLang="nl-NL" sz="2800" i="1"/>
              <a:t> </a:t>
            </a:r>
            <a:r>
              <a:rPr lang="en-GB" altLang="nl-NL" sz="2800"/>
              <a:t>(</a:t>
            </a:r>
            <a:r>
              <a:rPr lang="en-GB" altLang="nl-NL" sz="2800" i="1"/>
              <a:t>P</a:t>
            </a:r>
            <a:r>
              <a:rPr lang="en-GB" altLang="nl-NL" sz="2800" i="1" baseline="-25000"/>
              <a:t>y</a:t>
            </a:r>
            <a:r>
              <a:rPr lang="en-GB" altLang="nl-NL" sz="2800" i="1"/>
              <a:t> </a:t>
            </a:r>
            <a:r>
              <a:rPr lang="en-GB" altLang="nl-NL" sz="2800" i="1">
                <a:sym typeface="Symbol" panose="05050102010706020507" pitchFamily="18" charset="2"/>
              </a:rPr>
              <a:t></a:t>
            </a:r>
            <a:r>
              <a:rPr lang="en-GB" altLang="nl-NL" sz="2800" i="1"/>
              <a:t> F</a:t>
            </a:r>
            <a:r>
              <a:rPr lang="en-GB" altLang="nl-NL" sz="2800" i="1" baseline="-25000"/>
              <a:t>y</a:t>
            </a:r>
            <a:r>
              <a:rPr lang="en-GB" altLang="nl-NL" sz="2800"/>
              <a:t>)</a:t>
            </a:r>
            <a:r>
              <a:rPr lang="en-GB" altLang="nl-NL" sz="2800" i="1"/>
              <a:t> </a:t>
            </a:r>
          </a:p>
          <a:p>
            <a:pPr eaLnBrk="1" hangingPunct="1">
              <a:buFontTx/>
              <a:buNone/>
            </a:pPr>
            <a:r>
              <a:rPr lang="en-GB" altLang="nl-NL" sz="2800"/>
              <a:t>or</a:t>
            </a:r>
          </a:p>
          <a:p>
            <a:pPr eaLnBrk="1" hangingPunct="1">
              <a:buFontTx/>
              <a:buNone/>
            </a:pPr>
            <a:r>
              <a:rPr lang="en-GB" altLang="nl-NL" sz="2800" i="1"/>
              <a:t>     P</a:t>
            </a:r>
            <a:r>
              <a:rPr lang="en-GB" altLang="nl-NL" sz="2800" i="1" baseline="-25000"/>
              <a:t>x</a:t>
            </a:r>
            <a:r>
              <a:rPr lang="en-GB" altLang="nl-NL" sz="2800" i="1"/>
              <a:t>’= F</a:t>
            </a:r>
            <a:r>
              <a:rPr lang="en-GB" altLang="nl-NL" sz="2800" i="1" baseline="-25000"/>
              <a:t>x</a:t>
            </a:r>
            <a:r>
              <a:rPr lang="en-GB" altLang="nl-NL" sz="2800" i="1"/>
              <a:t> + s</a:t>
            </a:r>
            <a:r>
              <a:rPr lang="en-GB" altLang="nl-NL" sz="2800" i="1" baseline="-25000"/>
              <a:t>x</a:t>
            </a:r>
            <a:r>
              <a:rPr lang="en-GB" altLang="nl-NL" sz="2800" i="1"/>
              <a:t> </a:t>
            </a:r>
            <a:r>
              <a:rPr lang="en-GB" altLang="nl-NL" sz="2800"/>
              <a:t>(</a:t>
            </a:r>
            <a:r>
              <a:rPr lang="en-GB" altLang="nl-NL" sz="2800" i="1"/>
              <a:t>P</a:t>
            </a:r>
            <a:r>
              <a:rPr lang="en-GB" altLang="nl-NL" sz="2800" i="1" baseline="-25000"/>
              <a:t>x</a:t>
            </a:r>
            <a:r>
              <a:rPr lang="en-GB" altLang="nl-NL" sz="2800" i="1"/>
              <a:t> </a:t>
            </a:r>
            <a:r>
              <a:rPr lang="en-GB" altLang="nl-NL" sz="2800" i="1">
                <a:sym typeface="Symbol" panose="05050102010706020507" pitchFamily="18" charset="2"/>
              </a:rPr>
              <a:t></a:t>
            </a:r>
            <a:r>
              <a:rPr lang="en-GB" altLang="nl-NL" sz="2800" i="1"/>
              <a:t> F</a:t>
            </a:r>
            <a:r>
              <a:rPr lang="en-GB" altLang="nl-NL" sz="2800" i="1" baseline="-25000"/>
              <a:t>x</a:t>
            </a:r>
            <a:r>
              <a:rPr lang="en-GB" altLang="nl-NL" sz="2800"/>
              <a:t>),   </a:t>
            </a:r>
          </a:p>
          <a:p>
            <a:pPr eaLnBrk="1" hangingPunct="1">
              <a:buFontTx/>
              <a:buNone/>
            </a:pPr>
            <a:r>
              <a:rPr lang="en-GB" altLang="nl-NL" sz="2800"/>
              <a:t>     </a:t>
            </a:r>
            <a:r>
              <a:rPr lang="en-GB" altLang="nl-NL" sz="2800" i="1"/>
              <a:t>P</a:t>
            </a:r>
            <a:r>
              <a:rPr lang="en-GB" altLang="nl-NL" sz="2800" i="1" baseline="-25000"/>
              <a:t>y</a:t>
            </a:r>
            <a:r>
              <a:rPr lang="en-GB" altLang="nl-NL" sz="2800" i="1"/>
              <a:t>’= F</a:t>
            </a:r>
            <a:r>
              <a:rPr lang="en-GB" altLang="nl-NL" sz="2800" i="1" baseline="-25000"/>
              <a:t>y</a:t>
            </a:r>
            <a:r>
              <a:rPr lang="en-GB" altLang="nl-NL" sz="2800" i="1"/>
              <a:t> + s</a:t>
            </a:r>
            <a:r>
              <a:rPr lang="en-GB" altLang="nl-NL" sz="2800" i="1" baseline="-25000"/>
              <a:t>y</a:t>
            </a:r>
            <a:r>
              <a:rPr lang="en-GB" altLang="nl-NL" sz="2800" i="1"/>
              <a:t> </a:t>
            </a:r>
            <a:r>
              <a:rPr lang="en-GB" altLang="nl-NL" sz="2800"/>
              <a:t>(</a:t>
            </a:r>
            <a:r>
              <a:rPr lang="en-GB" altLang="nl-NL" sz="2800" i="1"/>
              <a:t>P</a:t>
            </a:r>
            <a:r>
              <a:rPr lang="en-GB" altLang="nl-NL" sz="2800" i="1" baseline="-25000"/>
              <a:t>y</a:t>
            </a:r>
            <a:r>
              <a:rPr lang="en-GB" altLang="nl-NL" sz="2800" i="1"/>
              <a:t> </a:t>
            </a:r>
            <a:r>
              <a:rPr lang="en-GB" altLang="nl-NL" sz="2800" i="1">
                <a:sym typeface="Symbol" panose="05050102010706020507" pitchFamily="18" charset="2"/>
              </a:rPr>
              <a:t></a:t>
            </a:r>
            <a:r>
              <a:rPr lang="en-GB" altLang="nl-NL" sz="2800" i="1"/>
              <a:t> F</a:t>
            </a:r>
            <a:r>
              <a:rPr lang="en-GB" altLang="nl-NL" sz="2800" i="1" baseline="-25000"/>
              <a:t>y</a:t>
            </a:r>
            <a:r>
              <a:rPr lang="en-GB" altLang="nl-NL" sz="2800"/>
              <a:t>)</a:t>
            </a:r>
            <a:r>
              <a:rPr lang="en-GB" altLang="nl-NL" sz="2800" i="1"/>
              <a:t> </a:t>
            </a:r>
          </a:p>
          <a:p>
            <a:pPr eaLnBrk="1" hangingPunct="1">
              <a:buFontTx/>
              <a:buNone/>
            </a:pPr>
            <a:endParaRPr lang="en-GB" altLang="nl-NL" sz="2800"/>
          </a:p>
        </p:txBody>
      </p:sp>
      <p:grpSp>
        <p:nvGrpSpPr>
          <p:cNvPr id="12292" name="Group 4">
            <a:extLst>
              <a:ext uri="{FF2B5EF4-FFF2-40B4-BE49-F238E27FC236}">
                <a16:creationId xmlns:a16="http://schemas.microsoft.com/office/drawing/2014/main" id="{BA0F4591-3E51-9974-FC78-0BA4F107F001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209800"/>
            <a:ext cx="2284413" cy="2209800"/>
            <a:chOff x="3695" y="2352"/>
            <a:chExt cx="1056" cy="960"/>
          </a:xfrm>
        </p:grpSpPr>
        <p:sp>
          <p:nvSpPr>
            <p:cNvPr id="12316" name="Line 5">
              <a:extLst>
                <a:ext uri="{FF2B5EF4-FFF2-40B4-BE49-F238E27FC236}">
                  <a16:creationId xmlns:a16="http://schemas.microsoft.com/office/drawing/2014/main" id="{FFF95F25-3547-E73A-48EC-944595B0C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5" y="331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317" name="Line 6">
              <a:extLst>
                <a:ext uri="{FF2B5EF4-FFF2-40B4-BE49-F238E27FC236}">
                  <a16:creationId xmlns:a16="http://schemas.microsoft.com/office/drawing/2014/main" id="{8BDA90C6-1A15-1319-5478-32C5B60F02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5" y="2352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2293" name="Text Box 7">
            <a:extLst>
              <a:ext uri="{FF2B5EF4-FFF2-40B4-BE49-F238E27FC236}">
                <a16:creationId xmlns:a16="http://schemas.microsoft.com/office/drawing/2014/main" id="{F468A720-D6F8-20E8-15F8-2FAA711E1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713" y="39624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i="1"/>
              <a:t>x</a:t>
            </a:r>
          </a:p>
        </p:txBody>
      </p:sp>
      <p:sp>
        <p:nvSpPr>
          <p:cNvPr id="12294" name="Text Box 8">
            <a:extLst>
              <a:ext uri="{FF2B5EF4-FFF2-40B4-BE49-F238E27FC236}">
                <a16:creationId xmlns:a16="http://schemas.microsoft.com/office/drawing/2014/main" id="{194F7642-ABB5-243D-71E7-AE99FD121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812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i="1"/>
              <a:t>y</a:t>
            </a:r>
          </a:p>
        </p:txBody>
      </p:sp>
      <p:sp>
        <p:nvSpPr>
          <p:cNvPr id="12295" name="Oval 9">
            <a:extLst>
              <a:ext uri="{FF2B5EF4-FFF2-40B4-BE49-F238E27FC236}">
                <a16:creationId xmlns:a16="http://schemas.microsoft.com/office/drawing/2014/main" id="{652F9A97-276E-7A5C-FBCB-5E1A9697B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775" y="3048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12296" name="Text Box 10">
            <a:extLst>
              <a:ext uri="{FF2B5EF4-FFF2-40B4-BE49-F238E27FC236}">
                <a16:creationId xmlns:a16="http://schemas.microsoft.com/office/drawing/2014/main" id="{018CAEA8-B205-5229-67C3-3BC91CD75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4975" y="2667000"/>
            <a:ext cx="44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b="1"/>
              <a:t> P</a:t>
            </a:r>
          </a:p>
        </p:txBody>
      </p:sp>
      <p:sp>
        <p:nvSpPr>
          <p:cNvPr id="12297" name="Line 11">
            <a:extLst>
              <a:ext uri="{FF2B5EF4-FFF2-40B4-BE49-F238E27FC236}">
                <a16:creationId xmlns:a16="http://schemas.microsoft.com/office/drawing/2014/main" id="{B0AECAF8-6A18-1B4A-5107-320E53A6F2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3975" y="2362200"/>
            <a:ext cx="1385888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8" name="Text Box 12">
            <a:extLst>
              <a:ext uri="{FF2B5EF4-FFF2-40B4-BE49-F238E27FC236}">
                <a16:creationId xmlns:a16="http://schemas.microsoft.com/office/drawing/2014/main" id="{AC984031-AEB6-E597-1379-E245710D3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2427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H&amp;B 7-1:224-225</a:t>
            </a:r>
            <a:endParaRPr lang="en-GB" altLang="nl-NL" sz="2400"/>
          </a:p>
        </p:txBody>
      </p:sp>
      <p:sp>
        <p:nvSpPr>
          <p:cNvPr id="12299" name="Text Box 14">
            <a:extLst>
              <a:ext uri="{FF2B5EF4-FFF2-40B4-BE49-F238E27FC236}">
                <a16:creationId xmlns:a16="http://schemas.microsoft.com/office/drawing/2014/main" id="{F1DB15B3-5B55-6433-DDD3-8FC32AA0B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713" y="39624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i="1"/>
              <a:t>x</a:t>
            </a:r>
          </a:p>
        </p:txBody>
      </p:sp>
      <p:sp>
        <p:nvSpPr>
          <p:cNvPr id="12300" name="Oval 15">
            <a:extLst>
              <a:ext uri="{FF2B5EF4-FFF2-40B4-BE49-F238E27FC236}">
                <a16:creationId xmlns:a16="http://schemas.microsoft.com/office/drawing/2014/main" id="{BFF46381-768E-4F21-B6E3-682333F6E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775" y="3048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12301" name="Oval 16">
            <a:extLst>
              <a:ext uri="{FF2B5EF4-FFF2-40B4-BE49-F238E27FC236}">
                <a16:creationId xmlns:a16="http://schemas.microsoft.com/office/drawing/2014/main" id="{28645C02-04B4-AFDE-EF40-3DE247133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2713" y="2338388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12302" name="Text Box 17">
            <a:extLst>
              <a:ext uri="{FF2B5EF4-FFF2-40B4-BE49-F238E27FC236}">
                <a16:creationId xmlns:a16="http://schemas.microsoft.com/office/drawing/2014/main" id="{B97146AC-B843-2EBE-D1D4-1C05CD97C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5575" y="20574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b="1"/>
              <a:t>P’</a:t>
            </a:r>
          </a:p>
        </p:txBody>
      </p:sp>
      <p:sp>
        <p:nvSpPr>
          <p:cNvPr id="12303" name="Line 18">
            <a:extLst>
              <a:ext uri="{FF2B5EF4-FFF2-40B4-BE49-F238E27FC236}">
                <a16:creationId xmlns:a16="http://schemas.microsoft.com/office/drawing/2014/main" id="{34EDD41B-366D-C2BF-55DE-B6170BDA53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89688" y="3352800"/>
            <a:ext cx="1385887" cy="531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04" name="Oval 19">
            <a:extLst>
              <a:ext uri="{FF2B5EF4-FFF2-40B4-BE49-F238E27FC236}">
                <a16:creationId xmlns:a16="http://schemas.microsoft.com/office/drawing/2014/main" id="{46A13837-DF52-0AE2-7ACB-288CB288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7950" y="3328988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12305" name="Text Box 20">
            <a:extLst>
              <a:ext uri="{FF2B5EF4-FFF2-40B4-BE49-F238E27FC236}">
                <a16:creationId xmlns:a16="http://schemas.microsoft.com/office/drawing/2014/main" id="{2823FD8C-4D76-A57C-66D0-9E915FC10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5575" y="3048000"/>
            <a:ext cx="52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b="1"/>
              <a:t>Q’</a:t>
            </a:r>
          </a:p>
        </p:txBody>
      </p:sp>
      <p:sp>
        <p:nvSpPr>
          <p:cNvPr id="12306" name="Oval 21">
            <a:extLst>
              <a:ext uri="{FF2B5EF4-FFF2-40B4-BE49-F238E27FC236}">
                <a16:creationId xmlns:a16="http://schemas.microsoft.com/office/drawing/2014/main" id="{F42A41C0-0B34-C26B-A580-38583285D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7713" y="356552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12307" name="Text Box 22">
            <a:extLst>
              <a:ext uri="{FF2B5EF4-FFF2-40B4-BE49-F238E27FC236}">
                <a16:creationId xmlns:a16="http://schemas.microsoft.com/office/drawing/2014/main" id="{E62B291E-CB0E-43B0-2272-79EF8B2DD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5975" y="34290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b="1"/>
              <a:t>Q</a:t>
            </a:r>
          </a:p>
        </p:txBody>
      </p:sp>
      <p:sp>
        <p:nvSpPr>
          <p:cNvPr id="12308" name="Oval 23">
            <a:extLst>
              <a:ext uri="{FF2B5EF4-FFF2-40B4-BE49-F238E27FC236}">
                <a16:creationId xmlns:a16="http://schemas.microsoft.com/office/drawing/2014/main" id="{33652784-29A3-975E-C909-517B57BAB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7713" y="356552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12309" name="Line 24">
            <a:extLst>
              <a:ext uri="{FF2B5EF4-FFF2-40B4-BE49-F238E27FC236}">
                <a16:creationId xmlns:a16="http://schemas.microsoft.com/office/drawing/2014/main" id="{CE261EA7-AB2A-1845-F590-1BFC87A940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35813" y="307816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310" name="Line 25">
            <a:extLst>
              <a:ext uri="{FF2B5EF4-FFF2-40B4-BE49-F238E27FC236}">
                <a16:creationId xmlns:a16="http://schemas.microsoft.com/office/drawing/2014/main" id="{86815E80-CE09-6EEA-EA34-2AE925770A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2362200"/>
            <a:ext cx="3175" cy="993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311" name="Line 26">
            <a:extLst>
              <a:ext uri="{FF2B5EF4-FFF2-40B4-BE49-F238E27FC236}">
                <a16:creationId xmlns:a16="http://schemas.microsoft.com/office/drawing/2014/main" id="{B4FD5FB2-1C26-E763-A321-55E74D0C7C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97725" y="2895600"/>
            <a:ext cx="501650" cy="4508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312" name="Oval 27">
            <a:extLst>
              <a:ext uri="{FF2B5EF4-FFF2-40B4-BE49-F238E27FC236}">
                <a16:creationId xmlns:a16="http://schemas.microsoft.com/office/drawing/2014/main" id="{03C2B5F3-E5C7-2519-1F7E-F5E6DF414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38" y="385286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12313" name="Line 28">
            <a:extLst>
              <a:ext uri="{FF2B5EF4-FFF2-40B4-BE49-F238E27FC236}">
                <a16:creationId xmlns:a16="http://schemas.microsoft.com/office/drawing/2014/main" id="{C08F888B-FD1B-DAD3-DC4A-A29AD0B48B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7263" y="3881438"/>
            <a:ext cx="366712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14" name="Text Box 29">
            <a:extLst>
              <a:ext uri="{FF2B5EF4-FFF2-40B4-BE49-F238E27FC236}">
                <a16:creationId xmlns:a16="http://schemas.microsoft.com/office/drawing/2014/main" id="{E0385B04-A68C-6B50-1238-D83227FBF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42900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b="1"/>
              <a:t>F</a:t>
            </a:r>
          </a:p>
        </p:txBody>
      </p:sp>
      <p:sp>
        <p:nvSpPr>
          <p:cNvPr id="12315" name="Text Box 30">
            <a:extLst>
              <a:ext uri="{FF2B5EF4-FFF2-40B4-BE49-F238E27FC236}">
                <a16:creationId xmlns:a16="http://schemas.microsoft.com/office/drawing/2014/main" id="{36B18B56-7739-D109-41A9-EC3D42E3F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0450" y="3048000"/>
            <a:ext cx="798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b="1"/>
              <a:t> P</a:t>
            </a:r>
            <a:r>
              <a:rPr lang="en-GB" altLang="nl-NL" sz="2400" b="1">
                <a:sym typeface="Symbol" panose="05050102010706020507" pitchFamily="18" charset="2"/>
              </a:rPr>
              <a:t></a:t>
            </a:r>
            <a:r>
              <a:rPr lang="en-GB" altLang="nl-NL" sz="2400" b="1"/>
              <a:t>F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B389477-564A-4501-674C-812DD09777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Transformations</a:t>
            </a:r>
            <a:endParaRPr lang="en-GB" altLang="nl-NL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169DC7E-CAC6-1B45-9D72-2CA508C5DB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nl-NL"/>
              <a:t>Translate with </a:t>
            </a:r>
            <a:r>
              <a:rPr lang="en-GB" altLang="nl-NL" b="1"/>
              <a:t>V</a:t>
            </a:r>
            <a:r>
              <a:rPr lang="en-GB" altLang="nl-NL"/>
              <a:t>:</a:t>
            </a:r>
          </a:p>
          <a:p>
            <a:pPr marL="819150" lvl="1" eaLnBrk="1" hangingPunct="1">
              <a:buFontTx/>
              <a:buNone/>
            </a:pPr>
            <a:r>
              <a:rPr lang="en-GB" altLang="nl-NL" b="1"/>
              <a:t>T</a:t>
            </a:r>
            <a:r>
              <a:rPr lang="en-GB" altLang="nl-NL"/>
              <a:t> = </a:t>
            </a:r>
            <a:r>
              <a:rPr lang="en-GB" altLang="nl-NL" b="1"/>
              <a:t>P </a:t>
            </a:r>
            <a:r>
              <a:rPr lang="en-GB" altLang="nl-NL"/>
              <a:t>+ </a:t>
            </a:r>
            <a:r>
              <a:rPr lang="en-GB" altLang="nl-NL" b="1"/>
              <a:t>V</a:t>
            </a:r>
          </a:p>
          <a:p>
            <a:pPr eaLnBrk="1" hangingPunct="1"/>
            <a:r>
              <a:rPr lang="en-GB" altLang="nl-NL"/>
              <a:t>Schale with factor </a:t>
            </a:r>
            <a:r>
              <a:rPr lang="en-GB" altLang="nl-NL" i="1"/>
              <a:t>s</a:t>
            </a:r>
            <a:r>
              <a:rPr lang="en-GB" altLang="nl-NL" baseline="-25000"/>
              <a:t>x</a:t>
            </a:r>
            <a:r>
              <a:rPr lang="en-GB" altLang="nl-NL"/>
              <a:t> = </a:t>
            </a:r>
            <a:r>
              <a:rPr lang="en-GB" altLang="nl-NL" i="1"/>
              <a:t>s</a:t>
            </a:r>
            <a:r>
              <a:rPr lang="en-GB" altLang="nl-NL" baseline="-25000"/>
              <a:t>y</a:t>
            </a:r>
            <a:r>
              <a:rPr lang="en-GB" altLang="nl-NL"/>
              <a:t> =</a:t>
            </a:r>
            <a:r>
              <a:rPr lang="en-GB" altLang="nl-NL" i="1"/>
              <a:t>s</a:t>
            </a:r>
            <a:r>
              <a:rPr lang="en-GB" altLang="nl-NL"/>
              <a:t>:</a:t>
            </a:r>
            <a:endParaRPr lang="en-GB" altLang="nl-NL" i="1"/>
          </a:p>
          <a:p>
            <a:pPr marL="819150" lvl="1" eaLnBrk="1" hangingPunct="1">
              <a:buFontTx/>
              <a:buNone/>
            </a:pPr>
            <a:r>
              <a:rPr lang="en-GB" altLang="nl-NL" b="1"/>
              <a:t>S</a:t>
            </a:r>
            <a:r>
              <a:rPr lang="en-GB" altLang="nl-NL"/>
              <a:t> = </a:t>
            </a:r>
            <a:r>
              <a:rPr lang="en-GB" altLang="nl-NL" i="1"/>
              <a:t>s</a:t>
            </a:r>
            <a:r>
              <a:rPr lang="en-GB" altLang="nl-NL" b="1"/>
              <a:t>P</a:t>
            </a:r>
          </a:p>
          <a:p>
            <a:pPr eaLnBrk="1" hangingPunct="1"/>
            <a:r>
              <a:rPr lang="en-GB" altLang="nl-NL"/>
              <a:t>Rotate over angle </a:t>
            </a:r>
            <a:r>
              <a:rPr lang="en-GB" altLang="nl-NL">
                <a:latin typeface="Symbol" panose="05050102010706020507" pitchFamily="18" charset="2"/>
              </a:rPr>
              <a:t>a:</a:t>
            </a:r>
          </a:p>
          <a:p>
            <a:pPr marL="819150" lvl="1" eaLnBrk="1" hangingPunct="1">
              <a:buFontTx/>
              <a:buNone/>
            </a:pPr>
            <a:r>
              <a:rPr lang="en-GB" altLang="nl-NL" i="1"/>
              <a:t>R’</a:t>
            </a:r>
            <a:r>
              <a:rPr lang="en-GB" altLang="nl-NL" baseline="-25000"/>
              <a:t>x </a:t>
            </a:r>
            <a:r>
              <a:rPr lang="en-GB" altLang="nl-NL"/>
              <a:t>= cos </a:t>
            </a:r>
            <a:r>
              <a:rPr lang="en-GB" altLang="nl-NL">
                <a:latin typeface="Symbol" panose="05050102010706020507" pitchFamily="18" charset="2"/>
              </a:rPr>
              <a:t>a</a:t>
            </a:r>
            <a:r>
              <a:rPr lang="en-GB" altLang="nl-NL"/>
              <a:t> </a:t>
            </a:r>
            <a:r>
              <a:rPr lang="en-GB" altLang="nl-NL" i="1"/>
              <a:t>P</a:t>
            </a:r>
            <a:r>
              <a:rPr lang="en-GB" altLang="nl-NL" baseline="-25000"/>
              <a:t>x </a:t>
            </a:r>
            <a:r>
              <a:rPr lang="en-GB" altLang="nl-NL" i="1">
                <a:sym typeface="Symbol" panose="05050102010706020507" pitchFamily="18" charset="2"/>
              </a:rPr>
              <a:t></a:t>
            </a:r>
            <a:r>
              <a:rPr lang="en-GB" altLang="nl-NL"/>
              <a:t> sin </a:t>
            </a:r>
            <a:r>
              <a:rPr lang="en-GB" altLang="nl-NL">
                <a:latin typeface="Symbol" panose="05050102010706020507" pitchFamily="18" charset="2"/>
              </a:rPr>
              <a:t>a</a:t>
            </a:r>
            <a:r>
              <a:rPr lang="en-GB" altLang="nl-NL"/>
              <a:t> </a:t>
            </a:r>
            <a:r>
              <a:rPr lang="en-GB" altLang="nl-NL" i="1"/>
              <a:t>P</a:t>
            </a:r>
            <a:r>
              <a:rPr lang="en-GB" altLang="nl-NL" baseline="-25000"/>
              <a:t>y</a:t>
            </a:r>
            <a:endParaRPr lang="en-GB" altLang="nl-NL" b="1"/>
          </a:p>
          <a:p>
            <a:pPr marL="819150" lvl="1" eaLnBrk="1" hangingPunct="1">
              <a:buFontTx/>
              <a:buNone/>
            </a:pPr>
            <a:r>
              <a:rPr lang="en-GB" altLang="nl-NL" i="1"/>
              <a:t>R’</a:t>
            </a:r>
            <a:r>
              <a:rPr lang="en-GB" altLang="nl-NL" baseline="-25000"/>
              <a:t>y  </a:t>
            </a:r>
            <a:r>
              <a:rPr lang="en-GB" altLang="nl-NL"/>
              <a:t>= sin </a:t>
            </a:r>
            <a:r>
              <a:rPr lang="en-GB" altLang="nl-NL">
                <a:latin typeface="Symbol" panose="05050102010706020507" pitchFamily="18" charset="2"/>
              </a:rPr>
              <a:t>a</a:t>
            </a:r>
            <a:r>
              <a:rPr lang="en-GB" altLang="nl-NL"/>
              <a:t> </a:t>
            </a:r>
            <a:r>
              <a:rPr lang="en-GB" altLang="nl-NL" i="1"/>
              <a:t>P</a:t>
            </a:r>
            <a:r>
              <a:rPr lang="en-GB" altLang="nl-NL" baseline="-25000"/>
              <a:t>x  </a:t>
            </a:r>
            <a:r>
              <a:rPr lang="en-GB" altLang="nl-NL"/>
              <a:t>+ cos </a:t>
            </a:r>
            <a:r>
              <a:rPr lang="en-GB" altLang="nl-NL">
                <a:latin typeface="Symbol" panose="05050102010706020507" pitchFamily="18" charset="2"/>
              </a:rPr>
              <a:t>a</a:t>
            </a:r>
            <a:r>
              <a:rPr lang="en-GB" altLang="nl-NL"/>
              <a:t> </a:t>
            </a:r>
            <a:r>
              <a:rPr lang="en-GB" altLang="nl-NL" i="1"/>
              <a:t>P</a:t>
            </a:r>
            <a:r>
              <a:rPr lang="en-GB" altLang="nl-NL" baseline="-25000"/>
              <a:t>y</a:t>
            </a:r>
          </a:p>
        </p:txBody>
      </p:sp>
      <p:grpSp>
        <p:nvGrpSpPr>
          <p:cNvPr id="13316" name="Group 22">
            <a:extLst>
              <a:ext uri="{FF2B5EF4-FFF2-40B4-BE49-F238E27FC236}">
                <a16:creationId xmlns:a16="http://schemas.microsoft.com/office/drawing/2014/main" id="{F0121861-6F8A-BB10-2A61-7B6106CDB10B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981200"/>
            <a:ext cx="2286000" cy="2514600"/>
            <a:chOff x="3552" y="2208"/>
            <a:chExt cx="1440" cy="1584"/>
          </a:xfrm>
        </p:grpSpPr>
        <p:grpSp>
          <p:nvGrpSpPr>
            <p:cNvPr id="13318" name="Group 4">
              <a:extLst>
                <a:ext uri="{FF2B5EF4-FFF2-40B4-BE49-F238E27FC236}">
                  <a16:creationId xmlns:a16="http://schemas.microsoft.com/office/drawing/2014/main" id="{541E8C45-06E1-1747-D74C-A71492451B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2352"/>
              <a:ext cx="1439" cy="1392"/>
              <a:chOff x="3695" y="2352"/>
              <a:chExt cx="1056" cy="960"/>
            </a:xfrm>
          </p:grpSpPr>
          <p:sp>
            <p:nvSpPr>
              <p:cNvPr id="13333" name="Line 5">
                <a:extLst>
                  <a:ext uri="{FF2B5EF4-FFF2-40B4-BE49-F238E27FC236}">
                    <a16:creationId xmlns:a16="http://schemas.microsoft.com/office/drawing/2014/main" id="{29B5FC1C-7260-B8C7-60DA-C3D0194E98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5" y="3312"/>
                <a:ext cx="10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34" name="Line 6">
                <a:extLst>
                  <a:ext uri="{FF2B5EF4-FFF2-40B4-BE49-F238E27FC236}">
                    <a16:creationId xmlns:a16="http://schemas.microsoft.com/office/drawing/2014/main" id="{95C0A78C-D99A-0C8F-9541-875B082585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5" y="2352"/>
                <a:ext cx="0" cy="9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319" name="Text Box 7">
              <a:extLst>
                <a:ext uri="{FF2B5EF4-FFF2-40B4-BE49-F238E27FC236}">
                  <a16:creationId xmlns:a16="http://schemas.microsoft.com/office/drawing/2014/main" id="{7AB46102-16E0-1B96-F318-E4BA203B7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1" y="3456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nl-NL" sz="2400" i="1"/>
                <a:t>x</a:t>
              </a:r>
            </a:p>
          </p:txBody>
        </p:sp>
        <p:sp>
          <p:nvSpPr>
            <p:cNvPr id="13320" name="Text Box 8">
              <a:extLst>
                <a:ext uri="{FF2B5EF4-FFF2-40B4-BE49-F238E27FC236}">
                  <a16:creationId xmlns:a16="http://schemas.microsoft.com/office/drawing/2014/main" id="{D7CAF995-F09A-BB07-DA39-0545094F7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20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nl-NL" sz="2400" i="1"/>
                <a:t>y</a:t>
              </a:r>
            </a:p>
          </p:txBody>
        </p:sp>
        <p:sp>
          <p:nvSpPr>
            <p:cNvPr id="13321" name="Oval 9">
              <a:extLst>
                <a:ext uri="{FF2B5EF4-FFF2-40B4-BE49-F238E27FC236}">
                  <a16:creationId xmlns:a16="http://schemas.microsoft.com/office/drawing/2014/main" id="{BCC719AC-00F9-039F-F053-49937EA2D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216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13322" name="Oval 10">
              <a:extLst>
                <a:ext uri="{FF2B5EF4-FFF2-40B4-BE49-F238E27FC236}">
                  <a16:creationId xmlns:a16="http://schemas.microsoft.com/office/drawing/2014/main" id="{717976CC-B7C0-C4F1-9986-6955962CF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496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13323" name="Text Box 11">
              <a:extLst>
                <a:ext uri="{FF2B5EF4-FFF2-40B4-BE49-F238E27FC236}">
                  <a16:creationId xmlns:a16="http://schemas.microsoft.com/office/drawing/2014/main" id="{18318B37-55FB-AFFF-8526-B38F02FF9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168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nl-NL" sz="2400" b="1"/>
                <a:t>P</a:t>
              </a:r>
            </a:p>
          </p:txBody>
        </p:sp>
        <p:sp>
          <p:nvSpPr>
            <p:cNvPr id="13324" name="Text Box 12">
              <a:extLst>
                <a:ext uri="{FF2B5EF4-FFF2-40B4-BE49-F238E27FC236}">
                  <a16:creationId xmlns:a16="http://schemas.microsoft.com/office/drawing/2014/main" id="{30DA67E6-37B6-831E-20ED-71A0DE781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73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nl-NL" sz="2400" b="1"/>
                <a:t>T</a:t>
              </a:r>
            </a:p>
          </p:txBody>
        </p:sp>
        <p:sp>
          <p:nvSpPr>
            <p:cNvPr id="13325" name="Line 13">
              <a:extLst>
                <a:ext uri="{FF2B5EF4-FFF2-40B4-BE49-F238E27FC236}">
                  <a16:creationId xmlns:a16="http://schemas.microsoft.com/office/drawing/2014/main" id="{5A99CFC0-2A00-5403-E9C2-BDFEA46CB4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2928"/>
              <a:ext cx="62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326" name="Oval 14">
              <a:extLst>
                <a:ext uri="{FF2B5EF4-FFF2-40B4-BE49-F238E27FC236}">
                  <a16:creationId xmlns:a16="http://schemas.microsoft.com/office/drawing/2014/main" id="{9D34FD17-E4C7-20E7-274A-B43CC491C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880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13327" name="Line 15">
              <a:extLst>
                <a:ext uri="{FF2B5EF4-FFF2-40B4-BE49-F238E27FC236}">
                  <a16:creationId xmlns:a16="http://schemas.microsoft.com/office/drawing/2014/main" id="{A13655B6-27E9-4D2D-2FDC-EA8CEC020E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2544"/>
              <a:ext cx="1104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328" name="Text Box 16">
              <a:extLst>
                <a:ext uri="{FF2B5EF4-FFF2-40B4-BE49-F238E27FC236}">
                  <a16:creationId xmlns:a16="http://schemas.microsoft.com/office/drawing/2014/main" id="{A93E362E-1C64-1A8F-2132-DC7BAED70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35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nl-NL" sz="2400" b="1"/>
                <a:t>S</a:t>
              </a:r>
            </a:p>
          </p:txBody>
        </p:sp>
        <p:sp>
          <p:nvSpPr>
            <p:cNvPr id="13329" name="Arc 17">
              <a:extLst>
                <a:ext uri="{FF2B5EF4-FFF2-40B4-BE49-F238E27FC236}">
                  <a16:creationId xmlns:a16="http://schemas.microsoft.com/office/drawing/2014/main" id="{8A5745DD-5752-0E94-BE70-8B465BEDA73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552" y="3110"/>
              <a:ext cx="452" cy="682"/>
            </a:xfrm>
            <a:custGeom>
              <a:avLst/>
              <a:gdLst>
                <a:gd name="T0" fmla="*/ 0 w 13555"/>
                <a:gd name="T1" fmla="*/ 0 h 20451"/>
                <a:gd name="T2" fmla="*/ 0 w 13555"/>
                <a:gd name="T3" fmla="*/ 0 h 20451"/>
                <a:gd name="T4" fmla="*/ 0 w 13555"/>
                <a:gd name="T5" fmla="*/ 0 h 20451"/>
                <a:gd name="T6" fmla="*/ 0 60000 65536"/>
                <a:gd name="T7" fmla="*/ 0 60000 65536"/>
                <a:gd name="T8" fmla="*/ 0 60000 65536"/>
                <a:gd name="T9" fmla="*/ 0 w 13555"/>
                <a:gd name="T10" fmla="*/ 0 h 20451"/>
                <a:gd name="T11" fmla="*/ 13555 w 13555"/>
                <a:gd name="T12" fmla="*/ 20451 h 204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555" h="20451" fill="none" extrusionOk="0">
                  <a:moveTo>
                    <a:pt x="13555" y="16817"/>
                  </a:moveTo>
                  <a:cubicBezTo>
                    <a:pt x="11583" y="18406"/>
                    <a:pt x="9348" y="19636"/>
                    <a:pt x="6951" y="20451"/>
                  </a:cubicBezTo>
                </a:path>
                <a:path w="13555" h="20451" stroke="0" extrusionOk="0">
                  <a:moveTo>
                    <a:pt x="13555" y="16817"/>
                  </a:moveTo>
                  <a:cubicBezTo>
                    <a:pt x="11583" y="18406"/>
                    <a:pt x="9348" y="19636"/>
                    <a:pt x="6951" y="20451"/>
                  </a:cubicBezTo>
                  <a:lnTo>
                    <a:pt x="0" y="0"/>
                  </a:lnTo>
                  <a:lnTo>
                    <a:pt x="13555" y="16817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330" name="Oval 18">
              <a:extLst>
                <a:ext uri="{FF2B5EF4-FFF2-40B4-BE49-F238E27FC236}">
                  <a16:creationId xmlns:a16="http://schemas.microsoft.com/office/drawing/2014/main" id="{64737ABB-7F0E-4637-E170-107695775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072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13331" name="Line 19">
              <a:extLst>
                <a:ext uri="{FF2B5EF4-FFF2-40B4-BE49-F238E27FC236}">
                  <a16:creationId xmlns:a16="http://schemas.microsoft.com/office/drawing/2014/main" id="{2C342FBC-0084-0B81-2B63-6710452C3E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3024"/>
              <a:ext cx="24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332" name="Text Box 20">
              <a:extLst>
                <a:ext uri="{FF2B5EF4-FFF2-40B4-BE49-F238E27FC236}">
                  <a16:creationId xmlns:a16="http://schemas.microsoft.com/office/drawing/2014/main" id="{E7DABA6E-A710-F217-BFEF-D02DE7680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1" y="282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nl-NL" sz="2400" b="1"/>
                <a:t>R</a:t>
              </a:r>
            </a:p>
          </p:txBody>
        </p:sp>
      </p:grpSp>
      <p:sp>
        <p:nvSpPr>
          <p:cNvPr id="13317" name="Text Box 21">
            <a:extLst>
              <a:ext uri="{FF2B5EF4-FFF2-40B4-BE49-F238E27FC236}">
                <a16:creationId xmlns:a16="http://schemas.microsoft.com/office/drawing/2014/main" id="{3C9BD254-E312-50DB-C4E8-FD7B15553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2449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H&amp;B 7-2:225-228</a:t>
            </a:r>
            <a:endParaRPr lang="en-GB" altLang="nl-NL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37E81E0-4456-97E8-DD4D-EE4DB4F8F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Transformations…</a:t>
            </a:r>
            <a:endParaRPr lang="en-GB" altLang="nl-NL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A0565F0-B65B-E8E3-CB85-84313857F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nl-NL"/>
              <a:t>Messy!</a:t>
            </a:r>
          </a:p>
          <a:p>
            <a:pPr eaLnBrk="1" hangingPunct="1"/>
            <a:r>
              <a:rPr lang="en-GB" altLang="nl-NL"/>
              <a:t>Transformations with respect to points: even more messy!</a:t>
            </a:r>
          </a:p>
          <a:p>
            <a:pPr eaLnBrk="1" hangingPunct="1"/>
            <a:r>
              <a:rPr lang="en-GB" altLang="nl-NL"/>
              <a:t>How to combine transformations?</a:t>
            </a:r>
          </a:p>
        </p:txBody>
      </p:sp>
      <p:sp>
        <p:nvSpPr>
          <p:cNvPr id="14340" name="Text Box 21">
            <a:extLst>
              <a:ext uri="{FF2B5EF4-FFF2-40B4-BE49-F238E27FC236}">
                <a16:creationId xmlns:a16="http://schemas.microsoft.com/office/drawing/2014/main" id="{36D79594-D790-B4E1-4C35-A19D8A3CE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2449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H&amp;B 7-2:225-228</a:t>
            </a:r>
            <a:endParaRPr lang="en-GB" altLang="nl-NL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6DEC6C1-06B4-0694-33FA-BE694C3A1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nl-NL"/>
              <a:t>Homogeneous coordinates 1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46BDAEE-6876-CD7C-CDC0-83640D8F1B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nl-NL"/>
              <a:t>Uniform representation of translation, rotation, scaling</a:t>
            </a:r>
          </a:p>
          <a:p>
            <a:pPr eaLnBrk="1" hangingPunct="1"/>
            <a:r>
              <a:rPr lang="en-GB" altLang="nl-NL"/>
              <a:t>Uniforme representation of points and vectors</a:t>
            </a:r>
          </a:p>
          <a:p>
            <a:pPr eaLnBrk="1" hangingPunct="1"/>
            <a:r>
              <a:rPr lang="en-GB" altLang="nl-NL"/>
              <a:t>Compact representation of sequence of transformations</a:t>
            </a:r>
          </a:p>
        </p:txBody>
      </p:sp>
      <p:sp>
        <p:nvSpPr>
          <p:cNvPr id="15364" name="Text Box 21">
            <a:extLst>
              <a:ext uri="{FF2B5EF4-FFF2-40B4-BE49-F238E27FC236}">
                <a16:creationId xmlns:a16="http://schemas.microsoft.com/office/drawing/2014/main" id="{76F1DA48-287D-0609-996B-9B622350F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2449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H&amp;B 7-2:225-228</a:t>
            </a:r>
            <a:endParaRPr lang="en-GB" altLang="nl-NL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626E0FF-66B3-8C94-BF58-F8A637065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nl-NL"/>
              <a:t>Homogeneous coordinaten 2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CC2BB03-9CB2-2DEB-76B0-438D03655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nl-NL"/>
              <a:t>Add extra coordinate:</a:t>
            </a:r>
          </a:p>
          <a:p>
            <a:pPr eaLnBrk="1" hangingPunct="1">
              <a:buFontTx/>
              <a:buNone/>
            </a:pPr>
            <a:r>
              <a:rPr lang="en-GB" altLang="nl-NL" b="1"/>
              <a:t>    P </a:t>
            </a:r>
            <a:r>
              <a:rPr lang="en-GB" altLang="nl-NL"/>
              <a:t>= (</a:t>
            </a:r>
            <a:r>
              <a:rPr lang="en-GB" altLang="nl-NL" i="1"/>
              <a:t>p</a:t>
            </a:r>
            <a:r>
              <a:rPr lang="en-GB" altLang="nl-NL" baseline="-25000"/>
              <a:t>x </a:t>
            </a:r>
            <a:r>
              <a:rPr lang="en-GB" altLang="nl-NL"/>
              <a:t>, </a:t>
            </a:r>
            <a:r>
              <a:rPr lang="en-GB" altLang="nl-NL" i="1"/>
              <a:t>p</a:t>
            </a:r>
            <a:r>
              <a:rPr lang="en-GB" altLang="nl-NL" baseline="-25000"/>
              <a:t>y </a:t>
            </a:r>
            <a:r>
              <a:rPr lang="en-GB" altLang="nl-NL"/>
              <a:t>, </a:t>
            </a:r>
            <a:r>
              <a:rPr lang="en-GB" altLang="nl-NL" i="1"/>
              <a:t>p</a:t>
            </a:r>
            <a:r>
              <a:rPr lang="en-GB" altLang="nl-NL" baseline="-25000"/>
              <a:t>h</a:t>
            </a:r>
            <a:r>
              <a:rPr lang="en-GB" altLang="nl-NL"/>
              <a:t>)   or</a:t>
            </a:r>
          </a:p>
          <a:p>
            <a:pPr eaLnBrk="1" hangingPunct="1">
              <a:buFontTx/>
              <a:buNone/>
            </a:pPr>
            <a:r>
              <a:rPr lang="en-GB" altLang="nl-NL"/>
              <a:t>    </a:t>
            </a:r>
            <a:r>
              <a:rPr lang="en-GB" altLang="nl-NL" b="1"/>
              <a:t>x</a:t>
            </a:r>
            <a:r>
              <a:rPr lang="en-GB" altLang="nl-NL"/>
              <a:t> = (</a:t>
            </a:r>
            <a:r>
              <a:rPr lang="en-GB" altLang="nl-NL" i="1"/>
              <a:t>x, y, h</a:t>
            </a:r>
            <a:r>
              <a:rPr lang="en-GB" altLang="nl-NL"/>
              <a:t>)</a:t>
            </a:r>
          </a:p>
          <a:p>
            <a:pPr eaLnBrk="1" hangingPunct="1"/>
            <a:r>
              <a:rPr lang="en-GB" altLang="nl-NL"/>
              <a:t>Cartesian coordinates: divide by </a:t>
            </a:r>
            <a:r>
              <a:rPr lang="en-US" altLang="nl-NL" i="1"/>
              <a:t>h</a:t>
            </a:r>
            <a:endParaRPr lang="en-GB" altLang="nl-NL" i="1"/>
          </a:p>
          <a:p>
            <a:pPr eaLnBrk="1" hangingPunct="1">
              <a:buFontTx/>
              <a:buNone/>
            </a:pPr>
            <a:r>
              <a:rPr lang="en-GB" altLang="nl-NL"/>
              <a:t>    </a:t>
            </a:r>
            <a:r>
              <a:rPr lang="en-GB" altLang="nl-NL" b="1"/>
              <a:t>x </a:t>
            </a:r>
            <a:r>
              <a:rPr lang="en-GB" altLang="nl-NL"/>
              <a:t>= (</a:t>
            </a:r>
            <a:r>
              <a:rPr lang="en-GB" altLang="nl-NL" i="1"/>
              <a:t>x/h</a:t>
            </a:r>
            <a:r>
              <a:rPr lang="en-GB" altLang="nl-NL"/>
              <a:t>, </a:t>
            </a:r>
            <a:r>
              <a:rPr lang="en-GB" altLang="nl-NL" i="1"/>
              <a:t>y/h</a:t>
            </a:r>
            <a:r>
              <a:rPr lang="en-GB" altLang="nl-NL"/>
              <a:t>)</a:t>
            </a:r>
          </a:p>
          <a:p>
            <a:pPr eaLnBrk="1" hangingPunct="1"/>
            <a:r>
              <a:rPr lang="en-GB" altLang="nl-NL"/>
              <a:t>Points: </a:t>
            </a:r>
            <a:r>
              <a:rPr lang="en-GB" altLang="nl-NL" i="1"/>
              <a:t>h </a:t>
            </a:r>
            <a:r>
              <a:rPr lang="en-GB" altLang="nl-NL"/>
              <a:t>= 1 (for the time being…), </a:t>
            </a:r>
          </a:p>
          <a:p>
            <a:pPr eaLnBrk="1" hangingPunct="1">
              <a:buFontTx/>
              <a:buNone/>
            </a:pPr>
            <a:r>
              <a:rPr lang="en-GB" altLang="nl-NL"/>
              <a:t>    vectors: </a:t>
            </a:r>
            <a:r>
              <a:rPr lang="en-GB" altLang="nl-NL" i="1"/>
              <a:t>h </a:t>
            </a:r>
            <a:r>
              <a:rPr lang="en-GB" altLang="nl-NL"/>
              <a:t>= 0 </a:t>
            </a:r>
          </a:p>
          <a:p>
            <a:pPr eaLnBrk="1" hangingPunct="1"/>
            <a:endParaRPr lang="en-GB" altLang="nl-NL"/>
          </a:p>
        </p:txBody>
      </p:sp>
      <p:sp>
        <p:nvSpPr>
          <p:cNvPr id="16388" name="Text Box 21">
            <a:extLst>
              <a:ext uri="{FF2B5EF4-FFF2-40B4-BE49-F238E27FC236}">
                <a16:creationId xmlns:a16="http://schemas.microsoft.com/office/drawing/2014/main" id="{E6AC8907-45C6-1704-4B20-EBD70729B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2449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H&amp;B 7-2:225-228</a:t>
            </a:r>
            <a:endParaRPr lang="en-GB" altLang="nl-NL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9">
            <a:extLst>
              <a:ext uri="{FF2B5EF4-FFF2-40B4-BE49-F238E27FC236}">
                <a16:creationId xmlns:a16="http://schemas.microsoft.com/office/drawing/2014/main" id="{BEC98F0B-EE4B-49A4-7C61-4728C393E8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773238"/>
          <a:ext cx="3494088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57300" imgH="1295400" progId="Equation.3">
                  <p:embed/>
                </p:oleObj>
              </mc:Choice>
              <mc:Fallback>
                <p:oleObj name="Equation" r:id="rId2" imgW="1257300" imgH="1295400" progId="Equation.3">
                  <p:embed/>
                  <p:pic>
                    <p:nvPicPr>
                      <p:cNvPr id="17410" name="Object 29">
                        <a:extLst>
                          <a:ext uri="{FF2B5EF4-FFF2-40B4-BE49-F238E27FC236}">
                            <a16:creationId xmlns:a16="http://schemas.microsoft.com/office/drawing/2014/main" id="{BEC98F0B-EE4B-49A4-7C61-4728C393E8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773238"/>
                        <a:ext cx="3494088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Rectangle 2">
            <a:extLst>
              <a:ext uri="{FF2B5EF4-FFF2-40B4-BE49-F238E27FC236}">
                <a16:creationId xmlns:a16="http://schemas.microsoft.com/office/drawing/2014/main" id="{896D1AB6-9C66-8151-7B7C-D464DBA220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nl-NL"/>
              <a:t>Translation matrix</a:t>
            </a:r>
          </a:p>
        </p:txBody>
      </p:sp>
      <p:sp>
        <p:nvSpPr>
          <p:cNvPr id="17412" name="Text Box 21">
            <a:extLst>
              <a:ext uri="{FF2B5EF4-FFF2-40B4-BE49-F238E27FC236}">
                <a16:creationId xmlns:a16="http://schemas.microsoft.com/office/drawing/2014/main" id="{CDEBA467-A3B8-EFE5-3344-68664C1C8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2449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H&amp;B 7-2:225-228</a:t>
            </a:r>
            <a:endParaRPr lang="en-GB" altLang="nl-NL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7">
            <a:extLst>
              <a:ext uri="{FF2B5EF4-FFF2-40B4-BE49-F238E27FC236}">
                <a16:creationId xmlns:a16="http://schemas.microsoft.com/office/drawing/2014/main" id="{E58EC105-DC45-9930-6326-F33BAACF0E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9975" y="1773238"/>
          <a:ext cx="4797425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27200" imgH="1270000" progId="Equation.3">
                  <p:embed/>
                </p:oleObj>
              </mc:Choice>
              <mc:Fallback>
                <p:oleObj name="Equation" r:id="rId2" imgW="1727200" imgH="1270000" progId="Equation.3">
                  <p:embed/>
                  <p:pic>
                    <p:nvPicPr>
                      <p:cNvPr id="18434" name="Object 27">
                        <a:extLst>
                          <a:ext uri="{FF2B5EF4-FFF2-40B4-BE49-F238E27FC236}">
                            <a16:creationId xmlns:a16="http://schemas.microsoft.com/office/drawing/2014/main" id="{E58EC105-DC45-9930-6326-F33BAACF0E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1773238"/>
                        <a:ext cx="4797425" cy="352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Rectangle 1026">
            <a:extLst>
              <a:ext uri="{FF2B5EF4-FFF2-40B4-BE49-F238E27FC236}">
                <a16:creationId xmlns:a16="http://schemas.microsoft.com/office/drawing/2014/main" id="{35091222-2851-DBE4-60B5-B5A96CFF0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nl-NL"/>
              <a:t>Rotation matrix</a:t>
            </a:r>
          </a:p>
        </p:txBody>
      </p:sp>
      <p:sp>
        <p:nvSpPr>
          <p:cNvPr id="18436" name="Text Box 21">
            <a:extLst>
              <a:ext uri="{FF2B5EF4-FFF2-40B4-BE49-F238E27FC236}">
                <a16:creationId xmlns:a16="http://schemas.microsoft.com/office/drawing/2014/main" id="{6973D318-B59F-C2A1-CA9D-1FC9650E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2449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H&amp;B 7-2:225-228</a:t>
            </a:r>
            <a:endParaRPr lang="en-GB" altLang="nl-NL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016E7FA-A3B7-F379-E96D-4B31EA9EF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nl-NL"/>
              <a:t>Scaling matrix</a:t>
            </a:r>
          </a:p>
        </p:txBody>
      </p:sp>
      <p:sp>
        <p:nvSpPr>
          <p:cNvPr id="19459" name="Text Box 21">
            <a:extLst>
              <a:ext uri="{FF2B5EF4-FFF2-40B4-BE49-F238E27FC236}">
                <a16:creationId xmlns:a16="http://schemas.microsoft.com/office/drawing/2014/main" id="{4468924F-7494-8587-B166-749032B15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2449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H&amp;B 7-2:225-228</a:t>
            </a:r>
            <a:endParaRPr lang="en-GB" altLang="nl-NL" sz="2400"/>
          </a:p>
        </p:txBody>
      </p:sp>
      <p:graphicFrame>
        <p:nvGraphicFramePr>
          <p:cNvPr id="19460" name="Object 5">
            <a:extLst>
              <a:ext uri="{FF2B5EF4-FFF2-40B4-BE49-F238E27FC236}">
                <a16:creationId xmlns:a16="http://schemas.microsoft.com/office/drawing/2014/main" id="{0723F27D-A87A-841A-F20B-F0C5E023DE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773238"/>
          <a:ext cx="3743325" cy="420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6200" imgH="1511300" progId="Equation.3">
                  <p:embed/>
                </p:oleObj>
              </mc:Choice>
              <mc:Fallback>
                <p:oleObj name="Equation" r:id="rId2" imgW="1346200" imgH="1511300" progId="Equation.3">
                  <p:embed/>
                  <p:pic>
                    <p:nvPicPr>
                      <p:cNvPr id="19460" name="Object 5">
                        <a:extLst>
                          <a:ext uri="{FF2B5EF4-FFF2-40B4-BE49-F238E27FC236}">
                            <a16:creationId xmlns:a16="http://schemas.microsoft.com/office/drawing/2014/main" id="{0723F27D-A87A-841A-F20B-F0C5E023DE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773238"/>
                        <a:ext cx="3743325" cy="420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3668531-1DC9-B864-56E6-E5D41C6ECF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Inverse transformations</a:t>
            </a:r>
            <a:endParaRPr lang="en-GB" altLang="nl-NL"/>
          </a:p>
        </p:txBody>
      </p:sp>
      <p:sp>
        <p:nvSpPr>
          <p:cNvPr id="20483" name="Text Box 21">
            <a:extLst>
              <a:ext uri="{FF2B5EF4-FFF2-40B4-BE49-F238E27FC236}">
                <a16:creationId xmlns:a16="http://schemas.microsoft.com/office/drawing/2014/main" id="{6D88D300-1699-5C60-BF3A-1155B6ACB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1885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H&amp;B 7-3:228</a:t>
            </a:r>
            <a:endParaRPr lang="en-GB" altLang="nl-NL" sz="2400"/>
          </a:p>
        </p:txBody>
      </p:sp>
      <p:graphicFrame>
        <p:nvGraphicFramePr>
          <p:cNvPr id="20484" name="Object 5">
            <a:extLst>
              <a:ext uri="{FF2B5EF4-FFF2-40B4-BE49-F238E27FC236}">
                <a16:creationId xmlns:a16="http://schemas.microsoft.com/office/drawing/2014/main" id="{E72DE48F-2265-60E8-F466-6972523A4B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844675"/>
          <a:ext cx="4248150" cy="428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700" imgH="1549400" progId="Equation.3">
                  <p:embed/>
                </p:oleObj>
              </mc:Choice>
              <mc:Fallback>
                <p:oleObj name="Equation" r:id="rId2" imgW="1536700" imgH="1549400" progId="Equation.3">
                  <p:embed/>
                  <p:pic>
                    <p:nvPicPr>
                      <p:cNvPr id="20484" name="Object 5">
                        <a:extLst>
                          <a:ext uri="{FF2B5EF4-FFF2-40B4-BE49-F238E27FC236}">
                            <a16:creationId xmlns:a16="http://schemas.microsoft.com/office/drawing/2014/main" id="{E72DE48F-2265-60E8-F466-6972523A4B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844675"/>
                        <a:ext cx="4248150" cy="428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6">
            <a:extLst>
              <a:ext uri="{FF2B5EF4-FFF2-40B4-BE49-F238E27FC236}">
                <a16:creationId xmlns:a16="http://schemas.microsoft.com/office/drawing/2014/main" id="{2EFE0D9A-2AFD-CFD0-E827-5851F8698E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060575"/>
          <a:ext cx="6192837" cy="370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73300" imgH="1358900" progId="Equation.3">
                  <p:embed/>
                </p:oleObj>
              </mc:Choice>
              <mc:Fallback>
                <p:oleObj name="Equation" r:id="rId2" imgW="2273300" imgH="1358900" progId="Equation.3">
                  <p:embed/>
                  <p:pic>
                    <p:nvPicPr>
                      <p:cNvPr id="21506" name="Object 6">
                        <a:extLst>
                          <a:ext uri="{FF2B5EF4-FFF2-40B4-BE49-F238E27FC236}">
                            <a16:creationId xmlns:a16="http://schemas.microsoft.com/office/drawing/2014/main" id="{2EFE0D9A-2AFD-CFD0-E827-5851F8698E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060575"/>
                        <a:ext cx="6192837" cy="370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Rectangle 2">
            <a:extLst>
              <a:ext uri="{FF2B5EF4-FFF2-40B4-BE49-F238E27FC236}">
                <a16:creationId xmlns:a16="http://schemas.microsoft.com/office/drawing/2014/main" id="{CC9ED017-EADF-2889-C98C-6716FC39EB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Combining transformations 1</a:t>
            </a:r>
            <a:endParaRPr lang="en-GB" altLang="nl-NL"/>
          </a:p>
        </p:txBody>
      </p:sp>
      <p:sp>
        <p:nvSpPr>
          <p:cNvPr id="21508" name="Text Box 21">
            <a:extLst>
              <a:ext uri="{FF2B5EF4-FFF2-40B4-BE49-F238E27FC236}">
                <a16:creationId xmlns:a16="http://schemas.microsoft.com/office/drawing/2014/main" id="{7D40129B-A130-2A65-0685-56CE8AD90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2449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H&amp;B 7-4:228-229</a:t>
            </a:r>
            <a:endParaRPr lang="en-GB" altLang="nl-NL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716BB5F-2B50-8BD8-FC4A-11EF0F5A2A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nl-NL"/>
              <a:t>Overview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45A6DB0-E2DF-C661-9206-38153A252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628775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nl-NL"/>
              <a:t>Why transformations?</a:t>
            </a:r>
          </a:p>
          <a:p>
            <a:pPr eaLnBrk="1" hangingPunct="1">
              <a:lnSpc>
                <a:spcPct val="90000"/>
              </a:lnSpc>
            </a:pPr>
            <a:endParaRPr lang="en-GB" altLang="nl-NL"/>
          </a:p>
          <a:p>
            <a:pPr eaLnBrk="1" hangingPunct="1">
              <a:lnSpc>
                <a:spcPct val="90000"/>
              </a:lnSpc>
            </a:pPr>
            <a:r>
              <a:rPr lang="en-GB" altLang="nl-NL"/>
              <a:t>Basic transformations: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nl-NL"/>
              <a:t>translation, rotation, scaling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GB" altLang="nl-NL"/>
          </a:p>
          <a:p>
            <a:pPr eaLnBrk="1" hangingPunct="1">
              <a:lnSpc>
                <a:spcPct val="90000"/>
              </a:lnSpc>
            </a:pPr>
            <a:r>
              <a:rPr lang="en-GB" altLang="nl-NL"/>
              <a:t>Combining transformations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nl-NL"/>
              <a:t>homogenous coordinates, transform. Matrices</a:t>
            </a:r>
          </a:p>
          <a:p>
            <a:pPr lvl="1" eaLnBrk="1" hangingPunct="1">
              <a:lnSpc>
                <a:spcPct val="90000"/>
              </a:lnSpc>
            </a:pPr>
            <a:endParaRPr lang="en-GB" altLang="nl-NL"/>
          </a:p>
          <a:p>
            <a:pPr eaLnBrk="1" hangingPunct="1">
              <a:lnSpc>
                <a:spcPct val="90000"/>
              </a:lnSpc>
            </a:pPr>
            <a:r>
              <a:rPr lang="en-GB" altLang="nl-NL"/>
              <a:t>First 2D, next 3D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7">
            <a:extLst>
              <a:ext uri="{FF2B5EF4-FFF2-40B4-BE49-F238E27FC236}">
                <a16:creationId xmlns:a16="http://schemas.microsoft.com/office/drawing/2014/main" id="{01E68516-CBF4-4CEC-6F04-11BC4797AB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773238"/>
          <a:ext cx="6929438" cy="431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35300" imgH="1892300" progId="Equation.3">
                  <p:embed/>
                </p:oleObj>
              </mc:Choice>
              <mc:Fallback>
                <p:oleObj name="Equation" r:id="rId2" imgW="3035300" imgH="1892300" progId="Equation.3">
                  <p:embed/>
                  <p:pic>
                    <p:nvPicPr>
                      <p:cNvPr id="22530" name="Object 27">
                        <a:extLst>
                          <a:ext uri="{FF2B5EF4-FFF2-40B4-BE49-F238E27FC236}">
                            <a16:creationId xmlns:a16="http://schemas.microsoft.com/office/drawing/2014/main" id="{01E68516-CBF4-4CEC-6F04-11BC4797AB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773238"/>
                        <a:ext cx="6929438" cy="431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Rectangle 2">
            <a:extLst>
              <a:ext uri="{FF2B5EF4-FFF2-40B4-BE49-F238E27FC236}">
                <a16:creationId xmlns:a16="http://schemas.microsoft.com/office/drawing/2014/main" id="{104498D2-AA34-D045-F2F0-80E016D405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Combining transformations 2</a:t>
            </a:r>
            <a:endParaRPr lang="en-GB" altLang="nl-NL"/>
          </a:p>
        </p:txBody>
      </p:sp>
      <p:sp>
        <p:nvSpPr>
          <p:cNvPr id="22532" name="Text Box 21">
            <a:extLst>
              <a:ext uri="{FF2B5EF4-FFF2-40B4-BE49-F238E27FC236}">
                <a16:creationId xmlns:a16="http://schemas.microsoft.com/office/drawing/2014/main" id="{9A27F94A-5D1C-B5F4-80D0-383727024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1885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H&amp;B 7-4:229</a:t>
            </a:r>
            <a:endParaRPr lang="en-GB" altLang="nl-NL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7">
            <a:extLst>
              <a:ext uri="{FF2B5EF4-FFF2-40B4-BE49-F238E27FC236}">
                <a16:creationId xmlns:a16="http://schemas.microsoft.com/office/drawing/2014/main" id="{326F320B-BF8A-CB95-CAFF-87DA21AE10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6163" y="2060575"/>
          <a:ext cx="6956425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1295400" progId="Equation.3">
                  <p:embed/>
                </p:oleObj>
              </mc:Choice>
              <mc:Fallback>
                <p:oleObj name="Equation" r:id="rId2" imgW="2514600" imgH="1295400" progId="Equation.3">
                  <p:embed/>
                  <p:pic>
                    <p:nvPicPr>
                      <p:cNvPr id="23554" name="Object 27">
                        <a:extLst>
                          <a:ext uri="{FF2B5EF4-FFF2-40B4-BE49-F238E27FC236}">
                            <a16:creationId xmlns:a16="http://schemas.microsoft.com/office/drawing/2014/main" id="{326F320B-BF8A-CB95-CAFF-87DA21AE10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2060575"/>
                        <a:ext cx="6956425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Rectangle 2">
            <a:extLst>
              <a:ext uri="{FF2B5EF4-FFF2-40B4-BE49-F238E27FC236}">
                <a16:creationId xmlns:a16="http://schemas.microsoft.com/office/drawing/2014/main" id="{297231EE-8481-1659-7202-8CD64968E0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Combining transformations 3</a:t>
            </a:r>
            <a:endParaRPr lang="en-GB" altLang="nl-NL"/>
          </a:p>
        </p:txBody>
      </p:sp>
      <p:sp>
        <p:nvSpPr>
          <p:cNvPr id="23556" name="Text Box 21">
            <a:extLst>
              <a:ext uri="{FF2B5EF4-FFF2-40B4-BE49-F238E27FC236}">
                <a16:creationId xmlns:a16="http://schemas.microsoft.com/office/drawing/2014/main" id="{A9E138B1-4735-A397-ED5D-53D3B67B0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1885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H&amp;B 7-4:229</a:t>
            </a:r>
            <a:endParaRPr lang="en-GB" altLang="nl-NL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7">
            <a:extLst>
              <a:ext uri="{FF2B5EF4-FFF2-40B4-BE49-F238E27FC236}">
                <a16:creationId xmlns:a16="http://schemas.microsoft.com/office/drawing/2014/main" id="{D6080395-73E5-C0AF-BB02-A9D189BCD1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679575"/>
          <a:ext cx="7200900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16200" imgH="825500" progId="Equation.3">
                  <p:embed/>
                </p:oleObj>
              </mc:Choice>
              <mc:Fallback>
                <p:oleObj name="Equation" r:id="rId2" imgW="2616200" imgH="825500" progId="Equation.3">
                  <p:embed/>
                  <p:pic>
                    <p:nvPicPr>
                      <p:cNvPr id="24578" name="Object 27">
                        <a:extLst>
                          <a:ext uri="{FF2B5EF4-FFF2-40B4-BE49-F238E27FC236}">
                            <a16:creationId xmlns:a16="http://schemas.microsoft.com/office/drawing/2014/main" id="{D6080395-73E5-C0AF-BB02-A9D189BCD1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679575"/>
                        <a:ext cx="7200900" cy="228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AutoShape 11">
            <a:extLst>
              <a:ext uri="{FF2B5EF4-FFF2-40B4-BE49-F238E27FC236}">
                <a16:creationId xmlns:a16="http://schemas.microsoft.com/office/drawing/2014/main" id="{5820F6F7-0746-CC68-BB7B-C5AB86EA8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829175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4580" name="Oval 12">
            <a:extLst>
              <a:ext uri="{FF2B5EF4-FFF2-40B4-BE49-F238E27FC236}">
                <a16:creationId xmlns:a16="http://schemas.microsoft.com/office/drawing/2014/main" id="{1F9C4183-DFE2-00DE-DB19-3C317A93D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4581" name="Rectangle 2">
            <a:extLst>
              <a:ext uri="{FF2B5EF4-FFF2-40B4-BE49-F238E27FC236}">
                <a16:creationId xmlns:a16="http://schemas.microsoft.com/office/drawing/2014/main" id="{0577B586-9DEA-B644-7C53-21F97B3CA8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Rotation around a point 1</a:t>
            </a:r>
            <a:endParaRPr lang="en-GB" altLang="nl-NL"/>
          </a:p>
        </p:txBody>
      </p:sp>
      <p:sp>
        <p:nvSpPr>
          <p:cNvPr id="24582" name="Line 5">
            <a:extLst>
              <a:ext uri="{FF2B5EF4-FFF2-40B4-BE49-F238E27FC236}">
                <a16:creationId xmlns:a16="http://schemas.microsoft.com/office/drawing/2014/main" id="{DF08356E-1D0E-A474-EE02-834BC48FEF5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583" name="Line 6">
            <a:extLst>
              <a:ext uri="{FF2B5EF4-FFF2-40B4-BE49-F238E27FC236}">
                <a16:creationId xmlns:a16="http://schemas.microsoft.com/office/drawing/2014/main" id="{C5369782-4806-BE7E-5C22-0D10AE181C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84" name="AutoShape 7">
            <a:extLst>
              <a:ext uri="{FF2B5EF4-FFF2-40B4-BE49-F238E27FC236}">
                <a16:creationId xmlns:a16="http://schemas.microsoft.com/office/drawing/2014/main" id="{ED3D3CC9-67CE-EC3C-8085-1A99004E7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43400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4585" name="Oval 8">
            <a:extLst>
              <a:ext uri="{FF2B5EF4-FFF2-40B4-BE49-F238E27FC236}">
                <a16:creationId xmlns:a16="http://schemas.microsoft.com/office/drawing/2014/main" id="{22BC8E0B-A735-AE1C-A805-41D300847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4805363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4586" name="Line 9">
            <a:extLst>
              <a:ext uri="{FF2B5EF4-FFF2-40B4-BE49-F238E27FC236}">
                <a16:creationId xmlns:a16="http://schemas.microsoft.com/office/drawing/2014/main" id="{08F78FA8-9895-1303-601E-20A447CD83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587" name="Line 10">
            <a:extLst>
              <a:ext uri="{FF2B5EF4-FFF2-40B4-BE49-F238E27FC236}">
                <a16:creationId xmlns:a16="http://schemas.microsoft.com/office/drawing/2014/main" id="{9AED4F13-EC1A-93F9-ACA2-9787EC0DEC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88" name="Line 13">
            <a:extLst>
              <a:ext uri="{FF2B5EF4-FFF2-40B4-BE49-F238E27FC236}">
                <a16:creationId xmlns:a16="http://schemas.microsoft.com/office/drawing/2014/main" id="{111936BC-E89A-B91A-9DCF-E7A0B15A1B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" y="4852988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89" name="AutoShape 14">
            <a:extLst>
              <a:ext uri="{FF2B5EF4-FFF2-40B4-BE49-F238E27FC236}">
                <a16:creationId xmlns:a16="http://schemas.microsoft.com/office/drawing/2014/main" id="{E81D48C3-8604-59E4-B4E8-3CA38862DC87}"/>
              </a:ext>
            </a:extLst>
          </p:cNvPr>
          <p:cNvSpPr>
            <a:spLocks noChangeArrowheads="1"/>
          </p:cNvSpPr>
          <p:nvPr/>
        </p:nvSpPr>
        <p:spPr bwMode="auto">
          <a:xfrm rot="-5377278">
            <a:off x="4267200" y="4953000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4590" name="Oval 15">
            <a:extLst>
              <a:ext uri="{FF2B5EF4-FFF2-40B4-BE49-F238E27FC236}">
                <a16:creationId xmlns:a16="http://schemas.microsoft.com/office/drawing/2014/main" id="{3FAC2EB5-013B-6168-5CBB-02488FDD5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4591" name="Line 16">
            <a:extLst>
              <a:ext uri="{FF2B5EF4-FFF2-40B4-BE49-F238E27FC236}">
                <a16:creationId xmlns:a16="http://schemas.microsoft.com/office/drawing/2014/main" id="{82D3BFB8-8987-7107-1CB0-29E984AB5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592" name="Line 17">
            <a:extLst>
              <a:ext uri="{FF2B5EF4-FFF2-40B4-BE49-F238E27FC236}">
                <a16:creationId xmlns:a16="http://schemas.microsoft.com/office/drawing/2014/main" id="{5781D2DF-B82A-C063-CC77-0B5AA47FD9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93" name="Arc 18">
            <a:extLst>
              <a:ext uri="{FF2B5EF4-FFF2-40B4-BE49-F238E27FC236}">
                <a16:creationId xmlns:a16="http://schemas.microsoft.com/office/drawing/2014/main" id="{54E3ADCE-CD6E-4E31-0529-55C4EE248ADD}"/>
              </a:ext>
            </a:extLst>
          </p:cNvPr>
          <p:cNvSpPr>
            <a:spLocks/>
          </p:cNvSpPr>
          <p:nvPr/>
        </p:nvSpPr>
        <p:spPr bwMode="auto">
          <a:xfrm>
            <a:off x="2819400" y="4724400"/>
            <a:ext cx="609600" cy="6096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94" name="Line 19">
            <a:extLst>
              <a:ext uri="{FF2B5EF4-FFF2-40B4-BE49-F238E27FC236}">
                <a16:creationId xmlns:a16="http://schemas.microsoft.com/office/drawing/2014/main" id="{17E682D1-6DCF-D8AA-AD02-50ECF77863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33925" y="4843463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95" name="AutoShape 20">
            <a:extLst>
              <a:ext uri="{FF2B5EF4-FFF2-40B4-BE49-F238E27FC236}">
                <a16:creationId xmlns:a16="http://schemas.microsoft.com/office/drawing/2014/main" id="{CB2C10A7-13BD-8A89-3211-E342503E1BCE}"/>
              </a:ext>
            </a:extLst>
          </p:cNvPr>
          <p:cNvSpPr>
            <a:spLocks noChangeArrowheads="1"/>
          </p:cNvSpPr>
          <p:nvPr/>
        </p:nvSpPr>
        <p:spPr bwMode="auto">
          <a:xfrm rot="-5377278">
            <a:off x="6715125" y="4471988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4596" name="Oval 21">
            <a:extLst>
              <a:ext uri="{FF2B5EF4-FFF2-40B4-BE49-F238E27FC236}">
                <a16:creationId xmlns:a16="http://schemas.microsoft.com/office/drawing/2014/main" id="{6B10AB79-F03F-B5C5-D815-E1AFEBEE9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225" y="481012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4597" name="Line 22">
            <a:extLst>
              <a:ext uri="{FF2B5EF4-FFF2-40B4-BE49-F238E27FC236}">
                <a16:creationId xmlns:a16="http://schemas.microsoft.com/office/drawing/2014/main" id="{543A83CA-380E-0605-0294-0F303711E7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598" name="Line 23">
            <a:extLst>
              <a:ext uri="{FF2B5EF4-FFF2-40B4-BE49-F238E27FC236}">
                <a16:creationId xmlns:a16="http://schemas.microsoft.com/office/drawing/2014/main" id="{1402B057-A05D-505A-E5F6-3562A9691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99" name="Text Box 25">
            <a:extLst>
              <a:ext uri="{FF2B5EF4-FFF2-40B4-BE49-F238E27FC236}">
                <a16:creationId xmlns:a16="http://schemas.microsoft.com/office/drawing/2014/main" id="{93C79A59-2353-4A34-46C4-0E1BC0953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4196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NL" sz="2400" b="1"/>
              <a:t>R</a:t>
            </a:r>
            <a:endParaRPr lang="en-GB" altLang="nl-NL" sz="2400" b="1"/>
          </a:p>
        </p:txBody>
      </p:sp>
      <p:sp>
        <p:nvSpPr>
          <p:cNvPr id="24600" name="Text Box 27">
            <a:extLst>
              <a:ext uri="{FF2B5EF4-FFF2-40B4-BE49-F238E27FC236}">
                <a16:creationId xmlns:a16="http://schemas.microsoft.com/office/drawing/2014/main" id="{841B5B0A-CF20-A4AF-C93D-65673D4CA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715000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1)                      2)                      3)</a:t>
            </a:r>
            <a:endParaRPr lang="en-GB" altLang="nl-NL" sz="2400"/>
          </a:p>
        </p:txBody>
      </p:sp>
      <p:sp>
        <p:nvSpPr>
          <p:cNvPr id="24601" name="Text Box 21">
            <a:extLst>
              <a:ext uri="{FF2B5EF4-FFF2-40B4-BE49-F238E27FC236}">
                <a16:creationId xmlns:a16="http://schemas.microsoft.com/office/drawing/2014/main" id="{BDEDA685-5552-5646-813C-178ECAF3B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2449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H&amp;B 7-4:229-230</a:t>
            </a:r>
            <a:endParaRPr lang="en-GB" altLang="nl-NL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7">
            <a:extLst>
              <a:ext uri="{FF2B5EF4-FFF2-40B4-BE49-F238E27FC236}">
                <a16:creationId xmlns:a16="http://schemas.microsoft.com/office/drawing/2014/main" id="{F3795436-DB6B-C12C-054D-83D23BC77D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8663" y="1601788"/>
          <a:ext cx="5588000" cy="270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2000" imgH="977900" progId="Equation.3">
                  <p:embed/>
                </p:oleObj>
              </mc:Choice>
              <mc:Fallback>
                <p:oleObj name="Equation" r:id="rId2" imgW="2032000" imgH="977900" progId="Equation.3">
                  <p:embed/>
                  <p:pic>
                    <p:nvPicPr>
                      <p:cNvPr id="25602" name="Object 27">
                        <a:extLst>
                          <a:ext uri="{FF2B5EF4-FFF2-40B4-BE49-F238E27FC236}">
                            <a16:creationId xmlns:a16="http://schemas.microsoft.com/office/drawing/2014/main" id="{F3795436-DB6B-C12C-054D-83D23BC77D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1601788"/>
                        <a:ext cx="5588000" cy="270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AutoShape 2">
            <a:extLst>
              <a:ext uri="{FF2B5EF4-FFF2-40B4-BE49-F238E27FC236}">
                <a16:creationId xmlns:a16="http://schemas.microsoft.com/office/drawing/2014/main" id="{9AC8172C-512B-C545-F28A-188195110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829175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5604" name="Oval 3">
            <a:extLst>
              <a:ext uri="{FF2B5EF4-FFF2-40B4-BE49-F238E27FC236}">
                <a16:creationId xmlns:a16="http://schemas.microsoft.com/office/drawing/2014/main" id="{C91EC8D6-A77C-0320-7604-1516D8F79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5605" name="Rectangle 4">
            <a:extLst>
              <a:ext uri="{FF2B5EF4-FFF2-40B4-BE49-F238E27FC236}">
                <a16:creationId xmlns:a16="http://schemas.microsoft.com/office/drawing/2014/main" id="{492E9C36-8A68-517C-4350-3523BC3371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Rotation around a point 2</a:t>
            </a:r>
            <a:endParaRPr lang="en-GB" altLang="nl-NL"/>
          </a:p>
        </p:txBody>
      </p:sp>
      <p:sp>
        <p:nvSpPr>
          <p:cNvPr id="25606" name="Line 7">
            <a:extLst>
              <a:ext uri="{FF2B5EF4-FFF2-40B4-BE49-F238E27FC236}">
                <a16:creationId xmlns:a16="http://schemas.microsoft.com/office/drawing/2014/main" id="{22131F88-8704-86FE-41A9-F614752FC27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07" name="Line 8">
            <a:extLst>
              <a:ext uri="{FF2B5EF4-FFF2-40B4-BE49-F238E27FC236}">
                <a16:creationId xmlns:a16="http://schemas.microsoft.com/office/drawing/2014/main" id="{2487AF99-5CDC-A237-F6BB-6B4DE2F99A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08" name="AutoShape 9">
            <a:extLst>
              <a:ext uri="{FF2B5EF4-FFF2-40B4-BE49-F238E27FC236}">
                <a16:creationId xmlns:a16="http://schemas.microsoft.com/office/drawing/2014/main" id="{8CDBC868-5538-C1CD-6805-977A70DF8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43400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5609" name="Oval 10">
            <a:extLst>
              <a:ext uri="{FF2B5EF4-FFF2-40B4-BE49-F238E27FC236}">
                <a16:creationId xmlns:a16="http://schemas.microsoft.com/office/drawing/2014/main" id="{6F1E4F71-B0AB-6C47-BB5F-7D83602BA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4805363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5610" name="Line 11">
            <a:extLst>
              <a:ext uri="{FF2B5EF4-FFF2-40B4-BE49-F238E27FC236}">
                <a16:creationId xmlns:a16="http://schemas.microsoft.com/office/drawing/2014/main" id="{02EA1B0C-4CBE-ACD3-F887-727D50F6BA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11" name="Line 12">
            <a:extLst>
              <a:ext uri="{FF2B5EF4-FFF2-40B4-BE49-F238E27FC236}">
                <a16:creationId xmlns:a16="http://schemas.microsoft.com/office/drawing/2014/main" id="{D0B6C1C5-1B8F-52FC-9070-0F7C0946CF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12" name="Line 13">
            <a:extLst>
              <a:ext uri="{FF2B5EF4-FFF2-40B4-BE49-F238E27FC236}">
                <a16:creationId xmlns:a16="http://schemas.microsoft.com/office/drawing/2014/main" id="{EFF2FF9F-EA9B-E359-2DA5-B8F3602FB3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" y="4852988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13" name="AutoShape 14">
            <a:extLst>
              <a:ext uri="{FF2B5EF4-FFF2-40B4-BE49-F238E27FC236}">
                <a16:creationId xmlns:a16="http://schemas.microsoft.com/office/drawing/2014/main" id="{3D0FC12E-9D9A-AF06-BB13-CF5B163EDF9C}"/>
              </a:ext>
            </a:extLst>
          </p:cNvPr>
          <p:cNvSpPr>
            <a:spLocks noChangeArrowheads="1"/>
          </p:cNvSpPr>
          <p:nvPr/>
        </p:nvSpPr>
        <p:spPr bwMode="auto">
          <a:xfrm rot="-5377278">
            <a:off x="4267200" y="4953000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5614" name="Oval 15">
            <a:extLst>
              <a:ext uri="{FF2B5EF4-FFF2-40B4-BE49-F238E27FC236}">
                <a16:creationId xmlns:a16="http://schemas.microsoft.com/office/drawing/2014/main" id="{3179D1AB-D623-4CCB-8EE1-A49D4857C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5615" name="Line 16">
            <a:extLst>
              <a:ext uri="{FF2B5EF4-FFF2-40B4-BE49-F238E27FC236}">
                <a16:creationId xmlns:a16="http://schemas.microsoft.com/office/drawing/2014/main" id="{33C0208D-AE87-C8B1-528F-9B6E5FCDD7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16" name="Line 17">
            <a:extLst>
              <a:ext uri="{FF2B5EF4-FFF2-40B4-BE49-F238E27FC236}">
                <a16:creationId xmlns:a16="http://schemas.microsoft.com/office/drawing/2014/main" id="{278692E5-6E32-7712-0781-09458F56C4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17" name="Arc 18">
            <a:extLst>
              <a:ext uri="{FF2B5EF4-FFF2-40B4-BE49-F238E27FC236}">
                <a16:creationId xmlns:a16="http://schemas.microsoft.com/office/drawing/2014/main" id="{322586A4-536E-E84C-0B9E-D5B13B328FB8}"/>
              </a:ext>
            </a:extLst>
          </p:cNvPr>
          <p:cNvSpPr>
            <a:spLocks/>
          </p:cNvSpPr>
          <p:nvPr/>
        </p:nvSpPr>
        <p:spPr bwMode="auto">
          <a:xfrm>
            <a:off x="2819400" y="4724400"/>
            <a:ext cx="609600" cy="6096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8" name="Line 19">
            <a:extLst>
              <a:ext uri="{FF2B5EF4-FFF2-40B4-BE49-F238E27FC236}">
                <a16:creationId xmlns:a16="http://schemas.microsoft.com/office/drawing/2014/main" id="{BC805AAC-12AF-DF57-FB93-5B0655EB51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33925" y="4843463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19" name="AutoShape 20">
            <a:extLst>
              <a:ext uri="{FF2B5EF4-FFF2-40B4-BE49-F238E27FC236}">
                <a16:creationId xmlns:a16="http://schemas.microsoft.com/office/drawing/2014/main" id="{496A1E4C-3BFE-A425-4B88-BF96D63C41AA}"/>
              </a:ext>
            </a:extLst>
          </p:cNvPr>
          <p:cNvSpPr>
            <a:spLocks noChangeArrowheads="1"/>
          </p:cNvSpPr>
          <p:nvPr/>
        </p:nvSpPr>
        <p:spPr bwMode="auto">
          <a:xfrm rot="-5377278">
            <a:off x="6715125" y="4471988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5620" name="Oval 21">
            <a:extLst>
              <a:ext uri="{FF2B5EF4-FFF2-40B4-BE49-F238E27FC236}">
                <a16:creationId xmlns:a16="http://schemas.microsoft.com/office/drawing/2014/main" id="{3623AECF-2B29-60B9-9DEA-B76F74CFD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225" y="481012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5621" name="Line 22">
            <a:extLst>
              <a:ext uri="{FF2B5EF4-FFF2-40B4-BE49-F238E27FC236}">
                <a16:creationId xmlns:a16="http://schemas.microsoft.com/office/drawing/2014/main" id="{5B279F98-4B42-4339-4826-84CEB34621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22" name="Line 23">
            <a:extLst>
              <a:ext uri="{FF2B5EF4-FFF2-40B4-BE49-F238E27FC236}">
                <a16:creationId xmlns:a16="http://schemas.microsoft.com/office/drawing/2014/main" id="{DC343001-38E6-0FA3-807A-B7F6E86BC3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23" name="Text Box 24">
            <a:extLst>
              <a:ext uri="{FF2B5EF4-FFF2-40B4-BE49-F238E27FC236}">
                <a16:creationId xmlns:a16="http://schemas.microsoft.com/office/drawing/2014/main" id="{FEE043F5-8784-6393-6F3A-781C2CB27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4196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NL" sz="2400" b="1"/>
              <a:t>R</a:t>
            </a:r>
            <a:endParaRPr lang="en-GB" altLang="nl-NL" sz="2400" b="1"/>
          </a:p>
        </p:txBody>
      </p:sp>
      <p:sp>
        <p:nvSpPr>
          <p:cNvPr id="25624" name="Text Box 25">
            <a:extLst>
              <a:ext uri="{FF2B5EF4-FFF2-40B4-BE49-F238E27FC236}">
                <a16:creationId xmlns:a16="http://schemas.microsoft.com/office/drawing/2014/main" id="{52244C83-5EB7-6008-B1C7-A983E9199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715000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1)                      2)                      3)</a:t>
            </a:r>
            <a:endParaRPr lang="en-GB" altLang="nl-NL" sz="2400"/>
          </a:p>
        </p:txBody>
      </p:sp>
      <p:sp>
        <p:nvSpPr>
          <p:cNvPr id="25625" name="Text Box 21">
            <a:extLst>
              <a:ext uri="{FF2B5EF4-FFF2-40B4-BE49-F238E27FC236}">
                <a16:creationId xmlns:a16="http://schemas.microsoft.com/office/drawing/2014/main" id="{C5BE1156-AFD5-3F67-2D70-BFEBEA8B6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2449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H&amp;B 7-4:229-230</a:t>
            </a:r>
            <a:endParaRPr lang="en-GB" altLang="nl-NL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7">
            <a:extLst>
              <a:ext uri="{FF2B5EF4-FFF2-40B4-BE49-F238E27FC236}">
                <a16:creationId xmlns:a16="http://schemas.microsoft.com/office/drawing/2014/main" id="{BC0BFD2F-5CA4-FBC3-8935-C6280BE4AB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557338"/>
          <a:ext cx="4392612" cy="261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84400" imgH="1295400" progId="Equation.3">
                  <p:embed/>
                </p:oleObj>
              </mc:Choice>
              <mc:Fallback>
                <p:oleObj name="Equation" r:id="rId2" imgW="2184400" imgH="1295400" progId="Equation.3">
                  <p:embed/>
                  <p:pic>
                    <p:nvPicPr>
                      <p:cNvPr id="26626" name="Object 27">
                        <a:extLst>
                          <a:ext uri="{FF2B5EF4-FFF2-40B4-BE49-F238E27FC236}">
                            <a16:creationId xmlns:a16="http://schemas.microsoft.com/office/drawing/2014/main" id="{BC0BFD2F-5CA4-FBC3-8935-C6280BE4AB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557338"/>
                        <a:ext cx="4392612" cy="261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AutoShape 2">
            <a:extLst>
              <a:ext uri="{FF2B5EF4-FFF2-40B4-BE49-F238E27FC236}">
                <a16:creationId xmlns:a16="http://schemas.microsoft.com/office/drawing/2014/main" id="{0E5C5420-EBCC-8058-2CB7-4077A2726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829175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6628" name="Oval 3">
            <a:extLst>
              <a:ext uri="{FF2B5EF4-FFF2-40B4-BE49-F238E27FC236}">
                <a16:creationId xmlns:a16="http://schemas.microsoft.com/office/drawing/2014/main" id="{A9000481-A225-9589-1472-08338FD0A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6629" name="Rectangle 4">
            <a:extLst>
              <a:ext uri="{FF2B5EF4-FFF2-40B4-BE49-F238E27FC236}">
                <a16:creationId xmlns:a16="http://schemas.microsoft.com/office/drawing/2014/main" id="{49FCA522-B0BB-2287-24F6-9AB6C6142A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Rotation around point 3</a:t>
            </a:r>
            <a:endParaRPr lang="en-GB" altLang="nl-NL"/>
          </a:p>
        </p:txBody>
      </p:sp>
      <p:sp>
        <p:nvSpPr>
          <p:cNvPr id="26630" name="Line 7">
            <a:extLst>
              <a:ext uri="{FF2B5EF4-FFF2-40B4-BE49-F238E27FC236}">
                <a16:creationId xmlns:a16="http://schemas.microsoft.com/office/drawing/2014/main" id="{370D05E4-95BC-028E-7797-B15A820E054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631" name="Line 8">
            <a:extLst>
              <a:ext uri="{FF2B5EF4-FFF2-40B4-BE49-F238E27FC236}">
                <a16:creationId xmlns:a16="http://schemas.microsoft.com/office/drawing/2014/main" id="{916776A6-7DDF-2C01-A4F5-66EB2CD4BA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32" name="AutoShape 9">
            <a:extLst>
              <a:ext uri="{FF2B5EF4-FFF2-40B4-BE49-F238E27FC236}">
                <a16:creationId xmlns:a16="http://schemas.microsoft.com/office/drawing/2014/main" id="{12E17E07-D43F-5443-624A-B5F8F88E3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43400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6633" name="Oval 10">
            <a:extLst>
              <a:ext uri="{FF2B5EF4-FFF2-40B4-BE49-F238E27FC236}">
                <a16:creationId xmlns:a16="http://schemas.microsoft.com/office/drawing/2014/main" id="{748443E3-5072-5473-BD88-17BDBB731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4805363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6634" name="Line 11">
            <a:extLst>
              <a:ext uri="{FF2B5EF4-FFF2-40B4-BE49-F238E27FC236}">
                <a16:creationId xmlns:a16="http://schemas.microsoft.com/office/drawing/2014/main" id="{5809ECDE-DA71-2EEA-FA64-CE310B412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635" name="Line 12">
            <a:extLst>
              <a:ext uri="{FF2B5EF4-FFF2-40B4-BE49-F238E27FC236}">
                <a16:creationId xmlns:a16="http://schemas.microsoft.com/office/drawing/2014/main" id="{A1E1D183-3DDE-E8F9-C633-A22D5EC40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36" name="Line 13">
            <a:extLst>
              <a:ext uri="{FF2B5EF4-FFF2-40B4-BE49-F238E27FC236}">
                <a16:creationId xmlns:a16="http://schemas.microsoft.com/office/drawing/2014/main" id="{00B65779-63E9-8ADB-3E5D-3470EA6019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" y="4852988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37" name="AutoShape 14">
            <a:extLst>
              <a:ext uri="{FF2B5EF4-FFF2-40B4-BE49-F238E27FC236}">
                <a16:creationId xmlns:a16="http://schemas.microsoft.com/office/drawing/2014/main" id="{93342792-D561-FA40-1DB7-B7FC617BB6CB}"/>
              </a:ext>
            </a:extLst>
          </p:cNvPr>
          <p:cNvSpPr>
            <a:spLocks noChangeArrowheads="1"/>
          </p:cNvSpPr>
          <p:nvPr/>
        </p:nvSpPr>
        <p:spPr bwMode="auto">
          <a:xfrm rot="-5377278">
            <a:off x="4267200" y="4953000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6638" name="Oval 15">
            <a:extLst>
              <a:ext uri="{FF2B5EF4-FFF2-40B4-BE49-F238E27FC236}">
                <a16:creationId xmlns:a16="http://schemas.microsoft.com/office/drawing/2014/main" id="{FB70D0F2-8A16-E3A8-3373-0E9A9C8C3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6639" name="Line 16">
            <a:extLst>
              <a:ext uri="{FF2B5EF4-FFF2-40B4-BE49-F238E27FC236}">
                <a16:creationId xmlns:a16="http://schemas.microsoft.com/office/drawing/2014/main" id="{DDD69286-1B91-BA69-A01C-551C655836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640" name="Line 17">
            <a:extLst>
              <a:ext uri="{FF2B5EF4-FFF2-40B4-BE49-F238E27FC236}">
                <a16:creationId xmlns:a16="http://schemas.microsoft.com/office/drawing/2014/main" id="{C6B7F765-F4AC-2153-0C6A-DC1BBDB0C5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41" name="Arc 18">
            <a:extLst>
              <a:ext uri="{FF2B5EF4-FFF2-40B4-BE49-F238E27FC236}">
                <a16:creationId xmlns:a16="http://schemas.microsoft.com/office/drawing/2014/main" id="{C2B6C5AA-A5E8-C854-895A-407460FD8C24}"/>
              </a:ext>
            </a:extLst>
          </p:cNvPr>
          <p:cNvSpPr>
            <a:spLocks/>
          </p:cNvSpPr>
          <p:nvPr/>
        </p:nvSpPr>
        <p:spPr bwMode="auto">
          <a:xfrm>
            <a:off x="2819400" y="4724400"/>
            <a:ext cx="609600" cy="6096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42" name="Line 19">
            <a:extLst>
              <a:ext uri="{FF2B5EF4-FFF2-40B4-BE49-F238E27FC236}">
                <a16:creationId xmlns:a16="http://schemas.microsoft.com/office/drawing/2014/main" id="{FDAAE635-2088-D465-AC94-C101EE44DC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33925" y="4843463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43" name="AutoShape 20">
            <a:extLst>
              <a:ext uri="{FF2B5EF4-FFF2-40B4-BE49-F238E27FC236}">
                <a16:creationId xmlns:a16="http://schemas.microsoft.com/office/drawing/2014/main" id="{C8500D04-E448-72B9-A891-2C6965CC8D4D}"/>
              </a:ext>
            </a:extLst>
          </p:cNvPr>
          <p:cNvSpPr>
            <a:spLocks noChangeArrowheads="1"/>
          </p:cNvSpPr>
          <p:nvPr/>
        </p:nvSpPr>
        <p:spPr bwMode="auto">
          <a:xfrm rot="-5377278">
            <a:off x="6715125" y="4471988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6644" name="Oval 21">
            <a:extLst>
              <a:ext uri="{FF2B5EF4-FFF2-40B4-BE49-F238E27FC236}">
                <a16:creationId xmlns:a16="http://schemas.microsoft.com/office/drawing/2014/main" id="{F11FEC9A-59C5-FE5B-0401-79FC44206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225" y="481012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6645" name="Line 22">
            <a:extLst>
              <a:ext uri="{FF2B5EF4-FFF2-40B4-BE49-F238E27FC236}">
                <a16:creationId xmlns:a16="http://schemas.microsoft.com/office/drawing/2014/main" id="{7146D9F9-335D-387B-98F8-5CD0934BD2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646" name="Line 23">
            <a:extLst>
              <a:ext uri="{FF2B5EF4-FFF2-40B4-BE49-F238E27FC236}">
                <a16:creationId xmlns:a16="http://schemas.microsoft.com/office/drawing/2014/main" id="{C403B63D-6F2F-E2D3-1EC2-A3DF2AB878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47" name="Text Box 24">
            <a:extLst>
              <a:ext uri="{FF2B5EF4-FFF2-40B4-BE49-F238E27FC236}">
                <a16:creationId xmlns:a16="http://schemas.microsoft.com/office/drawing/2014/main" id="{C2EF2B25-9A33-CDBB-6604-039A7EA11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4196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NL" sz="2400" b="1"/>
              <a:t>R</a:t>
            </a:r>
            <a:endParaRPr lang="en-GB" altLang="nl-NL" sz="2400" b="1"/>
          </a:p>
        </p:txBody>
      </p:sp>
      <p:sp>
        <p:nvSpPr>
          <p:cNvPr id="26648" name="Text Box 25">
            <a:extLst>
              <a:ext uri="{FF2B5EF4-FFF2-40B4-BE49-F238E27FC236}">
                <a16:creationId xmlns:a16="http://schemas.microsoft.com/office/drawing/2014/main" id="{CDA20EA0-7DD1-2AF2-2221-E9D17C243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715000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1)                      2)                      3)</a:t>
            </a:r>
            <a:endParaRPr lang="en-GB" altLang="nl-NL" sz="2400"/>
          </a:p>
        </p:txBody>
      </p:sp>
      <p:sp>
        <p:nvSpPr>
          <p:cNvPr id="26649" name="Text Box 21">
            <a:extLst>
              <a:ext uri="{FF2B5EF4-FFF2-40B4-BE49-F238E27FC236}">
                <a16:creationId xmlns:a16="http://schemas.microsoft.com/office/drawing/2014/main" id="{4350ED15-3671-5C02-37AF-C0AC108EE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2449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H&amp;B 7-4:229-230</a:t>
            </a:r>
            <a:endParaRPr lang="en-GB" altLang="nl-NL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7">
            <a:extLst>
              <a:ext uri="{FF2B5EF4-FFF2-40B4-BE49-F238E27FC236}">
                <a16:creationId xmlns:a16="http://schemas.microsoft.com/office/drawing/2014/main" id="{170AA33B-A0FE-5CC5-57BA-CD50D174DA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1700213"/>
          <a:ext cx="6121400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6700" imgH="1130300" progId="Equation.3">
                  <p:embed/>
                </p:oleObj>
              </mc:Choice>
              <mc:Fallback>
                <p:oleObj name="Equation" r:id="rId2" imgW="2806700" imgH="1130300" progId="Equation.3">
                  <p:embed/>
                  <p:pic>
                    <p:nvPicPr>
                      <p:cNvPr id="27650" name="Object 27">
                        <a:extLst>
                          <a:ext uri="{FF2B5EF4-FFF2-40B4-BE49-F238E27FC236}">
                            <a16:creationId xmlns:a16="http://schemas.microsoft.com/office/drawing/2014/main" id="{170AA33B-A0FE-5CC5-57BA-CD50D174DA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700213"/>
                        <a:ext cx="6121400" cy="247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AutoShape 2">
            <a:extLst>
              <a:ext uri="{FF2B5EF4-FFF2-40B4-BE49-F238E27FC236}">
                <a16:creationId xmlns:a16="http://schemas.microsoft.com/office/drawing/2014/main" id="{AE5BB80F-D77D-35B8-20CE-907E5C6DA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829175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7652" name="Oval 3">
            <a:extLst>
              <a:ext uri="{FF2B5EF4-FFF2-40B4-BE49-F238E27FC236}">
                <a16:creationId xmlns:a16="http://schemas.microsoft.com/office/drawing/2014/main" id="{E15A4115-6B54-688E-D78D-31BD90F73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D730729A-48FF-DF6A-6274-82B5C793E0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Rotation around point 4</a:t>
            </a:r>
            <a:endParaRPr lang="en-GB" altLang="nl-NL"/>
          </a:p>
        </p:txBody>
      </p:sp>
      <p:sp>
        <p:nvSpPr>
          <p:cNvPr id="27654" name="Line 7">
            <a:extLst>
              <a:ext uri="{FF2B5EF4-FFF2-40B4-BE49-F238E27FC236}">
                <a16:creationId xmlns:a16="http://schemas.microsoft.com/office/drawing/2014/main" id="{1EF6AAAB-F3A8-9F38-515D-65E2059573D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655" name="Line 8">
            <a:extLst>
              <a:ext uri="{FF2B5EF4-FFF2-40B4-BE49-F238E27FC236}">
                <a16:creationId xmlns:a16="http://schemas.microsoft.com/office/drawing/2014/main" id="{901CDAD3-5E33-0E81-4A2E-08ED0DFE68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56" name="AutoShape 9">
            <a:extLst>
              <a:ext uri="{FF2B5EF4-FFF2-40B4-BE49-F238E27FC236}">
                <a16:creationId xmlns:a16="http://schemas.microsoft.com/office/drawing/2014/main" id="{ABFA4096-AB4A-5F81-49BA-7EED8B02D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43400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7657" name="Oval 10">
            <a:extLst>
              <a:ext uri="{FF2B5EF4-FFF2-40B4-BE49-F238E27FC236}">
                <a16:creationId xmlns:a16="http://schemas.microsoft.com/office/drawing/2014/main" id="{049B0BA9-CC3A-1157-C147-9D4C3A093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4805363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7658" name="Line 11">
            <a:extLst>
              <a:ext uri="{FF2B5EF4-FFF2-40B4-BE49-F238E27FC236}">
                <a16:creationId xmlns:a16="http://schemas.microsoft.com/office/drawing/2014/main" id="{BDE88CCD-69DB-1D89-96DB-061816A8DA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659" name="Line 12">
            <a:extLst>
              <a:ext uri="{FF2B5EF4-FFF2-40B4-BE49-F238E27FC236}">
                <a16:creationId xmlns:a16="http://schemas.microsoft.com/office/drawing/2014/main" id="{574E7D76-2022-CE91-272F-7B95CF110D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0" name="Line 13">
            <a:extLst>
              <a:ext uri="{FF2B5EF4-FFF2-40B4-BE49-F238E27FC236}">
                <a16:creationId xmlns:a16="http://schemas.microsoft.com/office/drawing/2014/main" id="{099E8749-B3ED-FC79-F71B-4AC9870EFB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" y="4852988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1" name="AutoShape 14">
            <a:extLst>
              <a:ext uri="{FF2B5EF4-FFF2-40B4-BE49-F238E27FC236}">
                <a16:creationId xmlns:a16="http://schemas.microsoft.com/office/drawing/2014/main" id="{5911960C-0759-F3EE-38E8-7AF62FE5189B}"/>
              </a:ext>
            </a:extLst>
          </p:cNvPr>
          <p:cNvSpPr>
            <a:spLocks noChangeArrowheads="1"/>
          </p:cNvSpPr>
          <p:nvPr/>
        </p:nvSpPr>
        <p:spPr bwMode="auto">
          <a:xfrm rot="-5377278">
            <a:off x="4267200" y="4953000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7662" name="Oval 15">
            <a:extLst>
              <a:ext uri="{FF2B5EF4-FFF2-40B4-BE49-F238E27FC236}">
                <a16:creationId xmlns:a16="http://schemas.microsoft.com/office/drawing/2014/main" id="{92A7ECA4-F0D7-D500-475B-3D7168A4C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7663" name="Line 16">
            <a:extLst>
              <a:ext uri="{FF2B5EF4-FFF2-40B4-BE49-F238E27FC236}">
                <a16:creationId xmlns:a16="http://schemas.microsoft.com/office/drawing/2014/main" id="{970163FA-37C0-6985-3CEA-650EFF28C7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664" name="Line 17">
            <a:extLst>
              <a:ext uri="{FF2B5EF4-FFF2-40B4-BE49-F238E27FC236}">
                <a16:creationId xmlns:a16="http://schemas.microsoft.com/office/drawing/2014/main" id="{563ACC43-4E17-ED4C-A9BE-2537D76A0E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5" name="Arc 18">
            <a:extLst>
              <a:ext uri="{FF2B5EF4-FFF2-40B4-BE49-F238E27FC236}">
                <a16:creationId xmlns:a16="http://schemas.microsoft.com/office/drawing/2014/main" id="{0AC2CBFA-7CAF-EC53-F0C0-C0363C2760EC}"/>
              </a:ext>
            </a:extLst>
          </p:cNvPr>
          <p:cNvSpPr>
            <a:spLocks/>
          </p:cNvSpPr>
          <p:nvPr/>
        </p:nvSpPr>
        <p:spPr bwMode="auto">
          <a:xfrm>
            <a:off x="2819400" y="4724400"/>
            <a:ext cx="609600" cy="6096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66" name="Line 19">
            <a:extLst>
              <a:ext uri="{FF2B5EF4-FFF2-40B4-BE49-F238E27FC236}">
                <a16:creationId xmlns:a16="http://schemas.microsoft.com/office/drawing/2014/main" id="{6C8036DD-2EED-3221-291A-18D18F3EFC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33925" y="4843463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7" name="AutoShape 20">
            <a:extLst>
              <a:ext uri="{FF2B5EF4-FFF2-40B4-BE49-F238E27FC236}">
                <a16:creationId xmlns:a16="http://schemas.microsoft.com/office/drawing/2014/main" id="{DE61AEF4-43CD-0707-69F7-A7F761E8CB8A}"/>
              </a:ext>
            </a:extLst>
          </p:cNvPr>
          <p:cNvSpPr>
            <a:spLocks noChangeArrowheads="1"/>
          </p:cNvSpPr>
          <p:nvPr/>
        </p:nvSpPr>
        <p:spPr bwMode="auto">
          <a:xfrm rot="-5377278">
            <a:off x="6715125" y="4471988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7668" name="Oval 21">
            <a:extLst>
              <a:ext uri="{FF2B5EF4-FFF2-40B4-BE49-F238E27FC236}">
                <a16:creationId xmlns:a16="http://schemas.microsoft.com/office/drawing/2014/main" id="{42E0078C-0D93-908B-7C2B-19BC83AE6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225" y="481012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7669" name="Line 22">
            <a:extLst>
              <a:ext uri="{FF2B5EF4-FFF2-40B4-BE49-F238E27FC236}">
                <a16:creationId xmlns:a16="http://schemas.microsoft.com/office/drawing/2014/main" id="{27D63DE5-355B-C00D-937A-BA251F61E2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670" name="Line 23">
            <a:extLst>
              <a:ext uri="{FF2B5EF4-FFF2-40B4-BE49-F238E27FC236}">
                <a16:creationId xmlns:a16="http://schemas.microsoft.com/office/drawing/2014/main" id="{C6995179-FE05-BC34-C6A6-07966076D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71" name="Text Box 24">
            <a:extLst>
              <a:ext uri="{FF2B5EF4-FFF2-40B4-BE49-F238E27FC236}">
                <a16:creationId xmlns:a16="http://schemas.microsoft.com/office/drawing/2014/main" id="{042D1D0F-794B-DC3B-E9D2-23DE64D06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4196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NL" sz="2400" b="1"/>
              <a:t>R</a:t>
            </a:r>
            <a:endParaRPr lang="en-GB" altLang="nl-NL" sz="2400" b="1"/>
          </a:p>
        </p:txBody>
      </p:sp>
      <p:sp>
        <p:nvSpPr>
          <p:cNvPr id="27672" name="Text Box 25">
            <a:extLst>
              <a:ext uri="{FF2B5EF4-FFF2-40B4-BE49-F238E27FC236}">
                <a16:creationId xmlns:a16="http://schemas.microsoft.com/office/drawing/2014/main" id="{6EF5E0E2-AF7A-72E8-9B64-D820A0D6E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715000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1)                      2)                      3)</a:t>
            </a:r>
            <a:endParaRPr lang="en-GB" altLang="nl-NL" sz="2400"/>
          </a:p>
        </p:txBody>
      </p:sp>
      <p:sp>
        <p:nvSpPr>
          <p:cNvPr id="27673" name="Text Box 21">
            <a:extLst>
              <a:ext uri="{FF2B5EF4-FFF2-40B4-BE49-F238E27FC236}">
                <a16:creationId xmlns:a16="http://schemas.microsoft.com/office/drawing/2014/main" id="{DCA83311-603A-412C-BA9C-6B72CE7C2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2449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H&amp;B 7-4:229-230</a:t>
            </a:r>
            <a:endParaRPr lang="en-GB" altLang="nl-NL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7">
            <a:extLst>
              <a:ext uri="{FF2B5EF4-FFF2-40B4-BE49-F238E27FC236}">
                <a16:creationId xmlns:a16="http://schemas.microsoft.com/office/drawing/2014/main" id="{371B9666-1A8A-6D73-6A62-56C2DE1058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773238"/>
          <a:ext cx="6553200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03500" imgH="838200" progId="Equation.3">
                  <p:embed/>
                </p:oleObj>
              </mc:Choice>
              <mc:Fallback>
                <p:oleObj name="Equation" r:id="rId2" imgW="2603500" imgH="838200" progId="Equation.3">
                  <p:embed/>
                  <p:pic>
                    <p:nvPicPr>
                      <p:cNvPr id="28674" name="Object 27">
                        <a:extLst>
                          <a:ext uri="{FF2B5EF4-FFF2-40B4-BE49-F238E27FC236}">
                            <a16:creationId xmlns:a16="http://schemas.microsoft.com/office/drawing/2014/main" id="{371B9666-1A8A-6D73-6A62-56C2DE1058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73238"/>
                        <a:ext cx="6553200" cy="211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AutoShape 31">
            <a:extLst>
              <a:ext uri="{FF2B5EF4-FFF2-40B4-BE49-F238E27FC236}">
                <a16:creationId xmlns:a16="http://schemas.microsoft.com/office/drawing/2014/main" id="{60244666-D732-D53D-B226-B434AB523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0" y="4611688"/>
            <a:ext cx="304800" cy="381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8676" name="AutoShape 30">
            <a:extLst>
              <a:ext uri="{FF2B5EF4-FFF2-40B4-BE49-F238E27FC236}">
                <a16:creationId xmlns:a16="http://schemas.microsoft.com/office/drawing/2014/main" id="{C487A633-EC3B-8BDA-76B0-CBFBFB1E0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588" y="5075238"/>
            <a:ext cx="304800" cy="381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8677" name="AutoShape 2">
            <a:extLst>
              <a:ext uri="{FF2B5EF4-FFF2-40B4-BE49-F238E27FC236}">
                <a16:creationId xmlns:a16="http://schemas.microsoft.com/office/drawing/2014/main" id="{51C05A68-FD34-08A4-1045-805E5E51B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829175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8678" name="Oval 3">
            <a:extLst>
              <a:ext uri="{FF2B5EF4-FFF2-40B4-BE49-F238E27FC236}">
                <a16:creationId xmlns:a16="http://schemas.microsoft.com/office/drawing/2014/main" id="{22A1267A-8A05-F24D-6712-9A572E652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8679" name="Rectangle 4">
            <a:extLst>
              <a:ext uri="{FF2B5EF4-FFF2-40B4-BE49-F238E27FC236}">
                <a16:creationId xmlns:a16="http://schemas.microsoft.com/office/drawing/2014/main" id="{6892BE1F-6516-CB5A-4442-82A06C3A4F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Scaling w.r.t. point 1</a:t>
            </a:r>
            <a:endParaRPr lang="en-GB" altLang="nl-NL"/>
          </a:p>
        </p:txBody>
      </p:sp>
      <p:sp>
        <p:nvSpPr>
          <p:cNvPr id="28680" name="Line 7">
            <a:extLst>
              <a:ext uri="{FF2B5EF4-FFF2-40B4-BE49-F238E27FC236}">
                <a16:creationId xmlns:a16="http://schemas.microsoft.com/office/drawing/2014/main" id="{58018810-D188-2DE1-119A-1B11A8C9C2DC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8681" name="Line 8">
            <a:extLst>
              <a:ext uri="{FF2B5EF4-FFF2-40B4-BE49-F238E27FC236}">
                <a16:creationId xmlns:a16="http://schemas.microsoft.com/office/drawing/2014/main" id="{A650DBE3-B338-3BB0-8C5B-E496E75476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8682" name="AutoShape 9">
            <a:extLst>
              <a:ext uri="{FF2B5EF4-FFF2-40B4-BE49-F238E27FC236}">
                <a16:creationId xmlns:a16="http://schemas.microsoft.com/office/drawing/2014/main" id="{6D59BF73-969B-5207-87B7-69F708AD0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43400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8683" name="Oval 10">
            <a:extLst>
              <a:ext uri="{FF2B5EF4-FFF2-40B4-BE49-F238E27FC236}">
                <a16:creationId xmlns:a16="http://schemas.microsoft.com/office/drawing/2014/main" id="{FA462090-ABBA-54A6-DF65-169EB33C5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4805363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8684" name="Line 11">
            <a:extLst>
              <a:ext uri="{FF2B5EF4-FFF2-40B4-BE49-F238E27FC236}">
                <a16:creationId xmlns:a16="http://schemas.microsoft.com/office/drawing/2014/main" id="{00F20ACF-1C02-CDFE-BE74-5CA65E53FD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8685" name="Line 12">
            <a:extLst>
              <a:ext uri="{FF2B5EF4-FFF2-40B4-BE49-F238E27FC236}">
                <a16:creationId xmlns:a16="http://schemas.microsoft.com/office/drawing/2014/main" id="{AA6FCC25-EF60-6C6B-0BC3-CEB2F9AA57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8686" name="Line 13">
            <a:extLst>
              <a:ext uri="{FF2B5EF4-FFF2-40B4-BE49-F238E27FC236}">
                <a16:creationId xmlns:a16="http://schemas.microsoft.com/office/drawing/2014/main" id="{36D104E3-2BE3-FD3F-B700-15720353DF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" y="4852988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8687" name="Oval 15">
            <a:extLst>
              <a:ext uri="{FF2B5EF4-FFF2-40B4-BE49-F238E27FC236}">
                <a16:creationId xmlns:a16="http://schemas.microsoft.com/office/drawing/2014/main" id="{3349EFE0-9E25-0F9A-BED2-98CA74087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8688" name="Line 16">
            <a:extLst>
              <a:ext uri="{FF2B5EF4-FFF2-40B4-BE49-F238E27FC236}">
                <a16:creationId xmlns:a16="http://schemas.microsoft.com/office/drawing/2014/main" id="{5D872D93-8975-E5B6-8DE5-40E049EF6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8689" name="Line 17">
            <a:extLst>
              <a:ext uri="{FF2B5EF4-FFF2-40B4-BE49-F238E27FC236}">
                <a16:creationId xmlns:a16="http://schemas.microsoft.com/office/drawing/2014/main" id="{4847C7E0-B6D9-B4CA-30A4-60F85FE700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8690" name="Line 19">
            <a:extLst>
              <a:ext uri="{FF2B5EF4-FFF2-40B4-BE49-F238E27FC236}">
                <a16:creationId xmlns:a16="http://schemas.microsoft.com/office/drawing/2014/main" id="{EE9A7905-2A3C-4960-D570-61F41A8E42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33925" y="4843463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8691" name="Oval 21">
            <a:extLst>
              <a:ext uri="{FF2B5EF4-FFF2-40B4-BE49-F238E27FC236}">
                <a16:creationId xmlns:a16="http://schemas.microsoft.com/office/drawing/2014/main" id="{8D418E8F-22AD-4E78-8859-9219566B3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225" y="481012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8692" name="Line 22">
            <a:extLst>
              <a:ext uri="{FF2B5EF4-FFF2-40B4-BE49-F238E27FC236}">
                <a16:creationId xmlns:a16="http://schemas.microsoft.com/office/drawing/2014/main" id="{6243AEF7-D515-3BB8-2D20-18B22D43C1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8693" name="Line 23">
            <a:extLst>
              <a:ext uri="{FF2B5EF4-FFF2-40B4-BE49-F238E27FC236}">
                <a16:creationId xmlns:a16="http://schemas.microsoft.com/office/drawing/2014/main" id="{793713F5-466D-DB72-F61A-B8D94571E79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8694" name="Text Box 24">
            <a:extLst>
              <a:ext uri="{FF2B5EF4-FFF2-40B4-BE49-F238E27FC236}">
                <a16:creationId xmlns:a16="http://schemas.microsoft.com/office/drawing/2014/main" id="{76F274C2-E9E2-2109-379A-4C8343931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4419600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NL" sz="2400" b="1"/>
              <a:t>F</a:t>
            </a:r>
            <a:endParaRPr lang="en-GB" altLang="nl-NL" sz="2400" b="1"/>
          </a:p>
        </p:txBody>
      </p:sp>
      <p:sp>
        <p:nvSpPr>
          <p:cNvPr id="28695" name="Text Box 25">
            <a:extLst>
              <a:ext uri="{FF2B5EF4-FFF2-40B4-BE49-F238E27FC236}">
                <a16:creationId xmlns:a16="http://schemas.microsoft.com/office/drawing/2014/main" id="{3B13943C-E9F4-D964-8C20-82B24A6E4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715000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1)                      2)                      3)</a:t>
            </a:r>
            <a:endParaRPr lang="en-GB" altLang="nl-NL" sz="2400"/>
          </a:p>
        </p:txBody>
      </p:sp>
      <p:sp>
        <p:nvSpPr>
          <p:cNvPr id="28696" name="Rectangle 27">
            <a:extLst>
              <a:ext uri="{FF2B5EF4-FFF2-40B4-BE49-F238E27FC236}">
                <a16:creationId xmlns:a16="http://schemas.microsoft.com/office/drawing/2014/main" id="{7F739D5E-2851-67A3-C2ED-E52CEBF0A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876800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8697" name="Rectangle 28">
            <a:extLst>
              <a:ext uri="{FF2B5EF4-FFF2-40B4-BE49-F238E27FC236}">
                <a16:creationId xmlns:a16="http://schemas.microsoft.com/office/drawing/2014/main" id="{885D76DB-4EDD-08F7-D8E7-789239FFD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8698" name="Line 29">
            <a:extLst>
              <a:ext uri="{FF2B5EF4-FFF2-40B4-BE49-F238E27FC236}">
                <a16:creationId xmlns:a16="http://schemas.microsoft.com/office/drawing/2014/main" id="{482799A3-44C9-1F1D-D61B-4371F96FAD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25775" y="4929188"/>
            <a:ext cx="219075" cy="1762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8699" name="Text Box 21">
            <a:extLst>
              <a:ext uri="{FF2B5EF4-FFF2-40B4-BE49-F238E27FC236}">
                <a16:creationId xmlns:a16="http://schemas.microsoft.com/office/drawing/2014/main" id="{9AA95B81-B285-D5C0-E64F-F0D12E884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2449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H&amp;B 7-4:230-231</a:t>
            </a:r>
            <a:endParaRPr lang="en-GB" altLang="nl-NL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7">
            <a:extLst>
              <a:ext uri="{FF2B5EF4-FFF2-40B4-BE49-F238E27FC236}">
                <a16:creationId xmlns:a16="http://schemas.microsoft.com/office/drawing/2014/main" id="{7F4DB17A-097B-14D3-03CA-3CBF35370B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770063"/>
          <a:ext cx="3097212" cy="237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95400" imgH="990600" progId="Equation.3">
                  <p:embed/>
                </p:oleObj>
              </mc:Choice>
              <mc:Fallback>
                <p:oleObj name="Equation" r:id="rId2" imgW="1295400" imgH="990600" progId="Equation.3">
                  <p:embed/>
                  <p:pic>
                    <p:nvPicPr>
                      <p:cNvPr id="29698" name="Object 27">
                        <a:extLst>
                          <a:ext uri="{FF2B5EF4-FFF2-40B4-BE49-F238E27FC236}">
                            <a16:creationId xmlns:a16="http://schemas.microsoft.com/office/drawing/2014/main" id="{7F4DB17A-097B-14D3-03CA-3CBF35370B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70063"/>
                        <a:ext cx="3097212" cy="237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" name="Rectangle 4">
            <a:extLst>
              <a:ext uri="{FF2B5EF4-FFF2-40B4-BE49-F238E27FC236}">
                <a16:creationId xmlns:a16="http://schemas.microsoft.com/office/drawing/2014/main" id="{49D15344-70FE-C5EE-4123-1D11A10023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Scaling w.r.t.point 2</a:t>
            </a:r>
            <a:endParaRPr lang="en-GB" altLang="nl-NL"/>
          </a:p>
        </p:txBody>
      </p:sp>
      <p:sp>
        <p:nvSpPr>
          <p:cNvPr id="29700" name="AutoShape 26">
            <a:extLst>
              <a:ext uri="{FF2B5EF4-FFF2-40B4-BE49-F238E27FC236}">
                <a16:creationId xmlns:a16="http://schemas.microsoft.com/office/drawing/2014/main" id="{F446FF07-86D3-D015-E2D5-5692038A4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0" y="4611688"/>
            <a:ext cx="304800" cy="381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9701" name="AutoShape 27">
            <a:extLst>
              <a:ext uri="{FF2B5EF4-FFF2-40B4-BE49-F238E27FC236}">
                <a16:creationId xmlns:a16="http://schemas.microsoft.com/office/drawing/2014/main" id="{5512F477-27BC-26AD-406C-AA598CB2E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588" y="5075238"/>
            <a:ext cx="304800" cy="381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9702" name="AutoShape 28">
            <a:extLst>
              <a:ext uri="{FF2B5EF4-FFF2-40B4-BE49-F238E27FC236}">
                <a16:creationId xmlns:a16="http://schemas.microsoft.com/office/drawing/2014/main" id="{E25C4DC4-C13C-CB6C-24D5-BA7568DC2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829175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9703" name="Oval 29">
            <a:extLst>
              <a:ext uri="{FF2B5EF4-FFF2-40B4-BE49-F238E27FC236}">
                <a16:creationId xmlns:a16="http://schemas.microsoft.com/office/drawing/2014/main" id="{8A1B3408-36C5-CE28-A479-045AF606D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9704" name="Line 30">
            <a:extLst>
              <a:ext uri="{FF2B5EF4-FFF2-40B4-BE49-F238E27FC236}">
                <a16:creationId xmlns:a16="http://schemas.microsoft.com/office/drawing/2014/main" id="{69029887-3F72-10F6-413D-13EBDDF4E6E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9705" name="Line 31">
            <a:extLst>
              <a:ext uri="{FF2B5EF4-FFF2-40B4-BE49-F238E27FC236}">
                <a16:creationId xmlns:a16="http://schemas.microsoft.com/office/drawing/2014/main" id="{CAA5B8B9-7DBC-9F4C-ACE0-32CCE6602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06" name="AutoShape 32">
            <a:extLst>
              <a:ext uri="{FF2B5EF4-FFF2-40B4-BE49-F238E27FC236}">
                <a16:creationId xmlns:a16="http://schemas.microsoft.com/office/drawing/2014/main" id="{65AAA9B0-6F35-BF2B-1AA4-A1593A98A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43400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9707" name="Oval 33">
            <a:extLst>
              <a:ext uri="{FF2B5EF4-FFF2-40B4-BE49-F238E27FC236}">
                <a16:creationId xmlns:a16="http://schemas.microsoft.com/office/drawing/2014/main" id="{C8479A5C-6FEB-7D95-509E-AD1E194B0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4805363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9708" name="Line 34">
            <a:extLst>
              <a:ext uri="{FF2B5EF4-FFF2-40B4-BE49-F238E27FC236}">
                <a16:creationId xmlns:a16="http://schemas.microsoft.com/office/drawing/2014/main" id="{5DBF5278-A215-9254-E3AD-1A81BF4882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9709" name="Line 35">
            <a:extLst>
              <a:ext uri="{FF2B5EF4-FFF2-40B4-BE49-F238E27FC236}">
                <a16:creationId xmlns:a16="http://schemas.microsoft.com/office/drawing/2014/main" id="{A371B120-C140-AE11-4A6A-8C817D32D0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10" name="Line 36">
            <a:extLst>
              <a:ext uri="{FF2B5EF4-FFF2-40B4-BE49-F238E27FC236}">
                <a16:creationId xmlns:a16="http://schemas.microsoft.com/office/drawing/2014/main" id="{BC1F3AE2-0F38-7F8C-9968-54C8D0B106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" y="4852988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11" name="Oval 37">
            <a:extLst>
              <a:ext uri="{FF2B5EF4-FFF2-40B4-BE49-F238E27FC236}">
                <a16:creationId xmlns:a16="http://schemas.microsoft.com/office/drawing/2014/main" id="{1AE41CDC-3538-F396-B6E9-9A7B3E35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9712" name="Line 38">
            <a:extLst>
              <a:ext uri="{FF2B5EF4-FFF2-40B4-BE49-F238E27FC236}">
                <a16:creationId xmlns:a16="http://schemas.microsoft.com/office/drawing/2014/main" id="{7C040A5E-F3EA-1C30-3295-A9FDD815B5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9713" name="Line 39">
            <a:extLst>
              <a:ext uri="{FF2B5EF4-FFF2-40B4-BE49-F238E27FC236}">
                <a16:creationId xmlns:a16="http://schemas.microsoft.com/office/drawing/2014/main" id="{6914333F-F752-F7D4-841B-96BEA7F89A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14" name="Line 40">
            <a:extLst>
              <a:ext uri="{FF2B5EF4-FFF2-40B4-BE49-F238E27FC236}">
                <a16:creationId xmlns:a16="http://schemas.microsoft.com/office/drawing/2014/main" id="{5C9E9C62-0131-8205-5966-F34D77EBA8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33925" y="4843463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15" name="Oval 41">
            <a:extLst>
              <a:ext uri="{FF2B5EF4-FFF2-40B4-BE49-F238E27FC236}">
                <a16:creationId xmlns:a16="http://schemas.microsoft.com/office/drawing/2014/main" id="{1E7EE7E5-6A6D-7712-0809-A34ADF33A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225" y="481012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9716" name="Line 42">
            <a:extLst>
              <a:ext uri="{FF2B5EF4-FFF2-40B4-BE49-F238E27FC236}">
                <a16:creationId xmlns:a16="http://schemas.microsoft.com/office/drawing/2014/main" id="{B5720C64-2583-024E-5C3D-510B2C4D3D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9717" name="Line 43">
            <a:extLst>
              <a:ext uri="{FF2B5EF4-FFF2-40B4-BE49-F238E27FC236}">
                <a16:creationId xmlns:a16="http://schemas.microsoft.com/office/drawing/2014/main" id="{1A229730-8B27-9794-DDD6-E18FB9F838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18" name="Text Box 44">
            <a:extLst>
              <a:ext uri="{FF2B5EF4-FFF2-40B4-BE49-F238E27FC236}">
                <a16:creationId xmlns:a16="http://schemas.microsoft.com/office/drawing/2014/main" id="{5F93C48E-D495-D003-0B7D-95F26131C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4419600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NL" sz="2400" b="1"/>
              <a:t>F</a:t>
            </a:r>
            <a:endParaRPr lang="en-GB" altLang="nl-NL" sz="2400" b="1"/>
          </a:p>
        </p:txBody>
      </p:sp>
      <p:sp>
        <p:nvSpPr>
          <p:cNvPr id="29719" name="Text Box 45">
            <a:extLst>
              <a:ext uri="{FF2B5EF4-FFF2-40B4-BE49-F238E27FC236}">
                <a16:creationId xmlns:a16="http://schemas.microsoft.com/office/drawing/2014/main" id="{39723232-AAE9-D9D3-1AEC-B648A4235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715000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1)                      2)                      3)</a:t>
            </a:r>
            <a:endParaRPr lang="en-GB" altLang="nl-NL" sz="2400"/>
          </a:p>
        </p:txBody>
      </p:sp>
      <p:sp>
        <p:nvSpPr>
          <p:cNvPr id="29720" name="Rectangle 46">
            <a:extLst>
              <a:ext uri="{FF2B5EF4-FFF2-40B4-BE49-F238E27FC236}">
                <a16:creationId xmlns:a16="http://schemas.microsoft.com/office/drawing/2014/main" id="{AE3143ED-D31F-EE30-04CB-3B8CCCEFC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876800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9721" name="Rectangle 47">
            <a:extLst>
              <a:ext uri="{FF2B5EF4-FFF2-40B4-BE49-F238E27FC236}">
                <a16:creationId xmlns:a16="http://schemas.microsoft.com/office/drawing/2014/main" id="{AD570A00-E92D-FBF2-2BC3-263F35DD2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29722" name="Line 48">
            <a:extLst>
              <a:ext uri="{FF2B5EF4-FFF2-40B4-BE49-F238E27FC236}">
                <a16:creationId xmlns:a16="http://schemas.microsoft.com/office/drawing/2014/main" id="{F27D4879-F6D9-04B8-361C-A33A198FA7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25775" y="4929188"/>
            <a:ext cx="219075" cy="1762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23" name="Text Box 21">
            <a:extLst>
              <a:ext uri="{FF2B5EF4-FFF2-40B4-BE49-F238E27FC236}">
                <a16:creationId xmlns:a16="http://schemas.microsoft.com/office/drawing/2014/main" id="{58CB245F-3433-9095-142D-7628F43B4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2449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H&amp;B 7-4:230-231</a:t>
            </a:r>
            <a:endParaRPr lang="en-GB" altLang="nl-NL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7">
            <a:extLst>
              <a:ext uri="{FF2B5EF4-FFF2-40B4-BE49-F238E27FC236}">
                <a16:creationId xmlns:a16="http://schemas.microsoft.com/office/drawing/2014/main" id="{69C64980-8531-CCE2-ACF2-979C46615A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844675"/>
          <a:ext cx="5257800" cy="24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63800" imgH="1130300" progId="Equation.3">
                  <p:embed/>
                </p:oleObj>
              </mc:Choice>
              <mc:Fallback>
                <p:oleObj name="Equation" r:id="rId2" imgW="2463800" imgH="1130300" progId="Equation.3">
                  <p:embed/>
                  <p:pic>
                    <p:nvPicPr>
                      <p:cNvPr id="30722" name="Object 27">
                        <a:extLst>
                          <a:ext uri="{FF2B5EF4-FFF2-40B4-BE49-F238E27FC236}">
                            <a16:creationId xmlns:a16="http://schemas.microsoft.com/office/drawing/2014/main" id="{69C64980-8531-CCE2-ACF2-979C46615A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844675"/>
                        <a:ext cx="5257800" cy="242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Rectangle 4">
            <a:extLst>
              <a:ext uri="{FF2B5EF4-FFF2-40B4-BE49-F238E27FC236}">
                <a16:creationId xmlns:a16="http://schemas.microsoft.com/office/drawing/2014/main" id="{8592CD8F-95EF-482F-2EC2-586FC51887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Scaling w.r.t.point 3</a:t>
            </a:r>
            <a:endParaRPr lang="en-GB" altLang="nl-NL"/>
          </a:p>
        </p:txBody>
      </p:sp>
      <p:sp>
        <p:nvSpPr>
          <p:cNvPr id="30724" name="AutoShape 26">
            <a:extLst>
              <a:ext uri="{FF2B5EF4-FFF2-40B4-BE49-F238E27FC236}">
                <a16:creationId xmlns:a16="http://schemas.microsoft.com/office/drawing/2014/main" id="{AF36B62E-C7FD-53AB-B8C0-5BE1208ED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0" y="4611688"/>
            <a:ext cx="304800" cy="381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30725" name="AutoShape 27">
            <a:extLst>
              <a:ext uri="{FF2B5EF4-FFF2-40B4-BE49-F238E27FC236}">
                <a16:creationId xmlns:a16="http://schemas.microsoft.com/office/drawing/2014/main" id="{A45BFC2E-D9B9-3950-F937-7D4F622C2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588" y="5075238"/>
            <a:ext cx="304800" cy="381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30726" name="AutoShape 28">
            <a:extLst>
              <a:ext uri="{FF2B5EF4-FFF2-40B4-BE49-F238E27FC236}">
                <a16:creationId xmlns:a16="http://schemas.microsoft.com/office/drawing/2014/main" id="{CA933A15-C71F-71E4-EE77-DA078BACF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829175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30727" name="Oval 29">
            <a:extLst>
              <a:ext uri="{FF2B5EF4-FFF2-40B4-BE49-F238E27FC236}">
                <a16:creationId xmlns:a16="http://schemas.microsoft.com/office/drawing/2014/main" id="{6A8E2542-448F-91B2-B696-0ADAC1C35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30728" name="Line 30">
            <a:extLst>
              <a:ext uri="{FF2B5EF4-FFF2-40B4-BE49-F238E27FC236}">
                <a16:creationId xmlns:a16="http://schemas.microsoft.com/office/drawing/2014/main" id="{6C803B7F-E416-9120-B5A4-47DD8F86C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729" name="Line 31">
            <a:extLst>
              <a:ext uri="{FF2B5EF4-FFF2-40B4-BE49-F238E27FC236}">
                <a16:creationId xmlns:a16="http://schemas.microsoft.com/office/drawing/2014/main" id="{ABF043F3-4265-0BEB-DEBA-3884FC3BD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30" name="AutoShape 32">
            <a:extLst>
              <a:ext uri="{FF2B5EF4-FFF2-40B4-BE49-F238E27FC236}">
                <a16:creationId xmlns:a16="http://schemas.microsoft.com/office/drawing/2014/main" id="{9397DC26-C45B-EA1D-76C5-04BF76648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43400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30731" name="Oval 33">
            <a:extLst>
              <a:ext uri="{FF2B5EF4-FFF2-40B4-BE49-F238E27FC236}">
                <a16:creationId xmlns:a16="http://schemas.microsoft.com/office/drawing/2014/main" id="{FA1821A7-620A-5EAA-94C5-C6BF21BC5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4805363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30732" name="Line 34">
            <a:extLst>
              <a:ext uri="{FF2B5EF4-FFF2-40B4-BE49-F238E27FC236}">
                <a16:creationId xmlns:a16="http://schemas.microsoft.com/office/drawing/2014/main" id="{3E9A567B-3CB5-4E41-E65A-53634910A9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733" name="Line 35">
            <a:extLst>
              <a:ext uri="{FF2B5EF4-FFF2-40B4-BE49-F238E27FC236}">
                <a16:creationId xmlns:a16="http://schemas.microsoft.com/office/drawing/2014/main" id="{0C56D555-1BD6-CD10-97B1-23327B44C5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34" name="Line 36">
            <a:extLst>
              <a:ext uri="{FF2B5EF4-FFF2-40B4-BE49-F238E27FC236}">
                <a16:creationId xmlns:a16="http://schemas.microsoft.com/office/drawing/2014/main" id="{F6A15B0C-9D3F-A1A5-74C7-8DAABD9C23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" y="4852988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35" name="Oval 37">
            <a:extLst>
              <a:ext uri="{FF2B5EF4-FFF2-40B4-BE49-F238E27FC236}">
                <a16:creationId xmlns:a16="http://schemas.microsoft.com/office/drawing/2014/main" id="{6E63087C-2358-B21C-D70D-84AE6ED31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30736" name="Line 38">
            <a:extLst>
              <a:ext uri="{FF2B5EF4-FFF2-40B4-BE49-F238E27FC236}">
                <a16:creationId xmlns:a16="http://schemas.microsoft.com/office/drawing/2014/main" id="{777EDA70-6602-29F0-0EB3-F52897F522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737" name="Line 39">
            <a:extLst>
              <a:ext uri="{FF2B5EF4-FFF2-40B4-BE49-F238E27FC236}">
                <a16:creationId xmlns:a16="http://schemas.microsoft.com/office/drawing/2014/main" id="{F9BA8BC5-2296-FFB8-0DEB-B3851D7E2B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38" name="Line 40">
            <a:extLst>
              <a:ext uri="{FF2B5EF4-FFF2-40B4-BE49-F238E27FC236}">
                <a16:creationId xmlns:a16="http://schemas.microsoft.com/office/drawing/2014/main" id="{DA169685-9425-3F0F-C9BB-38F76A5AA2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33925" y="4843463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39" name="Oval 41">
            <a:extLst>
              <a:ext uri="{FF2B5EF4-FFF2-40B4-BE49-F238E27FC236}">
                <a16:creationId xmlns:a16="http://schemas.microsoft.com/office/drawing/2014/main" id="{BAE37D1C-D45E-8B7E-E1A5-3AB0D8AE1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225" y="481012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30740" name="Line 42">
            <a:extLst>
              <a:ext uri="{FF2B5EF4-FFF2-40B4-BE49-F238E27FC236}">
                <a16:creationId xmlns:a16="http://schemas.microsoft.com/office/drawing/2014/main" id="{A906B7AF-6672-E61F-76DD-E3FBCD19DD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741" name="Line 43">
            <a:extLst>
              <a:ext uri="{FF2B5EF4-FFF2-40B4-BE49-F238E27FC236}">
                <a16:creationId xmlns:a16="http://schemas.microsoft.com/office/drawing/2014/main" id="{E1F73CC7-C779-DFF9-0DF7-B392F293F0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42" name="Text Box 44">
            <a:extLst>
              <a:ext uri="{FF2B5EF4-FFF2-40B4-BE49-F238E27FC236}">
                <a16:creationId xmlns:a16="http://schemas.microsoft.com/office/drawing/2014/main" id="{DADCF19C-AC19-8F92-A1A8-0D7A2B623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4419600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NL" sz="2400" b="1"/>
              <a:t>F</a:t>
            </a:r>
            <a:endParaRPr lang="en-GB" altLang="nl-NL" sz="2400" b="1"/>
          </a:p>
        </p:txBody>
      </p:sp>
      <p:sp>
        <p:nvSpPr>
          <p:cNvPr id="30743" name="Text Box 45">
            <a:extLst>
              <a:ext uri="{FF2B5EF4-FFF2-40B4-BE49-F238E27FC236}">
                <a16:creationId xmlns:a16="http://schemas.microsoft.com/office/drawing/2014/main" id="{9AFAC2B5-72A6-623C-4A04-7AC9E855A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715000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1)                      2)                      3)</a:t>
            </a:r>
            <a:endParaRPr lang="en-GB" altLang="nl-NL" sz="2400"/>
          </a:p>
        </p:txBody>
      </p:sp>
      <p:sp>
        <p:nvSpPr>
          <p:cNvPr id="30744" name="Rectangle 46">
            <a:extLst>
              <a:ext uri="{FF2B5EF4-FFF2-40B4-BE49-F238E27FC236}">
                <a16:creationId xmlns:a16="http://schemas.microsoft.com/office/drawing/2014/main" id="{B6F787B1-548A-20AD-5902-3C2E33A49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876800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30745" name="Rectangle 47">
            <a:extLst>
              <a:ext uri="{FF2B5EF4-FFF2-40B4-BE49-F238E27FC236}">
                <a16:creationId xmlns:a16="http://schemas.microsoft.com/office/drawing/2014/main" id="{C98E77E8-D6DC-8133-B752-B75A9D530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30746" name="Line 48">
            <a:extLst>
              <a:ext uri="{FF2B5EF4-FFF2-40B4-BE49-F238E27FC236}">
                <a16:creationId xmlns:a16="http://schemas.microsoft.com/office/drawing/2014/main" id="{2FA83346-9142-A810-1046-DA58FE7132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25775" y="4929188"/>
            <a:ext cx="219075" cy="1762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47" name="Text Box 21">
            <a:extLst>
              <a:ext uri="{FF2B5EF4-FFF2-40B4-BE49-F238E27FC236}">
                <a16:creationId xmlns:a16="http://schemas.microsoft.com/office/drawing/2014/main" id="{7CDEB467-F4C9-AC49-EA29-A1648BCE7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2449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H&amp;B 7-4:230-231</a:t>
            </a:r>
            <a:endParaRPr lang="en-GB" altLang="nl-NL"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7">
            <a:extLst>
              <a:ext uri="{FF2B5EF4-FFF2-40B4-BE49-F238E27FC236}">
                <a16:creationId xmlns:a16="http://schemas.microsoft.com/office/drawing/2014/main" id="{2899461E-4949-7B09-8412-5EE062D668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1773238"/>
          <a:ext cx="8137525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90900" imgH="825500" progId="Equation.3">
                  <p:embed/>
                </p:oleObj>
              </mc:Choice>
              <mc:Fallback>
                <p:oleObj name="Equation" r:id="rId2" imgW="3390900" imgH="825500" progId="Equation.3">
                  <p:embed/>
                  <p:pic>
                    <p:nvPicPr>
                      <p:cNvPr id="31746" name="Object 27">
                        <a:extLst>
                          <a:ext uri="{FF2B5EF4-FFF2-40B4-BE49-F238E27FC236}">
                            <a16:creationId xmlns:a16="http://schemas.microsoft.com/office/drawing/2014/main" id="{2899461E-4949-7B09-8412-5EE062D668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773238"/>
                        <a:ext cx="8137525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7" name="Rectangle 2">
            <a:extLst>
              <a:ext uri="{FF2B5EF4-FFF2-40B4-BE49-F238E27FC236}">
                <a16:creationId xmlns:a16="http://schemas.microsoft.com/office/drawing/2014/main" id="{FA89E49D-C147-57AD-58CB-0974310A4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Scale in other directions 1</a:t>
            </a:r>
            <a:endParaRPr lang="en-GB" altLang="nl-NL"/>
          </a:p>
        </p:txBody>
      </p:sp>
      <p:sp>
        <p:nvSpPr>
          <p:cNvPr id="31748" name="Oval 8">
            <a:extLst>
              <a:ext uri="{FF2B5EF4-FFF2-40B4-BE49-F238E27FC236}">
                <a16:creationId xmlns:a16="http://schemas.microsoft.com/office/drawing/2014/main" id="{D3CA3867-5C48-66DF-47B4-DF5D72FD4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31749" name="Line 9">
            <a:extLst>
              <a:ext uri="{FF2B5EF4-FFF2-40B4-BE49-F238E27FC236}">
                <a16:creationId xmlns:a16="http://schemas.microsoft.com/office/drawing/2014/main" id="{92A5BBA3-A64C-6138-42F0-61A3A8817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1750" name="Line 10">
            <a:extLst>
              <a:ext uri="{FF2B5EF4-FFF2-40B4-BE49-F238E27FC236}">
                <a16:creationId xmlns:a16="http://schemas.microsoft.com/office/drawing/2014/main" id="{52723A2A-80D2-F420-47C7-4E98F7593C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51" name="Line 13">
            <a:extLst>
              <a:ext uri="{FF2B5EF4-FFF2-40B4-BE49-F238E27FC236}">
                <a16:creationId xmlns:a16="http://schemas.microsoft.com/office/drawing/2014/main" id="{DF31BB80-D4EF-82E3-7C4B-F1F8BA1451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1752" name="Line 14">
            <a:extLst>
              <a:ext uri="{FF2B5EF4-FFF2-40B4-BE49-F238E27FC236}">
                <a16:creationId xmlns:a16="http://schemas.microsoft.com/office/drawing/2014/main" id="{C527B663-5368-B8C1-5549-970810B18B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53" name="Text Box 24">
            <a:extLst>
              <a:ext uri="{FF2B5EF4-FFF2-40B4-BE49-F238E27FC236}">
                <a16:creationId xmlns:a16="http://schemas.microsoft.com/office/drawing/2014/main" id="{3F100EF1-FDA3-E4E5-067D-72BF28535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715000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1)                      2)                      3)</a:t>
            </a:r>
            <a:endParaRPr lang="en-GB" altLang="nl-NL" sz="2400"/>
          </a:p>
        </p:txBody>
      </p:sp>
      <p:grpSp>
        <p:nvGrpSpPr>
          <p:cNvPr id="31754" name="Group 33">
            <a:extLst>
              <a:ext uri="{FF2B5EF4-FFF2-40B4-BE49-F238E27FC236}">
                <a16:creationId xmlns:a16="http://schemas.microsoft.com/office/drawing/2014/main" id="{0B1D13AB-E475-EBD4-7B02-B2AB0468F344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4876800"/>
            <a:ext cx="1219200" cy="914400"/>
            <a:chOff x="1488" y="3072"/>
            <a:chExt cx="576" cy="576"/>
          </a:xfrm>
        </p:grpSpPr>
        <p:sp>
          <p:nvSpPr>
            <p:cNvPr id="31774" name="Rectangle 25">
              <a:extLst>
                <a:ext uri="{FF2B5EF4-FFF2-40B4-BE49-F238E27FC236}">
                  <a16:creationId xmlns:a16="http://schemas.microsoft.com/office/drawing/2014/main" id="{1DFB5126-D5B1-6D23-7F9C-A98557180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072"/>
              <a:ext cx="57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31775" name="Rectangle 26">
              <a:extLst>
                <a:ext uri="{FF2B5EF4-FFF2-40B4-BE49-F238E27FC236}">
                  <a16:creationId xmlns:a16="http://schemas.microsoft.com/office/drawing/2014/main" id="{6039CC1F-880F-CD2F-F855-624B3B16A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31776" name="Line 27">
              <a:extLst>
                <a:ext uri="{FF2B5EF4-FFF2-40B4-BE49-F238E27FC236}">
                  <a16:creationId xmlns:a16="http://schemas.microsoft.com/office/drawing/2014/main" id="{01CC0022-9B60-2B33-0B02-6BC02628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6" y="3105"/>
              <a:ext cx="138" cy="1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31755" name="Arc 32">
            <a:extLst>
              <a:ext uri="{FF2B5EF4-FFF2-40B4-BE49-F238E27FC236}">
                <a16:creationId xmlns:a16="http://schemas.microsoft.com/office/drawing/2014/main" id="{E6E756F4-1D46-D8FA-CC7D-B194E36F32C6}"/>
              </a:ext>
            </a:extLst>
          </p:cNvPr>
          <p:cNvSpPr>
            <a:spLocks/>
          </p:cNvSpPr>
          <p:nvPr/>
        </p:nvSpPr>
        <p:spPr bwMode="auto">
          <a:xfrm>
            <a:off x="931863" y="5334000"/>
            <a:ext cx="820737" cy="381000"/>
          </a:xfrm>
          <a:custGeom>
            <a:avLst/>
            <a:gdLst>
              <a:gd name="T0" fmla="*/ 2147483646 w 21600"/>
              <a:gd name="T1" fmla="*/ 0 h 11135"/>
              <a:gd name="T2" fmla="*/ 2147483646 w 21600"/>
              <a:gd name="T3" fmla="*/ 2147483646 h 11135"/>
              <a:gd name="T4" fmla="*/ 0 w 21600"/>
              <a:gd name="T5" fmla="*/ 2147483646 h 11135"/>
              <a:gd name="T6" fmla="*/ 0 60000 65536"/>
              <a:gd name="T7" fmla="*/ 0 60000 65536"/>
              <a:gd name="T8" fmla="*/ 0 60000 65536"/>
              <a:gd name="T9" fmla="*/ 0 w 21600"/>
              <a:gd name="T10" fmla="*/ 0 h 11135"/>
              <a:gd name="T11" fmla="*/ 21600 w 21600"/>
              <a:gd name="T12" fmla="*/ 11135 h 111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1135" fill="none" extrusionOk="0">
                <a:moveTo>
                  <a:pt x="21599" y="-1"/>
                </a:moveTo>
                <a:cubicBezTo>
                  <a:pt x="21599" y="67"/>
                  <a:pt x="21600" y="135"/>
                  <a:pt x="21600" y="203"/>
                </a:cubicBezTo>
                <a:cubicBezTo>
                  <a:pt x="21600" y="4046"/>
                  <a:pt x="20574" y="7820"/>
                  <a:pt x="18629" y="11135"/>
                </a:cubicBezTo>
              </a:path>
              <a:path w="21600" h="11135" stroke="0" extrusionOk="0">
                <a:moveTo>
                  <a:pt x="21599" y="-1"/>
                </a:moveTo>
                <a:cubicBezTo>
                  <a:pt x="21599" y="67"/>
                  <a:pt x="21600" y="135"/>
                  <a:pt x="21600" y="203"/>
                </a:cubicBezTo>
                <a:cubicBezTo>
                  <a:pt x="21600" y="4046"/>
                  <a:pt x="20574" y="7820"/>
                  <a:pt x="18629" y="11135"/>
                </a:cubicBezTo>
                <a:lnTo>
                  <a:pt x="0" y="203"/>
                </a:lnTo>
                <a:lnTo>
                  <a:pt x="21599" y="-1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1756" name="Group 36">
            <a:extLst>
              <a:ext uri="{FF2B5EF4-FFF2-40B4-BE49-F238E27FC236}">
                <a16:creationId xmlns:a16="http://schemas.microsoft.com/office/drawing/2014/main" id="{F92B65E1-52DA-C3E6-015B-233B9390CB9B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572000"/>
            <a:ext cx="838200" cy="762000"/>
            <a:chOff x="2352" y="3408"/>
            <a:chExt cx="528" cy="480"/>
          </a:xfrm>
        </p:grpSpPr>
        <p:sp>
          <p:nvSpPr>
            <p:cNvPr id="31772" name="Line 34">
              <a:extLst>
                <a:ext uri="{FF2B5EF4-FFF2-40B4-BE49-F238E27FC236}">
                  <a16:creationId xmlns:a16="http://schemas.microsoft.com/office/drawing/2014/main" id="{7332B0EE-609F-3264-DCBD-DCBBE087FD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888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1773" name="Line 35">
              <a:extLst>
                <a:ext uri="{FF2B5EF4-FFF2-40B4-BE49-F238E27FC236}">
                  <a16:creationId xmlns:a16="http://schemas.microsoft.com/office/drawing/2014/main" id="{E1C1EE88-DCA2-79B4-055C-476B1E321D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3408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757" name="Group 37">
            <a:extLst>
              <a:ext uri="{FF2B5EF4-FFF2-40B4-BE49-F238E27FC236}">
                <a16:creationId xmlns:a16="http://schemas.microsoft.com/office/drawing/2014/main" id="{A26F6B11-F573-F66B-61B3-D617B61E8D35}"/>
              </a:ext>
            </a:extLst>
          </p:cNvPr>
          <p:cNvGrpSpPr>
            <a:grpSpLocks/>
          </p:cNvGrpSpPr>
          <p:nvPr/>
        </p:nvGrpSpPr>
        <p:grpSpPr bwMode="auto">
          <a:xfrm rot="1793579">
            <a:off x="1039813" y="4840288"/>
            <a:ext cx="838200" cy="762000"/>
            <a:chOff x="2352" y="3408"/>
            <a:chExt cx="528" cy="480"/>
          </a:xfrm>
        </p:grpSpPr>
        <p:sp>
          <p:nvSpPr>
            <p:cNvPr id="31770" name="Line 38">
              <a:extLst>
                <a:ext uri="{FF2B5EF4-FFF2-40B4-BE49-F238E27FC236}">
                  <a16:creationId xmlns:a16="http://schemas.microsoft.com/office/drawing/2014/main" id="{4703F2C3-A700-92A7-BBAA-C20611611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888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1771" name="Line 39">
              <a:extLst>
                <a:ext uri="{FF2B5EF4-FFF2-40B4-BE49-F238E27FC236}">
                  <a16:creationId xmlns:a16="http://schemas.microsoft.com/office/drawing/2014/main" id="{1FC6EF2E-824F-3EDD-6EE2-15D624132D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3408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31758" name="Line 40">
            <a:extLst>
              <a:ext uri="{FF2B5EF4-FFF2-40B4-BE49-F238E27FC236}">
                <a16:creationId xmlns:a16="http://schemas.microsoft.com/office/drawing/2014/main" id="{0D1BED8D-4DE9-1246-35DA-05C25F86B7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1759" name="Line 41">
            <a:extLst>
              <a:ext uri="{FF2B5EF4-FFF2-40B4-BE49-F238E27FC236}">
                <a16:creationId xmlns:a16="http://schemas.microsoft.com/office/drawing/2014/main" id="{3F5512B7-6092-D6D8-5E7C-FDB58C1872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60" name="Arc 42">
            <a:extLst>
              <a:ext uri="{FF2B5EF4-FFF2-40B4-BE49-F238E27FC236}">
                <a16:creationId xmlns:a16="http://schemas.microsoft.com/office/drawing/2014/main" id="{7995D7BC-02FE-D801-F043-FE33F4782E98}"/>
              </a:ext>
            </a:extLst>
          </p:cNvPr>
          <p:cNvSpPr>
            <a:spLocks/>
          </p:cNvSpPr>
          <p:nvPr/>
        </p:nvSpPr>
        <p:spPr bwMode="auto">
          <a:xfrm>
            <a:off x="4665663" y="5334000"/>
            <a:ext cx="820737" cy="381000"/>
          </a:xfrm>
          <a:custGeom>
            <a:avLst/>
            <a:gdLst>
              <a:gd name="T0" fmla="*/ 2147483646 w 21600"/>
              <a:gd name="T1" fmla="*/ 0 h 11135"/>
              <a:gd name="T2" fmla="*/ 2147483646 w 21600"/>
              <a:gd name="T3" fmla="*/ 2147483646 h 11135"/>
              <a:gd name="T4" fmla="*/ 0 w 21600"/>
              <a:gd name="T5" fmla="*/ 2147483646 h 11135"/>
              <a:gd name="T6" fmla="*/ 0 60000 65536"/>
              <a:gd name="T7" fmla="*/ 0 60000 65536"/>
              <a:gd name="T8" fmla="*/ 0 60000 65536"/>
              <a:gd name="T9" fmla="*/ 0 w 21600"/>
              <a:gd name="T10" fmla="*/ 0 h 11135"/>
              <a:gd name="T11" fmla="*/ 21600 w 21600"/>
              <a:gd name="T12" fmla="*/ 11135 h 111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1135" fill="none" extrusionOk="0">
                <a:moveTo>
                  <a:pt x="21599" y="-1"/>
                </a:moveTo>
                <a:cubicBezTo>
                  <a:pt x="21599" y="67"/>
                  <a:pt x="21600" y="135"/>
                  <a:pt x="21600" y="203"/>
                </a:cubicBezTo>
                <a:cubicBezTo>
                  <a:pt x="21600" y="4046"/>
                  <a:pt x="20574" y="7820"/>
                  <a:pt x="18629" y="11135"/>
                </a:cubicBezTo>
              </a:path>
              <a:path w="21600" h="11135" stroke="0" extrusionOk="0">
                <a:moveTo>
                  <a:pt x="21599" y="-1"/>
                </a:moveTo>
                <a:cubicBezTo>
                  <a:pt x="21599" y="67"/>
                  <a:pt x="21600" y="135"/>
                  <a:pt x="21600" y="203"/>
                </a:cubicBezTo>
                <a:cubicBezTo>
                  <a:pt x="21600" y="4046"/>
                  <a:pt x="20574" y="7820"/>
                  <a:pt x="18629" y="11135"/>
                </a:cubicBezTo>
                <a:lnTo>
                  <a:pt x="0" y="203"/>
                </a:lnTo>
                <a:lnTo>
                  <a:pt x="21599" y="-1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61" name="Line 46">
            <a:extLst>
              <a:ext uri="{FF2B5EF4-FFF2-40B4-BE49-F238E27FC236}">
                <a16:creationId xmlns:a16="http://schemas.microsoft.com/office/drawing/2014/main" id="{8C2B955C-72EE-CE80-24D4-0AB6905A2E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1762" name="Line 47">
            <a:extLst>
              <a:ext uri="{FF2B5EF4-FFF2-40B4-BE49-F238E27FC236}">
                <a16:creationId xmlns:a16="http://schemas.microsoft.com/office/drawing/2014/main" id="{45049B7B-8FF5-04E8-C643-381AE4AB1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31763" name="Group 52">
            <a:extLst>
              <a:ext uri="{FF2B5EF4-FFF2-40B4-BE49-F238E27FC236}">
                <a16:creationId xmlns:a16="http://schemas.microsoft.com/office/drawing/2014/main" id="{7E729A33-4E95-CB38-E2F2-FCEC817DA03F}"/>
              </a:ext>
            </a:extLst>
          </p:cNvPr>
          <p:cNvGrpSpPr>
            <a:grpSpLocks/>
          </p:cNvGrpSpPr>
          <p:nvPr/>
        </p:nvGrpSpPr>
        <p:grpSpPr bwMode="auto">
          <a:xfrm rot="1793579">
            <a:off x="6521450" y="5127625"/>
            <a:ext cx="722313" cy="420688"/>
            <a:chOff x="2352" y="3408"/>
            <a:chExt cx="528" cy="480"/>
          </a:xfrm>
        </p:grpSpPr>
        <p:sp>
          <p:nvSpPr>
            <p:cNvPr id="31768" name="Line 53">
              <a:extLst>
                <a:ext uri="{FF2B5EF4-FFF2-40B4-BE49-F238E27FC236}">
                  <a16:creationId xmlns:a16="http://schemas.microsoft.com/office/drawing/2014/main" id="{156C28F1-3B50-8BB3-04CF-80C4BB12F7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888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1769" name="Line 54">
              <a:extLst>
                <a:ext uri="{FF2B5EF4-FFF2-40B4-BE49-F238E27FC236}">
                  <a16:creationId xmlns:a16="http://schemas.microsoft.com/office/drawing/2014/main" id="{7D421507-7916-71E4-FD59-AD7B5A1947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3408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764" name="Group 55">
            <a:extLst>
              <a:ext uri="{FF2B5EF4-FFF2-40B4-BE49-F238E27FC236}">
                <a16:creationId xmlns:a16="http://schemas.microsoft.com/office/drawing/2014/main" id="{6377DBF1-357B-12A3-5CC7-5538DA8DB8C0}"/>
              </a:ext>
            </a:extLst>
          </p:cNvPr>
          <p:cNvGrpSpPr>
            <a:grpSpLocks/>
          </p:cNvGrpSpPr>
          <p:nvPr/>
        </p:nvGrpSpPr>
        <p:grpSpPr bwMode="auto">
          <a:xfrm rot="-119">
            <a:off x="4646613" y="4908550"/>
            <a:ext cx="722312" cy="420688"/>
            <a:chOff x="2352" y="3408"/>
            <a:chExt cx="528" cy="480"/>
          </a:xfrm>
        </p:grpSpPr>
        <p:sp>
          <p:nvSpPr>
            <p:cNvPr id="31766" name="Line 56">
              <a:extLst>
                <a:ext uri="{FF2B5EF4-FFF2-40B4-BE49-F238E27FC236}">
                  <a16:creationId xmlns:a16="http://schemas.microsoft.com/office/drawing/2014/main" id="{80900A27-8576-AB90-FC26-46FFF86642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888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1767" name="Line 57">
              <a:extLst>
                <a:ext uri="{FF2B5EF4-FFF2-40B4-BE49-F238E27FC236}">
                  <a16:creationId xmlns:a16="http://schemas.microsoft.com/office/drawing/2014/main" id="{431C3B46-B94F-395C-3FA7-E0FB57BDAB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3408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31765" name="Text Box 21">
            <a:extLst>
              <a:ext uri="{FF2B5EF4-FFF2-40B4-BE49-F238E27FC236}">
                <a16:creationId xmlns:a16="http://schemas.microsoft.com/office/drawing/2014/main" id="{23978F61-EC1C-BB29-D34A-74091D235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2449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H&amp;B 7-4:230-231</a:t>
            </a:r>
            <a:endParaRPr lang="en-GB" altLang="nl-NL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5E66AEA-0260-53AB-09B6-73FB307874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Transformations</a:t>
            </a:r>
            <a:endParaRPr lang="en-GB" altLang="nl-NL"/>
          </a:p>
        </p:txBody>
      </p:sp>
      <p:grpSp>
        <p:nvGrpSpPr>
          <p:cNvPr id="5123" name="Group 3">
            <a:extLst>
              <a:ext uri="{FF2B5EF4-FFF2-40B4-BE49-F238E27FC236}">
                <a16:creationId xmlns:a16="http://schemas.microsoft.com/office/drawing/2014/main" id="{C0F1D79F-64CC-5BE9-BDF5-2F897F8B9207}"/>
              </a:ext>
            </a:extLst>
          </p:cNvPr>
          <p:cNvGrpSpPr>
            <a:grpSpLocks/>
          </p:cNvGrpSpPr>
          <p:nvPr/>
        </p:nvGrpSpPr>
        <p:grpSpPr bwMode="auto">
          <a:xfrm>
            <a:off x="2476500" y="4090988"/>
            <a:ext cx="1785938" cy="1395412"/>
            <a:chOff x="576" y="2256"/>
            <a:chExt cx="1536" cy="1200"/>
          </a:xfrm>
        </p:grpSpPr>
        <p:sp>
          <p:nvSpPr>
            <p:cNvPr id="5179" name="Rectangle 4">
              <a:extLst>
                <a:ext uri="{FF2B5EF4-FFF2-40B4-BE49-F238E27FC236}">
                  <a16:creationId xmlns:a16="http://schemas.microsoft.com/office/drawing/2014/main" id="{0678EAD4-2A63-1B79-10CE-173945A7B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688"/>
              <a:ext cx="100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5180" name="Oval 5">
              <a:extLst>
                <a:ext uri="{FF2B5EF4-FFF2-40B4-BE49-F238E27FC236}">
                  <a16:creationId xmlns:a16="http://schemas.microsoft.com/office/drawing/2014/main" id="{F040F15E-A73B-0A51-9A56-5C3A68131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21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5181" name="Rectangle 6">
              <a:extLst>
                <a:ext uri="{FF2B5EF4-FFF2-40B4-BE49-F238E27FC236}">
                  <a16:creationId xmlns:a16="http://schemas.microsoft.com/office/drawing/2014/main" id="{CB7632AC-AA35-85BA-8184-EE932EB59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256"/>
              <a:ext cx="528" cy="9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5182" name="Oval 7">
              <a:extLst>
                <a:ext uri="{FF2B5EF4-FFF2-40B4-BE49-F238E27FC236}">
                  <a16:creationId xmlns:a16="http://schemas.microsoft.com/office/drawing/2014/main" id="{1C7BDC0B-2869-D86D-E89E-1679CA389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21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5183" name="Oval 8">
              <a:extLst>
                <a:ext uri="{FF2B5EF4-FFF2-40B4-BE49-F238E27FC236}">
                  <a16:creationId xmlns:a16="http://schemas.microsoft.com/office/drawing/2014/main" id="{6F3429FF-E301-97EB-11C9-8135BC3EC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21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5184" name="Rectangle 9">
              <a:extLst>
                <a:ext uri="{FF2B5EF4-FFF2-40B4-BE49-F238E27FC236}">
                  <a16:creationId xmlns:a16="http://schemas.microsoft.com/office/drawing/2014/main" id="{FABED72A-67E3-CFCC-EDD9-D17541590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256"/>
              <a:ext cx="144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5185" name="Oval 10">
              <a:extLst>
                <a:ext uri="{FF2B5EF4-FFF2-40B4-BE49-F238E27FC236}">
                  <a16:creationId xmlns:a16="http://schemas.microsoft.com/office/drawing/2014/main" id="{53BB8931-B098-52DE-70C3-08325B63D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400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</p:grpSp>
      <p:grpSp>
        <p:nvGrpSpPr>
          <p:cNvPr id="3" name="Group 19">
            <a:extLst>
              <a:ext uri="{FF2B5EF4-FFF2-40B4-BE49-F238E27FC236}">
                <a16:creationId xmlns:a16="http://schemas.microsoft.com/office/drawing/2014/main" id="{D45CD674-9126-D652-3F6C-60F8E04A1D4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34000" y="3962400"/>
            <a:ext cx="1060450" cy="828675"/>
            <a:chOff x="576" y="2256"/>
            <a:chExt cx="1536" cy="1200"/>
          </a:xfrm>
        </p:grpSpPr>
        <p:sp>
          <p:nvSpPr>
            <p:cNvPr id="5172" name="Rectangle 20">
              <a:extLst>
                <a:ext uri="{FF2B5EF4-FFF2-40B4-BE49-F238E27FC236}">
                  <a16:creationId xmlns:a16="http://schemas.microsoft.com/office/drawing/2014/main" id="{F067041C-FBA5-E7C1-418A-445F22D78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688"/>
              <a:ext cx="100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5173" name="Oval 21">
              <a:extLst>
                <a:ext uri="{FF2B5EF4-FFF2-40B4-BE49-F238E27FC236}">
                  <a16:creationId xmlns:a16="http://schemas.microsoft.com/office/drawing/2014/main" id="{00584C05-8563-A355-4AC8-868EC4FBB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21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5174" name="Rectangle 22">
              <a:extLst>
                <a:ext uri="{FF2B5EF4-FFF2-40B4-BE49-F238E27FC236}">
                  <a16:creationId xmlns:a16="http://schemas.microsoft.com/office/drawing/2014/main" id="{834ADF14-B6A6-91D3-C9BF-905F19BED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256"/>
              <a:ext cx="528" cy="9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5175" name="Oval 23">
              <a:extLst>
                <a:ext uri="{FF2B5EF4-FFF2-40B4-BE49-F238E27FC236}">
                  <a16:creationId xmlns:a16="http://schemas.microsoft.com/office/drawing/2014/main" id="{4360DD1B-897F-F654-333D-FF45769F6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21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5176" name="Oval 24">
              <a:extLst>
                <a:ext uri="{FF2B5EF4-FFF2-40B4-BE49-F238E27FC236}">
                  <a16:creationId xmlns:a16="http://schemas.microsoft.com/office/drawing/2014/main" id="{9506AE11-A76A-8513-160F-D1DC3366A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21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5177" name="Rectangle 25">
              <a:extLst>
                <a:ext uri="{FF2B5EF4-FFF2-40B4-BE49-F238E27FC236}">
                  <a16:creationId xmlns:a16="http://schemas.microsoft.com/office/drawing/2014/main" id="{F9512CF6-C422-9636-AA3F-298FF93C8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256"/>
              <a:ext cx="144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5178" name="Oval 26">
              <a:extLst>
                <a:ext uri="{FF2B5EF4-FFF2-40B4-BE49-F238E27FC236}">
                  <a16:creationId xmlns:a16="http://schemas.microsoft.com/office/drawing/2014/main" id="{F3AA44D4-C9C5-4427-5562-63B052E7C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400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</p:grpSp>
      <p:sp>
        <p:nvSpPr>
          <p:cNvPr id="100390" name="Freeform 38">
            <a:extLst>
              <a:ext uri="{FF2B5EF4-FFF2-40B4-BE49-F238E27FC236}">
                <a16:creationId xmlns:a16="http://schemas.microsoft.com/office/drawing/2014/main" id="{39BA672E-0714-010A-A0F8-AF54E4248549}"/>
              </a:ext>
            </a:extLst>
          </p:cNvPr>
          <p:cNvSpPr>
            <a:spLocks/>
          </p:cNvSpPr>
          <p:nvPr/>
        </p:nvSpPr>
        <p:spPr bwMode="auto">
          <a:xfrm>
            <a:off x="3244850" y="4257675"/>
            <a:ext cx="438150" cy="438150"/>
          </a:xfrm>
          <a:custGeom>
            <a:avLst/>
            <a:gdLst>
              <a:gd name="T0" fmla="*/ 0 w 276"/>
              <a:gd name="T1" fmla="*/ 0 h 276"/>
              <a:gd name="T2" fmla="*/ 0 w 276"/>
              <a:gd name="T3" fmla="*/ 2147483646 h 276"/>
              <a:gd name="T4" fmla="*/ 2147483646 w 276"/>
              <a:gd name="T5" fmla="*/ 2147483646 h 276"/>
              <a:gd name="T6" fmla="*/ 0 60000 65536"/>
              <a:gd name="T7" fmla="*/ 0 60000 65536"/>
              <a:gd name="T8" fmla="*/ 0 60000 65536"/>
              <a:gd name="T9" fmla="*/ 0 w 276"/>
              <a:gd name="T10" fmla="*/ 0 h 276"/>
              <a:gd name="T11" fmla="*/ 276 w 276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6" h="276">
                <a:moveTo>
                  <a:pt x="0" y="0"/>
                </a:moveTo>
                <a:lnTo>
                  <a:pt x="0" y="276"/>
                </a:lnTo>
                <a:lnTo>
                  <a:pt x="276" y="276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4" name="Group 74">
            <a:extLst>
              <a:ext uri="{FF2B5EF4-FFF2-40B4-BE49-F238E27FC236}">
                <a16:creationId xmlns:a16="http://schemas.microsoft.com/office/drawing/2014/main" id="{DFC46711-BF80-B841-4F7C-E16CD8953201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266950"/>
            <a:ext cx="7620000" cy="4057650"/>
            <a:chOff x="528" y="1428"/>
            <a:chExt cx="4800" cy="2556"/>
          </a:xfrm>
        </p:grpSpPr>
        <p:sp>
          <p:nvSpPr>
            <p:cNvPr id="5169" name="Rectangle 35">
              <a:extLst>
                <a:ext uri="{FF2B5EF4-FFF2-40B4-BE49-F238E27FC236}">
                  <a16:creationId xmlns:a16="http://schemas.microsoft.com/office/drawing/2014/main" id="{C921D07C-49E3-76B1-05F8-A5879F307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428"/>
              <a:ext cx="4800" cy="25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5170" name="Freeform 37">
              <a:extLst>
                <a:ext uri="{FF2B5EF4-FFF2-40B4-BE49-F238E27FC236}">
                  <a16:creationId xmlns:a16="http://schemas.microsoft.com/office/drawing/2014/main" id="{DBDDB0A8-82FC-71C9-30DA-4218AA8C2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3708"/>
              <a:ext cx="276" cy="276"/>
            </a:xfrm>
            <a:custGeom>
              <a:avLst/>
              <a:gdLst>
                <a:gd name="T0" fmla="*/ 0 w 276"/>
                <a:gd name="T1" fmla="*/ 0 h 276"/>
                <a:gd name="T2" fmla="*/ 0 w 276"/>
                <a:gd name="T3" fmla="*/ 276 h 276"/>
                <a:gd name="T4" fmla="*/ 276 w 276"/>
                <a:gd name="T5" fmla="*/ 276 h 276"/>
                <a:gd name="T6" fmla="*/ 0 60000 65536"/>
                <a:gd name="T7" fmla="*/ 0 60000 65536"/>
                <a:gd name="T8" fmla="*/ 0 60000 65536"/>
                <a:gd name="T9" fmla="*/ 0 w 276"/>
                <a:gd name="T10" fmla="*/ 0 h 276"/>
                <a:gd name="T11" fmla="*/ 276 w 276"/>
                <a:gd name="T12" fmla="*/ 276 h 2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6" h="276">
                  <a:moveTo>
                    <a:pt x="0" y="0"/>
                  </a:moveTo>
                  <a:lnTo>
                    <a:pt x="0" y="276"/>
                  </a:lnTo>
                  <a:lnTo>
                    <a:pt x="276" y="276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171" name="Text Box 39">
              <a:extLst>
                <a:ext uri="{FF2B5EF4-FFF2-40B4-BE49-F238E27FC236}">
                  <a16:creationId xmlns:a16="http://schemas.microsoft.com/office/drawing/2014/main" id="{26AD597E-8011-4D55-1F30-014214AA7D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" y="3672"/>
              <a:ext cx="58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nl-NL" sz="2400"/>
                <a:t>image</a:t>
              </a:r>
              <a:endParaRPr lang="en-GB" altLang="nl-NL" sz="2400"/>
            </a:p>
          </p:txBody>
        </p:sp>
      </p:grpSp>
      <p:sp>
        <p:nvSpPr>
          <p:cNvPr id="5127" name="Text Box 41">
            <a:extLst>
              <a:ext uri="{FF2B5EF4-FFF2-40B4-BE49-F238E27FC236}">
                <a16:creationId xmlns:a16="http://schemas.microsoft.com/office/drawing/2014/main" id="{793C29B9-BF9E-53B4-632D-626BFB857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0550" y="3800475"/>
            <a:ext cx="747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/>
              <a:t>train</a:t>
            </a:r>
          </a:p>
        </p:txBody>
      </p:sp>
      <p:grpSp>
        <p:nvGrpSpPr>
          <p:cNvPr id="5" name="Group 72">
            <a:extLst>
              <a:ext uri="{FF2B5EF4-FFF2-40B4-BE49-F238E27FC236}">
                <a16:creationId xmlns:a16="http://schemas.microsoft.com/office/drawing/2014/main" id="{36B72C6D-C333-2013-3164-86473299519D}"/>
              </a:ext>
            </a:extLst>
          </p:cNvPr>
          <p:cNvGrpSpPr>
            <a:grpSpLocks/>
          </p:cNvGrpSpPr>
          <p:nvPr/>
        </p:nvGrpSpPr>
        <p:grpSpPr bwMode="auto">
          <a:xfrm>
            <a:off x="1552575" y="2914650"/>
            <a:ext cx="1027113" cy="563563"/>
            <a:chOff x="978" y="1836"/>
            <a:chExt cx="647" cy="355"/>
          </a:xfrm>
        </p:grpSpPr>
        <p:sp>
          <p:nvSpPr>
            <p:cNvPr id="5167" name="Freeform 42">
              <a:extLst>
                <a:ext uri="{FF2B5EF4-FFF2-40B4-BE49-F238E27FC236}">
                  <a16:creationId xmlns:a16="http://schemas.microsoft.com/office/drawing/2014/main" id="{5F57CDE0-6D83-3066-2B26-1260DC0B1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" y="1915"/>
              <a:ext cx="276" cy="276"/>
            </a:xfrm>
            <a:custGeom>
              <a:avLst/>
              <a:gdLst>
                <a:gd name="T0" fmla="*/ 0 w 276"/>
                <a:gd name="T1" fmla="*/ 0 h 276"/>
                <a:gd name="T2" fmla="*/ 0 w 276"/>
                <a:gd name="T3" fmla="*/ 276 h 276"/>
                <a:gd name="T4" fmla="*/ 276 w 276"/>
                <a:gd name="T5" fmla="*/ 276 h 276"/>
                <a:gd name="T6" fmla="*/ 0 60000 65536"/>
                <a:gd name="T7" fmla="*/ 0 60000 65536"/>
                <a:gd name="T8" fmla="*/ 0 60000 65536"/>
                <a:gd name="T9" fmla="*/ 0 w 276"/>
                <a:gd name="T10" fmla="*/ 0 h 276"/>
                <a:gd name="T11" fmla="*/ 276 w 276"/>
                <a:gd name="T12" fmla="*/ 276 h 2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6" h="276">
                  <a:moveTo>
                    <a:pt x="0" y="0"/>
                  </a:moveTo>
                  <a:lnTo>
                    <a:pt x="0" y="276"/>
                  </a:lnTo>
                  <a:lnTo>
                    <a:pt x="276" y="276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168" name="Text Box 43">
              <a:extLst>
                <a:ext uri="{FF2B5EF4-FFF2-40B4-BE49-F238E27FC236}">
                  <a16:creationId xmlns:a16="http://schemas.microsoft.com/office/drawing/2014/main" id="{5A75C6C3-4B03-1ECC-5A8E-C23BFA58B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836"/>
              <a:ext cx="56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nl-NL" sz="2400"/>
                <a:t>world</a:t>
              </a:r>
            </a:p>
          </p:txBody>
        </p:sp>
      </p:grpSp>
      <p:sp>
        <p:nvSpPr>
          <p:cNvPr id="100397" name="Line 45">
            <a:extLst>
              <a:ext uri="{FF2B5EF4-FFF2-40B4-BE49-F238E27FC236}">
                <a16:creationId xmlns:a16="http://schemas.microsoft.com/office/drawing/2014/main" id="{65143A06-7ED5-56EE-5817-07047536D3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2575" y="3478213"/>
            <a:ext cx="1704975" cy="121761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6" name="Group 73">
            <a:extLst>
              <a:ext uri="{FF2B5EF4-FFF2-40B4-BE49-F238E27FC236}">
                <a16:creationId xmlns:a16="http://schemas.microsoft.com/office/drawing/2014/main" id="{CCA589B7-25B0-771C-D0AB-B7A6E48CA580}"/>
              </a:ext>
            </a:extLst>
          </p:cNvPr>
          <p:cNvGrpSpPr>
            <a:grpSpLocks/>
          </p:cNvGrpSpPr>
          <p:nvPr/>
        </p:nvGrpSpPr>
        <p:grpSpPr bwMode="auto">
          <a:xfrm>
            <a:off x="1552575" y="2814638"/>
            <a:ext cx="2825750" cy="828675"/>
            <a:chOff x="978" y="1773"/>
            <a:chExt cx="1780" cy="522"/>
          </a:xfrm>
        </p:grpSpPr>
        <p:grpSp>
          <p:nvGrpSpPr>
            <p:cNvPr id="5158" name="Group 27">
              <a:extLst>
                <a:ext uri="{FF2B5EF4-FFF2-40B4-BE49-F238E27FC236}">
                  <a16:creationId xmlns:a16="http://schemas.microsoft.com/office/drawing/2014/main" id="{84C565AF-B6B4-DD07-AA76-4078D8CCF0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0" y="1773"/>
              <a:ext cx="668" cy="522"/>
              <a:chOff x="576" y="2256"/>
              <a:chExt cx="1536" cy="1200"/>
            </a:xfrm>
          </p:grpSpPr>
          <p:sp>
            <p:nvSpPr>
              <p:cNvPr id="5160" name="Rectangle 28">
                <a:extLst>
                  <a:ext uri="{FF2B5EF4-FFF2-40B4-BE49-F238E27FC236}">
                    <a16:creationId xmlns:a16="http://schemas.microsoft.com/office/drawing/2014/main" id="{CF8CF5E6-7256-5284-3F14-8A4A411CE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688"/>
                <a:ext cx="1008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  <p:sp>
            <p:nvSpPr>
              <p:cNvPr id="5161" name="Oval 29">
                <a:extLst>
                  <a:ext uri="{FF2B5EF4-FFF2-40B4-BE49-F238E27FC236}">
                    <a16:creationId xmlns:a16="http://schemas.microsoft.com/office/drawing/2014/main" id="{A6E54AFA-5C31-BAA9-AFD4-E9E37E943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216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  <p:sp>
            <p:nvSpPr>
              <p:cNvPr id="5162" name="Rectangle 30">
                <a:extLst>
                  <a:ext uri="{FF2B5EF4-FFF2-40B4-BE49-F238E27FC236}">
                    <a16:creationId xmlns:a16="http://schemas.microsoft.com/office/drawing/2014/main" id="{2EF80DC7-FC45-FD24-5872-6217098FA1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528" cy="9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  <p:sp>
            <p:nvSpPr>
              <p:cNvPr id="5163" name="Oval 31">
                <a:extLst>
                  <a:ext uri="{FF2B5EF4-FFF2-40B4-BE49-F238E27FC236}">
                    <a16:creationId xmlns:a16="http://schemas.microsoft.com/office/drawing/2014/main" id="{1ADD2EC6-8990-26DC-8FC6-88FCD4344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3216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  <p:sp>
            <p:nvSpPr>
              <p:cNvPr id="5164" name="Oval 32">
                <a:extLst>
                  <a:ext uri="{FF2B5EF4-FFF2-40B4-BE49-F238E27FC236}">
                    <a16:creationId xmlns:a16="http://schemas.microsoft.com/office/drawing/2014/main" id="{21B7777C-A607-B14C-D69E-EC27A4567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216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  <p:sp>
            <p:nvSpPr>
              <p:cNvPr id="5165" name="Rectangle 33">
                <a:extLst>
                  <a:ext uri="{FF2B5EF4-FFF2-40B4-BE49-F238E27FC236}">
                    <a16:creationId xmlns:a16="http://schemas.microsoft.com/office/drawing/2014/main" id="{93F26A36-0387-D4D3-7020-69DF28E24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256"/>
                <a:ext cx="144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  <p:sp>
            <p:nvSpPr>
              <p:cNvPr id="5166" name="Oval 34">
                <a:extLst>
                  <a:ext uri="{FF2B5EF4-FFF2-40B4-BE49-F238E27FC236}">
                    <a16:creationId xmlns:a16="http://schemas.microsoft.com/office/drawing/2014/main" id="{DE388FAB-8536-EC55-322E-AA7B4E983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2400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</p:grpSp>
        <p:sp>
          <p:nvSpPr>
            <p:cNvPr id="5159" name="Line 47">
              <a:extLst>
                <a:ext uri="{FF2B5EF4-FFF2-40B4-BE49-F238E27FC236}">
                  <a16:creationId xmlns:a16="http://schemas.microsoft.com/office/drawing/2014/main" id="{3AC2A575-55F1-90AB-01CC-B2A9F63EAF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8" y="2063"/>
              <a:ext cx="1422" cy="12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71">
            <a:extLst>
              <a:ext uri="{FF2B5EF4-FFF2-40B4-BE49-F238E27FC236}">
                <a16:creationId xmlns:a16="http://schemas.microsoft.com/office/drawing/2014/main" id="{98139036-4FAB-0D26-B294-C9506FC73051}"/>
              </a:ext>
            </a:extLst>
          </p:cNvPr>
          <p:cNvGrpSpPr>
            <a:grpSpLocks/>
          </p:cNvGrpSpPr>
          <p:nvPr/>
        </p:nvGrpSpPr>
        <p:grpSpPr bwMode="auto">
          <a:xfrm>
            <a:off x="2795588" y="4695825"/>
            <a:ext cx="1905000" cy="1157288"/>
            <a:chOff x="1761" y="2958"/>
            <a:chExt cx="1200" cy="729"/>
          </a:xfrm>
        </p:grpSpPr>
        <p:sp>
          <p:nvSpPr>
            <p:cNvPr id="5153" name="Freeform 36">
              <a:extLst>
                <a:ext uri="{FF2B5EF4-FFF2-40B4-BE49-F238E27FC236}">
                  <a16:creationId xmlns:a16="http://schemas.microsoft.com/office/drawing/2014/main" id="{29B10969-B8A0-A42D-C072-2E08FF3AD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6" y="3120"/>
              <a:ext cx="276" cy="276"/>
            </a:xfrm>
            <a:custGeom>
              <a:avLst/>
              <a:gdLst>
                <a:gd name="T0" fmla="*/ 0 w 276"/>
                <a:gd name="T1" fmla="*/ 0 h 276"/>
                <a:gd name="T2" fmla="*/ 0 w 276"/>
                <a:gd name="T3" fmla="*/ 276 h 276"/>
                <a:gd name="T4" fmla="*/ 276 w 276"/>
                <a:gd name="T5" fmla="*/ 276 h 276"/>
                <a:gd name="T6" fmla="*/ 0 60000 65536"/>
                <a:gd name="T7" fmla="*/ 0 60000 65536"/>
                <a:gd name="T8" fmla="*/ 0 60000 65536"/>
                <a:gd name="T9" fmla="*/ 0 w 276"/>
                <a:gd name="T10" fmla="*/ 0 h 276"/>
                <a:gd name="T11" fmla="*/ 276 w 276"/>
                <a:gd name="T12" fmla="*/ 276 h 2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6" h="276">
                  <a:moveTo>
                    <a:pt x="0" y="0"/>
                  </a:moveTo>
                  <a:lnTo>
                    <a:pt x="0" y="276"/>
                  </a:lnTo>
                  <a:lnTo>
                    <a:pt x="276" y="276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154" name="Text Box 40">
              <a:extLst>
                <a:ext uri="{FF2B5EF4-FFF2-40B4-BE49-F238E27FC236}">
                  <a16:creationId xmlns:a16="http://schemas.microsoft.com/office/drawing/2014/main" id="{84748265-9CAC-61C0-8113-5E212AD34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2" y="3396"/>
              <a:ext cx="57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nl-NL" sz="2400"/>
                <a:t>wheel</a:t>
              </a:r>
            </a:p>
          </p:txBody>
        </p:sp>
        <p:sp>
          <p:nvSpPr>
            <p:cNvPr id="5155" name="Line 46">
              <a:extLst>
                <a:ext uri="{FF2B5EF4-FFF2-40B4-BE49-F238E27FC236}">
                  <a16:creationId xmlns:a16="http://schemas.microsoft.com/office/drawing/2014/main" id="{081C67AA-3AB2-EF8F-EC06-777185FD2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2" y="2958"/>
              <a:ext cx="504" cy="43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56" name="Line 48">
              <a:extLst>
                <a:ext uri="{FF2B5EF4-FFF2-40B4-BE49-F238E27FC236}">
                  <a16:creationId xmlns:a16="http://schemas.microsoft.com/office/drawing/2014/main" id="{8C3F3420-A73A-6208-4C5A-D95E1D5D5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2" y="2958"/>
              <a:ext cx="96" cy="43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57" name="Line 49">
              <a:extLst>
                <a:ext uri="{FF2B5EF4-FFF2-40B4-BE49-F238E27FC236}">
                  <a16:creationId xmlns:a16="http://schemas.microsoft.com/office/drawing/2014/main" id="{EA3300FE-C82C-A392-EE2B-AC6768EDBD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61" y="2958"/>
              <a:ext cx="283" cy="43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0402" name="Line 50">
            <a:extLst>
              <a:ext uri="{FF2B5EF4-FFF2-40B4-BE49-F238E27FC236}">
                <a16:creationId xmlns:a16="http://schemas.microsoft.com/office/drawing/2014/main" id="{55C827DE-F773-BB8B-9B7B-436BF1108D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3478213"/>
            <a:ext cx="714375" cy="284638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" name="Group 55">
            <a:extLst>
              <a:ext uri="{FF2B5EF4-FFF2-40B4-BE49-F238E27FC236}">
                <a16:creationId xmlns:a16="http://schemas.microsoft.com/office/drawing/2014/main" id="{CAD68C17-772D-4405-794A-713891D1852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400800" y="2819400"/>
            <a:ext cx="1060450" cy="828675"/>
            <a:chOff x="576" y="2256"/>
            <a:chExt cx="1536" cy="1200"/>
          </a:xfrm>
        </p:grpSpPr>
        <p:sp>
          <p:nvSpPr>
            <p:cNvPr id="5146" name="Rectangle 56">
              <a:extLst>
                <a:ext uri="{FF2B5EF4-FFF2-40B4-BE49-F238E27FC236}">
                  <a16:creationId xmlns:a16="http://schemas.microsoft.com/office/drawing/2014/main" id="{1F7A13CE-BA78-8F2A-AA52-8691DDE8E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688"/>
              <a:ext cx="100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5147" name="Oval 57">
              <a:extLst>
                <a:ext uri="{FF2B5EF4-FFF2-40B4-BE49-F238E27FC236}">
                  <a16:creationId xmlns:a16="http://schemas.microsoft.com/office/drawing/2014/main" id="{37A1B035-ABDB-49B7-FC3A-DF4ED1C31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21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5148" name="Rectangle 58">
              <a:extLst>
                <a:ext uri="{FF2B5EF4-FFF2-40B4-BE49-F238E27FC236}">
                  <a16:creationId xmlns:a16="http://schemas.microsoft.com/office/drawing/2014/main" id="{B4C305DA-49F5-1684-EEF6-E15122998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256"/>
              <a:ext cx="528" cy="9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5149" name="Oval 59">
              <a:extLst>
                <a:ext uri="{FF2B5EF4-FFF2-40B4-BE49-F238E27FC236}">
                  <a16:creationId xmlns:a16="http://schemas.microsoft.com/office/drawing/2014/main" id="{A9E14109-54C3-E20C-B039-B2458BD10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21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5150" name="Oval 60">
              <a:extLst>
                <a:ext uri="{FF2B5EF4-FFF2-40B4-BE49-F238E27FC236}">
                  <a16:creationId xmlns:a16="http://schemas.microsoft.com/office/drawing/2014/main" id="{9BC0A1AF-E9FC-F873-2CF8-31F5E3930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21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5151" name="Rectangle 61">
              <a:extLst>
                <a:ext uri="{FF2B5EF4-FFF2-40B4-BE49-F238E27FC236}">
                  <a16:creationId xmlns:a16="http://schemas.microsoft.com/office/drawing/2014/main" id="{4CB4E7B6-5745-B0A9-56B5-DC9318276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256"/>
              <a:ext cx="144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5152" name="Oval 62">
              <a:extLst>
                <a:ext uri="{FF2B5EF4-FFF2-40B4-BE49-F238E27FC236}">
                  <a16:creationId xmlns:a16="http://schemas.microsoft.com/office/drawing/2014/main" id="{923003DE-C31C-9178-8027-6450F3703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400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</p:grpSp>
      <p:grpSp>
        <p:nvGrpSpPr>
          <p:cNvPr id="10" name="Group 63">
            <a:extLst>
              <a:ext uri="{FF2B5EF4-FFF2-40B4-BE49-F238E27FC236}">
                <a16:creationId xmlns:a16="http://schemas.microsoft.com/office/drawing/2014/main" id="{F0CA2404-9F3A-737A-35E4-3FE3C69B105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781800" y="4800600"/>
            <a:ext cx="1060450" cy="828675"/>
            <a:chOff x="576" y="2256"/>
            <a:chExt cx="1536" cy="1200"/>
          </a:xfrm>
        </p:grpSpPr>
        <p:sp>
          <p:nvSpPr>
            <p:cNvPr id="5139" name="Rectangle 64">
              <a:extLst>
                <a:ext uri="{FF2B5EF4-FFF2-40B4-BE49-F238E27FC236}">
                  <a16:creationId xmlns:a16="http://schemas.microsoft.com/office/drawing/2014/main" id="{01BF0A8E-779E-93F8-E3E7-B4FC2BF54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688"/>
              <a:ext cx="100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5140" name="Oval 65">
              <a:extLst>
                <a:ext uri="{FF2B5EF4-FFF2-40B4-BE49-F238E27FC236}">
                  <a16:creationId xmlns:a16="http://schemas.microsoft.com/office/drawing/2014/main" id="{6F13CDFE-E954-7BC9-CC2A-7B7F64DA1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21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5141" name="Rectangle 66">
              <a:extLst>
                <a:ext uri="{FF2B5EF4-FFF2-40B4-BE49-F238E27FC236}">
                  <a16:creationId xmlns:a16="http://schemas.microsoft.com/office/drawing/2014/main" id="{E46879B8-2618-EE87-603B-211228003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256"/>
              <a:ext cx="528" cy="9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5142" name="Oval 67">
              <a:extLst>
                <a:ext uri="{FF2B5EF4-FFF2-40B4-BE49-F238E27FC236}">
                  <a16:creationId xmlns:a16="http://schemas.microsoft.com/office/drawing/2014/main" id="{7EFAC2D5-A152-C251-F625-3AA564299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21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5143" name="Oval 68">
              <a:extLst>
                <a:ext uri="{FF2B5EF4-FFF2-40B4-BE49-F238E27FC236}">
                  <a16:creationId xmlns:a16="http://schemas.microsoft.com/office/drawing/2014/main" id="{C1DA9E28-FFC7-CCF0-8CF0-CD9BD7295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216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5144" name="Rectangle 69">
              <a:extLst>
                <a:ext uri="{FF2B5EF4-FFF2-40B4-BE49-F238E27FC236}">
                  <a16:creationId xmlns:a16="http://schemas.microsoft.com/office/drawing/2014/main" id="{AD73A3C8-5F7A-3A47-797E-BE8C9BB0F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256"/>
              <a:ext cx="144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5145" name="Oval 70">
              <a:extLst>
                <a:ext uri="{FF2B5EF4-FFF2-40B4-BE49-F238E27FC236}">
                  <a16:creationId xmlns:a16="http://schemas.microsoft.com/office/drawing/2014/main" id="{7F045C98-4AAF-A060-2720-5783D1E4B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400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</p:grpSp>
      <p:sp>
        <p:nvSpPr>
          <p:cNvPr id="100427" name="Text Box 75">
            <a:extLst>
              <a:ext uri="{FF2B5EF4-FFF2-40B4-BE49-F238E27FC236}">
                <a16:creationId xmlns:a16="http://schemas.microsoft.com/office/drawing/2014/main" id="{A8E69B3B-49B1-EC8C-CE99-AEB339F4E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5063" y="5562600"/>
            <a:ext cx="1739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NL" sz="2400" b="1" i="1"/>
              <a:t>modelling…</a:t>
            </a:r>
            <a:endParaRPr lang="en-GB" altLang="nl-NL" sz="2400" b="1" i="1"/>
          </a:p>
        </p:txBody>
      </p:sp>
      <p:sp>
        <p:nvSpPr>
          <p:cNvPr id="100428" name="Text Box 76">
            <a:extLst>
              <a:ext uri="{FF2B5EF4-FFF2-40B4-BE49-F238E27FC236}">
                <a16:creationId xmlns:a16="http://schemas.microsoft.com/office/drawing/2014/main" id="{816707C9-77C5-9D75-4DBB-1748AF9DC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2738" y="2362200"/>
            <a:ext cx="207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NL" sz="2400" b="1" i="1"/>
              <a:t>instantiation…</a:t>
            </a:r>
            <a:endParaRPr lang="en-GB" altLang="nl-NL" sz="2400" b="1" i="1"/>
          </a:p>
        </p:txBody>
      </p:sp>
      <p:sp>
        <p:nvSpPr>
          <p:cNvPr id="100429" name="Text Box 77">
            <a:extLst>
              <a:ext uri="{FF2B5EF4-FFF2-40B4-BE49-F238E27FC236}">
                <a16:creationId xmlns:a16="http://schemas.microsoft.com/office/drawing/2014/main" id="{1DE78DAD-444B-283D-0819-FF6625AD4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5029200"/>
            <a:ext cx="145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NL" sz="2400" b="1" i="1"/>
              <a:t>viewing…</a:t>
            </a:r>
            <a:endParaRPr lang="en-GB" altLang="nl-NL" sz="2400" b="1" i="1"/>
          </a:p>
        </p:txBody>
      </p:sp>
      <p:sp>
        <p:nvSpPr>
          <p:cNvPr id="100430" name="Text Box 78">
            <a:extLst>
              <a:ext uri="{FF2B5EF4-FFF2-40B4-BE49-F238E27FC236}">
                <a16:creationId xmlns:a16="http://schemas.microsoft.com/office/drawing/2014/main" id="{76D68A4B-5D7D-4E88-B50C-EE3DABC0D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3886200"/>
            <a:ext cx="177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NL" sz="2400" b="1" i="1"/>
              <a:t>animation…</a:t>
            </a:r>
            <a:endParaRPr lang="en-GB" altLang="nl-NL" sz="2400" b="1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27" grpId="0" build="p" autoUpdateAnimBg="0"/>
      <p:bldP spid="100428" grpId="0" build="p" autoUpdateAnimBg="0"/>
      <p:bldP spid="100429" grpId="0" build="p" autoUpdateAnimBg="0"/>
      <p:bldP spid="100430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7">
            <a:extLst>
              <a:ext uri="{FF2B5EF4-FFF2-40B4-BE49-F238E27FC236}">
                <a16:creationId xmlns:a16="http://schemas.microsoft.com/office/drawing/2014/main" id="{D78F9C87-DBB8-2AC2-04AD-A8271FC91C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1773238"/>
          <a:ext cx="3181350" cy="216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71600" imgH="927100" progId="Equation.3">
                  <p:embed/>
                </p:oleObj>
              </mc:Choice>
              <mc:Fallback>
                <p:oleObj name="Equation" r:id="rId2" imgW="1371600" imgH="927100" progId="Equation.3">
                  <p:embed/>
                  <p:pic>
                    <p:nvPicPr>
                      <p:cNvPr id="32770" name="Object 27">
                        <a:extLst>
                          <a:ext uri="{FF2B5EF4-FFF2-40B4-BE49-F238E27FC236}">
                            <a16:creationId xmlns:a16="http://schemas.microsoft.com/office/drawing/2014/main" id="{D78F9C87-DBB8-2AC2-04AD-A8271FC91C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773238"/>
                        <a:ext cx="3181350" cy="216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Rectangle 2">
            <a:extLst>
              <a:ext uri="{FF2B5EF4-FFF2-40B4-BE49-F238E27FC236}">
                <a16:creationId xmlns:a16="http://schemas.microsoft.com/office/drawing/2014/main" id="{3ABBF493-D38C-7EBF-2133-E6E270146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Scale in other directions 2</a:t>
            </a:r>
            <a:endParaRPr lang="en-GB" altLang="nl-NL"/>
          </a:p>
        </p:txBody>
      </p:sp>
      <p:sp>
        <p:nvSpPr>
          <p:cNvPr id="32772" name="Oval 28">
            <a:extLst>
              <a:ext uri="{FF2B5EF4-FFF2-40B4-BE49-F238E27FC236}">
                <a16:creationId xmlns:a16="http://schemas.microsoft.com/office/drawing/2014/main" id="{5A8BC08E-3B12-E604-0634-8AA851665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32773" name="Line 29">
            <a:extLst>
              <a:ext uri="{FF2B5EF4-FFF2-40B4-BE49-F238E27FC236}">
                <a16:creationId xmlns:a16="http://schemas.microsoft.com/office/drawing/2014/main" id="{89279247-DE2E-D4AD-ACEE-58B2A8F52760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2774" name="Line 30">
            <a:extLst>
              <a:ext uri="{FF2B5EF4-FFF2-40B4-BE49-F238E27FC236}">
                <a16:creationId xmlns:a16="http://schemas.microsoft.com/office/drawing/2014/main" id="{4FB942C6-BBA6-B55E-CEB6-20402C91BD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5" name="Line 31">
            <a:extLst>
              <a:ext uri="{FF2B5EF4-FFF2-40B4-BE49-F238E27FC236}">
                <a16:creationId xmlns:a16="http://schemas.microsoft.com/office/drawing/2014/main" id="{3BE299D2-AEC1-EF4B-CFD0-74C10F288E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2776" name="Line 32">
            <a:extLst>
              <a:ext uri="{FF2B5EF4-FFF2-40B4-BE49-F238E27FC236}">
                <a16:creationId xmlns:a16="http://schemas.microsoft.com/office/drawing/2014/main" id="{56E73B9A-48F3-C6AA-A5EC-F1BFC43A74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7" name="Text Box 33">
            <a:extLst>
              <a:ext uri="{FF2B5EF4-FFF2-40B4-BE49-F238E27FC236}">
                <a16:creationId xmlns:a16="http://schemas.microsoft.com/office/drawing/2014/main" id="{8F0A8045-D142-229F-41C2-1A5204D90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715000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1)                      2)                      3)</a:t>
            </a:r>
            <a:endParaRPr lang="en-GB" altLang="nl-NL" sz="2400"/>
          </a:p>
        </p:txBody>
      </p:sp>
      <p:grpSp>
        <p:nvGrpSpPr>
          <p:cNvPr id="32778" name="Group 34">
            <a:extLst>
              <a:ext uri="{FF2B5EF4-FFF2-40B4-BE49-F238E27FC236}">
                <a16:creationId xmlns:a16="http://schemas.microsoft.com/office/drawing/2014/main" id="{2C79F548-8217-62CE-8A2B-35FE4E8CB8A6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4876800"/>
            <a:ext cx="1219200" cy="914400"/>
            <a:chOff x="1488" y="3072"/>
            <a:chExt cx="576" cy="576"/>
          </a:xfrm>
        </p:grpSpPr>
        <p:sp>
          <p:nvSpPr>
            <p:cNvPr id="32798" name="Rectangle 35">
              <a:extLst>
                <a:ext uri="{FF2B5EF4-FFF2-40B4-BE49-F238E27FC236}">
                  <a16:creationId xmlns:a16="http://schemas.microsoft.com/office/drawing/2014/main" id="{5ED800AF-7117-920B-23F5-27CCCAA65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072"/>
              <a:ext cx="57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32799" name="Rectangle 36">
              <a:extLst>
                <a:ext uri="{FF2B5EF4-FFF2-40B4-BE49-F238E27FC236}">
                  <a16:creationId xmlns:a16="http://schemas.microsoft.com/office/drawing/2014/main" id="{67A152DE-96D0-6975-D5BF-65FAD7BA5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32800" name="Line 37">
              <a:extLst>
                <a:ext uri="{FF2B5EF4-FFF2-40B4-BE49-F238E27FC236}">
                  <a16:creationId xmlns:a16="http://schemas.microsoft.com/office/drawing/2014/main" id="{C1FD8884-F8BC-7852-09E1-6A7CE6AB40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6" y="3105"/>
              <a:ext cx="138" cy="1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32779" name="Arc 38">
            <a:extLst>
              <a:ext uri="{FF2B5EF4-FFF2-40B4-BE49-F238E27FC236}">
                <a16:creationId xmlns:a16="http://schemas.microsoft.com/office/drawing/2014/main" id="{02484F84-0D42-388D-58C8-B99FF6035B5A}"/>
              </a:ext>
            </a:extLst>
          </p:cNvPr>
          <p:cNvSpPr>
            <a:spLocks/>
          </p:cNvSpPr>
          <p:nvPr/>
        </p:nvSpPr>
        <p:spPr bwMode="auto">
          <a:xfrm>
            <a:off x="931863" y="5334000"/>
            <a:ext cx="820737" cy="381000"/>
          </a:xfrm>
          <a:custGeom>
            <a:avLst/>
            <a:gdLst>
              <a:gd name="T0" fmla="*/ 2147483646 w 21600"/>
              <a:gd name="T1" fmla="*/ 0 h 11135"/>
              <a:gd name="T2" fmla="*/ 2147483646 w 21600"/>
              <a:gd name="T3" fmla="*/ 2147483646 h 11135"/>
              <a:gd name="T4" fmla="*/ 0 w 21600"/>
              <a:gd name="T5" fmla="*/ 2147483646 h 11135"/>
              <a:gd name="T6" fmla="*/ 0 60000 65536"/>
              <a:gd name="T7" fmla="*/ 0 60000 65536"/>
              <a:gd name="T8" fmla="*/ 0 60000 65536"/>
              <a:gd name="T9" fmla="*/ 0 w 21600"/>
              <a:gd name="T10" fmla="*/ 0 h 11135"/>
              <a:gd name="T11" fmla="*/ 21600 w 21600"/>
              <a:gd name="T12" fmla="*/ 11135 h 111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1135" fill="none" extrusionOk="0">
                <a:moveTo>
                  <a:pt x="21599" y="-1"/>
                </a:moveTo>
                <a:cubicBezTo>
                  <a:pt x="21599" y="67"/>
                  <a:pt x="21600" y="135"/>
                  <a:pt x="21600" y="203"/>
                </a:cubicBezTo>
                <a:cubicBezTo>
                  <a:pt x="21600" y="4046"/>
                  <a:pt x="20574" y="7820"/>
                  <a:pt x="18629" y="11135"/>
                </a:cubicBezTo>
              </a:path>
              <a:path w="21600" h="11135" stroke="0" extrusionOk="0">
                <a:moveTo>
                  <a:pt x="21599" y="-1"/>
                </a:moveTo>
                <a:cubicBezTo>
                  <a:pt x="21599" y="67"/>
                  <a:pt x="21600" y="135"/>
                  <a:pt x="21600" y="203"/>
                </a:cubicBezTo>
                <a:cubicBezTo>
                  <a:pt x="21600" y="4046"/>
                  <a:pt x="20574" y="7820"/>
                  <a:pt x="18629" y="11135"/>
                </a:cubicBezTo>
                <a:lnTo>
                  <a:pt x="0" y="203"/>
                </a:lnTo>
                <a:lnTo>
                  <a:pt x="21599" y="-1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2780" name="Group 39">
            <a:extLst>
              <a:ext uri="{FF2B5EF4-FFF2-40B4-BE49-F238E27FC236}">
                <a16:creationId xmlns:a16="http://schemas.microsoft.com/office/drawing/2014/main" id="{AEB9F66A-2FF3-0C00-9416-7B1B669A1327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572000"/>
            <a:ext cx="838200" cy="762000"/>
            <a:chOff x="2352" y="3408"/>
            <a:chExt cx="528" cy="480"/>
          </a:xfrm>
        </p:grpSpPr>
        <p:sp>
          <p:nvSpPr>
            <p:cNvPr id="32796" name="Line 40">
              <a:extLst>
                <a:ext uri="{FF2B5EF4-FFF2-40B4-BE49-F238E27FC236}">
                  <a16:creationId xmlns:a16="http://schemas.microsoft.com/office/drawing/2014/main" id="{28BBC511-74C8-1BB0-978A-18DDE8F387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888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2797" name="Line 41">
              <a:extLst>
                <a:ext uri="{FF2B5EF4-FFF2-40B4-BE49-F238E27FC236}">
                  <a16:creationId xmlns:a16="http://schemas.microsoft.com/office/drawing/2014/main" id="{A04756EF-3AFA-A77E-22E4-38D5CAAC03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3408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32781" name="Group 42">
            <a:extLst>
              <a:ext uri="{FF2B5EF4-FFF2-40B4-BE49-F238E27FC236}">
                <a16:creationId xmlns:a16="http://schemas.microsoft.com/office/drawing/2014/main" id="{182A9358-A44B-12A1-6F1F-2C01C858C3BC}"/>
              </a:ext>
            </a:extLst>
          </p:cNvPr>
          <p:cNvGrpSpPr>
            <a:grpSpLocks/>
          </p:cNvGrpSpPr>
          <p:nvPr/>
        </p:nvGrpSpPr>
        <p:grpSpPr bwMode="auto">
          <a:xfrm rot="1793579">
            <a:off x="1039813" y="4840288"/>
            <a:ext cx="838200" cy="762000"/>
            <a:chOff x="2352" y="3408"/>
            <a:chExt cx="528" cy="480"/>
          </a:xfrm>
        </p:grpSpPr>
        <p:sp>
          <p:nvSpPr>
            <p:cNvPr id="32794" name="Line 43">
              <a:extLst>
                <a:ext uri="{FF2B5EF4-FFF2-40B4-BE49-F238E27FC236}">
                  <a16:creationId xmlns:a16="http://schemas.microsoft.com/office/drawing/2014/main" id="{1376638A-E8A0-36C2-DE20-CFFB499D4E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888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2795" name="Line 44">
              <a:extLst>
                <a:ext uri="{FF2B5EF4-FFF2-40B4-BE49-F238E27FC236}">
                  <a16:creationId xmlns:a16="http://schemas.microsoft.com/office/drawing/2014/main" id="{2F5F232D-500A-629C-29E3-8B98B9224D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3408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32782" name="Line 45">
            <a:extLst>
              <a:ext uri="{FF2B5EF4-FFF2-40B4-BE49-F238E27FC236}">
                <a16:creationId xmlns:a16="http://schemas.microsoft.com/office/drawing/2014/main" id="{9DA54AB4-9A79-8D5B-4A8B-86D673E171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2783" name="Line 46">
            <a:extLst>
              <a:ext uri="{FF2B5EF4-FFF2-40B4-BE49-F238E27FC236}">
                <a16:creationId xmlns:a16="http://schemas.microsoft.com/office/drawing/2014/main" id="{CE4A0AE1-27EE-09A3-CAA6-28A1530C60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84" name="Arc 47">
            <a:extLst>
              <a:ext uri="{FF2B5EF4-FFF2-40B4-BE49-F238E27FC236}">
                <a16:creationId xmlns:a16="http://schemas.microsoft.com/office/drawing/2014/main" id="{9057453F-3AAC-7102-0BF4-0551A107B40C}"/>
              </a:ext>
            </a:extLst>
          </p:cNvPr>
          <p:cNvSpPr>
            <a:spLocks/>
          </p:cNvSpPr>
          <p:nvPr/>
        </p:nvSpPr>
        <p:spPr bwMode="auto">
          <a:xfrm>
            <a:off x="4665663" y="5334000"/>
            <a:ext cx="820737" cy="381000"/>
          </a:xfrm>
          <a:custGeom>
            <a:avLst/>
            <a:gdLst>
              <a:gd name="T0" fmla="*/ 2147483646 w 21600"/>
              <a:gd name="T1" fmla="*/ 0 h 11135"/>
              <a:gd name="T2" fmla="*/ 2147483646 w 21600"/>
              <a:gd name="T3" fmla="*/ 2147483646 h 11135"/>
              <a:gd name="T4" fmla="*/ 0 w 21600"/>
              <a:gd name="T5" fmla="*/ 2147483646 h 11135"/>
              <a:gd name="T6" fmla="*/ 0 60000 65536"/>
              <a:gd name="T7" fmla="*/ 0 60000 65536"/>
              <a:gd name="T8" fmla="*/ 0 60000 65536"/>
              <a:gd name="T9" fmla="*/ 0 w 21600"/>
              <a:gd name="T10" fmla="*/ 0 h 11135"/>
              <a:gd name="T11" fmla="*/ 21600 w 21600"/>
              <a:gd name="T12" fmla="*/ 11135 h 111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1135" fill="none" extrusionOk="0">
                <a:moveTo>
                  <a:pt x="21599" y="-1"/>
                </a:moveTo>
                <a:cubicBezTo>
                  <a:pt x="21599" y="67"/>
                  <a:pt x="21600" y="135"/>
                  <a:pt x="21600" y="203"/>
                </a:cubicBezTo>
                <a:cubicBezTo>
                  <a:pt x="21600" y="4046"/>
                  <a:pt x="20574" y="7820"/>
                  <a:pt x="18629" y="11135"/>
                </a:cubicBezTo>
              </a:path>
              <a:path w="21600" h="11135" stroke="0" extrusionOk="0">
                <a:moveTo>
                  <a:pt x="21599" y="-1"/>
                </a:moveTo>
                <a:cubicBezTo>
                  <a:pt x="21599" y="67"/>
                  <a:pt x="21600" y="135"/>
                  <a:pt x="21600" y="203"/>
                </a:cubicBezTo>
                <a:cubicBezTo>
                  <a:pt x="21600" y="4046"/>
                  <a:pt x="20574" y="7820"/>
                  <a:pt x="18629" y="11135"/>
                </a:cubicBezTo>
                <a:lnTo>
                  <a:pt x="0" y="203"/>
                </a:lnTo>
                <a:lnTo>
                  <a:pt x="21599" y="-1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85" name="Line 48">
            <a:extLst>
              <a:ext uri="{FF2B5EF4-FFF2-40B4-BE49-F238E27FC236}">
                <a16:creationId xmlns:a16="http://schemas.microsoft.com/office/drawing/2014/main" id="{D8A17BF2-ED83-3F39-FC13-09E543FE13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2786" name="Line 49">
            <a:extLst>
              <a:ext uri="{FF2B5EF4-FFF2-40B4-BE49-F238E27FC236}">
                <a16:creationId xmlns:a16="http://schemas.microsoft.com/office/drawing/2014/main" id="{BDC831CD-61C2-4B39-C89B-B68EDAD99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32787" name="Group 50">
            <a:extLst>
              <a:ext uri="{FF2B5EF4-FFF2-40B4-BE49-F238E27FC236}">
                <a16:creationId xmlns:a16="http://schemas.microsoft.com/office/drawing/2014/main" id="{64FDD2C7-144D-1545-9351-13A1BCE77C8C}"/>
              </a:ext>
            </a:extLst>
          </p:cNvPr>
          <p:cNvGrpSpPr>
            <a:grpSpLocks/>
          </p:cNvGrpSpPr>
          <p:nvPr/>
        </p:nvGrpSpPr>
        <p:grpSpPr bwMode="auto">
          <a:xfrm rot="1793579">
            <a:off x="6521450" y="5127625"/>
            <a:ext cx="722313" cy="420688"/>
            <a:chOff x="2352" y="3408"/>
            <a:chExt cx="528" cy="480"/>
          </a:xfrm>
        </p:grpSpPr>
        <p:sp>
          <p:nvSpPr>
            <p:cNvPr id="32792" name="Line 51">
              <a:extLst>
                <a:ext uri="{FF2B5EF4-FFF2-40B4-BE49-F238E27FC236}">
                  <a16:creationId xmlns:a16="http://schemas.microsoft.com/office/drawing/2014/main" id="{CE20F21F-1264-5586-0573-D7677CA507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888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2793" name="Line 52">
              <a:extLst>
                <a:ext uri="{FF2B5EF4-FFF2-40B4-BE49-F238E27FC236}">
                  <a16:creationId xmlns:a16="http://schemas.microsoft.com/office/drawing/2014/main" id="{CD684FD3-860A-86F0-18BA-13C6B9DAC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3408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32788" name="Group 53">
            <a:extLst>
              <a:ext uri="{FF2B5EF4-FFF2-40B4-BE49-F238E27FC236}">
                <a16:creationId xmlns:a16="http://schemas.microsoft.com/office/drawing/2014/main" id="{8427EA06-9231-21AD-A782-88E7F244198D}"/>
              </a:ext>
            </a:extLst>
          </p:cNvPr>
          <p:cNvGrpSpPr>
            <a:grpSpLocks/>
          </p:cNvGrpSpPr>
          <p:nvPr/>
        </p:nvGrpSpPr>
        <p:grpSpPr bwMode="auto">
          <a:xfrm rot="-119">
            <a:off x="4646613" y="4908550"/>
            <a:ext cx="722312" cy="420688"/>
            <a:chOff x="2352" y="3408"/>
            <a:chExt cx="528" cy="480"/>
          </a:xfrm>
        </p:grpSpPr>
        <p:sp>
          <p:nvSpPr>
            <p:cNvPr id="32790" name="Line 54">
              <a:extLst>
                <a:ext uri="{FF2B5EF4-FFF2-40B4-BE49-F238E27FC236}">
                  <a16:creationId xmlns:a16="http://schemas.microsoft.com/office/drawing/2014/main" id="{0FBFBB6E-FE39-EE9E-4B02-EBAF7E340F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888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2791" name="Line 55">
              <a:extLst>
                <a:ext uri="{FF2B5EF4-FFF2-40B4-BE49-F238E27FC236}">
                  <a16:creationId xmlns:a16="http://schemas.microsoft.com/office/drawing/2014/main" id="{BDE98BAD-8892-55CF-9BA9-1EEBC6D54F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3408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32789" name="Text Box 21">
            <a:extLst>
              <a:ext uri="{FF2B5EF4-FFF2-40B4-BE49-F238E27FC236}">
                <a16:creationId xmlns:a16="http://schemas.microsoft.com/office/drawing/2014/main" id="{31F383F9-9B2C-5986-3B7B-DD2ED641C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2449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H&amp;B 7-4:230-231</a:t>
            </a:r>
            <a:endParaRPr lang="en-GB" altLang="nl-NL"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7">
            <a:extLst>
              <a:ext uri="{FF2B5EF4-FFF2-40B4-BE49-F238E27FC236}">
                <a16:creationId xmlns:a16="http://schemas.microsoft.com/office/drawing/2014/main" id="{71694089-D670-E58B-829F-A66F6DB82C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8050" y="1773238"/>
          <a:ext cx="6472238" cy="247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73400" imgH="1168400" progId="Equation.3">
                  <p:embed/>
                </p:oleObj>
              </mc:Choice>
              <mc:Fallback>
                <p:oleObj name="Equation" r:id="rId2" imgW="3073400" imgH="1168400" progId="Equation.3">
                  <p:embed/>
                  <p:pic>
                    <p:nvPicPr>
                      <p:cNvPr id="33794" name="Object 27">
                        <a:extLst>
                          <a:ext uri="{FF2B5EF4-FFF2-40B4-BE49-F238E27FC236}">
                            <a16:creationId xmlns:a16="http://schemas.microsoft.com/office/drawing/2014/main" id="{71694089-D670-E58B-829F-A66F6DB82C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1773238"/>
                        <a:ext cx="6472238" cy="247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Rectangle 2">
            <a:extLst>
              <a:ext uri="{FF2B5EF4-FFF2-40B4-BE49-F238E27FC236}">
                <a16:creationId xmlns:a16="http://schemas.microsoft.com/office/drawing/2014/main" id="{C707F78C-585E-A41D-4B9C-F53DB2BA78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Scale in other directions 3</a:t>
            </a:r>
            <a:endParaRPr lang="en-GB" altLang="nl-NL"/>
          </a:p>
        </p:txBody>
      </p:sp>
      <p:sp>
        <p:nvSpPr>
          <p:cNvPr id="33796" name="Oval 5">
            <a:extLst>
              <a:ext uri="{FF2B5EF4-FFF2-40B4-BE49-F238E27FC236}">
                <a16:creationId xmlns:a16="http://schemas.microsoft.com/office/drawing/2014/main" id="{E0EAAEEC-AB8D-56B1-3A91-69B1B3FCF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33797" name="Line 6">
            <a:extLst>
              <a:ext uri="{FF2B5EF4-FFF2-40B4-BE49-F238E27FC236}">
                <a16:creationId xmlns:a16="http://schemas.microsoft.com/office/drawing/2014/main" id="{C021C927-ADB8-3975-9548-364945EBD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3798" name="Line 7">
            <a:extLst>
              <a:ext uri="{FF2B5EF4-FFF2-40B4-BE49-F238E27FC236}">
                <a16:creationId xmlns:a16="http://schemas.microsoft.com/office/drawing/2014/main" id="{D18C6F8F-A11B-8EDE-7FA3-F5F372408D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799" name="Line 8">
            <a:extLst>
              <a:ext uri="{FF2B5EF4-FFF2-40B4-BE49-F238E27FC236}">
                <a16:creationId xmlns:a16="http://schemas.microsoft.com/office/drawing/2014/main" id="{73E3DC0C-81C1-52CB-CFD5-99D05FC874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3800" name="Line 9">
            <a:extLst>
              <a:ext uri="{FF2B5EF4-FFF2-40B4-BE49-F238E27FC236}">
                <a16:creationId xmlns:a16="http://schemas.microsoft.com/office/drawing/2014/main" id="{8B3851BC-2B4C-1EB9-10C4-2C59325B30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01" name="Text Box 10">
            <a:extLst>
              <a:ext uri="{FF2B5EF4-FFF2-40B4-BE49-F238E27FC236}">
                <a16:creationId xmlns:a16="http://schemas.microsoft.com/office/drawing/2014/main" id="{BC80AA4D-0BA2-8BFD-A2AC-6B8659FA6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715000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1)                      2)                      3)</a:t>
            </a:r>
            <a:endParaRPr lang="en-GB" altLang="nl-NL" sz="2400"/>
          </a:p>
        </p:txBody>
      </p:sp>
      <p:grpSp>
        <p:nvGrpSpPr>
          <p:cNvPr id="33802" name="Group 11">
            <a:extLst>
              <a:ext uri="{FF2B5EF4-FFF2-40B4-BE49-F238E27FC236}">
                <a16:creationId xmlns:a16="http://schemas.microsoft.com/office/drawing/2014/main" id="{E03BD2BA-8C57-CED7-FAAF-BB9BC8D49716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4876800"/>
            <a:ext cx="1219200" cy="914400"/>
            <a:chOff x="1488" y="3072"/>
            <a:chExt cx="576" cy="576"/>
          </a:xfrm>
        </p:grpSpPr>
        <p:sp>
          <p:nvSpPr>
            <p:cNvPr id="33822" name="Rectangle 12">
              <a:extLst>
                <a:ext uri="{FF2B5EF4-FFF2-40B4-BE49-F238E27FC236}">
                  <a16:creationId xmlns:a16="http://schemas.microsoft.com/office/drawing/2014/main" id="{3C169521-8C98-519C-B86F-C34621960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072"/>
              <a:ext cx="57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33823" name="Rectangle 13">
              <a:extLst>
                <a:ext uri="{FF2B5EF4-FFF2-40B4-BE49-F238E27FC236}">
                  <a16:creationId xmlns:a16="http://schemas.microsoft.com/office/drawing/2014/main" id="{D3128B24-EB43-7EDA-32C1-1C8BA1398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33824" name="Line 14">
              <a:extLst>
                <a:ext uri="{FF2B5EF4-FFF2-40B4-BE49-F238E27FC236}">
                  <a16:creationId xmlns:a16="http://schemas.microsoft.com/office/drawing/2014/main" id="{45EFE199-FF19-DB1E-4C8F-C5475CD5F4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6" y="3105"/>
              <a:ext cx="138" cy="1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33803" name="Arc 15">
            <a:extLst>
              <a:ext uri="{FF2B5EF4-FFF2-40B4-BE49-F238E27FC236}">
                <a16:creationId xmlns:a16="http://schemas.microsoft.com/office/drawing/2014/main" id="{3147D694-6A86-C544-6824-08CF80B6F928}"/>
              </a:ext>
            </a:extLst>
          </p:cNvPr>
          <p:cNvSpPr>
            <a:spLocks/>
          </p:cNvSpPr>
          <p:nvPr/>
        </p:nvSpPr>
        <p:spPr bwMode="auto">
          <a:xfrm>
            <a:off x="931863" y="5334000"/>
            <a:ext cx="820737" cy="381000"/>
          </a:xfrm>
          <a:custGeom>
            <a:avLst/>
            <a:gdLst>
              <a:gd name="T0" fmla="*/ 2147483646 w 21600"/>
              <a:gd name="T1" fmla="*/ 0 h 11135"/>
              <a:gd name="T2" fmla="*/ 2147483646 w 21600"/>
              <a:gd name="T3" fmla="*/ 2147483646 h 11135"/>
              <a:gd name="T4" fmla="*/ 0 w 21600"/>
              <a:gd name="T5" fmla="*/ 2147483646 h 11135"/>
              <a:gd name="T6" fmla="*/ 0 60000 65536"/>
              <a:gd name="T7" fmla="*/ 0 60000 65536"/>
              <a:gd name="T8" fmla="*/ 0 60000 65536"/>
              <a:gd name="T9" fmla="*/ 0 w 21600"/>
              <a:gd name="T10" fmla="*/ 0 h 11135"/>
              <a:gd name="T11" fmla="*/ 21600 w 21600"/>
              <a:gd name="T12" fmla="*/ 11135 h 111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1135" fill="none" extrusionOk="0">
                <a:moveTo>
                  <a:pt x="21599" y="-1"/>
                </a:moveTo>
                <a:cubicBezTo>
                  <a:pt x="21599" y="67"/>
                  <a:pt x="21600" y="135"/>
                  <a:pt x="21600" y="203"/>
                </a:cubicBezTo>
                <a:cubicBezTo>
                  <a:pt x="21600" y="4046"/>
                  <a:pt x="20574" y="7820"/>
                  <a:pt x="18629" y="11135"/>
                </a:cubicBezTo>
              </a:path>
              <a:path w="21600" h="11135" stroke="0" extrusionOk="0">
                <a:moveTo>
                  <a:pt x="21599" y="-1"/>
                </a:moveTo>
                <a:cubicBezTo>
                  <a:pt x="21599" y="67"/>
                  <a:pt x="21600" y="135"/>
                  <a:pt x="21600" y="203"/>
                </a:cubicBezTo>
                <a:cubicBezTo>
                  <a:pt x="21600" y="4046"/>
                  <a:pt x="20574" y="7820"/>
                  <a:pt x="18629" y="11135"/>
                </a:cubicBezTo>
                <a:lnTo>
                  <a:pt x="0" y="203"/>
                </a:lnTo>
                <a:lnTo>
                  <a:pt x="21599" y="-1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3804" name="Group 16">
            <a:extLst>
              <a:ext uri="{FF2B5EF4-FFF2-40B4-BE49-F238E27FC236}">
                <a16:creationId xmlns:a16="http://schemas.microsoft.com/office/drawing/2014/main" id="{310D3F76-13BF-6D03-2A3E-3D04D8B3C70E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572000"/>
            <a:ext cx="838200" cy="762000"/>
            <a:chOff x="2352" y="3408"/>
            <a:chExt cx="528" cy="480"/>
          </a:xfrm>
        </p:grpSpPr>
        <p:sp>
          <p:nvSpPr>
            <p:cNvPr id="33820" name="Line 17">
              <a:extLst>
                <a:ext uri="{FF2B5EF4-FFF2-40B4-BE49-F238E27FC236}">
                  <a16:creationId xmlns:a16="http://schemas.microsoft.com/office/drawing/2014/main" id="{AF359C9D-4F5C-6F3C-DED9-87A135A035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888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3821" name="Line 18">
              <a:extLst>
                <a:ext uri="{FF2B5EF4-FFF2-40B4-BE49-F238E27FC236}">
                  <a16:creationId xmlns:a16="http://schemas.microsoft.com/office/drawing/2014/main" id="{4F656F34-6628-65A5-7681-7F607B849B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3408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33805" name="Group 19">
            <a:extLst>
              <a:ext uri="{FF2B5EF4-FFF2-40B4-BE49-F238E27FC236}">
                <a16:creationId xmlns:a16="http://schemas.microsoft.com/office/drawing/2014/main" id="{25061408-0498-2EC9-CA47-0F163223179F}"/>
              </a:ext>
            </a:extLst>
          </p:cNvPr>
          <p:cNvGrpSpPr>
            <a:grpSpLocks/>
          </p:cNvGrpSpPr>
          <p:nvPr/>
        </p:nvGrpSpPr>
        <p:grpSpPr bwMode="auto">
          <a:xfrm rot="1793579">
            <a:off x="1039813" y="4840288"/>
            <a:ext cx="838200" cy="762000"/>
            <a:chOff x="2352" y="3408"/>
            <a:chExt cx="528" cy="480"/>
          </a:xfrm>
        </p:grpSpPr>
        <p:sp>
          <p:nvSpPr>
            <p:cNvPr id="33818" name="Line 20">
              <a:extLst>
                <a:ext uri="{FF2B5EF4-FFF2-40B4-BE49-F238E27FC236}">
                  <a16:creationId xmlns:a16="http://schemas.microsoft.com/office/drawing/2014/main" id="{809D017E-7ED2-9702-7D0D-24A7E7BAA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888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3819" name="Line 21">
              <a:extLst>
                <a:ext uri="{FF2B5EF4-FFF2-40B4-BE49-F238E27FC236}">
                  <a16:creationId xmlns:a16="http://schemas.microsoft.com/office/drawing/2014/main" id="{880ED251-1D23-06D5-0FFF-54BCEAFE0B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3408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33806" name="Line 22">
            <a:extLst>
              <a:ext uri="{FF2B5EF4-FFF2-40B4-BE49-F238E27FC236}">
                <a16:creationId xmlns:a16="http://schemas.microsoft.com/office/drawing/2014/main" id="{7CDE8E77-397D-C3B3-FFC9-99A454CE09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3807" name="Line 23">
            <a:extLst>
              <a:ext uri="{FF2B5EF4-FFF2-40B4-BE49-F238E27FC236}">
                <a16:creationId xmlns:a16="http://schemas.microsoft.com/office/drawing/2014/main" id="{448F6D82-65E8-6CBD-F6BE-9A2A1CA026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08" name="Arc 24">
            <a:extLst>
              <a:ext uri="{FF2B5EF4-FFF2-40B4-BE49-F238E27FC236}">
                <a16:creationId xmlns:a16="http://schemas.microsoft.com/office/drawing/2014/main" id="{59842501-04E1-4520-17EF-468E00436BEC}"/>
              </a:ext>
            </a:extLst>
          </p:cNvPr>
          <p:cNvSpPr>
            <a:spLocks/>
          </p:cNvSpPr>
          <p:nvPr/>
        </p:nvSpPr>
        <p:spPr bwMode="auto">
          <a:xfrm>
            <a:off x="4665663" y="5334000"/>
            <a:ext cx="820737" cy="381000"/>
          </a:xfrm>
          <a:custGeom>
            <a:avLst/>
            <a:gdLst>
              <a:gd name="T0" fmla="*/ 2147483646 w 21600"/>
              <a:gd name="T1" fmla="*/ 0 h 11135"/>
              <a:gd name="T2" fmla="*/ 2147483646 w 21600"/>
              <a:gd name="T3" fmla="*/ 2147483646 h 11135"/>
              <a:gd name="T4" fmla="*/ 0 w 21600"/>
              <a:gd name="T5" fmla="*/ 2147483646 h 11135"/>
              <a:gd name="T6" fmla="*/ 0 60000 65536"/>
              <a:gd name="T7" fmla="*/ 0 60000 65536"/>
              <a:gd name="T8" fmla="*/ 0 60000 65536"/>
              <a:gd name="T9" fmla="*/ 0 w 21600"/>
              <a:gd name="T10" fmla="*/ 0 h 11135"/>
              <a:gd name="T11" fmla="*/ 21600 w 21600"/>
              <a:gd name="T12" fmla="*/ 11135 h 111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1135" fill="none" extrusionOk="0">
                <a:moveTo>
                  <a:pt x="21599" y="-1"/>
                </a:moveTo>
                <a:cubicBezTo>
                  <a:pt x="21599" y="67"/>
                  <a:pt x="21600" y="135"/>
                  <a:pt x="21600" y="203"/>
                </a:cubicBezTo>
                <a:cubicBezTo>
                  <a:pt x="21600" y="4046"/>
                  <a:pt x="20574" y="7820"/>
                  <a:pt x="18629" y="11135"/>
                </a:cubicBezTo>
              </a:path>
              <a:path w="21600" h="11135" stroke="0" extrusionOk="0">
                <a:moveTo>
                  <a:pt x="21599" y="-1"/>
                </a:moveTo>
                <a:cubicBezTo>
                  <a:pt x="21599" y="67"/>
                  <a:pt x="21600" y="135"/>
                  <a:pt x="21600" y="203"/>
                </a:cubicBezTo>
                <a:cubicBezTo>
                  <a:pt x="21600" y="4046"/>
                  <a:pt x="20574" y="7820"/>
                  <a:pt x="18629" y="11135"/>
                </a:cubicBezTo>
                <a:lnTo>
                  <a:pt x="0" y="203"/>
                </a:lnTo>
                <a:lnTo>
                  <a:pt x="21599" y="-1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09" name="Line 25">
            <a:extLst>
              <a:ext uri="{FF2B5EF4-FFF2-40B4-BE49-F238E27FC236}">
                <a16:creationId xmlns:a16="http://schemas.microsoft.com/office/drawing/2014/main" id="{DF92AF2D-D1B1-7765-B984-55A9178D39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3810" name="Line 26">
            <a:extLst>
              <a:ext uri="{FF2B5EF4-FFF2-40B4-BE49-F238E27FC236}">
                <a16:creationId xmlns:a16="http://schemas.microsoft.com/office/drawing/2014/main" id="{A912259A-8090-2F50-791A-41043B962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33811" name="Group 27">
            <a:extLst>
              <a:ext uri="{FF2B5EF4-FFF2-40B4-BE49-F238E27FC236}">
                <a16:creationId xmlns:a16="http://schemas.microsoft.com/office/drawing/2014/main" id="{731FE38F-2C9B-9D75-6034-99B0AA9E18CF}"/>
              </a:ext>
            </a:extLst>
          </p:cNvPr>
          <p:cNvGrpSpPr>
            <a:grpSpLocks/>
          </p:cNvGrpSpPr>
          <p:nvPr/>
        </p:nvGrpSpPr>
        <p:grpSpPr bwMode="auto">
          <a:xfrm rot="1793579">
            <a:off x="6521450" y="5127625"/>
            <a:ext cx="722313" cy="420688"/>
            <a:chOff x="2352" y="3408"/>
            <a:chExt cx="528" cy="480"/>
          </a:xfrm>
        </p:grpSpPr>
        <p:sp>
          <p:nvSpPr>
            <p:cNvPr id="33816" name="Line 28">
              <a:extLst>
                <a:ext uri="{FF2B5EF4-FFF2-40B4-BE49-F238E27FC236}">
                  <a16:creationId xmlns:a16="http://schemas.microsoft.com/office/drawing/2014/main" id="{6C3D51B5-1885-F770-CEE3-8B6C4B796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888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3817" name="Line 29">
              <a:extLst>
                <a:ext uri="{FF2B5EF4-FFF2-40B4-BE49-F238E27FC236}">
                  <a16:creationId xmlns:a16="http://schemas.microsoft.com/office/drawing/2014/main" id="{110F0821-291A-2FD1-727C-57568B5705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3408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33812" name="Group 30">
            <a:extLst>
              <a:ext uri="{FF2B5EF4-FFF2-40B4-BE49-F238E27FC236}">
                <a16:creationId xmlns:a16="http://schemas.microsoft.com/office/drawing/2014/main" id="{583E4C8F-9840-E3AE-83AC-1387F6AAEFD3}"/>
              </a:ext>
            </a:extLst>
          </p:cNvPr>
          <p:cNvGrpSpPr>
            <a:grpSpLocks/>
          </p:cNvGrpSpPr>
          <p:nvPr/>
        </p:nvGrpSpPr>
        <p:grpSpPr bwMode="auto">
          <a:xfrm rot="-119">
            <a:off x="4646613" y="4908550"/>
            <a:ext cx="722312" cy="420688"/>
            <a:chOff x="2352" y="3408"/>
            <a:chExt cx="528" cy="480"/>
          </a:xfrm>
        </p:grpSpPr>
        <p:sp>
          <p:nvSpPr>
            <p:cNvPr id="33814" name="Line 31">
              <a:extLst>
                <a:ext uri="{FF2B5EF4-FFF2-40B4-BE49-F238E27FC236}">
                  <a16:creationId xmlns:a16="http://schemas.microsoft.com/office/drawing/2014/main" id="{67E62A06-E7C7-B72B-98A2-7D971DEDBE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888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3815" name="Line 32">
              <a:extLst>
                <a:ext uri="{FF2B5EF4-FFF2-40B4-BE49-F238E27FC236}">
                  <a16:creationId xmlns:a16="http://schemas.microsoft.com/office/drawing/2014/main" id="{473E92CD-E6E8-7A1C-97AF-88E60005CE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3408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33813" name="Text Box 21">
            <a:extLst>
              <a:ext uri="{FF2B5EF4-FFF2-40B4-BE49-F238E27FC236}">
                <a16:creationId xmlns:a16="http://schemas.microsoft.com/office/drawing/2014/main" id="{C9628C1D-5AC6-FE9A-A017-920531B24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2449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H&amp;B 7-4:230-231</a:t>
            </a:r>
            <a:endParaRPr lang="en-GB" altLang="nl-NL"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2575C29-3AEC-6F9D-F0D2-980B123521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nl-NL"/>
              <a:t>Order of transformations 1</a:t>
            </a:r>
          </a:p>
        </p:txBody>
      </p:sp>
      <p:grpSp>
        <p:nvGrpSpPr>
          <p:cNvPr id="34819" name="Group 3">
            <a:extLst>
              <a:ext uri="{FF2B5EF4-FFF2-40B4-BE49-F238E27FC236}">
                <a16:creationId xmlns:a16="http://schemas.microsoft.com/office/drawing/2014/main" id="{779214C9-8D0A-4D67-0821-059ED682DD25}"/>
              </a:ext>
            </a:extLst>
          </p:cNvPr>
          <p:cNvGrpSpPr>
            <a:grpSpLocks/>
          </p:cNvGrpSpPr>
          <p:nvPr/>
        </p:nvGrpSpPr>
        <p:grpSpPr bwMode="auto">
          <a:xfrm>
            <a:off x="1204913" y="3241675"/>
            <a:ext cx="2009775" cy="1819275"/>
            <a:chOff x="1152" y="1888"/>
            <a:chExt cx="1266" cy="1146"/>
          </a:xfrm>
        </p:grpSpPr>
        <p:grpSp>
          <p:nvGrpSpPr>
            <p:cNvPr id="34855" name="Group 4">
              <a:extLst>
                <a:ext uri="{FF2B5EF4-FFF2-40B4-BE49-F238E27FC236}">
                  <a16:creationId xmlns:a16="http://schemas.microsoft.com/office/drawing/2014/main" id="{B9D019AE-D4A9-A12E-47FD-C0910F9506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6" y="1888"/>
              <a:ext cx="956" cy="858"/>
              <a:chOff x="1440" y="2161"/>
              <a:chExt cx="1392" cy="1251"/>
            </a:xfrm>
          </p:grpSpPr>
          <p:sp>
            <p:nvSpPr>
              <p:cNvPr id="34858" name="Freeform 5">
                <a:extLst>
                  <a:ext uri="{FF2B5EF4-FFF2-40B4-BE49-F238E27FC236}">
                    <a16:creationId xmlns:a16="http://schemas.microsoft.com/office/drawing/2014/main" id="{8979B590-3B54-F5DE-2144-89BCF20AC5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0" y="2161"/>
                <a:ext cx="1392" cy="1251"/>
              </a:xfrm>
              <a:custGeom>
                <a:avLst/>
                <a:gdLst>
                  <a:gd name="T0" fmla="*/ 0 w 1073"/>
                  <a:gd name="T1" fmla="*/ 0 h 964"/>
                  <a:gd name="T2" fmla="*/ 13 w 1073"/>
                  <a:gd name="T3" fmla="*/ 5973 h 964"/>
                  <a:gd name="T4" fmla="*/ 6638 w 1073"/>
                  <a:gd name="T5" fmla="*/ 5973 h 964"/>
                  <a:gd name="T6" fmla="*/ 0 60000 65536"/>
                  <a:gd name="T7" fmla="*/ 0 60000 65536"/>
                  <a:gd name="T8" fmla="*/ 0 60000 65536"/>
                  <a:gd name="T9" fmla="*/ 0 w 1073"/>
                  <a:gd name="T10" fmla="*/ 0 h 964"/>
                  <a:gd name="T11" fmla="*/ 1073 w 1073"/>
                  <a:gd name="T12" fmla="*/ 964 h 9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73" h="964">
                    <a:moveTo>
                      <a:pt x="0" y="0"/>
                    </a:moveTo>
                    <a:lnTo>
                      <a:pt x="2" y="964"/>
                    </a:lnTo>
                    <a:lnTo>
                      <a:pt x="1073" y="96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59" name="Rectangle 6">
                <a:extLst>
                  <a:ext uri="{FF2B5EF4-FFF2-40B4-BE49-F238E27FC236}">
                    <a16:creationId xmlns:a16="http://schemas.microsoft.com/office/drawing/2014/main" id="{52E5C728-FF08-1F4C-4B6F-157F71C7C1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9" y="2659"/>
                <a:ext cx="810" cy="56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</p:grpSp>
        <p:sp>
          <p:nvSpPr>
            <p:cNvPr id="34856" name="Text Box 7">
              <a:extLst>
                <a:ext uri="{FF2B5EF4-FFF2-40B4-BE49-F238E27FC236}">
                  <a16:creationId xmlns:a16="http://schemas.microsoft.com/office/drawing/2014/main" id="{BE8872F4-9FDE-2F65-D797-3AAA610CE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6" y="274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nl-NL" sz="2400"/>
                <a:t>x</a:t>
              </a:r>
            </a:p>
          </p:txBody>
        </p:sp>
        <p:sp>
          <p:nvSpPr>
            <p:cNvPr id="34857" name="Text Box 8">
              <a:extLst>
                <a:ext uri="{FF2B5EF4-FFF2-40B4-BE49-F238E27FC236}">
                  <a16:creationId xmlns:a16="http://schemas.microsoft.com/office/drawing/2014/main" id="{0373DE44-9700-EEBE-0F42-AFA93C055C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nl-NL" sz="2400"/>
                <a:t>y</a:t>
              </a:r>
            </a:p>
          </p:txBody>
        </p:sp>
      </p:grpSp>
      <p:grpSp>
        <p:nvGrpSpPr>
          <p:cNvPr id="34820" name="Group 9">
            <a:extLst>
              <a:ext uri="{FF2B5EF4-FFF2-40B4-BE49-F238E27FC236}">
                <a16:creationId xmlns:a16="http://schemas.microsoft.com/office/drawing/2014/main" id="{13BE1147-A93A-A9E7-9526-BDEB6A9C2D81}"/>
              </a:ext>
            </a:extLst>
          </p:cNvPr>
          <p:cNvGrpSpPr>
            <a:grpSpLocks/>
          </p:cNvGrpSpPr>
          <p:nvPr/>
        </p:nvGrpSpPr>
        <p:grpSpPr bwMode="auto">
          <a:xfrm>
            <a:off x="749300" y="2957513"/>
            <a:ext cx="2516188" cy="1400175"/>
            <a:chOff x="865" y="1709"/>
            <a:chExt cx="1585" cy="882"/>
          </a:xfrm>
        </p:grpSpPr>
        <p:grpSp>
          <p:nvGrpSpPr>
            <p:cNvPr id="34850" name="Group 10">
              <a:extLst>
                <a:ext uri="{FF2B5EF4-FFF2-40B4-BE49-F238E27FC236}">
                  <a16:creationId xmlns:a16="http://schemas.microsoft.com/office/drawing/2014/main" id="{F19A83C4-EB1F-6F22-8447-DF711E6D1819}"/>
                </a:ext>
              </a:extLst>
            </p:cNvPr>
            <p:cNvGrpSpPr>
              <a:grpSpLocks/>
            </p:cNvGrpSpPr>
            <p:nvPr/>
          </p:nvGrpSpPr>
          <p:grpSpPr bwMode="auto">
            <a:xfrm rot="-1559225">
              <a:off x="1162" y="1709"/>
              <a:ext cx="956" cy="858"/>
              <a:chOff x="1440" y="2161"/>
              <a:chExt cx="1392" cy="1251"/>
            </a:xfrm>
          </p:grpSpPr>
          <p:sp>
            <p:nvSpPr>
              <p:cNvPr id="34853" name="Freeform 11">
                <a:extLst>
                  <a:ext uri="{FF2B5EF4-FFF2-40B4-BE49-F238E27FC236}">
                    <a16:creationId xmlns:a16="http://schemas.microsoft.com/office/drawing/2014/main" id="{73E62629-8CFC-83C0-C0B6-F4435C042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0" y="2161"/>
                <a:ext cx="1392" cy="1251"/>
              </a:xfrm>
              <a:custGeom>
                <a:avLst/>
                <a:gdLst>
                  <a:gd name="T0" fmla="*/ 0 w 1073"/>
                  <a:gd name="T1" fmla="*/ 0 h 964"/>
                  <a:gd name="T2" fmla="*/ 13 w 1073"/>
                  <a:gd name="T3" fmla="*/ 5973 h 964"/>
                  <a:gd name="T4" fmla="*/ 6638 w 1073"/>
                  <a:gd name="T5" fmla="*/ 5973 h 964"/>
                  <a:gd name="T6" fmla="*/ 0 60000 65536"/>
                  <a:gd name="T7" fmla="*/ 0 60000 65536"/>
                  <a:gd name="T8" fmla="*/ 0 60000 65536"/>
                  <a:gd name="T9" fmla="*/ 0 w 1073"/>
                  <a:gd name="T10" fmla="*/ 0 h 964"/>
                  <a:gd name="T11" fmla="*/ 1073 w 1073"/>
                  <a:gd name="T12" fmla="*/ 964 h 9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73" h="964">
                    <a:moveTo>
                      <a:pt x="0" y="0"/>
                    </a:moveTo>
                    <a:lnTo>
                      <a:pt x="2" y="964"/>
                    </a:lnTo>
                    <a:lnTo>
                      <a:pt x="1073" y="964"/>
                    </a:lnTo>
                  </a:path>
                </a:pathLst>
              </a:custGeom>
              <a:noFill/>
              <a:ln w="28575" cap="flat" cmpd="sng">
                <a:solidFill>
                  <a:schemeClr val="tx2"/>
                </a:solidFill>
                <a:prstDash val="solid"/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54" name="Rectangle 12">
                <a:extLst>
                  <a:ext uri="{FF2B5EF4-FFF2-40B4-BE49-F238E27FC236}">
                    <a16:creationId xmlns:a16="http://schemas.microsoft.com/office/drawing/2014/main" id="{6784F3F6-8A55-B43E-BD7E-26B557F0E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9" y="2659"/>
                <a:ext cx="810" cy="561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</p:grpSp>
        <p:sp>
          <p:nvSpPr>
            <p:cNvPr id="34851" name="Text Box 13">
              <a:extLst>
                <a:ext uri="{FF2B5EF4-FFF2-40B4-BE49-F238E27FC236}">
                  <a16:creationId xmlns:a16="http://schemas.microsoft.com/office/drawing/2014/main" id="{7475EF57-54F5-6DD8-B9B5-74928E0AEE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559225">
              <a:off x="2174" y="2303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nl-NL" sz="2400">
                  <a:solidFill>
                    <a:schemeClr val="tx2"/>
                  </a:solidFill>
                </a:rPr>
                <a:t>x’</a:t>
              </a:r>
            </a:p>
          </p:txBody>
        </p:sp>
        <p:sp>
          <p:nvSpPr>
            <p:cNvPr id="34852" name="Text Box 14">
              <a:extLst>
                <a:ext uri="{FF2B5EF4-FFF2-40B4-BE49-F238E27FC236}">
                  <a16:creationId xmlns:a16="http://schemas.microsoft.com/office/drawing/2014/main" id="{1937131A-53A4-6E88-75E3-A9F3B9C083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559225">
              <a:off x="865" y="2023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nl-NL" sz="2400">
                  <a:solidFill>
                    <a:schemeClr val="tx2"/>
                  </a:solidFill>
                </a:rPr>
                <a:t>y’</a:t>
              </a:r>
            </a:p>
          </p:txBody>
        </p:sp>
      </p:grpSp>
      <p:grpSp>
        <p:nvGrpSpPr>
          <p:cNvPr id="34821" name="Group 15">
            <a:extLst>
              <a:ext uri="{FF2B5EF4-FFF2-40B4-BE49-F238E27FC236}">
                <a16:creationId xmlns:a16="http://schemas.microsoft.com/office/drawing/2014/main" id="{6754492D-933D-460A-FB09-8025AA801528}"/>
              </a:ext>
            </a:extLst>
          </p:cNvPr>
          <p:cNvGrpSpPr>
            <a:grpSpLocks/>
          </p:cNvGrpSpPr>
          <p:nvPr/>
        </p:nvGrpSpPr>
        <p:grpSpPr bwMode="auto">
          <a:xfrm>
            <a:off x="1368425" y="2127250"/>
            <a:ext cx="2617788" cy="1377950"/>
            <a:chOff x="1255" y="1186"/>
            <a:chExt cx="1649" cy="868"/>
          </a:xfrm>
        </p:grpSpPr>
        <p:grpSp>
          <p:nvGrpSpPr>
            <p:cNvPr id="34845" name="Group 16">
              <a:extLst>
                <a:ext uri="{FF2B5EF4-FFF2-40B4-BE49-F238E27FC236}">
                  <a16:creationId xmlns:a16="http://schemas.microsoft.com/office/drawing/2014/main" id="{372E6F7D-EE7D-F890-F847-C0AB6CE77D7E}"/>
                </a:ext>
              </a:extLst>
            </p:cNvPr>
            <p:cNvGrpSpPr>
              <a:grpSpLocks/>
            </p:cNvGrpSpPr>
            <p:nvPr/>
          </p:nvGrpSpPr>
          <p:grpSpPr bwMode="auto">
            <a:xfrm rot="-1559225">
              <a:off x="1555" y="1186"/>
              <a:ext cx="956" cy="858"/>
              <a:chOff x="1440" y="2161"/>
              <a:chExt cx="1392" cy="1251"/>
            </a:xfrm>
          </p:grpSpPr>
          <p:sp>
            <p:nvSpPr>
              <p:cNvPr id="34848" name="Freeform 17">
                <a:extLst>
                  <a:ext uri="{FF2B5EF4-FFF2-40B4-BE49-F238E27FC236}">
                    <a16:creationId xmlns:a16="http://schemas.microsoft.com/office/drawing/2014/main" id="{F208C300-79E0-972D-68A9-1F56B31328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0" y="2161"/>
                <a:ext cx="1392" cy="1251"/>
              </a:xfrm>
              <a:custGeom>
                <a:avLst/>
                <a:gdLst>
                  <a:gd name="T0" fmla="*/ 0 w 1073"/>
                  <a:gd name="T1" fmla="*/ 0 h 964"/>
                  <a:gd name="T2" fmla="*/ 13 w 1073"/>
                  <a:gd name="T3" fmla="*/ 5973 h 964"/>
                  <a:gd name="T4" fmla="*/ 6638 w 1073"/>
                  <a:gd name="T5" fmla="*/ 5973 h 964"/>
                  <a:gd name="T6" fmla="*/ 0 60000 65536"/>
                  <a:gd name="T7" fmla="*/ 0 60000 65536"/>
                  <a:gd name="T8" fmla="*/ 0 60000 65536"/>
                  <a:gd name="T9" fmla="*/ 0 w 1073"/>
                  <a:gd name="T10" fmla="*/ 0 h 964"/>
                  <a:gd name="T11" fmla="*/ 1073 w 1073"/>
                  <a:gd name="T12" fmla="*/ 964 h 9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73" h="964">
                    <a:moveTo>
                      <a:pt x="0" y="0"/>
                    </a:moveTo>
                    <a:lnTo>
                      <a:pt x="2" y="964"/>
                    </a:lnTo>
                    <a:lnTo>
                      <a:pt x="1073" y="964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49" name="Rectangle 18">
                <a:extLst>
                  <a:ext uri="{FF2B5EF4-FFF2-40B4-BE49-F238E27FC236}">
                    <a16:creationId xmlns:a16="http://schemas.microsoft.com/office/drawing/2014/main" id="{21FD8321-F360-FA03-9CC2-531F29479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9" y="2659"/>
                <a:ext cx="810" cy="561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</p:grpSp>
        <p:sp>
          <p:nvSpPr>
            <p:cNvPr id="34846" name="Text Box 19">
              <a:extLst>
                <a:ext uri="{FF2B5EF4-FFF2-40B4-BE49-F238E27FC236}">
                  <a16:creationId xmlns:a16="http://schemas.microsoft.com/office/drawing/2014/main" id="{D46FBE52-9BBE-2A81-08F9-CADD543A4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559225">
              <a:off x="2564" y="1766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nl-NL" sz="2400">
                  <a:solidFill>
                    <a:schemeClr val="accent1"/>
                  </a:solidFill>
                </a:rPr>
                <a:t>x’’</a:t>
              </a:r>
            </a:p>
          </p:txBody>
        </p:sp>
        <p:sp>
          <p:nvSpPr>
            <p:cNvPr id="34847" name="Text Box 20">
              <a:extLst>
                <a:ext uri="{FF2B5EF4-FFF2-40B4-BE49-F238E27FC236}">
                  <a16:creationId xmlns:a16="http://schemas.microsoft.com/office/drawing/2014/main" id="{FC79BE61-8D78-CFF3-BEC0-566DC788F0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559225">
              <a:off x="1255" y="1486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nl-NL" sz="2400">
                  <a:solidFill>
                    <a:schemeClr val="accent1"/>
                  </a:solidFill>
                </a:rPr>
                <a:t>y’’</a:t>
              </a:r>
            </a:p>
          </p:txBody>
        </p:sp>
      </p:grpSp>
      <p:grpSp>
        <p:nvGrpSpPr>
          <p:cNvPr id="34822" name="Group 21">
            <a:extLst>
              <a:ext uri="{FF2B5EF4-FFF2-40B4-BE49-F238E27FC236}">
                <a16:creationId xmlns:a16="http://schemas.microsoft.com/office/drawing/2014/main" id="{1CCAFFFB-B784-E336-109B-A6DFEC42005E}"/>
              </a:ext>
            </a:extLst>
          </p:cNvPr>
          <p:cNvGrpSpPr>
            <a:grpSpLocks/>
          </p:cNvGrpSpPr>
          <p:nvPr/>
        </p:nvGrpSpPr>
        <p:grpSpPr bwMode="auto">
          <a:xfrm>
            <a:off x="5746750" y="3282950"/>
            <a:ext cx="2009775" cy="1819275"/>
            <a:chOff x="1152" y="1888"/>
            <a:chExt cx="1266" cy="1146"/>
          </a:xfrm>
        </p:grpSpPr>
        <p:grpSp>
          <p:nvGrpSpPr>
            <p:cNvPr id="34840" name="Group 22">
              <a:extLst>
                <a:ext uri="{FF2B5EF4-FFF2-40B4-BE49-F238E27FC236}">
                  <a16:creationId xmlns:a16="http://schemas.microsoft.com/office/drawing/2014/main" id="{53A6BD4D-4208-216A-DFFA-676382C256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6" y="1888"/>
              <a:ext cx="956" cy="858"/>
              <a:chOff x="1440" y="2161"/>
              <a:chExt cx="1392" cy="1251"/>
            </a:xfrm>
          </p:grpSpPr>
          <p:sp>
            <p:nvSpPr>
              <p:cNvPr id="34843" name="Freeform 23">
                <a:extLst>
                  <a:ext uri="{FF2B5EF4-FFF2-40B4-BE49-F238E27FC236}">
                    <a16:creationId xmlns:a16="http://schemas.microsoft.com/office/drawing/2014/main" id="{B7A4B7AA-386D-3D82-CD05-D08B85DBD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0" y="2161"/>
                <a:ext cx="1392" cy="1251"/>
              </a:xfrm>
              <a:custGeom>
                <a:avLst/>
                <a:gdLst>
                  <a:gd name="T0" fmla="*/ 0 w 1073"/>
                  <a:gd name="T1" fmla="*/ 0 h 964"/>
                  <a:gd name="T2" fmla="*/ 13 w 1073"/>
                  <a:gd name="T3" fmla="*/ 5973 h 964"/>
                  <a:gd name="T4" fmla="*/ 6638 w 1073"/>
                  <a:gd name="T5" fmla="*/ 5973 h 964"/>
                  <a:gd name="T6" fmla="*/ 0 60000 65536"/>
                  <a:gd name="T7" fmla="*/ 0 60000 65536"/>
                  <a:gd name="T8" fmla="*/ 0 60000 65536"/>
                  <a:gd name="T9" fmla="*/ 0 w 1073"/>
                  <a:gd name="T10" fmla="*/ 0 h 964"/>
                  <a:gd name="T11" fmla="*/ 1073 w 1073"/>
                  <a:gd name="T12" fmla="*/ 964 h 9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73" h="964">
                    <a:moveTo>
                      <a:pt x="0" y="0"/>
                    </a:moveTo>
                    <a:lnTo>
                      <a:pt x="2" y="964"/>
                    </a:lnTo>
                    <a:lnTo>
                      <a:pt x="1073" y="96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44" name="Rectangle 24">
                <a:extLst>
                  <a:ext uri="{FF2B5EF4-FFF2-40B4-BE49-F238E27FC236}">
                    <a16:creationId xmlns:a16="http://schemas.microsoft.com/office/drawing/2014/main" id="{96EFCD23-693A-E194-2AE4-22EC4D91E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9" y="2659"/>
                <a:ext cx="810" cy="56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</p:grpSp>
        <p:sp>
          <p:nvSpPr>
            <p:cNvPr id="34841" name="Text Box 25">
              <a:extLst>
                <a:ext uri="{FF2B5EF4-FFF2-40B4-BE49-F238E27FC236}">
                  <a16:creationId xmlns:a16="http://schemas.microsoft.com/office/drawing/2014/main" id="{0A77FE28-68BB-EFE8-5119-3C7314BF4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6" y="274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nl-NL" sz="2400"/>
                <a:t>x</a:t>
              </a:r>
            </a:p>
          </p:txBody>
        </p:sp>
        <p:sp>
          <p:nvSpPr>
            <p:cNvPr id="34842" name="Text Box 26">
              <a:extLst>
                <a:ext uri="{FF2B5EF4-FFF2-40B4-BE49-F238E27FC236}">
                  <a16:creationId xmlns:a16="http://schemas.microsoft.com/office/drawing/2014/main" id="{E7BDE24D-F3DE-3A29-573D-F5ABD07BB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nl-NL" sz="2400"/>
                <a:t>y</a:t>
              </a:r>
            </a:p>
          </p:txBody>
        </p:sp>
      </p:grpSp>
      <p:grpSp>
        <p:nvGrpSpPr>
          <p:cNvPr id="34823" name="Group 27">
            <a:extLst>
              <a:ext uri="{FF2B5EF4-FFF2-40B4-BE49-F238E27FC236}">
                <a16:creationId xmlns:a16="http://schemas.microsoft.com/office/drawing/2014/main" id="{F9CF5604-BE31-21DC-3B8E-F6A867C33D2B}"/>
              </a:ext>
            </a:extLst>
          </p:cNvPr>
          <p:cNvGrpSpPr>
            <a:grpSpLocks/>
          </p:cNvGrpSpPr>
          <p:nvPr/>
        </p:nvGrpSpPr>
        <p:grpSpPr bwMode="auto">
          <a:xfrm>
            <a:off x="6405563" y="2371725"/>
            <a:ext cx="2111375" cy="1819275"/>
            <a:chOff x="3469" y="1494"/>
            <a:chExt cx="1330" cy="1146"/>
          </a:xfrm>
        </p:grpSpPr>
        <p:grpSp>
          <p:nvGrpSpPr>
            <p:cNvPr id="34835" name="Group 28">
              <a:extLst>
                <a:ext uri="{FF2B5EF4-FFF2-40B4-BE49-F238E27FC236}">
                  <a16:creationId xmlns:a16="http://schemas.microsoft.com/office/drawing/2014/main" id="{9EEEB890-4A65-6F84-95CE-B28FFEBE7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3" y="1494"/>
              <a:ext cx="956" cy="858"/>
              <a:chOff x="1440" y="2161"/>
              <a:chExt cx="1392" cy="1251"/>
            </a:xfrm>
          </p:grpSpPr>
          <p:sp>
            <p:nvSpPr>
              <p:cNvPr id="34838" name="Freeform 29">
                <a:extLst>
                  <a:ext uri="{FF2B5EF4-FFF2-40B4-BE49-F238E27FC236}">
                    <a16:creationId xmlns:a16="http://schemas.microsoft.com/office/drawing/2014/main" id="{10EA28FC-1D67-ADBF-65FC-AD20F23D15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0" y="2161"/>
                <a:ext cx="1392" cy="1251"/>
              </a:xfrm>
              <a:custGeom>
                <a:avLst/>
                <a:gdLst>
                  <a:gd name="T0" fmla="*/ 0 w 1073"/>
                  <a:gd name="T1" fmla="*/ 0 h 964"/>
                  <a:gd name="T2" fmla="*/ 13 w 1073"/>
                  <a:gd name="T3" fmla="*/ 5973 h 964"/>
                  <a:gd name="T4" fmla="*/ 6638 w 1073"/>
                  <a:gd name="T5" fmla="*/ 5973 h 964"/>
                  <a:gd name="T6" fmla="*/ 0 60000 65536"/>
                  <a:gd name="T7" fmla="*/ 0 60000 65536"/>
                  <a:gd name="T8" fmla="*/ 0 60000 65536"/>
                  <a:gd name="T9" fmla="*/ 0 w 1073"/>
                  <a:gd name="T10" fmla="*/ 0 h 964"/>
                  <a:gd name="T11" fmla="*/ 1073 w 1073"/>
                  <a:gd name="T12" fmla="*/ 964 h 9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73" h="964">
                    <a:moveTo>
                      <a:pt x="0" y="0"/>
                    </a:moveTo>
                    <a:lnTo>
                      <a:pt x="2" y="964"/>
                    </a:lnTo>
                    <a:lnTo>
                      <a:pt x="1073" y="964"/>
                    </a:lnTo>
                  </a:path>
                </a:pathLst>
              </a:custGeom>
              <a:noFill/>
              <a:ln w="28575" cap="flat" cmpd="sng">
                <a:solidFill>
                  <a:schemeClr val="tx2"/>
                </a:solidFill>
                <a:prstDash val="solid"/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39" name="Rectangle 30">
                <a:extLst>
                  <a:ext uri="{FF2B5EF4-FFF2-40B4-BE49-F238E27FC236}">
                    <a16:creationId xmlns:a16="http://schemas.microsoft.com/office/drawing/2014/main" id="{DDF80D62-4DF7-B5AD-A369-518732D13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9" y="2659"/>
                <a:ext cx="810" cy="561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</p:grpSp>
        <p:sp>
          <p:nvSpPr>
            <p:cNvPr id="34836" name="Text Box 31">
              <a:extLst>
                <a:ext uri="{FF2B5EF4-FFF2-40B4-BE49-F238E27FC236}">
                  <a16:creationId xmlns:a16="http://schemas.microsoft.com/office/drawing/2014/main" id="{E8161C33-31E3-95B5-18EE-E235AC727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3" y="2352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nl-NL" sz="2400">
                  <a:solidFill>
                    <a:schemeClr val="tx2"/>
                  </a:solidFill>
                </a:rPr>
                <a:t>x’</a:t>
              </a:r>
            </a:p>
          </p:txBody>
        </p:sp>
        <p:sp>
          <p:nvSpPr>
            <p:cNvPr id="34837" name="Text Box 32">
              <a:extLst>
                <a:ext uri="{FF2B5EF4-FFF2-40B4-BE49-F238E27FC236}">
                  <a16:creationId xmlns:a16="http://schemas.microsoft.com/office/drawing/2014/main" id="{FA3506FF-F6EE-AEC9-B86C-2FE0C8410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9" y="1526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nl-NL" sz="2400">
                  <a:solidFill>
                    <a:schemeClr val="tx2"/>
                  </a:solidFill>
                </a:rPr>
                <a:t>y’</a:t>
              </a:r>
            </a:p>
          </p:txBody>
        </p:sp>
      </p:grpSp>
      <p:grpSp>
        <p:nvGrpSpPr>
          <p:cNvPr id="34824" name="Group 33">
            <a:extLst>
              <a:ext uri="{FF2B5EF4-FFF2-40B4-BE49-F238E27FC236}">
                <a16:creationId xmlns:a16="http://schemas.microsoft.com/office/drawing/2014/main" id="{633D684A-D6DA-F13A-987F-70B95F10A99A}"/>
              </a:ext>
            </a:extLst>
          </p:cNvPr>
          <p:cNvGrpSpPr>
            <a:grpSpLocks/>
          </p:cNvGrpSpPr>
          <p:nvPr/>
        </p:nvGrpSpPr>
        <p:grpSpPr bwMode="auto">
          <a:xfrm>
            <a:off x="4687888" y="2087563"/>
            <a:ext cx="2616200" cy="1362075"/>
            <a:chOff x="2387" y="1315"/>
            <a:chExt cx="1648" cy="858"/>
          </a:xfrm>
        </p:grpSpPr>
        <p:grpSp>
          <p:nvGrpSpPr>
            <p:cNvPr id="34830" name="Group 34">
              <a:extLst>
                <a:ext uri="{FF2B5EF4-FFF2-40B4-BE49-F238E27FC236}">
                  <a16:creationId xmlns:a16="http://schemas.microsoft.com/office/drawing/2014/main" id="{FE13CFF1-284B-B5EF-DC56-09B00AE64281}"/>
                </a:ext>
              </a:extLst>
            </p:cNvPr>
            <p:cNvGrpSpPr>
              <a:grpSpLocks/>
            </p:cNvGrpSpPr>
            <p:nvPr/>
          </p:nvGrpSpPr>
          <p:grpSpPr bwMode="auto">
            <a:xfrm rot="-1634355">
              <a:off x="2679" y="1315"/>
              <a:ext cx="956" cy="858"/>
              <a:chOff x="1440" y="2161"/>
              <a:chExt cx="1392" cy="1251"/>
            </a:xfrm>
          </p:grpSpPr>
          <p:sp>
            <p:nvSpPr>
              <p:cNvPr id="34833" name="Freeform 35">
                <a:extLst>
                  <a:ext uri="{FF2B5EF4-FFF2-40B4-BE49-F238E27FC236}">
                    <a16:creationId xmlns:a16="http://schemas.microsoft.com/office/drawing/2014/main" id="{6C1AED2A-C5DA-33F6-28A6-64C537F291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0" y="2161"/>
                <a:ext cx="1392" cy="1251"/>
              </a:xfrm>
              <a:custGeom>
                <a:avLst/>
                <a:gdLst>
                  <a:gd name="T0" fmla="*/ 0 w 1073"/>
                  <a:gd name="T1" fmla="*/ 0 h 964"/>
                  <a:gd name="T2" fmla="*/ 13 w 1073"/>
                  <a:gd name="T3" fmla="*/ 5973 h 964"/>
                  <a:gd name="T4" fmla="*/ 6638 w 1073"/>
                  <a:gd name="T5" fmla="*/ 5973 h 964"/>
                  <a:gd name="T6" fmla="*/ 0 60000 65536"/>
                  <a:gd name="T7" fmla="*/ 0 60000 65536"/>
                  <a:gd name="T8" fmla="*/ 0 60000 65536"/>
                  <a:gd name="T9" fmla="*/ 0 w 1073"/>
                  <a:gd name="T10" fmla="*/ 0 h 964"/>
                  <a:gd name="T11" fmla="*/ 1073 w 1073"/>
                  <a:gd name="T12" fmla="*/ 964 h 9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73" h="964">
                    <a:moveTo>
                      <a:pt x="0" y="0"/>
                    </a:moveTo>
                    <a:lnTo>
                      <a:pt x="2" y="964"/>
                    </a:lnTo>
                    <a:lnTo>
                      <a:pt x="1073" y="964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34" name="Rectangle 36">
                <a:extLst>
                  <a:ext uri="{FF2B5EF4-FFF2-40B4-BE49-F238E27FC236}">
                    <a16:creationId xmlns:a16="http://schemas.microsoft.com/office/drawing/2014/main" id="{9F9868CF-9539-348A-614F-74B1E3DA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9" y="2659"/>
                <a:ext cx="810" cy="561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</p:grpSp>
        <p:sp>
          <p:nvSpPr>
            <p:cNvPr id="34831" name="Text Box 37">
              <a:extLst>
                <a:ext uri="{FF2B5EF4-FFF2-40B4-BE49-F238E27FC236}">
                  <a16:creationId xmlns:a16="http://schemas.microsoft.com/office/drawing/2014/main" id="{03E520D4-3C6E-1CB7-3F5C-FF72C6727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634355">
              <a:off x="3695" y="1880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nl-NL" sz="2400">
                  <a:solidFill>
                    <a:schemeClr val="accent1"/>
                  </a:solidFill>
                </a:rPr>
                <a:t>x’’</a:t>
              </a:r>
            </a:p>
          </p:txBody>
        </p:sp>
        <p:sp>
          <p:nvSpPr>
            <p:cNvPr id="34832" name="Text Box 38">
              <a:extLst>
                <a:ext uri="{FF2B5EF4-FFF2-40B4-BE49-F238E27FC236}">
                  <a16:creationId xmlns:a16="http://schemas.microsoft.com/office/drawing/2014/main" id="{51D49867-9CCD-B483-7253-D1DB2CC7B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634355">
              <a:off x="2387" y="1632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nl-NL" sz="2400">
                  <a:solidFill>
                    <a:schemeClr val="accent1"/>
                  </a:solidFill>
                </a:rPr>
                <a:t>y’’</a:t>
              </a:r>
            </a:p>
          </p:txBody>
        </p:sp>
      </p:grpSp>
      <p:graphicFrame>
        <p:nvGraphicFramePr>
          <p:cNvPr id="34825" name="Object 39">
            <a:extLst>
              <a:ext uri="{FF2B5EF4-FFF2-40B4-BE49-F238E27FC236}">
                <a16:creationId xmlns:a16="http://schemas.microsoft.com/office/drawing/2014/main" id="{3AF11FC8-D7AC-5777-9EFC-28B8250F06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9300" y="5126038"/>
          <a:ext cx="2760663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24103" imgH="171568" progId="Equation.3">
                  <p:embed/>
                </p:oleObj>
              </mc:Choice>
              <mc:Fallback>
                <p:oleObj name="Equation" r:id="rId2" imgW="1124103" imgH="171568" progId="Equation.3">
                  <p:embed/>
                  <p:pic>
                    <p:nvPicPr>
                      <p:cNvPr id="34825" name="Object 39">
                        <a:extLst>
                          <a:ext uri="{FF2B5EF4-FFF2-40B4-BE49-F238E27FC236}">
                            <a16:creationId xmlns:a16="http://schemas.microsoft.com/office/drawing/2014/main" id="{3AF11FC8-D7AC-5777-9EFC-28B8250F06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5126038"/>
                        <a:ext cx="2760663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40">
            <a:extLst>
              <a:ext uri="{FF2B5EF4-FFF2-40B4-BE49-F238E27FC236}">
                <a16:creationId xmlns:a16="http://schemas.microsoft.com/office/drawing/2014/main" id="{D106A716-3487-C869-EB09-60CC7138E2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59363" y="5102225"/>
          <a:ext cx="276066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24103" imgH="171568" progId="Equation.3">
                  <p:embed/>
                </p:oleObj>
              </mc:Choice>
              <mc:Fallback>
                <p:oleObj name="Equation" r:id="rId4" imgW="1124103" imgH="171568" progId="Equation.3">
                  <p:embed/>
                  <p:pic>
                    <p:nvPicPr>
                      <p:cNvPr id="34826" name="Object 40">
                        <a:extLst>
                          <a:ext uri="{FF2B5EF4-FFF2-40B4-BE49-F238E27FC236}">
                            <a16:creationId xmlns:a16="http://schemas.microsoft.com/office/drawing/2014/main" id="{D106A716-3487-C869-EB09-60CC7138E2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9363" y="5102225"/>
                        <a:ext cx="2760662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Text Box 41">
            <a:extLst>
              <a:ext uri="{FF2B5EF4-FFF2-40B4-BE49-F238E27FC236}">
                <a16:creationId xmlns:a16="http://schemas.microsoft.com/office/drawing/2014/main" id="{7A4E5801-AE47-FEE7-8D69-A3DA11023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876800"/>
            <a:ext cx="77724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800"/>
              <a:t>Matrix multiplication does </a:t>
            </a:r>
            <a:r>
              <a:rPr lang="en-GB" altLang="nl-NL" sz="2800" b="1"/>
              <a:t>not </a:t>
            </a:r>
            <a:r>
              <a:rPr lang="en-GB" altLang="nl-NL" sz="2800"/>
              <a:t>commute.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nl-NL" sz="2800"/>
              <a:t>The order of transformations makes a difference!</a:t>
            </a:r>
          </a:p>
        </p:txBody>
      </p:sp>
      <p:sp>
        <p:nvSpPr>
          <p:cNvPr id="34828" name="Text Box 44">
            <a:extLst>
              <a:ext uri="{FF2B5EF4-FFF2-40B4-BE49-F238E27FC236}">
                <a16:creationId xmlns:a16="http://schemas.microsoft.com/office/drawing/2014/main" id="{655EA338-A6CF-2CCB-98EF-E9564093C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752600"/>
            <a:ext cx="7772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nl-NL" sz="2800" i="1"/>
              <a:t>Rotation, translation…       Translation, rotation…</a:t>
            </a:r>
          </a:p>
        </p:txBody>
      </p:sp>
      <p:sp>
        <p:nvSpPr>
          <p:cNvPr id="34829" name="Text Box 21">
            <a:extLst>
              <a:ext uri="{FF2B5EF4-FFF2-40B4-BE49-F238E27FC236}">
                <a16:creationId xmlns:a16="http://schemas.microsoft.com/office/drawing/2014/main" id="{A20D1798-9E6C-5417-C828-A309CEF0D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1885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H&amp;B 7-4:232</a:t>
            </a:r>
            <a:endParaRPr lang="en-GB" altLang="nl-NL"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2470A780-3356-DF7D-5DA3-288D2305A2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nl-NL"/>
              <a:t>Order of transformations 2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C224FEC9-69B6-F2B0-425A-EDA78EB04F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nl-NL"/>
              <a:t>Pre-multiplication: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altLang="nl-NL" b="1"/>
              <a:t>P’ = M</a:t>
            </a:r>
            <a:r>
              <a:rPr lang="en-GB" altLang="nl-NL"/>
              <a:t> </a:t>
            </a:r>
            <a:r>
              <a:rPr lang="en-GB" altLang="nl-NL" baseline="-25000"/>
              <a:t>n </a:t>
            </a:r>
            <a:r>
              <a:rPr lang="en-GB" altLang="nl-NL" b="1"/>
              <a:t>M</a:t>
            </a:r>
            <a:r>
              <a:rPr lang="en-GB" altLang="nl-NL"/>
              <a:t> </a:t>
            </a:r>
            <a:r>
              <a:rPr lang="en-GB" altLang="nl-NL" baseline="-25000"/>
              <a:t>n-1</a:t>
            </a:r>
            <a:r>
              <a:rPr lang="en-GB" altLang="nl-NL"/>
              <a:t>…</a:t>
            </a:r>
            <a:r>
              <a:rPr lang="en-GB" altLang="nl-NL" b="1"/>
              <a:t>M</a:t>
            </a:r>
            <a:r>
              <a:rPr lang="en-GB" altLang="nl-NL"/>
              <a:t> </a:t>
            </a:r>
            <a:r>
              <a:rPr lang="en-GB" altLang="nl-NL" baseline="-25000"/>
              <a:t>2 </a:t>
            </a:r>
            <a:r>
              <a:rPr lang="en-GB" altLang="nl-NL" b="1"/>
              <a:t>M</a:t>
            </a:r>
            <a:r>
              <a:rPr lang="en-GB" altLang="nl-NL"/>
              <a:t> </a:t>
            </a:r>
            <a:r>
              <a:rPr lang="en-GB" altLang="nl-NL" baseline="-25000"/>
              <a:t>1 </a:t>
            </a:r>
            <a:r>
              <a:rPr lang="en-GB" altLang="nl-NL" b="1"/>
              <a:t>P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altLang="nl-NL"/>
              <a:t>Transformation </a:t>
            </a:r>
            <a:r>
              <a:rPr lang="en-GB" altLang="nl-NL" b="1"/>
              <a:t>M</a:t>
            </a:r>
            <a:r>
              <a:rPr lang="en-GB" altLang="nl-NL"/>
              <a:t> </a:t>
            </a:r>
            <a:r>
              <a:rPr lang="en-GB" altLang="nl-NL" baseline="-25000"/>
              <a:t>n </a:t>
            </a:r>
            <a:r>
              <a:rPr lang="en-GB" altLang="nl-NL"/>
              <a:t>in global co</a:t>
            </a:r>
            <a:r>
              <a:rPr lang="en-GB" altLang="nl-NL">
                <a:cs typeface="Times New Roman" panose="02020603050405020304" pitchFamily="18" charset="0"/>
              </a:rPr>
              <a:t>o</a:t>
            </a:r>
            <a:r>
              <a:rPr lang="en-GB" altLang="nl-NL"/>
              <a:t>rdinates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nl-NL"/>
              <a:t>Post-multiplication: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altLang="nl-NL" b="1"/>
              <a:t>P’ = M</a:t>
            </a:r>
            <a:r>
              <a:rPr lang="en-GB" altLang="nl-NL"/>
              <a:t> </a:t>
            </a:r>
            <a:r>
              <a:rPr lang="en-GB" altLang="nl-NL" baseline="-25000"/>
              <a:t>1 </a:t>
            </a:r>
            <a:r>
              <a:rPr lang="en-GB" altLang="nl-NL" b="1"/>
              <a:t>M</a:t>
            </a:r>
            <a:r>
              <a:rPr lang="en-GB" altLang="nl-NL"/>
              <a:t> </a:t>
            </a:r>
            <a:r>
              <a:rPr lang="en-GB" altLang="nl-NL" baseline="-25000"/>
              <a:t>2</a:t>
            </a:r>
            <a:r>
              <a:rPr lang="en-GB" altLang="nl-NL"/>
              <a:t>…</a:t>
            </a:r>
            <a:r>
              <a:rPr lang="en-GB" altLang="nl-NL" b="1"/>
              <a:t>M</a:t>
            </a:r>
            <a:r>
              <a:rPr lang="en-GB" altLang="nl-NL"/>
              <a:t> </a:t>
            </a:r>
            <a:r>
              <a:rPr lang="en-GB" altLang="nl-NL" baseline="-25000"/>
              <a:t>n-1 </a:t>
            </a:r>
            <a:r>
              <a:rPr lang="en-GB" altLang="nl-NL" b="1"/>
              <a:t>M</a:t>
            </a:r>
            <a:r>
              <a:rPr lang="en-GB" altLang="nl-NL"/>
              <a:t> </a:t>
            </a:r>
            <a:r>
              <a:rPr lang="en-GB" altLang="nl-NL" baseline="-25000"/>
              <a:t>n </a:t>
            </a:r>
            <a:r>
              <a:rPr lang="en-GB" altLang="nl-NL" b="1"/>
              <a:t>P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altLang="nl-NL"/>
              <a:t>Transformation </a:t>
            </a:r>
            <a:r>
              <a:rPr lang="en-GB" altLang="nl-NL" b="1"/>
              <a:t>M</a:t>
            </a:r>
            <a:r>
              <a:rPr lang="en-GB" altLang="nl-NL"/>
              <a:t> </a:t>
            </a:r>
            <a:r>
              <a:rPr lang="en-GB" altLang="nl-NL" baseline="-25000"/>
              <a:t>n </a:t>
            </a:r>
            <a:r>
              <a:rPr lang="en-GB" altLang="nl-NL"/>
              <a:t>in local co</a:t>
            </a:r>
            <a:r>
              <a:rPr lang="en-GB" altLang="nl-NL">
                <a:cs typeface="Times New Roman" panose="02020603050405020304" pitchFamily="18" charset="0"/>
              </a:rPr>
              <a:t>o</a:t>
            </a:r>
            <a:r>
              <a:rPr lang="en-GB" altLang="nl-NL"/>
              <a:t>rdinates: the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altLang="nl-NL"/>
              <a:t>coordinate system after application of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altLang="nl-NL" b="1"/>
              <a:t>M </a:t>
            </a:r>
            <a:r>
              <a:rPr lang="en-GB" altLang="nl-NL" baseline="-25000"/>
              <a:t>1 </a:t>
            </a:r>
            <a:r>
              <a:rPr lang="en-GB" altLang="nl-NL" b="1"/>
              <a:t>M</a:t>
            </a:r>
            <a:r>
              <a:rPr lang="en-GB" altLang="nl-NL"/>
              <a:t> </a:t>
            </a:r>
            <a:r>
              <a:rPr lang="en-GB" altLang="nl-NL" baseline="-25000"/>
              <a:t>2</a:t>
            </a:r>
            <a:r>
              <a:rPr lang="en-GB" altLang="nl-NL"/>
              <a:t>…</a:t>
            </a:r>
            <a:r>
              <a:rPr lang="en-GB" altLang="nl-NL" b="1"/>
              <a:t>M</a:t>
            </a:r>
            <a:r>
              <a:rPr lang="en-GB" altLang="nl-NL"/>
              <a:t> </a:t>
            </a:r>
            <a:r>
              <a:rPr lang="en-GB" altLang="nl-NL" baseline="-25000"/>
              <a:t>n-1 </a:t>
            </a:r>
          </a:p>
        </p:txBody>
      </p:sp>
      <p:sp>
        <p:nvSpPr>
          <p:cNvPr id="35844" name="Text Box 21">
            <a:extLst>
              <a:ext uri="{FF2B5EF4-FFF2-40B4-BE49-F238E27FC236}">
                <a16:creationId xmlns:a16="http://schemas.microsoft.com/office/drawing/2014/main" id="{6BB7E7C6-C3E5-24A2-4D6B-E40DA743B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1885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H&amp;B 7-4:232</a:t>
            </a:r>
            <a:endParaRPr lang="en-GB" altLang="nl-NL"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1353628-9D26-5D27-4B4E-37C60D13A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nl-NL"/>
              <a:t>Order of transformations 3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DFC1FAA-FC8C-C761-6F9A-737C1A29DA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nl-NL"/>
              <a:t>OpenGL: </a:t>
            </a:r>
            <a:r>
              <a:rPr lang="en-GB" altLang="nl-NL" sz="2800" b="1">
                <a:latin typeface="Courier New" panose="02070309020205020404" pitchFamily="49" charset="0"/>
                <a:cs typeface="Courier New" panose="02070309020205020404" pitchFamily="49" charset="0"/>
              </a:rPr>
              <a:t>glRotate, glScale</a:t>
            </a:r>
            <a:r>
              <a:rPr lang="en-GB" altLang="nl-NL"/>
              <a:t>, etc.:</a:t>
            </a:r>
          </a:p>
          <a:p>
            <a:pPr eaLnBrk="1" hangingPunct="1">
              <a:lnSpc>
                <a:spcPct val="90000"/>
              </a:lnSpc>
            </a:pPr>
            <a:r>
              <a:rPr lang="en-GB" altLang="nl-NL"/>
              <a:t>Post-multiplication of current transformation matrix</a:t>
            </a:r>
          </a:p>
          <a:p>
            <a:pPr eaLnBrk="1" hangingPunct="1">
              <a:lnSpc>
                <a:spcPct val="90000"/>
              </a:lnSpc>
            </a:pPr>
            <a:r>
              <a:rPr lang="en-GB" altLang="nl-NL"/>
              <a:t>Always transformation in local coordinates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nl-NL"/>
              <a:t>Global coordinate version: read in reverse order</a:t>
            </a:r>
          </a:p>
        </p:txBody>
      </p:sp>
      <p:sp>
        <p:nvSpPr>
          <p:cNvPr id="36868" name="Text Box 21">
            <a:extLst>
              <a:ext uri="{FF2B5EF4-FFF2-40B4-BE49-F238E27FC236}">
                <a16:creationId xmlns:a16="http://schemas.microsoft.com/office/drawing/2014/main" id="{1103AE0E-8249-B56E-728E-C26E609C1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1885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H&amp;B 7-4:232</a:t>
            </a:r>
            <a:endParaRPr lang="en-GB" altLang="nl-NL"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6EBDEE61-07DD-C4B2-28E5-39A2234F25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nl-NL"/>
              <a:t>Order of transformations 4</a:t>
            </a:r>
          </a:p>
        </p:txBody>
      </p:sp>
      <p:graphicFrame>
        <p:nvGraphicFramePr>
          <p:cNvPr id="37891" name="Object 40">
            <a:extLst>
              <a:ext uri="{FF2B5EF4-FFF2-40B4-BE49-F238E27FC236}">
                <a16:creationId xmlns:a16="http://schemas.microsoft.com/office/drawing/2014/main" id="{ADEE21A1-BE8C-9D2E-4DA2-44E989DEAE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513" y="5078413"/>
          <a:ext cx="276066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24103" imgH="171568" progId="Equation.3">
                  <p:embed/>
                </p:oleObj>
              </mc:Choice>
              <mc:Fallback>
                <p:oleObj name="Equation" r:id="rId2" imgW="1124103" imgH="171568" progId="Equation.3">
                  <p:embed/>
                  <p:pic>
                    <p:nvPicPr>
                      <p:cNvPr id="37891" name="Object 40">
                        <a:extLst>
                          <a:ext uri="{FF2B5EF4-FFF2-40B4-BE49-F238E27FC236}">
                            <a16:creationId xmlns:a16="http://schemas.microsoft.com/office/drawing/2014/main" id="{ADEE21A1-BE8C-9D2E-4DA2-44E989DEAE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3" y="5078413"/>
                        <a:ext cx="2760662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Text Box 41">
            <a:extLst>
              <a:ext uri="{FF2B5EF4-FFF2-40B4-BE49-F238E27FC236}">
                <a16:creationId xmlns:a16="http://schemas.microsoft.com/office/drawing/2014/main" id="{AF103C2D-14E9-E53F-6E15-F85AFCE96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5157788"/>
            <a:ext cx="2519362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000" b="1">
                <a:latin typeface="Courier New" panose="02070309020205020404" pitchFamily="49" charset="0"/>
                <a:cs typeface="Courier New" panose="02070309020205020404" pitchFamily="49" charset="0"/>
              </a:rPr>
              <a:t>glTranslate(…);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nl-NL" sz="2000" b="1">
                <a:latin typeface="Courier New" panose="02070309020205020404" pitchFamily="49" charset="0"/>
                <a:cs typeface="Courier New" panose="02070309020205020404" pitchFamily="49" charset="0"/>
              </a:rPr>
              <a:t>glRotate(…);</a:t>
            </a:r>
          </a:p>
        </p:txBody>
      </p:sp>
      <p:grpSp>
        <p:nvGrpSpPr>
          <p:cNvPr id="37893" name="Group 3">
            <a:extLst>
              <a:ext uri="{FF2B5EF4-FFF2-40B4-BE49-F238E27FC236}">
                <a16:creationId xmlns:a16="http://schemas.microsoft.com/office/drawing/2014/main" id="{28BDBB23-D46A-F2AC-5850-200E551F5569}"/>
              </a:ext>
            </a:extLst>
          </p:cNvPr>
          <p:cNvGrpSpPr>
            <a:grpSpLocks/>
          </p:cNvGrpSpPr>
          <p:nvPr/>
        </p:nvGrpSpPr>
        <p:grpSpPr bwMode="auto">
          <a:xfrm>
            <a:off x="419100" y="3241675"/>
            <a:ext cx="2009775" cy="1819275"/>
            <a:chOff x="1152" y="1888"/>
            <a:chExt cx="1266" cy="1146"/>
          </a:xfrm>
        </p:grpSpPr>
        <p:grpSp>
          <p:nvGrpSpPr>
            <p:cNvPr id="37935" name="Group 4">
              <a:extLst>
                <a:ext uri="{FF2B5EF4-FFF2-40B4-BE49-F238E27FC236}">
                  <a16:creationId xmlns:a16="http://schemas.microsoft.com/office/drawing/2014/main" id="{B2D903A1-FB70-D2CB-6C80-8EFDB77D25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6" y="1888"/>
              <a:ext cx="956" cy="858"/>
              <a:chOff x="1440" y="2161"/>
              <a:chExt cx="1392" cy="1251"/>
            </a:xfrm>
          </p:grpSpPr>
          <p:sp>
            <p:nvSpPr>
              <p:cNvPr id="37938" name="Freeform 5">
                <a:extLst>
                  <a:ext uri="{FF2B5EF4-FFF2-40B4-BE49-F238E27FC236}">
                    <a16:creationId xmlns:a16="http://schemas.microsoft.com/office/drawing/2014/main" id="{2D662CDD-A80C-42B0-D933-98ED4FE938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0" y="2161"/>
                <a:ext cx="1392" cy="1251"/>
              </a:xfrm>
              <a:custGeom>
                <a:avLst/>
                <a:gdLst>
                  <a:gd name="T0" fmla="*/ 0 w 1073"/>
                  <a:gd name="T1" fmla="*/ 0 h 964"/>
                  <a:gd name="T2" fmla="*/ 13 w 1073"/>
                  <a:gd name="T3" fmla="*/ 5973 h 964"/>
                  <a:gd name="T4" fmla="*/ 6638 w 1073"/>
                  <a:gd name="T5" fmla="*/ 5973 h 964"/>
                  <a:gd name="T6" fmla="*/ 0 60000 65536"/>
                  <a:gd name="T7" fmla="*/ 0 60000 65536"/>
                  <a:gd name="T8" fmla="*/ 0 60000 65536"/>
                  <a:gd name="T9" fmla="*/ 0 w 1073"/>
                  <a:gd name="T10" fmla="*/ 0 h 964"/>
                  <a:gd name="T11" fmla="*/ 1073 w 1073"/>
                  <a:gd name="T12" fmla="*/ 964 h 9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73" h="964">
                    <a:moveTo>
                      <a:pt x="0" y="0"/>
                    </a:moveTo>
                    <a:lnTo>
                      <a:pt x="2" y="964"/>
                    </a:lnTo>
                    <a:lnTo>
                      <a:pt x="1073" y="96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39" name="Rectangle 6">
                <a:extLst>
                  <a:ext uri="{FF2B5EF4-FFF2-40B4-BE49-F238E27FC236}">
                    <a16:creationId xmlns:a16="http://schemas.microsoft.com/office/drawing/2014/main" id="{1D37FB39-943A-E16B-74F6-38B8BD908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9" y="2659"/>
                <a:ext cx="810" cy="56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</p:grpSp>
        <p:sp>
          <p:nvSpPr>
            <p:cNvPr id="37936" name="Text Box 7">
              <a:extLst>
                <a:ext uri="{FF2B5EF4-FFF2-40B4-BE49-F238E27FC236}">
                  <a16:creationId xmlns:a16="http://schemas.microsoft.com/office/drawing/2014/main" id="{76DFB5BA-E58C-1C29-A58B-C7C0B2B7BF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6" y="274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nl-NL" sz="2400"/>
                <a:t>x</a:t>
              </a:r>
            </a:p>
          </p:txBody>
        </p:sp>
        <p:sp>
          <p:nvSpPr>
            <p:cNvPr id="37937" name="Text Box 8">
              <a:extLst>
                <a:ext uri="{FF2B5EF4-FFF2-40B4-BE49-F238E27FC236}">
                  <a16:creationId xmlns:a16="http://schemas.microsoft.com/office/drawing/2014/main" id="{425403EB-CF32-3663-6473-BFCD76BAB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nl-NL" sz="2400"/>
                <a:t>y</a:t>
              </a:r>
            </a:p>
          </p:txBody>
        </p:sp>
      </p:grpSp>
      <p:grpSp>
        <p:nvGrpSpPr>
          <p:cNvPr id="4" name="Group 15">
            <a:extLst>
              <a:ext uri="{FF2B5EF4-FFF2-40B4-BE49-F238E27FC236}">
                <a16:creationId xmlns:a16="http://schemas.microsoft.com/office/drawing/2014/main" id="{9065C9F3-FCCC-D884-655B-8506AC6DD997}"/>
              </a:ext>
            </a:extLst>
          </p:cNvPr>
          <p:cNvGrpSpPr>
            <a:grpSpLocks/>
          </p:cNvGrpSpPr>
          <p:nvPr/>
        </p:nvGrpSpPr>
        <p:grpSpPr bwMode="auto">
          <a:xfrm>
            <a:off x="582613" y="2127250"/>
            <a:ext cx="2617787" cy="1377950"/>
            <a:chOff x="1255" y="1186"/>
            <a:chExt cx="1649" cy="868"/>
          </a:xfrm>
        </p:grpSpPr>
        <p:grpSp>
          <p:nvGrpSpPr>
            <p:cNvPr id="37930" name="Group 16">
              <a:extLst>
                <a:ext uri="{FF2B5EF4-FFF2-40B4-BE49-F238E27FC236}">
                  <a16:creationId xmlns:a16="http://schemas.microsoft.com/office/drawing/2014/main" id="{6DC7771D-C82C-B43D-65E6-6C760B8718E7}"/>
                </a:ext>
              </a:extLst>
            </p:cNvPr>
            <p:cNvGrpSpPr>
              <a:grpSpLocks/>
            </p:cNvGrpSpPr>
            <p:nvPr/>
          </p:nvGrpSpPr>
          <p:grpSpPr bwMode="auto">
            <a:xfrm rot="-1559225">
              <a:off x="1555" y="1186"/>
              <a:ext cx="956" cy="858"/>
              <a:chOff x="1440" y="2161"/>
              <a:chExt cx="1392" cy="1251"/>
            </a:xfrm>
          </p:grpSpPr>
          <p:sp>
            <p:nvSpPr>
              <p:cNvPr id="37933" name="Freeform 17">
                <a:extLst>
                  <a:ext uri="{FF2B5EF4-FFF2-40B4-BE49-F238E27FC236}">
                    <a16:creationId xmlns:a16="http://schemas.microsoft.com/office/drawing/2014/main" id="{78FAFB47-9F7B-7917-AEFF-BE2033BB4D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0" y="2161"/>
                <a:ext cx="1392" cy="1251"/>
              </a:xfrm>
              <a:custGeom>
                <a:avLst/>
                <a:gdLst>
                  <a:gd name="T0" fmla="*/ 0 w 1073"/>
                  <a:gd name="T1" fmla="*/ 0 h 964"/>
                  <a:gd name="T2" fmla="*/ 13 w 1073"/>
                  <a:gd name="T3" fmla="*/ 5973 h 964"/>
                  <a:gd name="T4" fmla="*/ 6638 w 1073"/>
                  <a:gd name="T5" fmla="*/ 5973 h 964"/>
                  <a:gd name="T6" fmla="*/ 0 60000 65536"/>
                  <a:gd name="T7" fmla="*/ 0 60000 65536"/>
                  <a:gd name="T8" fmla="*/ 0 60000 65536"/>
                  <a:gd name="T9" fmla="*/ 0 w 1073"/>
                  <a:gd name="T10" fmla="*/ 0 h 964"/>
                  <a:gd name="T11" fmla="*/ 1073 w 1073"/>
                  <a:gd name="T12" fmla="*/ 964 h 9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73" h="964">
                    <a:moveTo>
                      <a:pt x="0" y="0"/>
                    </a:moveTo>
                    <a:lnTo>
                      <a:pt x="2" y="964"/>
                    </a:lnTo>
                    <a:lnTo>
                      <a:pt x="1073" y="964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34" name="Rectangle 18">
                <a:extLst>
                  <a:ext uri="{FF2B5EF4-FFF2-40B4-BE49-F238E27FC236}">
                    <a16:creationId xmlns:a16="http://schemas.microsoft.com/office/drawing/2014/main" id="{B03B0FC0-9986-C315-40CF-F6A63F45B2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9" y="2659"/>
                <a:ext cx="810" cy="561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</p:grpSp>
        <p:sp>
          <p:nvSpPr>
            <p:cNvPr id="37931" name="Text Box 19">
              <a:extLst>
                <a:ext uri="{FF2B5EF4-FFF2-40B4-BE49-F238E27FC236}">
                  <a16:creationId xmlns:a16="http://schemas.microsoft.com/office/drawing/2014/main" id="{33D543FD-52E7-EB15-5885-CF8EE9E80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559225">
              <a:off x="2564" y="1766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nl-NL" sz="2400">
                  <a:solidFill>
                    <a:schemeClr val="accent1"/>
                  </a:solidFill>
                </a:rPr>
                <a:t>x’’</a:t>
              </a:r>
            </a:p>
          </p:txBody>
        </p:sp>
        <p:sp>
          <p:nvSpPr>
            <p:cNvPr id="37932" name="Text Box 20">
              <a:extLst>
                <a:ext uri="{FF2B5EF4-FFF2-40B4-BE49-F238E27FC236}">
                  <a16:creationId xmlns:a16="http://schemas.microsoft.com/office/drawing/2014/main" id="{3CC12283-1DE3-01CA-959D-98831502E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559225">
              <a:off x="1255" y="1486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nl-NL" sz="2400">
                  <a:solidFill>
                    <a:schemeClr val="accent1"/>
                  </a:solidFill>
                </a:rPr>
                <a:t>y’’</a:t>
              </a:r>
            </a:p>
          </p:txBody>
        </p:sp>
      </p:grpSp>
      <p:grpSp>
        <p:nvGrpSpPr>
          <p:cNvPr id="6" name="Group 93">
            <a:extLst>
              <a:ext uri="{FF2B5EF4-FFF2-40B4-BE49-F238E27FC236}">
                <a16:creationId xmlns:a16="http://schemas.microsoft.com/office/drawing/2014/main" id="{FAF779CA-08A0-66DE-585A-3C9C678F5CBE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2379663"/>
            <a:ext cx="2246312" cy="2105025"/>
            <a:chOff x="899592" y="2379744"/>
            <a:chExt cx="2246480" cy="2105712"/>
          </a:xfrm>
        </p:grpSpPr>
        <p:grpSp>
          <p:nvGrpSpPr>
            <p:cNvPr id="37924" name="Group 10">
              <a:extLst>
                <a:ext uri="{FF2B5EF4-FFF2-40B4-BE49-F238E27FC236}">
                  <a16:creationId xmlns:a16="http://schemas.microsoft.com/office/drawing/2014/main" id="{20052533-F96F-EA50-4494-84BC618ADD2D}"/>
                </a:ext>
              </a:extLst>
            </p:cNvPr>
            <p:cNvGrpSpPr>
              <a:grpSpLocks/>
            </p:cNvGrpSpPr>
            <p:nvPr/>
          </p:nvGrpSpPr>
          <p:grpSpPr bwMode="auto">
            <a:xfrm rot="-4933">
              <a:off x="1422869" y="2379744"/>
              <a:ext cx="1517650" cy="1362075"/>
              <a:chOff x="1440" y="2160"/>
              <a:chExt cx="1392" cy="1251"/>
            </a:xfrm>
          </p:grpSpPr>
          <p:sp>
            <p:nvSpPr>
              <p:cNvPr id="37928" name="Freeform 11">
                <a:extLst>
                  <a:ext uri="{FF2B5EF4-FFF2-40B4-BE49-F238E27FC236}">
                    <a16:creationId xmlns:a16="http://schemas.microsoft.com/office/drawing/2014/main" id="{5911D936-C64B-5577-CF26-7C321E83E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0" y="2160"/>
                <a:ext cx="1392" cy="1251"/>
              </a:xfrm>
              <a:custGeom>
                <a:avLst/>
                <a:gdLst>
                  <a:gd name="T0" fmla="*/ 0 w 1073"/>
                  <a:gd name="T1" fmla="*/ 0 h 964"/>
                  <a:gd name="T2" fmla="*/ 13 w 1073"/>
                  <a:gd name="T3" fmla="*/ 5973 h 964"/>
                  <a:gd name="T4" fmla="*/ 6638 w 1073"/>
                  <a:gd name="T5" fmla="*/ 5973 h 964"/>
                  <a:gd name="T6" fmla="*/ 0 60000 65536"/>
                  <a:gd name="T7" fmla="*/ 0 60000 65536"/>
                  <a:gd name="T8" fmla="*/ 0 60000 65536"/>
                  <a:gd name="T9" fmla="*/ 0 w 1073"/>
                  <a:gd name="T10" fmla="*/ 0 h 964"/>
                  <a:gd name="T11" fmla="*/ 1073 w 1073"/>
                  <a:gd name="T12" fmla="*/ 964 h 9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73" h="964">
                    <a:moveTo>
                      <a:pt x="0" y="0"/>
                    </a:moveTo>
                    <a:lnTo>
                      <a:pt x="2" y="964"/>
                    </a:lnTo>
                    <a:lnTo>
                      <a:pt x="1073" y="964"/>
                    </a:lnTo>
                  </a:path>
                </a:pathLst>
              </a:custGeom>
              <a:noFill/>
              <a:ln w="28575" cap="flat" cmpd="sng">
                <a:solidFill>
                  <a:schemeClr val="tx2"/>
                </a:solidFill>
                <a:prstDash val="solid"/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29" name="Rectangle 12">
                <a:extLst>
                  <a:ext uri="{FF2B5EF4-FFF2-40B4-BE49-F238E27FC236}">
                    <a16:creationId xmlns:a16="http://schemas.microsoft.com/office/drawing/2014/main" id="{2F5527DA-7032-7D63-0F3E-582EEDD1E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9" y="2659"/>
                <a:ext cx="810" cy="561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</p:grpSp>
        <p:sp>
          <p:nvSpPr>
            <p:cNvPr id="37925" name="Text Box 13">
              <a:extLst>
                <a:ext uri="{FF2B5EF4-FFF2-40B4-BE49-F238E27FC236}">
                  <a16:creationId xmlns:a16="http://schemas.microsoft.com/office/drawing/2014/main" id="{7B6A5358-5B1C-051F-08CB-272AF53024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4933">
              <a:off x="2707922" y="3739492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nl-NL" sz="2400">
                  <a:solidFill>
                    <a:schemeClr val="tx2"/>
                  </a:solidFill>
                </a:rPr>
                <a:t>x’</a:t>
              </a:r>
            </a:p>
          </p:txBody>
        </p:sp>
        <p:sp>
          <p:nvSpPr>
            <p:cNvPr id="37926" name="Text Box 14">
              <a:extLst>
                <a:ext uri="{FF2B5EF4-FFF2-40B4-BE49-F238E27FC236}">
                  <a16:creationId xmlns:a16="http://schemas.microsoft.com/office/drawing/2014/main" id="{CF9985A1-7D68-D0B5-A739-D218702C1D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4933">
              <a:off x="1032877" y="2431806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nl-NL" sz="2400">
                  <a:solidFill>
                    <a:schemeClr val="tx2"/>
                  </a:solidFill>
                </a:rPr>
                <a:t>y’</a:t>
              </a:r>
            </a:p>
          </p:txBody>
        </p:sp>
        <p:cxnSp>
          <p:nvCxnSpPr>
            <p:cNvPr id="37927" name="Straight Arrow Connector 62">
              <a:extLst>
                <a:ext uri="{FF2B5EF4-FFF2-40B4-BE49-F238E27FC236}">
                  <a16:creationId xmlns:a16="http://schemas.microsoft.com/office/drawing/2014/main" id="{4D35613A-96CA-3187-B337-4BB2B28E2CE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99592" y="3837384"/>
              <a:ext cx="432048" cy="648072"/>
            </a:xfrm>
            <a:prstGeom prst="straightConnector1">
              <a:avLst/>
            </a:prstGeom>
            <a:noFill/>
            <a:ln w="57150" algn="ctr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6" name="Arc 65">
            <a:extLst>
              <a:ext uri="{FF2B5EF4-FFF2-40B4-BE49-F238E27FC236}">
                <a16:creationId xmlns:a16="http://schemas.microsoft.com/office/drawing/2014/main" id="{7C005BD8-4D62-0F07-61F6-489E59EA941A}"/>
              </a:ext>
            </a:extLst>
          </p:cNvPr>
          <p:cNvSpPr/>
          <p:nvPr/>
        </p:nvSpPr>
        <p:spPr bwMode="auto">
          <a:xfrm>
            <a:off x="1619250" y="3189288"/>
            <a:ext cx="1008063" cy="1008062"/>
          </a:xfrm>
          <a:prstGeom prst="arc">
            <a:avLst>
              <a:gd name="adj1" fmla="val 18731602"/>
              <a:gd name="adj2" fmla="val 0"/>
            </a:avLst>
          </a:prstGeom>
          <a:noFill/>
          <a:ln w="5715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latin typeface="Times New Roman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9656F1E-5F27-F839-2FDF-B7DB3042F45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9113" y="5157788"/>
            <a:ext cx="0" cy="935037"/>
          </a:xfrm>
          <a:prstGeom prst="straightConnector1">
            <a:avLst/>
          </a:prstGeom>
          <a:noFill/>
          <a:ln w="57150" algn="ctr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Text Box 41">
            <a:extLst>
              <a:ext uri="{FF2B5EF4-FFF2-40B4-BE49-F238E27FC236}">
                <a16:creationId xmlns:a16="http://schemas.microsoft.com/office/drawing/2014/main" id="{6E187FBE-A38B-08E2-BD0F-89476097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5013325"/>
            <a:ext cx="28098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GB" altLang="nl-NL" sz="2400" b="1" i="1">
                <a:solidFill>
                  <a:srgbClr val="0070C0"/>
                </a:solidFill>
              </a:rPr>
              <a:t>Local</a:t>
            </a:r>
            <a:r>
              <a:rPr lang="en-GB" altLang="nl-NL" sz="2400" i="1">
                <a:solidFill>
                  <a:srgbClr val="0070C0"/>
                </a:solidFill>
              </a:rPr>
              <a:t> trafo</a:t>
            </a:r>
          </a:p>
          <a:p>
            <a:pPr algn="r">
              <a:spcBef>
                <a:spcPct val="50000"/>
              </a:spcBef>
              <a:buFontTx/>
              <a:buNone/>
            </a:pPr>
            <a:r>
              <a:rPr lang="en-GB" altLang="nl-NL" sz="2400" i="1">
                <a:solidFill>
                  <a:srgbClr val="0070C0"/>
                </a:solidFill>
              </a:rPr>
              <a:t>interpretation</a:t>
            </a:r>
          </a:p>
        </p:txBody>
      </p:sp>
      <p:sp>
        <p:nvSpPr>
          <p:cNvPr id="37899" name="Text Box 44">
            <a:extLst>
              <a:ext uri="{FF2B5EF4-FFF2-40B4-BE49-F238E27FC236}">
                <a16:creationId xmlns:a16="http://schemas.microsoft.com/office/drawing/2014/main" id="{7703AFD9-383D-50C4-0855-62375A19F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749425"/>
            <a:ext cx="41052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nl-NL" sz="2800" b="1" i="1">
                <a:solidFill>
                  <a:srgbClr val="0070C0"/>
                </a:solidFill>
              </a:rPr>
              <a:t>Local</a:t>
            </a:r>
            <a:r>
              <a:rPr lang="en-US" altLang="nl-NL" sz="2800" i="1">
                <a:solidFill>
                  <a:srgbClr val="0070C0"/>
                </a:solidFill>
              </a:rPr>
              <a:t> transformations</a:t>
            </a:r>
            <a:r>
              <a:rPr lang="en-US" altLang="nl-NL" sz="2800">
                <a:solidFill>
                  <a:srgbClr val="0070C0"/>
                </a:solidFill>
              </a:rPr>
              <a:t>:</a:t>
            </a:r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BD884540-5776-F136-0C83-B0F5061E2527}"/>
              </a:ext>
            </a:extLst>
          </p:cNvPr>
          <p:cNvGrpSpPr>
            <a:grpSpLocks/>
          </p:cNvGrpSpPr>
          <p:nvPr/>
        </p:nvGrpSpPr>
        <p:grpSpPr bwMode="auto">
          <a:xfrm>
            <a:off x="5526088" y="3262313"/>
            <a:ext cx="2009775" cy="1819275"/>
            <a:chOff x="1152" y="1888"/>
            <a:chExt cx="1266" cy="1146"/>
          </a:xfrm>
        </p:grpSpPr>
        <p:grpSp>
          <p:nvGrpSpPr>
            <p:cNvPr id="37919" name="Group 4">
              <a:extLst>
                <a:ext uri="{FF2B5EF4-FFF2-40B4-BE49-F238E27FC236}">
                  <a16:creationId xmlns:a16="http://schemas.microsoft.com/office/drawing/2014/main" id="{E078ED4E-D9E2-187D-A858-AA058DBEB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6" y="1888"/>
              <a:ext cx="956" cy="858"/>
              <a:chOff x="1440" y="2161"/>
              <a:chExt cx="1392" cy="1251"/>
            </a:xfrm>
          </p:grpSpPr>
          <p:sp>
            <p:nvSpPr>
              <p:cNvPr id="37922" name="Freeform 5">
                <a:extLst>
                  <a:ext uri="{FF2B5EF4-FFF2-40B4-BE49-F238E27FC236}">
                    <a16:creationId xmlns:a16="http://schemas.microsoft.com/office/drawing/2014/main" id="{9CB0044F-300D-0C6A-5E76-1B13738C2B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0" y="2161"/>
                <a:ext cx="1392" cy="1251"/>
              </a:xfrm>
              <a:custGeom>
                <a:avLst/>
                <a:gdLst>
                  <a:gd name="T0" fmla="*/ 0 w 1073"/>
                  <a:gd name="T1" fmla="*/ 0 h 964"/>
                  <a:gd name="T2" fmla="*/ 13 w 1073"/>
                  <a:gd name="T3" fmla="*/ 5973 h 964"/>
                  <a:gd name="T4" fmla="*/ 6638 w 1073"/>
                  <a:gd name="T5" fmla="*/ 5973 h 964"/>
                  <a:gd name="T6" fmla="*/ 0 60000 65536"/>
                  <a:gd name="T7" fmla="*/ 0 60000 65536"/>
                  <a:gd name="T8" fmla="*/ 0 60000 65536"/>
                  <a:gd name="T9" fmla="*/ 0 w 1073"/>
                  <a:gd name="T10" fmla="*/ 0 h 964"/>
                  <a:gd name="T11" fmla="*/ 1073 w 1073"/>
                  <a:gd name="T12" fmla="*/ 964 h 9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73" h="964">
                    <a:moveTo>
                      <a:pt x="0" y="0"/>
                    </a:moveTo>
                    <a:lnTo>
                      <a:pt x="2" y="964"/>
                    </a:lnTo>
                    <a:lnTo>
                      <a:pt x="1073" y="96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23" name="Rectangle 6">
                <a:extLst>
                  <a:ext uri="{FF2B5EF4-FFF2-40B4-BE49-F238E27FC236}">
                    <a16:creationId xmlns:a16="http://schemas.microsoft.com/office/drawing/2014/main" id="{DDE53995-2236-C7B8-C6DB-9D57734E9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9" y="2659"/>
                <a:ext cx="810" cy="56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</p:grpSp>
        <p:sp>
          <p:nvSpPr>
            <p:cNvPr id="37920" name="Text Box 7">
              <a:extLst>
                <a:ext uri="{FF2B5EF4-FFF2-40B4-BE49-F238E27FC236}">
                  <a16:creationId xmlns:a16="http://schemas.microsoft.com/office/drawing/2014/main" id="{5E3BFEB2-6807-5B7D-1130-14312C73C2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6" y="274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nl-NL" sz="2400"/>
                <a:t>x</a:t>
              </a:r>
            </a:p>
          </p:txBody>
        </p:sp>
        <p:sp>
          <p:nvSpPr>
            <p:cNvPr id="37921" name="Text Box 8">
              <a:extLst>
                <a:ext uri="{FF2B5EF4-FFF2-40B4-BE49-F238E27FC236}">
                  <a16:creationId xmlns:a16="http://schemas.microsoft.com/office/drawing/2014/main" id="{73F301C0-94B0-1C58-12A1-E2F1E51A71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nl-NL" sz="2400"/>
                <a:t>y</a:t>
              </a:r>
            </a:p>
          </p:txBody>
        </p:sp>
      </p:grpSp>
      <p:grpSp>
        <p:nvGrpSpPr>
          <p:cNvPr id="10" name="Group 15">
            <a:extLst>
              <a:ext uri="{FF2B5EF4-FFF2-40B4-BE49-F238E27FC236}">
                <a16:creationId xmlns:a16="http://schemas.microsoft.com/office/drawing/2014/main" id="{642A7318-ECF8-7B01-3B0D-89022CD9B6E5}"/>
              </a:ext>
            </a:extLst>
          </p:cNvPr>
          <p:cNvGrpSpPr>
            <a:grpSpLocks/>
          </p:cNvGrpSpPr>
          <p:nvPr/>
        </p:nvGrpSpPr>
        <p:grpSpPr bwMode="auto">
          <a:xfrm>
            <a:off x="5689600" y="2147888"/>
            <a:ext cx="2617788" cy="1377950"/>
            <a:chOff x="1255" y="1186"/>
            <a:chExt cx="1649" cy="868"/>
          </a:xfrm>
        </p:grpSpPr>
        <p:grpSp>
          <p:nvGrpSpPr>
            <p:cNvPr id="37914" name="Group 16">
              <a:extLst>
                <a:ext uri="{FF2B5EF4-FFF2-40B4-BE49-F238E27FC236}">
                  <a16:creationId xmlns:a16="http://schemas.microsoft.com/office/drawing/2014/main" id="{049D3950-AFFF-7346-6DF8-D726468EB26D}"/>
                </a:ext>
              </a:extLst>
            </p:cNvPr>
            <p:cNvGrpSpPr>
              <a:grpSpLocks/>
            </p:cNvGrpSpPr>
            <p:nvPr/>
          </p:nvGrpSpPr>
          <p:grpSpPr bwMode="auto">
            <a:xfrm rot="-1559225">
              <a:off x="1555" y="1186"/>
              <a:ext cx="956" cy="858"/>
              <a:chOff x="1440" y="2161"/>
              <a:chExt cx="1392" cy="1251"/>
            </a:xfrm>
          </p:grpSpPr>
          <p:sp>
            <p:nvSpPr>
              <p:cNvPr id="37917" name="Freeform 17">
                <a:extLst>
                  <a:ext uri="{FF2B5EF4-FFF2-40B4-BE49-F238E27FC236}">
                    <a16:creationId xmlns:a16="http://schemas.microsoft.com/office/drawing/2014/main" id="{570F1274-B6B3-551E-D579-B22B7A2B7A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0" y="2161"/>
                <a:ext cx="1392" cy="1251"/>
              </a:xfrm>
              <a:custGeom>
                <a:avLst/>
                <a:gdLst>
                  <a:gd name="T0" fmla="*/ 0 w 1073"/>
                  <a:gd name="T1" fmla="*/ 0 h 964"/>
                  <a:gd name="T2" fmla="*/ 13 w 1073"/>
                  <a:gd name="T3" fmla="*/ 5973 h 964"/>
                  <a:gd name="T4" fmla="*/ 6638 w 1073"/>
                  <a:gd name="T5" fmla="*/ 5973 h 964"/>
                  <a:gd name="T6" fmla="*/ 0 60000 65536"/>
                  <a:gd name="T7" fmla="*/ 0 60000 65536"/>
                  <a:gd name="T8" fmla="*/ 0 60000 65536"/>
                  <a:gd name="T9" fmla="*/ 0 w 1073"/>
                  <a:gd name="T10" fmla="*/ 0 h 964"/>
                  <a:gd name="T11" fmla="*/ 1073 w 1073"/>
                  <a:gd name="T12" fmla="*/ 964 h 9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73" h="964">
                    <a:moveTo>
                      <a:pt x="0" y="0"/>
                    </a:moveTo>
                    <a:lnTo>
                      <a:pt x="2" y="964"/>
                    </a:lnTo>
                    <a:lnTo>
                      <a:pt x="1073" y="964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18" name="Rectangle 18">
                <a:extLst>
                  <a:ext uri="{FF2B5EF4-FFF2-40B4-BE49-F238E27FC236}">
                    <a16:creationId xmlns:a16="http://schemas.microsoft.com/office/drawing/2014/main" id="{0621D4C1-A8EC-EA68-F350-D58E25DB81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9" y="2659"/>
                <a:ext cx="810" cy="561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</p:grpSp>
        <p:sp>
          <p:nvSpPr>
            <p:cNvPr id="37915" name="Text Box 19">
              <a:extLst>
                <a:ext uri="{FF2B5EF4-FFF2-40B4-BE49-F238E27FC236}">
                  <a16:creationId xmlns:a16="http://schemas.microsoft.com/office/drawing/2014/main" id="{849D5084-2762-3298-C86B-C2401A85F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559225">
              <a:off x="2564" y="1766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nl-NL" sz="2400">
                  <a:solidFill>
                    <a:schemeClr val="accent1"/>
                  </a:solidFill>
                </a:rPr>
                <a:t>x’’</a:t>
              </a:r>
            </a:p>
          </p:txBody>
        </p:sp>
        <p:sp>
          <p:nvSpPr>
            <p:cNvPr id="37916" name="Text Box 20">
              <a:extLst>
                <a:ext uri="{FF2B5EF4-FFF2-40B4-BE49-F238E27FC236}">
                  <a16:creationId xmlns:a16="http://schemas.microsoft.com/office/drawing/2014/main" id="{A4C22CFB-7356-65EE-330C-ED28ABEAAA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559225">
              <a:off x="1255" y="1486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nl-NL" sz="2400">
                  <a:solidFill>
                    <a:schemeClr val="accent1"/>
                  </a:solidFill>
                </a:rPr>
                <a:t>y’’</a:t>
              </a:r>
            </a:p>
          </p:txBody>
        </p:sp>
      </p:grpSp>
      <p:sp>
        <p:nvSpPr>
          <p:cNvPr id="89" name="Text Box 44">
            <a:extLst>
              <a:ext uri="{FF2B5EF4-FFF2-40B4-BE49-F238E27FC236}">
                <a16:creationId xmlns:a16="http://schemas.microsoft.com/office/drawing/2014/main" id="{9F84ABA8-14FF-5560-E663-97940760F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1773238"/>
            <a:ext cx="3816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nl-NL" sz="2800" b="1" i="1">
                <a:solidFill>
                  <a:srgbClr val="FF0000"/>
                </a:solidFill>
              </a:rPr>
              <a:t>Global</a:t>
            </a:r>
            <a:r>
              <a:rPr lang="en-US" altLang="nl-NL" sz="2800" i="1">
                <a:solidFill>
                  <a:srgbClr val="FF0000"/>
                </a:solidFill>
              </a:rPr>
              <a:t> transformations:</a:t>
            </a:r>
            <a:endParaRPr lang="en-US" altLang="nl-NL" sz="2800">
              <a:solidFill>
                <a:srgbClr val="0070C0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D21C01A-42BB-37DA-7F6E-766082C1178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1863" y="3810000"/>
            <a:ext cx="431800" cy="647700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" name="Group 9">
            <a:extLst>
              <a:ext uri="{FF2B5EF4-FFF2-40B4-BE49-F238E27FC236}">
                <a16:creationId xmlns:a16="http://schemas.microsoft.com/office/drawing/2014/main" id="{F8AA19BD-FE2F-E33C-DE65-21A26BE47716}"/>
              </a:ext>
            </a:extLst>
          </p:cNvPr>
          <p:cNvGrpSpPr>
            <a:grpSpLocks/>
          </p:cNvGrpSpPr>
          <p:nvPr/>
        </p:nvGrpSpPr>
        <p:grpSpPr bwMode="auto">
          <a:xfrm>
            <a:off x="5070475" y="2978150"/>
            <a:ext cx="2516188" cy="1400175"/>
            <a:chOff x="865" y="1709"/>
            <a:chExt cx="1585" cy="882"/>
          </a:xfrm>
        </p:grpSpPr>
        <p:grpSp>
          <p:nvGrpSpPr>
            <p:cNvPr id="37909" name="Group 10">
              <a:extLst>
                <a:ext uri="{FF2B5EF4-FFF2-40B4-BE49-F238E27FC236}">
                  <a16:creationId xmlns:a16="http://schemas.microsoft.com/office/drawing/2014/main" id="{356913C0-9AE2-ED3F-F7AB-1948B61A233C}"/>
                </a:ext>
              </a:extLst>
            </p:cNvPr>
            <p:cNvGrpSpPr>
              <a:grpSpLocks/>
            </p:cNvGrpSpPr>
            <p:nvPr/>
          </p:nvGrpSpPr>
          <p:grpSpPr bwMode="auto">
            <a:xfrm rot="-1559225">
              <a:off x="1162" y="1709"/>
              <a:ext cx="956" cy="858"/>
              <a:chOff x="1440" y="2161"/>
              <a:chExt cx="1392" cy="1251"/>
            </a:xfrm>
          </p:grpSpPr>
          <p:sp>
            <p:nvSpPr>
              <p:cNvPr id="37912" name="Freeform 11">
                <a:extLst>
                  <a:ext uri="{FF2B5EF4-FFF2-40B4-BE49-F238E27FC236}">
                    <a16:creationId xmlns:a16="http://schemas.microsoft.com/office/drawing/2014/main" id="{8D7EF12A-C8D0-5865-A9B8-6AC74FF00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0" y="2161"/>
                <a:ext cx="1392" cy="1251"/>
              </a:xfrm>
              <a:custGeom>
                <a:avLst/>
                <a:gdLst>
                  <a:gd name="T0" fmla="*/ 0 w 1073"/>
                  <a:gd name="T1" fmla="*/ 0 h 964"/>
                  <a:gd name="T2" fmla="*/ 13 w 1073"/>
                  <a:gd name="T3" fmla="*/ 5973 h 964"/>
                  <a:gd name="T4" fmla="*/ 6638 w 1073"/>
                  <a:gd name="T5" fmla="*/ 5973 h 964"/>
                  <a:gd name="T6" fmla="*/ 0 60000 65536"/>
                  <a:gd name="T7" fmla="*/ 0 60000 65536"/>
                  <a:gd name="T8" fmla="*/ 0 60000 65536"/>
                  <a:gd name="T9" fmla="*/ 0 w 1073"/>
                  <a:gd name="T10" fmla="*/ 0 h 964"/>
                  <a:gd name="T11" fmla="*/ 1073 w 1073"/>
                  <a:gd name="T12" fmla="*/ 964 h 9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73" h="964">
                    <a:moveTo>
                      <a:pt x="0" y="0"/>
                    </a:moveTo>
                    <a:lnTo>
                      <a:pt x="2" y="964"/>
                    </a:lnTo>
                    <a:lnTo>
                      <a:pt x="1073" y="964"/>
                    </a:lnTo>
                  </a:path>
                </a:pathLst>
              </a:custGeom>
              <a:noFill/>
              <a:ln w="28575" cap="flat" cmpd="sng">
                <a:solidFill>
                  <a:schemeClr val="tx2"/>
                </a:solidFill>
                <a:prstDash val="solid"/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13" name="Rectangle 12">
                <a:extLst>
                  <a:ext uri="{FF2B5EF4-FFF2-40B4-BE49-F238E27FC236}">
                    <a16:creationId xmlns:a16="http://schemas.microsoft.com/office/drawing/2014/main" id="{9E6B2780-5DBD-7DD5-1819-6BA588688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9" y="2659"/>
                <a:ext cx="810" cy="561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</p:grpSp>
        <p:sp>
          <p:nvSpPr>
            <p:cNvPr id="37910" name="Text Box 13">
              <a:extLst>
                <a:ext uri="{FF2B5EF4-FFF2-40B4-BE49-F238E27FC236}">
                  <a16:creationId xmlns:a16="http://schemas.microsoft.com/office/drawing/2014/main" id="{CA511430-C0EE-494F-ADDF-D32E8D8CA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559225">
              <a:off x="2174" y="2303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nl-NL" sz="2400">
                  <a:solidFill>
                    <a:schemeClr val="tx2"/>
                  </a:solidFill>
                </a:rPr>
                <a:t>x’</a:t>
              </a:r>
            </a:p>
          </p:txBody>
        </p:sp>
        <p:sp>
          <p:nvSpPr>
            <p:cNvPr id="37911" name="Text Box 14">
              <a:extLst>
                <a:ext uri="{FF2B5EF4-FFF2-40B4-BE49-F238E27FC236}">
                  <a16:creationId xmlns:a16="http://schemas.microsoft.com/office/drawing/2014/main" id="{87E4C09A-5416-9236-9FB8-0607BA18A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559225">
              <a:off x="865" y="2023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GB" altLang="nl-NL" sz="2400">
                  <a:solidFill>
                    <a:schemeClr val="tx2"/>
                  </a:solidFill>
                </a:rPr>
                <a:t>y’</a:t>
              </a:r>
            </a:p>
          </p:txBody>
        </p:sp>
      </p:grpSp>
      <p:sp>
        <p:nvSpPr>
          <p:cNvPr id="91" name="Arc 90">
            <a:extLst>
              <a:ext uri="{FF2B5EF4-FFF2-40B4-BE49-F238E27FC236}">
                <a16:creationId xmlns:a16="http://schemas.microsoft.com/office/drawing/2014/main" id="{A92917E5-4A54-5774-6BF8-4D9E677F476F}"/>
              </a:ext>
            </a:extLst>
          </p:cNvPr>
          <p:cNvSpPr/>
          <p:nvPr/>
        </p:nvSpPr>
        <p:spPr bwMode="auto">
          <a:xfrm>
            <a:off x="5940425" y="4097338"/>
            <a:ext cx="1008063" cy="1008062"/>
          </a:xfrm>
          <a:prstGeom prst="arc">
            <a:avLst>
              <a:gd name="adj1" fmla="val 18731602"/>
              <a:gd name="adj2" fmla="val 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en-US">
              <a:latin typeface="Times New Roman" charset="0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A6650AB-158C-E91D-F7F7-5F91E1D293E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24525" y="5157788"/>
            <a:ext cx="0" cy="935037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" name="Text Box 41">
            <a:extLst>
              <a:ext uri="{FF2B5EF4-FFF2-40B4-BE49-F238E27FC236}">
                <a16:creationId xmlns:a16="http://schemas.microsoft.com/office/drawing/2014/main" id="{0002286C-7058-5592-3EDD-07EC512F9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084763"/>
            <a:ext cx="28114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b="1" i="1">
                <a:solidFill>
                  <a:srgbClr val="FF0000"/>
                </a:solidFill>
              </a:rPr>
              <a:t>Global</a:t>
            </a:r>
            <a:r>
              <a:rPr lang="en-GB" altLang="nl-NL" sz="2400" i="1">
                <a:solidFill>
                  <a:srgbClr val="FF0000"/>
                </a:solidFill>
              </a:rPr>
              <a:t> trafo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i="1">
                <a:solidFill>
                  <a:srgbClr val="FF0000"/>
                </a:solidFill>
              </a:rPr>
              <a:t>interpretation</a:t>
            </a:r>
          </a:p>
        </p:txBody>
      </p:sp>
      <p:sp>
        <p:nvSpPr>
          <p:cNvPr id="37908" name="Text Box 21">
            <a:extLst>
              <a:ext uri="{FF2B5EF4-FFF2-40B4-BE49-F238E27FC236}">
                <a16:creationId xmlns:a16="http://schemas.microsoft.com/office/drawing/2014/main" id="{B75FD84F-24A7-61AD-BC7C-532B44F52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1885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H&amp;B 7-4:232</a:t>
            </a:r>
            <a:endParaRPr lang="en-GB" altLang="nl-NL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89" grpId="0"/>
      <p:bldP spid="9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9A2C07C-9FDD-B64F-51BD-4EB5A0551B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nl-NL"/>
              <a:t>Matrices in general</a:t>
            </a:r>
          </a:p>
        </p:txBody>
      </p:sp>
      <p:graphicFrame>
        <p:nvGraphicFramePr>
          <p:cNvPr id="38915" name="Object 3">
            <a:extLst>
              <a:ext uri="{FF2B5EF4-FFF2-40B4-BE49-F238E27FC236}">
                <a16:creationId xmlns:a16="http://schemas.microsoft.com/office/drawing/2014/main" id="{F91E4718-54A3-ADD6-B8BF-80E5CFA854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7113" y="2141538"/>
          <a:ext cx="5002212" cy="402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57409" imgH="1333327" progId="Equation.3">
                  <p:embed/>
                </p:oleObj>
              </mc:Choice>
              <mc:Fallback>
                <p:oleObj name="Equation" r:id="rId2" imgW="1657409" imgH="1333327" progId="Equation.3">
                  <p:embed/>
                  <p:pic>
                    <p:nvPicPr>
                      <p:cNvPr id="38915" name="Object 3">
                        <a:extLst>
                          <a:ext uri="{FF2B5EF4-FFF2-40B4-BE49-F238E27FC236}">
                            <a16:creationId xmlns:a16="http://schemas.microsoft.com/office/drawing/2014/main" id="{F91E4718-54A3-ADD6-B8BF-80E5CFA854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82000" contrast="10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141538"/>
                        <a:ext cx="5002212" cy="402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0830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>
            <a:extLst>
              <a:ext uri="{FF2B5EF4-FFF2-40B4-BE49-F238E27FC236}">
                <a16:creationId xmlns:a16="http://schemas.microsoft.com/office/drawing/2014/main" id="{885FB3AD-D5F8-024A-4E1C-85524B08AA1C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981200"/>
            <a:ext cx="3730625" cy="2057400"/>
            <a:chOff x="1488" y="1248"/>
            <a:chExt cx="2350" cy="1296"/>
          </a:xfrm>
        </p:grpSpPr>
        <p:sp>
          <p:nvSpPr>
            <p:cNvPr id="38925" name="Rectangle 5">
              <a:extLst>
                <a:ext uri="{FF2B5EF4-FFF2-40B4-BE49-F238E27FC236}">
                  <a16:creationId xmlns:a16="http://schemas.microsoft.com/office/drawing/2014/main" id="{ABEE2124-164A-A25A-BD33-6FF4DE9E4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824"/>
              <a:ext cx="864" cy="7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38926" name="Text Box 7">
              <a:extLst>
                <a:ext uri="{FF2B5EF4-FFF2-40B4-BE49-F238E27FC236}">
                  <a16:creationId xmlns:a16="http://schemas.microsoft.com/office/drawing/2014/main" id="{EA4E4A6C-CB5A-BB0B-B3E4-A312E8420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5" y="1248"/>
              <a:ext cx="164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NL" sz="2400">
                  <a:solidFill>
                    <a:srgbClr val="FF0000"/>
                  </a:solidFill>
                </a:rPr>
                <a:t>rotation and scaling</a:t>
              </a:r>
              <a:endParaRPr lang="en-GB" altLang="nl-NL" sz="2400">
                <a:solidFill>
                  <a:srgbClr val="FF0000"/>
                </a:solidFill>
              </a:endParaRPr>
            </a:p>
          </p:txBody>
        </p:sp>
        <p:sp>
          <p:nvSpPr>
            <p:cNvPr id="38927" name="Line 8">
              <a:extLst>
                <a:ext uri="{FF2B5EF4-FFF2-40B4-BE49-F238E27FC236}">
                  <a16:creationId xmlns:a16="http://schemas.microsoft.com/office/drawing/2014/main" id="{04BD7353-7E92-D8BC-FC39-3D6261E36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1536"/>
              <a:ext cx="336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id="{FB2E629F-0605-FD2C-CE1F-AD722D706601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286000"/>
            <a:ext cx="3248025" cy="1752600"/>
            <a:chOff x="2400" y="1440"/>
            <a:chExt cx="2046" cy="1104"/>
          </a:xfrm>
        </p:grpSpPr>
        <p:sp>
          <p:nvSpPr>
            <p:cNvPr id="38922" name="Rectangle 6">
              <a:extLst>
                <a:ext uri="{FF2B5EF4-FFF2-40B4-BE49-F238E27FC236}">
                  <a16:creationId xmlns:a16="http://schemas.microsoft.com/office/drawing/2014/main" id="{3826E530-5A41-5FA9-DC7D-8CA13AD18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824"/>
              <a:ext cx="432" cy="72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38923" name="Text Box 9">
              <a:extLst>
                <a:ext uri="{FF2B5EF4-FFF2-40B4-BE49-F238E27FC236}">
                  <a16:creationId xmlns:a16="http://schemas.microsoft.com/office/drawing/2014/main" id="{C123AE0E-137C-586A-1576-E590B6547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3" y="1440"/>
              <a:ext cx="93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NL" sz="2400">
                  <a:solidFill>
                    <a:schemeClr val="accent2"/>
                  </a:solidFill>
                </a:rPr>
                <a:t>translation</a:t>
              </a:r>
              <a:endParaRPr lang="en-GB" altLang="nl-NL" sz="2400">
                <a:solidFill>
                  <a:schemeClr val="accent2"/>
                </a:solidFill>
              </a:endParaRPr>
            </a:p>
          </p:txBody>
        </p:sp>
        <p:sp>
          <p:nvSpPr>
            <p:cNvPr id="38924" name="Line 10">
              <a:extLst>
                <a:ext uri="{FF2B5EF4-FFF2-40B4-BE49-F238E27FC236}">
                  <a16:creationId xmlns:a16="http://schemas.microsoft.com/office/drawing/2014/main" id="{32A01E2A-B226-7DB7-6EFC-98F2384D43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1632"/>
              <a:ext cx="720" cy="2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8">
            <a:extLst>
              <a:ext uri="{FF2B5EF4-FFF2-40B4-BE49-F238E27FC236}">
                <a16:creationId xmlns:a16="http://schemas.microsoft.com/office/drawing/2014/main" id="{5D5C528E-692A-F278-1850-8E9E7EB8A9E3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953000"/>
            <a:ext cx="3276600" cy="1219200"/>
            <a:chOff x="1056" y="3120"/>
            <a:chExt cx="2064" cy="768"/>
          </a:xfrm>
        </p:grpSpPr>
        <p:sp>
          <p:nvSpPr>
            <p:cNvPr id="38920" name="Rectangle 14">
              <a:extLst>
                <a:ext uri="{FF2B5EF4-FFF2-40B4-BE49-F238E27FC236}">
                  <a16:creationId xmlns:a16="http://schemas.microsoft.com/office/drawing/2014/main" id="{3A6B8A5E-565A-98A9-24C9-A025DD4FE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120"/>
              <a:ext cx="1392" cy="7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38921" name="Rectangle 17">
              <a:extLst>
                <a:ext uri="{FF2B5EF4-FFF2-40B4-BE49-F238E27FC236}">
                  <a16:creationId xmlns:a16="http://schemas.microsoft.com/office/drawing/2014/main" id="{53AEEFBF-BF5B-FC5B-FC54-77D2CDBA6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120"/>
              <a:ext cx="480" cy="768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</p:grpSp>
      <p:sp>
        <p:nvSpPr>
          <p:cNvPr id="38919" name="Text Box 21">
            <a:extLst>
              <a:ext uri="{FF2B5EF4-FFF2-40B4-BE49-F238E27FC236}">
                <a16:creationId xmlns:a16="http://schemas.microsoft.com/office/drawing/2014/main" id="{6C13E46A-497E-65A4-46AE-B5E42DE7A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2449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H&amp;B 7-4:233-235</a:t>
            </a:r>
            <a:endParaRPr lang="en-GB" altLang="nl-NL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5">
            <a:extLst>
              <a:ext uri="{FF2B5EF4-FFF2-40B4-BE49-F238E27FC236}">
                <a16:creationId xmlns:a16="http://schemas.microsoft.com/office/drawing/2014/main" id="{2AB76C42-EF71-D6B9-FDC9-8D4992030F9D}"/>
              </a:ext>
            </a:extLst>
          </p:cNvPr>
          <p:cNvSpPr>
            <a:spLocks noChangeArrowheads="1"/>
          </p:cNvSpPr>
          <p:nvPr/>
        </p:nvSpPr>
        <p:spPr bwMode="auto">
          <a:xfrm rot="-1675078">
            <a:off x="5732463" y="3922713"/>
            <a:ext cx="9144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39939" name="Rectangle 24">
            <a:extLst>
              <a:ext uri="{FF2B5EF4-FFF2-40B4-BE49-F238E27FC236}">
                <a16:creationId xmlns:a16="http://schemas.microsoft.com/office/drawing/2014/main" id="{402932F7-06D7-A4CA-50C7-26EFA5BC3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81600"/>
            <a:ext cx="9144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06454A95-3E38-A852-6715-77185FE1B5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nl-NL"/>
              <a:t>Direct construction of matrix</a:t>
            </a:r>
          </a:p>
        </p:txBody>
      </p:sp>
      <p:sp>
        <p:nvSpPr>
          <p:cNvPr id="39941" name="Freeform 3">
            <a:extLst>
              <a:ext uri="{FF2B5EF4-FFF2-40B4-BE49-F238E27FC236}">
                <a16:creationId xmlns:a16="http://schemas.microsoft.com/office/drawing/2014/main" id="{4568884B-E47B-3780-73C1-1EE1BB4C61D9}"/>
              </a:ext>
            </a:extLst>
          </p:cNvPr>
          <p:cNvSpPr>
            <a:spLocks/>
          </p:cNvSpPr>
          <p:nvPr/>
        </p:nvSpPr>
        <p:spPr bwMode="auto">
          <a:xfrm>
            <a:off x="4724400" y="2438400"/>
            <a:ext cx="4102100" cy="3187700"/>
          </a:xfrm>
          <a:custGeom>
            <a:avLst/>
            <a:gdLst>
              <a:gd name="T0" fmla="*/ 0 w 2100"/>
              <a:gd name="T1" fmla="*/ 0 h 1868"/>
              <a:gd name="T2" fmla="*/ 2147483646 w 2100"/>
              <a:gd name="T3" fmla="*/ 2147483646 h 1868"/>
              <a:gd name="T4" fmla="*/ 2147483646 w 2100"/>
              <a:gd name="T5" fmla="*/ 2147483646 h 1868"/>
              <a:gd name="T6" fmla="*/ 0 60000 65536"/>
              <a:gd name="T7" fmla="*/ 0 60000 65536"/>
              <a:gd name="T8" fmla="*/ 0 60000 65536"/>
              <a:gd name="T9" fmla="*/ 0 w 2100"/>
              <a:gd name="T10" fmla="*/ 0 h 1868"/>
              <a:gd name="T11" fmla="*/ 2100 w 2100"/>
              <a:gd name="T12" fmla="*/ 1868 h 18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00" h="1868">
                <a:moveTo>
                  <a:pt x="0" y="0"/>
                </a:moveTo>
                <a:lnTo>
                  <a:pt x="2" y="1868"/>
                </a:lnTo>
                <a:lnTo>
                  <a:pt x="2100" y="1866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42" name="Text Box 4">
            <a:extLst>
              <a:ext uri="{FF2B5EF4-FFF2-40B4-BE49-F238E27FC236}">
                <a16:creationId xmlns:a16="http://schemas.microsoft.com/office/drawing/2014/main" id="{C2825557-87D8-811A-E991-077CE4332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8188" y="5133975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nl-NL" altLang="nl-NL" sz="2400" i="1"/>
              <a:t>x</a:t>
            </a:r>
          </a:p>
        </p:txBody>
      </p:sp>
      <p:sp>
        <p:nvSpPr>
          <p:cNvPr id="39943" name="Text Box 5">
            <a:extLst>
              <a:ext uri="{FF2B5EF4-FFF2-40B4-BE49-F238E27FC236}">
                <a16:creationId xmlns:a16="http://schemas.microsoft.com/office/drawing/2014/main" id="{9D8270A9-C9E3-9387-065C-7FCDFF1ED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2341563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nl-NL" altLang="nl-NL" sz="2400" i="1"/>
              <a:t>y</a:t>
            </a:r>
          </a:p>
        </p:txBody>
      </p:sp>
      <p:sp>
        <p:nvSpPr>
          <p:cNvPr id="39944" name="Freeform 6">
            <a:extLst>
              <a:ext uri="{FF2B5EF4-FFF2-40B4-BE49-F238E27FC236}">
                <a16:creationId xmlns:a16="http://schemas.microsoft.com/office/drawing/2014/main" id="{608BEFC2-94F5-5AAE-96C0-E6E6966106F1}"/>
              </a:ext>
            </a:extLst>
          </p:cNvPr>
          <p:cNvSpPr>
            <a:spLocks/>
          </p:cNvSpPr>
          <p:nvPr/>
        </p:nvSpPr>
        <p:spPr bwMode="auto">
          <a:xfrm rot="-1667346">
            <a:off x="5359400" y="2455863"/>
            <a:ext cx="1901825" cy="1789112"/>
          </a:xfrm>
          <a:custGeom>
            <a:avLst/>
            <a:gdLst>
              <a:gd name="T0" fmla="*/ 0 w 2100"/>
              <a:gd name="T1" fmla="*/ 0 h 1868"/>
              <a:gd name="T2" fmla="*/ 2147483646 w 2100"/>
              <a:gd name="T3" fmla="*/ 2147483646 h 1868"/>
              <a:gd name="T4" fmla="*/ 2147483646 w 2100"/>
              <a:gd name="T5" fmla="*/ 2147483646 h 1868"/>
              <a:gd name="T6" fmla="*/ 0 60000 65536"/>
              <a:gd name="T7" fmla="*/ 0 60000 65536"/>
              <a:gd name="T8" fmla="*/ 0 60000 65536"/>
              <a:gd name="T9" fmla="*/ 0 w 2100"/>
              <a:gd name="T10" fmla="*/ 0 h 1868"/>
              <a:gd name="T11" fmla="*/ 2100 w 2100"/>
              <a:gd name="T12" fmla="*/ 1868 h 18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00" h="1868">
                <a:moveTo>
                  <a:pt x="0" y="0"/>
                </a:moveTo>
                <a:lnTo>
                  <a:pt x="2" y="1868"/>
                </a:lnTo>
                <a:lnTo>
                  <a:pt x="2100" y="186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45" name="Text Box 8">
            <a:extLst>
              <a:ext uri="{FF2B5EF4-FFF2-40B4-BE49-F238E27FC236}">
                <a16:creationId xmlns:a16="http://schemas.microsoft.com/office/drawing/2014/main" id="{E1F4B1AC-F65E-B506-D05C-B636E239A263}"/>
              </a:ext>
            </a:extLst>
          </p:cNvPr>
          <p:cNvSpPr txBox="1">
            <a:spLocks noChangeArrowheads="1"/>
          </p:cNvSpPr>
          <p:nvPr/>
        </p:nvSpPr>
        <p:spPr bwMode="auto">
          <a:xfrm rot="-1667346">
            <a:off x="5227638" y="2827338"/>
            <a:ext cx="3222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nl-NL" altLang="nl-NL" sz="2400" i="1">
                <a:solidFill>
                  <a:srgbClr val="FF0000"/>
                </a:solidFill>
              </a:rPr>
              <a:t>v</a:t>
            </a:r>
            <a:endParaRPr lang="nl-NL" altLang="nl-NL" sz="2400" i="1"/>
          </a:p>
        </p:txBody>
      </p:sp>
      <p:sp>
        <p:nvSpPr>
          <p:cNvPr id="39946" name="Line 9">
            <a:extLst>
              <a:ext uri="{FF2B5EF4-FFF2-40B4-BE49-F238E27FC236}">
                <a16:creationId xmlns:a16="http://schemas.microsoft.com/office/drawing/2014/main" id="{668D3D43-66C1-8F8B-0A85-04D1CBBB62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4594225"/>
            <a:ext cx="1154113" cy="1031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47" name="Text Box 10">
            <a:extLst>
              <a:ext uri="{FF2B5EF4-FFF2-40B4-BE49-F238E27FC236}">
                <a16:creationId xmlns:a16="http://schemas.microsoft.com/office/drawing/2014/main" id="{C1136D49-707F-E94D-AB66-10132D71A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038" y="406082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nl-NL" altLang="nl-NL" sz="2400" b="1"/>
              <a:t>A</a:t>
            </a:r>
          </a:p>
        </p:txBody>
      </p:sp>
      <p:sp>
        <p:nvSpPr>
          <p:cNvPr id="39948" name="Text Box 11">
            <a:extLst>
              <a:ext uri="{FF2B5EF4-FFF2-40B4-BE49-F238E27FC236}">
                <a16:creationId xmlns:a16="http://schemas.microsoft.com/office/drawing/2014/main" id="{077118E4-5371-B1FF-A58D-9E49C52C8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7338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nl-NL" altLang="nl-NL" sz="2400" b="1"/>
              <a:t>B</a:t>
            </a:r>
          </a:p>
        </p:txBody>
      </p:sp>
      <p:sp>
        <p:nvSpPr>
          <p:cNvPr id="39949" name="Text Box 12">
            <a:extLst>
              <a:ext uri="{FF2B5EF4-FFF2-40B4-BE49-F238E27FC236}">
                <a16:creationId xmlns:a16="http://schemas.microsoft.com/office/drawing/2014/main" id="{29E26DA3-BAC1-63DB-6784-2568AC877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2525" y="47164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nl-NL" altLang="nl-NL" sz="2400" b="1"/>
              <a:t>T</a:t>
            </a:r>
          </a:p>
        </p:txBody>
      </p:sp>
      <p:sp>
        <p:nvSpPr>
          <p:cNvPr id="39950" name="Text Box 15">
            <a:extLst>
              <a:ext uri="{FF2B5EF4-FFF2-40B4-BE49-F238E27FC236}">
                <a16:creationId xmlns:a16="http://schemas.microsoft.com/office/drawing/2014/main" id="{6B8B4DD3-BA91-248C-28EE-11C5EF70F4D7}"/>
              </a:ext>
            </a:extLst>
          </p:cNvPr>
          <p:cNvSpPr txBox="1">
            <a:spLocks noChangeArrowheads="1"/>
          </p:cNvSpPr>
          <p:nvPr/>
        </p:nvSpPr>
        <p:spPr bwMode="auto">
          <a:xfrm rot="-1667346">
            <a:off x="7078663" y="3400425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nl-NL" altLang="nl-NL" sz="2400" i="1">
                <a:solidFill>
                  <a:srgbClr val="FF0000"/>
                </a:solidFill>
              </a:rPr>
              <a:t>u</a:t>
            </a:r>
          </a:p>
        </p:txBody>
      </p:sp>
      <p:sp>
        <p:nvSpPr>
          <p:cNvPr id="39951" name="TextBox 18">
            <a:extLst>
              <a:ext uri="{FF2B5EF4-FFF2-40B4-BE49-F238E27FC236}">
                <a16:creationId xmlns:a16="http://schemas.microsoft.com/office/drawing/2014/main" id="{B6BECDDD-73B9-7520-B6C6-5DE0B9B2E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557338"/>
            <a:ext cx="4529137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800"/>
              <a:t>If you know the target frame: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800"/>
              <a:t>Construct matrix directly.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NL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800"/>
              <a:t>Define shape in nice local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800" i="1">
                <a:solidFill>
                  <a:srgbClr val="FF0000"/>
                </a:solidFill>
              </a:rPr>
              <a:t>u,v</a:t>
            </a:r>
            <a:r>
              <a:rPr lang="en-US" altLang="nl-NL" sz="2800" i="1"/>
              <a:t> </a:t>
            </a:r>
            <a:r>
              <a:rPr lang="en-US" altLang="nl-NL" sz="2800"/>
              <a:t>coordinates, use matrix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800"/>
              <a:t>transformation to put it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800"/>
              <a:t>in </a:t>
            </a:r>
            <a:r>
              <a:rPr lang="en-US" altLang="nl-NL" sz="2800" i="1"/>
              <a:t>x,y</a:t>
            </a:r>
            <a:r>
              <a:rPr lang="en-US" altLang="nl-NL" sz="2800"/>
              <a:t> space.</a:t>
            </a:r>
          </a:p>
        </p:txBody>
      </p:sp>
      <p:sp>
        <p:nvSpPr>
          <p:cNvPr id="39952" name="Text Box 21">
            <a:extLst>
              <a:ext uri="{FF2B5EF4-FFF2-40B4-BE49-F238E27FC236}">
                <a16:creationId xmlns:a16="http://schemas.microsoft.com/office/drawing/2014/main" id="{92CE448D-AC89-E90F-E747-E3CA470BA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2449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H&amp;B 7-4:233-235</a:t>
            </a:r>
            <a:endParaRPr lang="en-GB" altLang="nl-NL"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7">
            <a:extLst>
              <a:ext uri="{FF2B5EF4-FFF2-40B4-BE49-F238E27FC236}">
                <a16:creationId xmlns:a16="http://schemas.microsoft.com/office/drawing/2014/main" id="{859ED2D6-1B7D-CCD1-D584-EF3BC86CAE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636838"/>
          <a:ext cx="3436938" cy="348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600" imgH="1511300" progId="Equation.3">
                  <p:embed/>
                </p:oleObj>
              </mc:Choice>
              <mc:Fallback>
                <p:oleObj name="Equation" r:id="rId2" imgW="1498600" imgH="1511300" progId="Equation.3">
                  <p:embed/>
                  <p:pic>
                    <p:nvPicPr>
                      <p:cNvPr id="40962" name="Object 27">
                        <a:extLst>
                          <a:ext uri="{FF2B5EF4-FFF2-40B4-BE49-F238E27FC236}">
                            <a16:creationId xmlns:a16="http://schemas.microsoft.com/office/drawing/2014/main" id="{859ED2D6-1B7D-CCD1-D584-EF3BC86CAE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636838"/>
                        <a:ext cx="3436938" cy="348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3" name="Rectangle 25">
            <a:extLst>
              <a:ext uri="{FF2B5EF4-FFF2-40B4-BE49-F238E27FC236}">
                <a16:creationId xmlns:a16="http://schemas.microsoft.com/office/drawing/2014/main" id="{2589F2AE-F58C-1996-5A76-A04158FD3AEF}"/>
              </a:ext>
            </a:extLst>
          </p:cNvPr>
          <p:cNvSpPr>
            <a:spLocks noChangeArrowheads="1"/>
          </p:cNvSpPr>
          <p:nvPr/>
        </p:nvSpPr>
        <p:spPr bwMode="auto">
          <a:xfrm rot="-1675078">
            <a:off x="5732463" y="3922713"/>
            <a:ext cx="9144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40964" name="Rectangle 24">
            <a:extLst>
              <a:ext uri="{FF2B5EF4-FFF2-40B4-BE49-F238E27FC236}">
                <a16:creationId xmlns:a16="http://schemas.microsoft.com/office/drawing/2014/main" id="{02D522AD-20F6-4FAA-4BCD-BA9F32AA7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81600"/>
            <a:ext cx="9144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40965" name="Rectangle 2">
            <a:extLst>
              <a:ext uri="{FF2B5EF4-FFF2-40B4-BE49-F238E27FC236}">
                <a16:creationId xmlns:a16="http://schemas.microsoft.com/office/drawing/2014/main" id="{20923582-82F6-D7A1-EF94-C9584AED71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nl-NL"/>
              <a:t>Direct construction of matrix</a:t>
            </a:r>
          </a:p>
        </p:txBody>
      </p:sp>
      <p:sp>
        <p:nvSpPr>
          <p:cNvPr id="40966" name="Freeform 3">
            <a:extLst>
              <a:ext uri="{FF2B5EF4-FFF2-40B4-BE49-F238E27FC236}">
                <a16:creationId xmlns:a16="http://schemas.microsoft.com/office/drawing/2014/main" id="{841F3536-9B56-DFD0-8694-9A62273FA2EA}"/>
              </a:ext>
            </a:extLst>
          </p:cNvPr>
          <p:cNvSpPr>
            <a:spLocks/>
          </p:cNvSpPr>
          <p:nvPr/>
        </p:nvSpPr>
        <p:spPr bwMode="auto">
          <a:xfrm>
            <a:off x="4724400" y="2438400"/>
            <a:ext cx="4102100" cy="3187700"/>
          </a:xfrm>
          <a:custGeom>
            <a:avLst/>
            <a:gdLst>
              <a:gd name="T0" fmla="*/ 0 w 2100"/>
              <a:gd name="T1" fmla="*/ 0 h 1868"/>
              <a:gd name="T2" fmla="*/ 2147483646 w 2100"/>
              <a:gd name="T3" fmla="*/ 2147483646 h 1868"/>
              <a:gd name="T4" fmla="*/ 2147483646 w 2100"/>
              <a:gd name="T5" fmla="*/ 2147483646 h 1868"/>
              <a:gd name="T6" fmla="*/ 0 60000 65536"/>
              <a:gd name="T7" fmla="*/ 0 60000 65536"/>
              <a:gd name="T8" fmla="*/ 0 60000 65536"/>
              <a:gd name="T9" fmla="*/ 0 w 2100"/>
              <a:gd name="T10" fmla="*/ 0 h 1868"/>
              <a:gd name="T11" fmla="*/ 2100 w 2100"/>
              <a:gd name="T12" fmla="*/ 1868 h 18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00" h="1868">
                <a:moveTo>
                  <a:pt x="0" y="0"/>
                </a:moveTo>
                <a:lnTo>
                  <a:pt x="2" y="1868"/>
                </a:lnTo>
                <a:lnTo>
                  <a:pt x="2100" y="1866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67" name="Text Box 4">
            <a:extLst>
              <a:ext uri="{FF2B5EF4-FFF2-40B4-BE49-F238E27FC236}">
                <a16:creationId xmlns:a16="http://schemas.microsoft.com/office/drawing/2014/main" id="{2D0163E3-6DAE-D13F-49A9-2E5729154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8188" y="5133975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nl-NL" altLang="nl-NL" sz="2400" i="1"/>
              <a:t>x</a:t>
            </a:r>
          </a:p>
        </p:txBody>
      </p:sp>
      <p:sp>
        <p:nvSpPr>
          <p:cNvPr id="40968" name="Text Box 5">
            <a:extLst>
              <a:ext uri="{FF2B5EF4-FFF2-40B4-BE49-F238E27FC236}">
                <a16:creationId xmlns:a16="http://schemas.microsoft.com/office/drawing/2014/main" id="{D6C122C2-DA0F-00D9-9FAA-6C98652CB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2341563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nl-NL" altLang="nl-NL" sz="2400" i="1"/>
              <a:t>y</a:t>
            </a:r>
          </a:p>
        </p:txBody>
      </p:sp>
      <p:sp>
        <p:nvSpPr>
          <p:cNvPr id="40969" name="Freeform 6">
            <a:extLst>
              <a:ext uri="{FF2B5EF4-FFF2-40B4-BE49-F238E27FC236}">
                <a16:creationId xmlns:a16="http://schemas.microsoft.com/office/drawing/2014/main" id="{B864EED2-DAB6-3EF2-44E8-6BCEA5D25BCA}"/>
              </a:ext>
            </a:extLst>
          </p:cNvPr>
          <p:cNvSpPr>
            <a:spLocks/>
          </p:cNvSpPr>
          <p:nvPr/>
        </p:nvSpPr>
        <p:spPr bwMode="auto">
          <a:xfrm rot="-1667346">
            <a:off x="5359400" y="2455863"/>
            <a:ext cx="1901825" cy="1789112"/>
          </a:xfrm>
          <a:custGeom>
            <a:avLst/>
            <a:gdLst>
              <a:gd name="T0" fmla="*/ 0 w 2100"/>
              <a:gd name="T1" fmla="*/ 0 h 1868"/>
              <a:gd name="T2" fmla="*/ 2147483646 w 2100"/>
              <a:gd name="T3" fmla="*/ 2147483646 h 1868"/>
              <a:gd name="T4" fmla="*/ 2147483646 w 2100"/>
              <a:gd name="T5" fmla="*/ 2147483646 h 1868"/>
              <a:gd name="T6" fmla="*/ 0 60000 65536"/>
              <a:gd name="T7" fmla="*/ 0 60000 65536"/>
              <a:gd name="T8" fmla="*/ 0 60000 65536"/>
              <a:gd name="T9" fmla="*/ 0 w 2100"/>
              <a:gd name="T10" fmla="*/ 0 h 1868"/>
              <a:gd name="T11" fmla="*/ 2100 w 2100"/>
              <a:gd name="T12" fmla="*/ 1868 h 18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00" h="1868">
                <a:moveTo>
                  <a:pt x="0" y="0"/>
                </a:moveTo>
                <a:lnTo>
                  <a:pt x="2" y="1868"/>
                </a:lnTo>
                <a:lnTo>
                  <a:pt x="2100" y="186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70" name="Text Box 8">
            <a:extLst>
              <a:ext uri="{FF2B5EF4-FFF2-40B4-BE49-F238E27FC236}">
                <a16:creationId xmlns:a16="http://schemas.microsoft.com/office/drawing/2014/main" id="{76030753-3B60-44C3-DAE2-4B262AC409BA}"/>
              </a:ext>
            </a:extLst>
          </p:cNvPr>
          <p:cNvSpPr txBox="1">
            <a:spLocks noChangeArrowheads="1"/>
          </p:cNvSpPr>
          <p:nvPr/>
        </p:nvSpPr>
        <p:spPr bwMode="auto">
          <a:xfrm rot="-1667346">
            <a:off x="5227638" y="2827338"/>
            <a:ext cx="3222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nl-NL" altLang="nl-NL" sz="2400" i="1">
                <a:solidFill>
                  <a:srgbClr val="FF0000"/>
                </a:solidFill>
              </a:rPr>
              <a:t>v</a:t>
            </a:r>
            <a:endParaRPr lang="nl-NL" altLang="nl-NL" sz="2400" i="1"/>
          </a:p>
        </p:txBody>
      </p:sp>
      <p:sp>
        <p:nvSpPr>
          <p:cNvPr id="40971" name="Line 9">
            <a:extLst>
              <a:ext uri="{FF2B5EF4-FFF2-40B4-BE49-F238E27FC236}">
                <a16:creationId xmlns:a16="http://schemas.microsoft.com/office/drawing/2014/main" id="{37F73EDD-53D2-1D30-636C-95DCF490D6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4594225"/>
            <a:ext cx="1154113" cy="1031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72" name="Text Box 10">
            <a:extLst>
              <a:ext uri="{FF2B5EF4-FFF2-40B4-BE49-F238E27FC236}">
                <a16:creationId xmlns:a16="http://schemas.microsoft.com/office/drawing/2014/main" id="{8E3E6F54-68CE-4884-B437-FD3EC383B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038" y="406082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nl-NL" altLang="nl-NL" sz="2400" b="1"/>
              <a:t>A</a:t>
            </a:r>
          </a:p>
        </p:txBody>
      </p:sp>
      <p:sp>
        <p:nvSpPr>
          <p:cNvPr id="40973" name="Text Box 11">
            <a:extLst>
              <a:ext uri="{FF2B5EF4-FFF2-40B4-BE49-F238E27FC236}">
                <a16:creationId xmlns:a16="http://schemas.microsoft.com/office/drawing/2014/main" id="{FAEC7C01-09B8-DA7E-1B3F-FEEAF3EAE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7338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nl-NL" altLang="nl-NL" sz="2400" b="1"/>
              <a:t>B</a:t>
            </a:r>
          </a:p>
        </p:txBody>
      </p:sp>
      <p:sp>
        <p:nvSpPr>
          <p:cNvPr id="40974" name="Text Box 12">
            <a:extLst>
              <a:ext uri="{FF2B5EF4-FFF2-40B4-BE49-F238E27FC236}">
                <a16:creationId xmlns:a16="http://schemas.microsoft.com/office/drawing/2014/main" id="{4AA83B5C-9C87-C2E5-5C06-F99FF3C92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2525" y="47164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nl-NL" altLang="nl-NL" sz="2400" b="1"/>
              <a:t>T</a:t>
            </a:r>
          </a:p>
        </p:txBody>
      </p:sp>
      <p:sp>
        <p:nvSpPr>
          <p:cNvPr id="40975" name="Text Box 15">
            <a:extLst>
              <a:ext uri="{FF2B5EF4-FFF2-40B4-BE49-F238E27FC236}">
                <a16:creationId xmlns:a16="http://schemas.microsoft.com/office/drawing/2014/main" id="{D011B3A2-96B6-CBED-31DE-54FE79A747B2}"/>
              </a:ext>
            </a:extLst>
          </p:cNvPr>
          <p:cNvSpPr txBox="1">
            <a:spLocks noChangeArrowheads="1"/>
          </p:cNvSpPr>
          <p:nvPr/>
        </p:nvSpPr>
        <p:spPr bwMode="auto">
          <a:xfrm rot="-1667346">
            <a:off x="7078663" y="3400425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nl-NL" altLang="nl-NL" sz="2400" i="1">
                <a:solidFill>
                  <a:srgbClr val="FF0000"/>
                </a:solidFill>
              </a:rPr>
              <a:t>u</a:t>
            </a:r>
          </a:p>
        </p:txBody>
      </p:sp>
      <p:sp>
        <p:nvSpPr>
          <p:cNvPr id="40976" name="TextBox 18">
            <a:extLst>
              <a:ext uri="{FF2B5EF4-FFF2-40B4-BE49-F238E27FC236}">
                <a16:creationId xmlns:a16="http://schemas.microsoft.com/office/drawing/2014/main" id="{75E85B2C-A93C-865D-8CF3-3940517B6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557338"/>
            <a:ext cx="43942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800"/>
              <a:t>If you know the target frame: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800"/>
              <a:t>Construct matrix directly.</a:t>
            </a:r>
          </a:p>
        </p:txBody>
      </p:sp>
      <p:sp>
        <p:nvSpPr>
          <p:cNvPr id="40977" name="Text Box 21">
            <a:extLst>
              <a:ext uri="{FF2B5EF4-FFF2-40B4-BE49-F238E27FC236}">
                <a16:creationId xmlns:a16="http://schemas.microsoft.com/office/drawing/2014/main" id="{D5CE9226-D17D-DE94-5918-DB59BE4BD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2449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H&amp;B 7-4:233-235</a:t>
            </a:r>
            <a:endParaRPr lang="en-GB" altLang="nl-NL"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7">
            <a:extLst>
              <a:ext uri="{FF2B5EF4-FFF2-40B4-BE49-F238E27FC236}">
                <a16:creationId xmlns:a16="http://schemas.microsoft.com/office/drawing/2014/main" id="{A0B224DE-BAEE-F7BD-7BD9-89944BED2E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9013" y="2193925"/>
          <a:ext cx="4446587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4000" imgH="850900" progId="Equation.3">
                  <p:embed/>
                </p:oleObj>
              </mc:Choice>
              <mc:Fallback>
                <p:oleObj name="Equation" r:id="rId2" imgW="1524000" imgH="850900" progId="Equation.3">
                  <p:embed/>
                  <p:pic>
                    <p:nvPicPr>
                      <p:cNvPr id="41986" name="Object 27">
                        <a:extLst>
                          <a:ext uri="{FF2B5EF4-FFF2-40B4-BE49-F238E27FC236}">
                            <a16:creationId xmlns:a16="http://schemas.microsoft.com/office/drawing/2014/main" id="{A0B224DE-BAEE-F7BD-7BD9-89944BED2E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2193925"/>
                        <a:ext cx="4446587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" name="Rectangle 2">
            <a:extLst>
              <a:ext uri="{FF2B5EF4-FFF2-40B4-BE49-F238E27FC236}">
                <a16:creationId xmlns:a16="http://schemas.microsoft.com/office/drawing/2014/main" id="{A2F8390E-6492-5FA8-2CF3-B83B545FD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nl-NL"/>
              <a:t>Rigid body transformation</a:t>
            </a:r>
          </a:p>
        </p:txBody>
      </p:sp>
      <p:grpSp>
        <p:nvGrpSpPr>
          <p:cNvPr id="2" name="Group 16">
            <a:extLst>
              <a:ext uri="{FF2B5EF4-FFF2-40B4-BE49-F238E27FC236}">
                <a16:creationId xmlns:a16="http://schemas.microsoft.com/office/drawing/2014/main" id="{6D8B6BC6-0326-1636-CD3D-DBDD5B61C95E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057400"/>
            <a:ext cx="3135313" cy="2057400"/>
            <a:chOff x="1344" y="1296"/>
            <a:chExt cx="1975" cy="1296"/>
          </a:xfrm>
        </p:grpSpPr>
        <p:sp>
          <p:nvSpPr>
            <p:cNvPr id="42007" name="Rectangle 6">
              <a:extLst>
                <a:ext uri="{FF2B5EF4-FFF2-40B4-BE49-F238E27FC236}">
                  <a16:creationId xmlns:a16="http://schemas.microsoft.com/office/drawing/2014/main" id="{9FF3DE7A-8FB8-C5A8-1591-80E411D81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824"/>
              <a:ext cx="912" cy="7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42008" name="Text Box 7">
              <a:extLst>
                <a:ext uri="{FF2B5EF4-FFF2-40B4-BE49-F238E27FC236}">
                  <a16:creationId xmlns:a16="http://schemas.microsoft.com/office/drawing/2014/main" id="{2611607A-15E4-66CD-3357-77B4C5AFE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296"/>
              <a:ext cx="111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NL" sz="2400">
                  <a:solidFill>
                    <a:srgbClr val="FF0000"/>
                  </a:solidFill>
                </a:rPr>
                <a:t>only rotation</a:t>
              </a:r>
              <a:endParaRPr lang="en-GB" altLang="nl-NL" sz="2400">
                <a:solidFill>
                  <a:srgbClr val="FF0000"/>
                </a:solidFill>
              </a:endParaRPr>
            </a:p>
          </p:txBody>
        </p:sp>
        <p:sp>
          <p:nvSpPr>
            <p:cNvPr id="42009" name="Line 8">
              <a:extLst>
                <a:ext uri="{FF2B5EF4-FFF2-40B4-BE49-F238E27FC236}">
                  <a16:creationId xmlns:a16="http://schemas.microsoft.com/office/drawing/2014/main" id="{F1622AA3-915F-8F92-D9C6-6C9296AB8A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1536"/>
              <a:ext cx="336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7">
            <a:extLst>
              <a:ext uri="{FF2B5EF4-FFF2-40B4-BE49-F238E27FC236}">
                <a16:creationId xmlns:a16="http://schemas.microsoft.com/office/drawing/2014/main" id="{80476826-87DD-1640-C42A-D675924B4BC9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286000"/>
            <a:ext cx="3248025" cy="1828800"/>
            <a:chOff x="2400" y="1440"/>
            <a:chExt cx="2046" cy="1152"/>
          </a:xfrm>
        </p:grpSpPr>
        <p:sp>
          <p:nvSpPr>
            <p:cNvPr id="42004" name="Rectangle 10">
              <a:extLst>
                <a:ext uri="{FF2B5EF4-FFF2-40B4-BE49-F238E27FC236}">
                  <a16:creationId xmlns:a16="http://schemas.microsoft.com/office/drawing/2014/main" id="{3FAB1AAB-57EC-DB15-7E96-CB0688D6A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824"/>
              <a:ext cx="432" cy="768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42005" name="Text Box 11">
              <a:extLst>
                <a:ext uri="{FF2B5EF4-FFF2-40B4-BE49-F238E27FC236}">
                  <a16:creationId xmlns:a16="http://schemas.microsoft.com/office/drawing/2014/main" id="{1112C98C-66D4-7CBC-E3AF-22974FD31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3" y="1440"/>
              <a:ext cx="93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NL" sz="2400">
                  <a:solidFill>
                    <a:schemeClr val="accent2"/>
                  </a:solidFill>
                </a:rPr>
                <a:t>translation</a:t>
              </a:r>
              <a:endParaRPr lang="en-GB" altLang="nl-NL" sz="2400">
                <a:solidFill>
                  <a:schemeClr val="accent2"/>
                </a:solidFill>
              </a:endParaRPr>
            </a:p>
          </p:txBody>
        </p:sp>
        <p:sp>
          <p:nvSpPr>
            <p:cNvPr id="42006" name="Line 12">
              <a:extLst>
                <a:ext uri="{FF2B5EF4-FFF2-40B4-BE49-F238E27FC236}">
                  <a16:creationId xmlns:a16="http://schemas.microsoft.com/office/drawing/2014/main" id="{919A3457-535B-060F-6A03-7B702A2905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1632"/>
              <a:ext cx="720" cy="2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1990" name="Rectangle 24">
            <a:extLst>
              <a:ext uri="{FF2B5EF4-FFF2-40B4-BE49-F238E27FC236}">
                <a16:creationId xmlns:a16="http://schemas.microsoft.com/office/drawing/2014/main" id="{4481C70C-7594-F524-7451-DFF80DCD17B9}"/>
              </a:ext>
            </a:extLst>
          </p:cNvPr>
          <p:cNvSpPr>
            <a:spLocks noChangeArrowheads="1"/>
          </p:cNvSpPr>
          <p:nvPr/>
        </p:nvSpPr>
        <p:spPr bwMode="auto">
          <a:xfrm rot="-1675078">
            <a:off x="6729413" y="4117975"/>
            <a:ext cx="574675" cy="2873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41991" name="Rectangle 25">
            <a:extLst>
              <a:ext uri="{FF2B5EF4-FFF2-40B4-BE49-F238E27FC236}">
                <a16:creationId xmlns:a16="http://schemas.microsoft.com/office/drawing/2014/main" id="{55AD42C3-CDAD-99AA-25AD-AD8D6EDC4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10138"/>
            <a:ext cx="574675" cy="287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41992" name="Freeform 26">
            <a:extLst>
              <a:ext uri="{FF2B5EF4-FFF2-40B4-BE49-F238E27FC236}">
                <a16:creationId xmlns:a16="http://schemas.microsoft.com/office/drawing/2014/main" id="{8C0CD4AD-C04E-B654-62B8-DF518808F6D1}"/>
              </a:ext>
            </a:extLst>
          </p:cNvPr>
          <p:cNvSpPr>
            <a:spLocks/>
          </p:cNvSpPr>
          <p:nvPr/>
        </p:nvSpPr>
        <p:spPr bwMode="auto">
          <a:xfrm>
            <a:off x="6096000" y="3184525"/>
            <a:ext cx="2578100" cy="2005013"/>
          </a:xfrm>
          <a:custGeom>
            <a:avLst/>
            <a:gdLst>
              <a:gd name="T0" fmla="*/ 0 w 2100"/>
              <a:gd name="T1" fmla="*/ 0 h 1868"/>
              <a:gd name="T2" fmla="*/ 2147483646 w 2100"/>
              <a:gd name="T3" fmla="*/ 2147483646 h 1868"/>
              <a:gd name="T4" fmla="*/ 2147483646 w 2100"/>
              <a:gd name="T5" fmla="*/ 2147483646 h 1868"/>
              <a:gd name="T6" fmla="*/ 0 60000 65536"/>
              <a:gd name="T7" fmla="*/ 0 60000 65536"/>
              <a:gd name="T8" fmla="*/ 0 60000 65536"/>
              <a:gd name="T9" fmla="*/ 0 w 2100"/>
              <a:gd name="T10" fmla="*/ 0 h 1868"/>
              <a:gd name="T11" fmla="*/ 2100 w 2100"/>
              <a:gd name="T12" fmla="*/ 1868 h 18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00" h="1868">
                <a:moveTo>
                  <a:pt x="0" y="0"/>
                </a:moveTo>
                <a:lnTo>
                  <a:pt x="2" y="1868"/>
                </a:lnTo>
                <a:lnTo>
                  <a:pt x="2100" y="1866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993" name="Text Box 27">
            <a:extLst>
              <a:ext uri="{FF2B5EF4-FFF2-40B4-BE49-F238E27FC236}">
                <a16:creationId xmlns:a16="http://schemas.microsoft.com/office/drawing/2014/main" id="{DFA81697-73A0-3866-6154-EA50BDFAB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350" y="47244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nl-NL" altLang="nl-NL" sz="2400" i="1"/>
              <a:t>x</a:t>
            </a:r>
          </a:p>
        </p:txBody>
      </p:sp>
      <p:sp>
        <p:nvSpPr>
          <p:cNvPr id="41994" name="Text Box 28">
            <a:extLst>
              <a:ext uri="{FF2B5EF4-FFF2-40B4-BE49-F238E27FC236}">
                <a16:creationId xmlns:a16="http://schemas.microsoft.com/office/drawing/2014/main" id="{6B07FA08-A09D-7121-EBA7-62EDE2F09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2924175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nl-NL" altLang="nl-NL" sz="2400" i="1"/>
              <a:t>y</a:t>
            </a:r>
          </a:p>
        </p:txBody>
      </p:sp>
      <p:sp>
        <p:nvSpPr>
          <p:cNvPr id="41995" name="Freeform 29">
            <a:extLst>
              <a:ext uri="{FF2B5EF4-FFF2-40B4-BE49-F238E27FC236}">
                <a16:creationId xmlns:a16="http://schemas.microsoft.com/office/drawing/2014/main" id="{8AFF7E1A-D759-4787-1B0F-3811D19E35CF}"/>
              </a:ext>
            </a:extLst>
          </p:cNvPr>
          <p:cNvSpPr>
            <a:spLocks/>
          </p:cNvSpPr>
          <p:nvPr/>
        </p:nvSpPr>
        <p:spPr bwMode="auto">
          <a:xfrm rot="-1667346">
            <a:off x="6494463" y="3195638"/>
            <a:ext cx="1195387" cy="1125537"/>
          </a:xfrm>
          <a:custGeom>
            <a:avLst/>
            <a:gdLst>
              <a:gd name="T0" fmla="*/ 0 w 2100"/>
              <a:gd name="T1" fmla="*/ 0 h 1868"/>
              <a:gd name="T2" fmla="*/ 2147483646 w 2100"/>
              <a:gd name="T3" fmla="*/ 2147483646 h 1868"/>
              <a:gd name="T4" fmla="*/ 2147483646 w 2100"/>
              <a:gd name="T5" fmla="*/ 2147483646 h 1868"/>
              <a:gd name="T6" fmla="*/ 0 60000 65536"/>
              <a:gd name="T7" fmla="*/ 0 60000 65536"/>
              <a:gd name="T8" fmla="*/ 0 60000 65536"/>
              <a:gd name="T9" fmla="*/ 0 w 2100"/>
              <a:gd name="T10" fmla="*/ 0 h 1868"/>
              <a:gd name="T11" fmla="*/ 2100 w 2100"/>
              <a:gd name="T12" fmla="*/ 1868 h 18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00" h="1868">
                <a:moveTo>
                  <a:pt x="0" y="0"/>
                </a:moveTo>
                <a:lnTo>
                  <a:pt x="2" y="1868"/>
                </a:lnTo>
                <a:lnTo>
                  <a:pt x="2100" y="186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96" name="Text Box 30">
            <a:extLst>
              <a:ext uri="{FF2B5EF4-FFF2-40B4-BE49-F238E27FC236}">
                <a16:creationId xmlns:a16="http://schemas.microsoft.com/office/drawing/2014/main" id="{730B04DA-87C5-CBC6-D5AE-2C9DF2C9F464}"/>
              </a:ext>
            </a:extLst>
          </p:cNvPr>
          <p:cNvSpPr txBox="1">
            <a:spLocks noChangeArrowheads="1"/>
          </p:cNvSpPr>
          <p:nvPr/>
        </p:nvSpPr>
        <p:spPr bwMode="auto">
          <a:xfrm rot="-1667346">
            <a:off x="6453188" y="3382963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nl-NL" altLang="nl-NL" sz="2400" i="1">
                <a:solidFill>
                  <a:srgbClr val="FF0000"/>
                </a:solidFill>
              </a:rPr>
              <a:t>u</a:t>
            </a:r>
            <a:endParaRPr lang="nl-NL" altLang="nl-NL" sz="2400" i="1"/>
          </a:p>
        </p:txBody>
      </p:sp>
      <p:sp>
        <p:nvSpPr>
          <p:cNvPr id="41997" name="Line 31">
            <a:extLst>
              <a:ext uri="{FF2B5EF4-FFF2-40B4-BE49-F238E27FC236}">
                <a16:creationId xmlns:a16="http://schemas.microsoft.com/office/drawing/2014/main" id="{80889985-5FC9-6964-74DF-50B4D3A927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4540250"/>
            <a:ext cx="725488" cy="6492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998" name="Text Box 32">
            <a:extLst>
              <a:ext uri="{FF2B5EF4-FFF2-40B4-BE49-F238E27FC236}">
                <a16:creationId xmlns:a16="http://schemas.microsoft.com/office/drawing/2014/main" id="{512D8D82-6885-56E0-E2F5-42507DEE7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191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nl-NL" altLang="nl-NL" sz="2400" b="1"/>
              <a:t>A</a:t>
            </a:r>
          </a:p>
        </p:txBody>
      </p:sp>
      <p:sp>
        <p:nvSpPr>
          <p:cNvPr id="41999" name="Text Box 33">
            <a:extLst>
              <a:ext uri="{FF2B5EF4-FFF2-40B4-BE49-F238E27FC236}">
                <a16:creationId xmlns:a16="http://schemas.microsoft.com/office/drawing/2014/main" id="{BE261CD2-1E3A-C278-30F0-C09818D2A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862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nl-NL" altLang="nl-NL" sz="2400" b="1"/>
              <a:t>B</a:t>
            </a:r>
          </a:p>
        </p:txBody>
      </p:sp>
      <p:sp>
        <p:nvSpPr>
          <p:cNvPr id="42000" name="Text Box 34">
            <a:extLst>
              <a:ext uri="{FF2B5EF4-FFF2-40B4-BE49-F238E27FC236}">
                <a16:creationId xmlns:a16="http://schemas.microsoft.com/office/drawing/2014/main" id="{C021FBEF-862D-AC8D-7ABD-D72B1ABA9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419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nl-NL" altLang="nl-NL" sz="2400" b="1"/>
              <a:t>T</a:t>
            </a:r>
          </a:p>
        </p:txBody>
      </p:sp>
      <p:sp>
        <p:nvSpPr>
          <p:cNvPr id="42001" name="Text Box 35">
            <a:extLst>
              <a:ext uri="{FF2B5EF4-FFF2-40B4-BE49-F238E27FC236}">
                <a16:creationId xmlns:a16="http://schemas.microsoft.com/office/drawing/2014/main" id="{20AAB878-FCB4-12D1-20E8-F2553FFECD12}"/>
              </a:ext>
            </a:extLst>
          </p:cNvPr>
          <p:cNvSpPr txBox="1">
            <a:spLocks noChangeArrowheads="1"/>
          </p:cNvSpPr>
          <p:nvPr/>
        </p:nvSpPr>
        <p:spPr bwMode="auto">
          <a:xfrm rot="-1667346">
            <a:off x="7593013" y="3579813"/>
            <a:ext cx="3222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nl-NL" altLang="nl-NL" sz="2400" i="1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42002" name="Text Box 21">
            <a:extLst>
              <a:ext uri="{FF2B5EF4-FFF2-40B4-BE49-F238E27FC236}">
                <a16:creationId xmlns:a16="http://schemas.microsoft.com/office/drawing/2014/main" id="{E35511A5-CA13-6088-95A7-BF6367C9B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2449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H&amp;B 7-4:233-235</a:t>
            </a:r>
            <a:endParaRPr lang="en-GB" altLang="nl-NL" sz="2400"/>
          </a:p>
        </p:txBody>
      </p:sp>
      <p:graphicFrame>
        <p:nvGraphicFramePr>
          <p:cNvPr id="42003" name="Object 27">
            <a:extLst>
              <a:ext uri="{FF2B5EF4-FFF2-40B4-BE49-F238E27FC236}">
                <a16:creationId xmlns:a16="http://schemas.microsoft.com/office/drawing/2014/main" id="{00802AE6-BB63-9D50-DEB7-1CBF378661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7100" y="4724400"/>
          <a:ext cx="522922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05100" imgH="927100" progId="Equation.3">
                  <p:embed/>
                </p:oleObj>
              </mc:Choice>
              <mc:Fallback>
                <p:oleObj name="Equation" r:id="rId4" imgW="2705100" imgH="927100" progId="Equation.3">
                  <p:embed/>
                  <p:pic>
                    <p:nvPicPr>
                      <p:cNvPr id="42003" name="Object 27">
                        <a:extLst>
                          <a:ext uri="{FF2B5EF4-FFF2-40B4-BE49-F238E27FC236}">
                            <a16:creationId xmlns:a16="http://schemas.microsoft.com/office/drawing/2014/main" id="{00802AE6-BB63-9D50-DEB7-1CBF378661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4724400"/>
                        <a:ext cx="5229225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88B9029-BB10-5530-9AC8-037DBA7C7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nl-NL"/>
              <a:t>Why transformation?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F1946C8-8877-C048-A9E7-038FF68246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nl-NL"/>
              <a:t>Model of objects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altLang="nl-NL"/>
              <a:t>world coordinates: </a:t>
            </a:r>
            <a:r>
              <a:rPr lang="en-GB" altLang="nl-NL" i="1"/>
              <a:t>km, mm, etc.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altLang="nl-NL"/>
              <a:t>Hierarchical models::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altLang="nl-NL" sz="2400" i="1"/>
              <a:t>human = torso + arm + arm + head + leg + leg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altLang="nl-NL" sz="2400" i="1"/>
              <a:t>arm = upperarm + lowerarm + hand …</a:t>
            </a:r>
          </a:p>
          <a:p>
            <a:pPr eaLnBrk="1" hangingPunct="1">
              <a:lnSpc>
                <a:spcPct val="90000"/>
              </a:lnSpc>
            </a:pPr>
            <a:r>
              <a:rPr lang="en-GB" altLang="nl-NL"/>
              <a:t>Viewing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altLang="nl-NL"/>
              <a:t>zoom in, move drawing, etc.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nl-NL"/>
              <a:t>Animation</a:t>
            </a:r>
            <a:endParaRPr lang="en-GB" altLang="nl-NL" sz="2800" i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A555F6EE-C814-EC6A-76CB-57F4470558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Other 2D transformations</a:t>
            </a:r>
            <a:endParaRPr lang="en-GB" altLang="nl-NL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80A62D7-FCFE-CD02-8F4F-AE66D6C3AE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Reflection</a:t>
            </a:r>
          </a:p>
          <a:p>
            <a:pPr eaLnBrk="1" hangingPunct="1"/>
            <a:r>
              <a:rPr lang="en-US" altLang="nl-NL"/>
              <a:t>Shear</a:t>
            </a:r>
          </a:p>
          <a:p>
            <a:pPr eaLnBrk="1" hangingPunct="1"/>
            <a:endParaRPr lang="en-US" altLang="nl-NL"/>
          </a:p>
          <a:p>
            <a:pPr eaLnBrk="1" hangingPunct="1">
              <a:buFontTx/>
              <a:buNone/>
            </a:pPr>
            <a:r>
              <a:rPr lang="en-US" altLang="nl-NL"/>
              <a:t>Can also be combined</a:t>
            </a:r>
            <a:endParaRPr lang="en-GB" altLang="nl-NL"/>
          </a:p>
        </p:txBody>
      </p:sp>
      <p:sp>
        <p:nvSpPr>
          <p:cNvPr id="43012" name="Text Box 21">
            <a:extLst>
              <a:ext uri="{FF2B5EF4-FFF2-40B4-BE49-F238E27FC236}">
                <a16:creationId xmlns:a16="http://schemas.microsoft.com/office/drawing/2014/main" id="{118DC171-4160-D042-3C7D-99DBAB576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1885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H&amp;B 7-4:240</a:t>
            </a:r>
            <a:endParaRPr lang="en-GB" altLang="nl-NL"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13">
            <a:extLst>
              <a:ext uri="{FF2B5EF4-FFF2-40B4-BE49-F238E27FC236}">
                <a16:creationId xmlns:a16="http://schemas.microsoft.com/office/drawing/2014/main" id="{3E698118-FC05-9B8F-C67B-C0E0D04D89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960813"/>
          <a:ext cx="3024187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800" imgH="647700" progId="Equation.3">
                  <p:embed/>
                </p:oleObj>
              </mc:Choice>
              <mc:Fallback>
                <p:oleObj name="Equation" r:id="rId2" imgW="1066800" imgH="647700" progId="Equation.3">
                  <p:embed/>
                  <p:pic>
                    <p:nvPicPr>
                      <p:cNvPr id="44034" name="Object 13">
                        <a:extLst>
                          <a:ext uri="{FF2B5EF4-FFF2-40B4-BE49-F238E27FC236}">
                            <a16:creationId xmlns:a16="http://schemas.microsoft.com/office/drawing/2014/main" id="{3E698118-FC05-9B8F-C67B-C0E0D04D89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960813"/>
                        <a:ext cx="3024187" cy="184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5" name="Rectangle 2">
            <a:extLst>
              <a:ext uri="{FF2B5EF4-FFF2-40B4-BE49-F238E27FC236}">
                <a16:creationId xmlns:a16="http://schemas.microsoft.com/office/drawing/2014/main" id="{5991F301-0A56-C937-66D1-E472259F9C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Reflection over axis</a:t>
            </a:r>
            <a:endParaRPr lang="en-GB" altLang="nl-NL"/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A76F32E1-A3E3-9D74-8AD9-68F863BA4C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nl-NL"/>
              <a:t>Reflext over </a:t>
            </a:r>
            <a:r>
              <a:rPr lang="en-GB" altLang="nl-NL" i="1"/>
              <a:t>x-</a:t>
            </a:r>
            <a:r>
              <a:rPr lang="en-GB" altLang="nl-NL"/>
              <a:t>axis:</a:t>
            </a:r>
          </a:p>
          <a:p>
            <a:pPr eaLnBrk="1" hangingPunct="1">
              <a:buFontTx/>
              <a:buNone/>
            </a:pPr>
            <a:r>
              <a:rPr lang="en-GB" altLang="nl-NL" i="1"/>
              <a:t>      x’= x</a:t>
            </a:r>
            <a:r>
              <a:rPr lang="en-GB" altLang="nl-NL"/>
              <a:t>,  </a:t>
            </a:r>
            <a:r>
              <a:rPr lang="en-GB" altLang="nl-NL" i="1"/>
              <a:t>y’= </a:t>
            </a:r>
            <a:r>
              <a:rPr lang="en-GB" altLang="nl-NL" i="1">
                <a:sym typeface="Symbol" panose="05050102010706020507" pitchFamily="18" charset="2"/>
              </a:rPr>
              <a:t></a:t>
            </a:r>
            <a:r>
              <a:rPr lang="en-GB" altLang="nl-NL" i="1"/>
              <a:t>y</a:t>
            </a:r>
            <a:endParaRPr lang="en-GB" altLang="nl-NL"/>
          </a:p>
          <a:p>
            <a:pPr eaLnBrk="1" hangingPunct="1">
              <a:buFontTx/>
              <a:buNone/>
            </a:pPr>
            <a:r>
              <a:rPr lang="en-GB" altLang="nl-NL"/>
              <a:t>or</a:t>
            </a:r>
          </a:p>
        </p:txBody>
      </p:sp>
      <p:sp>
        <p:nvSpPr>
          <p:cNvPr id="44037" name="Line 5">
            <a:extLst>
              <a:ext uri="{FF2B5EF4-FFF2-40B4-BE49-F238E27FC236}">
                <a16:creationId xmlns:a16="http://schemas.microsoft.com/office/drawing/2014/main" id="{BA5560A5-5C94-FAD3-A341-F3BD84B8B6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419600"/>
            <a:ext cx="25892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038" name="Line 6">
            <a:extLst>
              <a:ext uri="{FF2B5EF4-FFF2-40B4-BE49-F238E27FC236}">
                <a16:creationId xmlns:a16="http://schemas.microsoft.com/office/drawing/2014/main" id="{BFD51A62-2028-5FAB-5EAA-702107CD88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209800"/>
            <a:ext cx="0" cy="3505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039" name="Text Box 7">
            <a:extLst>
              <a:ext uri="{FF2B5EF4-FFF2-40B4-BE49-F238E27FC236}">
                <a16:creationId xmlns:a16="http://schemas.microsoft.com/office/drawing/2014/main" id="{689741D3-5C42-8834-A3AA-FACCAD998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713" y="39624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i="1"/>
              <a:t>x</a:t>
            </a:r>
          </a:p>
        </p:txBody>
      </p:sp>
      <p:sp>
        <p:nvSpPr>
          <p:cNvPr id="44040" name="Text Box 8">
            <a:extLst>
              <a:ext uri="{FF2B5EF4-FFF2-40B4-BE49-F238E27FC236}">
                <a16:creationId xmlns:a16="http://schemas.microsoft.com/office/drawing/2014/main" id="{E19DF07F-E616-1ACC-2D5C-5A71943A4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812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i="1"/>
              <a:t>y</a:t>
            </a:r>
          </a:p>
        </p:txBody>
      </p:sp>
      <p:sp>
        <p:nvSpPr>
          <p:cNvPr id="44041" name="AutoShape 18">
            <a:extLst>
              <a:ext uri="{FF2B5EF4-FFF2-40B4-BE49-F238E27FC236}">
                <a16:creationId xmlns:a16="http://schemas.microsoft.com/office/drawing/2014/main" id="{2132CB9E-E83B-7621-42BC-F0E0C342E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276600"/>
            <a:ext cx="9144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44042" name="AutoShape 19">
            <a:extLst>
              <a:ext uri="{FF2B5EF4-FFF2-40B4-BE49-F238E27FC236}">
                <a16:creationId xmlns:a16="http://schemas.microsoft.com/office/drawing/2014/main" id="{E04A82C7-5911-1F96-EB33-982CBC9D015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53200" y="4724400"/>
            <a:ext cx="9144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44043" name="Line 20">
            <a:extLst>
              <a:ext uri="{FF2B5EF4-FFF2-40B4-BE49-F238E27FC236}">
                <a16:creationId xmlns:a16="http://schemas.microsoft.com/office/drawing/2014/main" id="{66729C37-6AE0-ABE1-A59F-E0D09A52BB3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810000"/>
            <a:ext cx="0" cy="1219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044" name="Text Box 21">
            <a:extLst>
              <a:ext uri="{FF2B5EF4-FFF2-40B4-BE49-F238E27FC236}">
                <a16:creationId xmlns:a16="http://schemas.microsoft.com/office/drawing/2014/main" id="{047DAABD-A7EC-41BA-83C0-8506CE472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2449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H&amp;B 7-4:240-242</a:t>
            </a:r>
            <a:endParaRPr lang="en-GB" altLang="nl-NL"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13">
            <a:extLst>
              <a:ext uri="{FF2B5EF4-FFF2-40B4-BE49-F238E27FC236}">
                <a16:creationId xmlns:a16="http://schemas.microsoft.com/office/drawing/2014/main" id="{6CFE8160-7721-C952-32B9-820BCB26D2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675" y="3644900"/>
          <a:ext cx="3582988" cy="247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56755" imgH="863225" progId="Equation.3">
                  <p:embed/>
                </p:oleObj>
              </mc:Choice>
              <mc:Fallback>
                <p:oleObj name="Equation" r:id="rId2" imgW="1256755" imgH="863225" progId="Equation.3">
                  <p:embed/>
                  <p:pic>
                    <p:nvPicPr>
                      <p:cNvPr id="45058" name="Object 13">
                        <a:extLst>
                          <a:ext uri="{FF2B5EF4-FFF2-40B4-BE49-F238E27FC236}">
                            <a16:creationId xmlns:a16="http://schemas.microsoft.com/office/drawing/2014/main" id="{6CFE8160-7721-C952-32B9-820BCB26D2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3644900"/>
                        <a:ext cx="3582988" cy="247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9" name="Rectangle 2">
            <a:extLst>
              <a:ext uri="{FF2B5EF4-FFF2-40B4-BE49-F238E27FC236}">
                <a16:creationId xmlns:a16="http://schemas.microsoft.com/office/drawing/2014/main" id="{43471777-0FD3-DEDE-99FA-C0E2ADD20F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Reflect over origin</a:t>
            </a:r>
            <a:endParaRPr lang="en-GB" altLang="nl-NL"/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F86F98CF-8AF2-A13A-F83D-1FC2307DBA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nl-NL"/>
              <a:t>Reflect over origin:</a:t>
            </a:r>
          </a:p>
          <a:p>
            <a:pPr eaLnBrk="1" hangingPunct="1">
              <a:buFontTx/>
              <a:buNone/>
            </a:pPr>
            <a:r>
              <a:rPr lang="en-GB" altLang="nl-NL" i="1"/>
              <a:t>      x’= </a:t>
            </a:r>
            <a:r>
              <a:rPr lang="en-GB" altLang="nl-NL" i="1">
                <a:sym typeface="Symbol" panose="05050102010706020507" pitchFamily="18" charset="2"/>
              </a:rPr>
              <a:t></a:t>
            </a:r>
            <a:r>
              <a:rPr lang="en-GB" altLang="nl-NL" i="1"/>
              <a:t>x</a:t>
            </a:r>
            <a:r>
              <a:rPr lang="en-GB" altLang="nl-NL"/>
              <a:t>,  </a:t>
            </a:r>
            <a:r>
              <a:rPr lang="en-GB" altLang="nl-NL" i="1"/>
              <a:t>y’= </a:t>
            </a:r>
            <a:r>
              <a:rPr lang="en-GB" altLang="nl-NL" i="1">
                <a:sym typeface="Symbol" panose="05050102010706020507" pitchFamily="18" charset="2"/>
              </a:rPr>
              <a:t> </a:t>
            </a:r>
            <a:r>
              <a:rPr lang="en-GB" altLang="nl-NL" i="1"/>
              <a:t>y</a:t>
            </a:r>
            <a:endParaRPr lang="en-GB" altLang="nl-NL"/>
          </a:p>
          <a:p>
            <a:pPr eaLnBrk="1" hangingPunct="1">
              <a:buFontTx/>
              <a:buNone/>
            </a:pPr>
            <a:r>
              <a:rPr lang="en-GB" altLang="nl-NL"/>
              <a:t>or</a:t>
            </a:r>
          </a:p>
        </p:txBody>
      </p:sp>
      <p:sp>
        <p:nvSpPr>
          <p:cNvPr id="45061" name="Line 4">
            <a:extLst>
              <a:ext uri="{FF2B5EF4-FFF2-40B4-BE49-F238E27FC236}">
                <a16:creationId xmlns:a16="http://schemas.microsoft.com/office/drawing/2014/main" id="{316BE3C0-4EC4-F792-37A3-DEE5C29A13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419600"/>
            <a:ext cx="25892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062" name="Line 5">
            <a:extLst>
              <a:ext uri="{FF2B5EF4-FFF2-40B4-BE49-F238E27FC236}">
                <a16:creationId xmlns:a16="http://schemas.microsoft.com/office/drawing/2014/main" id="{4172798E-1C84-8E0A-CFCB-6B99A133C3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209800"/>
            <a:ext cx="0" cy="3505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063" name="Text Box 6">
            <a:extLst>
              <a:ext uri="{FF2B5EF4-FFF2-40B4-BE49-F238E27FC236}">
                <a16:creationId xmlns:a16="http://schemas.microsoft.com/office/drawing/2014/main" id="{4562A821-5265-A51C-E329-A96E6778D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713" y="39624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i="1"/>
              <a:t>x</a:t>
            </a:r>
          </a:p>
        </p:txBody>
      </p:sp>
      <p:sp>
        <p:nvSpPr>
          <p:cNvPr id="45064" name="Text Box 7">
            <a:extLst>
              <a:ext uri="{FF2B5EF4-FFF2-40B4-BE49-F238E27FC236}">
                <a16:creationId xmlns:a16="http://schemas.microsoft.com/office/drawing/2014/main" id="{6C79267A-2222-B04B-63E4-5E3F2F560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812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i="1"/>
              <a:t>y</a:t>
            </a:r>
          </a:p>
        </p:txBody>
      </p:sp>
      <p:sp>
        <p:nvSpPr>
          <p:cNvPr id="45065" name="AutoShape 10">
            <a:extLst>
              <a:ext uri="{FF2B5EF4-FFF2-40B4-BE49-F238E27FC236}">
                <a16:creationId xmlns:a16="http://schemas.microsoft.com/office/drawing/2014/main" id="{B4367B37-7914-CC79-40B6-EBA3A21CF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276600"/>
            <a:ext cx="9144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45066" name="AutoShape 11">
            <a:extLst>
              <a:ext uri="{FF2B5EF4-FFF2-40B4-BE49-F238E27FC236}">
                <a16:creationId xmlns:a16="http://schemas.microsoft.com/office/drawing/2014/main" id="{568F28A6-3D06-9152-B68A-43525FBE8CB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495800" y="4800600"/>
            <a:ext cx="9144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45067" name="Line 12">
            <a:extLst>
              <a:ext uri="{FF2B5EF4-FFF2-40B4-BE49-F238E27FC236}">
                <a16:creationId xmlns:a16="http://schemas.microsoft.com/office/drawing/2014/main" id="{FDAF4C06-6BC8-E0CF-BDA4-28526281FB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3810000"/>
            <a:ext cx="2057400" cy="1219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068" name="Text Box 21">
            <a:extLst>
              <a:ext uri="{FF2B5EF4-FFF2-40B4-BE49-F238E27FC236}">
                <a16:creationId xmlns:a16="http://schemas.microsoft.com/office/drawing/2014/main" id="{0A73A7F6-8378-471A-8BF0-20CA12170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2449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H&amp;B 7-4:240-242</a:t>
            </a:r>
            <a:endParaRPr lang="en-GB" altLang="nl-NL"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17">
            <a:extLst>
              <a:ext uri="{FF2B5EF4-FFF2-40B4-BE49-F238E27FC236}">
                <a16:creationId xmlns:a16="http://schemas.microsoft.com/office/drawing/2014/main" id="{0BAFCB33-1556-B207-23C9-E167CF12C9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644900"/>
          <a:ext cx="2881312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6000" imgH="863600" progId="Equation.3">
                  <p:embed/>
                </p:oleObj>
              </mc:Choice>
              <mc:Fallback>
                <p:oleObj name="Equation" r:id="rId2" imgW="1016000" imgH="863600" progId="Equation.3">
                  <p:embed/>
                  <p:pic>
                    <p:nvPicPr>
                      <p:cNvPr id="46082" name="Object 17">
                        <a:extLst>
                          <a:ext uri="{FF2B5EF4-FFF2-40B4-BE49-F238E27FC236}">
                            <a16:creationId xmlns:a16="http://schemas.microsoft.com/office/drawing/2014/main" id="{0BAFCB33-1556-B207-23C9-E167CF12C9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644900"/>
                        <a:ext cx="2881312" cy="246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3" name="Rectangle 13">
            <a:extLst>
              <a:ext uri="{FF2B5EF4-FFF2-40B4-BE49-F238E27FC236}">
                <a16:creationId xmlns:a16="http://schemas.microsoft.com/office/drawing/2014/main" id="{E9428238-482F-AF48-5D0B-3131598CD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276600"/>
            <a:ext cx="1676400" cy="1143000"/>
          </a:xfrm>
          <a:prstGeom prst="rect">
            <a:avLst/>
          </a:prstGeom>
          <a:solidFill>
            <a:srgbClr val="D9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159758" name="AutoShape 14">
            <a:extLst>
              <a:ext uri="{FF2B5EF4-FFF2-40B4-BE49-F238E27FC236}">
                <a16:creationId xmlns:a16="http://schemas.microsoft.com/office/drawing/2014/main" id="{0054BB82-E221-09CF-A41C-2F8ADB9D6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276600"/>
            <a:ext cx="2209800" cy="1143000"/>
          </a:xfrm>
          <a:prstGeom prst="parallelogram">
            <a:avLst>
              <a:gd name="adj" fmla="val 4833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46085" name="Rectangle 2">
            <a:extLst>
              <a:ext uri="{FF2B5EF4-FFF2-40B4-BE49-F238E27FC236}">
                <a16:creationId xmlns:a16="http://schemas.microsoft.com/office/drawing/2014/main" id="{28B3C29B-1355-C1C5-9F25-A7C05E38F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Shear</a:t>
            </a:r>
            <a:endParaRPr lang="en-GB" altLang="nl-NL"/>
          </a:p>
        </p:txBody>
      </p:sp>
      <p:sp>
        <p:nvSpPr>
          <p:cNvPr id="46086" name="Rectangle 3">
            <a:extLst>
              <a:ext uri="{FF2B5EF4-FFF2-40B4-BE49-F238E27FC236}">
                <a16:creationId xmlns:a16="http://schemas.microsoft.com/office/drawing/2014/main" id="{51E02092-477B-5613-37F9-3A845301AE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nl-NL"/>
              <a:t>Shear the </a:t>
            </a:r>
            <a:r>
              <a:rPr lang="en-GB" altLang="nl-NL" i="1"/>
              <a:t>y</a:t>
            </a:r>
            <a:r>
              <a:rPr lang="en-GB" altLang="nl-NL"/>
              <a:t>-as:</a:t>
            </a:r>
          </a:p>
          <a:p>
            <a:pPr eaLnBrk="1" hangingPunct="1">
              <a:buFontTx/>
              <a:buNone/>
            </a:pPr>
            <a:r>
              <a:rPr lang="en-GB" altLang="nl-NL" i="1"/>
              <a:t>      x’=x+fy</a:t>
            </a:r>
            <a:r>
              <a:rPr lang="en-GB" altLang="nl-NL"/>
              <a:t>,  </a:t>
            </a:r>
            <a:r>
              <a:rPr lang="en-GB" altLang="nl-NL" i="1"/>
              <a:t>y’=y</a:t>
            </a:r>
            <a:endParaRPr lang="en-GB" altLang="nl-NL"/>
          </a:p>
          <a:p>
            <a:pPr eaLnBrk="1" hangingPunct="1">
              <a:buFontTx/>
              <a:buNone/>
            </a:pPr>
            <a:r>
              <a:rPr lang="en-GB" altLang="nl-NL"/>
              <a:t>or</a:t>
            </a:r>
          </a:p>
        </p:txBody>
      </p:sp>
      <p:sp>
        <p:nvSpPr>
          <p:cNvPr id="46087" name="Line 4">
            <a:extLst>
              <a:ext uri="{FF2B5EF4-FFF2-40B4-BE49-F238E27FC236}">
                <a16:creationId xmlns:a16="http://schemas.microsoft.com/office/drawing/2014/main" id="{0C42BE55-9388-7F6E-ACCE-AF5030DE4D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419600"/>
            <a:ext cx="25892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088" name="Line 5">
            <a:extLst>
              <a:ext uri="{FF2B5EF4-FFF2-40B4-BE49-F238E27FC236}">
                <a16:creationId xmlns:a16="http://schemas.microsoft.com/office/drawing/2014/main" id="{B9821BDA-D631-7541-AAFE-8ECF2FBF6C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209800"/>
            <a:ext cx="0" cy="3505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089" name="Text Box 6">
            <a:extLst>
              <a:ext uri="{FF2B5EF4-FFF2-40B4-BE49-F238E27FC236}">
                <a16:creationId xmlns:a16="http://schemas.microsoft.com/office/drawing/2014/main" id="{F0211063-765E-A984-10AA-4C49C2E56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713" y="39624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i="1"/>
              <a:t>x</a:t>
            </a:r>
          </a:p>
        </p:txBody>
      </p:sp>
      <p:sp>
        <p:nvSpPr>
          <p:cNvPr id="46090" name="Text Box 7">
            <a:extLst>
              <a:ext uri="{FF2B5EF4-FFF2-40B4-BE49-F238E27FC236}">
                <a16:creationId xmlns:a16="http://schemas.microsoft.com/office/drawing/2014/main" id="{AEA2533F-2AB2-1840-7D36-E525E8EFE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812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i="1"/>
              <a:t>y</a:t>
            </a:r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id="{BCDEF5B9-BF53-7AFD-C503-1B96BADCCD8A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362200"/>
            <a:ext cx="990600" cy="2057400"/>
            <a:chOff x="3792" y="1488"/>
            <a:chExt cx="624" cy="1296"/>
          </a:xfrm>
        </p:grpSpPr>
        <p:grpSp>
          <p:nvGrpSpPr>
            <p:cNvPr id="46093" name="Group 16">
              <a:extLst>
                <a:ext uri="{FF2B5EF4-FFF2-40B4-BE49-F238E27FC236}">
                  <a16:creationId xmlns:a16="http://schemas.microsoft.com/office/drawing/2014/main" id="{73BE0387-F33F-3425-66A3-F79CBD3BE1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1488"/>
              <a:ext cx="624" cy="1296"/>
              <a:chOff x="3792" y="1488"/>
              <a:chExt cx="624" cy="1296"/>
            </a:xfrm>
          </p:grpSpPr>
          <p:sp>
            <p:nvSpPr>
              <p:cNvPr id="46095" name="Line 11">
                <a:extLst>
                  <a:ext uri="{FF2B5EF4-FFF2-40B4-BE49-F238E27FC236}">
                    <a16:creationId xmlns:a16="http://schemas.microsoft.com/office/drawing/2014/main" id="{AD988200-D585-31A4-2DAF-768A9FB644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1920"/>
                <a:ext cx="40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096" name="Line 15">
                <a:extLst>
                  <a:ext uri="{FF2B5EF4-FFF2-40B4-BE49-F238E27FC236}">
                    <a16:creationId xmlns:a16="http://schemas.microsoft.com/office/drawing/2014/main" id="{68606F32-6260-0B32-99D3-8ECFB54C18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92" y="1488"/>
                <a:ext cx="624" cy="129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6094" name="Text Box 17">
              <a:extLst>
                <a:ext uri="{FF2B5EF4-FFF2-40B4-BE49-F238E27FC236}">
                  <a16:creationId xmlns:a16="http://schemas.microsoft.com/office/drawing/2014/main" id="{289E767F-95EF-4D8A-E6EA-828ED4C7D1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584"/>
              <a:ext cx="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nl-NL" sz="2400">
                  <a:solidFill>
                    <a:srgbClr val="FF3300"/>
                  </a:solidFill>
                  <a:sym typeface="Symbol" panose="05050102010706020507" pitchFamily="18" charset="2"/>
                </a:rPr>
                <a:t></a:t>
              </a:r>
              <a:endParaRPr lang="en-GB" altLang="nl-NL" sz="2400">
                <a:solidFill>
                  <a:srgbClr val="FF3300"/>
                </a:solidFill>
              </a:endParaRPr>
            </a:p>
          </p:txBody>
        </p:sp>
      </p:grpSp>
      <p:sp>
        <p:nvSpPr>
          <p:cNvPr id="46092" name="Text Box 21">
            <a:extLst>
              <a:ext uri="{FF2B5EF4-FFF2-40B4-BE49-F238E27FC236}">
                <a16:creationId xmlns:a16="http://schemas.microsoft.com/office/drawing/2014/main" id="{A27BD355-8C17-A2A2-4260-2C425F81C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2449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H&amp;B 7-4:242-243</a:t>
            </a:r>
            <a:endParaRPr lang="en-GB" altLang="nl-NL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>
            <a:extLst>
              <a:ext uri="{FF2B5EF4-FFF2-40B4-BE49-F238E27FC236}">
                <a16:creationId xmlns:a16="http://schemas.microsoft.com/office/drawing/2014/main" id="{054C49AA-D5D4-2654-D6B6-622E030E45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nl-NL"/>
              <a:t>Transformations co</a:t>
            </a:r>
            <a:r>
              <a:rPr lang="en-US" altLang="nl-NL">
                <a:cs typeface="Times New Roman" panose="02020603050405020304" pitchFamily="18" charset="0"/>
              </a:rPr>
              <a:t>ordinates</a:t>
            </a:r>
            <a:endParaRPr lang="en-GB" altLang="nl-NL"/>
          </a:p>
        </p:txBody>
      </p:sp>
      <p:sp>
        <p:nvSpPr>
          <p:cNvPr id="47107" name="Rectangle 5">
            <a:extLst>
              <a:ext uri="{FF2B5EF4-FFF2-40B4-BE49-F238E27FC236}">
                <a16:creationId xmlns:a16="http://schemas.microsoft.com/office/drawing/2014/main" id="{FCF31E63-8257-FBE4-DF50-989C8DF2F0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nl-NL"/>
              <a:t>Given (</a:t>
            </a:r>
            <a:r>
              <a:rPr lang="en-GB" altLang="nl-NL" i="1"/>
              <a:t>x,y</a:t>
            </a:r>
            <a:r>
              <a:rPr lang="en-GB" altLang="nl-NL"/>
              <a:t>)-</a:t>
            </a:r>
            <a:r>
              <a:rPr lang="en-US" altLang="nl-NL"/>
              <a:t>co</a:t>
            </a:r>
            <a:r>
              <a:rPr lang="en-US" altLang="nl-NL">
                <a:cs typeface="Times New Roman" panose="02020603050405020304" pitchFamily="18" charset="0"/>
              </a:rPr>
              <a:t>ordinates,</a:t>
            </a:r>
          </a:p>
          <a:p>
            <a:pPr eaLnBrk="1" hangingPunct="1">
              <a:buFontTx/>
              <a:buNone/>
            </a:pPr>
            <a:r>
              <a:rPr lang="en-US" altLang="nl-NL">
                <a:cs typeface="Times New Roman" panose="02020603050405020304" pitchFamily="18" charset="0"/>
              </a:rPr>
              <a:t>Find (</a:t>
            </a:r>
            <a:r>
              <a:rPr lang="en-GB" altLang="nl-NL" i="1"/>
              <a:t>x’,y’</a:t>
            </a:r>
            <a:r>
              <a:rPr lang="en-GB" altLang="nl-NL"/>
              <a:t>)-</a:t>
            </a:r>
            <a:r>
              <a:rPr lang="en-US" altLang="nl-NL"/>
              <a:t>co</a:t>
            </a:r>
            <a:r>
              <a:rPr lang="en-US" altLang="nl-NL">
                <a:cs typeface="Times New Roman" panose="02020603050405020304" pitchFamily="18" charset="0"/>
              </a:rPr>
              <a:t>ordinates.</a:t>
            </a:r>
          </a:p>
          <a:p>
            <a:pPr eaLnBrk="1" hangingPunct="1">
              <a:buFontTx/>
              <a:buNone/>
            </a:pPr>
            <a:endParaRPr lang="en-GB" altLang="nl-NL"/>
          </a:p>
          <a:p>
            <a:pPr eaLnBrk="1" hangingPunct="1">
              <a:buFontTx/>
              <a:buNone/>
            </a:pPr>
            <a:r>
              <a:rPr lang="en-GB" altLang="nl-NL"/>
              <a:t>Reverse route as</a:t>
            </a:r>
          </a:p>
          <a:p>
            <a:pPr eaLnBrk="1" hangingPunct="1">
              <a:buFontTx/>
              <a:buNone/>
            </a:pPr>
            <a:r>
              <a:rPr lang="en-GB" altLang="nl-NL"/>
              <a:t>object transformaties.</a:t>
            </a:r>
            <a:endParaRPr lang="en-US" altLang="nl-NL"/>
          </a:p>
        </p:txBody>
      </p:sp>
      <p:sp>
        <p:nvSpPr>
          <p:cNvPr id="47108" name="Line 6">
            <a:extLst>
              <a:ext uri="{FF2B5EF4-FFF2-40B4-BE49-F238E27FC236}">
                <a16:creationId xmlns:a16="http://schemas.microsoft.com/office/drawing/2014/main" id="{1E4F9A92-90D4-B8EF-3A48-3D81FD62B2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419600"/>
            <a:ext cx="25892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109" name="Line 7">
            <a:extLst>
              <a:ext uri="{FF2B5EF4-FFF2-40B4-BE49-F238E27FC236}">
                <a16:creationId xmlns:a16="http://schemas.microsoft.com/office/drawing/2014/main" id="{2593EAD1-9C29-D7B5-052C-E65824E34C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209800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110" name="Text Box 8">
            <a:extLst>
              <a:ext uri="{FF2B5EF4-FFF2-40B4-BE49-F238E27FC236}">
                <a16:creationId xmlns:a16="http://schemas.microsoft.com/office/drawing/2014/main" id="{E383E318-6DD2-15FD-D551-5F82FE4BB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713" y="39624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i="1"/>
              <a:t>x</a:t>
            </a:r>
          </a:p>
        </p:txBody>
      </p:sp>
      <p:sp>
        <p:nvSpPr>
          <p:cNvPr id="47111" name="Text Box 9">
            <a:extLst>
              <a:ext uri="{FF2B5EF4-FFF2-40B4-BE49-F238E27FC236}">
                <a16:creationId xmlns:a16="http://schemas.microsoft.com/office/drawing/2014/main" id="{7F2BAD57-5A21-6AA1-B630-19923D88F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812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i="1"/>
              <a:t>y</a:t>
            </a:r>
          </a:p>
        </p:txBody>
      </p:sp>
      <p:grpSp>
        <p:nvGrpSpPr>
          <p:cNvPr id="47112" name="Group 19">
            <a:extLst>
              <a:ext uri="{FF2B5EF4-FFF2-40B4-BE49-F238E27FC236}">
                <a16:creationId xmlns:a16="http://schemas.microsoft.com/office/drawing/2014/main" id="{7ED75218-CE26-F2FC-2A11-F7AB703BA376}"/>
              </a:ext>
            </a:extLst>
          </p:cNvPr>
          <p:cNvGrpSpPr>
            <a:grpSpLocks/>
          </p:cNvGrpSpPr>
          <p:nvPr/>
        </p:nvGrpSpPr>
        <p:grpSpPr bwMode="auto">
          <a:xfrm rot="-1163410">
            <a:off x="6553200" y="2286000"/>
            <a:ext cx="1528763" cy="1258888"/>
            <a:chOff x="3696" y="1488"/>
            <a:chExt cx="1631" cy="1584"/>
          </a:xfrm>
        </p:grpSpPr>
        <p:sp>
          <p:nvSpPr>
            <p:cNvPr id="47119" name="Line 17">
              <a:extLst>
                <a:ext uri="{FF2B5EF4-FFF2-40B4-BE49-F238E27FC236}">
                  <a16:creationId xmlns:a16="http://schemas.microsoft.com/office/drawing/2014/main" id="{B3939A5E-B40D-478B-4BE1-55DA354449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880"/>
              <a:ext cx="163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120" name="Line 18">
              <a:extLst>
                <a:ext uri="{FF2B5EF4-FFF2-40B4-BE49-F238E27FC236}">
                  <a16:creationId xmlns:a16="http://schemas.microsoft.com/office/drawing/2014/main" id="{42304473-0611-196B-CEE2-67532F328C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1488"/>
              <a:ext cx="0" cy="158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7113" name="Text Box 20">
            <a:extLst>
              <a:ext uri="{FF2B5EF4-FFF2-40B4-BE49-F238E27FC236}">
                <a16:creationId xmlns:a16="http://schemas.microsoft.com/office/drawing/2014/main" id="{1781FA79-2578-50B8-CB36-BCB824E01A9C}"/>
              </a:ext>
            </a:extLst>
          </p:cNvPr>
          <p:cNvSpPr txBox="1">
            <a:spLocks noChangeArrowheads="1"/>
          </p:cNvSpPr>
          <p:nvPr/>
        </p:nvSpPr>
        <p:spPr bwMode="auto">
          <a:xfrm rot="-1135322">
            <a:off x="7924800" y="31242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i="1"/>
              <a:t>x’</a:t>
            </a:r>
          </a:p>
        </p:txBody>
      </p:sp>
      <p:sp>
        <p:nvSpPr>
          <p:cNvPr id="47114" name="Text Box 21">
            <a:extLst>
              <a:ext uri="{FF2B5EF4-FFF2-40B4-BE49-F238E27FC236}">
                <a16:creationId xmlns:a16="http://schemas.microsoft.com/office/drawing/2014/main" id="{888B0EAC-FAC1-BCE2-D03E-D5859B2BBF91}"/>
              </a:ext>
            </a:extLst>
          </p:cNvPr>
          <p:cNvSpPr txBox="1">
            <a:spLocks noChangeArrowheads="1"/>
          </p:cNvSpPr>
          <p:nvPr/>
        </p:nvSpPr>
        <p:spPr bwMode="auto">
          <a:xfrm rot="-1135322">
            <a:off x="6172200" y="25146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nl-NL" sz="2400" i="1"/>
              <a:t>y’</a:t>
            </a:r>
            <a:endParaRPr lang="en-GB" altLang="nl-NL" sz="2400" i="1"/>
          </a:p>
        </p:txBody>
      </p:sp>
      <p:sp>
        <p:nvSpPr>
          <p:cNvPr id="47115" name="Line 22">
            <a:extLst>
              <a:ext uri="{FF2B5EF4-FFF2-40B4-BE49-F238E27FC236}">
                <a16:creationId xmlns:a16="http://schemas.microsoft.com/office/drawing/2014/main" id="{1F09101F-51A1-CC84-DF10-75391166FF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581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7116" name="Text Box 23">
            <a:extLst>
              <a:ext uri="{FF2B5EF4-FFF2-40B4-BE49-F238E27FC236}">
                <a16:creationId xmlns:a16="http://schemas.microsoft.com/office/drawing/2014/main" id="{53265617-077C-EEB2-794C-E00B5D888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200400"/>
            <a:ext cx="34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NL" sz="2400">
                <a:latin typeface="Symbol" panose="05050102010706020507" pitchFamily="18" charset="2"/>
              </a:rPr>
              <a:t>q</a:t>
            </a:r>
            <a:endParaRPr lang="en-GB" altLang="nl-NL" sz="2400">
              <a:latin typeface="Symbol" panose="05050102010706020507" pitchFamily="18" charset="2"/>
            </a:endParaRPr>
          </a:p>
        </p:txBody>
      </p:sp>
      <p:sp>
        <p:nvSpPr>
          <p:cNvPr id="47117" name="Text Box 24">
            <a:extLst>
              <a:ext uri="{FF2B5EF4-FFF2-40B4-BE49-F238E27FC236}">
                <a16:creationId xmlns:a16="http://schemas.microsoft.com/office/drawing/2014/main" id="{83AF50F4-0E32-ED47-46F4-6C54FB3F5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581400"/>
            <a:ext cx="101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/>
              <a:t>(</a:t>
            </a:r>
            <a:r>
              <a:rPr lang="en-GB" altLang="nl-NL" sz="2400" i="1"/>
              <a:t>x</a:t>
            </a:r>
            <a:r>
              <a:rPr lang="en-GB" altLang="nl-NL" sz="2400" baseline="-25000"/>
              <a:t>0</a:t>
            </a:r>
            <a:r>
              <a:rPr lang="en-GB" altLang="nl-NL" sz="2400" i="1"/>
              <a:t>, y</a:t>
            </a:r>
            <a:r>
              <a:rPr lang="en-GB" altLang="nl-NL" sz="2400" baseline="-25000"/>
              <a:t>0</a:t>
            </a:r>
            <a:r>
              <a:rPr lang="en-GB" altLang="nl-NL" sz="2400"/>
              <a:t>)</a:t>
            </a:r>
            <a:endParaRPr lang="en-GB" altLang="nl-NL" sz="2400" baseline="-25000"/>
          </a:p>
        </p:txBody>
      </p:sp>
      <p:sp>
        <p:nvSpPr>
          <p:cNvPr id="47118" name="Text Box 21">
            <a:extLst>
              <a:ext uri="{FF2B5EF4-FFF2-40B4-BE49-F238E27FC236}">
                <a16:creationId xmlns:a16="http://schemas.microsoft.com/office/drawing/2014/main" id="{FF2E9A3E-A205-5DAE-8DA5-8414A86F4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2449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H&amp;B 7-8:246-248</a:t>
            </a:r>
            <a:endParaRPr lang="en-GB" altLang="nl-NL"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>
            <a:extLst>
              <a:ext uri="{FF2B5EF4-FFF2-40B4-BE49-F238E27FC236}">
                <a16:creationId xmlns:a16="http://schemas.microsoft.com/office/drawing/2014/main" id="{DE5FE51E-D012-5412-623A-EB80959B4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nl-NL"/>
              <a:t>Given (</a:t>
            </a:r>
            <a:r>
              <a:rPr lang="en-GB" altLang="nl-NL" i="1"/>
              <a:t>x,y</a:t>
            </a:r>
            <a:r>
              <a:rPr lang="en-GB" altLang="nl-NL"/>
              <a:t>)-</a:t>
            </a:r>
            <a:r>
              <a:rPr lang="en-US" altLang="nl-NL"/>
              <a:t>co</a:t>
            </a:r>
            <a:r>
              <a:rPr lang="en-US" altLang="nl-NL">
                <a:cs typeface="Times New Roman" panose="02020603050405020304" pitchFamily="18" charset="0"/>
              </a:rPr>
              <a:t>ordinates,</a:t>
            </a:r>
          </a:p>
          <a:p>
            <a:pPr eaLnBrk="1" hangingPunct="1">
              <a:buFontTx/>
              <a:buNone/>
            </a:pPr>
            <a:r>
              <a:rPr lang="en-US" altLang="nl-NL">
                <a:cs typeface="Times New Roman" panose="02020603050405020304" pitchFamily="18" charset="0"/>
              </a:rPr>
              <a:t>Find (</a:t>
            </a:r>
            <a:r>
              <a:rPr lang="en-GB" altLang="nl-NL" i="1"/>
              <a:t>x’,y’</a:t>
            </a:r>
            <a:r>
              <a:rPr lang="en-GB" altLang="nl-NL"/>
              <a:t>)-</a:t>
            </a:r>
            <a:r>
              <a:rPr lang="en-US" altLang="nl-NL"/>
              <a:t>co</a:t>
            </a:r>
            <a:r>
              <a:rPr lang="en-US" altLang="nl-NL">
                <a:cs typeface="Times New Roman" panose="02020603050405020304" pitchFamily="18" charset="0"/>
              </a:rPr>
              <a:t>ordinates.</a:t>
            </a:r>
          </a:p>
          <a:p>
            <a:pPr eaLnBrk="1" hangingPunct="1">
              <a:buFontTx/>
              <a:buNone/>
            </a:pPr>
            <a:endParaRPr lang="en-US" altLang="nl-NL" i="1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nl-NL">
                <a:cs typeface="Times New Roman" panose="02020603050405020304" pitchFamily="18" charset="0"/>
              </a:rPr>
              <a:t>Example: user points at</a:t>
            </a:r>
          </a:p>
          <a:p>
            <a:pPr eaLnBrk="1" hangingPunct="1">
              <a:buFontTx/>
              <a:buNone/>
            </a:pPr>
            <a:r>
              <a:rPr lang="en-US" altLang="nl-NL">
                <a:cs typeface="Times New Roman" panose="02020603050405020304" pitchFamily="18" charset="0"/>
              </a:rPr>
              <a:t>(</a:t>
            </a:r>
            <a:r>
              <a:rPr lang="en-US" altLang="nl-NL" i="1">
                <a:cs typeface="Times New Roman" panose="02020603050405020304" pitchFamily="18" charset="0"/>
              </a:rPr>
              <a:t>x,y</a:t>
            </a:r>
            <a:r>
              <a:rPr lang="en-US" altLang="nl-NL">
                <a:cs typeface="Times New Roman" panose="02020603050405020304" pitchFamily="18" charset="0"/>
              </a:rPr>
              <a:t>)</a:t>
            </a:r>
            <a:r>
              <a:rPr lang="en-US" altLang="nl-NL" i="1">
                <a:cs typeface="Times New Roman" panose="02020603050405020304" pitchFamily="18" charset="0"/>
              </a:rPr>
              <a:t>, </a:t>
            </a:r>
            <a:r>
              <a:rPr lang="en-US" altLang="nl-NL">
                <a:cs typeface="Times New Roman" panose="02020603050405020304" pitchFamily="18" charset="0"/>
              </a:rPr>
              <a:t>what’s the position</a:t>
            </a:r>
          </a:p>
          <a:p>
            <a:pPr eaLnBrk="1" hangingPunct="1">
              <a:buFontTx/>
              <a:buNone/>
            </a:pPr>
            <a:r>
              <a:rPr lang="en-US" altLang="nl-NL">
                <a:cs typeface="Times New Roman" panose="02020603050405020304" pitchFamily="18" charset="0"/>
              </a:rPr>
              <a:t>in local coordinates?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6238ED-6548-B0DE-A239-28128E0E8D3D}"/>
              </a:ext>
            </a:extLst>
          </p:cNvPr>
          <p:cNvSpPr/>
          <p:nvPr/>
        </p:nvSpPr>
        <p:spPr bwMode="auto">
          <a:xfrm rot="20510768">
            <a:off x="6832600" y="2976563"/>
            <a:ext cx="93503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BDF045E4-47DE-3883-F3D9-99ED0B144B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nl-NL"/>
              <a:t>Transformations co</a:t>
            </a:r>
            <a:r>
              <a:rPr lang="en-US" altLang="nl-NL">
                <a:cs typeface="Times New Roman" panose="02020603050405020304" pitchFamily="18" charset="0"/>
              </a:rPr>
              <a:t>ordinates</a:t>
            </a:r>
            <a:endParaRPr lang="en-GB" altLang="nl-NL"/>
          </a:p>
        </p:txBody>
      </p:sp>
      <p:sp>
        <p:nvSpPr>
          <p:cNvPr id="48133" name="Line 6">
            <a:extLst>
              <a:ext uri="{FF2B5EF4-FFF2-40B4-BE49-F238E27FC236}">
                <a16:creationId xmlns:a16="http://schemas.microsoft.com/office/drawing/2014/main" id="{9E522AF9-00FD-F3EF-45C7-C440825D1F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419600"/>
            <a:ext cx="25892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134" name="Line 7">
            <a:extLst>
              <a:ext uri="{FF2B5EF4-FFF2-40B4-BE49-F238E27FC236}">
                <a16:creationId xmlns:a16="http://schemas.microsoft.com/office/drawing/2014/main" id="{61691C2F-E558-6D02-B6A1-D54E1DDFEF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209800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135" name="Text Box 8">
            <a:extLst>
              <a:ext uri="{FF2B5EF4-FFF2-40B4-BE49-F238E27FC236}">
                <a16:creationId xmlns:a16="http://schemas.microsoft.com/office/drawing/2014/main" id="{ADE495F7-BE80-BFB6-8960-4F989FE06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713" y="39624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i="1"/>
              <a:t>x</a:t>
            </a:r>
          </a:p>
        </p:txBody>
      </p:sp>
      <p:sp>
        <p:nvSpPr>
          <p:cNvPr id="48136" name="Text Box 9">
            <a:extLst>
              <a:ext uri="{FF2B5EF4-FFF2-40B4-BE49-F238E27FC236}">
                <a16:creationId xmlns:a16="http://schemas.microsoft.com/office/drawing/2014/main" id="{2574EBE1-54EE-F2A4-32FD-F822A3C4D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812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i="1"/>
              <a:t>y</a:t>
            </a:r>
          </a:p>
        </p:txBody>
      </p:sp>
      <p:grpSp>
        <p:nvGrpSpPr>
          <p:cNvPr id="48137" name="Group 19">
            <a:extLst>
              <a:ext uri="{FF2B5EF4-FFF2-40B4-BE49-F238E27FC236}">
                <a16:creationId xmlns:a16="http://schemas.microsoft.com/office/drawing/2014/main" id="{9C0BA3E2-5DDB-EC32-DD63-4710BA8A18D8}"/>
              </a:ext>
            </a:extLst>
          </p:cNvPr>
          <p:cNvGrpSpPr>
            <a:grpSpLocks/>
          </p:cNvGrpSpPr>
          <p:nvPr/>
        </p:nvGrpSpPr>
        <p:grpSpPr bwMode="auto">
          <a:xfrm rot="-1163410">
            <a:off x="6553200" y="2286000"/>
            <a:ext cx="1528763" cy="1258888"/>
            <a:chOff x="3696" y="1488"/>
            <a:chExt cx="1631" cy="1584"/>
          </a:xfrm>
        </p:grpSpPr>
        <p:sp>
          <p:nvSpPr>
            <p:cNvPr id="48151" name="Line 17">
              <a:extLst>
                <a:ext uri="{FF2B5EF4-FFF2-40B4-BE49-F238E27FC236}">
                  <a16:creationId xmlns:a16="http://schemas.microsoft.com/office/drawing/2014/main" id="{626B303B-809C-F8BC-3760-5E7D3BEE3B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880"/>
              <a:ext cx="163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152" name="Line 18">
              <a:extLst>
                <a:ext uri="{FF2B5EF4-FFF2-40B4-BE49-F238E27FC236}">
                  <a16:creationId xmlns:a16="http://schemas.microsoft.com/office/drawing/2014/main" id="{FD1F8DD4-1902-922B-0C3A-4BEEEF2C2C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1488"/>
              <a:ext cx="0" cy="158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8138" name="Text Box 20">
            <a:extLst>
              <a:ext uri="{FF2B5EF4-FFF2-40B4-BE49-F238E27FC236}">
                <a16:creationId xmlns:a16="http://schemas.microsoft.com/office/drawing/2014/main" id="{75AC6CB9-8B93-27C9-06E3-6D56CC2B26A7}"/>
              </a:ext>
            </a:extLst>
          </p:cNvPr>
          <p:cNvSpPr txBox="1">
            <a:spLocks noChangeArrowheads="1"/>
          </p:cNvSpPr>
          <p:nvPr/>
        </p:nvSpPr>
        <p:spPr bwMode="auto">
          <a:xfrm rot="-1135322">
            <a:off x="7924800" y="31242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i="1"/>
              <a:t>x’</a:t>
            </a:r>
          </a:p>
        </p:txBody>
      </p:sp>
      <p:sp>
        <p:nvSpPr>
          <p:cNvPr id="48139" name="Text Box 21">
            <a:extLst>
              <a:ext uri="{FF2B5EF4-FFF2-40B4-BE49-F238E27FC236}">
                <a16:creationId xmlns:a16="http://schemas.microsoft.com/office/drawing/2014/main" id="{CC46ADAD-13D5-1DB0-4A2C-D2AE4590158F}"/>
              </a:ext>
            </a:extLst>
          </p:cNvPr>
          <p:cNvSpPr txBox="1">
            <a:spLocks noChangeArrowheads="1"/>
          </p:cNvSpPr>
          <p:nvPr/>
        </p:nvSpPr>
        <p:spPr bwMode="auto">
          <a:xfrm rot="-1135322">
            <a:off x="6172200" y="25146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nl-NL" sz="2400" i="1"/>
              <a:t>y’</a:t>
            </a:r>
            <a:endParaRPr lang="en-GB" altLang="nl-NL" sz="2400" i="1"/>
          </a:p>
        </p:txBody>
      </p:sp>
      <p:sp>
        <p:nvSpPr>
          <p:cNvPr id="48140" name="Line 22">
            <a:extLst>
              <a:ext uri="{FF2B5EF4-FFF2-40B4-BE49-F238E27FC236}">
                <a16:creationId xmlns:a16="http://schemas.microsoft.com/office/drawing/2014/main" id="{C1D40C97-3831-AD63-48CF-74B0A5A458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581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8141" name="Text Box 23">
            <a:extLst>
              <a:ext uri="{FF2B5EF4-FFF2-40B4-BE49-F238E27FC236}">
                <a16:creationId xmlns:a16="http://schemas.microsoft.com/office/drawing/2014/main" id="{3BBA2EB9-C91A-7E06-F14A-B9FC78B30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200400"/>
            <a:ext cx="34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NL" sz="2400">
                <a:latin typeface="Symbol" panose="05050102010706020507" pitchFamily="18" charset="2"/>
              </a:rPr>
              <a:t>q</a:t>
            </a:r>
            <a:endParaRPr lang="en-GB" altLang="nl-NL" sz="2400">
              <a:latin typeface="Symbol" panose="05050102010706020507" pitchFamily="18" charset="2"/>
            </a:endParaRPr>
          </a:p>
        </p:txBody>
      </p:sp>
      <p:sp>
        <p:nvSpPr>
          <p:cNvPr id="48142" name="Text Box 24">
            <a:extLst>
              <a:ext uri="{FF2B5EF4-FFF2-40B4-BE49-F238E27FC236}">
                <a16:creationId xmlns:a16="http://schemas.microsoft.com/office/drawing/2014/main" id="{0C668402-D833-5620-1257-24C3ABB90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581400"/>
            <a:ext cx="101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/>
              <a:t>(</a:t>
            </a:r>
            <a:r>
              <a:rPr lang="en-GB" altLang="nl-NL" sz="2400" i="1"/>
              <a:t>x</a:t>
            </a:r>
            <a:r>
              <a:rPr lang="en-GB" altLang="nl-NL" sz="2400" baseline="-25000"/>
              <a:t>0</a:t>
            </a:r>
            <a:r>
              <a:rPr lang="en-GB" altLang="nl-NL" sz="2400" i="1"/>
              <a:t>, y</a:t>
            </a:r>
            <a:r>
              <a:rPr lang="en-GB" altLang="nl-NL" sz="2400" baseline="-25000"/>
              <a:t>0</a:t>
            </a:r>
            <a:r>
              <a:rPr lang="en-GB" altLang="nl-NL" sz="2400"/>
              <a:t>)</a:t>
            </a:r>
            <a:endParaRPr lang="en-GB" altLang="nl-NL" sz="2400" baseline="-25000"/>
          </a:p>
        </p:txBody>
      </p:sp>
      <p:grpSp>
        <p:nvGrpSpPr>
          <p:cNvPr id="3" name="Group 22">
            <a:extLst>
              <a:ext uri="{FF2B5EF4-FFF2-40B4-BE49-F238E27FC236}">
                <a16:creationId xmlns:a16="http://schemas.microsoft.com/office/drawing/2014/main" id="{B0654D36-3DA9-EDE0-4CD5-AA00980504AF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3068638"/>
            <a:ext cx="1584325" cy="1368425"/>
            <a:chOff x="6012160" y="3068960"/>
            <a:chExt cx="1584176" cy="1368152"/>
          </a:xfrm>
        </p:grpSpPr>
        <p:sp>
          <p:nvSpPr>
            <p:cNvPr id="48149" name="Line 22">
              <a:extLst>
                <a:ext uri="{FF2B5EF4-FFF2-40B4-BE49-F238E27FC236}">
                  <a16:creationId xmlns:a16="http://schemas.microsoft.com/office/drawing/2014/main" id="{C8164308-EDCA-D6FC-1299-970D03D48E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2160" y="3068960"/>
              <a:ext cx="1584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8150" name="Line 22">
              <a:extLst>
                <a:ext uri="{FF2B5EF4-FFF2-40B4-BE49-F238E27FC236}">
                  <a16:creationId xmlns:a16="http://schemas.microsoft.com/office/drawing/2014/main" id="{82856213-6279-8F0F-09F2-F01E5CB67C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4328" y="3068960"/>
              <a:ext cx="0" cy="1368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23">
            <a:extLst>
              <a:ext uri="{FF2B5EF4-FFF2-40B4-BE49-F238E27FC236}">
                <a16:creationId xmlns:a16="http://schemas.microsoft.com/office/drawing/2014/main" id="{7734F07A-2BDB-6D1A-73A8-66ADEB6D9CA6}"/>
              </a:ext>
            </a:extLst>
          </p:cNvPr>
          <p:cNvGrpSpPr>
            <a:grpSpLocks/>
          </p:cNvGrpSpPr>
          <p:nvPr/>
        </p:nvGrpSpPr>
        <p:grpSpPr bwMode="auto">
          <a:xfrm>
            <a:off x="6804025" y="3068638"/>
            <a:ext cx="792163" cy="215900"/>
            <a:chOff x="6804248" y="3068960"/>
            <a:chExt cx="792088" cy="216024"/>
          </a:xfrm>
        </p:grpSpPr>
        <p:sp>
          <p:nvSpPr>
            <p:cNvPr id="48147" name="Line 22">
              <a:extLst>
                <a:ext uri="{FF2B5EF4-FFF2-40B4-BE49-F238E27FC236}">
                  <a16:creationId xmlns:a16="http://schemas.microsoft.com/office/drawing/2014/main" id="{030CB472-D21F-3D14-124E-3154675AA4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04248" y="3068960"/>
              <a:ext cx="720080" cy="216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8148" name="Line 22">
              <a:extLst>
                <a:ext uri="{FF2B5EF4-FFF2-40B4-BE49-F238E27FC236}">
                  <a16:creationId xmlns:a16="http://schemas.microsoft.com/office/drawing/2014/main" id="{5367416A-FFFD-A25B-A401-DC33C23341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4328" y="3068960"/>
              <a:ext cx="72008" cy="216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D8E6A2E2-82F6-7F40-4D62-CA216261A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2997200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48146" name="Text Box 21">
            <a:extLst>
              <a:ext uri="{FF2B5EF4-FFF2-40B4-BE49-F238E27FC236}">
                <a16:creationId xmlns:a16="http://schemas.microsoft.com/office/drawing/2014/main" id="{CBEFAB78-B0ED-A8B3-C391-3B78CF238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2449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H&amp;B 7-8:246-248</a:t>
            </a:r>
            <a:endParaRPr lang="en-GB" altLang="nl-NL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>
            <a:extLst>
              <a:ext uri="{FF2B5EF4-FFF2-40B4-BE49-F238E27FC236}">
                <a16:creationId xmlns:a16="http://schemas.microsoft.com/office/drawing/2014/main" id="{D5C488DC-9913-07D2-26A5-F4DF6CA4BF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3844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nl-NL"/>
              <a:t>Given </a:t>
            </a:r>
            <a:r>
              <a:rPr lang="en-GB" altLang="nl-NL" b="1"/>
              <a:t>X</a:t>
            </a:r>
            <a:r>
              <a:rPr lang="en-GB" altLang="nl-NL"/>
              <a:t>: (</a:t>
            </a:r>
            <a:r>
              <a:rPr lang="en-GB" altLang="nl-NL" i="1"/>
              <a:t>x,y</a:t>
            </a:r>
            <a:r>
              <a:rPr lang="en-GB" altLang="nl-NL"/>
              <a:t>)-</a:t>
            </a:r>
            <a:r>
              <a:rPr lang="en-US" altLang="nl-NL"/>
              <a:t>co</a:t>
            </a:r>
            <a:r>
              <a:rPr lang="en-US" altLang="nl-NL">
                <a:cs typeface="Times New Roman" panose="02020603050405020304" pitchFamily="18" charset="0"/>
              </a:rPr>
              <a:t>ordinates,</a:t>
            </a:r>
          </a:p>
          <a:p>
            <a:pPr eaLnBrk="1" hangingPunct="1">
              <a:buFontTx/>
              <a:buNone/>
            </a:pPr>
            <a:r>
              <a:rPr lang="en-US" altLang="nl-NL">
                <a:cs typeface="Times New Roman" panose="02020603050405020304" pitchFamily="18" charset="0"/>
              </a:rPr>
              <a:t>Find </a:t>
            </a:r>
            <a:r>
              <a:rPr lang="en-US" altLang="nl-NL" b="1">
                <a:cs typeface="Times New Roman" panose="02020603050405020304" pitchFamily="18" charset="0"/>
              </a:rPr>
              <a:t>X’</a:t>
            </a:r>
            <a:r>
              <a:rPr lang="en-US" altLang="nl-NL">
                <a:cs typeface="Times New Roman" panose="02020603050405020304" pitchFamily="18" charset="0"/>
              </a:rPr>
              <a:t>: (</a:t>
            </a:r>
            <a:r>
              <a:rPr lang="en-GB" altLang="nl-NL" i="1"/>
              <a:t>x’,y’</a:t>
            </a:r>
            <a:r>
              <a:rPr lang="en-GB" altLang="nl-NL"/>
              <a:t>)-</a:t>
            </a:r>
            <a:r>
              <a:rPr lang="en-US" altLang="nl-NL"/>
              <a:t>co</a:t>
            </a:r>
            <a:r>
              <a:rPr lang="en-US" altLang="nl-NL">
                <a:cs typeface="Times New Roman" panose="02020603050405020304" pitchFamily="18" charset="0"/>
              </a:rPr>
              <a:t>ordinates.</a:t>
            </a:r>
          </a:p>
          <a:p>
            <a:pPr eaLnBrk="1" hangingPunct="1">
              <a:buFontTx/>
              <a:buNone/>
            </a:pPr>
            <a:r>
              <a:rPr lang="en-US" altLang="nl-NL">
                <a:cs typeface="Times New Roman" panose="02020603050405020304" pitchFamily="18" charset="0"/>
              </a:rPr>
              <a:t>Standard:</a:t>
            </a:r>
          </a:p>
          <a:p>
            <a:pPr eaLnBrk="1" hangingPunct="1">
              <a:buFontTx/>
              <a:buNone/>
            </a:pPr>
            <a:r>
              <a:rPr lang="en-US" altLang="nl-NL" b="1">
                <a:cs typeface="Times New Roman" panose="02020603050405020304" pitchFamily="18" charset="0"/>
              </a:rPr>
              <a:t>X=MX’ </a:t>
            </a:r>
            <a:r>
              <a:rPr lang="en-US" altLang="nl-NL">
                <a:cs typeface="Times New Roman" panose="02020603050405020304" pitchFamily="18" charset="0"/>
              </a:rPr>
              <a:t>(object trafo:</a:t>
            </a:r>
          </a:p>
          <a:p>
            <a:pPr eaLnBrk="1" hangingPunct="1">
              <a:buFontTx/>
              <a:buNone/>
            </a:pPr>
            <a:r>
              <a:rPr lang="en-US" altLang="nl-NL">
                <a:cs typeface="Times New Roman" panose="02020603050405020304" pitchFamily="18" charset="0"/>
              </a:rPr>
              <a:t>               from local to global)</a:t>
            </a:r>
          </a:p>
          <a:p>
            <a:pPr eaLnBrk="1" hangingPunct="1">
              <a:buFontTx/>
              <a:buNone/>
            </a:pPr>
            <a:r>
              <a:rPr lang="en-US" altLang="nl-NL">
                <a:cs typeface="Times New Roman" panose="02020603050405020304" pitchFamily="18" charset="0"/>
              </a:rPr>
              <a:t>Here:</a:t>
            </a:r>
          </a:p>
          <a:p>
            <a:pPr eaLnBrk="1" hangingPunct="1">
              <a:buFontTx/>
              <a:buNone/>
            </a:pPr>
            <a:r>
              <a:rPr lang="en-US" altLang="nl-NL" b="1">
                <a:cs typeface="Times New Roman" panose="02020603050405020304" pitchFamily="18" charset="0"/>
              </a:rPr>
              <a:t>X’=M</a:t>
            </a:r>
            <a:r>
              <a:rPr lang="en-US" altLang="nl-NL" b="1" baseline="30000">
                <a:cs typeface="Times New Roman" panose="02020603050405020304" pitchFamily="18" charset="0"/>
              </a:rPr>
              <a:t>-1</a:t>
            </a:r>
            <a:r>
              <a:rPr lang="en-US" altLang="nl-NL" b="1">
                <a:cs typeface="Times New Roman" panose="02020603050405020304" pitchFamily="18" charset="0"/>
              </a:rPr>
              <a:t>X </a:t>
            </a:r>
            <a:r>
              <a:rPr lang="en-US" altLang="nl-NL">
                <a:cs typeface="Times New Roman" panose="02020603050405020304" pitchFamily="18" charset="0"/>
              </a:rPr>
              <a:t>(from global to local)</a:t>
            </a:r>
            <a:endParaRPr lang="en-US" altLang="nl-NL" b="1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nl-NL"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04C02C-1703-B198-C597-EC76C9C44EBA}"/>
              </a:ext>
            </a:extLst>
          </p:cNvPr>
          <p:cNvSpPr/>
          <p:nvPr/>
        </p:nvSpPr>
        <p:spPr bwMode="auto">
          <a:xfrm rot="20510768">
            <a:off x="6832600" y="2976563"/>
            <a:ext cx="93503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4C7980A2-A7A9-FC93-D22B-F0A77A812E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nl-NL"/>
              <a:t>Transformations co</a:t>
            </a:r>
            <a:r>
              <a:rPr lang="en-US" altLang="nl-NL">
                <a:cs typeface="Times New Roman" panose="02020603050405020304" pitchFamily="18" charset="0"/>
              </a:rPr>
              <a:t>ordinates</a:t>
            </a:r>
            <a:endParaRPr lang="en-GB" altLang="nl-NL"/>
          </a:p>
        </p:txBody>
      </p:sp>
      <p:sp>
        <p:nvSpPr>
          <p:cNvPr id="49157" name="Line 6">
            <a:extLst>
              <a:ext uri="{FF2B5EF4-FFF2-40B4-BE49-F238E27FC236}">
                <a16:creationId xmlns:a16="http://schemas.microsoft.com/office/drawing/2014/main" id="{C8193466-462A-E11B-E1F5-EEBE8039E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419600"/>
            <a:ext cx="25892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158" name="Line 7">
            <a:extLst>
              <a:ext uri="{FF2B5EF4-FFF2-40B4-BE49-F238E27FC236}">
                <a16:creationId xmlns:a16="http://schemas.microsoft.com/office/drawing/2014/main" id="{35D7A186-3C6E-0DAC-690C-2E92A91999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209800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159" name="Text Box 8">
            <a:extLst>
              <a:ext uri="{FF2B5EF4-FFF2-40B4-BE49-F238E27FC236}">
                <a16:creationId xmlns:a16="http://schemas.microsoft.com/office/drawing/2014/main" id="{EE1C539E-939A-937B-9249-21B2672B3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713" y="39624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i="1"/>
              <a:t>x</a:t>
            </a:r>
          </a:p>
        </p:txBody>
      </p:sp>
      <p:sp>
        <p:nvSpPr>
          <p:cNvPr id="49160" name="Text Box 9">
            <a:extLst>
              <a:ext uri="{FF2B5EF4-FFF2-40B4-BE49-F238E27FC236}">
                <a16:creationId xmlns:a16="http://schemas.microsoft.com/office/drawing/2014/main" id="{27246647-4C42-1F75-CB43-88656B60F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812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i="1"/>
              <a:t>y</a:t>
            </a:r>
          </a:p>
        </p:txBody>
      </p:sp>
      <p:grpSp>
        <p:nvGrpSpPr>
          <p:cNvPr id="49161" name="Group 19">
            <a:extLst>
              <a:ext uri="{FF2B5EF4-FFF2-40B4-BE49-F238E27FC236}">
                <a16:creationId xmlns:a16="http://schemas.microsoft.com/office/drawing/2014/main" id="{DAC57608-368F-83C1-BC54-8112D571BFBD}"/>
              </a:ext>
            </a:extLst>
          </p:cNvPr>
          <p:cNvGrpSpPr>
            <a:grpSpLocks/>
          </p:cNvGrpSpPr>
          <p:nvPr/>
        </p:nvGrpSpPr>
        <p:grpSpPr bwMode="auto">
          <a:xfrm rot="-1163410">
            <a:off x="6553200" y="2286000"/>
            <a:ext cx="1528763" cy="1258888"/>
            <a:chOff x="3696" y="1488"/>
            <a:chExt cx="1631" cy="1584"/>
          </a:xfrm>
        </p:grpSpPr>
        <p:sp>
          <p:nvSpPr>
            <p:cNvPr id="49175" name="Line 17">
              <a:extLst>
                <a:ext uri="{FF2B5EF4-FFF2-40B4-BE49-F238E27FC236}">
                  <a16:creationId xmlns:a16="http://schemas.microsoft.com/office/drawing/2014/main" id="{E006C75E-2B49-1D70-6560-5F374FBC7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880"/>
              <a:ext cx="163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9176" name="Line 18">
              <a:extLst>
                <a:ext uri="{FF2B5EF4-FFF2-40B4-BE49-F238E27FC236}">
                  <a16:creationId xmlns:a16="http://schemas.microsoft.com/office/drawing/2014/main" id="{0D5EB345-E4FD-405F-FB33-2849D5C028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1488"/>
              <a:ext cx="0" cy="158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9162" name="Text Box 20">
            <a:extLst>
              <a:ext uri="{FF2B5EF4-FFF2-40B4-BE49-F238E27FC236}">
                <a16:creationId xmlns:a16="http://schemas.microsoft.com/office/drawing/2014/main" id="{72B29E61-497A-A2AC-3505-833F7D2DE0BF}"/>
              </a:ext>
            </a:extLst>
          </p:cNvPr>
          <p:cNvSpPr txBox="1">
            <a:spLocks noChangeArrowheads="1"/>
          </p:cNvSpPr>
          <p:nvPr/>
        </p:nvSpPr>
        <p:spPr bwMode="auto">
          <a:xfrm rot="-1135322">
            <a:off x="7924800" y="31242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i="1"/>
              <a:t>x’</a:t>
            </a:r>
          </a:p>
        </p:txBody>
      </p:sp>
      <p:sp>
        <p:nvSpPr>
          <p:cNvPr id="49163" name="Text Box 21">
            <a:extLst>
              <a:ext uri="{FF2B5EF4-FFF2-40B4-BE49-F238E27FC236}">
                <a16:creationId xmlns:a16="http://schemas.microsoft.com/office/drawing/2014/main" id="{51F57492-5FED-6844-FD30-B4BFCA5A01A6}"/>
              </a:ext>
            </a:extLst>
          </p:cNvPr>
          <p:cNvSpPr txBox="1">
            <a:spLocks noChangeArrowheads="1"/>
          </p:cNvSpPr>
          <p:nvPr/>
        </p:nvSpPr>
        <p:spPr bwMode="auto">
          <a:xfrm rot="-1135322">
            <a:off x="6172200" y="25146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nl-NL" sz="2400" i="1"/>
              <a:t>y’</a:t>
            </a:r>
            <a:endParaRPr lang="en-GB" altLang="nl-NL" sz="2400" i="1"/>
          </a:p>
        </p:txBody>
      </p:sp>
      <p:sp>
        <p:nvSpPr>
          <p:cNvPr id="49164" name="Line 22">
            <a:extLst>
              <a:ext uri="{FF2B5EF4-FFF2-40B4-BE49-F238E27FC236}">
                <a16:creationId xmlns:a16="http://schemas.microsoft.com/office/drawing/2014/main" id="{E62FC08B-6B34-425F-6E52-AAE694761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581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9165" name="Text Box 23">
            <a:extLst>
              <a:ext uri="{FF2B5EF4-FFF2-40B4-BE49-F238E27FC236}">
                <a16:creationId xmlns:a16="http://schemas.microsoft.com/office/drawing/2014/main" id="{0DA714AE-77BD-905F-AEF3-B5554B1D7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200400"/>
            <a:ext cx="34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NL" sz="2400">
                <a:latin typeface="Symbol" panose="05050102010706020507" pitchFamily="18" charset="2"/>
              </a:rPr>
              <a:t>q</a:t>
            </a:r>
            <a:endParaRPr lang="en-GB" altLang="nl-NL" sz="2400">
              <a:latin typeface="Symbol" panose="05050102010706020507" pitchFamily="18" charset="2"/>
            </a:endParaRPr>
          </a:p>
        </p:txBody>
      </p:sp>
      <p:sp>
        <p:nvSpPr>
          <p:cNvPr id="49166" name="Text Box 24">
            <a:extLst>
              <a:ext uri="{FF2B5EF4-FFF2-40B4-BE49-F238E27FC236}">
                <a16:creationId xmlns:a16="http://schemas.microsoft.com/office/drawing/2014/main" id="{931AE7B7-4515-CD36-A154-12CE89E8E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581400"/>
            <a:ext cx="101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/>
              <a:t>(</a:t>
            </a:r>
            <a:r>
              <a:rPr lang="en-GB" altLang="nl-NL" sz="2400" i="1"/>
              <a:t>x</a:t>
            </a:r>
            <a:r>
              <a:rPr lang="en-GB" altLang="nl-NL" sz="2400" baseline="-25000"/>
              <a:t>0</a:t>
            </a:r>
            <a:r>
              <a:rPr lang="en-GB" altLang="nl-NL" sz="2400" i="1"/>
              <a:t>, y</a:t>
            </a:r>
            <a:r>
              <a:rPr lang="en-GB" altLang="nl-NL" sz="2400" baseline="-25000"/>
              <a:t>0</a:t>
            </a:r>
            <a:r>
              <a:rPr lang="en-GB" altLang="nl-NL" sz="2400"/>
              <a:t>)</a:t>
            </a:r>
            <a:endParaRPr lang="en-GB" altLang="nl-NL" sz="2400" baseline="-25000"/>
          </a:p>
        </p:txBody>
      </p:sp>
      <p:grpSp>
        <p:nvGrpSpPr>
          <p:cNvPr id="49167" name="Group 22">
            <a:extLst>
              <a:ext uri="{FF2B5EF4-FFF2-40B4-BE49-F238E27FC236}">
                <a16:creationId xmlns:a16="http://schemas.microsoft.com/office/drawing/2014/main" id="{9FBB8344-FBF6-1167-0B25-B969B9745F11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3068638"/>
            <a:ext cx="1584325" cy="1368425"/>
            <a:chOff x="6012160" y="3068960"/>
            <a:chExt cx="1584176" cy="1368152"/>
          </a:xfrm>
        </p:grpSpPr>
        <p:sp>
          <p:nvSpPr>
            <p:cNvPr id="49173" name="Line 22">
              <a:extLst>
                <a:ext uri="{FF2B5EF4-FFF2-40B4-BE49-F238E27FC236}">
                  <a16:creationId xmlns:a16="http://schemas.microsoft.com/office/drawing/2014/main" id="{19B5CF53-609E-A7BD-5666-A04F6DEC7A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2160" y="3068960"/>
              <a:ext cx="1584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9174" name="Line 22">
              <a:extLst>
                <a:ext uri="{FF2B5EF4-FFF2-40B4-BE49-F238E27FC236}">
                  <a16:creationId xmlns:a16="http://schemas.microsoft.com/office/drawing/2014/main" id="{80532242-7C73-BB31-FF35-DF89102CF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4328" y="3068960"/>
              <a:ext cx="0" cy="1368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9168" name="Group 23">
            <a:extLst>
              <a:ext uri="{FF2B5EF4-FFF2-40B4-BE49-F238E27FC236}">
                <a16:creationId xmlns:a16="http://schemas.microsoft.com/office/drawing/2014/main" id="{E4C4F311-CE5E-9DB3-E4E6-C107587D405C}"/>
              </a:ext>
            </a:extLst>
          </p:cNvPr>
          <p:cNvGrpSpPr>
            <a:grpSpLocks/>
          </p:cNvGrpSpPr>
          <p:nvPr/>
        </p:nvGrpSpPr>
        <p:grpSpPr bwMode="auto">
          <a:xfrm>
            <a:off x="6804025" y="3068638"/>
            <a:ext cx="792163" cy="215900"/>
            <a:chOff x="6804248" y="3068960"/>
            <a:chExt cx="792088" cy="216024"/>
          </a:xfrm>
        </p:grpSpPr>
        <p:sp>
          <p:nvSpPr>
            <p:cNvPr id="49171" name="Line 22">
              <a:extLst>
                <a:ext uri="{FF2B5EF4-FFF2-40B4-BE49-F238E27FC236}">
                  <a16:creationId xmlns:a16="http://schemas.microsoft.com/office/drawing/2014/main" id="{0A88E40E-5B5F-7A7D-404C-0A4066ACF0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04248" y="3068960"/>
              <a:ext cx="720080" cy="216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9172" name="Line 22">
              <a:extLst>
                <a:ext uri="{FF2B5EF4-FFF2-40B4-BE49-F238E27FC236}">
                  <a16:creationId xmlns:a16="http://schemas.microsoft.com/office/drawing/2014/main" id="{CEAE8DB4-377A-563A-577B-011B706F66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4328" y="3068960"/>
              <a:ext cx="72008" cy="216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49169" name="Oval 16">
            <a:extLst>
              <a:ext uri="{FF2B5EF4-FFF2-40B4-BE49-F238E27FC236}">
                <a16:creationId xmlns:a16="http://schemas.microsoft.com/office/drawing/2014/main" id="{9E67441D-2A2B-6676-A7ED-E2A91B66C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2997200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49170" name="Text Box 21">
            <a:extLst>
              <a:ext uri="{FF2B5EF4-FFF2-40B4-BE49-F238E27FC236}">
                <a16:creationId xmlns:a16="http://schemas.microsoft.com/office/drawing/2014/main" id="{D6249AD7-2AE7-EF9C-2A64-63D1FF1C8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2449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H&amp;B 7-8:246-248</a:t>
            </a:r>
            <a:endParaRPr lang="en-GB" altLang="nl-NL" sz="2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>
            <a:extLst>
              <a:ext uri="{FF2B5EF4-FFF2-40B4-BE49-F238E27FC236}">
                <a16:creationId xmlns:a16="http://schemas.microsoft.com/office/drawing/2014/main" id="{0A98F5B9-6C68-2A40-0252-9E33F80AC8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3844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nl-NL"/>
              <a:t>Given </a:t>
            </a:r>
            <a:r>
              <a:rPr lang="en-GB" altLang="nl-NL" b="1"/>
              <a:t>X</a:t>
            </a:r>
            <a:r>
              <a:rPr lang="en-GB" altLang="nl-NL"/>
              <a:t>: (</a:t>
            </a:r>
            <a:r>
              <a:rPr lang="en-GB" altLang="nl-NL" i="1"/>
              <a:t>x,y</a:t>
            </a:r>
            <a:r>
              <a:rPr lang="en-GB" altLang="nl-NL"/>
              <a:t>)-</a:t>
            </a:r>
            <a:r>
              <a:rPr lang="en-US" altLang="nl-NL"/>
              <a:t>co</a:t>
            </a:r>
            <a:r>
              <a:rPr lang="en-US" altLang="nl-NL">
                <a:cs typeface="Times New Roman" panose="02020603050405020304" pitchFamily="18" charset="0"/>
              </a:rPr>
              <a:t>ordinates,</a:t>
            </a:r>
          </a:p>
          <a:p>
            <a:pPr eaLnBrk="1" hangingPunct="1">
              <a:buFontTx/>
              <a:buNone/>
            </a:pPr>
            <a:r>
              <a:rPr lang="en-US" altLang="nl-NL">
                <a:cs typeface="Times New Roman" panose="02020603050405020304" pitchFamily="18" charset="0"/>
              </a:rPr>
              <a:t>Find </a:t>
            </a:r>
            <a:r>
              <a:rPr lang="en-US" altLang="nl-NL" b="1">
                <a:cs typeface="Times New Roman" panose="02020603050405020304" pitchFamily="18" charset="0"/>
              </a:rPr>
              <a:t>X’</a:t>
            </a:r>
            <a:r>
              <a:rPr lang="en-US" altLang="nl-NL">
                <a:cs typeface="Times New Roman" panose="02020603050405020304" pitchFamily="18" charset="0"/>
              </a:rPr>
              <a:t>: (</a:t>
            </a:r>
            <a:r>
              <a:rPr lang="en-GB" altLang="nl-NL" i="1"/>
              <a:t>x’,y’</a:t>
            </a:r>
            <a:r>
              <a:rPr lang="en-GB" altLang="nl-NL"/>
              <a:t>)-</a:t>
            </a:r>
            <a:r>
              <a:rPr lang="en-US" altLang="nl-NL"/>
              <a:t>co</a:t>
            </a:r>
            <a:r>
              <a:rPr lang="en-US" altLang="nl-NL">
                <a:cs typeface="Times New Roman" panose="02020603050405020304" pitchFamily="18" charset="0"/>
              </a:rPr>
              <a:t>ordinates.</a:t>
            </a:r>
          </a:p>
          <a:p>
            <a:pPr eaLnBrk="1" hangingPunct="1">
              <a:buFontTx/>
              <a:buNone/>
            </a:pPr>
            <a:r>
              <a:rPr lang="en-US" altLang="nl-NL">
                <a:cs typeface="Times New Roman" panose="02020603050405020304" pitchFamily="18" charset="0"/>
              </a:rPr>
              <a:t>Here:</a:t>
            </a:r>
          </a:p>
          <a:p>
            <a:pPr eaLnBrk="1" hangingPunct="1">
              <a:buFontTx/>
              <a:buNone/>
            </a:pPr>
            <a:r>
              <a:rPr lang="en-US" altLang="nl-NL" b="1">
                <a:cs typeface="Times New Roman" panose="02020603050405020304" pitchFamily="18" charset="0"/>
              </a:rPr>
              <a:t>X’=M</a:t>
            </a:r>
            <a:r>
              <a:rPr lang="en-US" altLang="nl-NL" b="1" baseline="30000">
                <a:cs typeface="Times New Roman" panose="02020603050405020304" pitchFamily="18" charset="0"/>
              </a:rPr>
              <a:t>-1</a:t>
            </a:r>
            <a:r>
              <a:rPr lang="en-US" altLang="nl-NL" b="1">
                <a:cs typeface="Times New Roman" panose="02020603050405020304" pitchFamily="18" charset="0"/>
              </a:rPr>
              <a:t>X </a:t>
            </a:r>
            <a:r>
              <a:rPr lang="en-US" altLang="nl-NL">
                <a:cs typeface="Times New Roman" panose="02020603050405020304" pitchFamily="18" charset="0"/>
              </a:rPr>
              <a:t>(from global to local)</a:t>
            </a:r>
          </a:p>
          <a:p>
            <a:pPr eaLnBrk="1" hangingPunct="1">
              <a:buFontTx/>
              <a:buNone/>
            </a:pPr>
            <a:r>
              <a:rPr lang="en-US" altLang="nl-NL">
                <a:cs typeface="Times New Roman" panose="02020603050405020304" pitchFamily="18" charset="0"/>
              </a:rPr>
              <a:t>Approach 1:</a:t>
            </a:r>
          </a:p>
          <a:p>
            <a:pPr eaLnBrk="1" hangingPunct="1">
              <a:buFontTx/>
              <a:buNone/>
            </a:pPr>
            <a:r>
              <a:rPr lang="en-US" altLang="nl-NL">
                <a:cs typeface="Times New Roman" panose="02020603050405020304" pitchFamily="18" charset="0"/>
              </a:rPr>
              <a:t>- Determine “standard matrix” </a:t>
            </a:r>
            <a:r>
              <a:rPr lang="en-US" altLang="nl-NL" b="1">
                <a:cs typeface="Times New Roman" panose="02020603050405020304" pitchFamily="18" charset="0"/>
              </a:rPr>
              <a:t>M </a:t>
            </a:r>
            <a:r>
              <a:rPr lang="en-US" altLang="nl-NL">
                <a:cs typeface="Times New Roman" panose="02020603050405020304" pitchFamily="18" charset="0"/>
              </a:rPr>
              <a:t>(from local to global coordinates) and invert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CE0FB7-CB34-44C9-D8BD-5586FB0BD39B}"/>
              </a:ext>
            </a:extLst>
          </p:cNvPr>
          <p:cNvSpPr/>
          <p:nvPr/>
        </p:nvSpPr>
        <p:spPr bwMode="auto">
          <a:xfrm rot="20510768">
            <a:off x="6832600" y="2976563"/>
            <a:ext cx="93503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66D0ED60-CDA0-0D99-13A2-21966844CC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nl-NL"/>
              <a:t>Transformations co</a:t>
            </a:r>
            <a:r>
              <a:rPr lang="en-US" altLang="nl-NL">
                <a:cs typeface="Times New Roman" panose="02020603050405020304" pitchFamily="18" charset="0"/>
              </a:rPr>
              <a:t>ordinates</a:t>
            </a:r>
            <a:endParaRPr lang="en-GB" altLang="nl-NL"/>
          </a:p>
        </p:txBody>
      </p:sp>
      <p:sp>
        <p:nvSpPr>
          <p:cNvPr id="50181" name="Line 6">
            <a:extLst>
              <a:ext uri="{FF2B5EF4-FFF2-40B4-BE49-F238E27FC236}">
                <a16:creationId xmlns:a16="http://schemas.microsoft.com/office/drawing/2014/main" id="{72864871-F74D-6097-A3AE-426EAABBB9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419600"/>
            <a:ext cx="25892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182" name="Line 7">
            <a:extLst>
              <a:ext uri="{FF2B5EF4-FFF2-40B4-BE49-F238E27FC236}">
                <a16:creationId xmlns:a16="http://schemas.microsoft.com/office/drawing/2014/main" id="{86856471-346A-DA7C-B60D-460189C145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209800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183" name="Text Box 8">
            <a:extLst>
              <a:ext uri="{FF2B5EF4-FFF2-40B4-BE49-F238E27FC236}">
                <a16:creationId xmlns:a16="http://schemas.microsoft.com/office/drawing/2014/main" id="{C24127CD-F098-317D-B20F-E3B286ABD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713" y="39624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i="1"/>
              <a:t>x</a:t>
            </a:r>
          </a:p>
        </p:txBody>
      </p:sp>
      <p:sp>
        <p:nvSpPr>
          <p:cNvPr id="50184" name="Text Box 9">
            <a:extLst>
              <a:ext uri="{FF2B5EF4-FFF2-40B4-BE49-F238E27FC236}">
                <a16:creationId xmlns:a16="http://schemas.microsoft.com/office/drawing/2014/main" id="{3D24CD00-6BE1-1B1C-B75F-028F033D0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812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i="1"/>
              <a:t>y</a:t>
            </a:r>
          </a:p>
        </p:txBody>
      </p:sp>
      <p:grpSp>
        <p:nvGrpSpPr>
          <p:cNvPr id="50185" name="Group 19">
            <a:extLst>
              <a:ext uri="{FF2B5EF4-FFF2-40B4-BE49-F238E27FC236}">
                <a16:creationId xmlns:a16="http://schemas.microsoft.com/office/drawing/2014/main" id="{1A1C1127-9F41-36DD-3AD1-586EA54229A3}"/>
              </a:ext>
            </a:extLst>
          </p:cNvPr>
          <p:cNvGrpSpPr>
            <a:grpSpLocks/>
          </p:cNvGrpSpPr>
          <p:nvPr/>
        </p:nvGrpSpPr>
        <p:grpSpPr bwMode="auto">
          <a:xfrm rot="-1163410">
            <a:off x="6553200" y="2286000"/>
            <a:ext cx="1528763" cy="1258888"/>
            <a:chOff x="3696" y="1488"/>
            <a:chExt cx="1631" cy="1584"/>
          </a:xfrm>
        </p:grpSpPr>
        <p:sp>
          <p:nvSpPr>
            <p:cNvPr id="50199" name="Line 17">
              <a:extLst>
                <a:ext uri="{FF2B5EF4-FFF2-40B4-BE49-F238E27FC236}">
                  <a16:creationId xmlns:a16="http://schemas.microsoft.com/office/drawing/2014/main" id="{EC80A206-948C-AE94-9328-ED3BFECF8B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880"/>
              <a:ext cx="163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0200" name="Line 18">
              <a:extLst>
                <a:ext uri="{FF2B5EF4-FFF2-40B4-BE49-F238E27FC236}">
                  <a16:creationId xmlns:a16="http://schemas.microsoft.com/office/drawing/2014/main" id="{678611E1-92C9-78F6-0D89-24C9884BA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1488"/>
              <a:ext cx="0" cy="158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0186" name="Text Box 20">
            <a:extLst>
              <a:ext uri="{FF2B5EF4-FFF2-40B4-BE49-F238E27FC236}">
                <a16:creationId xmlns:a16="http://schemas.microsoft.com/office/drawing/2014/main" id="{79E18391-B833-150A-5701-5EA1310C3E74}"/>
              </a:ext>
            </a:extLst>
          </p:cNvPr>
          <p:cNvSpPr txBox="1">
            <a:spLocks noChangeArrowheads="1"/>
          </p:cNvSpPr>
          <p:nvPr/>
        </p:nvSpPr>
        <p:spPr bwMode="auto">
          <a:xfrm rot="-1135322">
            <a:off x="7924800" y="31242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i="1"/>
              <a:t>x’</a:t>
            </a:r>
          </a:p>
        </p:txBody>
      </p:sp>
      <p:sp>
        <p:nvSpPr>
          <p:cNvPr id="50187" name="Text Box 21">
            <a:extLst>
              <a:ext uri="{FF2B5EF4-FFF2-40B4-BE49-F238E27FC236}">
                <a16:creationId xmlns:a16="http://schemas.microsoft.com/office/drawing/2014/main" id="{795D7366-EBCD-6883-FDB2-95F4E8BD5C84}"/>
              </a:ext>
            </a:extLst>
          </p:cNvPr>
          <p:cNvSpPr txBox="1">
            <a:spLocks noChangeArrowheads="1"/>
          </p:cNvSpPr>
          <p:nvPr/>
        </p:nvSpPr>
        <p:spPr bwMode="auto">
          <a:xfrm rot="-1135322">
            <a:off x="6172200" y="25146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nl-NL" sz="2400" i="1"/>
              <a:t>y’</a:t>
            </a:r>
            <a:endParaRPr lang="en-GB" altLang="nl-NL" sz="2400" i="1"/>
          </a:p>
        </p:txBody>
      </p:sp>
      <p:sp>
        <p:nvSpPr>
          <p:cNvPr id="50188" name="Line 22">
            <a:extLst>
              <a:ext uri="{FF2B5EF4-FFF2-40B4-BE49-F238E27FC236}">
                <a16:creationId xmlns:a16="http://schemas.microsoft.com/office/drawing/2014/main" id="{F31EBC88-14DB-608D-6973-351B5460A6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581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0189" name="Text Box 23">
            <a:extLst>
              <a:ext uri="{FF2B5EF4-FFF2-40B4-BE49-F238E27FC236}">
                <a16:creationId xmlns:a16="http://schemas.microsoft.com/office/drawing/2014/main" id="{25D7A118-3D9B-7C5B-542D-C4E519363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200400"/>
            <a:ext cx="34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NL" sz="2400">
                <a:latin typeface="Symbol" panose="05050102010706020507" pitchFamily="18" charset="2"/>
              </a:rPr>
              <a:t>q</a:t>
            </a:r>
            <a:endParaRPr lang="en-GB" altLang="nl-NL" sz="2400">
              <a:latin typeface="Symbol" panose="05050102010706020507" pitchFamily="18" charset="2"/>
            </a:endParaRPr>
          </a:p>
        </p:txBody>
      </p:sp>
      <p:sp>
        <p:nvSpPr>
          <p:cNvPr id="50190" name="Text Box 24">
            <a:extLst>
              <a:ext uri="{FF2B5EF4-FFF2-40B4-BE49-F238E27FC236}">
                <a16:creationId xmlns:a16="http://schemas.microsoft.com/office/drawing/2014/main" id="{4E24E3E1-62DF-6B39-C9FC-808308E3C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581400"/>
            <a:ext cx="101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/>
              <a:t>(</a:t>
            </a:r>
            <a:r>
              <a:rPr lang="en-GB" altLang="nl-NL" sz="2400" i="1"/>
              <a:t>x</a:t>
            </a:r>
            <a:r>
              <a:rPr lang="en-GB" altLang="nl-NL" sz="2400" baseline="-25000"/>
              <a:t>0</a:t>
            </a:r>
            <a:r>
              <a:rPr lang="en-GB" altLang="nl-NL" sz="2400" i="1"/>
              <a:t>, y</a:t>
            </a:r>
            <a:r>
              <a:rPr lang="en-GB" altLang="nl-NL" sz="2400" baseline="-25000"/>
              <a:t>0</a:t>
            </a:r>
            <a:r>
              <a:rPr lang="en-GB" altLang="nl-NL" sz="2400"/>
              <a:t>)</a:t>
            </a:r>
            <a:endParaRPr lang="en-GB" altLang="nl-NL" sz="2400" baseline="-25000"/>
          </a:p>
        </p:txBody>
      </p:sp>
      <p:grpSp>
        <p:nvGrpSpPr>
          <p:cNvPr id="50191" name="Group 22">
            <a:extLst>
              <a:ext uri="{FF2B5EF4-FFF2-40B4-BE49-F238E27FC236}">
                <a16:creationId xmlns:a16="http://schemas.microsoft.com/office/drawing/2014/main" id="{1AC07D9F-CDE3-C651-C9C7-ED9D74E78FE7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3068638"/>
            <a:ext cx="1584325" cy="1368425"/>
            <a:chOff x="6012160" y="3068960"/>
            <a:chExt cx="1584176" cy="1368152"/>
          </a:xfrm>
        </p:grpSpPr>
        <p:sp>
          <p:nvSpPr>
            <p:cNvPr id="50197" name="Line 22">
              <a:extLst>
                <a:ext uri="{FF2B5EF4-FFF2-40B4-BE49-F238E27FC236}">
                  <a16:creationId xmlns:a16="http://schemas.microsoft.com/office/drawing/2014/main" id="{7A81523A-8190-46F1-BCA7-BB8E8BD6D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2160" y="3068960"/>
              <a:ext cx="1584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0198" name="Line 22">
              <a:extLst>
                <a:ext uri="{FF2B5EF4-FFF2-40B4-BE49-F238E27FC236}">
                  <a16:creationId xmlns:a16="http://schemas.microsoft.com/office/drawing/2014/main" id="{E7B1A89D-EA79-9410-7946-69384814D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4328" y="3068960"/>
              <a:ext cx="0" cy="1368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0192" name="Group 23">
            <a:extLst>
              <a:ext uri="{FF2B5EF4-FFF2-40B4-BE49-F238E27FC236}">
                <a16:creationId xmlns:a16="http://schemas.microsoft.com/office/drawing/2014/main" id="{3059F613-FEB2-752A-703A-B6D48B421279}"/>
              </a:ext>
            </a:extLst>
          </p:cNvPr>
          <p:cNvGrpSpPr>
            <a:grpSpLocks/>
          </p:cNvGrpSpPr>
          <p:nvPr/>
        </p:nvGrpSpPr>
        <p:grpSpPr bwMode="auto">
          <a:xfrm>
            <a:off x="6804025" y="3068638"/>
            <a:ext cx="792163" cy="215900"/>
            <a:chOff x="6804248" y="3068960"/>
            <a:chExt cx="792088" cy="216024"/>
          </a:xfrm>
        </p:grpSpPr>
        <p:sp>
          <p:nvSpPr>
            <p:cNvPr id="50195" name="Line 22">
              <a:extLst>
                <a:ext uri="{FF2B5EF4-FFF2-40B4-BE49-F238E27FC236}">
                  <a16:creationId xmlns:a16="http://schemas.microsoft.com/office/drawing/2014/main" id="{C1CA0017-65A1-5F63-D8A2-87A49FB8FC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04248" y="3068960"/>
              <a:ext cx="720080" cy="216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0196" name="Line 22">
              <a:extLst>
                <a:ext uri="{FF2B5EF4-FFF2-40B4-BE49-F238E27FC236}">
                  <a16:creationId xmlns:a16="http://schemas.microsoft.com/office/drawing/2014/main" id="{2CA8F7FB-A8D2-7149-1BCF-A7C2B8DE46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4328" y="3068960"/>
              <a:ext cx="72008" cy="216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50193" name="Oval 16">
            <a:extLst>
              <a:ext uri="{FF2B5EF4-FFF2-40B4-BE49-F238E27FC236}">
                <a16:creationId xmlns:a16="http://schemas.microsoft.com/office/drawing/2014/main" id="{F074E084-AB58-08D9-3592-A52804205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2997200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50194" name="Text Box 21">
            <a:extLst>
              <a:ext uri="{FF2B5EF4-FFF2-40B4-BE49-F238E27FC236}">
                <a16:creationId xmlns:a16="http://schemas.microsoft.com/office/drawing/2014/main" id="{4F494747-CAED-8A8B-AF3D-C259FB317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2449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H&amp;B 7-8:246-248</a:t>
            </a:r>
            <a:endParaRPr lang="en-GB" altLang="nl-NL"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>
            <a:extLst>
              <a:ext uri="{FF2B5EF4-FFF2-40B4-BE49-F238E27FC236}">
                <a16:creationId xmlns:a16="http://schemas.microsoft.com/office/drawing/2014/main" id="{1C7260E6-43F9-B0AF-56BD-9750240A4F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3844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nl-NL"/>
              <a:t>Given </a:t>
            </a:r>
            <a:r>
              <a:rPr lang="en-GB" altLang="nl-NL" b="1"/>
              <a:t>X</a:t>
            </a:r>
            <a:r>
              <a:rPr lang="en-GB" altLang="nl-NL"/>
              <a:t>: (</a:t>
            </a:r>
            <a:r>
              <a:rPr lang="en-GB" altLang="nl-NL" i="1"/>
              <a:t>x,y</a:t>
            </a:r>
            <a:r>
              <a:rPr lang="en-GB" altLang="nl-NL"/>
              <a:t>)-</a:t>
            </a:r>
            <a:r>
              <a:rPr lang="en-US" altLang="nl-NL"/>
              <a:t>co</a:t>
            </a:r>
            <a:r>
              <a:rPr lang="en-US" altLang="nl-NL">
                <a:cs typeface="Times New Roman" panose="02020603050405020304" pitchFamily="18" charset="0"/>
              </a:rPr>
              <a:t>ordinates,</a:t>
            </a:r>
          </a:p>
          <a:p>
            <a:pPr eaLnBrk="1" hangingPunct="1">
              <a:buFontTx/>
              <a:buNone/>
            </a:pPr>
            <a:r>
              <a:rPr lang="en-US" altLang="nl-NL">
                <a:cs typeface="Times New Roman" panose="02020603050405020304" pitchFamily="18" charset="0"/>
              </a:rPr>
              <a:t>Find </a:t>
            </a:r>
            <a:r>
              <a:rPr lang="en-US" altLang="nl-NL" b="1">
                <a:cs typeface="Times New Roman" panose="02020603050405020304" pitchFamily="18" charset="0"/>
              </a:rPr>
              <a:t>X’</a:t>
            </a:r>
            <a:r>
              <a:rPr lang="en-US" altLang="nl-NL">
                <a:cs typeface="Times New Roman" panose="02020603050405020304" pitchFamily="18" charset="0"/>
              </a:rPr>
              <a:t>: (</a:t>
            </a:r>
            <a:r>
              <a:rPr lang="en-GB" altLang="nl-NL" i="1"/>
              <a:t>x’,y’</a:t>
            </a:r>
            <a:r>
              <a:rPr lang="en-GB" altLang="nl-NL"/>
              <a:t>)-</a:t>
            </a:r>
            <a:r>
              <a:rPr lang="en-US" altLang="nl-NL"/>
              <a:t>co</a:t>
            </a:r>
            <a:r>
              <a:rPr lang="en-US" altLang="nl-NL">
                <a:cs typeface="Times New Roman" panose="02020603050405020304" pitchFamily="18" charset="0"/>
              </a:rPr>
              <a:t>ordinates.</a:t>
            </a:r>
          </a:p>
          <a:p>
            <a:pPr eaLnBrk="1" hangingPunct="1">
              <a:buFontTx/>
              <a:buNone/>
            </a:pPr>
            <a:r>
              <a:rPr lang="en-US" altLang="nl-NL">
                <a:cs typeface="Times New Roman" panose="02020603050405020304" pitchFamily="18" charset="0"/>
              </a:rPr>
              <a:t>Here:</a:t>
            </a:r>
          </a:p>
          <a:p>
            <a:pPr eaLnBrk="1" hangingPunct="1">
              <a:buFontTx/>
              <a:buNone/>
            </a:pPr>
            <a:r>
              <a:rPr lang="en-US" altLang="nl-NL" b="1">
                <a:cs typeface="Times New Roman" panose="02020603050405020304" pitchFamily="18" charset="0"/>
              </a:rPr>
              <a:t>X’=M</a:t>
            </a:r>
            <a:r>
              <a:rPr lang="en-US" altLang="nl-NL" b="1" baseline="30000">
                <a:cs typeface="Times New Roman" panose="02020603050405020304" pitchFamily="18" charset="0"/>
              </a:rPr>
              <a:t>-1</a:t>
            </a:r>
            <a:r>
              <a:rPr lang="en-US" altLang="nl-NL" b="1">
                <a:cs typeface="Times New Roman" panose="02020603050405020304" pitchFamily="18" charset="0"/>
              </a:rPr>
              <a:t>X </a:t>
            </a:r>
            <a:r>
              <a:rPr lang="en-US" altLang="nl-NL">
                <a:cs typeface="Times New Roman" panose="02020603050405020304" pitchFamily="18" charset="0"/>
              </a:rPr>
              <a:t>(from global to local)</a:t>
            </a:r>
          </a:p>
          <a:p>
            <a:pPr eaLnBrk="1" hangingPunct="1">
              <a:buFontTx/>
              <a:buNone/>
            </a:pPr>
            <a:r>
              <a:rPr lang="en-US" altLang="nl-NL">
                <a:cs typeface="Times New Roman" panose="02020603050405020304" pitchFamily="18" charset="0"/>
              </a:rPr>
              <a:t>Approach 2:</a:t>
            </a:r>
          </a:p>
          <a:p>
            <a:pPr eaLnBrk="1" hangingPunct="1">
              <a:buFontTx/>
              <a:buChar char="-"/>
            </a:pPr>
            <a:r>
              <a:rPr lang="en-US" altLang="nl-NL">
                <a:cs typeface="Times New Roman" panose="02020603050405020304" pitchFamily="18" charset="0"/>
              </a:rPr>
              <a:t>construct transformation that maps local frame to global (</a:t>
            </a:r>
            <a:r>
              <a:rPr lang="en-US" altLang="nl-NL" i="1">
                <a:cs typeface="Times New Roman" panose="02020603050405020304" pitchFamily="18" charset="0"/>
              </a:rPr>
              <a:t>reverse of usual</a:t>
            </a:r>
            <a:r>
              <a:rPr lang="en-US" altLang="nl-NL">
                <a:cs typeface="Times New Roman" panose="02020603050405020304" pitchFamily="18" charset="0"/>
              </a:rPr>
              <a:t>)</a:t>
            </a:r>
            <a:r>
              <a:rPr lang="en-US" altLang="nl-NL" i="1"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962047-7D90-E3AF-4689-EF71957143E5}"/>
              </a:ext>
            </a:extLst>
          </p:cNvPr>
          <p:cNvSpPr/>
          <p:nvPr/>
        </p:nvSpPr>
        <p:spPr bwMode="auto">
          <a:xfrm rot="20510768">
            <a:off x="6832600" y="2976563"/>
            <a:ext cx="93503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E3578604-FFC1-CFF8-CAE0-2F9C3746A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nl-NL"/>
              <a:t>Transformations co</a:t>
            </a:r>
            <a:r>
              <a:rPr lang="en-US" altLang="nl-NL">
                <a:cs typeface="Times New Roman" panose="02020603050405020304" pitchFamily="18" charset="0"/>
              </a:rPr>
              <a:t>ordinates</a:t>
            </a:r>
            <a:endParaRPr lang="en-GB" altLang="nl-NL"/>
          </a:p>
        </p:txBody>
      </p:sp>
      <p:sp>
        <p:nvSpPr>
          <p:cNvPr id="51205" name="Line 6">
            <a:extLst>
              <a:ext uri="{FF2B5EF4-FFF2-40B4-BE49-F238E27FC236}">
                <a16:creationId xmlns:a16="http://schemas.microsoft.com/office/drawing/2014/main" id="{03C70958-B12A-D138-DF9D-DBF624DB4A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419600"/>
            <a:ext cx="25892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06" name="Line 7">
            <a:extLst>
              <a:ext uri="{FF2B5EF4-FFF2-40B4-BE49-F238E27FC236}">
                <a16:creationId xmlns:a16="http://schemas.microsoft.com/office/drawing/2014/main" id="{F327C43A-F620-0ED3-3CAB-A00682ECA5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209800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07" name="Text Box 8">
            <a:extLst>
              <a:ext uri="{FF2B5EF4-FFF2-40B4-BE49-F238E27FC236}">
                <a16:creationId xmlns:a16="http://schemas.microsoft.com/office/drawing/2014/main" id="{1E6DC1B7-0058-FEA2-D18C-0A313F64C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713" y="39624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i="1"/>
              <a:t>x</a:t>
            </a:r>
          </a:p>
        </p:txBody>
      </p:sp>
      <p:sp>
        <p:nvSpPr>
          <p:cNvPr id="51208" name="Text Box 9">
            <a:extLst>
              <a:ext uri="{FF2B5EF4-FFF2-40B4-BE49-F238E27FC236}">
                <a16:creationId xmlns:a16="http://schemas.microsoft.com/office/drawing/2014/main" id="{C305702B-A81E-3052-180B-C239B51D5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812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i="1"/>
              <a:t>y</a:t>
            </a:r>
          </a:p>
        </p:txBody>
      </p:sp>
      <p:grpSp>
        <p:nvGrpSpPr>
          <p:cNvPr id="51209" name="Group 19">
            <a:extLst>
              <a:ext uri="{FF2B5EF4-FFF2-40B4-BE49-F238E27FC236}">
                <a16:creationId xmlns:a16="http://schemas.microsoft.com/office/drawing/2014/main" id="{7854BBE4-9E85-D70E-A907-47EC7DE0038A}"/>
              </a:ext>
            </a:extLst>
          </p:cNvPr>
          <p:cNvGrpSpPr>
            <a:grpSpLocks/>
          </p:cNvGrpSpPr>
          <p:nvPr/>
        </p:nvGrpSpPr>
        <p:grpSpPr bwMode="auto">
          <a:xfrm rot="-1163410">
            <a:off x="6553200" y="2286000"/>
            <a:ext cx="1528763" cy="1258888"/>
            <a:chOff x="3696" y="1488"/>
            <a:chExt cx="1631" cy="1584"/>
          </a:xfrm>
        </p:grpSpPr>
        <p:sp>
          <p:nvSpPr>
            <p:cNvPr id="51223" name="Line 17">
              <a:extLst>
                <a:ext uri="{FF2B5EF4-FFF2-40B4-BE49-F238E27FC236}">
                  <a16:creationId xmlns:a16="http://schemas.microsoft.com/office/drawing/2014/main" id="{877839CE-57B6-F348-8CC5-5C9871AF08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880"/>
              <a:ext cx="163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224" name="Line 18">
              <a:extLst>
                <a:ext uri="{FF2B5EF4-FFF2-40B4-BE49-F238E27FC236}">
                  <a16:creationId xmlns:a16="http://schemas.microsoft.com/office/drawing/2014/main" id="{B1F0D5EE-1E2E-5FC5-8494-DB56451D20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1488"/>
              <a:ext cx="0" cy="158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1210" name="Text Box 20">
            <a:extLst>
              <a:ext uri="{FF2B5EF4-FFF2-40B4-BE49-F238E27FC236}">
                <a16:creationId xmlns:a16="http://schemas.microsoft.com/office/drawing/2014/main" id="{4135B20E-EEC4-44D6-8079-7E57E066FDA2}"/>
              </a:ext>
            </a:extLst>
          </p:cNvPr>
          <p:cNvSpPr txBox="1">
            <a:spLocks noChangeArrowheads="1"/>
          </p:cNvSpPr>
          <p:nvPr/>
        </p:nvSpPr>
        <p:spPr bwMode="auto">
          <a:xfrm rot="-1135322">
            <a:off x="7924800" y="31242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i="1"/>
              <a:t>x’</a:t>
            </a:r>
          </a:p>
        </p:txBody>
      </p:sp>
      <p:sp>
        <p:nvSpPr>
          <p:cNvPr id="51211" name="Text Box 21">
            <a:extLst>
              <a:ext uri="{FF2B5EF4-FFF2-40B4-BE49-F238E27FC236}">
                <a16:creationId xmlns:a16="http://schemas.microsoft.com/office/drawing/2014/main" id="{76BABA81-E07D-48AB-BB4F-987BCD90F714}"/>
              </a:ext>
            </a:extLst>
          </p:cNvPr>
          <p:cNvSpPr txBox="1">
            <a:spLocks noChangeArrowheads="1"/>
          </p:cNvSpPr>
          <p:nvPr/>
        </p:nvSpPr>
        <p:spPr bwMode="auto">
          <a:xfrm rot="-1135322">
            <a:off x="6172200" y="25146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nl-NL" sz="2400" i="1"/>
              <a:t>y’</a:t>
            </a:r>
            <a:endParaRPr lang="en-GB" altLang="nl-NL" sz="2400" i="1"/>
          </a:p>
        </p:txBody>
      </p:sp>
      <p:sp>
        <p:nvSpPr>
          <p:cNvPr id="51212" name="Line 22">
            <a:extLst>
              <a:ext uri="{FF2B5EF4-FFF2-40B4-BE49-F238E27FC236}">
                <a16:creationId xmlns:a16="http://schemas.microsoft.com/office/drawing/2014/main" id="{EC98AB54-C018-972E-D955-42195C4743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581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213" name="Text Box 23">
            <a:extLst>
              <a:ext uri="{FF2B5EF4-FFF2-40B4-BE49-F238E27FC236}">
                <a16:creationId xmlns:a16="http://schemas.microsoft.com/office/drawing/2014/main" id="{DB047502-8F1F-48AB-2512-7B1EDDBD3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200400"/>
            <a:ext cx="34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NL" sz="2400">
                <a:latin typeface="Symbol" panose="05050102010706020507" pitchFamily="18" charset="2"/>
              </a:rPr>
              <a:t>q</a:t>
            </a:r>
            <a:endParaRPr lang="en-GB" altLang="nl-NL" sz="2400">
              <a:latin typeface="Symbol" panose="05050102010706020507" pitchFamily="18" charset="2"/>
            </a:endParaRPr>
          </a:p>
        </p:txBody>
      </p:sp>
      <p:sp>
        <p:nvSpPr>
          <p:cNvPr id="51214" name="Text Box 24">
            <a:extLst>
              <a:ext uri="{FF2B5EF4-FFF2-40B4-BE49-F238E27FC236}">
                <a16:creationId xmlns:a16="http://schemas.microsoft.com/office/drawing/2014/main" id="{8003BFC9-7B1C-C7BB-69D7-39A85872E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581400"/>
            <a:ext cx="101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/>
              <a:t>(</a:t>
            </a:r>
            <a:r>
              <a:rPr lang="en-GB" altLang="nl-NL" sz="2400" i="1"/>
              <a:t>x</a:t>
            </a:r>
            <a:r>
              <a:rPr lang="en-GB" altLang="nl-NL" sz="2400" baseline="-25000"/>
              <a:t>0</a:t>
            </a:r>
            <a:r>
              <a:rPr lang="en-GB" altLang="nl-NL" sz="2400" i="1"/>
              <a:t>, y</a:t>
            </a:r>
            <a:r>
              <a:rPr lang="en-GB" altLang="nl-NL" sz="2400" baseline="-25000"/>
              <a:t>0</a:t>
            </a:r>
            <a:r>
              <a:rPr lang="en-GB" altLang="nl-NL" sz="2400"/>
              <a:t>)</a:t>
            </a:r>
            <a:endParaRPr lang="en-GB" altLang="nl-NL" sz="2400" baseline="-25000"/>
          </a:p>
        </p:txBody>
      </p:sp>
      <p:grpSp>
        <p:nvGrpSpPr>
          <p:cNvPr id="51215" name="Group 22">
            <a:extLst>
              <a:ext uri="{FF2B5EF4-FFF2-40B4-BE49-F238E27FC236}">
                <a16:creationId xmlns:a16="http://schemas.microsoft.com/office/drawing/2014/main" id="{F47F1309-D93E-9665-842F-865B5CA8F0CC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3068638"/>
            <a:ext cx="1584325" cy="1368425"/>
            <a:chOff x="6012160" y="3068960"/>
            <a:chExt cx="1584176" cy="1368152"/>
          </a:xfrm>
        </p:grpSpPr>
        <p:sp>
          <p:nvSpPr>
            <p:cNvPr id="51221" name="Line 22">
              <a:extLst>
                <a:ext uri="{FF2B5EF4-FFF2-40B4-BE49-F238E27FC236}">
                  <a16:creationId xmlns:a16="http://schemas.microsoft.com/office/drawing/2014/main" id="{F0D11067-53E2-77B3-83D9-2AAD721E22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2160" y="3068960"/>
              <a:ext cx="1584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1222" name="Line 22">
              <a:extLst>
                <a:ext uri="{FF2B5EF4-FFF2-40B4-BE49-F238E27FC236}">
                  <a16:creationId xmlns:a16="http://schemas.microsoft.com/office/drawing/2014/main" id="{55C930E1-406E-10B4-F841-241D9CEFF3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4328" y="3068960"/>
              <a:ext cx="0" cy="1368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1216" name="Group 23">
            <a:extLst>
              <a:ext uri="{FF2B5EF4-FFF2-40B4-BE49-F238E27FC236}">
                <a16:creationId xmlns:a16="http://schemas.microsoft.com/office/drawing/2014/main" id="{76AD34A5-C56B-D070-9747-FEBCE62EA614}"/>
              </a:ext>
            </a:extLst>
          </p:cNvPr>
          <p:cNvGrpSpPr>
            <a:grpSpLocks/>
          </p:cNvGrpSpPr>
          <p:nvPr/>
        </p:nvGrpSpPr>
        <p:grpSpPr bwMode="auto">
          <a:xfrm>
            <a:off x="6804025" y="3068638"/>
            <a:ext cx="792163" cy="215900"/>
            <a:chOff x="6804248" y="3068960"/>
            <a:chExt cx="792088" cy="216024"/>
          </a:xfrm>
        </p:grpSpPr>
        <p:sp>
          <p:nvSpPr>
            <p:cNvPr id="51219" name="Line 22">
              <a:extLst>
                <a:ext uri="{FF2B5EF4-FFF2-40B4-BE49-F238E27FC236}">
                  <a16:creationId xmlns:a16="http://schemas.microsoft.com/office/drawing/2014/main" id="{C992A792-FA33-B933-4287-84F88B2069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04248" y="3068960"/>
              <a:ext cx="720080" cy="216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1220" name="Line 22">
              <a:extLst>
                <a:ext uri="{FF2B5EF4-FFF2-40B4-BE49-F238E27FC236}">
                  <a16:creationId xmlns:a16="http://schemas.microsoft.com/office/drawing/2014/main" id="{4528031F-A2C7-7E40-E09B-7141A06967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4328" y="3068960"/>
              <a:ext cx="72008" cy="216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51217" name="Oval 16">
            <a:extLst>
              <a:ext uri="{FF2B5EF4-FFF2-40B4-BE49-F238E27FC236}">
                <a16:creationId xmlns:a16="http://schemas.microsoft.com/office/drawing/2014/main" id="{647124C3-873B-264F-0044-A48845712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2997200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51218" name="Text Box 21">
            <a:extLst>
              <a:ext uri="{FF2B5EF4-FFF2-40B4-BE49-F238E27FC236}">
                <a16:creationId xmlns:a16="http://schemas.microsoft.com/office/drawing/2014/main" id="{E2DBEBB4-A089-EF9A-D489-3703BF7F6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2449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H&amp;B 7-8:246-248</a:t>
            </a:r>
            <a:endParaRPr lang="en-GB" altLang="nl-NL" sz="2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5">
            <a:extLst>
              <a:ext uri="{FF2B5EF4-FFF2-40B4-BE49-F238E27FC236}">
                <a16:creationId xmlns:a16="http://schemas.microsoft.com/office/drawing/2014/main" id="{2F0D8B54-AB4C-D476-FECE-04C7A1FB5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38442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GB" dirty="0"/>
              <a:t>Given </a:t>
            </a:r>
            <a:r>
              <a:rPr lang="en-GB" b="1" dirty="0"/>
              <a:t>X</a:t>
            </a:r>
            <a:r>
              <a:rPr lang="en-GB" dirty="0"/>
              <a:t>: (</a:t>
            </a:r>
            <a:r>
              <a:rPr lang="en-GB" i="1" dirty="0"/>
              <a:t>x,y</a:t>
            </a:r>
            <a:r>
              <a:rPr lang="en-GB" dirty="0"/>
              <a:t>)-</a:t>
            </a:r>
            <a:r>
              <a:rPr lang="en-US" dirty="0"/>
              <a:t>co</a:t>
            </a:r>
            <a:r>
              <a:rPr lang="en-US" dirty="0">
                <a:cs typeface="Times New Roman" charset="0"/>
              </a:rPr>
              <a:t>ordinates,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cs typeface="Times New Roman" charset="0"/>
              </a:rPr>
              <a:t>Find </a:t>
            </a:r>
            <a:r>
              <a:rPr lang="en-US" b="1" dirty="0">
                <a:cs typeface="Times New Roman" charset="0"/>
              </a:rPr>
              <a:t>X’</a:t>
            </a:r>
            <a:r>
              <a:rPr lang="en-US" dirty="0">
                <a:cs typeface="Times New Roman" charset="0"/>
              </a:rPr>
              <a:t>: (</a:t>
            </a:r>
            <a:r>
              <a:rPr lang="en-GB" i="1" dirty="0" err="1"/>
              <a:t>x’,y</a:t>
            </a:r>
            <a:r>
              <a:rPr lang="en-GB" i="1" dirty="0"/>
              <a:t>’</a:t>
            </a:r>
            <a:r>
              <a:rPr lang="en-GB" dirty="0"/>
              <a:t>)-</a:t>
            </a:r>
            <a:r>
              <a:rPr lang="en-US" dirty="0"/>
              <a:t>co</a:t>
            </a:r>
            <a:r>
              <a:rPr lang="en-US" dirty="0">
                <a:cs typeface="Times New Roman" charset="0"/>
              </a:rPr>
              <a:t>ordinates.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cs typeface="Times New Roman" charset="0"/>
              </a:rPr>
              <a:t>Here:</a:t>
            </a:r>
          </a:p>
          <a:p>
            <a:pPr eaLnBrk="1" hangingPunct="1">
              <a:buFontTx/>
              <a:buNone/>
              <a:defRPr/>
            </a:pPr>
            <a:r>
              <a:rPr lang="en-US" b="1" dirty="0">
                <a:cs typeface="Times New Roman" charset="0"/>
              </a:rPr>
              <a:t>X’=M</a:t>
            </a:r>
            <a:r>
              <a:rPr lang="en-US" b="1" baseline="30000" dirty="0">
                <a:cs typeface="Times New Roman" charset="0"/>
              </a:rPr>
              <a:t>-1</a:t>
            </a:r>
            <a:r>
              <a:rPr lang="en-US" b="1" dirty="0">
                <a:cs typeface="Times New Roman" charset="0"/>
              </a:rPr>
              <a:t>X </a:t>
            </a:r>
            <a:r>
              <a:rPr lang="en-US" dirty="0">
                <a:cs typeface="Times New Roman" charset="0"/>
              </a:rPr>
              <a:t>(from global to local)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cs typeface="Times New Roman" charset="0"/>
              </a:rPr>
              <a:t>Approach 2:</a:t>
            </a:r>
          </a:p>
          <a:p>
            <a:pPr marL="609600" indent="-609600" eaLnBrk="1" hangingPunct="1">
              <a:buFontTx/>
              <a:buAutoNum type="arabicPeriod"/>
              <a:defRPr/>
            </a:pPr>
            <a:r>
              <a:rPr lang="en-GB" dirty="0"/>
              <a:t>Translate (</a:t>
            </a:r>
            <a:r>
              <a:rPr lang="en-GB" i="1" dirty="0"/>
              <a:t>x</a:t>
            </a:r>
            <a:r>
              <a:rPr lang="en-GB" baseline="-25000" dirty="0"/>
              <a:t>0</a:t>
            </a:r>
            <a:r>
              <a:rPr lang="en-GB" i="1" dirty="0"/>
              <a:t>, y</a:t>
            </a:r>
            <a:r>
              <a:rPr lang="en-GB" baseline="-25000" dirty="0"/>
              <a:t>0</a:t>
            </a:r>
            <a:r>
              <a:rPr lang="en-GB" dirty="0"/>
              <a:t>) to origin;</a:t>
            </a:r>
          </a:p>
          <a:p>
            <a:pPr marL="609600" indent="-609600" eaLnBrk="1" hangingPunct="1">
              <a:buFontTx/>
              <a:buAutoNum type="arabicPeriod"/>
              <a:defRPr/>
            </a:pPr>
            <a:r>
              <a:rPr lang="en-US" dirty="0"/>
              <a:t>Rotate </a:t>
            </a:r>
            <a:r>
              <a:rPr lang="en-US" i="1" dirty="0"/>
              <a:t>x’-</a:t>
            </a:r>
            <a:r>
              <a:rPr lang="en-US" dirty="0"/>
              <a:t>axis to </a:t>
            </a:r>
            <a:r>
              <a:rPr lang="en-US" i="1" dirty="0"/>
              <a:t>x-</a:t>
            </a:r>
            <a:r>
              <a:rPr lang="en-US" dirty="0"/>
              <a:t>axis.</a:t>
            </a:r>
          </a:p>
          <a:p>
            <a:pPr eaLnBrk="1" hangingPunct="1">
              <a:buFontTx/>
              <a:buNone/>
              <a:defRPr/>
            </a:pPr>
            <a:endParaRPr lang="en-US" dirty="0">
              <a:cs typeface="Times New Roman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17ACAF-781E-B0C2-C712-67CECF55A3A9}"/>
              </a:ext>
            </a:extLst>
          </p:cNvPr>
          <p:cNvSpPr/>
          <p:nvPr/>
        </p:nvSpPr>
        <p:spPr bwMode="auto">
          <a:xfrm rot="20510768">
            <a:off x="6832600" y="2976563"/>
            <a:ext cx="93503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D189D34F-4412-91A0-46DE-8AD547E74A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nl-NL"/>
              <a:t>Transformations co</a:t>
            </a:r>
            <a:r>
              <a:rPr lang="en-US" altLang="nl-NL">
                <a:cs typeface="Times New Roman" panose="02020603050405020304" pitchFamily="18" charset="0"/>
              </a:rPr>
              <a:t>ordinates</a:t>
            </a:r>
            <a:endParaRPr lang="en-GB" altLang="nl-NL"/>
          </a:p>
        </p:txBody>
      </p:sp>
      <p:sp>
        <p:nvSpPr>
          <p:cNvPr id="52229" name="Line 6">
            <a:extLst>
              <a:ext uri="{FF2B5EF4-FFF2-40B4-BE49-F238E27FC236}">
                <a16:creationId xmlns:a16="http://schemas.microsoft.com/office/drawing/2014/main" id="{0E3D95F2-F803-9C28-3526-423E60A5CB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419600"/>
            <a:ext cx="25892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30" name="Line 7">
            <a:extLst>
              <a:ext uri="{FF2B5EF4-FFF2-40B4-BE49-F238E27FC236}">
                <a16:creationId xmlns:a16="http://schemas.microsoft.com/office/drawing/2014/main" id="{CD7A4707-0A5E-ED9A-9D84-FF5C478622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209800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31" name="Text Box 8">
            <a:extLst>
              <a:ext uri="{FF2B5EF4-FFF2-40B4-BE49-F238E27FC236}">
                <a16:creationId xmlns:a16="http://schemas.microsoft.com/office/drawing/2014/main" id="{F483C771-F91B-C4F8-6BED-48505C64A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713" y="39624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i="1"/>
              <a:t>x</a:t>
            </a:r>
          </a:p>
        </p:txBody>
      </p:sp>
      <p:sp>
        <p:nvSpPr>
          <p:cNvPr id="52232" name="Text Box 9">
            <a:extLst>
              <a:ext uri="{FF2B5EF4-FFF2-40B4-BE49-F238E27FC236}">
                <a16:creationId xmlns:a16="http://schemas.microsoft.com/office/drawing/2014/main" id="{4A14F2EF-E51D-9ABB-7C95-F7FC9929E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812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i="1"/>
              <a:t>y</a:t>
            </a:r>
          </a:p>
        </p:txBody>
      </p:sp>
      <p:grpSp>
        <p:nvGrpSpPr>
          <p:cNvPr id="52233" name="Group 19">
            <a:extLst>
              <a:ext uri="{FF2B5EF4-FFF2-40B4-BE49-F238E27FC236}">
                <a16:creationId xmlns:a16="http://schemas.microsoft.com/office/drawing/2014/main" id="{2D21E769-509F-D354-7DFA-BC3AD5BF5342}"/>
              </a:ext>
            </a:extLst>
          </p:cNvPr>
          <p:cNvGrpSpPr>
            <a:grpSpLocks/>
          </p:cNvGrpSpPr>
          <p:nvPr/>
        </p:nvGrpSpPr>
        <p:grpSpPr bwMode="auto">
          <a:xfrm rot="-1163410">
            <a:off x="6553200" y="2286000"/>
            <a:ext cx="1528763" cy="1258888"/>
            <a:chOff x="3696" y="1488"/>
            <a:chExt cx="1631" cy="1584"/>
          </a:xfrm>
        </p:grpSpPr>
        <p:sp>
          <p:nvSpPr>
            <p:cNvPr id="52247" name="Line 17">
              <a:extLst>
                <a:ext uri="{FF2B5EF4-FFF2-40B4-BE49-F238E27FC236}">
                  <a16:creationId xmlns:a16="http://schemas.microsoft.com/office/drawing/2014/main" id="{0B0FC29B-9C45-03AA-241D-2E92CFD3DC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880"/>
              <a:ext cx="163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2248" name="Line 18">
              <a:extLst>
                <a:ext uri="{FF2B5EF4-FFF2-40B4-BE49-F238E27FC236}">
                  <a16:creationId xmlns:a16="http://schemas.microsoft.com/office/drawing/2014/main" id="{6484B031-19D5-823E-2E14-6DBB2D7443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1488"/>
              <a:ext cx="0" cy="158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2234" name="Text Box 20">
            <a:extLst>
              <a:ext uri="{FF2B5EF4-FFF2-40B4-BE49-F238E27FC236}">
                <a16:creationId xmlns:a16="http://schemas.microsoft.com/office/drawing/2014/main" id="{82EED3F2-BC91-73E0-6361-B47EC58B47DD}"/>
              </a:ext>
            </a:extLst>
          </p:cNvPr>
          <p:cNvSpPr txBox="1">
            <a:spLocks noChangeArrowheads="1"/>
          </p:cNvSpPr>
          <p:nvPr/>
        </p:nvSpPr>
        <p:spPr bwMode="auto">
          <a:xfrm rot="-1135322">
            <a:off x="7924800" y="31242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i="1"/>
              <a:t>x’</a:t>
            </a:r>
          </a:p>
        </p:txBody>
      </p:sp>
      <p:sp>
        <p:nvSpPr>
          <p:cNvPr id="52235" name="Text Box 21">
            <a:extLst>
              <a:ext uri="{FF2B5EF4-FFF2-40B4-BE49-F238E27FC236}">
                <a16:creationId xmlns:a16="http://schemas.microsoft.com/office/drawing/2014/main" id="{4215BFDA-726E-A6F7-73C6-FBA7F73CAEE6}"/>
              </a:ext>
            </a:extLst>
          </p:cNvPr>
          <p:cNvSpPr txBox="1">
            <a:spLocks noChangeArrowheads="1"/>
          </p:cNvSpPr>
          <p:nvPr/>
        </p:nvSpPr>
        <p:spPr bwMode="auto">
          <a:xfrm rot="-1135322">
            <a:off x="6172200" y="25146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nl-NL" sz="2400" i="1"/>
              <a:t>y’</a:t>
            </a:r>
            <a:endParaRPr lang="en-GB" altLang="nl-NL" sz="2400" i="1"/>
          </a:p>
        </p:txBody>
      </p:sp>
      <p:sp>
        <p:nvSpPr>
          <p:cNvPr id="52236" name="Line 22">
            <a:extLst>
              <a:ext uri="{FF2B5EF4-FFF2-40B4-BE49-F238E27FC236}">
                <a16:creationId xmlns:a16="http://schemas.microsoft.com/office/drawing/2014/main" id="{88362FD6-9387-BC73-9CDA-EF72F710AA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581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2237" name="Text Box 23">
            <a:extLst>
              <a:ext uri="{FF2B5EF4-FFF2-40B4-BE49-F238E27FC236}">
                <a16:creationId xmlns:a16="http://schemas.microsoft.com/office/drawing/2014/main" id="{EC10CE91-FA1D-7087-0346-26837680A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200400"/>
            <a:ext cx="34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NL" sz="2400">
                <a:latin typeface="Symbol" panose="05050102010706020507" pitchFamily="18" charset="2"/>
              </a:rPr>
              <a:t>q</a:t>
            </a:r>
            <a:endParaRPr lang="en-GB" altLang="nl-NL" sz="2400">
              <a:latin typeface="Symbol" panose="05050102010706020507" pitchFamily="18" charset="2"/>
            </a:endParaRPr>
          </a:p>
        </p:txBody>
      </p:sp>
      <p:sp>
        <p:nvSpPr>
          <p:cNvPr id="52238" name="Text Box 24">
            <a:extLst>
              <a:ext uri="{FF2B5EF4-FFF2-40B4-BE49-F238E27FC236}">
                <a16:creationId xmlns:a16="http://schemas.microsoft.com/office/drawing/2014/main" id="{E5C22783-C681-E2EC-F94D-3CFA0BD18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581400"/>
            <a:ext cx="101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/>
              <a:t>(</a:t>
            </a:r>
            <a:r>
              <a:rPr lang="en-GB" altLang="nl-NL" sz="2400" i="1"/>
              <a:t>x</a:t>
            </a:r>
            <a:r>
              <a:rPr lang="en-GB" altLang="nl-NL" sz="2400" baseline="-25000"/>
              <a:t>0</a:t>
            </a:r>
            <a:r>
              <a:rPr lang="en-GB" altLang="nl-NL" sz="2400" i="1"/>
              <a:t>, y</a:t>
            </a:r>
            <a:r>
              <a:rPr lang="en-GB" altLang="nl-NL" sz="2400" baseline="-25000"/>
              <a:t>0</a:t>
            </a:r>
            <a:r>
              <a:rPr lang="en-GB" altLang="nl-NL" sz="2400"/>
              <a:t>)</a:t>
            </a:r>
            <a:endParaRPr lang="en-GB" altLang="nl-NL" sz="2400" baseline="-25000"/>
          </a:p>
        </p:txBody>
      </p:sp>
      <p:grpSp>
        <p:nvGrpSpPr>
          <p:cNvPr id="52239" name="Group 22">
            <a:extLst>
              <a:ext uri="{FF2B5EF4-FFF2-40B4-BE49-F238E27FC236}">
                <a16:creationId xmlns:a16="http://schemas.microsoft.com/office/drawing/2014/main" id="{E040E5EA-B62F-510E-9CEC-C23710383BF9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3068638"/>
            <a:ext cx="1584325" cy="1368425"/>
            <a:chOff x="6012160" y="3068960"/>
            <a:chExt cx="1584176" cy="1368152"/>
          </a:xfrm>
        </p:grpSpPr>
        <p:sp>
          <p:nvSpPr>
            <p:cNvPr id="52245" name="Line 22">
              <a:extLst>
                <a:ext uri="{FF2B5EF4-FFF2-40B4-BE49-F238E27FC236}">
                  <a16:creationId xmlns:a16="http://schemas.microsoft.com/office/drawing/2014/main" id="{D3F46581-2038-F53C-7C9D-D1DE0C947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2160" y="3068960"/>
              <a:ext cx="1584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2246" name="Line 22">
              <a:extLst>
                <a:ext uri="{FF2B5EF4-FFF2-40B4-BE49-F238E27FC236}">
                  <a16:creationId xmlns:a16="http://schemas.microsoft.com/office/drawing/2014/main" id="{553722CB-22B7-12C3-9F16-595D5B8C51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4328" y="3068960"/>
              <a:ext cx="0" cy="1368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2240" name="Group 23">
            <a:extLst>
              <a:ext uri="{FF2B5EF4-FFF2-40B4-BE49-F238E27FC236}">
                <a16:creationId xmlns:a16="http://schemas.microsoft.com/office/drawing/2014/main" id="{A5C9E3E9-9FFF-17B6-063D-2066480FB2B7}"/>
              </a:ext>
            </a:extLst>
          </p:cNvPr>
          <p:cNvGrpSpPr>
            <a:grpSpLocks/>
          </p:cNvGrpSpPr>
          <p:nvPr/>
        </p:nvGrpSpPr>
        <p:grpSpPr bwMode="auto">
          <a:xfrm>
            <a:off x="6804025" y="3068638"/>
            <a:ext cx="792163" cy="215900"/>
            <a:chOff x="6804248" y="3068960"/>
            <a:chExt cx="792088" cy="216024"/>
          </a:xfrm>
        </p:grpSpPr>
        <p:sp>
          <p:nvSpPr>
            <p:cNvPr id="52243" name="Line 22">
              <a:extLst>
                <a:ext uri="{FF2B5EF4-FFF2-40B4-BE49-F238E27FC236}">
                  <a16:creationId xmlns:a16="http://schemas.microsoft.com/office/drawing/2014/main" id="{60659AB2-6114-C00D-301B-BF4EECCC3E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04248" y="3068960"/>
              <a:ext cx="720080" cy="216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2244" name="Line 22">
              <a:extLst>
                <a:ext uri="{FF2B5EF4-FFF2-40B4-BE49-F238E27FC236}">
                  <a16:creationId xmlns:a16="http://schemas.microsoft.com/office/drawing/2014/main" id="{8F9F309E-7B10-C82D-DB80-77C91AB507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4328" y="3068960"/>
              <a:ext cx="72008" cy="216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52241" name="Oval 16">
            <a:extLst>
              <a:ext uri="{FF2B5EF4-FFF2-40B4-BE49-F238E27FC236}">
                <a16:creationId xmlns:a16="http://schemas.microsoft.com/office/drawing/2014/main" id="{1C346351-4014-BC23-5575-21F059A7F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2997200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52242" name="Text Box 21">
            <a:extLst>
              <a:ext uri="{FF2B5EF4-FFF2-40B4-BE49-F238E27FC236}">
                <a16:creationId xmlns:a16="http://schemas.microsoft.com/office/drawing/2014/main" id="{91F4F7A5-E053-E4F3-4405-A18C0B617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2449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H&amp;B 7-8:246-248</a:t>
            </a:r>
            <a:endParaRPr lang="en-GB" altLang="nl-NL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6DD8091-4646-A9FA-3FA5-D0E9767D8E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nl-NL"/>
              <a:t>Translation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D69D407-8973-A915-01C3-E0AF1F547A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nl-NL"/>
              <a:t>Translate over vector (</a:t>
            </a:r>
            <a:r>
              <a:rPr lang="en-GB" altLang="nl-NL" i="1"/>
              <a:t>t</a:t>
            </a:r>
            <a:r>
              <a:rPr lang="en-GB" altLang="nl-NL" i="1" baseline="-25000"/>
              <a:t>x</a:t>
            </a:r>
            <a:r>
              <a:rPr lang="en-GB" altLang="nl-NL" i="1"/>
              <a:t>, t</a:t>
            </a:r>
            <a:r>
              <a:rPr lang="en-GB" altLang="nl-NL" i="1" baseline="-25000"/>
              <a:t>y</a:t>
            </a:r>
            <a:r>
              <a:rPr lang="en-GB" altLang="nl-NL"/>
              <a:t>)</a:t>
            </a:r>
          </a:p>
          <a:p>
            <a:pPr eaLnBrk="1" hangingPunct="1">
              <a:buFontTx/>
              <a:buNone/>
            </a:pPr>
            <a:r>
              <a:rPr lang="en-GB" altLang="nl-NL" i="1"/>
              <a:t>      x’=x+ t</a:t>
            </a:r>
            <a:r>
              <a:rPr lang="en-GB" altLang="nl-NL" i="1" baseline="-25000"/>
              <a:t>x</a:t>
            </a:r>
            <a:r>
              <a:rPr lang="en-GB" altLang="nl-NL"/>
              <a:t>,  </a:t>
            </a:r>
            <a:r>
              <a:rPr lang="en-GB" altLang="nl-NL" i="1"/>
              <a:t>y’=y+ t</a:t>
            </a:r>
            <a:r>
              <a:rPr lang="en-GB" altLang="nl-NL" i="1" baseline="-25000"/>
              <a:t>y</a:t>
            </a:r>
            <a:r>
              <a:rPr lang="en-GB" altLang="nl-NL"/>
              <a:t> </a:t>
            </a:r>
          </a:p>
          <a:p>
            <a:pPr eaLnBrk="1" hangingPunct="1">
              <a:buFontTx/>
              <a:buNone/>
            </a:pPr>
            <a:r>
              <a:rPr lang="en-GB" altLang="nl-NL"/>
              <a:t>or</a:t>
            </a:r>
          </a:p>
        </p:txBody>
      </p:sp>
      <p:grpSp>
        <p:nvGrpSpPr>
          <p:cNvPr id="7172" name="Group 4">
            <a:extLst>
              <a:ext uri="{FF2B5EF4-FFF2-40B4-BE49-F238E27FC236}">
                <a16:creationId xmlns:a16="http://schemas.microsoft.com/office/drawing/2014/main" id="{00E2C66F-063B-1387-6BAC-59742824CE49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209800"/>
            <a:ext cx="2284413" cy="2209800"/>
            <a:chOff x="3695" y="2352"/>
            <a:chExt cx="1056" cy="960"/>
          </a:xfrm>
        </p:grpSpPr>
        <p:sp>
          <p:nvSpPr>
            <p:cNvPr id="7185" name="Line 5">
              <a:extLst>
                <a:ext uri="{FF2B5EF4-FFF2-40B4-BE49-F238E27FC236}">
                  <a16:creationId xmlns:a16="http://schemas.microsoft.com/office/drawing/2014/main" id="{196ED779-20C8-5A1B-84E1-943673361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5" y="331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86" name="Line 6">
              <a:extLst>
                <a:ext uri="{FF2B5EF4-FFF2-40B4-BE49-F238E27FC236}">
                  <a16:creationId xmlns:a16="http://schemas.microsoft.com/office/drawing/2014/main" id="{DF5F3C9A-92C6-12DB-FB54-852D1F4A79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5" y="2352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173" name="Text Box 7">
            <a:extLst>
              <a:ext uri="{FF2B5EF4-FFF2-40B4-BE49-F238E27FC236}">
                <a16:creationId xmlns:a16="http://schemas.microsoft.com/office/drawing/2014/main" id="{702FE6A6-E460-FA46-7A23-9CFBB1D09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713" y="39624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i="1"/>
              <a:t>x</a:t>
            </a:r>
          </a:p>
        </p:txBody>
      </p:sp>
      <p:sp>
        <p:nvSpPr>
          <p:cNvPr id="7174" name="Text Box 8">
            <a:extLst>
              <a:ext uri="{FF2B5EF4-FFF2-40B4-BE49-F238E27FC236}">
                <a16:creationId xmlns:a16="http://schemas.microsoft.com/office/drawing/2014/main" id="{9921852D-6988-4B79-A88F-5C13B0AE0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812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i="1"/>
              <a:t>y</a:t>
            </a:r>
          </a:p>
        </p:txBody>
      </p:sp>
      <p:sp>
        <p:nvSpPr>
          <p:cNvPr id="7175" name="Oval 9">
            <a:extLst>
              <a:ext uri="{FF2B5EF4-FFF2-40B4-BE49-F238E27FC236}">
                <a16:creationId xmlns:a16="http://schemas.microsoft.com/office/drawing/2014/main" id="{017C2704-57B8-AACD-15A1-D03073A99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581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7176" name="Text Box 11">
            <a:extLst>
              <a:ext uri="{FF2B5EF4-FFF2-40B4-BE49-F238E27FC236}">
                <a16:creationId xmlns:a16="http://schemas.microsoft.com/office/drawing/2014/main" id="{125EC512-BF72-E2CC-56E0-131FEE97C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505200"/>
            <a:ext cx="44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b="1"/>
              <a:t> P</a:t>
            </a:r>
          </a:p>
        </p:txBody>
      </p:sp>
      <p:sp>
        <p:nvSpPr>
          <p:cNvPr id="7177" name="Text Box 12">
            <a:extLst>
              <a:ext uri="{FF2B5EF4-FFF2-40B4-BE49-F238E27FC236}">
                <a16:creationId xmlns:a16="http://schemas.microsoft.com/office/drawing/2014/main" id="{323B771D-2D56-A00B-FBD8-1F0950AB3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819400"/>
            <a:ext cx="74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nl-NL" sz="2400" b="1"/>
              <a:t>P+T</a:t>
            </a:r>
            <a:endParaRPr lang="en-GB" altLang="nl-NL" sz="2400" b="1"/>
          </a:p>
        </p:txBody>
      </p:sp>
      <p:sp>
        <p:nvSpPr>
          <p:cNvPr id="7178" name="Line 13">
            <a:extLst>
              <a:ext uri="{FF2B5EF4-FFF2-40B4-BE49-F238E27FC236}">
                <a16:creationId xmlns:a16="http://schemas.microsoft.com/office/drawing/2014/main" id="{5EDB8617-D850-9E70-5B69-274190D075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1638" y="3113088"/>
            <a:ext cx="992187" cy="49847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9" name="Oval 14">
            <a:extLst>
              <a:ext uri="{FF2B5EF4-FFF2-40B4-BE49-F238E27FC236}">
                <a16:creationId xmlns:a16="http://schemas.microsoft.com/office/drawing/2014/main" id="{7F59681A-1102-0988-36F6-4CC8B6786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048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7180" name="Line 15">
            <a:extLst>
              <a:ext uri="{FF2B5EF4-FFF2-40B4-BE49-F238E27FC236}">
                <a16:creationId xmlns:a16="http://schemas.microsoft.com/office/drawing/2014/main" id="{2016D8BD-0C01-741B-7BD9-6ED974FD90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3581400"/>
            <a:ext cx="762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1" name="Text Box 21">
            <a:extLst>
              <a:ext uri="{FF2B5EF4-FFF2-40B4-BE49-F238E27FC236}">
                <a16:creationId xmlns:a16="http://schemas.microsoft.com/office/drawing/2014/main" id="{B0AD07BE-01A9-74CA-538F-9865441BF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2449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H&amp;B 7-1:220-222</a:t>
            </a:r>
            <a:endParaRPr lang="en-GB" altLang="nl-NL" sz="2400"/>
          </a:p>
        </p:txBody>
      </p:sp>
      <p:sp>
        <p:nvSpPr>
          <p:cNvPr id="7182" name="Text Box 24">
            <a:extLst>
              <a:ext uri="{FF2B5EF4-FFF2-40B4-BE49-F238E27FC236}">
                <a16:creationId xmlns:a16="http://schemas.microsoft.com/office/drawing/2014/main" id="{8DA7A446-C79E-3B8C-90A8-B81249E1C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9718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nl-NL" sz="2400" b="1"/>
              <a:t>T</a:t>
            </a:r>
            <a:endParaRPr lang="en-GB" altLang="nl-NL" sz="2400" b="1"/>
          </a:p>
        </p:txBody>
      </p:sp>
      <p:graphicFrame>
        <p:nvGraphicFramePr>
          <p:cNvPr id="7183" name="Object 18">
            <a:extLst>
              <a:ext uri="{FF2B5EF4-FFF2-40B4-BE49-F238E27FC236}">
                <a16:creationId xmlns:a16="http://schemas.microsoft.com/office/drawing/2014/main" id="{26BE9A6F-0020-0EC2-A3D7-4820CF5490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7400"/>
          <a:ext cx="1143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201" imgH="203024" progId="Equation.3">
                  <p:embed/>
                </p:oleObj>
              </mc:Choice>
              <mc:Fallback>
                <p:oleObj name="Equation" r:id="rId2" imgW="114201" imgH="203024" progId="Equation.3">
                  <p:embed/>
                  <p:pic>
                    <p:nvPicPr>
                      <p:cNvPr id="7183" name="Object 18">
                        <a:extLst>
                          <a:ext uri="{FF2B5EF4-FFF2-40B4-BE49-F238E27FC236}">
                            <a16:creationId xmlns:a16="http://schemas.microsoft.com/office/drawing/2014/main" id="{26BE9A6F-0020-0EC2-A3D7-4820CF5490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7400"/>
                        <a:ext cx="1143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4" name="Object 19">
            <a:extLst>
              <a:ext uri="{FF2B5EF4-FFF2-40B4-BE49-F238E27FC236}">
                <a16:creationId xmlns:a16="http://schemas.microsoft.com/office/drawing/2014/main" id="{47278667-586A-520A-34B7-8232DE3BBC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933825"/>
          <a:ext cx="4608513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90700" imgH="660400" progId="Equation.3">
                  <p:embed/>
                </p:oleObj>
              </mc:Choice>
              <mc:Fallback>
                <p:oleObj name="Equation" r:id="rId4" imgW="1790700" imgH="660400" progId="Equation.3">
                  <p:embed/>
                  <p:pic>
                    <p:nvPicPr>
                      <p:cNvPr id="7184" name="Object 19">
                        <a:extLst>
                          <a:ext uri="{FF2B5EF4-FFF2-40B4-BE49-F238E27FC236}">
                            <a16:creationId xmlns:a16="http://schemas.microsoft.com/office/drawing/2014/main" id="{47278667-586A-520A-34B7-8232DE3BBC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933825"/>
                        <a:ext cx="4608513" cy="169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">
            <a:extLst>
              <a:ext uri="{FF2B5EF4-FFF2-40B4-BE49-F238E27FC236}">
                <a16:creationId xmlns:a16="http://schemas.microsoft.com/office/drawing/2014/main" id="{23642D68-88BE-8205-115A-BA1BF479C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3844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nl-NL"/>
              <a:t>Given </a:t>
            </a:r>
            <a:r>
              <a:rPr lang="en-GB" altLang="nl-NL" b="1"/>
              <a:t>X</a:t>
            </a:r>
            <a:r>
              <a:rPr lang="en-GB" altLang="nl-NL"/>
              <a:t>: (</a:t>
            </a:r>
            <a:r>
              <a:rPr lang="en-GB" altLang="nl-NL" i="1"/>
              <a:t>x,y</a:t>
            </a:r>
            <a:r>
              <a:rPr lang="en-GB" altLang="nl-NL"/>
              <a:t>)-</a:t>
            </a:r>
            <a:r>
              <a:rPr lang="en-US" altLang="nl-NL"/>
              <a:t>co</a:t>
            </a:r>
            <a:r>
              <a:rPr lang="en-US" altLang="nl-NL">
                <a:cs typeface="Times New Roman" panose="02020603050405020304" pitchFamily="18" charset="0"/>
              </a:rPr>
              <a:t>ordinates,</a:t>
            </a:r>
          </a:p>
          <a:p>
            <a:pPr eaLnBrk="1" hangingPunct="1">
              <a:buFontTx/>
              <a:buNone/>
            </a:pPr>
            <a:r>
              <a:rPr lang="en-US" altLang="nl-NL">
                <a:cs typeface="Times New Roman" panose="02020603050405020304" pitchFamily="18" charset="0"/>
              </a:rPr>
              <a:t>Find </a:t>
            </a:r>
            <a:r>
              <a:rPr lang="en-US" altLang="nl-NL" b="1">
                <a:cs typeface="Times New Roman" panose="02020603050405020304" pitchFamily="18" charset="0"/>
              </a:rPr>
              <a:t>X’</a:t>
            </a:r>
            <a:r>
              <a:rPr lang="en-US" altLang="nl-NL">
                <a:cs typeface="Times New Roman" panose="02020603050405020304" pitchFamily="18" charset="0"/>
              </a:rPr>
              <a:t>: (</a:t>
            </a:r>
            <a:r>
              <a:rPr lang="en-GB" altLang="nl-NL" i="1"/>
              <a:t>x’,y’</a:t>
            </a:r>
            <a:r>
              <a:rPr lang="en-GB" altLang="nl-NL"/>
              <a:t>)-</a:t>
            </a:r>
            <a:r>
              <a:rPr lang="en-US" altLang="nl-NL"/>
              <a:t>co</a:t>
            </a:r>
            <a:r>
              <a:rPr lang="en-US" altLang="nl-NL">
                <a:cs typeface="Times New Roman" panose="02020603050405020304" pitchFamily="18" charset="0"/>
              </a:rPr>
              <a:t>ordinates.</a:t>
            </a:r>
          </a:p>
          <a:p>
            <a:pPr eaLnBrk="1" hangingPunct="1">
              <a:buFontTx/>
              <a:buNone/>
            </a:pPr>
            <a:r>
              <a:rPr lang="en-US" altLang="nl-NL">
                <a:cs typeface="Times New Roman" panose="02020603050405020304" pitchFamily="18" charset="0"/>
              </a:rPr>
              <a:t>Here:</a:t>
            </a:r>
          </a:p>
          <a:p>
            <a:pPr eaLnBrk="1" hangingPunct="1">
              <a:buFontTx/>
              <a:buNone/>
            </a:pPr>
            <a:r>
              <a:rPr lang="en-US" altLang="nl-NL" b="1">
                <a:cs typeface="Times New Roman" panose="02020603050405020304" pitchFamily="18" charset="0"/>
              </a:rPr>
              <a:t>X’=M</a:t>
            </a:r>
            <a:r>
              <a:rPr lang="en-US" altLang="nl-NL" b="1" baseline="30000">
                <a:cs typeface="Times New Roman" panose="02020603050405020304" pitchFamily="18" charset="0"/>
              </a:rPr>
              <a:t>-1</a:t>
            </a:r>
            <a:r>
              <a:rPr lang="en-US" altLang="nl-NL" b="1">
                <a:cs typeface="Times New Roman" panose="02020603050405020304" pitchFamily="18" charset="0"/>
              </a:rPr>
              <a:t>X </a:t>
            </a:r>
            <a:r>
              <a:rPr lang="en-US" altLang="nl-NL">
                <a:cs typeface="Times New Roman" panose="02020603050405020304" pitchFamily="18" charset="0"/>
              </a:rPr>
              <a:t>(from global to local)</a:t>
            </a:r>
          </a:p>
          <a:p>
            <a:pPr eaLnBrk="1" hangingPunct="1">
              <a:buFontTx/>
              <a:buNone/>
            </a:pPr>
            <a:r>
              <a:rPr lang="en-US" altLang="nl-NL">
                <a:cs typeface="Times New Roman" panose="02020603050405020304" pitchFamily="18" charset="0"/>
              </a:rPr>
              <a:t>Approach 2:</a:t>
            </a:r>
          </a:p>
          <a:p>
            <a:pPr eaLnBrk="1" hangingPunct="1">
              <a:buFontTx/>
              <a:buNone/>
            </a:pPr>
            <a:r>
              <a:rPr lang="en-US" altLang="nl-NL" b="1">
                <a:cs typeface="Times New Roman" panose="02020603050405020304" pitchFamily="18" charset="0"/>
              </a:rPr>
              <a:t>M</a:t>
            </a:r>
            <a:r>
              <a:rPr lang="en-US" altLang="nl-NL" b="1" baseline="30000">
                <a:cs typeface="Times New Roman" panose="02020603050405020304" pitchFamily="18" charset="0"/>
              </a:rPr>
              <a:t>-1</a:t>
            </a:r>
            <a:r>
              <a:rPr lang="en-US" altLang="nl-NL" b="1">
                <a:cs typeface="Times New Roman" panose="02020603050405020304" pitchFamily="18" charset="0"/>
              </a:rPr>
              <a:t> = </a:t>
            </a:r>
            <a:r>
              <a:rPr lang="en-US" altLang="nl-NL" b="1"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nl-NL">
                <a:cs typeface="Times New Roman" panose="02020603050405020304" pitchFamily="18" charset="0"/>
                <a:sym typeface="Symbol" panose="05050102010706020507" pitchFamily="18" charset="2"/>
              </a:rPr>
              <a:t>(</a:t>
            </a:r>
            <a:r>
              <a:rPr lang="en-US" altLang="nl-NL" i="1"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nl-NL" i="1" baseline="-25000"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nl-NL">
                <a:cs typeface="Times New Roman" panose="02020603050405020304" pitchFamily="18" charset="0"/>
                <a:sym typeface="Symbol" panose="05050102010706020507" pitchFamily="18" charset="2"/>
              </a:rPr>
              <a:t>, </a:t>
            </a:r>
            <a:r>
              <a:rPr lang="en-US" altLang="nl-NL" i="1"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nl-NL" i="1" baseline="-25000"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nl-NL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nl-NL" b="1">
                <a:cs typeface="Times New Roman" panose="02020603050405020304" pitchFamily="18" charset="0"/>
              </a:rPr>
              <a:t> R</a:t>
            </a:r>
            <a:r>
              <a:rPr lang="en-US" altLang="nl-NL">
                <a:cs typeface="Times New Roman" panose="02020603050405020304" pitchFamily="18" charset="0"/>
              </a:rPr>
              <a:t>(</a:t>
            </a:r>
            <a:r>
              <a:rPr lang="en-US" altLang="nl-NL">
                <a:cs typeface="Times New Roman" panose="02020603050405020304" pitchFamily="18" charset="0"/>
                <a:sym typeface="Symbol" panose="05050102010706020507" pitchFamily="18" charset="2"/>
              </a:rPr>
              <a:t>)</a:t>
            </a:r>
            <a:endParaRPr lang="en-US" altLang="nl-NL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nl-NL"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DAA5DD-AB94-AFD1-B8FD-4E0FF981FA93}"/>
              </a:ext>
            </a:extLst>
          </p:cNvPr>
          <p:cNvSpPr/>
          <p:nvPr/>
        </p:nvSpPr>
        <p:spPr bwMode="auto">
          <a:xfrm rot="20510768">
            <a:off x="6832600" y="2976563"/>
            <a:ext cx="93503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425B4CE5-1389-F626-AA38-96F78C70F3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nl-NL"/>
              <a:t>Transformations co</a:t>
            </a:r>
            <a:r>
              <a:rPr lang="en-US" altLang="nl-NL">
                <a:cs typeface="Times New Roman" panose="02020603050405020304" pitchFamily="18" charset="0"/>
              </a:rPr>
              <a:t>ordinates</a:t>
            </a:r>
            <a:endParaRPr lang="en-GB" altLang="nl-NL"/>
          </a:p>
        </p:txBody>
      </p:sp>
      <p:sp>
        <p:nvSpPr>
          <p:cNvPr id="53253" name="Line 6">
            <a:extLst>
              <a:ext uri="{FF2B5EF4-FFF2-40B4-BE49-F238E27FC236}">
                <a16:creationId xmlns:a16="http://schemas.microsoft.com/office/drawing/2014/main" id="{AC91611F-127E-8F25-04F6-804620A283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419600"/>
            <a:ext cx="25892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54" name="Line 7">
            <a:extLst>
              <a:ext uri="{FF2B5EF4-FFF2-40B4-BE49-F238E27FC236}">
                <a16:creationId xmlns:a16="http://schemas.microsoft.com/office/drawing/2014/main" id="{F4117731-4715-CC3F-9759-DAE30588DB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209800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55" name="Text Box 8">
            <a:extLst>
              <a:ext uri="{FF2B5EF4-FFF2-40B4-BE49-F238E27FC236}">
                <a16:creationId xmlns:a16="http://schemas.microsoft.com/office/drawing/2014/main" id="{840A5742-F382-9AEA-D20C-F57F92E2D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713" y="39624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i="1"/>
              <a:t>x</a:t>
            </a:r>
          </a:p>
        </p:txBody>
      </p:sp>
      <p:sp>
        <p:nvSpPr>
          <p:cNvPr id="53256" name="Text Box 9">
            <a:extLst>
              <a:ext uri="{FF2B5EF4-FFF2-40B4-BE49-F238E27FC236}">
                <a16:creationId xmlns:a16="http://schemas.microsoft.com/office/drawing/2014/main" id="{F4505881-5FD8-19CF-E3A1-DAA1BBCE2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812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i="1"/>
              <a:t>y</a:t>
            </a:r>
          </a:p>
        </p:txBody>
      </p:sp>
      <p:grpSp>
        <p:nvGrpSpPr>
          <p:cNvPr id="53257" name="Group 19">
            <a:extLst>
              <a:ext uri="{FF2B5EF4-FFF2-40B4-BE49-F238E27FC236}">
                <a16:creationId xmlns:a16="http://schemas.microsoft.com/office/drawing/2014/main" id="{3803724E-9BFB-6855-861F-927D44B586D5}"/>
              </a:ext>
            </a:extLst>
          </p:cNvPr>
          <p:cNvGrpSpPr>
            <a:grpSpLocks/>
          </p:cNvGrpSpPr>
          <p:nvPr/>
        </p:nvGrpSpPr>
        <p:grpSpPr bwMode="auto">
          <a:xfrm rot="-1163410">
            <a:off x="6553200" y="2286000"/>
            <a:ext cx="1528763" cy="1258888"/>
            <a:chOff x="3696" y="1488"/>
            <a:chExt cx="1631" cy="1584"/>
          </a:xfrm>
        </p:grpSpPr>
        <p:sp>
          <p:nvSpPr>
            <p:cNvPr id="53271" name="Line 17">
              <a:extLst>
                <a:ext uri="{FF2B5EF4-FFF2-40B4-BE49-F238E27FC236}">
                  <a16:creationId xmlns:a16="http://schemas.microsoft.com/office/drawing/2014/main" id="{2CCACF54-652B-5F00-3604-2CE5D30581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880"/>
              <a:ext cx="163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272" name="Line 18">
              <a:extLst>
                <a:ext uri="{FF2B5EF4-FFF2-40B4-BE49-F238E27FC236}">
                  <a16:creationId xmlns:a16="http://schemas.microsoft.com/office/drawing/2014/main" id="{7AFCCE90-8166-B7B6-A789-78D18F04CD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1488"/>
              <a:ext cx="0" cy="158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3258" name="Text Box 20">
            <a:extLst>
              <a:ext uri="{FF2B5EF4-FFF2-40B4-BE49-F238E27FC236}">
                <a16:creationId xmlns:a16="http://schemas.microsoft.com/office/drawing/2014/main" id="{C1838555-C85D-185F-30DD-70380B12BEC8}"/>
              </a:ext>
            </a:extLst>
          </p:cNvPr>
          <p:cNvSpPr txBox="1">
            <a:spLocks noChangeArrowheads="1"/>
          </p:cNvSpPr>
          <p:nvPr/>
        </p:nvSpPr>
        <p:spPr bwMode="auto">
          <a:xfrm rot="-1135322">
            <a:off x="7924800" y="31242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i="1"/>
              <a:t>x’</a:t>
            </a:r>
          </a:p>
        </p:txBody>
      </p:sp>
      <p:sp>
        <p:nvSpPr>
          <p:cNvPr id="53259" name="Text Box 21">
            <a:extLst>
              <a:ext uri="{FF2B5EF4-FFF2-40B4-BE49-F238E27FC236}">
                <a16:creationId xmlns:a16="http://schemas.microsoft.com/office/drawing/2014/main" id="{C4DE6E56-87CC-45E0-870A-8D34810D2391}"/>
              </a:ext>
            </a:extLst>
          </p:cNvPr>
          <p:cNvSpPr txBox="1">
            <a:spLocks noChangeArrowheads="1"/>
          </p:cNvSpPr>
          <p:nvPr/>
        </p:nvSpPr>
        <p:spPr bwMode="auto">
          <a:xfrm rot="-1135322">
            <a:off x="6172200" y="25146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nl-NL" sz="2400" i="1"/>
              <a:t>y’</a:t>
            </a:r>
            <a:endParaRPr lang="en-GB" altLang="nl-NL" sz="2400" i="1"/>
          </a:p>
        </p:txBody>
      </p:sp>
      <p:sp>
        <p:nvSpPr>
          <p:cNvPr id="53260" name="Line 22">
            <a:extLst>
              <a:ext uri="{FF2B5EF4-FFF2-40B4-BE49-F238E27FC236}">
                <a16:creationId xmlns:a16="http://schemas.microsoft.com/office/drawing/2014/main" id="{232B3A91-59C3-78FF-2076-5E43E2CD6F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581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261" name="Text Box 23">
            <a:extLst>
              <a:ext uri="{FF2B5EF4-FFF2-40B4-BE49-F238E27FC236}">
                <a16:creationId xmlns:a16="http://schemas.microsoft.com/office/drawing/2014/main" id="{353862AE-3726-FE88-D0F5-7482BBCCF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200400"/>
            <a:ext cx="34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NL" sz="2400">
                <a:latin typeface="Symbol" panose="05050102010706020507" pitchFamily="18" charset="2"/>
              </a:rPr>
              <a:t>q</a:t>
            </a:r>
            <a:endParaRPr lang="en-GB" altLang="nl-NL" sz="2400">
              <a:latin typeface="Symbol" panose="05050102010706020507" pitchFamily="18" charset="2"/>
            </a:endParaRPr>
          </a:p>
        </p:txBody>
      </p:sp>
      <p:sp>
        <p:nvSpPr>
          <p:cNvPr id="53262" name="Text Box 24">
            <a:extLst>
              <a:ext uri="{FF2B5EF4-FFF2-40B4-BE49-F238E27FC236}">
                <a16:creationId xmlns:a16="http://schemas.microsoft.com/office/drawing/2014/main" id="{340646F1-5FB6-5915-CED7-AE684CC8B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581400"/>
            <a:ext cx="101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/>
              <a:t>(</a:t>
            </a:r>
            <a:r>
              <a:rPr lang="en-GB" altLang="nl-NL" sz="2400" i="1"/>
              <a:t>x</a:t>
            </a:r>
            <a:r>
              <a:rPr lang="en-GB" altLang="nl-NL" sz="2400" baseline="-25000"/>
              <a:t>0</a:t>
            </a:r>
            <a:r>
              <a:rPr lang="en-GB" altLang="nl-NL" sz="2400" i="1"/>
              <a:t>, y</a:t>
            </a:r>
            <a:r>
              <a:rPr lang="en-GB" altLang="nl-NL" sz="2400" baseline="-25000"/>
              <a:t>0</a:t>
            </a:r>
            <a:r>
              <a:rPr lang="en-GB" altLang="nl-NL" sz="2400"/>
              <a:t>)</a:t>
            </a:r>
            <a:endParaRPr lang="en-GB" altLang="nl-NL" sz="2400" baseline="-25000"/>
          </a:p>
        </p:txBody>
      </p:sp>
      <p:grpSp>
        <p:nvGrpSpPr>
          <p:cNvPr id="53263" name="Group 22">
            <a:extLst>
              <a:ext uri="{FF2B5EF4-FFF2-40B4-BE49-F238E27FC236}">
                <a16:creationId xmlns:a16="http://schemas.microsoft.com/office/drawing/2014/main" id="{E7D87335-43DF-C149-E749-D293C505A703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3068638"/>
            <a:ext cx="1584325" cy="1368425"/>
            <a:chOff x="6012160" y="3068960"/>
            <a:chExt cx="1584176" cy="1368152"/>
          </a:xfrm>
        </p:grpSpPr>
        <p:sp>
          <p:nvSpPr>
            <p:cNvPr id="53269" name="Line 22">
              <a:extLst>
                <a:ext uri="{FF2B5EF4-FFF2-40B4-BE49-F238E27FC236}">
                  <a16:creationId xmlns:a16="http://schemas.microsoft.com/office/drawing/2014/main" id="{31C9120D-FCC2-2994-A8FF-A0AD1882F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2160" y="3068960"/>
              <a:ext cx="1584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3270" name="Line 22">
              <a:extLst>
                <a:ext uri="{FF2B5EF4-FFF2-40B4-BE49-F238E27FC236}">
                  <a16:creationId xmlns:a16="http://schemas.microsoft.com/office/drawing/2014/main" id="{FD29E13B-5189-E7B5-D1D1-54F285238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4328" y="3068960"/>
              <a:ext cx="0" cy="1368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3264" name="Group 23">
            <a:extLst>
              <a:ext uri="{FF2B5EF4-FFF2-40B4-BE49-F238E27FC236}">
                <a16:creationId xmlns:a16="http://schemas.microsoft.com/office/drawing/2014/main" id="{9B6AD207-9511-24EB-491C-D271BA43D7C9}"/>
              </a:ext>
            </a:extLst>
          </p:cNvPr>
          <p:cNvGrpSpPr>
            <a:grpSpLocks/>
          </p:cNvGrpSpPr>
          <p:nvPr/>
        </p:nvGrpSpPr>
        <p:grpSpPr bwMode="auto">
          <a:xfrm>
            <a:off x="6804025" y="3068638"/>
            <a:ext cx="792163" cy="215900"/>
            <a:chOff x="6804248" y="3068960"/>
            <a:chExt cx="792088" cy="216024"/>
          </a:xfrm>
        </p:grpSpPr>
        <p:sp>
          <p:nvSpPr>
            <p:cNvPr id="53267" name="Line 22">
              <a:extLst>
                <a:ext uri="{FF2B5EF4-FFF2-40B4-BE49-F238E27FC236}">
                  <a16:creationId xmlns:a16="http://schemas.microsoft.com/office/drawing/2014/main" id="{446E2204-D692-CE8C-99CA-2CD94E3B45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04248" y="3068960"/>
              <a:ext cx="720080" cy="216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3268" name="Line 22">
              <a:extLst>
                <a:ext uri="{FF2B5EF4-FFF2-40B4-BE49-F238E27FC236}">
                  <a16:creationId xmlns:a16="http://schemas.microsoft.com/office/drawing/2014/main" id="{433ED2A2-C31E-D583-052F-B0B7B2E01D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4328" y="3068960"/>
              <a:ext cx="72008" cy="216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53265" name="Oval 16">
            <a:extLst>
              <a:ext uri="{FF2B5EF4-FFF2-40B4-BE49-F238E27FC236}">
                <a16:creationId xmlns:a16="http://schemas.microsoft.com/office/drawing/2014/main" id="{9A884D49-679D-BD15-EC18-86E121E4E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2997200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53266" name="Text Box 21">
            <a:extLst>
              <a:ext uri="{FF2B5EF4-FFF2-40B4-BE49-F238E27FC236}">
                <a16:creationId xmlns:a16="http://schemas.microsoft.com/office/drawing/2014/main" id="{19D22FB1-7392-2C21-83C8-189779D68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2449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H&amp;B 7-8:246-248</a:t>
            </a:r>
            <a:endParaRPr lang="en-GB" altLang="nl-NL" sz="2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03AF9BC8-070C-3879-9910-3DA0C63501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/>
              <a:t>OpenGL 2D transformations 1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0BE46AFF-4C8C-DF57-E52E-A1652BD146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nl-NL" altLang="nl-NL"/>
              <a:t>Internally:</a:t>
            </a:r>
          </a:p>
          <a:p>
            <a:r>
              <a:rPr lang="nl-NL" altLang="nl-NL"/>
              <a:t>Coordinates are four-element row vectors</a:t>
            </a:r>
          </a:p>
          <a:p>
            <a:r>
              <a:rPr lang="nl-NL" altLang="nl-NL"/>
              <a:t>Transformations are 4</a:t>
            </a:r>
            <a:r>
              <a:rPr lang="nl-NL" altLang="nl-NL">
                <a:sym typeface="Symbol" panose="05050102010706020507" pitchFamily="18" charset="2"/>
              </a:rPr>
              <a:t>4 matrices</a:t>
            </a:r>
          </a:p>
          <a:p>
            <a:pPr>
              <a:buFontTx/>
              <a:buNone/>
            </a:pPr>
            <a:endParaRPr lang="nl-NL" altLang="nl-NL"/>
          </a:p>
          <a:p>
            <a:pPr>
              <a:buFontTx/>
              <a:buNone/>
            </a:pPr>
            <a:r>
              <a:rPr lang="nl-NL" altLang="nl-NL"/>
              <a:t>2D trafo’s: Ignore </a:t>
            </a:r>
            <a:r>
              <a:rPr lang="nl-NL" altLang="nl-NL" i="1"/>
              <a:t>z</a:t>
            </a:r>
            <a:r>
              <a:rPr lang="nl-NL" altLang="nl-NL"/>
              <a:t>-coordinates, set </a:t>
            </a:r>
            <a:r>
              <a:rPr lang="nl-NL" altLang="nl-NL" i="1"/>
              <a:t>z = </a:t>
            </a:r>
            <a:r>
              <a:rPr lang="nl-NL" altLang="nl-NL"/>
              <a:t>0.</a:t>
            </a:r>
          </a:p>
        </p:txBody>
      </p:sp>
      <p:sp>
        <p:nvSpPr>
          <p:cNvPr id="54276" name="Text Box 21">
            <a:extLst>
              <a:ext uri="{FF2B5EF4-FFF2-40B4-BE49-F238E27FC236}">
                <a16:creationId xmlns:a16="http://schemas.microsoft.com/office/drawing/2014/main" id="{57FC808B-FF97-8C23-9208-846DFCC93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2427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H&amp;B 7-9:248-253</a:t>
            </a:r>
            <a:endParaRPr lang="en-GB" altLang="nl-NL" sz="2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39B0BA2D-69E8-E05E-6C29-58E0480AD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/>
              <a:t>OpenGL 2D transformations 2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B6148FB6-5AB7-F918-7E14-FBE7078E3F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nl-NL" altLang="nl-NL" sz="2800">
                <a:sym typeface="Symbol" panose="05050102010706020507" pitchFamily="18" charset="2"/>
              </a:rPr>
              <a:t>OpenGL maintains two matrices:</a:t>
            </a:r>
          </a:p>
          <a:p>
            <a:r>
              <a:rPr lang="nl-NL" altLang="nl-NL" sz="2000" b="1">
                <a:latin typeface="Courier New" panose="02070309020205020404" pitchFamily="49" charset="0"/>
                <a:sym typeface="Symbol" panose="05050102010706020507" pitchFamily="18" charset="2"/>
              </a:rPr>
              <a:t>GL_PROJECTION </a:t>
            </a:r>
          </a:p>
          <a:p>
            <a:r>
              <a:rPr lang="nl-NL" altLang="nl-NL" sz="2000" b="1">
                <a:latin typeface="Courier New" panose="02070309020205020404" pitchFamily="49" charset="0"/>
                <a:sym typeface="Symbol" panose="05050102010706020507" pitchFamily="18" charset="2"/>
              </a:rPr>
              <a:t>GL_MODELVIEW</a:t>
            </a:r>
          </a:p>
          <a:p>
            <a:endParaRPr lang="nl-NL" altLang="nl-NL" sz="2000" b="1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nl-NL" altLang="nl-NL" sz="2800"/>
              <a:t>Transformations are applied to the current matrix, to be selected with:</a:t>
            </a:r>
          </a:p>
          <a:p>
            <a:r>
              <a:rPr lang="nl-NL" altLang="nl-NL" sz="2000" b="1">
                <a:latin typeface="Courier New" panose="02070309020205020404" pitchFamily="49" charset="0"/>
              </a:rPr>
              <a:t>glMatrixMode(GL_PROJECTION) </a:t>
            </a:r>
            <a:r>
              <a:rPr lang="nl-NL" altLang="nl-NL" sz="2800"/>
              <a:t>or</a:t>
            </a:r>
          </a:p>
          <a:p>
            <a:r>
              <a:rPr lang="nl-NL" altLang="nl-NL" sz="2000" b="1">
                <a:latin typeface="Courier New" panose="02070309020205020404" pitchFamily="49" charset="0"/>
              </a:rPr>
              <a:t>glMatrixMode(GL_MODELVIEW)</a:t>
            </a:r>
          </a:p>
        </p:txBody>
      </p:sp>
      <p:sp>
        <p:nvSpPr>
          <p:cNvPr id="55300" name="Text Box 21">
            <a:extLst>
              <a:ext uri="{FF2B5EF4-FFF2-40B4-BE49-F238E27FC236}">
                <a16:creationId xmlns:a16="http://schemas.microsoft.com/office/drawing/2014/main" id="{385D96BD-0738-6520-8F93-022640CB8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2427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H&amp;B 7-9:248-253</a:t>
            </a:r>
            <a:endParaRPr lang="en-GB" altLang="nl-NL" sz="2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24411451-B965-DF98-4744-7845C87FAD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/>
              <a:t>OpenGL 2D transformations 3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CAAB5C7-EA9B-FCF3-410F-B8BB540741C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4173538" cy="447198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nl-NL" altLang="nl-NL" sz="2400">
                <a:sym typeface="Symbol" panose="05050102010706020507" pitchFamily="18" charset="2"/>
              </a:rPr>
              <a:t>Initializing the matrix to </a:t>
            </a:r>
            <a:r>
              <a:rPr lang="nl-NL" altLang="nl-NL" sz="2400" b="1">
                <a:sym typeface="Symbol" panose="05050102010706020507" pitchFamily="18" charset="2"/>
              </a:rPr>
              <a:t>I</a:t>
            </a:r>
            <a:r>
              <a:rPr lang="nl-NL" altLang="nl-NL" sz="2400">
                <a:sym typeface="Symbol" panose="05050102010706020507" pitchFamily="18" charset="2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nl-NL" altLang="nl-NL" sz="1800" b="1">
                <a:latin typeface="Courier New" panose="02070309020205020404" pitchFamily="49" charset="0"/>
                <a:sym typeface="Symbol" panose="05050102010706020507" pitchFamily="18" charset="2"/>
              </a:rPr>
              <a:t>glLoadIdentity();</a:t>
            </a:r>
          </a:p>
          <a:p>
            <a:pPr>
              <a:lnSpc>
                <a:spcPct val="90000"/>
              </a:lnSpc>
            </a:pPr>
            <a:endParaRPr lang="nl-NL" altLang="nl-NL" sz="1800" b="1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400">
                <a:sym typeface="Symbol" panose="05050102010706020507" pitchFamily="18" charset="2"/>
              </a:rPr>
              <a:t>Replace the matrix with </a:t>
            </a:r>
            <a:r>
              <a:rPr lang="nl-NL" altLang="nl-NL" sz="2400" b="1">
                <a:sym typeface="Symbol" panose="05050102010706020507" pitchFamily="18" charset="2"/>
              </a:rPr>
              <a:t>M</a:t>
            </a:r>
            <a:r>
              <a:rPr lang="nl-NL" altLang="nl-NL" sz="2400">
                <a:sym typeface="Symbol" panose="05050102010706020507" pitchFamily="18" charset="2"/>
              </a:rPr>
              <a:t>:</a:t>
            </a:r>
            <a:endParaRPr lang="nl-NL" altLang="nl-NL" sz="1800" b="1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nl-NL" altLang="nl-NL" sz="1800" b="1">
                <a:latin typeface="Courier New" panose="02070309020205020404" pitchFamily="49" charset="0"/>
                <a:sym typeface="Symbol" panose="05050102010706020507" pitchFamily="18" charset="2"/>
              </a:rPr>
              <a:t>GLfloat M[16]; fill(M);</a:t>
            </a:r>
          </a:p>
          <a:p>
            <a:pPr>
              <a:lnSpc>
                <a:spcPct val="90000"/>
              </a:lnSpc>
            </a:pPr>
            <a:r>
              <a:rPr lang="nl-NL" altLang="nl-NL" sz="1800" b="1">
                <a:latin typeface="Courier New" panose="02070309020205020404" pitchFamily="49" charset="0"/>
                <a:sym typeface="Symbol" panose="05050102010706020507" pitchFamily="18" charset="2"/>
              </a:rPr>
              <a:t>glLoadMatrix*(M);</a:t>
            </a:r>
          </a:p>
          <a:p>
            <a:pPr>
              <a:lnSpc>
                <a:spcPct val="90000"/>
              </a:lnSpc>
            </a:pPr>
            <a:endParaRPr lang="nl-NL" altLang="nl-NL" sz="1800" b="1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400"/>
              <a:t>Matrices are specified in </a:t>
            </a:r>
            <a:r>
              <a:rPr lang="nl-NL" altLang="nl-NL" sz="2400" i="1"/>
              <a:t>column-major </a:t>
            </a:r>
            <a:r>
              <a:rPr lang="nl-NL" altLang="nl-NL" sz="2400"/>
              <a:t>order:</a:t>
            </a:r>
          </a:p>
          <a:p>
            <a:pPr>
              <a:lnSpc>
                <a:spcPct val="90000"/>
              </a:lnSpc>
              <a:buFontTx/>
              <a:buNone/>
            </a:pPr>
            <a:endParaRPr lang="nl-NL" altLang="nl-NL" sz="2400"/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400"/>
              <a:t>Multiply current matrix with </a:t>
            </a:r>
            <a:r>
              <a:rPr lang="nl-NL" altLang="nl-NL" sz="2400" b="1"/>
              <a:t>M</a:t>
            </a:r>
            <a:r>
              <a:rPr lang="nl-NL" altLang="nl-NL" sz="2400"/>
              <a:t>:</a:t>
            </a:r>
          </a:p>
          <a:p>
            <a:pPr>
              <a:lnSpc>
                <a:spcPct val="90000"/>
              </a:lnSpc>
            </a:pPr>
            <a:r>
              <a:rPr lang="nl-NL" altLang="nl-NL" sz="1800" b="1">
                <a:latin typeface="Courier New" panose="02070309020205020404" pitchFamily="49" charset="0"/>
                <a:sym typeface="Symbol" panose="05050102010706020507" pitchFamily="18" charset="2"/>
              </a:rPr>
              <a:t>glMultMatrix*(M);</a:t>
            </a:r>
            <a:endParaRPr lang="nl-NL" altLang="nl-NL" sz="2400"/>
          </a:p>
          <a:p>
            <a:pPr>
              <a:lnSpc>
                <a:spcPct val="90000"/>
              </a:lnSpc>
              <a:buFontTx/>
              <a:buNone/>
            </a:pPr>
            <a:endParaRPr lang="nl-NL" altLang="nl-NL" sz="1800" b="1">
              <a:latin typeface="Courier New" panose="02070309020205020404" pitchFamily="49" charset="0"/>
            </a:endParaRPr>
          </a:p>
        </p:txBody>
      </p:sp>
      <p:sp>
        <p:nvSpPr>
          <p:cNvPr id="56324" name="Text Box 21">
            <a:extLst>
              <a:ext uri="{FF2B5EF4-FFF2-40B4-BE49-F238E27FC236}">
                <a16:creationId xmlns:a16="http://schemas.microsoft.com/office/drawing/2014/main" id="{3AA2AA29-534E-220F-62AB-496FF666C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2427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H&amp;B 7-9:248-253</a:t>
            </a:r>
            <a:endParaRPr lang="en-GB" altLang="nl-NL" sz="2400"/>
          </a:p>
        </p:txBody>
      </p:sp>
      <p:graphicFrame>
        <p:nvGraphicFramePr>
          <p:cNvPr id="56325" name="Object 5">
            <a:extLst>
              <a:ext uri="{FF2B5EF4-FFF2-40B4-BE49-F238E27FC236}">
                <a16:creationId xmlns:a16="http://schemas.microsoft.com/office/drawing/2014/main" id="{837CABCB-1E83-E329-70CA-EBD4A76CAD0F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572000" y="3789363"/>
          <a:ext cx="3816350" cy="159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2000" imgH="850900" progId="Equation.3">
                  <p:embed/>
                </p:oleObj>
              </mc:Choice>
              <mc:Fallback>
                <p:oleObj name="Equation" r:id="rId2" imgW="2032000" imgH="850900" progId="Equation.3">
                  <p:embed/>
                  <p:pic>
                    <p:nvPicPr>
                      <p:cNvPr id="56325" name="Object 5">
                        <a:extLst>
                          <a:ext uri="{FF2B5EF4-FFF2-40B4-BE49-F238E27FC236}">
                            <a16:creationId xmlns:a16="http://schemas.microsoft.com/office/drawing/2014/main" id="{837CABCB-1E83-E329-70CA-EBD4A76CAD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789363"/>
                        <a:ext cx="3816350" cy="159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FA9DAB5E-758F-CAED-3AA5-0F8EB89338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/>
              <a:t>OpenGL 2D transformations 4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57F6F7DE-EDDF-CE23-1426-55DF336311A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558088" cy="4687888"/>
          </a:xfrm>
        </p:spPr>
        <p:txBody>
          <a:bodyPr/>
          <a:lstStyle/>
          <a:p>
            <a:pPr>
              <a:buFontTx/>
              <a:buNone/>
            </a:pPr>
            <a:r>
              <a:rPr lang="nl-NL" altLang="nl-NL" sz="2400">
                <a:sym typeface="Symbol" panose="05050102010706020507" pitchFamily="18" charset="2"/>
              </a:rPr>
              <a:t>Basic transformation functions: generate matrix and post-multiply this with current matrix.</a:t>
            </a:r>
          </a:p>
          <a:p>
            <a:pPr>
              <a:buFontTx/>
              <a:buNone/>
            </a:pPr>
            <a:endParaRPr lang="nl-NL" altLang="nl-NL" sz="240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nl-NL" altLang="nl-NL" sz="2400">
                <a:sym typeface="Symbol" panose="05050102010706020507" pitchFamily="18" charset="2"/>
              </a:rPr>
              <a:t>Translate over [tx, ty, tz]:</a:t>
            </a:r>
          </a:p>
          <a:p>
            <a:pPr>
              <a:buFontTx/>
              <a:buNone/>
            </a:pPr>
            <a:r>
              <a:rPr lang="nl-NL" altLang="nl-NL" sz="1800" b="1">
                <a:latin typeface="Courier New" panose="02070309020205020404" pitchFamily="49" charset="0"/>
                <a:sym typeface="Symbol" panose="05050102010706020507" pitchFamily="18" charset="2"/>
              </a:rPr>
              <a:t>	glTranslate*(tx, ty, tz);</a:t>
            </a:r>
          </a:p>
          <a:p>
            <a:endParaRPr lang="nl-NL" altLang="nl-NL" sz="1800" b="1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nl-NL" altLang="nl-NL" sz="2400">
                <a:sym typeface="Symbol" panose="05050102010706020507" pitchFamily="18" charset="2"/>
              </a:rPr>
              <a:t>Rotate over theta degrees (!) around axis [vx, vy, vz]:</a:t>
            </a:r>
          </a:p>
          <a:p>
            <a:pPr>
              <a:buFontTx/>
              <a:buNone/>
            </a:pPr>
            <a:r>
              <a:rPr lang="nl-NL" altLang="nl-NL" sz="1800" b="1">
                <a:latin typeface="Courier New" panose="02070309020205020404" pitchFamily="49" charset="0"/>
                <a:sym typeface="Symbol" panose="05050102010706020507" pitchFamily="18" charset="2"/>
              </a:rPr>
              <a:t>	glRotate*(theta, vx, vy, vz);</a:t>
            </a:r>
          </a:p>
          <a:p>
            <a:pPr>
              <a:buFontTx/>
              <a:buNone/>
            </a:pPr>
            <a:endParaRPr lang="nl-NL" altLang="nl-NL" sz="1800" b="1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nl-NL" altLang="nl-NL" sz="2400">
                <a:sym typeface="Symbol" panose="05050102010706020507" pitchFamily="18" charset="2"/>
              </a:rPr>
              <a:t>Scale axes with factors sx, sy, sz:</a:t>
            </a:r>
          </a:p>
          <a:p>
            <a:pPr>
              <a:buFontTx/>
              <a:buNone/>
            </a:pPr>
            <a:r>
              <a:rPr lang="nl-NL" altLang="nl-NL" sz="1800" b="1">
                <a:latin typeface="Courier New" panose="02070309020205020404" pitchFamily="49" charset="0"/>
                <a:sym typeface="Symbol" panose="05050102010706020507" pitchFamily="18" charset="2"/>
              </a:rPr>
              <a:t>	glScale*(sx, sy, sz);</a:t>
            </a:r>
          </a:p>
          <a:p>
            <a:endParaRPr lang="nl-NL" altLang="nl-NL" sz="1800" b="1">
              <a:latin typeface="Courier New" panose="02070309020205020404" pitchFamily="49" charset="0"/>
            </a:endParaRPr>
          </a:p>
        </p:txBody>
      </p:sp>
      <p:sp>
        <p:nvSpPr>
          <p:cNvPr id="57348" name="Text Box 21">
            <a:extLst>
              <a:ext uri="{FF2B5EF4-FFF2-40B4-BE49-F238E27FC236}">
                <a16:creationId xmlns:a16="http://schemas.microsoft.com/office/drawing/2014/main" id="{446A9C60-FC9D-2344-C381-BD3F0EC46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2427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H&amp;B 7-9:248-253</a:t>
            </a:r>
            <a:endParaRPr lang="en-GB" altLang="nl-NL" sz="2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50E3946F-8CC8-4D68-FFEA-9A1E132B54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/>
              <a:t>OpenGL 2D Transformations 5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BA91753D-5B0F-AF7C-1A8C-D54A78FD65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78813" cy="4114800"/>
          </a:xfrm>
        </p:spPr>
        <p:txBody>
          <a:bodyPr/>
          <a:lstStyle/>
          <a:p>
            <a:pPr>
              <a:buFontTx/>
              <a:buNone/>
            </a:pPr>
            <a:r>
              <a:rPr lang="nl-NL" altLang="nl-NL" sz="2800"/>
              <a:t>OpenGL maintains </a:t>
            </a:r>
            <a:r>
              <a:rPr lang="nl-NL" altLang="nl-NL" sz="2800" i="1"/>
              <a:t>stacks </a:t>
            </a:r>
            <a:r>
              <a:rPr lang="nl-NL" altLang="nl-NL" sz="2800"/>
              <a:t>of transformation matrices.</a:t>
            </a:r>
          </a:p>
          <a:p>
            <a:pPr>
              <a:buFontTx/>
              <a:buNone/>
            </a:pPr>
            <a:r>
              <a:rPr lang="nl-NL" altLang="nl-NL" sz="2800"/>
              <a:t>Two operations:</a:t>
            </a:r>
          </a:p>
          <a:p>
            <a:r>
              <a:rPr lang="nl-NL" altLang="nl-NL" sz="2000" b="1">
                <a:latin typeface="Courier New" panose="02070309020205020404" pitchFamily="49" charset="0"/>
              </a:rPr>
              <a:t>glPushMatrix():</a:t>
            </a:r>
          </a:p>
          <a:p>
            <a:pPr lvl="1">
              <a:buFontTx/>
              <a:buNone/>
            </a:pPr>
            <a:r>
              <a:rPr lang="nl-NL" altLang="nl-NL" sz="2400"/>
              <a:t>Make copy of current matrix and put that on top of the stack;</a:t>
            </a:r>
          </a:p>
          <a:p>
            <a:r>
              <a:rPr lang="nl-NL" altLang="nl-NL" sz="2000" b="1">
                <a:latin typeface="Courier New" panose="02070309020205020404" pitchFamily="49" charset="0"/>
              </a:rPr>
              <a:t>glPopMatrix():</a:t>
            </a:r>
          </a:p>
          <a:p>
            <a:pPr lvl="1">
              <a:buFontTx/>
              <a:buNone/>
            </a:pPr>
            <a:r>
              <a:rPr lang="nl-NL" altLang="nl-NL" sz="2400"/>
              <a:t>Remove top element of the stack.</a:t>
            </a:r>
          </a:p>
          <a:p>
            <a:pPr>
              <a:buFontTx/>
              <a:buNone/>
            </a:pPr>
            <a:endParaRPr lang="nl-NL" altLang="nl-NL" sz="2800"/>
          </a:p>
          <a:p>
            <a:pPr>
              <a:buFontTx/>
              <a:buNone/>
            </a:pPr>
            <a:r>
              <a:rPr lang="nl-NL" altLang="nl-NL" sz="2800"/>
              <a:t>Handy for dealing with hierarchical models</a:t>
            </a:r>
          </a:p>
          <a:p>
            <a:pPr>
              <a:buFontTx/>
              <a:buNone/>
            </a:pPr>
            <a:r>
              <a:rPr lang="nl-NL" altLang="nl-NL" sz="2800"/>
              <a:t>Handy for “undoing” transformations</a:t>
            </a:r>
          </a:p>
        </p:txBody>
      </p:sp>
      <p:sp>
        <p:nvSpPr>
          <p:cNvPr id="58372" name="Text Box 4">
            <a:extLst>
              <a:ext uri="{FF2B5EF4-FFF2-40B4-BE49-F238E27FC236}">
                <a16:creationId xmlns:a16="http://schemas.microsoft.com/office/drawing/2014/main" id="{6E38F739-7865-4A9C-6555-7B4711E1F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6096000"/>
            <a:ext cx="2427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H&amp;B 9-8:324-327</a:t>
            </a:r>
            <a:endParaRPr lang="en-GB" altLang="nl-NL" sz="2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A9133F47-8E49-CE11-2F76-1568FB2A3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20713"/>
            <a:ext cx="7772400" cy="1143000"/>
          </a:xfrm>
        </p:spPr>
        <p:txBody>
          <a:bodyPr/>
          <a:lstStyle/>
          <a:p>
            <a:r>
              <a:rPr lang="nl-NL" altLang="nl-NL"/>
              <a:t>OpenGL 2D Transformations 6</a:t>
            </a:r>
          </a:p>
        </p:txBody>
      </p:sp>
      <p:sp>
        <p:nvSpPr>
          <p:cNvPr id="59395" name="Rectangle 4">
            <a:extLst>
              <a:ext uri="{FF2B5EF4-FFF2-40B4-BE49-F238E27FC236}">
                <a16:creationId xmlns:a16="http://schemas.microsoft.com/office/drawing/2014/main" id="{03B0E334-E7CD-3250-63CF-327331B4627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nl-NL" altLang="nl-NL" sz="2000"/>
              <a:t>Standard:</a:t>
            </a:r>
          </a:p>
          <a:p>
            <a:pPr>
              <a:lnSpc>
                <a:spcPct val="90000"/>
              </a:lnSpc>
              <a:buFontTx/>
              <a:buNone/>
            </a:pPr>
            <a:endParaRPr lang="nl-NL" altLang="nl-NL" sz="2000"/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b="1">
                <a:latin typeface="Courier New" panose="02070309020205020404" pitchFamily="49" charset="0"/>
              </a:rPr>
              <a:t>glRotate(10, 1, 2, 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b="1">
                <a:latin typeface="Courier New" panose="02070309020205020404" pitchFamily="49" charset="0"/>
              </a:rPr>
              <a:t>glScale(2, 1, 0.5);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b="1">
                <a:latin typeface="Courier New" panose="02070309020205020404" pitchFamily="49" charset="0"/>
              </a:rPr>
              <a:t>glTranslate(1, 2, 3);</a:t>
            </a:r>
          </a:p>
          <a:p>
            <a:pPr>
              <a:lnSpc>
                <a:spcPct val="90000"/>
              </a:lnSpc>
              <a:buFontTx/>
              <a:buNone/>
            </a:pPr>
            <a:endParaRPr lang="nl-NL" altLang="nl-NL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b="1">
                <a:latin typeface="Courier New" panose="02070309020205020404" pitchFamily="49" charset="0"/>
              </a:rPr>
              <a:t>glutWireCube(1);</a:t>
            </a:r>
          </a:p>
          <a:p>
            <a:pPr>
              <a:lnSpc>
                <a:spcPct val="90000"/>
              </a:lnSpc>
              <a:buFontTx/>
              <a:buNone/>
            </a:pPr>
            <a:endParaRPr lang="nl-NL" altLang="nl-NL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b="1">
                <a:latin typeface="Courier New" panose="02070309020205020404" pitchFamily="49" charset="0"/>
              </a:rPr>
              <a:t>glTranslate(</a:t>
            </a:r>
            <a:r>
              <a:rPr lang="nl-NL" altLang="nl-NL" sz="2000" b="1">
                <a:latin typeface="Courier New" panose="02070309020205020404" pitchFamily="49" charset="0"/>
                <a:sym typeface="Symbol" panose="05050102010706020507" pitchFamily="18" charset="2"/>
              </a:rPr>
              <a:t></a:t>
            </a:r>
            <a:r>
              <a:rPr lang="nl-NL" altLang="nl-NL" sz="2000" b="1">
                <a:latin typeface="Courier New" panose="02070309020205020404" pitchFamily="49" charset="0"/>
              </a:rPr>
              <a:t>1, </a:t>
            </a:r>
            <a:r>
              <a:rPr lang="nl-NL" altLang="nl-NL" sz="2000" b="1">
                <a:latin typeface="Courier New" panose="02070309020205020404" pitchFamily="49" charset="0"/>
                <a:sym typeface="Symbol" panose="05050102010706020507" pitchFamily="18" charset="2"/>
              </a:rPr>
              <a:t></a:t>
            </a:r>
            <a:r>
              <a:rPr lang="nl-NL" altLang="nl-NL" sz="2000" b="1">
                <a:latin typeface="Courier New" panose="02070309020205020404" pitchFamily="49" charset="0"/>
              </a:rPr>
              <a:t>2, </a:t>
            </a:r>
            <a:r>
              <a:rPr lang="nl-NL" altLang="nl-NL" sz="2000" b="1">
                <a:latin typeface="Courier New" panose="02070309020205020404" pitchFamily="49" charset="0"/>
                <a:sym typeface="Symbol" panose="05050102010706020507" pitchFamily="18" charset="2"/>
              </a:rPr>
              <a:t></a:t>
            </a:r>
            <a:r>
              <a:rPr lang="nl-NL" altLang="nl-NL" sz="2000" b="1">
                <a:latin typeface="Courier New" panose="02070309020205020404" pitchFamily="49" charset="0"/>
              </a:rPr>
              <a:t>3);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b="1">
                <a:latin typeface="Courier New" panose="02070309020205020404" pitchFamily="49" charset="0"/>
              </a:rPr>
              <a:t>glScale(0.5, 1, 2);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b="1">
                <a:latin typeface="Courier New" panose="02070309020205020404" pitchFamily="49" charset="0"/>
              </a:rPr>
              <a:t>glRotate(</a:t>
            </a:r>
            <a:r>
              <a:rPr lang="nl-NL" altLang="nl-NL" sz="2000" b="1">
                <a:latin typeface="Courier New" panose="02070309020205020404" pitchFamily="49" charset="0"/>
                <a:sym typeface="Symbol" panose="05050102010706020507" pitchFamily="18" charset="2"/>
              </a:rPr>
              <a:t></a:t>
            </a:r>
            <a:r>
              <a:rPr lang="nl-NL" altLang="nl-NL" sz="2000" b="1">
                <a:latin typeface="Courier New" panose="02070309020205020404" pitchFamily="49" charset="0"/>
              </a:rPr>
              <a:t>10, 1, 2, 0);</a:t>
            </a:r>
          </a:p>
          <a:p>
            <a:pPr>
              <a:lnSpc>
                <a:spcPct val="90000"/>
              </a:lnSpc>
              <a:buFontTx/>
              <a:buNone/>
            </a:pPr>
            <a:endParaRPr lang="nl-NL" altLang="nl-NL" sz="2000" b="1">
              <a:latin typeface="Courier New" panose="02070309020205020404" pitchFamily="49" charset="0"/>
            </a:endParaRPr>
          </a:p>
        </p:txBody>
      </p:sp>
      <p:sp>
        <p:nvSpPr>
          <p:cNvPr id="59396" name="Rectangle 5">
            <a:extLst>
              <a:ext uri="{FF2B5EF4-FFF2-40B4-BE49-F238E27FC236}">
                <a16:creationId xmlns:a16="http://schemas.microsoft.com/office/drawing/2014/main" id="{18A24956-B88A-0AD2-EBBB-BE88B25C2DE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003800" y="1989138"/>
            <a:ext cx="38100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nl-NL" altLang="nl-NL" sz="2000"/>
              <a:t>Using the stack:</a:t>
            </a:r>
          </a:p>
          <a:p>
            <a:pPr>
              <a:lnSpc>
                <a:spcPct val="90000"/>
              </a:lnSpc>
              <a:buFontTx/>
              <a:buNone/>
            </a:pPr>
            <a:endParaRPr lang="nl-NL" altLang="nl-NL" sz="2000"/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b="1">
                <a:latin typeface="Courier New" panose="02070309020205020404" pitchFamily="49" charset="0"/>
              </a:rPr>
              <a:t>glPushMatrix();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b="1">
                <a:latin typeface="Courier New" panose="02070309020205020404" pitchFamily="49" charset="0"/>
              </a:rPr>
              <a:t>glRotate(10, 1, 2, 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b="1">
                <a:latin typeface="Courier New" panose="02070309020205020404" pitchFamily="49" charset="0"/>
              </a:rPr>
              <a:t>glScale(2, 1, 0.5);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b="1">
                <a:latin typeface="Courier New" panose="02070309020205020404" pitchFamily="49" charset="0"/>
              </a:rPr>
              <a:t>glTranslate(1, 2, 3);</a:t>
            </a:r>
          </a:p>
          <a:p>
            <a:pPr>
              <a:lnSpc>
                <a:spcPct val="90000"/>
              </a:lnSpc>
              <a:buFontTx/>
              <a:buNone/>
            </a:pPr>
            <a:endParaRPr lang="nl-NL" altLang="nl-NL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b="1">
                <a:latin typeface="Courier New" panose="02070309020205020404" pitchFamily="49" charset="0"/>
              </a:rPr>
              <a:t>glutWireCube(1);</a:t>
            </a:r>
          </a:p>
          <a:p>
            <a:pPr>
              <a:lnSpc>
                <a:spcPct val="90000"/>
              </a:lnSpc>
              <a:buFontTx/>
              <a:buNone/>
            </a:pPr>
            <a:endParaRPr lang="nl-NL" altLang="nl-NL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b="1">
                <a:latin typeface="Courier New" panose="02070309020205020404" pitchFamily="49" charset="0"/>
              </a:rPr>
              <a:t>glPopMatrix();</a:t>
            </a:r>
          </a:p>
          <a:p>
            <a:pPr>
              <a:lnSpc>
                <a:spcPct val="90000"/>
              </a:lnSpc>
              <a:buFontTx/>
              <a:buNone/>
            </a:pPr>
            <a:endParaRPr lang="nl-NL" altLang="nl-NL" sz="2000"/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C830BB32-6502-5487-590B-6F380481A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581525"/>
            <a:ext cx="3816350" cy="1223963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73F8CC47-7113-BC81-D52F-5F21D0B23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4941888"/>
            <a:ext cx="2305050" cy="503237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51208" name="Rectangle 8">
            <a:extLst>
              <a:ext uri="{FF2B5EF4-FFF2-40B4-BE49-F238E27FC236}">
                <a16:creationId xmlns:a16="http://schemas.microsoft.com/office/drawing/2014/main" id="{C23E9E61-9D3C-5ACB-13E7-D95F1EE32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6165850"/>
            <a:ext cx="27305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nl-NL" altLang="nl-NL" sz="2400">
                <a:solidFill>
                  <a:srgbClr val="FF3300"/>
                </a:solidFill>
              </a:rPr>
              <a:t>Undo transformation</a:t>
            </a:r>
          </a:p>
        </p:txBody>
      </p:sp>
      <p:sp>
        <p:nvSpPr>
          <p:cNvPr id="51209" name="Line 9">
            <a:extLst>
              <a:ext uri="{FF2B5EF4-FFF2-40B4-BE49-F238E27FC236}">
                <a16:creationId xmlns:a16="http://schemas.microsoft.com/office/drawing/2014/main" id="{666CC857-69D4-B8D7-A2C0-5127A731CC7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87675" y="5876925"/>
            <a:ext cx="576263" cy="3587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210" name="Line 10">
            <a:extLst>
              <a:ext uri="{FF2B5EF4-FFF2-40B4-BE49-F238E27FC236}">
                <a16:creationId xmlns:a16="http://schemas.microsoft.com/office/drawing/2014/main" id="{607E87AC-F4A9-FDE9-51F2-AD0056810A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4525" y="5589588"/>
            <a:ext cx="215900" cy="5746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211" name="Rectangle 11">
            <a:extLst>
              <a:ext uri="{FF2B5EF4-FFF2-40B4-BE49-F238E27FC236}">
                <a16:creationId xmlns:a16="http://schemas.microsoft.com/office/drawing/2014/main" id="{B4A507D1-8E3C-A82B-7DD5-3A15BAE36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5589588"/>
            <a:ext cx="2697162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nl-NL" altLang="nl-NL" sz="2400">
                <a:solidFill>
                  <a:srgbClr val="FF3300"/>
                </a:solidFill>
              </a:rPr>
              <a:t>Shorter, more robust</a:t>
            </a:r>
          </a:p>
        </p:txBody>
      </p:sp>
      <p:sp>
        <p:nvSpPr>
          <p:cNvPr id="59403" name="Text Box 4">
            <a:extLst>
              <a:ext uri="{FF2B5EF4-FFF2-40B4-BE49-F238E27FC236}">
                <a16:creationId xmlns:a16="http://schemas.microsoft.com/office/drawing/2014/main" id="{B7A82710-2FDC-D50C-C23A-E674854FD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6096000"/>
            <a:ext cx="2427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H&amp;B 9-8:324-327</a:t>
            </a:r>
            <a:endParaRPr lang="en-GB" altLang="nl-NL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 animBg="1"/>
      <p:bldP spid="51207" grpId="0" animBg="1"/>
      <p:bldP spid="51208" grpId="0"/>
      <p:bldP spid="5121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150752A9-3285-6AE4-2D39-7B492DB88F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nl-NL"/>
              <a:t>2D transformations summarized</a:t>
            </a:r>
            <a:endParaRPr lang="en-GB" altLang="nl-NL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BB3B20E3-795E-C81C-4EE3-114A8FE769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667000"/>
          </a:xfrm>
        </p:spPr>
        <p:txBody>
          <a:bodyPr/>
          <a:lstStyle/>
          <a:p>
            <a:pPr marL="609600" indent="-609600" eaLnBrk="1" hangingPunct="1">
              <a:buFontTx/>
              <a:buChar char="-"/>
            </a:pPr>
            <a:r>
              <a:rPr lang="en-GB" altLang="nl-NL" sz="2800"/>
              <a:t>Transformations: modeling, viewing, animation;</a:t>
            </a:r>
          </a:p>
          <a:p>
            <a:pPr marL="609600" indent="-609600" eaLnBrk="1" hangingPunct="1">
              <a:buFontTx/>
              <a:buChar char="-"/>
            </a:pPr>
            <a:r>
              <a:rPr lang="en-GB" altLang="nl-NL" sz="2800"/>
              <a:t>Several kinds of transformations;</a:t>
            </a:r>
          </a:p>
          <a:p>
            <a:pPr marL="609600" indent="-609600" eaLnBrk="1" hangingPunct="1">
              <a:buFontTx/>
              <a:buChar char="-"/>
            </a:pPr>
            <a:r>
              <a:rPr lang="en-GB" altLang="nl-NL" sz="2800"/>
              <a:t>Homogeneous co</a:t>
            </a:r>
            <a:r>
              <a:rPr lang="en-US" altLang="nl-NL" sz="2800">
                <a:cs typeface="Times New Roman" panose="02020603050405020304" pitchFamily="18" charset="0"/>
              </a:rPr>
              <a:t>ordinates;</a:t>
            </a:r>
          </a:p>
          <a:p>
            <a:pPr marL="609600" indent="-609600" eaLnBrk="1" hangingPunct="1">
              <a:buFontTx/>
              <a:buChar char="-"/>
            </a:pPr>
            <a:r>
              <a:rPr lang="en-US" altLang="nl-NL" sz="2800">
                <a:cs typeface="Times New Roman" panose="02020603050405020304" pitchFamily="18" charset="0"/>
              </a:rPr>
              <a:t>Combine transformations using matrix multiplication.</a:t>
            </a:r>
          </a:p>
          <a:p>
            <a:pPr marL="609600" indent="-609600" eaLnBrk="1" hangingPunct="1">
              <a:buFontTx/>
              <a:buNone/>
            </a:pPr>
            <a:endParaRPr lang="en-GB" altLang="nl-NL" sz="2800"/>
          </a:p>
          <a:p>
            <a:pPr marL="609600" indent="-609600" eaLnBrk="1" hangingPunct="1">
              <a:buFontTx/>
              <a:buNone/>
            </a:pPr>
            <a:r>
              <a:rPr lang="en-GB" altLang="nl-NL" sz="2800"/>
              <a:t>Up to 3D!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17">
            <a:extLst>
              <a:ext uri="{FF2B5EF4-FFF2-40B4-BE49-F238E27FC236}">
                <a16:creationId xmlns:a16="http://schemas.microsoft.com/office/drawing/2014/main" id="{09ACCA23-71D9-43DB-8E10-B94566C26F10}"/>
              </a:ext>
            </a:extLst>
          </p:cNvPr>
          <p:cNvSpPr>
            <a:spLocks/>
          </p:cNvSpPr>
          <p:nvPr/>
        </p:nvSpPr>
        <p:spPr bwMode="auto">
          <a:xfrm>
            <a:off x="6486525" y="3632200"/>
            <a:ext cx="676275" cy="606425"/>
          </a:xfrm>
          <a:custGeom>
            <a:avLst/>
            <a:gdLst>
              <a:gd name="T0" fmla="*/ 2147483646 w 426"/>
              <a:gd name="T1" fmla="*/ 0 h 382"/>
              <a:gd name="T2" fmla="*/ 0 w 426"/>
              <a:gd name="T3" fmla="*/ 2147483646 h 382"/>
              <a:gd name="T4" fmla="*/ 2147483646 w 426"/>
              <a:gd name="T5" fmla="*/ 2147483646 h 382"/>
              <a:gd name="T6" fmla="*/ 2147483646 w 426"/>
              <a:gd name="T7" fmla="*/ 0 h 382"/>
              <a:gd name="T8" fmla="*/ 0 60000 65536"/>
              <a:gd name="T9" fmla="*/ 0 60000 65536"/>
              <a:gd name="T10" fmla="*/ 0 60000 65536"/>
              <a:gd name="T11" fmla="*/ 0 60000 65536"/>
              <a:gd name="T12" fmla="*/ 0 w 426"/>
              <a:gd name="T13" fmla="*/ 0 h 382"/>
              <a:gd name="T14" fmla="*/ 426 w 426"/>
              <a:gd name="T15" fmla="*/ 382 h 3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6" h="382">
                <a:moveTo>
                  <a:pt x="156" y="0"/>
                </a:moveTo>
                <a:lnTo>
                  <a:pt x="0" y="382"/>
                </a:lnTo>
                <a:lnTo>
                  <a:pt x="426" y="352"/>
                </a:lnTo>
                <a:lnTo>
                  <a:pt x="156" y="0"/>
                </a:lnTo>
                <a:close/>
              </a:path>
            </a:pathLst>
          </a:cu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0DEB979-687F-8333-7956-9B200A6280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nl-NL"/>
              <a:t>Translation polygon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BB595141-FFE0-F80F-F07C-21DB4DD02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44196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nl-NL"/>
              <a:t>Translate polygon:</a:t>
            </a:r>
          </a:p>
          <a:p>
            <a:pPr eaLnBrk="1" hangingPunct="1">
              <a:buFontTx/>
              <a:buNone/>
            </a:pPr>
            <a:r>
              <a:rPr lang="en-GB" altLang="nl-NL"/>
              <a:t>Apply the same operation on all points.</a:t>
            </a:r>
          </a:p>
          <a:p>
            <a:pPr eaLnBrk="1" hangingPunct="1">
              <a:buFontTx/>
              <a:buNone/>
            </a:pPr>
            <a:r>
              <a:rPr lang="en-GB" altLang="nl-NL"/>
              <a:t>Works always, for all transformations of objects defined as a set of points.</a:t>
            </a:r>
          </a:p>
        </p:txBody>
      </p:sp>
      <p:grpSp>
        <p:nvGrpSpPr>
          <p:cNvPr id="8197" name="Group 4">
            <a:extLst>
              <a:ext uri="{FF2B5EF4-FFF2-40B4-BE49-F238E27FC236}">
                <a16:creationId xmlns:a16="http://schemas.microsoft.com/office/drawing/2014/main" id="{2C8BA30D-978D-AA41-8EFF-0299B3A19FE9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209800"/>
            <a:ext cx="2284413" cy="2209800"/>
            <a:chOff x="3695" y="2352"/>
            <a:chExt cx="1056" cy="960"/>
          </a:xfrm>
        </p:grpSpPr>
        <p:sp>
          <p:nvSpPr>
            <p:cNvPr id="8213" name="Line 5">
              <a:extLst>
                <a:ext uri="{FF2B5EF4-FFF2-40B4-BE49-F238E27FC236}">
                  <a16:creationId xmlns:a16="http://schemas.microsoft.com/office/drawing/2014/main" id="{258727A6-844F-52AD-ECA5-785DC60B3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5" y="331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14" name="Line 6">
              <a:extLst>
                <a:ext uri="{FF2B5EF4-FFF2-40B4-BE49-F238E27FC236}">
                  <a16:creationId xmlns:a16="http://schemas.microsoft.com/office/drawing/2014/main" id="{8F2AF8A0-6109-312C-DC8A-6A32F78C50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5" y="2352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198" name="Text Box 7">
            <a:extLst>
              <a:ext uri="{FF2B5EF4-FFF2-40B4-BE49-F238E27FC236}">
                <a16:creationId xmlns:a16="http://schemas.microsoft.com/office/drawing/2014/main" id="{046657ED-8B8B-050D-D7BD-517BE0E4F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713" y="39624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i="1"/>
              <a:t>x</a:t>
            </a:r>
          </a:p>
        </p:txBody>
      </p:sp>
      <p:sp>
        <p:nvSpPr>
          <p:cNvPr id="8199" name="Text Box 8">
            <a:extLst>
              <a:ext uri="{FF2B5EF4-FFF2-40B4-BE49-F238E27FC236}">
                <a16:creationId xmlns:a16="http://schemas.microsoft.com/office/drawing/2014/main" id="{D59DD287-858A-DC01-E6B7-AF0EA59B3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812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i="1"/>
              <a:t>y</a:t>
            </a:r>
          </a:p>
        </p:txBody>
      </p:sp>
      <p:sp>
        <p:nvSpPr>
          <p:cNvPr id="8200" name="Oval 9">
            <a:extLst>
              <a:ext uri="{FF2B5EF4-FFF2-40B4-BE49-F238E27FC236}">
                <a16:creationId xmlns:a16="http://schemas.microsoft.com/office/drawing/2014/main" id="{1AA6EFA0-3F7D-1FBC-D0E1-8418E085A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581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8201" name="Text Box 11">
            <a:extLst>
              <a:ext uri="{FF2B5EF4-FFF2-40B4-BE49-F238E27FC236}">
                <a16:creationId xmlns:a16="http://schemas.microsoft.com/office/drawing/2014/main" id="{4CE7D2A6-1F8D-A2EC-BFA4-0F4356B5B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9718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nl-NL" sz="2400" b="1"/>
              <a:t>T</a:t>
            </a:r>
            <a:endParaRPr lang="en-GB" altLang="nl-NL" sz="2400" b="1"/>
          </a:p>
        </p:txBody>
      </p:sp>
      <p:sp>
        <p:nvSpPr>
          <p:cNvPr id="8202" name="Line 12">
            <a:extLst>
              <a:ext uri="{FF2B5EF4-FFF2-40B4-BE49-F238E27FC236}">
                <a16:creationId xmlns:a16="http://schemas.microsoft.com/office/drawing/2014/main" id="{89D86111-F154-BE49-5A5B-850DB59BAA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3124200"/>
            <a:ext cx="990600" cy="4572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03" name="Oval 13">
            <a:extLst>
              <a:ext uri="{FF2B5EF4-FFF2-40B4-BE49-F238E27FC236}">
                <a16:creationId xmlns:a16="http://schemas.microsoft.com/office/drawing/2014/main" id="{93FA601A-38F9-D299-6983-8BFC1A67B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048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8204" name="Text Box 15">
            <a:extLst>
              <a:ext uri="{FF2B5EF4-FFF2-40B4-BE49-F238E27FC236}">
                <a16:creationId xmlns:a16="http://schemas.microsoft.com/office/drawing/2014/main" id="{FE3FC6D8-0C09-F18D-E413-E0A5F3421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2427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H&amp;B 7-1:220-222</a:t>
            </a:r>
            <a:endParaRPr lang="en-GB" altLang="nl-NL" sz="2400"/>
          </a:p>
        </p:txBody>
      </p:sp>
      <p:sp>
        <p:nvSpPr>
          <p:cNvPr id="8205" name="Oval 18">
            <a:extLst>
              <a:ext uri="{FF2B5EF4-FFF2-40B4-BE49-F238E27FC236}">
                <a16:creationId xmlns:a16="http://schemas.microsoft.com/office/drawing/2014/main" id="{25A29849-D3D0-A61C-AE72-4354C45F7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600" y="41783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8206" name="Oval 19">
            <a:extLst>
              <a:ext uri="{FF2B5EF4-FFF2-40B4-BE49-F238E27FC236}">
                <a16:creationId xmlns:a16="http://schemas.microsoft.com/office/drawing/2014/main" id="{749B1079-C8DB-A51B-2950-ADF8DACF7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350" y="41465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8207" name="Freeform 20">
            <a:extLst>
              <a:ext uri="{FF2B5EF4-FFF2-40B4-BE49-F238E27FC236}">
                <a16:creationId xmlns:a16="http://schemas.microsoft.com/office/drawing/2014/main" id="{72E6010C-F759-6433-975B-7D8A6C52A7C6}"/>
              </a:ext>
            </a:extLst>
          </p:cNvPr>
          <p:cNvSpPr>
            <a:spLocks/>
          </p:cNvSpPr>
          <p:nvPr/>
        </p:nvSpPr>
        <p:spPr bwMode="auto">
          <a:xfrm>
            <a:off x="7553325" y="3105150"/>
            <a:ext cx="676275" cy="606425"/>
          </a:xfrm>
          <a:custGeom>
            <a:avLst/>
            <a:gdLst>
              <a:gd name="T0" fmla="*/ 2147483646 w 426"/>
              <a:gd name="T1" fmla="*/ 0 h 382"/>
              <a:gd name="T2" fmla="*/ 0 w 426"/>
              <a:gd name="T3" fmla="*/ 2147483646 h 382"/>
              <a:gd name="T4" fmla="*/ 2147483646 w 426"/>
              <a:gd name="T5" fmla="*/ 2147483646 h 382"/>
              <a:gd name="T6" fmla="*/ 2147483646 w 426"/>
              <a:gd name="T7" fmla="*/ 0 h 382"/>
              <a:gd name="T8" fmla="*/ 0 60000 65536"/>
              <a:gd name="T9" fmla="*/ 0 60000 65536"/>
              <a:gd name="T10" fmla="*/ 0 60000 65536"/>
              <a:gd name="T11" fmla="*/ 0 60000 65536"/>
              <a:gd name="T12" fmla="*/ 0 w 426"/>
              <a:gd name="T13" fmla="*/ 0 h 382"/>
              <a:gd name="T14" fmla="*/ 426 w 426"/>
              <a:gd name="T15" fmla="*/ 382 h 3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6" h="382">
                <a:moveTo>
                  <a:pt x="156" y="0"/>
                </a:moveTo>
                <a:lnTo>
                  <a:pt x="0" y="382"/>
                </a:lnTo>
                <a:lnTo>
                  <a:pt x="426" y="352"/>
                </a:lnTo>
                <a:lnTo>
                  <a:pt x="156" y="0"/>
                </a:lnTo>
                <a:close/>
              </a:path>
            </a:pathLst>
          </a:cu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208" name="Oval 21">
            <a:extLst>
              <a:ext uri="{FF2B5EF4-FFF2-40B4-BE49-F238E27FC236}">
                <a16:creationId xmlns:a16="http://schemas.microsoft.com/office/drawing/2014/main" id="{A2E6B07A-8CD5-131F-0756-51D01137E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0543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8209" name="Oval 22">
            <a:extLst>
              <a:ext uri="{FF2B5EF4-FFF2-40B4-BE49-F238E27FC236}">
                <a16:creationId xmlns:a16="http://schemas.microsoft.com/office/drawing/2014/main" id="{44E48257-3EA5-D206-D252-F58D4FFD0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8400" y="36512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8210" name="Oval 23">
            <a:extLst>
              <a:ext uri="{FF2B5EF4-FFF2-40B4-BE49-F238E27FC236}">
                <a16:creationId xmlns:a16="http://schemas.microsoft.com/office/drawing/2014/main" id="{6652A8A7-A6A8-1D65-398A-E319FE933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5150" y="36195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8211" name="Line 24">
            <a:extLst>
              <a:ext uri="{FF2B5EF4-FFF2-40B4-BE49-F238E27FC236}">
                <a16:creationId xmlns:a16="http://schemas.microsoft.com/office/drawing/2014/main" id="{C3F9030F-88FA-BFFD-A3D9-70E93E2E1C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89700" y="3714750"/>
            <a:ext cx="1047750" cy="476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12" name="Line 25">
            <a:extLst>
              <a:ext uri="{FF2B5EF4-FFF2-40B4-BE49-F238E27FC236}">
                <a16:creationId xmlns:a16="http://schemas.microsoft.com/office/drawing/2014/main" id="{4DEB13F4-6502-A796-C8CC-1DF144760B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56450" y="3689350"/>
            <a:ext cx="1041400" cy="488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D695935-2D5D-EF36-3729-F1657E0A8E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Rotation</a:t>
            </a:r>
            <a:endParaRPr lang="en-GB" altLang="nl-NL"/>
          </a:p>
        </p:txBody>
      </p:sp>
      <p:grpSp>
        <p:nvGrpSpPr>
          <p:cNvPr id="9219" name="Group 4">
            <a:extLst>
              <a:ext uri="{FF2B5EF4-FFF2-40B4-BE49-F238E27FC236}">
                <a16:creationId xmlns:a16="http://schemas.microsoft.com/office/drawing/2014/main" id="{29F6BBCA-B337-0D9D-5AA3-150DEC1D61D6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209800"/>
            <a:ext cx="2284413" cy="2209800"/>
            <a:chOff x="3695" y="2352"/>
            <a:chExt cx="1056" cy="960"/>
          </a:xfrm>
        </p:grpSpPr>
        <p:sp>
          <p:nvSpPr>
            <p:cNvPr id="9238" name="Line 5">
              <a:extLst>
                <a:ext uri="{FF2B5EF4-FFF2-40B4-BE49-F238E27FC236}">
                  <a16:creationId xmlns:a16="http://schemas.microsoft.com/office/drawing/2014/main" id="{51F05CA9-9162-850A-B18D-20274DD98F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5" y="331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39" name="Line 6">
              <a:extLst>
                <a:ext uri="{FF2B5EF4-FFF2-40B4-BE49-F238E27FC236}">
                  <a16:creationId xmlns:a16="http://schemas.microsoft.com/office/drawing/2014/main" id="{780AF447-6F64-C29C-A1FA-EA82C806D4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5" y="2352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220" name="Text Box 7">
            <a:extLst>
              <a:ext uri="{FF2B5EF4-FFF2-40B4-BE49-F238E27FC236}">
                <a16:creationId xmlns:a16="http://schemas.microsoft.com/office/drawing/2014/main" id="{8D136DDC-667C-8DB6-16D0-5B73EFAEE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713" y="39624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i="1"/>
              <a:t>x</a:t>
            </a:r>
          </a:p>
        </p:txBody>
      </p:sp>
      <p:sp>
        <p:nvSpPr>
          <p:cNvPr id="9221" name="Text Box 8">
            <a:extLst>
              <a:ext uri="{FF2B5EF4-FFF2-40B4-BE49-F238E27FC236}">
                <a16:creationId xmlns:a16="http://schemas.microsoft.com/office/drawing/2014/main" id="{79600612-15E0-DA18-A388-88003D77B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812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i="1"/>
              <a:t>y</a:t>
            </a:r>
          </a:p>
        </p:txBody>
      </p:sp>
      <p:sp>
        <p:nvSpPr>
          <p:cNvPr id="9222" name="Oval 9">
            <a:extLst>
              <a:ext uri="{FF2B5EF4-FFF2-40B4-BE49-F238E27FC236}">
                <a16:creationId xmlns:a16="http://schemas.microsoft.com/office/drawing/2014/main" id="{A35EB9B4-2BCE-C190-40CC-8486782F6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581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9223" name="Text Box 10">
            <a:extLst>
              <a:ext uri="{FF2B5EF4-FFF2-40B4-BE49-F238E27FC236}">
                <a16:creationId xmlns:a16="http://schemas.microsoft.com/office/drawing/2014/main" id="{F35C1395-2D07-536C-5378-5262E673B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505200"/>
            <a:ext cx="44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b="1"/>
              <a:t> P</a:t>
            </a:r>
          </a:p>
        </p:txBody>
      </p:sp>
      <p:sp>
        <p:nvSpPr>
          <p:cNvPr id="9224" name="Line 14">
            <a:extLst>
              <a:ext uri="{FF2B5EF4-FFF2-40B4-BE49-F238E27FC236}">
                <a16:creationId xmlns:a16="http://schemas.microsoft.com/office/drawing/2014/main" id="{427D5BEF-D33E-8C9F-62EA-B56275A83A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3581400"/>
            <a:ext cx="762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5" name="Text Box 15">
            <a:extLst>
              <a:ext uri="{FF2B5EF4-FFF2-40B4-BE49-F238E27FC236}">
                <a16:creationId xmlns:a16="http://schemas.microsoft.com/office/drawing/2014/main" id="{FE7A0D7E-385C-DED4-F05F-E7E730D37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2449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H&amp;B 7-1:222-223</a:t>
            </a:r>
            <a:endParaRPr lang="en-GB" altLang="nl-NL" sz="2400"/>
          </a:p>
        </p:txBody>
      </p:sp>
      <p:grpSp>
        <p:nvGrpSpPr>
          <p:cNvPr id="9226" name="Group 19">
            <a:extLst>
              <a:ext uri="{FF2B5EF4-FFF2-40B4-BE49-F238E27FC236}">
                <a16:creationId xmlns:a16="http://schemas.microsoft.com/office/drawing/2014/main" id="{10FC5E18-ED37-0BB6-6520-930AC6BAB240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209800"/>
            <a:ext cx="2284413" cy="2209800"/>
            <a:chOff x="3695" y="2352"/>
            <a:chExt cx="1056" cy="960"/>
          </a:xfrm>
        </p:grpSpPr>
        <p:sp>
          <p:nvSpPr>
            <p:cNvPr id="9236" name="Line 20">
              <a:extLst>
                <a:ext uri="{FF2B5EF4-FFF2-40B4-BE49-F238E27FC236}">
                  <a16:creationId xmlns:a16="http://schemas.microsoft.com/office/drawing/2014/main" id="{90E618DD-DA36-DADF-CA2B-780C49BF0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5" y="331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37" name="Line 21">
              <a:extLst>
                <a:ext uri="{FF2B5EF4-FFF2-40B4-BE49-F238E27FC236}">
                  <a16:creationId xmlns:a16="http://schemas.microsoft.com/office/drawing/2014/main" id="{8254A562-3167-368D-0783-AC2799FB2F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5" y="2352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227" name="Text Box 22">
            <a:extLst>
              <a:ext uri="{FF2B5EF4-FFF2-40B4-BE49-F238E27FC236}">
                <a16:creationId xmlns:a16="http://schemas.microsoft.com/office/drawing/2014/main" id="{9BACEE2D-EA73-F369-02CE-A62E8AE86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713" y="39624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i="1"/>
              <a:t>x</a:t>
            </a:r>
          </a:p>
        </p:txBody>
      </p:sp>
      <p:sp>
        <p:nvSpPr>
          <p:cNvPr id="9228" name="Text Box 23">
            <a:extLst>
              <a:ext uri="{FF2B5EF4-FFF2-40B4-BE49-F238E27FC236}">
                <a16:creationId xmlns:a16="http://schemas.microsoft.com/office/drawing/2014/main" id="{E740FEAF-B51C-5710-5B02-AC5D9AB08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812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i="1"/>
              <a:t>y</a:t>
            </a:r>
          </a:p>
        </p:txBody>
      </p:sp>
      <p:sp>
        <p:nvSpPr>
          <p:cNvPr id="9229" name="Oval 24">
            <a:extLst>
              <a:ext uri="{FF2B5EF4-FFF2-40B4-BE49-F238E27FC236}">
                <a16:creationId xmlns:a16="http://schemas.microsoft.com/office/drawing/2014/main" id="{8051F4B2-019F-12B4-20DC-E55A22869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581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9230" name="Arc 32">
            <a:extLst>
              <a:ext uri="{FF2B5EF4-FFF2-40B4-BE49-F238E27FC236}">
                <a16:creationId xmlns:a16="http://schemas.microsoft.com/office/drawing/2014/main" id="{580F460A-BDB3-FE38-2310-B6D03EB076FE}"/>
              </a:ext>
            </a:extLst>
          </p:cNvPr>
          <p:cNvSpPr>
            <a:spLocks/>
          </p:cNvSpPr>
          <p:nvPr/>
        </p:nvSpPr>
        <p:spPr bwMode="auto">
          <a:xfrm flipV="1">
            <a:off x="6019800" y="3413125"/>
            <a:ext cx="717550" cy="1082675"/>
          </a:xfrm>
          <a:custGeom>
            <a:avLst/>
            <a:gdLst>
              <a:gd name="T0" fmla="*/ 2147483646 w 13555"/>
              <a:gd name="T1" fmla="*/ 2147483646 h 20451"/>
              <a:gd name="T2" fmla="*/ 2147483646 w 13555"/>
              <a:gd name="T3" fmla="*/ 2147483646 h 20451"/>
              <a:gd name="T4" fmla="*/ 0 w 13555"/>
              <a:gd name="T5" fmla="*/ 0 h 20451"/>
              <a:gd name="T6" fmla="*/ 0 60000 65536"/>
              <a:gd name="T7" fmla="*/ 0 60000 65536"/>
              <a:gd name="T8" fmla="*/ 0 60000 65536"/>
              <a:gd name="T9" fmla="*/ 0 w 13555"/>
              <a:gd name="T10" fmla="*/ 0 h 20451"/>
              <a:gd name="T11" fmla="*/ 13555 w 13555"/>
              <a:gd name="T12" fmla="*/ 20451 h 204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555" h="20451" fill="none" extrusionOk="0">
                <a:moveTo>
                  <a:pt x="13555" y="16817"/>
                </a:moveTo>
                <a:cubicBezTo>
                  <a:pt x="11583" y="18406"/>
                  <a:pt x="9348" y="19636"/>
                  <a:pt x="6951" y="20451"/>
                </a:cubicBezTo>
              </a:path>
              <a:path w="13555" h="20451" stroke="0" extrusionOk="0">
                <a:moveTo>
                  <a:pt x="13555" y="16817"/>
                </a:moveTo>
                <a:cubicBezTo>
                  <a:pt x="11583" y="18406"/>
                  <a:pt x="9348" y="19636"/>
                  <a:pt x="6951" y="20451"/>
                </a:cubicBezTo>
                <a:lnTo>
                  <a:pt x="0" y="0"/>
                </a:lnTo>
                <a:lnTo>
                  <a:pt x="13555" y="16817"/>
                </a:lnTo>
                <a:close/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31" name="Oval 33">
            <a:extLst>
              <a:ext uri="{FF2B5EF4-FFF2-40B4-BE49-F238E27FC236}">
                <a16:creationId xmlns:a16="http://schemas.microsoft.com/office/drawing/2014/main" id="{1E853525-9110-7C0B-1B5E-5BAE3FB62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352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9232" name="Line 34">
            <a:extLst>
              <a:ext uri="{FF2B5EF4-FFF2-40B4-BE49-F238E27FC236}">
                <a16:creationId xmlns:a16="http://schemas.microsoft.com/office/drawing/2014/main" id="{4BEEB140-A928-CFF2-F06D-AD0AD53CCF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3276600"/>
            <a:ext cx="381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33" name="Text Box 35">
            <a:extLst>
              <a:ext uri="{FF2B5EF4-FFF2-40B4-BE49-F238E27FC236}">
                <a16:creationId xmlns:a16="http://schemas.microsoft.com/office/drawing/2014/main" id="{6B5AE56A-4229-0B90-72B6-9D5C32B01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1713" y="2955925"/>
            <a:ext cx="471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b="1"/>
              <a:t>P’</a:t>
            </a:r>
          </a:p>
        </p:txBody>
      </p:sp>
      <p:sp>
        <p:nvSpPr>
          <p:cNvPr id="9234" name="Text Box 36">
            <a:extLst>
              <a:ext uri="{FF2B5EF4-FFF2-40B4-BE49-F238E27FC236}">
                <a16:creationId xmlns:a16="http://schemas.microsoft.com/office/drawing/2014/main" id="{F8B33127-8A63-EBCF-BBD0-DEA8EB876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429000"/>
            <a:ext cx="37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NL" sz="2400">
                <a:latin typeface="Symbol" panose="05050102010706020507" pitchFamily="18" charset="2"/>
              </a:rPr>
              <a:t>a</a:t>
            </a:r>
            <a:endParaRPr lang="en-GB" altLang="nl-NL" sz="2400">
              <a:latin typeface="Symbol" panose="05050102010706020507" pitchFamily="18" charset="2"/>
            </a:endParaRPr>
          </a:p>
        </p:txBody>
      </p:sp>
      <p:graphicFrame>
        <p:nvGraphicFramePr>
          <p:cNvPr id="9235" name="Object 24">
            <a:extLst>
              <a:ext uri="{FF2B5EF4-FFF2-40B4-BE49-F238E27FC236}">
                <a16:creationId xmlns:a16="http://schemas.microsoft.com/office/drawing/2014/main" id="{F21F34AC-55E6-9286-B092-8ACF21348D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060575"/>
          <a:ext cx="6502400" cy="388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63800" imgH="1473200" progId="Equation.3">
                  <p:embed/>
                </p:oleObj>
              </mc:Choice>
              <mc:Fallback>
                <p:oleObj name="Equation" r:id="rId2" imgW="2463800" imgH="1473200" progId="Equation.3">
                  <p:embed/>
                  <p:pic>
                    <p:nvPicPr>
                      <p:cNvPr id="9235" name="Object 24">
                        <a:extLst>
                          <a:ext uri="{FF2B5EF4-FFF2-40B4-BE49-F238E27FC236}">
                            <a16:creationId xmlns:a16="http://schemas.microsoft.com/office/drawing/2014/main" id="{F21F34AC-55E6-9286-B092-8ACF21348D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060575"/>
                        <a:ext cx="6502400" cy="388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3FC84B9-B2F8-B7EC-FF00-77972665A6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Rotation around a point </a:t>
            </a:r>
            <a:r>
              <a:rPr lang="en-US" altLang="nl-NL" b="1"/>
              <a:t>Q</a:t>
            </a:r>
            <a:r>
              <a:rPr lang="en-US" altLang="nl-NL"/>
              <a:t> </a:t>
            </a:r>
            <a:endParaRPr lang="en-GB" altLang="nl-NL"/>
          </a:p>
        </p:txBody>
      </p:sp>
      <p:grpSp>
        <p:nvGrpSpPr>
          <p:cNvPr id="10243" name="Group 3">
            <a:extLst>
              <a:ext uri="{FF2B5EF4-FFF2-40B4-BE49-F238E27FC236}">
                <a16:creationId xmlns:a16="http://schemas.microsoft.com/office/drawing/2014/main" id="{10F666D8-4AF4-36B0-0E44-E48CFB55D163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209800"/>
            <a:ext cx="2284413" cy="2209800"/>
            <a:chOff x="3695" y="2352"/>
            <a:chExt cx="1056" cy="960"/>
          </a:xfrm>
        </p:grpSpPr>
        <p:sp>
          <p:nvSpPr>
            <p:cNvPr id="10267" name="Line 4">
              <a:extLst>
                <a:ext uri="{FF2B5EF4-FFF2-40B4-BE49-F238E27FC236}">
                  <a16:creationId xmlns:a16="http://schemas.microsoft.com/office/drawing/2014/main" id="{CA461A99-9422-EB0F-2B0C-FA0C54690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5" y="331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68" name="Line 5">
              <a:extLst>
                <a:ext uri="{FF2B5EF4-FFF2-40B4-BE49-F238E27FC236}">
                  <a16:creationId xmlns:a16="http://schemas.microsoft.com/office/drawing/2014/main" id="{82A240E1-6556-43A4-AE04-A0379B0C2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5" y="2352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44" name="Text Box 6">
            <a:extLst>
              <a:ext uri="{FF2B5EF4-FFF2-40B4-BE49-F238E27FC236}">
                <a16:creationId xmlns:a16="http://schemas.microsoft.com/office/drawing/2014/main" id="{83F51DC8-84A1-238C-9FA6-92B580B6C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713" y="39624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i="1"/>
              <a:t>x</a:t>
            </a:r>
          </a:p>
        </p:txBody>
      </p:sp>
      <p:sp>
        <p:nvSpPr>
          <p:cNvPr id="10245" name="Text Box 7">
            <a:extLst>
              <a:ext uri="{FF2B5EF4-FFF2-40B4-BE49-F238E27FC236}">
                <a16:creationId xmlns:a16="http://schemas.microsoft.com/office/drawing/2014/main" id="{194D29F2-4979-C069-FB2F-D88332E56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812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i="1"/>
              <a:t>y</a:t>
            </a:r>
          </a:p>
        </p:txBody>
      </p:sp>
      <p:sp>
        <p:nvSpPr>
          <p:cNvPr id="10246" name="Oval 8">
            <a:extLst>
              <a:ext uri="{FF2B5EF4-FFF2-40B4-BE49-F238E27FC236}">
                <a16:creationId xmlns:a16="http://schemas.microsoft.com/office/drawing/2014/main" id="{0AC52D04-0414-9234-09D5-856F1FB9E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06387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10247" name="Text Box 9">
            <a:extLst>
              <a:ext uri="{FF2B5EF4-FFF2-40B4-BE49-F238E27FC236}">
                <a16:creationId xmlns:a16="http://schemas.microsoft.com/office/drawing/2014/main" id="{ED9D2C0A-7F06-7101-DD0B-EEE62424D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987675"/>
            <a:ext cx="44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b="1"/>
              <a:t> P</a:t>
            </a:r>
          </a:p>
        </p:txBody>
      </p:sp>
      <p:sp>
        <p:nvSpPr>
          <p:cNvPr id="10248" name="Line 10">
            <a:extLst>
              <a:ext uri="{FF2B5EF4-FFF2-40B4-BE49-F238E27FC236}">
                <a16:creationId xmlns:a16="http://schemas.microsoft.com/office/drawing/2014/main" id="{C5FF3594-25B8-03DB-82D7-515EAA0D41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3011488"/>
            <a:ext cx="795338" cy="890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49" name="Text Box 11">
            <a:extLst>
              <a:ext uri="{FF2B5EF4-FFF2-40B4-BE49-F238E27FC236}">
                <a16:creationId xmlns:a16="http://schemas.microsoft.com/office/drawing/2014/main" id="{1131E71A-EFB2-24F3-EB81-845EB6E51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2427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H&amp;B 7-1:222-223</a:t>
            </a:r>
            <a:endParaRPr lang="en-GB" altLang="nl-NL" sz="2400"/>
          </a:p>
        </p:txBody>
      </p:sp>
      <p:grpSp>
        <p:nvGrpSpPr>
          <p:cNvPr id="10250" name="Group 13">
            <a:extLst>
              <a:ext uri="{FF2B5EF4-FFF2-40B4-BE49-F238E27FC236}">
                <a16:creationId xmlns:a16="http://schemas.microsoft.com/office/drawing/2014/main" id="{0A0BD33A-A9EF-9449-60F5-91DB83B8B152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209800"/>
            <a:ext cx="2284413" cy="2209800"/>
            <a:chOff x="3695" y="2352"/>
            <a:chExt cx="1056" cy="960"/>
          </a:xfrm>
        </p:grpSpPr>
        <p:sp>
          <p:nvSpPr>
            <p:cNvPr id="10265" name="Line 14">
              <a:extLst>
                <a:ext uri="{FF2B5EF4-FFF2-40B4-BE49-F238E27FC236}">
                  <a16:creationId xmlns:a16="http://schemas.microsoft.com/office/drawing/2014/main" id="{DB43798A-8BB7-A7FB-C872-30A5F7813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5" y="331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66" name="Line 15">
              <a:extLst>
                <a:ext uri="{FF2B5EF4-FFF2-40B4-BE49-F238E27FC236}">
                  <a16:creationId xmlns:a16="http://schemas.microsoft.com/office/drawing/2014/main" id="{2A3EB86F-3277-2EF4-2030-5EFB911345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5" y="2352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51" name="Text Box 16">
            <a:extLst>
              <a:ext uri="{FF2B5EF4-FFF2-40B4-BE49-F238E27FC236}">
                <a16:creationId xmlns:a16="http://schemas.microsoft.com/office/drawing/2014/main" id="{266EF690-F077-82AB-FE66-D453F587F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713" y="39624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i="1"/>
              <a:t>x</a:t>
            </a:r>
          </a:p>
        </p:txBody>
      </p:sp>
      <p:sp>
        <p:nvSpPr>
          <p:cNvPr id="10252" name="Text Box 17">
            <a:extLst>
              <a:ext uri="{FF2B5EF4-FFF2-40B4-BE49-F238E27FC236}">
                <a16:creationId xmlns:a16="http://schemas.microsoft.com/office/drawing/2014/main" id="{029C1559-481A-1FC3-6D57-2FC7797E3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812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i="1"/>
              <a:t>y</a:t>
            </a:r>
          </a:p>
        </p:txBody>
      </p:sp>
      <p:sp>
        <p:nvSpPr>
          <p:cNvPr id="10253" name="Oval 18">
            <a:extLst>
              <a:ext uri="{FF2B5EF4-FFF2-40B4-BE49-F238E27FC236}">
                <a16:creationId xmlns:a16="http://schemas.microsoft.com/office/drawing/2014/main" id="{56B9F550-EE1B-5A62-2953-0B24EDA44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06387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10254" name="Arc 19">
            <a:extLst>
              <a:ext uri="{FF2B5EF4-FFF2-40B4-BE49-F238E27FC236}">
                <a16:creationId xmlns:a16="http://schemas.microsoft.com/office/drawing/2014/main" id="{2F6302A4-5CB4-773A-399B-AA763D8CFC5E}"/>
              </a:ext>
            </a:extLst>
          </p:cNvPr>
          <p:cNvSpPr>
            <a:spLocks/>
          </p:cNvSpPr>
          <p:nvPr/>
        </p:nvSpPr>
        <p:spPr bwMode="auto">
          <a:xfrm flipV="1">
            <a:off x="6858000" y="2895600"/>
            <a:ext cx="717550" cy="1082675"/>
          </a:xfrm>
          <a:custGeom>
            <a:avLst/>
            <a:gdLst>
              <a:gd name="T0" fmla="*/ 2147483646 w 13555"/>
              <a:gd name="T1" fmla="*/ 2147483646 h 20451"/>
              <a:gd name="T2" fmla="*/ 2147483646 w 13555"/>
              <a:gd name="T3" fmla="*/ 2147483646 h 20451"/>
              <a:gd name="T4" fmla="*/ 0 w 13555"/>
              <a:gd name="T5" fmla="*/ 0 h 20451"/>
              <a:gd name="T6" fmla="*/ 0 60000 65536"/>
              <a:gd name="T7" fmla="*/ 0 60000 65536"/>
              <a:gd name="T8" fmla="*/ 0 60000 65536"/>
              <a:gd name="T9" fmla="*/ 0 w 13555"/>
              <a:gd name="T10" fmla="*/ 0 h 20451"/>
              <a:gd name="T11" fmla="*/ 13555 w 13555"/>
              <a:gd name="T12" fmla="*/ 20451 h 204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555" h="20451" fill="none" extrusionOk="0">
                <a:moveTo>
                  <a:pt x="13555" y="16817"/>
                </a:moveTo>
                <a:cubicBezTo>
                  <a:pt x="11583" y="18406"/>
                  <a:pt x="9348" y="19636"/>
                  <a:pt x="6951" y="20451"/>
                </a:cubicBezTo>
              </a:path>
              <a:path w="13555" h="20451" stroke="0" extrusionOk="0">
                <a:moveTo>
                  <a:pt x="13555" y="16817"/>
                </a:moveTo>
                <a:cubicBezTo>
                  <a:pt x="11583" y="18406"/>
                  <a:pt x="9348" y="19636"/>
                  <a:pt x="6951" y="20451"/>
                </a:cubicBezTo>
                <a:lnTo>
                  <a:pt x="0" y="0"/>
                </a:lnTo>
                <a:lnTo>
                  <a:pt x="13555" y="16817"/>
                </a:lnTo>
                <a:close/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5" name="Oval 20">
            <a:extLst>
              <a:ext uri="{FF2B5EF4-FFF2-40B4-BE49-F238E27FC236}">
                <a16:creationId xmlns:a16="http://schemas.microsoft.com/office/drawing/2014/main" id="{F8F274DA-A388-8D32-5813-B28CD6A9E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83527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10256" name="Line 21">
            <a:extLst>
              <a:ext uri="{FF2B5EF4-FFF2-40B4-BE49-F238E27FC236}">
                <a16:creationId xmlns:a16="http://schemas.microsoft.com/office/drawing/2014/main" id="{E2A33D5E-EC83-1B8B-7C24-83C6F33EF8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2759075"/>
            <a:ext cx="381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57" name="Text Box 22">
            <a:extLst>
              <a:ext uri="{FF2B5EF4-FFF2-40B4-BE49-F238E27FC236}">
                <a16:creationId xmlns:a16="http://schemas.microsoft.com/office/drawing/2014/main" id="{7B966A1E-925F-222F-BA4B-2C437813B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9913" y="2438400"/>
            <a:ext cx="471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b="1"/>
              <a:t>P’</a:t>
            </a:r>
          </a:p>
        </p:txBody>
      </p:sp>
      <p:sp>
        <p:nvSpPr>
          <p:cNvPr id="10258" name="Text Box 23">
            <a:extLst>
              <a:ext uri="{FF2B5EF4-FFF2-40B4-BE49-F238E27FC236}">
                <a16:creationId xmlns:a16="http://schemas.microsoft.com/office/drawing/2014/main" id="{7ED585E2-94C7-9EA9-C551-D0BFB97F0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911475"/>
            <a:ext cx="37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NL" sz="2400">
                <a:latin typeface="Symbol" panose="05050102010706020507" pitchFamily="18" charset="2"/>
              </a:rPr>
              <a:t>a</a:t>
            </a:r>
            <a:endParaRPr lang="en-GB" altLang="nl-NL" sz="2400">
              <a:latin typeface="Symbol" panose="05050102010706020507" pitchFamily="18" charset="2"/>
            </a:endParaRPr>
          </a:p>
        </p:txBody>
      </p:sp>
      <p:sp>
        <p:nvSpPr>
          <p:cNvPr id="10259" name="Oval 41">
            <a:extLst>
              <a:ext uri="{FF2B5EF4-FFF2-40B4-BE49-F238E27FC236}">
                <a16:creationId xmlns:a16="http://schemas.microsoft.com/office/drawing/2014/main" id="{D9C6AA2F-FD6F-CD09-B81E-BA7B3B650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5138" y="38592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10260" name="Line 42">
            <a:extLst>
              <a:ext uri="{FF2B5EF4-FFF2-40B4-BE49-F238E27FC236}">
                <a16:creationId xmlns:a16="http://schemas.microsoft.com/office/drawing/2014/main" id="{3F93D2E3-FD84-0600-CF0B-7364AAECC3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38862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61" name="Text Box 43">
            <a:extLst>
              <a:ext uri="{FF2B5EF4-FFF2-40B4-BE49-F238E27FC236}">
                <a16:creationId xmlns:a16="http://schemas.microsoft.com/office/drawing/2014/main" id="{3EAF4F87-CE92-1A1E-F31F-700867FCD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7338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b="1"/>
              <a:t>Q</a:t>
            </a:r>
          </a:p>
        </p:txBody>
      </p:sp>
      <p:sp>
        <p:nvSpPr>
          <p:cNvPr id="10262" name="Text Box 44">
            <a:extLst>
              <a:ext uri="{FF2B5EF4-FFF2-40B4-BE49-F238E27FC236}">
                <a16:creationId xmlns:a16="http://schemas.microsoft.com/office/drawing/2014/main" id="{E72F90AE-3C47-CF83-BF7F-5BF54B98E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352800"/>
            <a:ext cx="849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b="1"/>
              <a:t> P</a:t>
            </a:r>
            <a:r>
              <a:rPr lang="en-GB" altLang="nl-NL" sz="2400" b="1">
                <a:sym typeface="Symbol" panose="05050102010706020507" pitchFamily="18" charset="2"/>
              </a:rPr>
              <a:t></a:t>
            </a:r>
            <a:r>
              <a:rPr lang="en-GB" altLang="nl-NL" sz="2400" b="1"/>
              <a:t>Q</a:t>
            </a:r>
          </a:p>
        </p:txBody>
      </p:sp>
      <p:graphicFrame>
        <p:nvGraphicFramePr>
          <p:cNvPr id="10263" name="Object 29">
            <a:extLst>
              <a:ext uri="{FF2B5EF4-FFF2-40B4-BE49-F238E27FC236}">
                <a16:creationId xmlns:a16="http://schemas.microsoft.com/office/drawing/2014/main" id="{A965E446-C414-3D65-8C71-E1C8C0BB24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844675"/>
          <a:ext cx="3887787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6200" imgH="660400" progId="Equation.3">
                  <p:embed/>
                </p:oleObj>
              </mc:Choice>
              <mc:Fallback>
                <p:oleObj name="Equation" r:id="rId2" imgW="1346200" imgH="660400" progId="Equation.3">
                  <p:embed/>
                  <p:pic>
                    <p:nvPicPr>
                      <p:cNvPr id="10263" name="Object 29">
                        <a:extLst>
                          <a:ext uri="{FF2B5EF4-FFF2-40B4-BE49-F238E27FC236}">
                            <a16:creationId xmlns:a16="http://schemas.microsoft.com/office/drawing/2014/main" id="{A965E446-C414-3D65-8C71-E1C8C0BB24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844675"/>
                        <a:ext cx="3887787" cy="190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4" name="Object 30">
            <a:extLst>
              <a:ext uri="{FF2B5EF4-FFF2-40B4-BE49-F238E27FC236}">
                <a16:creationId xmlns:a16="http://schemas.microsoft.com/office/drawing/2014/main" id="{638C526F-0CEB-66A9-73A7-29214A54A4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005263"/>
          <a:ext cx="6611937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25700" imgH="660400" progId="Equation.3">
                  <p:embed/>
                </p:oleObj>
              </mc:Choice>
              <mc:Fallback>
                <p:oleObj name="Equation" r:id="rId4" imgW="2425700" imgH="660400" progId="Equation.3">
                  <p:embed/>
                  <p:pic>
                    <p:nvPicPr>
                      <p:cNvPr id="10264" name="Object 30">
                        <a:extLst>
                          <a:ext uri="{FF2B5EF4-FFF2-40B4-BE49-F238E27FC236}">
                            <a16:creationId xmlns:a16="http://schemas.microsoft.com/office/drawing/2014/main" id="{638C526F-0CEB-66A9-73A7-29214A54A4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005263"/>
                        <a:ext cx="6611937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>
            <a:extLst>
              <a:ext uri="{FF2B5EF4-FFF2-40B4-BE49-F238E27FC236}">
                <a16:creationId xmlns:a16="http://schemas.microsoft.com/office/drawing/2014/main" id="{2BB22D2A-3575-6177-5C89-3EF837A411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nl-NL"/>
              <a:t>Schale with factor </a:t>
            </a:r>
            <a:r>
              <a:rPr lang="en-GB" altLang="nl-NL" i="1"/>
              <a:t>s</a:t>
            </a:r>
            <a:r>
              <a:rPr lang="en-GB" altLang="nl-NL" i="1" baseline="-25000"/>
              <a:t>x</a:t>
            </a:r>
            <a:r>
              <a:rPr lang="en-GB" altLang="nl-NL" i="1"/>
              <a:t> </a:t>
            </a:r>
            <a:r>
              <a:rPr lang="en-GB" altLang="nl-NL"/>
              <a:t>and</a:t>
            </a:r>
            <a:r>
              <a:rPr lang="en-GB" altLang="nl-NL" i="1"/>
              <a:t> s</a:t>
            </a:r>
            <a:r>
              <a:rPr lang="en-GB" altLang="nl-NL" i="1" baseline="-25000"/>
              <a:t>y</a:t>
            </a:r>
            <a:r>
              <a:rPr lang="en-GB" altLang="nl-NL"/>
              <a:t>:</a:t>
            </a:r>
          </a:p>
          <a:p>
            <a:pPr eaLnBrk="1" hangingPunct="1">
              <a:buFontTx/>
              <a:buNone/>
            </a:pPr>
            <a:r>
              <a:rPr lang="en-GB" altLang="nl-NL" i="1"/>
              <a:t>      x’= s</a:t>
            </a:r>
            <a:r>
              <a:rPr lang="en-GB" altLang="nl-NL" i="1" baseline="-25000"/>
              <a:t>x</a:t>
            </a:r>
            <a:r>
              <a:rPr lang="en-GB" altLang="nl-NL" i="1"/>
              <a:t> x</a:t>
            </a:r>
            <a:r>
              <a:rPr lang="en-GB" altLang="nl-NL"/>
              <a:t>,  </a:t>
            </a:r>
            <a:r>
              <a:rPr lang="en-GB" altLang="nl-NL" i="1"/>
              <a:t>y’= s</a:t>
            </a:r>
            <a:r>
              <a:rPr lang="en-GB" altLang="nl-NL" i="1" baseline="-25000"/>
              <a:t>y</a:t>
            </a:r>
            <a:r>
              <a:rPr lang="en-GB" altLang="nl-NL" i="1"/>
              <a:t> y</a:t>
            </a:r>
            <a:endParaRPr lang="en-GB" altLang="nl-NL"/>
          </a:p>
          <a:p>
            <a:pPr eaLnBrk="1" hangingPunct="1">
              <a:buFontTx/>
              <a:buNone/>
            </a:pPr>
            <a:r>
              <a:rPr lang="en-GB" altLang="nl-NL"/>
              <a:t>or</a:t>
            </a:r>
          </a:p>
        </p:txBody>
      </p:sp>
      <p:graphicFrame>
        <p:nvGraphicFramePr>
          <p:cNvPr id="11267" name="Object 28">
            <a:extLst>
              <a:ext uri="{FF2B5EF4-FFF2-40B4-BE49-F238E27FC236}">
                <a16:creationId xmlns:a16="http://schemas.microsoft.com/office/drawing/2014/main" id="{8B035FA9-5FDA-E576-3E5B-D2791B515B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005263"/>
          <a:ext cx="5400675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57400" imgH="660400" progId="Equation.3">
                  <p:embed/>
                </p:oleObj>
              </mc:Choice>
              <mc:Fallback>
                <p:oleObj name="Equation" r:id="rId2" imgW="2057400" imgH="660400" progId="Equation.3">
                  <p:embed/>
                  <p:pic>
                    <p:nvPicPr>
                      <p:cNvPr id="11267" name="Object 28">
                        <a:extLst>
                          <a:ext uri="{FF2B5EF4-FFF2-40B4-BE49-F238E27FC236}">
                            <a16:creationId xmlns:a16="http://schemas.microsoft.com/office/drawing/2014/main" id="{8B035FA9-5FDA-E576-3E5B-D2791B515B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005263"/>
                        <a:ext cx="5400675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Rectangle 2">
            <a:extLst>
              <a:ext uri="{FF2B5EF4-FFF2-40B4-BE49-F238E27FC236}">
                <a16:creationId xmlns:a16="http://schemas.microsoft.com/office/drawing/2014/main" id="{13D6C0C4-C954-D878-E34B-36CA3B4CE2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Scaling</a:t>
            </a:r>
            <a:endParaRPr lang="en-GB" altLang="nl-NL"/>
          </a:p>
        </p:txBody>
      </p:sp>
      <p:grpSp>
        <p:nvGrpSpPr>
          <p:cNvPr id="11269" name="Group 4">
            <a:extLst>
              <a:ext uri="{FF2B5EF4-FFF2-40B4-BE49-F238E27FC236}">
                <a16:creationId xmlns:a16="http://schemas.microsoft.com/office/drawing/2014/main" id="{9AF2E24E-C6EB-66C6-65CF-239BCC86D1CC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209800"/>
            <a:ext cx="2284413" cy="2209800"/>
            <a:chOff x="3695" y="2352"/>
            <a:chExt cx="1056" cy="960"/>
          </a:xfrm>
        </p:grpSpPr>
        <p:sp>
          <p:nvSpPr>
            <p:cNvPr id="11289" name="Line 5">
              <a:extLst>
                <a:ext uri="{FF2B5EF4-FFF2-40B4-BE49-F238E27FC236}">
                  <a16:creationId xmlns:a16="http://schemas.microsoft.com/office/drawing/2014/main" id="{41581C1F-7FE7-7B10-A232-C33EDE6A9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5" y="331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290" name="Line 6">
              <a:extLst>
                <a:ext uri="{FF2B5EF4-FFF2-40B4-BE49-F238E27FC236}">
                  <a16:creationId xmlns:a16="http://schemas.microsoft.com/office/drawing/2014/main" id="{AE9AC384-65C7-995B-B196-C8A8C281E2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5" y="2352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1270" name="Text Box 7">
            <a:extLst>
              <a:ext uri="{FF2B5EF4-FFF2-40B4-BE49-F238E27FC236}">
                <a16:creationId xmlns:a16="http://schemas.microsoft.com/office/drawing/2014/main" id="{D0BA3F35-B923-F6A0-1F67-E94DDE583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713" y="39624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i="1"/>
              <a:t>x</a:t>
            </a:r>
          </a:p>
        </p:txBody>
      </p:sp>
      <p:sp>
        <p:nvSpPr>
          <p:cNvPr id="11271" name="Text Box 8">
            <a:extLst>
              <a:ext uri="{FF2B5EF4-FFF2-40B4-BE49-F238E27FC236}">
                <a16:creationId xmlns:a16="http://schemas.microsoft.com/office/drawing/2014/main" id="{08CF7059-042B-B94C-67B4-8A065BEDD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812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i="1"/>
              <a:t>y</a:t>
            </a:r>
          </a:p>
        </p:txBody>
      </p:sp>
      <p:sp>
        <p:nvSpPr>
          <p:cNvPr id="11272" name="Oval 9">
            <a:extLst>
              <a:ext uri="{FF2B5EF4-FFF2-40B4-BE49-F238E27FC236}">
                <a16:creationId xmlns:a16="http://schemas.microsoft.com/office/drawing/2014/main" id="{2084566F-9CC8-7687-07DF-C0E2AEF8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581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11273" name="Text Box 10">
            <a:extLst>
              <a:ext uri="{FF2B5EF4-FFF2-40B4-BE49-F238E27FC236}">
                <a16:creationId xmlns:a16="http://schemas.microsoft.com/office/drawing/2014/main" id="{0575C1DC-8D82-4166-018C-9366FA15B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200400"/>
            <a:ext cx="44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b="1"/>
              <a:t> P</a:t>
            </a:r>
          </a:p>
        </p:txBody>
      </p:sp>
      <p:sp>
        <p:nvSpPr>
          <p:cNvPr id="11274" name="Line 14">
            <a:extLst>
              <a:ext uri="{FF2B5EF4-FFF2-40B4-BE49-F238E27FC236}">
                <a16:creationId xmlns:a16="http://schemas.microsoft.com/office/drawing/2014/main" id="{39AD9BAB-75D7-EAE5-B38C-B9E9FF2CE1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895600"/>
            <a:ext cx="1385888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5" name="Text Box 15">
            <a:extLst>
              <a:ext uri="{FF2B5EF4-FFF2-40B4-BE49-F238E27FC236}">
                <a16:creationId xmlns:a16="http://schemas.microsoft.com/office/drawing/2014/main" id="{309E52B6-7B9C-2844-FAAD-0FDA7D132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2449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H&amp;B 7-1:224-225</a:t>
            </a:r>
            <a:endParaRPr lang="en-GB" altLang="nl-NL" sz="2400"/>
          </a:p>
        </p:txBody>
      </p:sp>
      <p:sp>
        <p:nvSpPr>
          <p:cNvPr id="11276" name="Text Box 21">
            <a:extLst>
              <a:ext uri="{FF2B5EF4-FFF2-40B4-BE49-F238E27FC236}">
                <a16:creationId xmlns:a16="http://schemas.microsoft.com/office/drawing/2014/main" id="{E624568F-CE9E-D1F2-51D2-B9765CB68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713" y="39624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i="1"/>
              <a:t>x</a:t>
            </a:r>
          </a:p>
        </p:txBody>
      </p:sp>
      <p:sp>
        <p:nvSpPr>
          <p:cNvPr id="11277" name="Oval 23">
            <a:extLst>
              <a:ext uri="{FF2B5EF4-FFF2-40B4-BE49-F238E27FC236}">
                <a16:creationId xmlns:a16="http://schemas.microsoft.com/office/drawing/2014/main" id="{3E9A021B-F159-E738-F0E0-0229E64AF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581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11278" name="Oval 24">
            <a:extLst>
              <a:ext uri="{FF2B5EF4-FFF2-40B4-BE49-F238E27FC236}">
                <a16:creationId xmlns:a16="http://schemas.microsoft.com/office/drawing/2014/main" id="{5233F389-BBA7-6D56-50BB-6621870F4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538" y="2871788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11279" name="Text Box 30">
            <a:extLst>
              <a:ext uri="{FF2B5EF4-FFF2-40B4-BE49-F238E27FC236}">
                <a16:creationId xmlns:a16="http://schemas.microsoft.com/office/drawing/2014/main" id="{72F0F0F2-7D81-63AB-B60F-5D4876179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5908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b="1"/>
              <a:t>P’</a:t>
            </a:r>
          </a:p>
        </p:txBody>
      </p:sp>
      <p:sp>
        <p:nvSpPr>
          <p:cNvPr id="11280" name="Line 40">
            <a:extLst>
              <a:ext uri="{FF2B5EF4-FFF2-40B4-BE49-F238E27FC236}">
                <a16:creationId xmlns:a16="http://schemas.microsoft.com/office/drawing/2014/main" id="{7FC90BD0-A981-78E0-6453-A72250276B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05513" y="3886200"/>
            <a:ext cx="1385887" cy="531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81" name="Oval 41">
            <a:extLst>
              <a:ext uri="{FF2B5EF4-FFF2-40B4-BE49-F238E27FC236}">
                <a16:creationId xmlns:a16="http://schemas.microsoft.com/office/drawing/2014/main" id="{0F550515-5AEB-7BEB-490C-A349871F0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3775" y="3862388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11282" name="Text Box 42">
            <a:extLst>
              <a:ext uri="{FF2B5EF4-FFF2-40B4-BE49-F238E27FC236}">
                <a16:creationId xmlns:a16="http://schemas.microsoft.com/office/drawing/2014/main" id="{A331312E-9526-A12F-183D-B97A379CD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581400"/>
            <a:ext cx="52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b="1"/>
              <a:t>Q’</a:t>
            </a:r>
          </a:p>
        </p:txBody>
      </p:sp>
      <p:sp>
        <p:nvSpPr>
          <p:cNvPr id="11283" name="Oval 43">
            <a:extLst>
              <a:ext uri="{FF2B5EF4-FFF2-40B4-BE49-F238E27FC236}">
                <a16:creationId xmlns:a16="http://schemas.microsoft.com/office/drawing/2014/main" id="{C106F5A7-A85C-6909-4796-3916D96C6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3538" y="409892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11284" name="Text Box 44">
            <a:extLst>
              <a:ext uri="{FF2B5EF4-FFF2-40B4-BE49-F238E27FC236}">
                <a16:creationId xmlns:a16="http://schemas.microsoft.com/office/drawing/2014/main" id="{64D56D6A-38A9-7A30-F934-70E1D37BA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9624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nl-NL" sz="2400" b="1"/>
              <a:t>Q</a:t>
            </a:r>
          </a:p>
        </p:txBody>
      </p:sp>
      <p:sp>
        <p:nvSpPr>
          <p:cNvPr id="11285" name="Oval 45">
            <a:extLst>
              <a:ext uri="{FF2B5EF4-FFF2-40B4-BE49-F238E27FC236}">
                <a16:creationId xmlns:a16="http://schemas.microsoft.com/office/drawing/2014/main" id="{9832A56E-67B7-2458-92DC-BAE9BC548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3538" y="409892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11286" name="Line 46">
            <a:extLst>
              <a:ext uri="{FF2B5EF4-FFF2-40B4-BE49-F238E27FC236}">
                <a16:creationId xmlns:a16="http://schemas.microsoft.com/office/drawing/2014/main" id="{7C9F3BA1-C832-FD2C-3BFD-7038DC367E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1638" y="361156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87" name="Line 47">
            <a:extLst>
              <a:ext uri="{FF2B5EF4-FFF2-40B4-BE49-F238E27FC236}">
                <a16:creationId xmlns:a16="http://schemas.microsoft.com/office/drawing/2014/main" id="{040FBC5A-1AAA-88B1-3265-46A63A0A98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88225" y="2895600"/>
            <a:ext cx="3175" cy="993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88" name="Line 48">
            <a:extLst>
              <a:ext uri="{FF2B5EF4-FFF2-40B4-BE49-F238E27FC236}">
                <a16:creationId xmlns:a16="http://schemas.microsoft.com/office/drawing/2014/main" id="{CCC8576B-06E6-39B4-884E-493AEDD096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3550" y="3429000"/>
            <a:ext cx="501650" cy="4508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noFill/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7503</TotalTime>
  <Words>1673</Words>
  <Application>Microsoft Office PowerPoint</Application>
  <PresentationFormat>On-screen Show (4:3)</PresentationFormat>
  <Paragraphs>491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Default Design</vt:lpstr>
      <vt:lpstr>CGV 2D transformations</vt:lpstr>
      <vt:lpstr>Overview</vt:lpstr>
      <vt:lpstr>Transformations</vt:lpstr>
      <vt:lpstr>Why transformation?</vt:lpstr>
      <vt:lpstr>Translation</vt:lpstr>
      <vt:lpstr>Translation polygon</vt:lpstr>
      <vt:lpstr>Rotation</vt:lpstr>
      <vt:lpstr>Rotation around a point Q </vt:lpstr>
      <vt:lpstr>Scaling</vt:lpstr>
      <vt:lpstr>Scaling with respect to a point F</vt:lpstr>
      <vt:lpstr>Transformations</vt:lpstr>
      <vt:lpstr>Transformations…</vt:lpstr>
      <vt:lpstr>Homogeneous coordinates 1</vt:lpstr>
      <vt:lpstr>Homogeneous coordinaten 2</vt:lpstr>
      <vt:lpstr>Translation matrix</vt:lpstr>
      <vt:lpstr>Rotation matrix</vt:lpstr>
      <vt:lpstr>Scaling matrix</vt:lpstr>
      <vt:lpstr>Inverse transformations</vt:lpstr>
      <vt:lpstr>Combining transformations 1</vt:lpstr>
      <vt:lpstr>Combining transformations 2</vt:lpstr>
      <vt:lpstr>Combining transformations 3</vt:lpstr>
      <vt:lpstr>Rotation around a point 1</vt:lpstr>
      <vt:lpstr>Rotation around a point 2</vt:lpstr>
      <vt:lpstr>Rotation around point 3</vt:lpstr>
      <vt:lpstr>Rotation around point 4</vt:lpstr>
      <vt:lpstr>Scaling w.r.t. point 1</vt:lpstr>
      <vt:lpstr>Scaling w.r.t.point 2</vt:lpstr>
      <vt:lpstr>Scaling w.r.t.point 3</vt:lpstr>
      <vt:lpstr>Scale in other directions 1</vt:lpstr>
      <vt:lpstr>Scale in other directions 2</vt:lpstr>
      <vt:lpstr>Scale in other directions 3</vt:lpstr>
      <vt:lpstr>Order of transformations 1</vt:lpstr>
      <vt:lpstr>Order of transformations 2</vt:lpstr>
      <vt:lpstr>Order of transformations 3</vt:lpstr>
      <vt:lpstr>Order of transformations 4</vt:lpstr>
      <vt:lpstr>Matrices in general</vt:lpstr>
      <vt:lpstr>Direct construction of matrix</vt:lpstr>
      <vt:lpstr>Direct construction of matrix</vt:lpstr>
      <vt:lpstr>Rigid body transformation</vt:lpstr>
      <vt:lpstr>Other 2D transformations</vt:lpstr>
      <vt:lpstr>Reflection over axis</vt:lpstr>
      <vt:lpstr>Reflect over origin</vt:lpstr>
      <vt:lpstr>Shear</vt:lpstr>
      <vt:lpstr>Transformations coordinates</vt:lpstr>
      <vt:lpstr>Transformations coordinates</vt:lpstr>
      <vt:lpstr>Transformations coordinates</vt:lpstr>
      <vt:lpstr>Transformations coordinates</vt:lpstr>
      <vt:lpstr>Transformations coordinates</vt:lpstr>
      <vt:lpstr>Transformations coordinates</vt:lpstr>
      <vt:lpstr>Transformations coordinates</vt:lpstr>
      <vt:lpstr>OpenGL 2D transformations 1</vt:lpstr>
      <vt:lpstr>OpenGL 2D transformations 2</vt:lpstr>
      <vt:lpstr>OpenGL 2D transformations 3</vt:lpstr>
      <vt:lpstr>OpenGL 2D transformations 4</vt:lpstr>
      <vt:lpstr>OpenGL 2D Transformations 5</vt:lpstr>
      <vt:lpstr>OpenGL 2D Transformations 6</vt:lpstr>
      <vt:lpstr>2D transformations summarized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van Wijk</dc:creator>
  <cp:lastModifiedBy>Jawahar John</cp:lastModifiedBy>
  <cp:revision>78</cp:revision>
  <dcterms:created xsi:type="dcterms:W3CDTF">1601-01-01T00:00:00Z</dcterms:created>
  <dcterms:modified xsi:type="dcterms:W3CDTF">2024-05-28T09:52:46Z</dcterms:modified>
</cp:coreProperties>
</file>