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Lst>
  <p:sldSz cy="6858000" cx="9144000"/>
  <p:notesSz cx="6858000" cy="9144000"/>
  <p:embeddedFontLst>
    <p:embeddedFont>
      <p:font typeface="Cambria Math"/>
      <p:regular r:id="rId1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57" roundtripDataSignature="AMtx7mio6U9hdaOatDEzWvy7B1hA2fW3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7" Type="http://customschemas.google.com/relationships/presentationmetadata" Target="metadata"/><Relationship Id="rId156" Type="http://schemas.openxmlformats.org/officeDocument/2006/relationships/font" Target="fonts/CambriaMath-regular.fntdata"/><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95" name="Google Shape;895;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03" name="Google Shape;903;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11" name="Google Shape;911;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18" name="Google Shape;918;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27" name="Google Shape;927;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36" name="Google Shape;936;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45" name="Google Shape;945;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53" name="Google Shape;95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62" name="Google Shape;962;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72" name="Google Shape;972;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81" name="Google Shape;98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90" name="Google Shape;990;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97" name="Google Shape;997;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06" name="Google Shape;1006;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15" name="Google Shape;1015;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24" name="Google Shape;1024;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31" name="Google Shape;103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38" name="Google Shape;103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45" name="Google Shape;1045;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52" name="Google Shape;1052;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59" name="Google Shape;1059;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66" name="Google Shape;1066;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73" name="Google Shape;1073;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80" name="Google Shape;1080;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87" name="Google Shape;1087;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94" name="Google Shape;1094;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02" name="Google Shape;110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11" name="Google Shape;1111;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18" name="Google Shape;1118;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27" name="Google Shape;1127;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36" name="Google Shape;1136;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43" name="Google Shape;1143;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56" name="Google Shape;1156;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p1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63" name="Google Shape;1163;p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p1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73" name="Google Shape;1173;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84" name="Google Shape;1184;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1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93" name="Google Shape;1193;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02" name="Google Shape;1202;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11" name="Google Shape;1211;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p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20" name="Google Shape;1220;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1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29" name="Google Shape;1229;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8" name="Google Shape;1238;p1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1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7" name="Google Shape;1247;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56" name="Google Shape;1256;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1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65" name="Google Shape;1265;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74" name="Google Shape;1274;p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p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83" name="Google Shape;1283;p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p1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2" name="Google Shape;1292;p1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01" name="Google Shape;1301;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p1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10" name="Google Shape;1310;p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1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19" name="Google Shape;1319;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04" name="Google Shape;204;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11" name="Google Shape;21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19" name="Google Shape;2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6" name="Google Shape;2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48" name="Google Shape;2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55" name="Google Shape;25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04" name="Google Shape;3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12" name="Google Shape;31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21" name="Google Shape;321;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28" name="Google Shape;32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36" name="Google Shape;33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45" name="Google Shape;34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52" name="Google Shape;35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59" name="Google Shape;35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68" name="Google Shape;36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75" name="Google Shape;37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83" name="Google Shape;38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90" name="Google Shape;39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97" name="Google Shape;39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07" name="Google Shape;40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16" name="Google Shape;41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24" name="Google Shape;42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32" name="Google Shape;43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38" name="Google Shape;43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46" name="Google Shape;44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4" name="Google Shape;45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64" name="Google Shape;46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71" name="Google Shape;4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79" name="Google Shape;47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86" name="Google Shape;486;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94" name="Google Shape;49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01" name="Google Shape;50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09" name="Google Shape;50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17" name="Google Shape;51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25" name="Google Shape;52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32" name="Google Shape;53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0" name="Google Shape;540;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7" name="Google Shape;54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55" name="Google Shape;55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62" name="Google Shape;56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71" name="Google Shape;571;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80" name="Google Shape;580;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89" name="Google Shape;58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97" name="Google Shape;597;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06" name="Google Shape;60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13" name="Google Shape;61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20" name="Google Shape;62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2" name="Google Shape;13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27" name="Google Shape;62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35" name="Google Shape;63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42" name="Google Shape;642;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49" name="Google Shape;649;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60" name="Google Shape;660;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72" name="Google Shape;672;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80" name="Google Shape;68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87" name="Google Shape;68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696" name="Google Shape;696;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03" name="Google Shape;703;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14" name="Google Shape;71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22" name="Google Shape;722;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32" name="Google Shape;732;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41" name="Google Shape;74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49" name="Google Shape;74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60" name="Google Shape;76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69" name="Google Shape;769;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78" name="Google Shape;77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87" name="Google Shape;787;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5" name="Google Shape;795;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03" name="Google Shape;80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11" name="Google Shape;811;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19" name="Google Shape;819;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27" name="Google Shape;827;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35" name="Google Shape;83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47" name="Google Shape;847;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58" name="Google Shape;858;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70" name="Google Shape;870;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78" name="Google Shape;878;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887" name="Google Shape;887;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15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8" name="Google Shape;18;p1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15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5" name="Google Shape;35;p1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5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2" name="Google Shape;42;p1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8" name="Google Shape;48;p15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9" name="Google Shape;49;p15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15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1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5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0"/>
          <p:cNvSpPr/>
          <p:nvPr>
            <p:ph idx="2" type="pic"/>
          </p:nvPr>
        </p:nvSpPr>
        <p:spPr>
          <a:xfrm>
            <a:off x="1792288" y="612775"/>
            <a:ext cx="5486400" cy="4114800"/>
          </a:xfrm>
          <a:prstGeom prst="rect">
            <a:avLst/>
          </a:prstGeom>
          <a:noFill/>
          <a:ln>
            <a:noFill/>
          </a:ln>
        </p:spPr>
      </p:sp>
      <p:sp>
        <p:nvSpPr>
          <p:cNvPr id="68" name="Google Shape;68;p16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05.png"/><Relationship Id="rId4" Type="http://schemas.openxmlformats.org/officeDocument/2006/relationships/image" Target="../media/image10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0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48.jpg"/><Relationship Id="rId4" Type="http://schemas.openxmlformats.org/officeDocument/2006/relationships/image" Target="../media/image110.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19.jpg"/><Relationship Id="rId4" Type="http://schemas.openxmlformats.org/officeDocument/2006/relationships/image" Target="../media/image10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06.jpg"/><Relationship Id="rId4" Type="http://schemas.openxmlformats.org/officeDocument/2006/relationships/image" Target="../media/image107.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16.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14.jpg"/><Relationship Id="rId4" Type="http://schemas.openxmlformats.org/officeDocument/2006/relationships/image" Target="../media/image13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09.jpg"/><Relationship Id="rId4" Type="http://schemas.openxmlformats.org/officeDocument/2006/relationships/image" Target="../media/image1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15.jpg"/><Relationship Id="rId4" Type="http://schemas.openxmlformats.org/officeDocument/2006/relationships/image" Target="../media/image1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31.jpg"/><Relationship Id="rId4" Type="http://schemas.openxmlformats.org/officeDocument/2006/relationships/image" Target="../media/image11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22.png"/><Relationship Id="rId4" Type="http://schemas.openxmlformats.org/officeDocument/2006/relationships/image" Target="../media/image12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18.png"/><Relationship Id="rId4" Type="http://schemas.openxmlformats.org/officeDocument/2006/relationships/image" Target="../media/image13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20.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49.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4.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145.png"/><Relationship Id="rId4" Type="http://schemas.openxmlformats.org/officeDocument/2006/relationships/image" Target="../media/image12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140.png"/><Relationship Id="rId4" Type="http://schemas.openxmlformats.org/officeDocument/2006/relationships/image" Target="../media/image1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20.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 Id="rId3" Type="http://schemas.openxmlformats.org/officeDocument/2006/relationships/image" Target="../media/image123.png"/><Relationship Id="rId4" Type="http://schemas.openxmlformats.org/officeDocument/2006/relationships/image" Target="../media/image125.png"/><Relationship Id="rId5" Type="http://schemas.openxmlformats.org/officeDocument/2006/relationships/image" Target="../media/image15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32.png"/><Relationship Id="rId4" Type="http://schemas.openxmlformats.org/officeDocument/2006/relationships/image" Target="../media/image128.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42.png"/><Relationship Id="rId4" Type="http://schemas.openxmlformats.org/officeDocument/2006/relationships/image" Target="../media/image127.png"/><Relationship Id="rId5" Type="http://schemas.openxmlformats.org/officeDocument/2006/relationships/image" Target="../media/image130.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38.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3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43.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3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46.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35.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5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4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4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5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39.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5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5.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2.png"/><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 Id="rId4"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png"/><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png"/><Relationship Id="rId4" Type="http://schemas.openxmlformats.org/officeDocument/2006/relationships/image" Target="../media/image44.png"/><Relationship Id="rId5"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0.png"/><Relationship Id="rId4"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5.png"/><Relationship Id="rId4" Type="http://schemas.openxmlformats.org/officeDocument/2006/relationships/image" Target="../media/image5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56.png"/><Relationship Id="rId4" Type="http://schemas.openxmlformats.org/officeDocument/2006/relationships/image" Target="../media/image6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1.png"/><Relationship Id="rId4" Type="http://schemas.openxmlformats.org/officeDocument/2006/relationships/image" Target="../media/image7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5.jpg"/><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58.png"/><Relationship Id="rId4" Type="http://schemas.openxmlformats.org/officeDocument/2006/relationships/image" Target="../media/image47.png"/><Relationship Id="rId5" Type="http://schemas.openxmlformats.org/officeDocument/2006/relationships/image" Target="../media/image6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74.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7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64.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5.jpg"/><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98.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7.png"/><Relationship Id="rId4" Type="http://schemas.openxmlformats.org/officeDocument/2006/relationships/image" Target="../media/image8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68.jpg"/><Relationship Id="rId4" Type="http://schemas.openxmlformats.org/officeDocument/2006/relationships/image" Target="../media/image5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75.png"/><Relationship Id="rId4" Type="http://schemas.openxmlformats.org/officeDocument/2006/relationships/image" Target="../media/image80.png"/><Relationship Id="rId5" Type="http://schemas.openxmlformats.org/officeDocument/2006/relationships/image" Target="../media/image7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0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70.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9.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76.png"/><Relationship Id="rId4" Type="http://schemas.openxmlformats.org/officeDocument/2006/relationships/image" Target="../media/image7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7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6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77.png"/><Relationship Id="rId4" Type="http://schemas.openxmlformats.org/officeDocument/2006/relationships/image" Target="../media/image8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00.png"/><Relationship Id="rId4" Type="http://schemas.openxmlformats.org/officeDocument/2006/relationships/image" Target="../media/image8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84.png"/><Relationship Id="rId4" Type="http://schemas.openxmlformats.org/officeDocument/2006/relationships/image" Target="../media/image8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89.png"/><Relationship Id="rId4" Type="http://schemas.openxmlformats.org/officeDocument/2006/relationships/image" Target="../media/image93.png"/><Relationship Id="rId5" Type="http://schemas.openxmlformats.org/officeDocument/2006/relationships/image" Target="../media/image9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85.png"/><Relationship Id="rId4" Type="http://schemas.openxmlformats.org/officeDocument/2006/relationships/image" Target="../media/image97.png"/><Relationship Id="rId5" Type="http://schemas.openxmlformats.org/officeDocument/2006/relationships/image" Target="../media/image90.png"/><Relationship Id="rId6" Type="http://schemas.openxmlformats.org/officeDocument/2006/relationships/image" Target="../media/image8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87.png"/><Relationship Id="rId6" Type="http://schemas.openxmlformats.org/officeDocument/2006/relationships/image" Target="../media/image103.png"/><Relationship Id="rId7" Type="http://schemas.openxmlformats.org/officeDocument/2006/relationships/image" Target="../media/image9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13.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96.png"/><Relationship Id="rId4" Type="http://schemas.openxmlformats.org/officeDocument/2006/relationships/image" Target="../media/image9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304800" y="304800"/>
            <a:ext cx="8534400" cy="2733822"/>
          </a:xfrm>
          <a:prstGeom prst="rect">
            <a:avLst/>
          </a:pr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0000"/>
              </a:buClr>
              <a:buSzPts val="2400"/>
              <a:buFont typeface="Cambria Math"/>
              <a:buNone/>
            </a:pPr>
            <a:r>
              <a:rPr lang="en-US" sz="2400">
                <a:solidFill>
                  <a:srgbClr val="FF0000"/>
                </a:solidFill>
                <a:latin typeface="Cambria Math"/>
                <a:ea typeface="Cambria Math"/>
                <a:cs typeface="Cambria Math"/>
                <a:sym typeface="Cambria Math"/>
              </a:rPr>
              <a:t>6</a:t>
            </a:r>
            <a:r>
              <a:rPr baseline="30000" lang="en-US" sz="2400">
                <a:solidFill>
                  <a:srgbClr val="FF0000"/>
                </a:solidFill>
                <a:latin typeface="Cambria Math"/>
                <a:ea typeface="Cambria Math"/>
                <a:cs typeface="Cambria Math"/>
                <a:sym typeface="Cambria Math"/>
              </a:rPr>
              <a:t>TH</a:t>
            </a:r>
            <a:r>
              <a:rPr lang="en-US" sz="2400">
                <a:solidFill>
                  <a:srgbClr val="FF0000"/>
                </a:solidFill>
                <a:latin typeface="Cambria Math"/>
                <a:ea typeface="Cambria Math"/>
                <a:cs typeface="Cambria Math"/>
                <a:sym typeface="Cambria Math"/>
              </a:rPr>
              <a:t> SEMESTER - COMPUTER GRAPHICS AND VISUALIZATION (18CS62)</a:t>
            </a:r>
            <a:br>
              <a:rPr lang="en-US" sz="2400">
                <a:solidFill>
                  <a:srgbClr val="FF0000"/>
                </a:solidFill>
                <a:latin typeface="Cambria Math"/>
                <a:ea typeface="Cambria Math"/>
                <a:cs typeface="Cambria Math"/>
                <a:sym typeface="Cambria Math"/>
              </a:rPr>
            </a:br>
            <a:br>
              <a:rPr lang="en-US" sz="2400">
                <a:solidFill>
                  <a:srgbClr val="FF0000"/>
                </a:solidFill>
                <a:latin typeface="Cambria Math"/>
                <a:ea typeface="Cambria Math"/>
                <a:cs typeface="Cambria Math"/>
                <a:sym typeface="Cambria Math"/>
              </a:rPr>
            </a:br>
            <a:r>
              <a:rPr lang="en-US" sz="2400">
                <a:solidFill>
                  <a:srgbClr val="FF0000"/>
                </a:solidFill>
                <a:latin typeface="Cambria Math"/>
                <a:ea typeface="Cambria Math"/>
                <a:cs typeface="Cambria Math"/>
                <a:sym typeface="Cambria Math"/>
              </a:rPr>
              <a:t>MODULE 2</a:t>
            </a:r>
            <a:br>
              <a:rPr lang="en-US" sz="2400">
                <a:solidFill>
                  <a:srgbClr val="FF0000"/>
                </a:solidFill>
                <a:latin typeface="Cambria Math"/>
                <a:ea typeface="Cambria Math"/>
                <a:cs typeface="Cambria Math"/>
                <a:sym typeface="Cambria Math"/>
              </a:rPr>
            </a:br>
            <a:r>
              <a:rPr lang="en-US" sz="2400"/>
              <a:t> FILL AREA PRIMITIVES, 2D GEOMETRIC TRANSFORMATIONS AND 2D VIEWING</a:t>
            </a:r>
            <a:endParaRPr b="1" sz="2400">
              <a:solidFill>
                <a:srgbClr val="FF0000"/>
              </a:solidFill>
              <a:latin typeface="Cambria Math"/>
              <a:ea typeface="Cambria Math"/>
              <a:cs typeface="Cambria Math"/>
              <a:sym typeface="Cambria Math"/>
            </a:endParaRPr>
          </a:p>
        </p:txBody>
      </p:sp>
      <p:sp>
        <p:nvSpPr>
          <p:cNvPr id="89" name="Google Shape;89;p1"/>
          <p:cNvSpPr txBox="1"/>
          <p:nvPr/>
        </p:nvSpPr>
        <p:spPr>
          <a:xfrm>
            <a:off x="304800" y="2785403"/>
            <a:ext cx="8534400" cy="3462997"/>
          </a:xfrm>
          <a:prstGeom prst="rect">
            <a:avLst/>
          </a:prstGeom>
          <a:noFill/>
          <a:ln cap="flat" cmpd="sng" w="57150">
            <a:solidFill>
              <a:schemeClr val="dk1"/>
            </a:solidFill>
            <a:prstDash val="solid"/>
            <a:round/>
            <a:headEnd len="sm" w="sm" type="none"/>
            <a:tailEnd len="sm" w="sm" type="none"/>
          </a:ln>
        </p:spPr>
        <p:txBody>
          <a:bodyPr anchorCtr="0" anchor="t" bIns="45700" lIns="91425" spcFirstLastPara="1" rIns="91425" wrap="square" tIns="45700">
            <a:normAutofit fontScale="97500"/>
          </a:bodyPr>
          <a:lstStyle/>
          <a:p>
            <a:pPr indent="0" lvl="0" marL="0" marR="0" rtl="0" algn="ctr">
              <a:lnSpc>
                <a:spcPct val="100000"/>
              </a:lnSpc>
              <a:spcBef>
                <a:spcPts val="0"/>
              </a:spcBef>
              <a:spcAft>
                <a:spcPts val="0"/>
              </a:spcAft>
              <a:buClr>
                <a:schemeClr val="dk1"/>
              </a:buClr>
              <a:buSzPct val="100000"/>
              <a:buFont typeface="Calibri"/>
              <a:buNone/>
            </a:pPr>
            <a:r>
              <a:t/>
            </a:r>
            <a:endParaRPr b="1" i="0" sz="2500" u="none" cap="none" strike="noStrike">
              <a:solidFill>
                <a:srgbClr val="FF0000"/>
              </a:solidFill>
              <a:latin typeface="Calibri"/>
              <a:ea typeface="Calibri"/>
              <a:cs typeface="Calibri"/>
              <a:sym typeface="Calibri"/>
            </a:endParaRPr>
          </a:p>
          <a:p>
            <a:pPr indent="0" lvl="0" marL="0" marR="0" rtl="0" algn="ctr">
              <a:lnSpc>
                <a:spcPct val="100000"/>
              </a:lnSpc>
              <a:spcBef>
                <a:spcPts val="0"/>
              </a:spcBef>
              <a:spcAft>
                <a:spcPts val="0"/>
              </a:spcAft>
              <a:buClr>
                <a:srgbClr val="CC3399"/>
              </a:buClr>
              <a:buSzPct val="100000"/>
              <a:buFont typeface="Times New Roman"/>
              <a:buNone/>
            </a:pPr>
            <a:r>
              <a:t/>
            </a:r>
            <a:endParaRPr b="1" i="0" sz="2500" u="none" cap="none" strike="noStrike">
              <a:solidFill>
                <a:srgbClr val="CC33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C3399"/>
              </a:buClr>
              <a:buSzPct val="100000"/>
              <a:buFont typeface="Times New Roman"/>
              <a:buNone/>
            </a:pPr>
            <a:r>
              <a:rPr b="1" i="0" lang="en-US" sz="2500" u="none" cap="none" strike="noStrike">
                <a:solidFill>
                  <a:srgbClr val="CC3399"/>
                </a:solidFill>
                <a:latin typeface="Times New Roman"/>
                <a:ea typeface="Times New Roman"/>
                <a:cs typeface="Times New Roman"/>
                <a:sym typeface="Times New Roman"/>
              </a:rPr>
              <a:t>Mr. SYED MATHEEN PASHA</a:t>
            </a:r>
            <a:endParaRPr b="1" i="0" sz="2500" u="none" cap="none" strike="noStrike">
              <a:solidFill>
                <a:srgbClr val="CC339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CC3399"/>
              </a:buClr>
              <a:buSzPct val="100000"/>
              <a:buFont typeface="Times New Roman"/>
              <a:buNone/>
            </a:pPr>
            <a:r>
              <a:rPr b="1" i="0" lang="en-US" sz="1200" u="none" cap="none" strike="noStrike">
                <a:solidFill>
                  <a:srgbClr val="CC3399"/>
                </a:solidFill>
                <a:latin typeface="Times New Roman"/>
                <a:ea typeface="Times New Roman"/>
                <a:cs typeface="Times New Roman"/>
                <a:sym typeface="Times New Roman"/>
              </a:rPr>
              <a:t>ASSISTANT PROFESSOR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C3399"/>
              </a:buClr>
              <a:buSzPct val="100000"/>
              <a:buFont typeface="Times New Roman"/>
              <a:buNone/>
            </a:pPr>
            <a:r>
              <a:rPr b="1" i="0" lang="en-US" sz="1200" u="none" cap="none" strike="noStrike">
                <a:solidFill>
                  <a:srgbClr val="CC3399"/>
                </a:solidFill>
                <a:latin typeface="Times New Roman"/>
                <a:ea typeface="Times New Roman"/>
                <a:cs typeface="Times New Roman"/>
                <a:sym typeface="Times New Roman"/>
              </a:rPr>
              <a:t>DEPARTMENT OF COMPUTER SCIENCE AND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0000"/>
              </a:buClr>
              <a:buSzPct val="100000"/>
              <a:buFont typeface="Times New Roman"/>
              <a:buNone/>
            </a:pPr>
            <a:r>
              <a:rPr b="1" i="0" lang="en-US" sz="2900" u="none" cap="none" strike="noStrike">
                <a:solidFill>
                  <a:srgbClr val="FF0000"/>
                </a:solidFill>
                <a:latin typeface="Times New Roman"/>
                <a:ea typeface="Times New Roman"/>
                <a:cs typeface="Times New Roman"/>
                <a:sym typeface="Times New Roman"/>
              </a:rPr>
              <a:t>SAI VIDYA INSTITUTE OF TECHNOLOGY</a:t>
            </a:r>
            <a:endParaRPr b="1" i="0" sz="2900" u="none" cap="none" strike="noStrike">
              <a:solidFill>
                <a:srgbClr val="FF0000"/>
              </a:solidFill>
              <a:latin typeface="Times New Roman"/>
              <a:ea typeface="Times New Roman"/>
              <a:cs typeface="Times New Roman"/>
              <a:sym typeface="Times New Roman"/>
            </a:endParaRPr>
          </a:p>
        </p:txBody>
      </p:sp>
      <p:pic>
        <p:nvPicPr>
          <p:cNvPr descr="COLLEGE LOGO" id="90" name="Google Shape;90;p1"/>
          <p:cNvPicPr preferRelativeResize="0"/>
          <p:nvPr/>
        </p:nvPicPr>
        <p:blipFill rotWithShape="1">
          <a:blip r:embed="rId3">
            <a:alphaModFix/>
          </a:blip>
          <a:srcRect b="0" l="0" r="0" t="0"/>
          <a:stretch/>
        </p:blipFill>
        <p:spPr>
          <a:xfrm>
            <a:off x="4191000" y="4800600"/>
            <a:ext cx="857250" cy="790575"/>
          </a:xfrm>
          <a:prstGeom prst="rect">
            <a:avLst/>
          </a:prstGeom>
          <a:noFill/>
          <a:ln>
            <a:noFill/>
          </a:ln>
        </p:spPr>
      </p:pic>
      <p:sp>
        <p:nvSpPr>
          <p:cNvPr id="91" name="Google Shape;91;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58" name="Google Shape;158;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Polygon Classifications</a:t>
            </a:r>
            <a:endParaRPr/>
          </a:p>
          <a:p>
            <a:pPr indent="-285750" lvl="1" marL="742950" rtl="0" algn="l">
              <a:lnSpc>
                <a:spcPct val="100000"/>
              </a:lnSpc>
              <a:spcBef>
                <a:spcPts val="560"/>
              </a:spcBef>
              <a:spcAft>
                <a:spcPts val="0"/>
              </a:spcAft>
              <a:buClr>
                <a:schemeClr val="dk1"/>
              </a:buClr>
              <a:buSzPts val="2800"/>
              <a:buChar char="–"/>
            </a:pPr>
            <a:r>
              <a:rPr b="1" lang="en-US"/>
              <a:t>Convex polygon</a:t>
            </a:r>
            <a:endParaRPr/>
          </a:p>
          <a:p>
            <a:pPr indent="-285750" lvl="1" marL="742950" rtl="0" algn="l">
              <a:lnSpc>
                <a:spcPct val="100000"/>
              </a:lnSpc>
              <a:spcBef>
                <a:spcPts val="560"/>
              </a:spcBef>
              <a:spcAft>
                <a:spcPts val="0"/>
              </a:spcAft>
              <a:buClr>
                <a:schemeClr val="dk1"/>
              </a:buClr>
              <a:buSzPts val="2800"/>
              <a:buChar char="–"/>
            </a:pPr>
            <a:r>
              <a:rPr b="1" lang="en-US"/>
              <a:t>Concave polygon</a:t>
            </a:r>
            <a:endParaRPr/>
          </a:p>
          <a:p>
            <a:pPr indent="-285750" lvl="1" marL="742950" rtl="0" algn="l">
              <a:lnSpc>
                <a:spcPct val="100000"/>
              </a:lnSpc>
              <a:spcBef>
                <a:spcPts val="560"/>
              </a:spcBef>
              <a:spcAft>
                <a:spcPts val="0"/>
              </a:spcAft>
              <a:buClr>
                <a:schemeClr val="dk1"/>
              </a:buClr>
              <a:buSzPts val="2800"/>
              <a:buChar char="–"/>
            </a:pPr>
            <a:r>
              <a:rPr b="1" lang="en-US"/>
              <a:t>degenerate polygon</a:t>
            </a:r>
            <a:endParaRPr/>
          </a:p>
        </p:txBody>
      </p:sp>
      <p:sp>
        <p:nvSpPr>
          <p:cNvPr id="159" name="Google Shape;15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fixed-point scaling</a:t>
            </a:r>
            <a:endParaRPr/>
          </a:p>
        </p:txBody>
      </p:sp>
      <p:sp>
        <p:nvSpPr>
          <p:cNvPr id="898" name="Google Shape;898;p10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7.50.27 PM.png" id="899" name="Google Shape;899;p100"/>
          <p:cNvPicPr preferRelativeResize="0"/>
          <p:nvPr/>
        </p:nvPicPr>
        <p:blipFill rotWithShape="1">
          <a:blip r:embed="rId3">
            <a:alphaModFix/>
          </a:blip>
          <a:srcRect b="0" l="0" r="0" t="0"/>
          <a:stretch/>
        </p:blipFill>
        <p:spPr>
          <a:xfrm>
            <a:off x="324842" y="2203293"/>
            <a:ext cx="8724900" cy="1308100"/>
          </a:xfrm>
          <a:prstGeom prst="rect">
            <a:avLst/>
          </a:prstGeom>
          <a:noFill/>
          <a:ln>
            <a:noFill/>
          </a:ln>
        </p:spPr>
      </p:pic>
      <p:pic>
        <p:nvPicPr>
          <p:cNvPr descr="Screen Shot 2014-10-08 at 7.50.35 PM.png" id="900" name="Google Shape;900;p100"/>
          <p:cNvPicPr preferRelativeResize="0"/>
          <p:nvPr/>
        </p:nvPicPr>
        <p:blipFill rotWithShape="1">
          <a:blip r:embed="rId4">
            <a:alphaModFix/>
          </a:blip>
          <a:srcRect b="0" l="0" r="0" t="0"/>
          <a:stretch/>
        </p:blipFill>
        <p:spPr>
          <a:xfrm>
            <a:off x="1185397" y="4225828"/>
            <a:ext cx="6489700" cy="558800"/>
          </a:xfrm>
          <a:prstGeom prst="rect">
            <a:avLst/>
          </a:prstGeom>
          <a:noFill/>
          <a:ln>
            <a:noFill/>
          </a:ln>
        </p:spPr>
      </p:pic>
    </p:spTree>
  </p:cSld>
  <p:clrMapOvr>
    <a:masterClrMapping/>
  </p:clrMapOvr>
  <p:transition spd="slow">
    <p:fade thruBlk="1"/>
  </p:transition>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Matrix concatenation properties</a:t>
            </a:r>
            <a:endParaRPr/>
          </a:p>
        </p:txBody>
      </p:sp>
      <p:sp>
        <p:nvSpPr>
          <p:cNvPr id="906" name="Google Shape;906;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Multiplication is associative</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Multiplication is NOT commutative</a:t>
            </a:r>
            <a:endParaRPr/>
          </a:p>
          <a:p>
            <a:pPr indent="-285750" lvl="1" marL="742950" rtl="0" algn="l">
              <a:lnSpc>
                <a:spcPct val="100000"/>
              </a:lnSpc>
              <a:spcBef>
                <a:spcPts val="560"/>
              </a:spcBef>
              <a:spcAft>
                <a:spcPts val="0"/>
              </a:spcAft>
              <a:buClr>
                <a:schemeClr val="dk1"/>
              </a:buClr>
              <a:buSzPts val="2800"/>
              <a:buChar char="–"/>
            </a:pPr>
            <a:r>
              <a:rPr lang="en-US"/>
              <a:t>Unless the sequence of transformations are all of the same kind</a:t>
            </a:r>
            <a:endParaRPr/>
          </a:p>
          <a:p>
            <a:pPr indent="-285750" lvl="1" marL="742950" rtl="0" algn="l">
              <a:lnSpc>
                <a:spcPct val="100000"/>
              </a:lnSpc>
              <a:spcBef>
                <a:spcPts val="560"/>
              </a:spcBef>
              <a:spcAft>
                <a:spcPts val="0"/>
              </a:spcAft>
              <a:buClr>
                <a:schemeClr val="dk1"/>
              </a:buClr>
              <a:buSzPts val="2800"/>
              <a:buChar char="–"/>
            </a:pPr>
            <a:r>
              <a:rPr lang="en-US"/>
              <a:t>M</a:t>
            </a:r>
            <a:r>
              <a:rPr baseline="-25000" lang="en-US"/>
              <a:t>2</a:t>
            </a:r>
            <a:r>
              <a:rPr lang="en-US"/>
              <a:t>M</a:t>
            </a:r>
            <a:r>
              <a:rPr baseline="-25000" lang="en-US"/>
              <a:t>1</a:t>
            </a:r>
            <a:r>
              <a:rPr lang="en-US"/>
              <a:t> is not equal to M</a:t>
            </a:r>
            <a:r>
              <a:rPr baseline="-25000" lang="en-US"/>
              <a:t>1</a:t>
            </a:r>
            <a:r>
              <a:rPr lang="en-US"/>
              <a:t>M</a:t>
            </a:r>
            <a:r>
              <a:rPr baseline="-25000" lang="en-US"/>
              <a:t>2</a:t>
            </a:r>
            <a:r>
              <a:rPr lang="en-US"/>
              <a:t> in general</a:t>
            </a:r>
            <a:endParaRPr/>
          </a:p>
        </p:txBody>
      </p:sp>
      <p:sp>
        <p:nvSpPr>
          <p:cNvPr id="907" name="Google Shape;907;p10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7.53.32 PM.png" id="908" name="Google Shape;908;p101"/>
          <p:cNvPicPr preferRelativeResize="0"/>
          <p:nvPr/>
        </p:nvPicPr>
        <p:blipFill rotWithShape="1">
          <a:blip r:embed="rId3">
            <a:alphaModFix/>
          </a:blip>
          <a:srcRect b="0" l="0" r="0" t="0"/>
          <a:stretch/>
        </p:blipFill>
        <p:spPr>
          <a:xfrm>
            <a:off x="1166028" y="2222969"/>
            <a:ext cx="6286500" cy="482600"/>
          </a:xfrm>
          <a:prstGeom prst="rect">
            <a:avLst/>
          </a:prstGeom>
          <a:noFill/>
          <a:ln>
            <a:noFill/>
          </a:ln>
        </p:spPr>
      </p:pic>
    </p:spTree>
  </p:cSld>
  <p:clrMapOvr>
    <a:masterClrMapping/>
  </p:clrMapOvr>
  <p:transition spd="slow">
    <p:fade thruBlk="1"/>
  </p:transition>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Computational efficiency</a:t>
            </a:r>
            <a:endParaRPr/>
          </a:p>
        </p:txBody>
      </p:sp>
      <p:sp>
        <p:nvSpPr>
          <p:cNvPr id="914" name="Google Shape;914;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Formulation of a concatenated matrix may be more efficient</a:t>
            </a:r>
            <a:endParaRPr/>
          </a:p>
          <a:p>
            <a:pPr indent="-285750" lvl="1" marL="742950" rtl="0" algn="l">
              <a:lnSpc>
                <a:spcPct val="100000"/>
              </a:lnSpc>
              <a:spcBef>
                <a:spcPts val="560"/>
              </a:spcBef>
              <a:spcAft>
                <a:spcPts val="0"/>
              </a:spcAft>
              <a:buClr>
                <a:schemeClr val="dk1"/>
              </a:buClr>
              <a:buSzPts val="2800"/>
              <a:buChar char="–"/>
            </a:pPr>
            <a:r>
              <a:rPr lang="en-US"/>
              <a:t>Requires fewer multiply/add operations</a:t>
            </a:r>
            <a:endParaRPr/>
          </a:p>
          <a:p>
            <a:pPr indent="-342900" lvl="0" marL="342900" rtl="0" algn="l">
              <a:lnSpc>
                <a:spcPct val="100000"/>
              </a:lnSpc>
              <a:spcBef>
                <a:spcPts val="640"/>
              </a:spcBef>
              <a:spcAft>
                <a:spcPts val="0"/>
              </a:spcAft>
              <a:buClr>
                <a:schemeClr val="dk1"/>
              </a:buClr>
              <a:buSzPts val="3200"/>
              <a:buChar char="•"/>
            </a:pPr>
            <a:r>
              <a:rPr lang="en-US"/>
              <a:t>Rotation calculations require trigonometric evaluations</a:t>
            </a:r>
            <a:endParaRPr/>
          </a:p>
          <a:p>
            <a:pPr indent="-285750" lvl="1" marL="742950" rtl="0" algn="l">
              <a:lnSpc>
                <a:spcPct val="100000"/>
              </a:lnSpc>
              <a:spcBef>
                <a:spcPts val="560"/>
              </a:spcBef>
              <a:spcAft>
                <a:spcPts val="0"/>
              </a:spcAft>
              <a:buClr>
                <a:schemeClr val="dk1"/>
              </a:buClr>
              <a:buSzPts val="2800"/>
              <a:buChar char="–"/>
            </a:pPr>
            <a:r>
              <a:rPr lang="en-US"/>
              <a:t>In animations with small-angle rotations, approximations (e.g. power series) and iterative calculations can reduce complexity</a:t>
            </a:r>
            <a:endParaRPr/>
          </a:p>
        </p:txBody>
      </p:sp>
      <p:sp>
        <p:nvSpPr>
          <p:cNvPr id="915" name="Google Shape;915;p10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Other transformations: reflection</a:t>
            </a:r>
            <a:endParaRPr/>
          </a:p>
        </p:txBody>
      </p:sp>
      <p:sp>
        <p:nvSpPr>
          <p:cNvPr id="921" name="Google Shape;921;p10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22" name="Google Shape;922;p103"/>
          <p:cNvSpPr txBox="1"/>
          <p:nvPr/>
        </p:nvSpPr>
        <p:spPr>
          <a:xfrm>
            <a:off x="1057264" y="1637108"/>
            <a:ext cx="6712390" cy="555078"/>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7-16   </a:t>
            </a:r>
            <a:r>
              <a:rPr b="0" i="0" lang="en-US" sz="3600" u="none" cap="none" strike="noStrike">
                <a:solidFill>
                  <a:schemeClr val="dk2"/>
                </a:solidFill>
                <a:latin typeface="Arial"/>
                <a:ea typeface="Arial"/>
                <a:cs typeface="Arial"/>
                <a:sym typeface="Arial"/>
              </a:rPr>
              <a:t>Reflection of an object about the </a:t>
            </a:r>
            <a:r>
              <a:rPr b="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axis.</a:t>
            </a:r>
            <a:endParaRPr b="0" i="0" sz="3600" u="none" cap="none" strike="noStrike">
              <a:solidFill>
                <a:schemeClr val="dk2"/>
              </a:solidFill>
              <a:latin typeface="Arial"/>
              <a:ea typeface="Arial"/>
              <a:cs typeface="Arial"/>
              <a:sym typeface="Arial"/>
            </a:endParaRPr>
          </a:p>
        </p:txBody>
      </p:sp>
      <p:pic>
        <p:nvPicPr>
          <p:cNvPr descr="AADGHBN0" id="923" name="Google Shape;923;p103"/>
          <p:cNvPicPr preferRelativeResize="0"/>
          <p:nvPr/>
        </p:nvPicPr>
        <p:blipFill rotWithShape="1">
          <a:blip r:embed="rId3">
            <a:alphaModFix/>
          </a:blip>
          <a:srcRect b="0" l="0" r="0" t="0"/>
          <a:stretch/>
        </p:blipFill>
        <p:spPr>
          <a:xfrm>
            <a:off x="2034873" y="2322908"/>
            <a:ext cx="2860276" cy="4100721"/>
          </a:xfrm>
          <a:prstGeom prst="rect">
            <a:avLst/>
          </a:prstGeom>
          <a:noFill/>
          <a:ln>
            <a:noFill/>
          </a:ln>
        </p:spPr>
      </p:pic>
      <p:pic>
        <p:nvPicPr>
          <p:cNvPr descr="Screen Shot 2014-10-11 at 9.52.04 AM.png" id="924" name="Google Shape;924;p103"/>
          <p:cNvPicPr preferRelativeResize="0"/>
          <p:nvPr/>
        </p:nvPicPr>
        <p:blipFill rotWithShape="1">
          <a:blip r:embed="rId4">
            <a:alphaModFix/>
          </a:blip>
          <a:srcRect b="0" l="0" r="0" t="0"/>
          <a:stretch/>
        </p:blipFill>
        <p:spPr>
          <a:xfrm>
            <a:off x="6331818" y="3089748"/>
            <a:ext cx="1854200" cy="1295400"/>
          </a:xfrm>
          <a:prstGeom prst="rect">
            <a:avLst/>
          </a:prstGeom>
          <a:noFill/>
          <a:ln>
            <a:noFill/>
          </a:ln>
        </p:spPr>
      </p:pic>
    </p:spTree>
  </p:cSld>
  <p:clrMapOvr>
    <a:masterClrMapping/>
  </p:clrMapOvr>
  <p:transition spd="slow">
    <p:fade thruBlk="1"/>
  </p:transition>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Reflection</a:t>
            </a:r>
            <a:endParaRPr/>
          </a:p>
        </p:txBody>
      </p:sp>
      <p:sp>
        <p:nvSpPr>
          <p:cNvPr id="930" name="Google Shape;930;p10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31" name="Google Shape;931;p104"/>
          <p:cNvSpPr txBox="1"/>
          <p:nvPr/>
        </p:nvSpPr>
        <p:spPr>
          <a:xfrm>
            <a:off x="806074" y="1524000"/>
            <a:ext cx="6992463" cy="553174"/>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7-17   </a:t>
            </a:r>
            <a:r>
              <a:rPr b="0" i="0" lang="en-US" sz="3600" u="none" cap="none" strike="noStrike">
                <a:solidFill>
                  <a:schemeClr val="dk2"/>
                </a:solidFill>
                <a:latin typeface="Arial"/>
                <a:ea typeface="Arial"/>
                <a:cs typeface="Arial"/>
                <a:sym typeface="Arial"/>
              </a:rPr>
              <a:t>Reflection of an object about the </a:t>
            </a:r>
            <a:r>
              <a:rPr b="0" i="1" lang="en-US" sz="3600" u="none" cap="none" strike="noStrike">
                <a:solidFill>
                  <a:schemeClr val="dk2"/>
                </a:solidFill>
                <a:latin typeface="Arial"/>
                <a:ea typeface="Arial"/>
                <a:cs typeface="Arial"/>
                <a:sym typeface="Arial"/>
              </a:rPr>
              <a:t>y</a:t>
            </a:r>
            <a:r>
              <a:rPr b="0" i="0" lang="en-US" sz="3600" u="none" cap="none" strike="noStrike">
                <a:solidFill>
                  <a:schemeClr val="dk2"/>
                </a:solidFill>
                <a:latin typeface="Arial"/>
                <a:ea typeface="Arial"/>
                <a:cs typeface="Arial"/>
                <a:sym typeface="Arial"/>
              </a:rPr>
              <a:t> axis.</a:t>
            </a:r>
            <a:endParaRPr b="0" i="0" sz="3600" u="none" cap="none" strike="noStrike">
              <a:solidFill>
                <a:schemeClr val="dk2"/>
              </a:solidFill>
              <a:latin typeface="Arial"/>
              <a:ea typeface="Arial"/>
              <a:cs typeface="Arial"/>
              <a:sym typeface="Arial"/>
            </a:endParaRPr>
          </a:p>
        </p:txBody>
      </p:sp>
      <p:pic>
        <p:nvPicPr>
          <p:cNvPr descr="AADGHBO0" id="932" name="Google Shape;932;p104"/>
          <p:cNvPicPr preferRelativeResize="0"/>
          <p:nvPr/>
        </p:nvPicPr>
        <p:blipFill rotWithShape="1">
          <a:blip r:embed="rId3">
            <a:alphaModFix/>
          </a:blip>
          <a:srcRect b="0" l="0" r="0" t="0"/>
          <a:stretch/>
        </p:blipFill>
        <p:spPr>
          <a:xfrm>
            <a:off x="1817050" y="2209800"/>
            <a:ext cx="4147728" cy="4271823"/>
          </a:xfrm>
          <a:prstGeom prst="rect">
            <a:avLst/>
          </a:prstGeom>
          <a:noFill/>
          <a:ln>
            <a:noFill/>
          </a:ln>
        </p:spPr>
      </p:pic>
      <p:pic>
        <p:nvPicPr>
          <p:cNvPr descr="Screen Shot 2014-10-11 at 9.52.20 AM.png" id="933" name="Google Shape;933;p104"/>
          <p:cNvPicPr preferRelativeResize="0"/>
          <p:nvPr/>
        </p:nvPicPr>
        <p:blipFill rotWithShape="1">
          <a:blip r:embed="rId4">
            <a:alphaModFix/>
          </a:blip>
          <a:srcRect b="0" l="0" r="0" t="0"/>
          <a:stretch/>
        </p:blipFill>
        <p:spPr>
          <a:xfrm>
            <a:off x="6558099" y="3376623"/>
            <a:ext cx="1892300" cy="1270000"/>
          </a:xfrm>
          <a:prstGeom prst="rect">
            <a:avLst/>
          </a:prstGeom>
          <a:noFill/>
          <a:ln>
            <a:noFill/>
          </a:ln>
        </p:spPr>
      </p:pic>
    </p:spTree>
  </p:cSld>
  <p:clrMapOvr>
    <a:masterClrMapping/>
  </p:clrMapOvr>
  <p:transition spd="slow">
    <p:fade thruBlk="1"/>
  </p:transition>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Reflection</a:t>
            </a:r>
            <a:endParaRPr/>
          </a:p>
        </p:txBody>
      </p:sp>
      <p:sp>
        <p:nvSpPr>
          <p:cNvPr id="939" name="Google Shape;939;p10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0" name="Google Shape;940;p105"/>
          <p:cNvSpPr txBox="1"/>
          <p:nvPr/>
        </p:nvSpPr>
        <p:spPr>
          <a:xfrm>
            <a:off x="582794" y="1524000"/>
            <a:ext cx="7037205" cy="918432"/>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7-18   </a:t>
            </a:r>
            <a:r>
              <a:rPr b="0" i="0" lang="en-US" sz="3600" u="none" cap="none" strike="noStrike">
                <a:solidFill>
                  <a:schemeClr val="dk2"/>
                </a:solidFill>
                <a:latin typeface="Arial"/>
                <a:ea typeface="Arial"/>
                <a:cs typeface="Arial"/>
                <a:sym typeface="Arial"/>
              </a:rPr>
              <a:t>Reflection of an object relative to the coordinate origin. This transformation can be accomplished with a rotation in the </a:t>
            </a:r>
            <a:r>
              <a:rPr b="0" i="1" lang="en-US" sz="3600" u="none" cap="none" strike="noStrike">
                <a:solidFill>
                  <a:schemeClr val="dk2"/>
                </a:solidFill>
                <a:latin typeface="Arial"/>
                <a:ea typeface="Arial"/>
                <a:cs typeface="Arial"/>
                <a:sym typeface="Arial"/>
              </a:rPr>
              <a:t>xy </a:t>
            </a:r>
            <a:r>
              <a:rPr b="0" i="0" lang="en-US" sz="3600" u="none" cap="none" strike="noStrike">
                <a:solidFill>
                  <a:schemeClr val="dk2"/>
                </a:solidFill>
                <a:latin typeface="Arial"/>
                <a:ea typeface="Arial"/>
                <a:cs typeface="Arial"/>
                <a:sym typeface="Arial"/>
              </a:rPr>
              <a:t>plane about the coordinate origin.</a:t>
            </a:r>
            <a:endParaRPr b="0" i="0" sz="3600" u="none" cap="none" strike="noStrike">
              <a:solidFill>
                <a:schemeClr val="dk2"/>
              </a:solidFill>
              <a:latin typeface="Arial"/>
              <a:ea typeface="Arial"/>
              <a:cs typeface="Arial"/>
              <a:sym typeface="Arial"/>
            </a:endParaRPr>
          </a:p>
        </p:txBody>
      </p:sp>
      <p:pic>
        <p:nvPicPr>
          <p:cNvPr descr="AADGHBP0" id="941" name="Google Shape;941;p105"/>
          <p:cNvPicPr preferRelativeResize="0"/>
          <p:nvPr/>
        </p:nvPicPr>
        <p:blipFill rotWithShape="1">
          <a:blip r:embed="rId3">
            <a:alphaModFix/>
          </a:blip>
          <a:srcRect b="0" l="0" r="0" t="0"/>
          <a:stretch/>
        </p:blipFill>
        <p:spPr>
          <a:xfrm>
            <a:off x="3014846" y="2442432"/>
            <a:ext cx="2692742" cy="4018810"/>
          </a:xfrm>
          <a:prstGeom prst="rect">
            <a:avLst/>
          </a:prstGeom>
          <a:noFill/>
          <a:ln>
            <a:noFill/>
          </a:ln>
        </p:spPr>
      </p:pic>
      <p:pic>
        <p:nvPicPr>
          <p:cNvPr descr="Screen Shot 2014-10-11 at 9.52.35 AM.png" id="942" name="Google Shape;942;p105"/>
          <p:cNvPicPr preferRelativeResize="0"/>
          <p:nvPr/>
        </p:nvPicPr>
        <p:blipFill rotWithShape="1">
          <a:blip r:embed="rId4">
            <a:alphaModFix/>
          </a:blip>
          <a:srcRect b="0" l="0" r="0" t="0"/>
          <a:stretch/>
        </p:blipFill>
        <p:spPr>
          <a:xfrm>
            <a:off x="6364718" y="3147469"/>
            <a:ext cx="2019300" cy="1295400"/>
          </a:xfrm>
          <a:prstGeom prst="rect">
            <a:avLst/>
          </a:prstGeom>
          <a:noFill/>
          <a:ln>
            <a:noFill/>
          </a:ln>
        </p:spPr>
      </p:pic>
    </p:spTree>
  </p:cSld>
  <p:clrMapOvr>
    <a:masterClrMapping/>
  </p:clrMapOvr>
  <p:transition spd="slow">
    <p:fade thruBlk="1"/>
  </p:transition>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Reflection</a:t>
            </a:r>
            <a:endParaRPr/>
          </a:p>
        </p:txBody>
      </p:sp>
      <p:sp>
        <p:nvSpPr>
          <p:cNvPr id="948" name="Google Shape;948;p10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49" name="Google Shape;949;p106"/>
          <p:cNvSpPr txBox="1"/>
          <p:nvPr/>
        </p:nvSpPr>
        <p:spPr>
          <a:xfrm>
            <a:off x="470291" y="1524000"/>
            <a:ext cx="7832921" cy="685800"/>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7-19   </a:t>
            </a:r>
            <a:r>
              <a:rPr b="0" i="0" lang="en-US" sz="3600" u="none" cap="none" strike="noStrike">
                <a:solidFill>
                  <a:schemeClr val="dk2"/>
                </a:solidFill>
                <a:latin typeface="Arial"/>
                <a:ea typeface="Arial"/>
                <a:cs typeface="Arial"/>
                <a:sym typeface="Arial"/>
              </a:rPr>
              <a:t>Reflection of an object relative to an axis perpendicular to the </a:t>
            </a:r>
            <a:r>
              <a:rPr b="0" i="1" lang="en-US" sz="3600" u="none" cap="none" strike="noStrike">
                <a:solidFill>
                  <a:schemeClr val="dk2"/>
                </a:solidFill>
                <a:latin typeface="Arial"/>
                <a:ea typeface="Arial"/>
                <a:cs typeface="Arial"/>
                <a:sym typeface="Arial"/>
              </a:rPr>
              <a:t>xy </a:t>
            </a:r>
            <a:r>
              <a:rPr b="0" i="0" lang="en-US" sz="3600" u="none" cap="none" strike="noStrike">
                <a:solidFill>
                  <a:schemeClr val="dk2"/>
                </a:solidFill>
                <a:latin typeface="Arial"/>
                <a:ea typeface="Arial"/>
                <a:cs typeface="Arial"/>
                <a:sym typeface="Arial"/>
              </a:rPr>
              <a:t>plane and passing through point P</a:t>
            </a:r>
            <a:r>
              <a:rPr b="0" baseline="-25000" i="0" lang="en-US" sz="3600" u="none" cap="none" strike="noStrike">
                <a:solidFill>
                  <a:schemeClr val="dk2"/>
                </a:solidFill>
                <a:latin typeface="Arial"/>
                <a:ea typeface="Arial"/>
                <a:cs typeface="Arial"/>
                <a:sym typeface="Arial"/>
              </a:rPr>
              <a:t>reflect</a:t>
            </a:r>
            <a:r>
              <a:rPr b="0" i="0" lang="en-US" sz="3600" u="none" cap="none" strike="noStrike">
                <a:solidFill>
                  <a:schemeClr val="dk2"/>
                </a:solidFill>
                <a:latin typeface="Arial"/>
                <a:ea typeface="Arial"/>
                <a:cs typeface="Arial"/>
                <a:sym typeface="Arial"/>
              </a:rPr>
              <a:t>.</a:t>
            </a:r>
            <a:endParaRPr b="0" i="0" sz="3600" u="none" cap="none" strike="noStrike">
              <a:solidFill>
                <a:schemeClr val="dk2"/>
              </a:solidFill>
              <a:latin typeface="Arial"/>
              <a:ea typeface="Arial"/>
              <a:cs typeface="Arial"/>
              <a:sym typeface="Arial"/>
            </a:endParaRPr>
          </a:p>
        </p:txBody>
      </p:sp>
      <p:pic>
        <p:nvPicPr>
          <p:cNvPr descr="AADGHBQ0" id="950" name="Google Shape;950;p106"/>
          <p:cNvPicPr preferRelativeResize="0"/>
          <p:nvPr/>
        </p:nvPicPr>
        <p:blipFill rotWithShape="1">
          <a:blip r:embed="rId3">
            <a:alphaModFix/>
          </a:blip>
          <a:srcRect b="0" l="0" r="0" t="0"/>
          <a:stretch/>
        </p:blipFill>
        <p:spPr>
          <a:xfrm>
            <a:off x="1308492" y="2209800"/>
            <a:ext cx="5873463" cy="4503937"/>
          </a:xfrm>
          <a:prstGeom prst="rect">
            <a:avLst/>
          </a:prstGeom>
          <a:noFill/>
          <a:ln>
            <a:noFill/>
          </a:ln>
        </p:spPr>
      </p:pic>
    </p:spTree>
  </p:cSld>
  <p:clrMapOvr>
    <a:masterClrMapping/>
  </p:clrMapOvr>
  <p:transition spd="slow">
    <p:fade thruBlk="1"/>
  </p:transition>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0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Reflection</a:t>
            </a:r>
            <a:endParaRPr/>
          </a:p>
        </p:txBody>
      </p:sp>
      <p:sp>
        <p:nvSpPr>
          <p:cNvPr id="956" name="Google Shape;956;p10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57" name="Google Shape;957;p107"/>
          <p:cNvSpPr txBox="1"/>
          <p:nvPr/>
        </p:nvSpPr>
        <p:spPr>
          <a:xfrm>
            <a:off x="722677" y="1524000"/>
            <a:ext cx="7191494" cy="551270"/>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7-20   </a:t>
            </a:r>
            <a:r>
              <a:rPr b="0" i="0" lang="en-US" sz="3600" u="none" cap="none" strike="noStrike">
                <a:solidFill>
                  <a:schemeClr val="dk2"/>
                </a:solidFill>
                <a:latin typeface="Arial"/>
                <a:ea typeface="Arial"/>
                <a:cs typeface="Arial"/>
                <a:sym typeface="Arial"/>
              </a:rPr>
              <a:t>Reflection of an object with respect to the line </a:t>
            </a:r>
            <a:r>
              <a:rPr b="0" i="1" lang="en-US" sz="3600" u="none" cap="none" strike="noStrike">
                <a:solidFill>
                  <a:schemeClr val="dk2"/>
                </a:solidFill>
                <a:latin typeface="Arial"/>
                <a:ea typeface="Arial"/>
                <a:cs typeface="Arial"/>
                <a:sym typeface="Arial"/>
              </a:rPr>
              <a:t>y = x </a:t>
            </a:r>
            <a:r>
              <a:rPr b="0" i="0" lang="en-US" sz="3600" u="none" cap="none" strike="noStrike">
                <a:solidFill>
                  <a:schemeClr val="dk2"/>
                </a:solidFill>
                <a:latin typeface="Arial"/>
                <a:ea typeface="Arial"/>
                <a:cs typeface="Arial"/>
                <a:sym typeface="Arial"/>
              </a:rPr>
              <a:t>.</a:t>
            </a:r>
            <a:endParaRPr b="0" i="0" sz="3600" u="none" cap="none" strike="noStrike">
              <a:solidFill>
                <a:schemeClr val="dk2"/>
              </a:solidFill>
              <a:latin typeface="Arial"/>
              <a:ea typeface="Arial"/>
              <a:cs typeface="Arial"/>
              <a:sym typeface="Arial"/>
            </a:endParaRPr>
          </a:p>
        </p:txBody>
      </p:sp>
      <p:pic>
        <p:nvPicPr>
          <p:cNvPr descr="AADGHBR" id="958" name="Google Shape;958;p107"/>
          <p:cNvPicPr preferRelativeResize="0"/>
          <p:nvPr/>
        </p:nvPicPr>
        <p:blipFill rotWithShape="1">
          <a:blip r:embed="rId3">
            <a:alphaModFix/>
          </a:blip>
          <a:srcRect b="0" l="0" r="0" t="0"/>
          <a:stretch/>
        </p:blipFill>
        <p:spPr>
          <a:xfrm>
            <a:off x="2234428" y="2209800"/>
            <a:ext cx="3794123" cy="4393415"/>
          </a:xfrm>
          <a:prstGeom prst="rect">
            <a:avLst/>
          </a:prstGeom>
          <a:noFill/>
          <a:ln>
            <a:noFill/>
          </a:ln>
        </p:spPr>
      </p:pic>
      <p:pic>
        <p:nvPicPr>
          <p:cNvPr descr="Screen Shot 2014-10-11 at 9.53.07 AM.png" id="959" name="Google Shape;959;p107"/>
          <p:cNvPicPr preferRelativeResize="0"/>
          <p:nvPr/>
        </p:nvPicPr>
        <p:blipFill rotWithShape="1">
          <a:blip r:embed="rId4">
            <a:alphaModFix/>
          </a:blip>
          <a:srcRect b="0" l="0" r="0" t="0"/>
          <a:stretch/>
        </p:blipFill>
        <p:spPr>
          <a:xfrm>
            <a:off x="6737049" y="3083398"/>
            <a:ext cx="1765300" cy="1308100"/>
          </a:xfrm>
          <a:prstGeom prst="rect">
            <a:avLst/>
          </a:prstGeom>
          <a:noFill/>
          <a:ln>
            <a:noFill/>
          </a:ln>
        </p:spPr>
      </p:pic>
    </p:spTree>
  </p:cSld>
  <p:clrMapOvr>
    <a:masterClrMapping/>
  </p:clrMapOvr>
  <p:transition spd="slow">
    <p:fade thruBlk="1"/>
  </p:transition>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10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Other transformations: shear</a:t>
            </a:r>
            <a:endParaRPr/>
          </a:p>
        </p:txBody>
      </p:sp>
      <p:sp>
        <p:nvSpPr>
          <p:cNvPr id="965" name="Google Shape;965;p10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Distorts the shape of an object such that the transformed shape appears as if the object were composed of internal layers that had been caused to slide over each other</a:t>
            </a:r>
            <a:endParaRPr/>
          </a:p>
        </p:txBody>
      </p:sp>
      <p:sp>
        <p:nvSpPr>
          <p:cNvPr id="966" name="Google Shape;966;p10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67" name="Google Shape;967;p108"/>
          <p:cNvSpPr txBox="1"/>
          <p:nvPr/>
        </p:nvSpPr>
        <p:spPr>
          <a:xfrm>
            <a:off x="1312155" y="6084150"/>
            <a:ext cx="6833756" cy="600261"/>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7-23   </a:t>
            </a:r>
            <a:r>
              <a:rPr b="0" i="0" lang="en-US" sz="3600" u="none" cap="none" strike="noStrike">
                <a:solidFill>
                  <a:schemeClr val="dk2"/>
                </a:solidFill>
                <a:latin typeface="Arial"/>
                <a:ea typeface="Arial"/>
                <a:cs typeface="Arial"/>
                <a:sym typeface="Arial"/>
              </a:rPr>
              <a:t>A unit square (a) is converted to a parallelogram (b) using the </a:t>
            </a:r>
            <a:r>
              <a:rPr b="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-direction shear matrix 7-57 with </a:t>
            </a:r>
            <a:r>
              <a:rPr b="0" i="1" lang="en-US" sz="3600" u="none" cap="none" strike="noStrike">
                <a:solidFill>
                  <a:schemeClr val="dk2"/>
                </a:solidFill>
                <a:latin typeface="Arial"/>
                <a:ea typeface="Arial"/>
                <a:cs typeface="Arial"/>
                <a:sym typeface="Arial"/>
              </a:rPr>
              <a:t>sh</a:t>
            </a:r>
            <a:r>
              <a:rPr b="0" baseline="-2500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 2.</a:t>
            </a:r>
            <a:endParaRPr b="0" i="0" sz="3600" u="none" cap="none" strike="noStrike">
              <a:solidFill>
                <a:schemeClr val="dk2"/>
              </a:solidFill>
              <a:latin typeface="Arial"/>
              <a:ea typeface="Arial"/>
              <a:cs typeface="Arial"/>
              <a:sym typeface="Arial"/>
            </a:endParaRPr>
          </a:p>
        </p:txBody>
      </p:sp>
      <p:pic>
        <p:nvPicPr>
          <p:cNvPr descr="AADGHBU0" id="968" name="Google Shape;968;p108"/>
          <p:cNvPicPr preferRelativeResize="0"/>
          <p:nvPr/>
        </p:nvPicPr>
        <p:blipFill rotWithShape="1">
          <a:blip r:embed="rId3">
            <a:alphaModFix/>
          </a:blip>
          <a:srcRect b="0" l="0" r="0" t="0"/>
          <a:stretch/>
        </p:blipFill>
        <p:spPr>
          <a:xfrm>
            <a:off x="457200" y="3684262"/>
            <a:ext cx="6336743" cy="2508040"/>
          </a:xfrm>
          <a:prstGeom prst="rect">
            <a:avLst/>
          </a:prstGeom>
          <a:noFill/>
          <a:ln>
            <a:noFill/>
          </a:ln>
        </p:spPr>
      </p:pic>
      <p:pic>
        <p:nvPicPr>
          <p:cNvPr descr="Screen Shot 2014-10-11 at 9.58.17 AM.png" id="969" name="Google Shape;969;p108"/>
          <p:cNvPicPr preferRelativeResize="0"/>
          <p:nvPr/>
        </p:nvPicPr>
        <p:blipFill rotWithShape="1">
          <a:blip r:embed="rId4">
            <a:alphaModFix/>
          </a:blip>
          <a:srcRect b="0" l="0" r="0" t="0"/>
          <a:stretch/>
        </p:blipFill>
        <p:spPr>
          <a:xfrm>
            <a:off x="6896100" y="3950946"/>
            <a:ext cx="2247900" cy="1333500"/>
          </a:xfrm>
          <a:prstGeom prst="rect">
            <a:avLst/>
          </a:prstGeom>
          <a:noFill/>
          <a:ln>
            <a:noFill/>
          </a:ln>
        </p:spPr>
      </p:pic>
    </p:spTree>
  </p:cSld>
  <p:clrMapOvr>
    <a:masterClrMapping/>
  </p:clrMapOvr>
  <p:transition spd="slow">
    <p:fade thruBlk="1"/>
  </p:transition>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Shear</a:t>
            </a:r>
            <a:endParaRPr/>
          </a:p>
        </p:txBody>
      </p:sp>
      <p:sp>
        <p:nvSpPr>
          <p:cNvPr id="975" name="Google Shape;975;p10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6" name="Google Shape;976;p109"/>
          <p:cNvSpPr txBox="1"/>
          <p:nvPr/>
        </p:nvSpPr>
        <p:spPr>
          <a:xfrm>
            <a:off x="457201" y="1508644"/>
            <a:ext cx="7049769" cy="628282"/>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7-24   </a:t>
            </a:r>
            <a:r>
              <a:rPr b="0" i="0" lang="en-US" sz="3600" u="none" cap="none" strike="noStrike">
                <a:solidFill>
                  <a:schemeClr val="dk2"/>
                </a:solidFill>
                <a:latin typeface="Arial"/>
                <a:ea typeface="Arial"/>
                <a:cs typeface="Arial"/>
                <a:sym typeface="Arial"/>
              </a:rPr>
              <a:t>A unit square (a) is transformed to a shifted parallelogram (b) with </a:t>
            </a:r>
            <a:r>
              <a:rPr b="0" i="1" lang="en-US" sz="3600" u="none" cap="none" strike="noStrike">
                <a:solidFill>
                  <a:schemeClr val="dk2"/>
                </a:solidFill>
                <a:latin typeface="Arial"/>
                <a:ea typeface="Arial"/>
                <a:cs typeface="Arial"/>
                <a:sym typeface="Arial"/>
              </a:rPr>
              <a:t>sh</a:t>
            </a:r>
            <a:r>
              <a:rPr b="0" baseline="-2500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 0.5 and </a:t>
            </a:r>
            <a:r>
              <a:rPr b="0" i="1" lang="en-US" sz="3600" u="none" cap="none" strike="noStrike">
                <a:solidFill>
                  <a:schemeClr val="dk2"/>
                </a:solidFill>
                <a:latin typeface="Arial"/>
                <a:ea typeface="Arial"/>
                <a:cs typeface="Arial"/>
                <a:sym typeface="Arial"/>
              </a:rPr>
              <a:t>y</a:t>
            </a:r>
            <a:r>
              <a:rPr b="0" baseline="-25000" i="0" lang="en-US" sz="3600" u="none" cap="none" strike="noStrike">
                <a:solidFill>
                  <a:schemeClr val="dk2"/>
                </a:solidFill>
                <a:latin typeface="Arial"/>
                <a:ea typeface="Arial"/>
                <a:cs typeface="Arial"/>
                <a:sym typeface="Arial"/>
              </a:rPr>
              <a:t>ref</a:t>
            </a:r>
            <a:r>
              <a:rPr b="0" i="0" lang="en-US" sz="3600" u="none" cap="none" strike="noStrike">
                <a:solidFill>
                  <a:schemeClr val="dk2"/>
                </a:solidFill>
                <a:latin typeface="Arial"/>
                <a:ea typeface="Arial"/>
                <a:cs typeface="Arial"/>
                <a:sym typeface="Arial"/>
              </a:rPr>
              <a:t> = −1 in the shear matrix 7-59.</a:t>
            </a:r>
            <a:endParaRPr b="0" i="0" sz="3600" u="none" cap="none" strike="noStrike">
              <a:solidFill>
                <a:schemeClr val="dk2"/>
              </a:solidFill>
              <a:latin typeface="Arial"/>
              <a:ea typeface="Arial"/>
              <a:cs typeface="Arial"/>
              <a:sym typeface="Arial"/>
            </a:endParaRPr>
          </a:p>
        </p:txBody>
      </p:sp>
      <p:pic>
        <p:nvPicPr>
          <p:cNvPr descr="AADGHBV0" id="977" name="Google Shape;977;p109"/>
          <p:cNvPicPr preferRelativeResize="0"/>
          <p:nvPr/>
        </p:nvPicPr>
        <p:blipFill rotWithShape="1">
          <a:blip r:embed="rId3">
            <a:alphaModFix/>
          </a:blip>
          <a:srcRect b="0" l="0" r="0" t="0"/>
          <a:stretch/>
        </p:blipFill>
        <p:spPr>
          <a:xfrm>
            <a:off x="460377" y="2619894"/>
            <a:ext cx="6267830" cy="3181087"/>
          </a:xfrm>
          <a:prstGeom prst="rect">
            <a:avLst/>
          </a:prstGeom>
          <a:noFill/>
          <a:ln>
            <a:noFill/>
          </a:ln>
        </p:spPr>
      </p:pic>
      <p:pic>
        <p:nvPicPr>
          <p:cNvPr descr="Screen Shot 2014-10-11 at 10.03.00 AM.png" id="978" name="Google Shape;978;p109"/>
          <p:cNvPicPr preferRelativeResize="0"/>
          <p:nvPr/>
        </p:nvPicPr>
        <p:blipFill rotWithShape="1">
          <a:blip r:embed="rId4">
            <a:alphaModFix/>
          </a:blip>
          <a:srcRect b="0" l="0" r="0" t="0"/>
          <a:stretch/>
        </p:blipFill>
        <p:spPr>
          <a:xfrm>
            <a:off x="5995837" y="5053427"/>
            <a:ext cx="2959100" cy="12065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65" name="Google Shape;165;p11"/>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u="sng">
                <a:solidFill>
                  <a:srgbClr val="FF0000"/>
                </a:solidFill>
              </a:rPr>
              <a:t>Convex polygon</a:t>
            </a:r>
            <a:endParaRPr/>
          </a:p>
          <a:p>
            <a:pPr indent="-342900" lvl="0" marL="342900" rtl="0" algn="l">
              <a:lnSpc>
                <a:spcPct val="100000"/>
              </a:lnSpc>
              <a:spcBef>
                <a:spcPts val="640"/>
              </a:spcBef>
              <a:spcAft>
                <a:spcPts val="0"/>
              </a:spcAft>
              <a:buClr>
                <a:schemeClr val="dk1"/>
              </a:buClr>
              <a:buSzPts val="3200"/>
              <a:buChar char="•"/>
            </a:pPr>
            <a:r>
              <a:rPr lang="en-US"/>
              <a:t>An </a:t>
            </a:r>
            <a:r>
              <a:rPr b="1" lang="en-US"/>
              <a:t>interior angle of a polygon is an angle inside the polygon boundary that is </a:t>
            </a:r>
            <a:r>
              <a:rPr lang="en-US"/>
              <a:t>formed by two adjacent edges. </a:t>
            </a:r>
            <a:endParaRPr/>
          </a:p>
          <a:p>
            <a:pPr indent="-342900" lvl="0" marL="342900" rtl="0" algn="l">
              <a:lnSpc>
                <a:spcPct val="100000"/>
              </a:lnSpc>
              <a:spcBef>
                <a:spcPts val="640"/>
              </a:spcBef>
              <a:spcAft>
                <a:spcPts val="0"/>
              </a:spcAft>
              <a:buClr>
                <a:srgbClr val="FF0000"/>
              </a:buClr>
              <a:buSzPts val="3200"/>
              <a:buChar char="•"/>
            </a:pPr>
            <a:r>
              <a:rPr lang="en-US" u="sng">
                <a:solidFill>
                  <a:srgbClr val="FF0000"/>
                </a:solidFill>
              </a:rPr>
              <a:t>If all interior angles of a polygon are less than or equal to 180◦, the polygon is </a:t>
            </a:r>
            <a:r>
              <a:rPr b="1" lang="en-US" u="sng">
                <a:solidFill>
                  <a:srgbClr val="FF0000"/>
                </a:solidFill>
              </a:rPr>
              <a:t>convex.</a:t>
            </a:r>
            <a:endParaRPr u="sng">
              <a:solidFill>
                <a:srgbClr val="FF0000"/>
              </a:solidFill>
            </a:endParaRPr>
          </a:p>
        </p:txBody>
      </p:sp>
      <p:sp>
        <p:nvSpPr>
          <p:cNvPr id="166" name="Google Shape;16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7" name="Google Shape;167;p11"/>
          <p:cNvPicPr preferRelativeResize="0"/>
          <p:nvPr/>
        </p:nvPicPr>
        <p:blipFill rotWithShape="1">
          <a:blip r:embed="rId3">
            <a:alphaModFix/>
          </a:blip>
          <a:srcRect b="0" l="0" r="0" t="0"/>
          <a:stretch/>
        </p:blipFill>
        <p:spPr>
          <a:xfrm>
            <a:off x="2057400" y="4800600"/>
            <a:ext cx="3581400" cy="1905000"/>
          </a:xfrm>
          <a:prstGeom prst="rect">
            <a:avLst/>
          </a:prstGeom>
          <a:noFill/>
          <a:ln>
            <a:noFill/>
          </a:ln>
        </p:spPr>
      </p:pic>
    </p:spTree>
  </p:cSld>
  <p:clrMapOvr>
    <a:masterClrMapping/>
  </p:clrMapOvr>
  <p:transition spd="slow">
    <p:fade thruBlk="1"/>
  </p:transition>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Shear</a:t>
            </a:r>
            <a:endParaRPr/>
          </a:p>
        </p:txBody>
      </p:sp>
      <p:sp>
        <p:nvSpPr>
          <p:cNvPr id="984" name="Google Shape;984;p1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5" name="Google Shape;985;p110"/>
          <p:cNvSpPr txBox="1"/>
          <p:nvPr/>
        </p:nvSpPr>
        <p:spPr>
          <a:xfrm>
            <a:off x="341750" y="1524000"/>
            <a:ext cx="8229600" cy="685800"/>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7-25   </a:t>
            </a:r>
            <a:r>
              <a:rPr b="0" i="0" lang="en-US" sz="3600" u="none" cap="none" strike="noStrike">
                <a:solidFill>
                  <a:schemeClr val="dk2"/>
                </a:solidFill>
                <a:latin typeface="Arial"/>
                <a:ea typeface="Arial"/>
                <a:cs typeface="Arial"/>
                <a:sym typeface="Arial"/>
              </a:rPr>
              <a:t>A unit square (a) is turned into a shifted parallelogram (b) with parameter values </a:t>
            </a:r>
            <a:r>
              <a:rPr b="0" i="1" lang="en-US" sz="3600" u="none" cap="none" strike="noStrike">
                <a:solidFill>
                  <a:schemeClr val="dk2"/>
                </a:solidFill>
                <a:latin typeface="Arial"/>
                <a:ea typeface="Arial"/>
                <a:cs typeface="Arial"/>
                <a:sym typeface="Arial"/>
              </a:rPr>
              <a:t>sh</a:t>
            </a:r>
            <a:r>
              <a:rPr b="0" baseline="-25000" i="1" lang="en-US" sz="3600" u="none" cap="none" strike="noStrike">
                <a:solidFill>
                  <a:schemeClr val="dk2"/>
                </a:solidFill>
                <a:latin typeface="Arial"/>
                <a:ea typeface="Arial"/>
                <a:cs typeface="Arial"/>
                <a:sym typeface="Arial"/>
              </a:rPr>
              <a:t>y</a:t>
            </a:r>
            <a:r>
              <a:rPr b="0" i="1" lang="en-US" sz="3600" u="none" cap="none" strike="noStrike">
                <a:solidFill>
                  <a:schemeClr val="dk2"/>
                </a:solidFill>
                <a:latin typeface="Arial"/>
                <a:ea typeface="Arial"/>
                <a:cs typeface="Arial"/>
                <a:sym typeface="Arial"/>
              </a:rPr>
              <a:t> </a:t>
            </a:r>
            <a:r>
              <a:rPr b="0" i="0" lang="en-US" sz="3600" u="none" cap="none" strike="noStrike">
                <a:solidFill>
                  <a:schemeClr val="dk2"/>
                </a:solidFill>
                <a:latin typeface="Arial"/>
                <a:ea typeface="Arial"/>
                <a:cs typeface="Arial"/>
                <a:sym typeface="Arial"/>
              </a:rPr>
              <a:t>= 0.5 and </a:t>
            </a:r>
            <a:r>
              <a:rPr b="0" i="1" lang="en-US" sz="3600" u="none" cap="none" strike="noStrike">
                <a:solidFill>
                  <a:schemeClr val="dk2"/>
                </a:solidFill>
                <a:latin typeface="Arial"/>
                <a:ea typeface="Arial"/>
                <a:cs typeface="Arial"/>
                <a:sym typeface="Arial"/>
              </a:rPr>
              <a:t>x</a:t>
            </a:r>
            <a:r>
              <a:rPr b="0" baseline="-25000" i="0" lang="en-US" sz="3600" u="none" cap="none" strike="noStrike">
                <a:solidFill>
                  <a:schemeClr val="dk2"/>
                </a:solidFill>
                <a:latin typeface="Arial"/>
                <a:ea typeface="Arial"/>
                <a:cs typeface="Arial"/>
                <a:sym typeface="Arial"/>
              </a:rPr>
              <a:t>ref</a:t>
            </a:r>
            <a:r>
              <a:rPr b="0" i="0" lang="en-US" sz="3600" u="none" cap="none" strike="noStrike">
                <a:solidFill>
                  <a:schemeClr val="dk2"/>
                </a:solidFill>
                <a:latin typeface="Arial"/>
                <a:ea typeface="Arial"/>
                <a:cs typeface="Arial"/>
                <a:sym typeface="Arial"/>
              </a:rPr>
              <a:t> = −1 in the </a:t>
            </a:r>
            <a:r>
              <a:rPr b="0" i="1" lang="en-US" sz="3600" u="none" cap="none" strike="noStrike">
                <a:solidFill>
                  <a:schemeClr val="dk2"/>
                </a:solidFill>
                <a:latin typeface="Arial"/>
                <a:ea typeface="Arial"/>
                <a:cs typeface="Arial"/>
                <a:sym typeface="Arial"/>
              </a:rPr>
              <a:t>y</a:t>
            </a:r>
            <a:r>
              <a:rPr b="0" i="0" lang="en-US" sz="3600" u="none" cap="none" strike="noStrike">
                <a:solidFill>
                  <a:schemeClr val="dk2"/>
                </a:solidFill>
                <a:latin typeface="Arial"/>
                <a:ea typeface="Arial"/>
                <a:cs typeface="Arial"/>
                <a:sym typeface="Arial"/>
              </a:rPr>
              <a:t> -direction shearing transformation 7-61.</a:t>
            </a:r>
            <a:endParaRPr b="0" i="0" sz="3600" u="none" cap="none" strike="noStrike">
              <a:solidFill>
                <a:schemeClr val="dk2"/>
              </a:solidFill>
              <a:latin typeface="Arial"/>
              <a:ea typeface="Arial"/>
              <a:cs typeface="Arial"/>
              <a:sym typeface="Arial"/>
            </a:endParaRPr>
          </a:p>
        </p:txBody>
      </p:sp>
      <p:pic>
        <p:nvPicPr>
          <p:cNvPr descr="AADGHBM0" id="986" name="Google Shape;986;p110"/>
          <p:cNvPicPr preferRelativeResize="0"/>
          <p:nvPr/>
        </p:nvPicPr>
        <p:blipFill rotWithShape="1">
          <a:blip r:embed="rId3">
            <a:alphaModFix/>
          </a:blip>
          <a:srcRect b="0" l="0" r="0" t="0"/>
          <a:stretch/>
        </p:blipFill>
        <p:spPr>
          <a:xfrm>
            <a:off x="344925" y="2911476"/>
            <a:ext cx="6033687" cy="2657058"/>
          </a:xfrm>
          <a:prstGeom prst="rect">
            <a:avLst/>
          </a:prstGeom>
          <a:noFill/>
          <a:ln>
            <a:noFill/>
          </a:ln>
        </p:spPr>
      </p:pic>
      <p:pic>
        <p:nvPicPr>
          <p:cNvPr descr="Screen Shot 2014-10-11 at 10.04.16 AM.png" id="987" name="Google Shape;987;p110"/>
          <p:cNvPicPr preferRelativeResize="0"/>
          <p:nvPr/>
        </p:nvPicPr>
        <p:blipFill rotWithShape="1">
          <a:blip r:embed="rId4">
            <a:alphaModFix/>
          </a:blip>
          <a:srcRect b="0" l="0" r="0" t="0"/>
          <a:stretch/>
        </p:blipFill>
        <p:spPr>
          <a:xfrm>
            <a:off x="6044038" y="5170109"/>
            <a:ext cx="2844800" cy="1168400"/>
          </a:xfrm>
          <a:prstGeom prst="rect">
            <a:avLst/>
          </a:prstGeom>
          <a:noFill/>
          <a:ln>
            <a:noFill/>
          </a:ln>
        </p:spPr>
      </p:pic>
    </p:spTree>
  </p:cSld>
  <p:clrMapOvr>
    <a:masterClrMapping/>
  </p:clrMapOvr>
  <p:transition spd="slow">
    <p:fade thruBlk="1"/>
  </p:transition>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Raster Methods for Geometric Transformations</a:t>
            </a:r>
            <a:endParaRPr/>
          </a:p>
        </p:txBody>
      </p:sp>
      <p:sp>
        <p:nvSpPr>
          <p:cNvPr id="993" name="Google Shape;993;p1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4" name="Google Shape;994;p111"/>
          <p:cNvSpPr txBox="1"/>
          <p:nvPr>
            <p:ph idx="1" type="body"/>
          </p:nvPr>
        </p:nvSpPr>
        <p:spPr>
          <a:xfrm>
            <a:off x="457200" y="1600200"/>
            <a:ext cx="8686800" cy="47243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lang="en-US" sz="2800"/>
              <a:t>Raster systems store picture information as color patterns in the frame buffer.</a:t>
            </a:r>
            <a:endParaRPr/>
          </a:p>
          <a:p>
            <a:pPr indent="-342900" lvl="0" marL="342900" rtl="0" algn="l">
              <a:lnSpc>
                <a:spcPct val="100000"/>
              </a:lnSpc>
              <a:spcBef>
                <a:spcPts val="560"/>
              </a:spcBef>
              <a:spcAft>
                <a:spcPts val="0"/>
              </a:spcAft>
              <a:buClr>
                <a:schemeClr val="dk1"/>
              </a:buClr>
              <a:buSzPts val="2800"/>
              <a:buChar char="•"/>
            </a:pPr>
            <a:r>
              <a:rPr lang="en-US" sz="2800"/>
              <a:t>Object transformations can be carried out rapidly by manipulating an array of pixel values</a:t>
            </a:r>
            <a:endParaRPr/>
          </a:p>
          <a:p>
            <a:pPr indent="-342900" lvl="0" marL="342900" rtl="0" algn="l">
              <a:lnSpc>
                <a:spcPct val="100000"/>
              </a:lnSpc>
              <a:spcBef>
                <a:spcPts val="560"/>
              </a:spcBef>
              <a:spcAft>
                <a:spcPts val="0"/>
              </a:spcAft>
              <a:buClr>
                <a:schemeClr val="dk1"/>
              </a:buClr>
              <a:buSzPts val="2800"/>
              <a:buChar char="•"/>
            </a:pPr>
            <a:r>
              <a:rPr lang="en-US" sz="2800"/>
              <a:t>Few arithmetic operations are needed, </a:t>
            </a:r>
            <a:endParaRPr/>
          </a:p>
          <a:p>
            <a:pPr indent="-342900" lvl="0" marL="342900" rtl="0" algn="l">
              <a:lnSpc>
                <a:spcPct val="100000"/>
              </a:lnSpc>
              <a:spcBef>
                <a:spcPts val="560"/>
              </a:spcBef>
              <a:spcAft>
                <a:spcPts val="0"/>
              </a:spcAft>
              <a:buClr>
                <a:schemeClr val="dk1"/>
              </a:buClr>
              <a:buSzPts val="2800"/>
              <a:buChar char="•"/>
            </a:pPr>
            <a:r>
              <a:rPr lang="en-US" sz="2800"/>
              <a:t>Functions that manipulate rectangular pixel arrays are called </a:t>
            </a:r>
            <a:r>
              <a:rPr i="1" lang="en-US" sz="2800" u="sng">
                <a:solidFill>
                  <a:srgbClr val="FF0000"/>
                </a:solidFill>
              </a:rPr>
              <a:t>raster operations </a:t>
            </a:r>
            <a:endParaRPr/>
          </a:p>
          <a:p>
            <a:pPr indent="-342900" lvl="0" marL="342900" rtl="0" algn="l">
              <a:lnSpc>
                <a:spcPct val="100000"/>
              </a:lnSpc>
              <a:spcBef>
                <a:spcPts val="560"/>
              </a:spcBef>
              <a:spcAft>
                <a:spcPts val="0"/>
              </a:spcAft>
              <a:buClr>
                <a:schemeClr val="dk1"/>
              </a:buClr>
              <a:buSzPts val="2800"/>
              <a:buChar char="•"/>
            </a:pPr>
            <a:r>
              <a:rPr lang="en-US" sz="2800"/>
              <a:t>Moving a block of pixel values from one position to another is termed a </a:t>
            </a:r>
            <a:r>
              <a:rPr i="1" lang="en-US" sz="2800" u="sng">
                <a:solidFill>
                  <a:srgbClr val="FF0000"/>
                </a:solidFill>
              </a:rPr>
              <a:t>block transfer, a bitblt, or a pixblt.</a:t>
            </a:r>
            <a:endParaRPr/>
          </a:p>
        </p:txBody>
      </p:sp>
    </p:spTree>
  </p:cSld>
  <p:clrMapOvr>
    <a:masterClrMapping/>
  </p:clrMapOvr>
  <p:transition spd="slow">
    <p:fade thruBlk="1"/>
  </p:transition>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Raster Methods for Geometric Transformations</a:t>
            </a:r>
            <a:endParaRPr/>
          </a:p>
        </p:txBody>
      </p:sp>
      <p:sp>
        <p:nvSpPr>
          <p:cNvPr id="1000" name="Google Shape;1000;p1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01" name="Google Shape;1001;p112"/>
          <p:cNvPicPr preferRelativeResize="0"/>
          <p:nvPr>
            <p:ph idx="1" type="body"/>
          </p:nvPr>
        </p:nvPicPr>
        <p:blipFill rotWithShape="1">
          <a:blip r:embed="rId3">
            <a:alphaModFix/>
          </a:blip>
          <a:srcRect b="0" l="0" r="0" t="0"/>
          <a:stretch/>
        </p:blipFill>
        <p:spPr>
          <a:xfrm>
            <a:off x="609600" y="2895600"/>
            <a:ext cx="3962400" cy="2971800"/>
          </a:xfrm>
          <a:prstGeom prst="rect">
            <a:avLst/>
          </a:prstGeom>
          <a:noFill/>
          <a:ln>
            <a:noFill/>
          </a:ln>
        </p:spPr>
      </p:pic>
      <p:pic>
        <p:nvPicPr>
          <p:cNvPr id="1002" name="Google Shape;1002;p112"/>
          <p:cNvPicPr preferRelativeResize="0"/>
          <p:nvPr/>
        </p:nvPicPr>
        <p:blipFill rotWithShape="1">
          <a:blip r:embed="rId4">
            <a:alphaModFix/>
          </a:blip>
          <a:srcRect b="0" l="0" r="0" t="0"/>
          <a:stretch/>
        </p:blipFill>
        <p:spPr>
          <a:xfrm>
            <a:off x="5029200" y="2286000"/>
            <a:ext cx="3124200" cy="3581400"/>
          </a:xfrm>
          <a:prstGeom prst="rect">
            <a:avLst/>
          </a:prstGeom>
          <a:noFill/>
          <a:ln>
            <a:noFill/>
          </a:ln>
        </p:spPr>
      </p:pic>
      <p:sp>
        <p:nvSpPr>
          <p:cNvPr id="1003" name="Google Shape;1003;p112"/>
          <p:cNvSpPr txBox="1"/>
          <p:nvPr/>
        </p:nvSpPr>
        <p:spPr>
          <a:xfrm>
            <a:off x="457200" y="1828800"/>
            <a:ext cx="3581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2D Translation</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Raster Methods for Geometric Transformations</a:t>
            </a:r>
            <a:endParaRPr/>
          </a:p>
        </p:txBody>
      </p:sp>
      <p:sp>
        <p:nvSpPr>
          <p:cNvPr id="1009" name="Google Shape;1009;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10" name="Google Shape;1010;p113"/>
          <p:cNvPicPr preferRelativeResize="0"/>
          <p:nvPr/>
        </p:nvPicPr>
        <p:blipFill rotWithShape="1">
          <a:blip r:embed="rId3">
            <a:alphaModFix/>
          </a:blip>
          <a:srcRect b="0" l="0" r="0" t="0"/>
          <a:stretch/>
        </p:blipFill>
        <p:spPr>
          <a:xfrm>
            <a:off x="685800" y="1981201"/>
            <a:ext cx="7391400" cy="1919288"/>
          </a:xfrm>
          <a:prstGeom prst="rect">
            <a:avLst/>
          </a:prstGeom>
          <a:noFill/>
          <a:ln>
            <a:noFill/>
          </a:ln>
        </p:spPr>
      </p:pic>
      <p:pic>
        <p:nvPicPr>
          <p:cNvPr id="1011" name="Google Shape;1011;p113"/>
          <p:cNvPicPr preferRelativeResize="0"/>
          <p:nvPr/>
        </p:nvPicPr>
        <p:blipFill rotWithShape="1">
          <a:blip r:embed="rId4">
            <a:alphaModFix/>
          </a:blip>
          <a:srcRect b="0" l="0" r="0" t="0"/>
          <a:stretch/>
        </p:blipFill>
        <p:spPr>
          <a:xfrm>
            <a:off x="1981200" y="3962400"/>
            <a:ext cx="5410200" cy="2895600"/>
          </a:xfrm>
          <a:prstGeom prst="rect">
            <a:avLst/>
          </a:prstGeom>
          <a:noFill/>
          <a:ln>
            <a:noFill/>
          </a:ln>
        </p:spPr>
      </p:pic>
      <p:sp>
        <p:nvSpPr>
          <p:cNvPr id="1012" name="Google Shape;1012;p113"/>
          <p:cNvSpPr txBox="1"/>
          <p:nvPr/>
        </p:nvSpPr>
        <p:spPr>
          <a:xfrm>
            <a:off x="457200" y="1524000"/>
            <a:ext cx="3581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2D Rotation</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Raster Methods for Geometric Transformations</a:t>
            </a:r>
            <a:endParaRPr/>
          </a:p>
        </p:txBody>
      </p:sp>
      <p:sp>
        <p:nvSpPr>
          <p:cNvPr id="1018" name="Google Shape;1018;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19" name="Google Shape;1019;p114"/>
          <p:cNvPicPr preferRelativeResize="0"/>
          <p:nvPr/>
        </p:nvPicPr>
        <p:blipFill rotWithShape="1">
          <a:blip r:embed="rId3">
            <a:alphaModFix/>
          </a:blip>
          <a:srcRect b="0" l="0" r="0" t="0"/>
          <a:stretch/>
        </p:blipFill>
        <p:spPr>
          <a:xfrm>
            <a:off x="609600" y="2438400"/>
            <a:ext cx="5181600" cy="3810000"/>
          </a:xfrm>
          <a:prstGeom prst="rect">
            <a:avLst/>
          </a:prstGeom>
          <a:noFill/>
          <a:ln>
            <a:noFill/>
          </a:ln>
        </p:spPr>
      </p:pic>
      <p:sp>
        <p:nvSpPr>
          <p:cNvPr id="1020" name="Google Shape;1020;p114"/>
          <p:cNvSpPr txBox="1"/>
          <p:nvPr/>
        </p:nvSpPr>
        <p:spPr>
          <a:xfrm>
            <a:off x="457200" y="1828800"/>
            <a:ext cx="3581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2D Scaling</a:t>
            </a:r>
            <a:endParaRPr b="0" i="0" sz="3200" u="none" cap="none" strike="noStrike">
              <a:solidFill>
                <a:schemeClr val="dk1"/>
              </a:solidFill>
              <a:latin typeface="Calibri"/>
              <a:ea typeface="Calibri"/>
              <a:cs typeface="Calibri"/>
              <a:sym typeface="Calibri"/>
            </a:endParaRPr>
          </a:p>
        </p:txBody>
      </p:sp>
      <p:sp>
        <p:nvSpPr>
          <p:cNvPr id="1021" name="Google Shape;1021;p114"/>
          <p:cNvSpPr txBox="1"/>
          <p:nvPr/>
        </p:nvSpPr>
        <p:spPr>
          <a:xfrm>
            <a:off x="4953000" y="3886200"/>
            <a:ext cx="3810000"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Mapping destination Pixel areas onto scaled array of pixel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Scaling parameter  </a:t>
            </a:r>
            <a:r>
              <a:rPr b="0" i="1" lang="en-US" sz="1800" u="none" cap="none" strike="noStrike">
                <a:solidFill>
                  <a:schemeClr val="dk1"/>
                </a:solidFill>
                <a:latin typeface="Calibri"/>
                <a:ea typeface="Calibri"/>
                <a:cs typeface="Calibri"/>
                <a:sym typeface="Calibri"/>
              </a:rPr>
              <a:t>sx and sy  =0.5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Are applied to relative point ( xf, yf)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OpenGL Raster Transformations</a:t>
            </a:r>
            <a:endParaRPr/>
          </a:p>
        </p:txBody>
      </p:sp>
      <p:sp>
        <p:nvSpPr>
          <p:cNvPr id="1027" name="Google Shape;1027;p115"/>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None/>
            </a:pPr>
            <a:r>
              <a:rPr lang="en-US"/>
              <a:t>Translation</a:t>
            </a:r>
            <a:endParaRPr/>
          </a:p>
          <a:p>
            <a:pPr indent="-342900" lvl="0" marL="342900" rtl="0" algn="l">
              <a:lnSpc>
                <a:spcPct val="100000"/>
              </a:lnSpc>
              <a:spcBef>
                <a:spcPts val="592"/>
              </a:spcBef>
              <a:spcAft>
                <a:spcPts val="0"/>
              </a:spcAft>
              <a:buClr>
                <a:schemeClr val="dk1"/>
              </a:buClr>
              <a:buSzPct val="100000"/>
              <a:buChar char="•"/>
            </a:pPr>
            <a:r>
              <a:rPr lang="en-US"/>
              <a:t>A translation of a rectangular array of pixel-color values from one buffer area to another</a:t>
            </a:r>
            <a:endParaRPr/>
          </a:p>
          <a:p>
            <a:pPr indent="-342900" lvl="0" marL="342900" rtl="0" algn="l">
              <a:lnSpc>
                <a:spcPct val="100000"/>
              </a:lnSpc>
              <a:spcBef>
                <a:spcPts val="592"/>
              </a:spcBef>
              <a:spcAft>
                <a:spcPts val="0"/>
              </a:spcAft>
              <a:buClr>
                <a:schemeClr val="dk1"/>
              </a:buClr>
              <a:buSzPct val="100000"/>
              <a:buNone/>
            </a:pPr>
            <a:r>
              <a:rPr lang="en-US"/>
              <a:t>	can be accomplished in OpenGL as the following copy operation:</a:t>
            </a:r>
            <a:endParaRPr b="1"/>
          </a:p>
          <a:p>
            <a:pPr indent="-342900" lvl="0" marL="342900" rtl="0" algn="l">
              <a:lnSpc>
                <a:spcPct val="100000"/>
              </a:lnSpc>
              <a:spcBef>
                <a:spcPts val="555"/>
              </a:spcBef>
              <a:spcAft>
                <a:spcPts val="0"/>
              </a:spcAft>
              <a:buClr>
                <a:schemeClr val="dk1"/>
              </a:buClr>
              <a:buSzPct val="100000"/>
              <a:buChar char="•"/>
            </a:pPr>
            <a:r>
              <a:rPr b="1" lang="en-US" sz="3000"/>
              <a:t>glCopyPixels (xmin, ymin, width, height, GL_COLOR);</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The first four parameters in this function give the location and dimensions of the pixel block; </a:t>
            </a:r>
            <a:endParaRPr/>
          </a:p>
          <a:p>
            <a:pPr indent="-342900" lvl="0" marL="342900" rtl="0" algn="l">
              <a:lnSpc>
                <a:spcPct val="100000"/>
              </a:lnSpc>
              <a:spcBef>
                <a:spcPts val="592"/>
              </a:spcBef>
              <a:spcAft>
                <a:spcPts val="0"/>
              </a:spcAft>
              <a:buClr>
                <a:srgbClr val="FF0000"/>
              </a:buClr>
              <a:buSzPct val="100000"/>
              <a:buChar char="•"/>
            </a:pPr>
            <a:r>
              <a:rPr lang="en-US">
                <a:solidFill>
                  <a:srgbClr val="FF0000"/>
                </a:solidFill>
              </a:rPr>
              <a:t>OpenGL symbolic constant </a:t>
            </a:r>
            <a:r>
              <a:rPr b="1" lang="en-US">
                <a:solidFill>
                  <a:srgbClr val="FF0000"/>
                </a:solidFill>
              </a:rPr>
              <a:t>GL_COLOR specifies that it is color values </a:t>
            </a:r>
            <a:r>
              <a:rPr lang="en-US">
                <a:solidFill>
                  <a:srgbClr val="FF0000"/>
                </a:solidFill>
              </a:rPr>
              <a:t>are to be copied.</a:t>
            </a:r>
            <a:endParaRPr b="1">
              <a:solidFill>
                <a:srgbClr val="FF0000"/>
              </a:solidFill>
            </a:endParaRPr>
          </a:p>
          <a:p>
            <a:pPr indent="-154940" lvl="0" marL="342900" rtl="0" algn="l">
              <a:lnSpc>
                <a:spcPct val="100000"/>
              </a:lnSpc>
              <a:spcBef>
                <a:spcPts val="592"/>
              </a:spcBef>
              <a:spcAft>
                <a:spcPts val="0"/>
              </a:spcAft>
              <a:buClr>
                <a:schemeClr val="dk1"/>
              </a:buClr>
              <a:buSzPct val="100000"/>
              <a:buNone/>
            </a:pPr>
            <a:r>
              <a:t/>
            </a:r>
            <a:endParaRPr/>
          </a:p>
        </p:txBody>
      </p:sp>
      <p:sp>
        <p:nvSpPr>
          <p:cNvPr id="1028" name="Google Shape;1028;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OpenGL Raster Transformations</a:t>
            </a:r>
            <a:endParaRPr/>
          </a:p>
        </p:txBody>
      </p:sp>
      <p:sp>
        <p:nvSpPr>
          <p:cNvPr id="1034" name="Google Shape;1034;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Rotation</a:t>
            </a:r>
            <a:endParaRPr/>
          </a:p>
          <a:p>
            <a:pPr indent="-342900" lvl="0" marL="342900" rtl="0" algn="l">
              <a:lnSpc>
                <a:spcPct val="100000"/>
              </a:lnSpc>
              <a:spcBef>
                <a:spcPts val="640"/>
              </a:spcBef>
              <a:spcAft>
                <a:spcPts val="0"/>
              </a:spcAft>
              <a:buClr>
                <a:schemeClr val="dk1"/>
              </a:buClr>
              <a:buSzPts val="3200"/>
              <a:buChar char="•"/>
            </a:pPr>
            <a:r>
              <a:rPr lang="en-US"/>
              <a:t>Save the block of pixel in an array.</a:t>
            </a:r>
            <a:endParaRPr/>
          </a:p>
          <a:p>
            <a:pPr indent="-342900" lvl="0" marL="342900" rtl="0" algn="l">
              <a:lnSpc>
                <a:spcPct val="100000"/>
              </a:lnSpc>
              <a:spcBef>
                <a:spcPts val="640"/>
              </a:spcBef>
              <a:spcAft>
                <a:spcPts val="0"/>
              </a:spcAft>
              <a:buClr>
                <a:schemeClr val="dk1"/>
              </a:buClr>
              <a:buSzPts val="3200"/>
              <a:buChar char="•"/>
            </a:pPr>
            <a:r>
              <a:rPr lang="en-US"/>
              <a:t>A block of RGB color values in a buffer can be saved in an array with the function</a:t>
            </a:r>
            <a:endParaRPr/>
          </a:p>
          <a:p>
            <a:pPr indent="-139700" lvl="0" marL="342900" rtl="0" algn="l">
              <a:lnSpc>
                <a:spcPct val="100000"/>
              </a:lnSpc>
              <a:spcBef>
                <a:spcPts val="640"/>
              </a:spcBef>
              <a:spcAft>
                <a:spcPts val="0"/>
              </a:spcAft>
              <a:buClr>
                <a:schemeClr val="dk1"/>
              </a:buClr>
              <a:buSzPts val="3200"/>
              <a:buNone/>
            </a:pPr>
            <a:r>
              <a:t/>
            </a:r>
            <a:endParaRPr b="1"/>
          </a:p>
          <a:p>
            <a:pPr indent="-342900" lvl="0" marL="342900" rtl="0" algn="l">
              <a:lnSpc>
                <a:spcPct val="100000"/>
              </a:lnSpc>
              <a:spcBef>
                <a:spcPts val="320"/>
              </a:spcBef>
              <a:spcAft>
                <a:spcPts val="0"/>
              </a:spcAft>
              <a:buClr>
                <a:schemeClr val="dk1"/>
              </a:buClr>
              <a:buSzPts val="1600"/>
              <a:buChar char="•"/>
            </a:pPr>
            <a:r>
              <a:rPr b="1" lang="en-US" sz="1600"/>
              <a:t>glReadPixels (xmin, ymin, width, height, GL_RGB, GL_UNSIGNED_BYTE, colorArray);</a:t>
            </a:r>
            <a:endParaRPr sz="1600"/>
          </a:p>
        </p:txBody>
      </p:sp>
      <p:sp>
        <p:nvSpPr>
          <p:cNvPr id="1035" name="Google Shape;1035;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OpenGL Raster Transformations</a:t>
            </a:r>
            <a:endParaRPr/>
          </a:p>
        </p:txBody>
      </p:sp>
      <p:sp>
        <p:nvSpPr>
          <p:cNvPr id="1041" name="Google Shape;1041;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Rotation</a:t>
            </a:r>
            <a:endParaRPr/>
          </a:p>
          <a:p>
            <a:pPr indent="-342900" lvl="0" marL="342900" rtl="0" algn="l">
              <a:lnSpc>
                <a:spcPct val="100000"/>
              </a:lnSpc>
              <a:spcBef>
                <a:spcPts val="640"/>
              </a:spcBef>
              <a:spcAft>
                <a:spcPts val="0"/>
              </a:spcAft>
              <a:buClr>
                <a:schemeClr val="dk1"/>
              </a:buClr>
              <a:buSzPts val="3200"/>
              <a:buChar char="•"/>
            </a:pPr>
            <a:r>
              <a:rPr b="1" lang="en-US"/>
              <a:t>To put the rotated array back in the buffer </a:t>
            </a:r>
            <a:endParaRPr/>
          </a:p>
          <a:p>
            <a:pPr indent="-139700" lvl="0" marL="342900" rtl="0" algn="l">
              <a:lnSpc>
                <a:spcPct val="100000"/>
              </a:lnSpc>
              <a:spcBef>
                <a:spcPts val="640"/>
              </a:spcBef>
              <a:spcAft>
                <a:spcPts val="0"/>
              </a:spcAft>
              <a:buClr>
                <a:schemeClr val="dk1"/>
              </a:buClr>
              <a:buSzPts val="3200"/>
              <a:buNone/>
            </a:pPr>
            <a:r>
              <a:t/>
            </a:r>
            <a:endParaRPr b="1"/>
          </a:p>
          <a:p>
            <a:pPr indent="-342900" lvl="0" marL="342900" rtl="0" algn="l">
              <a:lnSpc>
                <a:spcPct val="100000"/>
              </a:lnSpc>
              <a:spcBef>
                <a:spcPts val="400"/>
              </a:spcBef>
              <a:spcAft>
                <a:spcPts val="0"/>
              </a:spcAft>
              <a:buClr>
                <a:schemeClr val="dk1"/>
              </a:buClr>
              <a:buSzPts val="2000"/>
              <a:buChar char="•"/>
            </a:pPr>
            <a:r>
              <a:rPr b="1" lang="en-US" sz="2000"/>
              <a:t>glDrawPixels (width, height, GL_RGB, GL_UNSIGNED_BYTE, colorArray);</a:t>
            </a:r>
            <a:endParaRPr sz="2000"/>
          </a:p>
        </p:txBody>
      </p:sp>
      <p:sp>
        <p:nvSpPr>
          <p:cNvPr id="1042" name="Google Shape;1042;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OpenGL Raster Transformations</a:t>
            </a:r>
            <a:endParaRPr/>
          </a:p>
        </p:txBody>
      </p:sp>
      <p:sp>
        <p:nvSpPr>
          <p:cNvPr id="1048" name="Google Shape;1048;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Scaling</a:t>
            </a:r>
            <a:endParaRPr/>
          </a:p>
          <a:p>
            <a:pPr indent="-342900" lvl="0" marL="342900" rtl="0" algn="l">
              <a:lnSpc>
                <a:spcPct val="100000"/>
              </a:lnSpc>
              <a:spcBef>
                <a:spcPts val="640"/>
              </a:spcBef>
              <a:spcAft>
                <a:spcPts val="0"/>
              </a:spcAft>
              <a:buClr>
                <a:schemeClr val="dk1"/>
              </a:buClr>
              <a:buSzPts val="3200"/>
              <a:buChar char="•"/>
            </a:pPr>
            <a:r>
              <a:rPr lang="en-US"/>
              <a:t>We can set scaling parameter</a:t>
            </a:r>
            <a:endParaRPr/>
          </a:p>
          <a:p>
            <a:pPr indent="-342900" lvl="0" marL="342900" rtl="0" algn="l">
              <a:lnSpc>
                <a:spcPct val="100000"/>
              </a:lnSpc>
              <a:spcBef>
                <a:spcPts val="640"/>
              </a:spcBef>
              <a:spcAft>
                <a:spcPts val="0"/>
              </a:spcAft>
              <a:buClr>
                <a:schemeClr val="dk1"/>
              </a:buClr>
              <a:buSzPts val="3200"/>
              <a:buChar char="•"/>
            </a:pPr>
            <a:r>
              <a:rPr b="1" lang="en-US"/>
              <a:t>glPixelZoom (sx, sy);</a:t>
            </a:r>
            <a:endParaRPr/>
          </a:p>
        </p:txBody>
      </p:sp>
      <p:sp>
        <p:nvSpPr>
          <p:cNvPr id="1049" name="Google Shape;1049;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19"/>
          <p:cNvSpPr txBox="1"/>
          <p:nvPr>
            <p:ph type="title"/>
          </p:nvPr>
        </p:nvSpPr>
        <p:spPr>
          <a:xfrm>
            <a:off x="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OpenGL Functions for Two-Dimensional Geometric Transformations</a:t>
            </a:r>
            <a:endParaRPr/>
          </a:p>
        </p:txBody>
      </p:sp>
      <p:sp>
        <p:nvSpPr>
          <p:cNvPr id="1055" name="Google Shape;1055;p1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0000"/>
              </a:lnSpc>
              <a:spcBef>
                <a:spcPts val="0"/>
              </a:spcBef>
              <a:spcAft>
                <a:spcPts val="0"/>
              </a:spcAft>
              <a:buClr>
                <a:schemeClr val="dk1"/>
              </a:buClr>
              <a:buSzPct val="100000"/>
              <a:buChar char="•"/>
            </a:pPr>
            <a:r>
              <a:rPr lang="en-US"/>
              <a:t>Transformation routine sets up a </a:t>
            </a:r>
            <a:r>
              <a:rPr lang="en-US" u="sng">
                <a:solidFill>
                  <a:srgbClr val="FF0000"/>
                </a:solidFill>
              </a:rPr>
              <a:t>4 × 4 matrix </a:t>
            </a:r>
            <a:r>
              <a:rPr lang="en-US"/>
              <a:t>that is applied to the coordinates of objects</a:t>
            </a:r>
            <a:endParaRPr b="1"/>
          </a:p>
          <a:p>
            <a:pPr indent="-17018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US"/>
              <a:t>Translation, we invoke the translation routine and set the components for the three-dimensional translation vector.</a:t>
            </a:r>
            <a:endParaRPr/>
          </a:p>
          <a:p>
            <a:pPr indent="-342900" lvl="0" marL="342900" rtl="0" algn="l">
              <a:lnSpc>
                <a:spcPct val="100000"/>
              </a:lnSpc>
              <a:spcBef>
                <a:spcPts val="544"/>
              </a:spcBef>
              <a:spcAft>
                <a:spcPts val="0"/>
              </a:spcAft>
              <a:buClr>
                <a:schemeClr val="dk1"/>
              </a:buClr>
              <a:buSzPct val="100000"/>
              <a:buChar char="•"/>
            </a:pPr>
            <a:r>
              <a:rPr lang="en-US"/>
              <a:t>Rotation function, we specify the angle and the orientation for a rotation axis that intersects the coordinate origin.</a:t>
            </a:r>
            <a:endParaRPr/>
          </a:p>
          <a:p>
            <a:pPr indent="-342900" lvl="0" marL="342900" rtl="0" algn="l">
              <a:lnSpc>
                <a:spcPct val="100000"/>
              </a:lnSpc>
              <a:spcBef>
                <a:spcPts val="544"/>
              </a:spcBef>
              <a:spcAft>
                <a:spcPts val="0"/>
              </a:spcAft>
              <a:buClr>
                <a:schemeClr val="dk1"/>
              </a:buClr>
              <a:buSzPct val="100000"/>
              <a:buChar char="•"/>
            </a:pPr>
            <a:r>
              <a:rPr lang="en-US"/>
              <a:t>Scaling function is used to set the three coordinate scaling factors relative to the coordinate origin. </a:t>
            </a:r>
            <a:endParaRPr/>
          </a:p>
        </p:txBody>
      </p:sp>
      <p:sp>
        <p:nvSpPr>
          <p:cNvPr id="1056" name="Google Shape;1056;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73" name="Google Shape;17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Char char="•"/>
            </a:pPr>
            <a:r>
              <a:rPr lang="en-US" u="sng">
                <a:solidFill>
                  <a:srgbClr val="FF0000"/>
                </a:solidFill>
              </a:rPr>
              <a:t>A polygon that is not convex is called a </a:t>
            </a:r>
            <a:r>
              <a:rPr b="1" lang="en-US" u="sng">
                <a:solidFill>
                  <a:srgbClr val="FF0000"/>
                </a:solidFill>
              </a:rPr>
              <a:t>concave polygon.</a:t>
            </a:r>
            <a:endParaRPr u="sng">
              <a:solidFill>
                <a:srgbClr val="FF0000"/>
              </a:solidFill>
            </a:endParaRPr>
          </a:p>
        </p:txBody>
      </p:sp>
      <p:sp>
        <p:nvSpPr>
          <p:cNvPr id="174" name="Google Shape;17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5" name="Google Shape;175;p12"/>
          <p:cNvPicPr preferRelativeResize="0"/>
          <p:nvPr/>
        </p:nvPicPr>
        <p:blipFill rotWithShape="1">
          <a:blip r:embed="rId3">
            <a:alphaModFix/>
          </a:blip>
          <a:srcRect b="0" l="0" r="0" t="0"/>
          <a:stretch/>
        </p:blipFill>
        <p:spPr>
          <a:xfrm>
            <a:off x="3048000" y="2590800"/>
            <a:ext cx="4486275" cy="2909887"/>
          </a:xfrm>
          <a:prstGeom prst="rect">
            <a:avLst/>
          </a:prstGeom>
          <a:noFill/>
          <a:ln>
            <a:noFill/>
          </a:ln>
        </p:spPr>
      </p:pic>
    </p:spTree>
  </p:cSld>
  <p:clrMapOvr>
    <a:masterClrMapping/>
  </p:clrMapOvr>
  <p:transition spd="slow">
    <p:fade thruBlk="1"/>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p120"/>
          <p:cNvSpPr txBox="1"/>
          <p:nvPr>
            <p:ph type="title"/>
          </p:nvPr>
        </p:nvSpPr>
        <p:spPr>
          <a:xfrm>
            <a:off x="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OpenGL Functions for Two-Dimensional Geometric Transformations</a:t>
            </a:r>
            <a:endParaRPr/>
          </a:p>
        </p:txBody>
      </p:sp>
      <p:sp>
        <p:nvSpPr>
          <p:cNvPr id="1062" name="Google Shape;1062;p1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Translation, we invoke the translation routine and set the components for the three-dimensional translation vector.</a:t>
            </a:r>
            <a:endParaRPr/>
          </a:p>
          <a:p>
            <a:pPr indent="-342900" lvl="0" marL="342900" rtl="0" algn="l">
              <a:lnSpc>
                <a:spcPct val="100000"/>
              </a:lnSpc>
              <a:spcBef>
                <a:spcPts val="640"/>
              </a:spcBef>
              <a:spcAft>
                <a:spcPts val="0"/>
              </a:spcAft>
              <a:buClr>
                <a:schemeClr val="dk1"/>
              </a:buClr>
              <a:buSzPts val="3200"/>
              <a:buChar char="•"/>
            </a:pPr>
            <a:r>
              <a:rPr b="1" lang="en-US"/>
              <a:t>glTranslate* (tx, ty, tz);</a:t>
            </a:r>
            <a:endParaRPr/>
          </a:p>
          <a:p>
            <a:pPr indent="-342900" lvl="0" marL="342900" rtl="0" algn="l">
              <a:lnSpc>
                <a:spcPct val="100000"/>
              </a:lnSpc>
              <a:spcBef>
                <a:spcPts val="640"/>
              </a:spcBef>
              <a:spcAft>
                <a:spcPts val="0"/>
              </a:spcAft>
              <a:buClr>
                <a:schemeClr val="dk1"/>
              </a:buClr>
              <a:buSzPts val="3200"/>
              <a:buChar char="•"/>
            </a:pPr>
            <a:r>
              <a:rPr lang="en-US"/>
              <a:t>example: </a:t>
            </a:r>
            <a:r>
              <a:rPr b="1" lang="en-US"/>
              <a:t>glTranslatef (25.0, -10.0, 0.0);</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063" name="Google Shape;1063;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21"/>
          <p:cNvSpPr txBox="1"/>
          <p:nvPr>
            <p:ph type="title"/>
          </p:nvPr>
        </p:nvSpPr>
        <p:spPr>
          <a:xfrm>
            <a:off x="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OpenGL Functions for Two-Dimensional Geometric Transformations</a:t>
            </a:r>
            <a:endParaRPr/>
          </a:p>
        </p:txBody>
      </p:sp>
      <p:sp>
        <p:nvSpPr>
          <p:cNvPr id="1069" name="Google Shape;1069;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Rotation function, we specify the angle and the orientation for a rotation axis that intersects the coordinate origin.</a:t>
            </a:r>
            <a:endParaRPr/>
          </a:p>
          <a:p>
            <a:pPr indent="-342900" lvl="0" marL="342900" rtl="0" algn="l">
              <a:lnSpc>
                <a:spcPct val="100000"/>
              </a:lnSpc>
              <a:spcBef>
                <a:spcPts val="640"/>
              </a:spcBef>
              <a:spcAft>
                <a:spcPts val="0"/>
              </a:spcAft>
              <a:buClr>
                <a:schemeClr val="dk1"/>
              </a:buClr>
              <a:buSzPts val="3200"/>
              <a:buChar char="•"/>
            </a:pPr>
            <a:r>
              <a:rPr b="1" lang="en-US"/>
              <a:t>glRotate* (theta, vx, vy, vz);</a:t>
            </a:r>
            <a:endParaRPr/>
          </a:p>
          <a:p>
            <a:pPr indent="-342900" lvl="0" marL="342900" rtl="0" algn="l">
              <a:lnSpc>
                <a:spcPct val="100000"/>
              </a:lnSpc>
              <a:spcBef>
                <a:spcPts val="640"/>
              </a:spcBef>
              <a:spcAft>
                <a:spcPts val="0"/>
              </a:spcAft>
              <a:buClr>
                <a:schemeClr val="dk1"/>
              </a:buClr>
              <a:buSzPts val="3200"/>
              <a:buChar char="•"/>
            </a:pPr>
            <a:r>
              <a:rPr b="1" lang="en-US"/>
              <a:t>glRotatef (90.0, 0.0, 0.0, 1.0);</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070" name="Google Shape;1070;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22"/>
          <p:cNvSpPr txBox="1"/>
          <p:nvPr>
            <p:ph type="title"/>
          </p:nvPr>
        </p:nvSpPr>
        <p:spPr>
          <a:xfrm>
            <a:off x="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OpenGL Functions for Two-Dimensional Geometric Transformations</a:t>
            </a:r>
            <a:endParaRPr/>
          </a:p>
        </p:txBody>
      </p:sp>
      <p:sp>
        <p:nvSpPr>
          <p:cNvPr id="1076" name="Google Shape;1076;p1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Scaling function is used to set the three coordinate scaling factors relative to the coordinate origin. </a:t>
            </a:r>
            <a:endParaRPr/>
          </a:p>
          <a:p>
            <a:pPr indent="-342900" lvl="0" marL="342900" rtl="0" algn="l">
              <a:lnSpc>
                <a:spcPct val="100000"/>
              </a:lnSpc>
              <a:spcBef>
                <a:spcPts val="640"/>
              </a:spcBef>
              <a:spcAft>
                <a:spcPts val="0"/>
              </a:spcAft>
              <a:buClr>
                <a:schemeClr val="dk1"/>
              </a:buClr>
              <a:buSzPts val="3200"/>
              <a:buChar char="•"/>
            </a:pPr>
            <a:r>
              <a:rPr b="1" lang="en-US"/>
              <a:t>glScale* (sx, sy, sz);</a:t>
            </a:r>
            <a:endParaRPr/>
          </a:p>
          <a:p>
            <a:pPr indent="-342900" lvl="0" marL="342900" rtl="0" algn="l">
              <a:lnSpc>
                <a:spcPct val="100000"/>
              </a:lnSpc>
              <a:spcBef>
                <a:spcPts val="640"/>
              </a:spcBef>
              <a:spcAft>
                <a:spcPts val="0"/>
              </a:spcAft>
              <a:buClr>
                <a:schemeClr val="dk1"/>
              </a:buClr>
              <a:buSzPts val="3200"/>
              <a:buChar char="•"/>
            </a:pPr>
            <a:r>
              <a:rPr b="1" lang="en-US"/>
              <a:t>glScalef (2.0, -3.0, 1.0);</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077" name="Google Shape;1077;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23"/>
          <p:cNvSpPr txBox="1"/>
          <p:nvPr>
            <p:ph type="title"/>
          </p:nvPr>
        </p:nvSpPr>
        <p:spPr>
          <a:xfrm>
            <a:off x="0" y="274638"/>
            <a:ext cx="86868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OpenGL Functions for Two-Dimensional Geometric Transformations</a:t>
            </a:r>
            <a:endParaRPr/>
          </a:p>
        </p:txBody>
      </p:sp>
      <p:sp>
        <p:nvSpPr>
          <p:cNvPr id="1083" name="Google Shape;1083;p1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OpenGL Matrix Operations</a:t>
            </a:r>
            <a:endParaRPr/>
          </a:p>
          <a:p>
            <a:pPr indent="-342900" lvl="0" marL="342900" rtl="0" algn="l">
              <a:lnSpc>
                <a:spcPct val="100000"/>
              </a:lnSpc>
              <a:spcBef>
                <a:spcPts val="640"/>
              </a:spcBef>
              <a:spcAft>
                <a:spcPts val="0"/>
              </a:spcAft>
              <a:buClr>
                <a:schemeClr val="dk1"/>
              </a:buClr>
              <a:buSzPts val="3200"/>
              <a:buNone/>
            </a:pPr>
            <a:r>
              <a:rPr b="1" lang="en-US"/>
              <a:t>glMatrixMode (GL_MODELVIEW);</a:t>
            </a:r>
            <a:endParaRPr/>
          </a:p>
          <a:p>
            <a:pPr indent="-342900" lvl="0" marL="342900" rtl="0" algn="l">
              <a:lnSpc>
                <a:spcPct val="100000"/>
              </a:lnSpc>
              <a:spcBef>
                <a:spcPts val="640"/>
              </a:spcBef>
              <a:spcAft>
                <a:spcPts val="0"/>
              </a:spcAft>
              <a:buClr>
                <a:schemeClr val="dk1"/>
              </a:buClr>
              <a:buSzPts val="3200"/>
              <a:buNone/>
            </a:pPr>
            <a:r>
              <a:rPr b="1" lang="en-US"/>
              <a:t>glLoadIdentity ( );</a:t>
            </a:r>
            <a:endParaRPr/>
          </a:p>
          <a:p>
            <a:pPr indent="-342900" lvl="0" marL="342900" rtl="0" algn="l">
              <a:lnSpc>
                <a:spcPct val="100000"/>
              </a:lnSpc>
              <a:spcBef>
                <a:spcPts val="640"/>
              </a:spcBef>
              <a:spcAft>
                <a:spcPts val="0"/>
              </a:spcAft>
              <a:buClr>
                <a:schemeClr val="dk1"/>
              </a:buClr>
              <a:buSzPts val="3200"/>
              <a:buNone/>
            </a:pPr>
            <a:r>
              <a:t/>
            </a:r>
            <a:endParaRPr b="1"/>
          </a:p>
          <a:p>
            <a:pPr indent="-342900" lvl="0" marL="342900" rtl="0" algn="l">
              <a:lnSpc>
                <a:spcPct val="100000"/>
              </a:lnSpc>
              <a:spcBef>
                <a:spcPts val="640"/>
              </a:spcBef>
              <a:spcAft>
                <a:spcPts val="0"/>
              </a:spcAft>
              <a:buClr>
                <a:schemeClr val="dk1"/>
              </a:buClr>
              <a:buSzPts val="3200"/>
              <a:buChar char="•"/>
            </a:pPr>
            <a:r>
              <a:rPr lang="en-US"/>
              <a:t>glMultMatrix function can also be used to set up any transformation sequence with individually defined matrices.</a:t>
            </a:r>
            <a:endParaRPr/>
          </a:p>
        </p:txBody>
      </p:sp>
      <p:sp>
        <p:nvSpPr>
          <p:cNvPr id="1084" name="Google Shape;1084;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24"/>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Outline – Module 2</a:t>
            </a:r>
            <a:endParaRPr/>
          </a:p>
        </p:txBody>
      </p:sp>
      <p:sp>
        <p:nvSpPr>
          <p:cNvPr id="1090" name="Google Shape;1090;p124"/>
          <p:cNvSpPr txBox="1"/>
          <p:nvPr>
            <p:ph idx="1" type="body"/>
          </p:nvPr>
        </p:nvSpPr>
        <p:spPr>
          <a:xfrm>
            <a:off x="0" y="838200"/>
            <a:ext cx="9144000" cy="5715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US"/>
              <a:t>Fill area Primitives</a:t>
            </a:r>
            <a:endParaRPr/>
          </a:p>
          <a:p>
            <a:pPr indent="-285750" lvl="1" marL="742950" rtl="0" algn="l">
              <a:lnSpc>
                <a:spcPct val="100000"/>
              </a:lnSpc>
              <a:spcBef>
                <a:spcPts val="392"/>
              </a:spcBef>
              <a:spcAft>
                <a:spcPts val="0"/>
              </a:spcAft>
              <a:buClr>
                <a:schemeClr val="dk1"/>
              </a:buClr>
              <a:buSzPct val="100000"/>
              <a:buChar char="–"/>
            </a:pPr>
            <a:r>
              <a:rPr lang="en-US"/>
              <a:t>Polygon fill-areas, </a:t>
            </a:r>
            <a:endParaRPr/>
          </a:p>
          <a:p>
            <a:pPr indent="-285750" lvl="1" marL="742950" rtl="0" algn="l">
              <a:lnSpc>
                <a:spcPct val="100000"/>
              </a:lnSpc>
              <a:spcBef>
                <a:spcPts val="392"/>
              </a:spcBef>
              <a:spcAft>
                <a:spcPts val="0"/>
              </a:spcAft>
              <a:buClr>
                <a:schemeClr val="dk1"/>
              </a:buClr>
              <a:buSzPct val="100000"/>
              <a:buChar char="–"/>
            </a:pPr>
            <a:r>
              <a:rPr lang="en-US"/>
              <a:t>OpenGL polygon fill area functions, </a:t>
            </a:r>
            <a:endParaRPr/>
          </a:p>
          <a:p>
            <a:pPr indent="-285750" lvl="1" marL="742950" rtl="0" algn="l">
              <a:lnSpc>
                <a:spcPct val="100000"/>
              </a:lnSpc>
              <a:spcBef>
                <a:spcPts val="392"/>
              </a:spcBef>
              <a:spcAft>
                <a:spcPts val="0"/>
              </a:spcAft>
              <a:buClr>
                <a:schemeClr val="dk1"/>
              </a:buClr>
              <a:buSzPct val="100000"/>
              <a:buChar char="–"/>
            </a:pPr>
            <a:r>
              <a:rPr lang="en-US"/>
              <a:t>fill area attributes, </a:t>
            </a:r>
            <a:endParaRPr/>
          </a:p>
          <a:p>
            <a:pPr indent="-285750" lvl="1" marL="742950" rtl="0" algn="l">
              <a:lnSpc>
                <a:spcPct val="100000"/>
              </a:lnSpc>
              <a:spcBef>
                <a:spcPts val="392"/>
              </a:spcBef>
              <a:spcAft>
                <a:spcPts val="0"/>
              </a:spcAft>
              <a:buClr>
                <a:schemeClr val="dk1"/>
              </a:buClr>
              <a:buSzPct val="100000"/>
              <a:buChar char="–"/>
            </a:pPr>
            <a:r>
              <a:rPr lang="en-US"/>
              <a:t>general scan line polygon fill algorithm,</a:t>
            </a:r>
            <a:endParaRPr/>
          </a:p>
          <a:p>
            <a:pPr indent="-285750" lvl="1" marL="742950" rtl="0" algn="l">
              <a:lnSpc>
                <a:spcPct val="100000"/>
              </a:lnSpc>
              <a:spcBef>
                <a:spcPts val="392"/>
              </a:spcBef>
              <a:spcAft>
                <a:spcPts val="0"/>
              </a:spcAft>
              <a:buClr>
                <a:schemeClr val="dk1"/>
              </a:buClr>
              <a:buSzPct val="100000"/>
              <a:buChar char="–"/>
            </a:pPr>
            <a:r>
              <a:rPr lang="en-US"/>
              <a:t> OpenGL fill-area attribute functions.</a:t>
            </a:r>
            <a:endParaRPr/>
          </a:p>
          <a:p>
            <a:pPr indent="-342900" lvl="0" marL="342900" rtl="0" algn="l">
              <a:lnSpc>
                <a:spcPct val="100000"/>
              </a:lnSpc>
              <a:spcBef>
                <a:spcPts val="448"/>
              </a:spcBef>
              <a:spcAft>
                <a:spcPts val="0"/>
              </a:spcAft>
              <a:buClr>
                <a:schemeClr val="dk1"/>
              </a:buClr>
              <a:buSzPct val="100000"/>
              <a:buChar char="•"/>
            </a:pPr>
            <a:r>
              <a:rPr b="1" lang="en-US"/>
              <a:t>2D Geometric Transformations</a:t>
            </a:r>
            <a:endParaRPr/>
          </a:p>
          <a:p>
            <a:pPr indent="-285750" lvl="1" marL="742950" rtl="0" algn="l">
              <a:lnSpc>
                <a:spcPct val="100000"/>
              </a:lnSpc>
              <a:spcBef>
                <a:spcPts val="392"/>
              </a:spcBef>
              <a:spcAft>
                <a:spcPts val="0"/>
              </a:spcAft>
              <a:buClr>
                <a:schemeClr val="dk1"/>
              </a:buClr>
              <a:buSzPct val="100000"/>
              <a:buChar char="–"/>
            </a:pPr>
            <a:r>
              <a:rPr lang="en-US"/>
              <a:t>Basic 2D Geometric Transformations,</a:t>
            </a:r>
            <a:endParaRPr/>
          </a:p>
          <a:p>
            <a:pPr indent="-285750" lvl="1" marL="742950" rtl="0" algn="l">
              <a:lnSpc>
                <a:spcPct val="100000"/>
              </a:lnSpc>
              <a:spcBef>
                <a:spcPts val="392"/>
              </a:spcBef>
              <a:spcAft>
                <a:spcPts val="0"/>
              </a:spcAft>
              <a:buClr>
                <a:schemeClr val="dk1"/>
              </a:buClr>
              <a:buSzPct val="100000"/>
              <a:buChar char="–"/>
            </a:pPr>
            <a:r>
              <a:rPr lang="en-US"/>
              <a:t>matrix representations and homogeneous coordinates.</a:t>
            </a:r>
            <a:endParaRPr/>
          </a:p>
          <a:p>
            <a:pPr indent="-285750" lvl="1" marL="742950" rtl="0" algn="l">
              <a:lnSpc>
                <a:spcPct val="100000"/>
              </a:lnSpc>
              <a:spcBef>
                <a:spcPts val="392"/>
              </a:spcBef>
              <a:spcAft>
                <a:spcPts val="0"/>
              </a:spcAft>
              <a:buClr>
                <a:schemeClr val="dk1"/>
              </a:buClr>
              <a:buSzPct val="100000"/>
              <a:buChar char="–"/>
            </a:pPr>
            <a:r>
              <a:rPr lang="en-US"/>
              <a:t> Inverse transformations,</a:t>
            </a:r>
            <a:endParaRPr/>
          </a:p>
          <a:p>
            <a:pPr indent="-285750" lvl="1" marL="742950" rtl="0" algn="l">
              <a:lnSpc>
                <a:spcPct val="100000"/>
              </a:lnSpc>
              <a:spcBef>
                <a:spcPts val="392"/>
              </a:spcBef>
              <a:spcAft>
                <a:spcPts val="0"/>
              </a:spcAft>
              <a:buClr>
                <a:schemeClr val="dk1"/>
              </a:buClr>
              <a:buSzPct val="100000"/>
              <a:buChar char="–"/>
            </a:pPr>
            <a:r>
              <a:rPr lang="en-US"/>
              <a:t>2DComposite transformations, </a:t>
            </a:r>
            <a:endParaRPr/>
          </a:p>
          <a:p>
            <a:pPr indent="-285750" lvl="1" marL="742950" rtl="0" algn="l">
              <a:lnSpc>
                <a:spcPct val="100000"/>
              </a:lnSpc>
              <a:spcBef>
                <a:spcPts val="392"/>
              </a:spcBef>
              <a:spcAft>
                <a:spcPts val="0"/>
              </a:spcAft>
              <a:buClr>
                <a:schemeClr val="dk1"/>
              </a:buClr>
              <a:buSzPct val="100000"/>
              <a:buChar char="–"/>
            </a:pPr>
            <a:r>
              <a:rPr lang="en-US"/>
              <a:t>other 2D transformations, </a:t>
            </a:r>
            <a:endParaRPr/>
          </a:p>
          <a:p>
            <a:pPr indent="-285750" lvl="1" marL="742950" rtl="0" algn="l">
              <a:lnSpc>
                <a:spcPct val="100000"/>
              </a:lnSpc>
              <a:spcBef>
                <a:spcPts val="392"/>
              </a:spcBef>
              <a:spcAft>
                <a:spcPts val="0"/>
              </a:spcAft>
              <a:buClr>
                <a:schemeClr val="dk1"/>
              </a:buClr>
              <a:buSzPct val="100000"/>
              <a:buChar char="–"/>
            </a:pPr>
            <a:r>
              <a:rPr lang="en-US"/>
              <a:t>raster methods for geometric transformations, </a:t>
            </a:r>
            <a:endParaRPr/>
          </a:p>
          <a:p>
            <a:pPr indent="-285750" lvl="1" marL="742950" rtl="0" algn="l">
              <a:lnSpc>
                <a:spcPct val="100000"/>
              </a:lnSpc>
              <a:spcBef>
                <a:spcPts val="392"/>
              </a:spcBef>
              <a:spcAft>
                <a:spcPts val="0"/>
              </a:spcAft>
              <a:buClr>
                <a:schemeClr val="dk1"/>
              </a:buClr>
              <a:buSzPct val="100000"/>
              <a:buChar char="–"/>
            </a:pPr>
            <a:r>
              <a:rPr lang="en-US"/>
              <a:t>OpenGL raster transformations, </a:t>
            </a:r>
            <a:endParaRPr/>
          </a:p>
          <a:p>
            <a:pPr indent="-285750" lvl="1" marL="742950" rtl="0" algn="l">
              <a:lnSpc>
                <a:spcPct val="100000"/>
              </a:lnSpc>
              <a:spcBef>
                <a:spcPts val="392"/>
              </a:spcBef>
              <a:spcAft>
                <a:spcPts val="0"/>
              </a:spcAft>
              <a:buClr>
                <a:schemeClr val="dk1"/>
              </a:buClr>
              <a:buSzPct val="100000"/>
              <a:buChar char="–"/>
            </a:pPr>
            <a:r>
              <a:rPr lang="en-US"/>
              <a:t>OpenGL geometric transformations function,</a:t>
            </a:r>
            <a:endParaRPr/>
          </a:p>
          <a:p>
            <a:pPr indent="-342900" lvl="0" marL="342900" rtl="0" algn="l">
              <a:lnSpc>
                <a:spcPct val="100000"/>
              </a:lnSpc>
              <a:spcBef>
                <a:spcPts val="448"/>
              </a:spcBef>
              <a:spcAft>
                <a:spcPts val="0"/>
              </a:spcAft>
              <a:buClr>
                <a:srgbClr val="FF0000"/>
              </a:buClr>
              <a:buSzPct val="100000"/>
              <a:buChar char="•"/>
            </a:pPr>
            <a:r>
              <a:rPr b="1" lang="en-US">
                <a:solidFill>
                  <a:srgbClr val="FF0000"/>
                </a:solidFill>
              </a:rPr>
              <a:t>2D viewing</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 2D viewing pipeline,</a:t>
            </a:r>
            <a:endParaRPr/>
          </a:p>
          <a:p>
            <a:pPr indent="-285750" lvl="1" marL="742950" rtl="0" algn="l">
              <a:lnSpc>
                <a:spcPct val="100000"/>
              </a:lnSpc>
              <a:spcBef>
                <a:spcPts val="392"/>
              </a:spcBef>
              <a:spcAft>
                <a:spcPts val="0"/>
              </a:spcAft>
              <a:buClr>
                <a:srgbClr val="FF0000"/>
              </a:buClr>
              <a:buSzPts val="807"/>
              <a:buChar char="–"/>
            </a:pPr>
            <a:r>
              <a:rPr lang="en-US">
                <a:solidFill>
                  <a:srgbClr val="FF0000"/>
                </a:solidFill>
              </a:rPr>
              <a:t> OpenGL 2D viewing functions.</a:t>
            </a:r>
            <a:endParaRPr sz="6800">
              <a:solidFill>
                <a:srgbClr val="FF0000"/>
              </a:solidFill>
              <a:latin typeface="Cambria"/>
              <a:ea typeface="Cambria"/>
              <a:cs typeface="Cambria"/>
              <a:sym typeface="Cambria"/>
            </a:endParaRPr>
          </a:p>
        </p:txBody>
      </p:sp>
      <p:sp>
        <p:nvSpPr>
          <p:cNvPr id="1091" name="Google Shape;1091;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viewing pipeline</a:t>
            </a:r>
            <a:endParaRPr/>
          </a:p>
        </p:txBody>
      </p:sp>
      <p:sp>
        <p:nvSpPr>
          <p:cNvPr id="1097" name="Google Shape;1097;p1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Clipping window: section of 2D scene selected for display</a:t>
            </a:r>
            <a:endParaRPr/>
          </a:p>
          <a:p>
            <a:pPr indent="-342900" lvl="0" marL="342900" rtl="0" algn="l">
              <a:lnSpc>
                <a:spcPct val="100000"/>
              </a:lnSpc>
              <a:spcBef>
                <a:spcPts val="640"/>
              </a:spcBef>
              <a:spcAft>
                <a:spcPts val="0"/>
              </a:spcAft>
              <a:buClr>
                <a:schemeClr val="dk1"/>
              </a:buClr>
              <a:buSzPts val="3200"/>
              <a:buChar char="•"/>
            </a:pPr>
            <a:r>
              <a:rPr lang="en-US"/>
              <a:t>Viewport: window where the scene is to be displayed on the output device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098" name="Google Shape;1098;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ADGHCG0" id="1099" name="Google Shape;1099;p125"/>
          <p:cNvPicPr preferRelativeResize="0"/>
          <p:nvPr/>
        </p:nvPicPr>
        <p:blipFill rotWithShape="1">
          <a:blip r:embed="rId3">
            <a:alphaModFix/>
          </a:blip>
          <a:srcRect b="0" l="0" r="0" t="0"/>
          <a:stretch/>
        </p:blipFill>
        <p:spPr>
          <a:xfrm>
            <a:off x="1314995" y="3721765"/>
            <a:ext cx="7156450" cy="2941574"/>
          </a:xfrm>
          <a:prstGeom prst="rect">
            <a:avLst/>
          </a:prstGeom>
          <a:noFill/>
          <a:ln>
            <a:noFill/>
          </a:ln>
        </p:spPr>
      </p:pic>
    </p:spTree>
  </p:cSld>
  <p:clrMapOvr>
    <a:masterClrMapping/>
  </p:clrMapOvr>
  <p:transition spd="slow">
    <p:fade thruBlk="1"/>
  </p:transition>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2DViewing pipeline</a:t>
            </a:r>
            <a:endParaRPr/>
          </a:p>
        </p:txBody>
      </p:sp>
      <p:sp>
        <p:nvSpPr>
          <p:cNvPr id="1105" name="Google Shape;1105;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06" name="Google Shape;1106;p126"/>
          <p:cNvSpPr txBox="1"/>
          <p:nvPr/>
        </p:nvSpPr>
        <p:spPr>
          <a:xfrm>
            <a:off x="454025" y="1917700"/>
            <a:ext cx="8229600" cy="685800"/>
          </a:xfrm>
          <a:prstGeom prst="rect">
            <a:avLst/>
          </a:prstGeom>
          <a:noFill/>
          <a:ln>
            <a:noFill/>
          </a:ln>
        </p:spPr>
        <p:txBody>
          <a:bodyPr anchorCtr="0" anchor="ctr" bIns="45700" lIns="91425" spcFirstLastPara="1" rIns="91425" wrap="square" tIns="45700">
            <a:normAutofit fontScale="77500" lnSpcReduction="20000"/>
          </a:bodyPr>
          <a:lstStyle/>
          <a:p>
            <a:pPr indent="0" lvl="0" marL="0" marR="0" rtl="0" algn="l">
              <a:lnSpc>
                <a:spcPct val="100000"/>
              </a:lnSpc>
              <a:spcBef>
                <a:spcPts val="0"/>
              </a:spcBef>
              <a:spcAft>
                <a:spcPts val="0"/>
              </a:spcAft>
              <a:buClr>
                <a:schemeClr val="dk2"/>
              </a:buClr>
              <a:buSzPct val="100000"/>
              <a:buFont typeface="Arial"/>
              <a:buNone/>
            </a:pPr>
            <a:r>
              <a:rPr b="0" i="0" lang="en-US" sz="3600" u="none" cap="none" strike="noStrike">
                <a:solidFill>
                  <a:schemeClr val="dk2"/>
                </a:solidFill>
                <a:latin typeface="Arial"/>
                <a:ea typeface="Arial"/>
                <a:cs typeface="Arial"/>
                <a:sym typeface="Arial"/>
              </a:rPr>
              <a:t>Two-dimensional viewing-transformation pipeline.</a:t>
            </a:r>
            <a:endParaRPr b="0" i="0" sz="3600" u="none" cap="none" strike="noStrike">
              <a:solidFill>
                <a:schemeClr val="dk2"/>
              </a:solidFill>
              <a:latin typeface="Arial"/>
              <a:ea typeface="Arial"/>
              <a:cs typeface="Arial"/>
              <a:sym typeface="Arial"/>
            </a:endParaRPr>
          </a:p>
        </p:txBody>
      </p:sp>
      <p:pic>
        <p:nvPicPr>
          <p:cNvPr descr="AADGHCH0" id="1107" name="Google Shape;1107;p126"/>
          <p:cNvPicPr preferRelativeResize="0"/>
          <p:nvPr/>
        </p:nvPicPr>
        <p:blipFill rotWithShape="1">
          <a:blip r:embed="rId3">
            <a:alphaModFix/>
          </a:blip>
          <a:srcRect b="0" l="0" r="0" t="0"/>
          <a:stretch/>
        </p:blipFill>
        <p:spPr>
          <a:xfrm>
            <a:off x="460375" y="3035009"/>
            <a:ext cx="8226425" cy="1536700"/>
          </a:xfrm>
          <a:prstGeom prst="rect">
            <a:avLst/>
          </a:prstGeom>
          <a:noFill/>
          <a:ln>
            <a:noFill/>
          </a:ln>
        </p:spPr>
      </p:pic>
      <p:sp>
        <p:nvSpPr>
          <p:cNvPr id="1108" name="Google Shape;1108;p126"/>
          <p:cNvSpPr txBox="1"/>
          <p:nvPr/>
        </p:nvSpPr>
        <p:spPr>
          <a:xfrm>
            <a:off x="808150" y="5454653"/>
            <a:ext cx="751156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Normalization makes viewing device independent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Clipping can be applied to object descriptions in normalized coordinates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OpenGL 2D viewing functions</a:t>
            </a:r>
            <a:endParaRPr/>
          </a:p>
        </p:txBody>
      </p:sp>
      <p:sp>
        <p:nvSpPr>
          <p:cNvPr id="1114" name="Google Shape;1114;p127"/>
          <p:cNvSpPr txBox="1"/>
          <p:nvPr>
            <p:ph idx="1" type="body"/>
          </p:nvPr>
        </p:nvSpPr>
        <p:spPr>
          <a:xfrm>
            <a:off x="457200" y="1600200"/>
            <a:ext cx="83058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rgbClr val="FF0000"/>
              </a:buClr>
              <a:buSzPct val="100000"/>
              <a:buChar char="•"/>
            </a:pPr>
            <a:r>
              <a:rPr lang="en-US">
                <a:solidFill>
                  <a:srgbClr val="FF0000"/>
                </a:solidFill>
              </a:rPr>
              <a:t>OpenGL Library has </a:t>
            </a:r>
            <a:r>
              <a:rPr lang="en-US" u="sng">
                <a:solidFill>
                  <a:srgbClr val="FF0000"/>
                </a:solidFill>
              </a:rPr>
              <a:t>no functions </a:t>
            </a:r>
            <a:r>
              <a:rPr lang="en-US">
                <a:solidFill>
                  <a:srgbClr val="FF0000"/>
                </a:solidFill>
              </a:rPr>
              <a:t>specifically for 2D Viewing </a:t>
            </a:r>
            <a:endParaRPr/>
          </a:p>
          <a:p>
            <a:pPr indent="-17018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US"/>
              <a:t>Core library  GL contains </a:t>
            </a:r>
            <a:endParaRPr/>
          </a:p>
          <a:p>
            <a:pPr indent="-285750" lvl="1" marL="742950" rtl="0" algn="l">
              <a:lnSpc>
                <a:spcPct val="100000"/>
              </a:lnSpc>
              <a:spcBef>
                <a:spcPts val="476"/>
              </a:spcBef>
              <a:spcAft>
                <a:spcPts val="0"/>
              </a:spcAft>
              <a:buClr>
                <a:schemeClr val="dk1"/>
              </a:buClr>
              <a:buSzPct val="100000"/>
              <a:buChar char="–"/>
            </a:pPr>
            <a:r>
              <a:rPr lang="en-US"/>
              <a:t>viewport functions </a:t>
            </a:r>
            <a:endParaRPr/>
          </a:p>
          <a:p>
            <a:pPr indent="-285750" lvl="1" marL="742950" rtl="0" algn="l">
              <a:lnSpc>
                <a:spcPct val="100000"/>
              </a:lnSpc>
              <a:spcBef>
                <a:spcPts val="476"/>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US"/>
              <a:t>GLU library  contains </a:t>
            </a:r>
            <a:endParaRPr/>
          </a:p>
          <a:p>
            <a:pPr indent="-285750" lvl="1" marL="742950" rtl="0" algn="l">
              <a:lnSpc>
                <a:spcPct val="100000"/>
              </a:lnSpc>
              <a:spcBef>
                <a:spcPts val="476"/>
              </a:spcBef>
              <a:spcAft>
                <a:spcPts val="0"/>
              </a:spcAft>
              <a:buClr>
                <a:schemeClr val="dk1"/>
              </a:buClr>
              <a:buSzPct val="100000"/>
              <a:buChar char="–"/>
            </a:pPr>
            <a:r>
              <a:rPr lang="en-US"/>
              <a:t>2d Clipping window</a:t>
            </a:r>
            <a:endParaRPr/>
          </a:p>
          <a:p>
            <a:pPr indent="-285750" lvl="1" marL="742950" rtl="0" algn="l">
              <a:lnSpc>
                <a:spcPct val="100000"/>
              </a:lnSpc>
              <a:spcBef>
                <a:spcPts val="476"/>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US"/>
              <a:t>GLUT library  contains </a:t>
            </a:r>
            <a:endParaRPr/>
          </a:p>
          <a:p>
            <a:pPr indent="-285750" lvl="1" marL="742950" rtl="0" algn="l">
              <a:lnSpc>
                <a:spcPct val="100000"/>
              </a:lnSpc>
              <a:spcBef>
                <a:spcPts val="476"/>
              </a:spcBef>
              <a:spcAft>
                <a:spcPts val="0"/>
              </a:spcAft>
              <a:buClr>
                <a:schemeClr val="dk1"/>
              </a:buClr>
              <a:buSzPct val="100000"/>
              <a:buChar char="–"/>
            </a:pPr>
            <a:r>
              <a:rPr lang="en-US"/>
              <a:t>Function for handling 2D display window </a:t>
            </a:r>
            <a:endParaRPr/>
          </a:p>
          <a:p>
            <a:pPr indent="-170180" lvl="0" marL="342900" rtl="0" algn="l">
              <a:lnSpc>
                <a:spcPct val="100000"/>
              </a:lnSpc>
              <a:spcBef>
                <a:spcPts val="544"/>
              </a:spcBef>
              <a:spcAft>
                <a:spcPts val="0"/>
              </a:spcAft>
              <a:buClr>
                <a:schemeClr val="dk1"/>
              </a:buClr>
              <a:buSzPct val="100000"/>
              <a:buNone/>
            </a:pPr>
            <a:r>
              <a:t/>
            </a:r>
            <a:endParaRPr/>
          </a:p>
        </p:txBody>
      </p:sp>
      <p:sp>
        <p:nvSpPr>
          <p:cNvPr id="1115" name="Google Shape;1115;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28"/>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OpenGL 2D viewing functions</a:t>
            </a:r>
            <a:endParaRPr/>
          </a:p>
        </p:txBody>
      </p:sp>
      <p:sp>
        <p:nvSpPr>
          <p:cNvPr id="1121" name="Google Shape;1121;p128"/>
          <p:cNvSpPr txBox="1"/>
          <p:nvPr>
            <p:ph idx="1" type="body"/>
          </p:nvPr>
        </p:nvSpPr>
        <p:spPr>
          <a:xfrm>
            <a:off x="0" y="762000"/>
            <a:ext cx="8915400" cy="57912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None/>
            </a:pPr>
            <a:r>
              <a:rPr lang="en-US" u="sng"/>
              <a:t>OpenGL Projection Mode</a:t>
            </a:r>
            <a:endParaRPr/>
          </a:p>
          <a:p>
            <a:pPr indent="-20066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504"/>
              </a:spcBef>
              <a:spcAft>
                <a:spcPts val="0"/>
              </a:spcAft>
              <a:buClr>
                <a:schemeClr val="dk1"/>
              </a:buClr>
              <a:buSzPct val="100000"/>
              <a:buChar char="•"/>
            </a:pPr>
            <a:r>
              <a:rPr lang="en-US" sz="3600"/>
              <a:t>Before we select a clipping window and a viewport in OpenGL, </a:t>
            </a:r>
            <a:endParaRPr sz="3600"/>
          </a:p>
          <a:p>
            <a:pPr indent="-285750" lvl="1" marL="742950" rtl="0" algn="l">
              <a:lnSpc>
                <a:spcPct val="100000"/>
              </a:lnSpc>
              <a:spcBef>
                <a:spcPts val="504"/>
              </a:spcBef>
              <a:spcAft>
                <a:spcPts val="0"/>
              </a:spcAft>
              <a:buClr>
                <a:schemeClr val="dk1"/>
              </a:buClr>
              <a:buSzPct val="100000"/>
              <a:buChar char="–"/>
            </a:pPr>
            <a:r>
              <a:rPr lang="en-US" sz="3600"/>
              <a:t>we need to establish the appropriate mode for constructing the matrix to transform from world coordinates to  device coordinates.</a:t>
            </a:r>
            <a:endParaRPr/>
          </a:p>
          <a:p>
            <a:pPr indent="-34290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20066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448"/>
              </a:spcBef>
              <a:spcAft>
                <a:spcPts val="0"/>
              </a:spcAft>
              <a:buClr>
                <a:schemeClr val="dk1"/>
              </a:buClr>
              <a:buSzPct val="100000"/>
              <a:buNone/>
            </a:pPr>
            <a:r>
              <a:t/>
            </a:r>
            <a:endParaRPr/>
          </a:p>
          <a:p>
            <a:pPr indent="-342900" lvl="0" marL="342900" rtl="0" algn="l">
              <a:lnSpc>
                <a:spcPct val="100000"/>
              </a:lnSpc>
              <a:spcBef>
                <a:spcPts val="476"/>
              </a:spcBef>
              <a:spcAft>
                <a:spcPts val="0"/>
              </a:spcAft>
              <a:buClr>
                <a:schemeClr val="dk1"/>
              </a:buClr>
              <a:buSzPct val="100000"/>
              <a:buChar char="•"/>
            </a:pPr>
            <a:r>
              <a:rPr lang="en-US" sz="3400"/>
              <a:t>This ensures that each time we enter the projection mode, the matrix will be reset to the identity matrix so that the new viewing parameters are not combined with the previous ones</a:t>
            </a:r>
            <a:endParaRPr sz="3400"/>
          </a:p>
          <a:p>
            <a:pPr indent="-200660" lvl="0" marL="342900" rtl="0" algn="l">
              <a:lnSpc>
                <a:spcPct val="100000"/>
              </a:lnSpc>
              <a:spcBef>
                <a:spcPts val="448"/>
              </a:spcBef>
              <a:spcAft>
                <a:spcPts val="0"/>
              </a:spcAft>
              <a:buClr>
                <a:schemeClr val="dk1"/>
              </a:buClr>
              <a:buSzPct val="100000"/>
              <a:buNone/>
            </a:pPr>
            <a:r>
              <a:t/>
            </a:r>
            <a:endParaRPr/>
          </a:p>
        </p:txBody>
      </p:sp>
      <p:sp>
        <p:nvSpPr>
          <p:cNvPr id="1122" name="Google Shape;1122;p1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2-06 at 12.25.57 PM.png" id="1123" name="Google Shape;1123;p128"/>
          <p:cNvPicPr preferRelativeResize="0"/>
          <p:nvPr/>
        </p:nvPicPr>
        <p:blipFill rotWithShape="1">
          <a:blip r:embed="rId3">
            <a:alphaModFix/>
          </a:blip>
          <a:srcRect b="0" l="0" r="0" t="0"/>
          <a:stretch/>
        </p:blipFill>
        <p:spPr>
          <a:xfrm>
            <a:off x="1143000" y="2971800"/>
            <a:ext cx="4546600" cy="647700"/>
          </a:xfrm>
          <a:prstGeom prst="rect">
            <a:avLst/>
          </a:prstGeom>
          <a:noFill/>
          <a:ln>
            <a:noFill/>
          </a:ln>
        </p:spPr>
      </p:pic>
      <p:pic>
        <p:nvPicPr>
          <p:cNvPr descr="Screen Shot 2014-12-06 at 12.26.02 PM.png" id="1124" name="Google Shape;1124;p128"/>
          <p:cNvPicPr preferRelativeResize="0"/>
          <p:nvPr/>
        </p:nvPicPr>
        <p:blipFill rotWithShape="1">
          <a:blip r:embed="rId4">
            <a:alphaModFix/>
          </a:blip>
          <a:srcRect b="0" l="0" r="0" t="0"/>
          <a:stretch/>
        </p:blipFill>
        <p:spPr>
          <a:xfrm>
            <a:off x="990600" y="3429000"/>
            <a:ext cx="3454400" cy="673100"/>
          </a:xfrm>
          <a:prstGeom prst="rect">
            <a:avLst/>
          </a:prstGeom>
          <a:noFill/>
          <a:ln>
            <a:noFill/>
          </a:ln>
        </p:spPr>
      </p:pic>
    </p:spTree>
  </p:cSld>
  <p:clrMapOvr>
    <a:masterClrMapping/>
  </p:clrMapOvr>
  <p:transition spd="slow">
    <p:fade thruBlk="1"/>
  </p:transition>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OpenGL 2D viewing functions</a:t>
            </a:r>
            <a:endParaRPr/>
          </a:p>
        </p:txBody>
      </p:sp>
      <p:sp>
        <p:nvSpPr>
          <p:cNvPr id="1130" name="Google Shape;1130;p1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u="sng"/>
              <a:t>GLU clipping-window function</a:t>
            </a:r>
            <a:endParaRPr/>
          </a:p>
          <a:p>
            <a:pPr indent="-342900" lvl="0" marL="342900" rtl="0" algn="l">
              <a:lnSpc>
                <a:spcPct val="100000"/>
              </a:lnSpc>
              <a:spcBef>
                <a:spcPts val="640"/>
              </a:spcBef>
              <a:spcAft>
                <a:spcPts val="0"/>
              </a:spcAft>
              <a:buClr>
                <a:schemeClr val="dk1"/>
              </a:buClr>
              <a:buSzPts val="3200"/>
              <a:buChar char="•"/>
            </a:pPr>
            <a:r>
              <a:rPr lang="en-US"/>
              <a:t>To define a two-dimensional clipping window, we can use the GLU function:</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131" name="Google Shape;1131;p1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2-06 at 12.26.12 PM.png" id="1132" name="Google Shape;1132;p129"/>
          <p:cNvPicPr preferRelativeResize="0"/>
          <p:nvPr/>
        </p:nvPicPr>
        <p:blipFill rotWithShape="1">
          <a:blip r:embed="rId3">
            <a:alphaModFix/>
          </a:blip>
          <a:srcRect b="0" l="0" r="0" t="0"/>
          <a:stretch/>
        </p:blipFill>
        <p:spPr>
          <a:xfrm>
            <a:off x="838200" y="3429000"/>
            <a:ext cx="6197600" cy="660400"/>
          </a:xfrm>
          <a:prstGeom prst="rect">
            <a:avLst/>
          </a:prstGeom>
          <a:noFill/>
          <a:ln>
            <a:noFill/>
          </a:ln>
        </p:spPr>
      </p:pic>
      <p:pic>
        <p:nvPicPr>
          <p:cNvPr id="1133" name="Google Shape;1133;p129"/>
          <p:cNvPicPr preferRelativeResize="0"/>
          <p:nvPr/>
        </p:nvPicPr>
        <p:blipFill rotWithShape="1">
          <a:blip r:embed="rId4">
            <a:alphaModFix/>
          </a:blip>
          <a:srcRect b="0" l="0" r="0" t="0"/>
          <a:stretch/>
        </p:blipFill>
        <p:spPr>
          <a:xfrm>
            <a:off x="2743200" y="4067175"/>
            <a:ext cx="4000500" cy="2790825"/>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81" name="Google Shape;18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Degenerate polygon </a:t>
            </a:r>
            <a:endParaRPr/>
          </a:p>
          <a:p>
            <a:pPr indent="-342900" lvl="0" marL="342900" rtl="0" algn="l">
              <a:lnSpc>
                <a:spcPct val="100000"/>
              </a:lnSpc>
              <a:spcBef>
                <a:spcPts val="640"/>
              </a:spcBef>
              <a:spcAft>
                <a:spcPts val="0"/>
              </a:spcAft>
              <a:buClr>
                <a:schemeClr val="dk1"/>
              </a:buClr>
              <a:buSzPts val="3200"/>
              <a:buNone/>
            </a:pPr>
            <a:r>
              <a:rPr b="1" lang="en-US"/>
              <a:t>	</a:t>
            </a:r>
            <a:r>
              <a:rPr lang="en-US"/>
              <a:t>Is often used to describe a </a:t>
            </a:r>
            <a:r>
              <a:rPr lang="en-US" u="sng"/>
              <a:t>set of vertices that are collinear</a:t>
            </a:r>
            <a:r>
              <a:rPr lang="en-US"/>
              <a:t> or that have </a:t>
            </a:r>
            <a:r>
              <a:rPr lang="en-US" u="sng"/>
              <a:t>repeated coordinate positions</a:t>
            </a:r>
            <a:r>
              <a:rPr lang="en-US"/>
              <a:t>.</a:t>
            </a:r>
            <a:endParaRPr/>
          </a:p>
          <a:p>
            <a:pPr indent="-342900" lvl="0" marL="342900" rtl="0" algn="l">
              <a:lnSpc>
                <a:spcPct val="100000"/>
              </a:lnSpc>
              <a:spcBef>
                <a:spcPts val="640"/>
              </a:spcBef>
              <a:spcAft>
                <a:spcPts val="0"/>
              </a:spcAft>
              <a:buClr>
                <a:schemeClr val="dk1"/>
              </a:buClr>
              <a:buSzPts val="3200"/>
              <a:buChar char="•"/>
            </a:pPr>
            <a:r>
              <a:rPr lang="en-US"/>
              <a:t>Degenerate polygon is also applied to a vertex list that contains fewer than three coordinate positions.</a:t>
            </a:r>
            <a:endParaRPr/>
          </a:p>
        </p:txBody>
      </p:sp>
      <p:sp>
        <p:nvSpPr>
          <p:cNvPr id="182" name="Google Shape;18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3" name="Google Shape;183;p13"/>
          <p:cNvPicPr preferRelativeResize="0"/>
          <p:nvPr/>
        </p:nvPicPr>
        <p:blipFill rotWithShape="1">
          <a:blip r:embed="rId3">
            <a:alphaModFix/>
          </a:blip>
          <a:srcRect b="0" l="0" r="0" t="0"/>
          <a:stretch/>
        </p:blipFill>
        <p:spPr>
          <a:xfrm>
            <a:off x="5867400" y="4906144"/>
            <a:ext cx="3048000" cy="1647056"/>
          </a:xfrm>
          <a:prstGeom prst="rect">
            <a:avLst/>
          </a:prstGeom>
          <a:noFill/>
          <a:ln cap="flat" cmpd="sng" w="9525">
            <a:solidFill>
              <a:schemeClr val="accent1"/>
            </a:solidFill>
            <a:prstDash val="solid"/>
            <a:miter lim="800000"/>
            <a:headEnd len="sm" w="sm" type="none"/>
            <a:tailEnd len="sm" w="sm" type="none"/>
          </a:ln>
        </p:spPr>
      </p:pic>
      <p:pic>
        <p:nvPicPr>
          <p:cNvPr id="184" name="Google Shape;184;p13"/>
          <p:cNvPicPr preferRelativeResize="0"/>
          <p:nvPr/>
        </p:nvPicPr>
        <p:blipFill rotWithShape="1">
          <a:blip r:embed="rId4">
            <a:alphaModFix/>
          </a:blip>
          <a:srcRect b="0" l="0" r="0" t="0"/>
          <a:stretch/>
        </p:blipFill>
        <p:spPr>
          <a:xfrm>
            <a:off x="2819400" y="4953000"/>
            <a:ext cx="2667000" cy="1676400"/>
          </a:xfrm>
          <a:prstGeom prst="rect">
            <a:avLst/>
          </a:prstGeom>
          <a:noFill/>
          <a:ln>
            <a:noFill/>
          </a:ln>
        </p:spPr>
      </p:pic>
    </p:spTree>
  </p:cSld>
  <p:clrMapOvr>
    <a:masterClrMapping/>
  </p:clrMapOvr>
  <p:transition spd="slow">
    <p:fade thruBlk="1"/>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OpenGL 2D viewing functions</a:t>
            </a:r>
            <a:endParaRPr/>
          </a:p>
        </p:txBody>
      </p:sp>
      <p:sp>
        <p:nvSpPr>
          <p:cNvPr id="1139" name="Google Shape;1139;p130"/>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u="sng"/>
              <a:t>GLU clipping-window function</a:t>
            </a:r>
            <a:endParaRPr/>
          </a:p>
          <a:p>
            <a:pPr indent="-342900" lvl="0" marL="342900" rtl="0" algn="l">
              <a:lnSpc>
                <a:spcPct val="100000"/>
              </a:lnSpc>
              <a:spcBef>
                <a:spcPts val="640"/>
              </a:spcBef>
              <a:spcAft>
                <a:spcPts val="0"/>
              </a:spcAft>
              <a:buClr>
                <a:schemeClr val="dk1"/>
              </a:buClr>
              <a:buSzPts val="3200"/>
              <a:buChar char="•"/>
            </a:pPr>
            <a:r>
              <a:rPr lang="en-US"/>
              <a:t>If we do not specify a clipping window in an application program, the default coordinates</a:t>
            </a:r>
            <a:endParaRPr/>
          </a:p>
          <a:p>
            <a:pPr indent="-342900" lvl="0" marL="342900" rtl="0" algn="l">
              <a:lnSpc>
                <a:spcPct val="100000"/>
              </a:lnSpc>
              <a:spcBef>
                <a:spcPts val="640"/>
              </a:spcBef>
              <a:spcAft>
                <a:spcPts val="0"/>
              </a:spcAft>
              <a:buClr>
                <a:schemeClr val="dk1"/>
              </a:buClr>
              <a:buSzPts val="3200"/>
              <a:buNone/>
            </a:pPr>
            <a:r>
              <a:rPr lang="en-US"/>
              <a:t>	are (xwmin, ywmin) = (−1.0, −1.0) and (xwmax, ywmax) = (1.0, 1.0).</a:t>
            </a:r>
            <a:endParaRPr/>
          </a:p>
          <a:p>
            <a:pPr indent="-342900" lvl="0" marL="342900" rtl="0" algn="l">
              <a:lnSpc>
                <a:spcPct val="100000"/>
              </a:lnSpc>
              <a:spcBef>
                <a:spcPts val="640"/>
              </a:spcBef>
              <a:spcAft>
                <a:spcPts val="0"/>
              </a:spcAft>
              <a:buClr>
                <a:schemeClr val="dk1"/>
              </a:buClr>
              <a:buSzPts val="3200"/>
              <a:buChar char="•"/>
            </a:pPr>
            <a:r>
              <a:rPr lang="en-US"/>
              <a:t>Thus the default clipping window is the normalized square centered on the coordinate origin with a side length of 2.0.</a:t>
            </a:r>
            <a:endParaRPr/>
          </a:p>
        </p:txBody>
      </p:sp>
      <p:sp>
        <p:nvSpPr>
          <p:cNvPr id="1140" name="Google Shape;1140;p1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31"/>
          <p:cNvSpPr txBox="1"/>
          <p:nvPr>
            <p:ph type="title"/>
          </p:nvPr>
        </p:nvSpPr>
        <p:spPr>
          <a:xfrm>
            <a:off x="457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OpenGL 2D viewing functions</a:t>
            </a:r>
            <a:endParaRPr/>
          </a:p>
        </p:txBody>
      </p:sp>
      <p:sp>
        <p:nvSpPr>
          <p:cNvPr id="1146" name="Google Shape;1146;p131"/>
          <p:cNvSpPr txBox="1"/>
          <p:nvPr>
            <p:ph idx="1" type="body"/>
          </p:nvPr>
        </p:nvSpPr>
        <p:spPr>
          <a:xfrm>
            <a:off x="0" y="1143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u="sng"/>
              <a:t>OpenGL viewport function</a:t>
            </a:r>
            <a:endParaRPr/>
          </a:p>
          <a:p>
            <a:pPr indent="-342900" lvl="0" marL="342900" rtl="0" algn="l">
              <a:lnSpc>
                <a:spcPct val="100000"/>
              </a:lnSpc>
              <a:spcBef>
                <a:spcPts val="400"/>
              </a:spcBef>
              <a:spcAft>
                <a:spcPts val="0"/>
              </a:spcAft>
              <a:buClr>
                <a:schemeClr val="dk1"/>
              </a:buClr>
              <a:buSzPts val="2000"/>
              <a:buChar char="•"/>
            </a:pPr>
            <a:r>
              <a:rPr lang="en-US" sz="2000"/>
              <a:t>We specify the viewport parameters with the OpenGL function</a:t>
            </a:r>
            <a:endParaRPr sz="2000"/>
          </a:p>
        </p:txBody>
      </p:sp>
      <p:sp>
        <p:nvSpPr>
          <p:cNvPr id="1147" name="Google Shape;1147;p1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2-06 at 12.26.23 PM.png" id="1148" name="Google Shape;1148;p131"/>
          <p:cNvPicPr preferRelativeResize="0"/>
          <p:nvPr/>
        </p:nvPicPr>
        <p:blipFill rotWithShape="1">
          <a:blip r:embed="rId3">
            <a:alphaModFix/>
          </a:blip>
          <a:srcRect b="0" l="0" r="0" t="0"/>
          <a:stretch/>
        </p:blipFill>
        <p:spPr>
          <a:xfrm>
            <a:off x="838200" y="2209800"/>
            <a:ext cx="7264400" cy="596900"/>
          </a:xfrm>
          <a:prstGeom prst="rect">
            <a:avLst/>
          </a:prstGeom>
          <a:noFill/>
          <a:ln cap="flat" cmpd="sng" w="9525">
            <a:solidFill>
              <a:schemeClr val="accent1"/>
            </a:solidFill>
            <a:prstDash val="solid"/>
            <a:round/>
            <a:headEnd len="sm" w="sm" type="none"/>
            <a:tailEnd len="sm" w="sm" type="none"/>
          </a:ln>
        </p:spPr>
      </p:pic>
      <p:sp>
        <p:nvSpPr>
          <p:cNvPr id="1149" name="Google Shape;1149;p131"/>
          <p:cNvSpPr/>
          <p:nvPr/>
        </p:nvSpPr>
        <p:spPr>
          <a:xfrm>
            <a:off x="457200" y="3048000"/>
            <a:ext cx="75438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xvmin and yvmin </a:t>
            </a:r>
            <a:r>
              <a:rPr b="0" i="0" lang="en-US" sz="1800" u="none" cap="none" strike="noStrike">
                <a:solidFill>
                  <a:schemeClr val="dk1"/>
                </a:solidFill>
                <a:latin typeface="Calibri"/>
                <a:ea typeface="Calibri"/>
                <a:cs typeface="Calibri"/>
                <a:sym typeface="Calibri"/>
              </a:rPr>
              <a:t>specify the position of the </a:t>
            </a:r>
            <a:r>
              <a:rPr b="0" i="0" lang="en-US" sz="1800" u="sng" cap="none" strike="noStrike">
                <a:solidFill>
                  <a:srgbClr val="FF0000"/>
                </a:solidFill>
                <a:latin typeface="Calibri"/>
                <a:ea typeface="Calibri"/>
                <a:cs typeface="Calibri"/>
                <a:sym typeface="Calibri"/>
              </a:rPr>
              <a:t>lowerleft corner of the viewport </a:t>
            </a:r>
            <a:r>
              <a:rPr b="0" i="0" lang="en-US" sz="1800" u="none" cap="none" strike="noStrike">
                <a:solidFill>
                  <a:schemeClr val="dk1"/>
                </a:solidFill>
                <a:latin typeface="Calibri"/>
                <a:ea typeface="Calibri"/>
                <a:cs typeface="Calibri"/>
                <a:sym typeface="Calibri"/>
              </a:rPr>
              <a:t>relative to the lower-left corner of the display window,</a:t>
            </a:r>
            <a:endParaRPr b="0" i="0" sz="1800" u="none" cap="none" strike="noStrike">
              <a:solidFill>
                <a:schemeClr val="dk1"/>
              </a:solidFill>
              <a:latin typeface="Calibri"/>
              <a:ea typeface="Calibri"/>
              <a:cs typeface="Calibri"/>
              <a:sym typeface="Calibri"/>
            </a:endParaRPr>
          </a:p>
        </p:txBody>
      </p:sp>
      <p:sp>
        <p:nvSpPr>
          <p:cNvPr id="1150" name="Google Shape;1150;p131"/>
          <p:cNvSpPr/>
          <p:nvPr/>
        </p:nvSpPr>
        <p:spPr>
          <a:xfrm>
            <a:off x="533400" y="3810000"/>
            <a:ext cx="76962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vpWidth and vpHeight </a:t>
            </a:r>
            <a:r>
              <a:rPr b="0" i="0" lang="en-US" sz="1800" u="none" cap="none" strike="noStrike">
                <a:solidFill>
                  <a:schemeClr val="dk1"/>
                </a:solidFill>
                <a:latin typeface="Calibri"/>
                <a:ea typeface="Calibri"/>
                <a:cs typeface="Calibri"/>
                <a:sym typeface="Calibri"/>
              </a:rPr>
              <a:t>are pixel width and height of the viewport</a:t>
            </a:r>
            <a:endParaRPr b="0" i="0" sz="1800" u="none" cap="none" strike="noStrike">
              <a:solidFill>
                <a:schemeClr val="dk1"/>
              </a:solidFill>
              <a:latin typeface="Calibri"/>
              <a:ea typeface="Calibri"/>
              <a:cs typeface="Calibri"/>
              <a:sym typeface="Calibri"/>
            </a:endParaRPr>
          </a:p>
        </p:txBody>
      </p:sp>
      <p:sp>
        <p:nvSpPr>
          <p:cNvPr id="1151" name="Google Shape;1151;p131"/>
          <p:cNvSpPr/>
          <p:nvPr/>
        </p:nvSpPr>
        <p:spPr>
          <a:xfrm>
            <a:off x="381000" y="4419600"/>
            <a:ext cx="90678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Coordinates for the </a:t>
            </a:r>
            <a:r>
              <a:rPr b="0" i="0" lang="en-US" sz="1800" u="sng" cap="none" strike="noStrike">
                <a:solidFill>
                  <a:srgbClr val="FF0000"/>
                </a:solidFill>
                <a:latin typeface="Calibri"/>
                <a:ea typeface="Calibri"/>
                <a:cs typeface="Calibri"/>
                <a:sym typeface="Calibri"/>
              </a:rPr>
              <a:t>upper-right corner of the viewport </a:t>
            </a:r>
            <a:r>
              <a:rPr b="0" i="0" lang="en-US" sz="1800" u="none" cap="none" strike="noStrike">
                <a:solidFill>
                  <a:schemeClr val="dk1"/>
                </a:solidFill>
                <a:latin typeface="Calibri"/>
                <a:ea typeface="Calibri"/>
                <a:cs typeface="Calibri"/>
                <a:sym typeface="Calibri"/>
              </a:rPr>
              <a:t>are calculated for this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transformation matrix in terms of the viewport width and height:</a:t>
            </a:r>
            <a:endParaRPr b="0" i="0" sz="1800" u="none" cap="none" strike="noStrike">
              <a:solidFill>
                <a:schemeClr val="dk1"/>
              </a:solidFill>
              <a:latin typeface="Calibri"/>
              <a:ea typeface="Calibri"/>
              <a:cs typeface="Calibri"/>
              <a:sym typeface="Calibri"/>
            </a:endParaRPr>
          </a:p>
        </p:txBody>
      </p:sp>
      <p:pic>
        <p:nvPicPr>
          <p:cNvPr id="1152" name="Google Shape;1152;p131"/>
          <p:cNvPicPr preferRelativeResize="0"/>
          <p:nvPr/>
        </p:nvPicPr>
        <p:blipFill rotWithShape="1">
          <a:blip r:embed="rId4">
            <a:alphaModFix/>
          </a:blip>
          <a:srcRect b="0" l="0" r="0" t="0"/>
          <a:stretch/>
        </p:blipFill>
        <p:spPr>
          <a:xfrm>
            <a:off x="381000" y="5410200"/>
            <a:ext cx="5391150" cy="400050"/>
          </a:xfrm>
          <a:prstGeom prst="rect">
            <a:avLst/>
          </a:prstGeom>
          <a:noFill/>
          <a:ln cap="flat" cmpd="sng" w="9525">
            <a:solidFill>
              <a:schemeClr val="accent1"/>
            </a:solidFill>
            <a:prstDash val="solid"/>
            <a:miter lim="800000"/>
            <a:headEnd len="sm" w="sm" type="none"/>
            <a:tailEnd len="sm" w="sm" type="none"/>
          </a:ln>
        </p:spPr>
      </p:pic>
      <p:pic>
        <p:nvPicPr>
          <p:cNvPr id="1153" name="Google Shape;1153;p131"/>
          <p:cNvPicPr preferRelativeResize="0"/>
          <p:nvPr/>
        </p:nvPicPr>
        <p:blipFill rotWithShape="1">
          <a:blip r:embed="rId5">
            <a:alphaModFix/>
          </a:blip>
          <a:srcRect b="0" l="0" r="0" t="0"/>
          <a:stretch/>
        </p:blipFill>
        <p:spPr>
          <a:xfrm>
            <a:off x="6705599" y="4724400"/>
            <a:ext cx="2438401" cy="2133600"/>
          </a:xfrm>
          <a:prstGeom prst="rect">
            <a:avLst/>
          </a:prstGeom>
          <a:noFill/>
          <a:ln>
            <a:noFill/>
          </a:ln>
        </p:spPr>
      </p:pic>
    </p:spTree>
  </p:cSld>
  <p:clrMapOvr>
    <a:masterClrMapping/>
  </p:clrMapOvr>
  <p:transition spd="slow">
    <p:fade thruBlk="1"/>
  </p:transition>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OpenGL 2D viewing functions</a:t>
            </a:r>
            <a:endParaRPr/>
          </a:p>
        </p:txBody>
      </p:sp>
      <p:sp>
        <p:nvSpPr>
          <p:cNvPr id="1159" name="Google Shape;1159;p132"/>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u="sng"/>
              <a:t>OpenGL viewport function</a:t>
            </a:r>
            <a:endParaRPr/>
          </a:p>
          <a:p>
            <a:pPr indent="-342900" lvl="0" marL="342900" rtl="0" algn="l">
              <a:lnSpc>
                <a:spcPct val="100000"/>
              </a:lnSpc>
              <a:spcBef>
                <a:spcPts val="640"/>
              </a:spcBef>
              <a:spcAft>
                <a:spcPts val="0"/>
              </a:spcAft>
              <a:buClr>
                <a:schemeClr val="dk1"/>
              </a:buClr>
              <a:buSzPts val="3200"/>
              <a:buChar char="•"/>
            </a:pPr>
            <a:r>
              <a:rPr lang="en-US"/>
              <a:t>If we do not invoke  the glViewport function in a program, the default Viewport size and position are the same as the size and position of the display window</a:t>
            </a:r>
            <a:endParaRPr/>
          </a:p>
        </p:txBody>
      </p:sp>
      <p:sp>
        <p:nvSpPr>
          <p:cNvPr id="1160" name="Google Shape;1160;p1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2-06 at 12.26.54 PM.png" id="1166" name="Google Shape;1166;p133"/>
          <p:cNvPicPr preferRelativeResize="0"/>
          <p:nvPr/>
        </p:nvPicPr>
        <p:blipFill rotWithShape="1">
          <a:blip r:embed="rId3">
            <a:alphaModFix/>
          </a:blip>
          <a:srcRect b="0" l="0" r="0" t="0"/>
          <a:stretch/>
        </p:blipFill>
        <p:spPr>
          <a:xfrm>
            <a:off x="609600" y="5105400"/>
            <a:ext cx="7353300" cy="1219200"/>
          </a:xfrm>
          <a:prstGeom prst="rect">
            <a:avLst/>
          </a:prstGeom>
          <a:noFill/>
          <a:ln>
            <a:noFill/>
          </a:ln>
        </p:spPr>
      </p:pic>
      <p:sp>
        <p:nvSpPr>
          <p:cNvPr id="1167" name="Google Shape;1167;p133"/>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168" name="Google Shape;1168;p133"/>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69" name="Google Shape;1169;p133"/>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rPr b="0" i="0" lang="en-US" sz="3200" u="sng" cap="none" strike="noStrike">
                <a:solidFill>
                  <a:schemeClr val="dk1"/>
                </a:solidFill>
                <a:latin typeface="Calibri"/>
                <a:ea typeface="Calibri"/>
                <a:cs typeface="Calibri"/>
                <a:sym typeface="Calibri"/>
              </a:rPr>
              <a:t>Creating a GLUT Display Window</a:t>
            </a:r>
            <a:endParaRPr b="0" i="0" sz="3200" u="sng"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GLUT routines for creating and manipulating display windows so that our example programs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will be independent of any specific machine.</a:t>
            </a:r>
            <a:endParaRPr b="0" i="0" sz="3200" u="none" cap="none" strike="noStrike">
              <a:solidFill>
                <a:schemeClr val="dk1"/>
              </a:solidFill>
              <a:latin typeface="Calibri"/>
              <a:ea typeface="Calibri"/>
              <a:cs typeface="Calibri"/>
              <a:sym typeface="Calibri"/>
            </a:endParaRPr>
          </a:p>
        </p:txBody>
      </p:sp>
      <p:pic>
        <p:nvPicPr>
          <p:cNvPr id="1170" name="Google Shape;1170;p133"/>
          <p:cNvPicPr preferRelativeResize="0"/>
          <p:nvPr/>
        </p:nvPicPr>
        <p:blipFill rotWithShape="1">
          <a:blip r:embed="rId4">
            <a:alphaModFix/>
          </a:blip>
          <a:srcRect b="0" l="0" r="0" t="0"/>
          <a:stretch/>
        </p:blipFill>
        <p:spPr>
          <a:xfrm>
            <a:off x="762000" y="4724400"/>
            <a:ext cx="2362200" cy="466725"/>
          </a:xfrm>
          <a:prstGeom prst="rect">
            <a:avLst/>
          </a:prstGeom>
          <a:noFill/>
          <a:ln>
            <a:noFill/>
          </a:ln>
        </p:spPr>
      </p:pic>
    </p:spTree>
  </p:cSld>
  <p:clrMapOvr>
    <a:masterClrMapping/>
  </p:clrMapOvr>
  <p:transition spd="slow">
    <p:fade thruBlk="1"/>
  </p:transition>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76" name="Google Shape;1176;p134"/>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177" name="Google Shape;1177;p134"/>
          <p:cNvSpPr txBox="1"/>
          <p:nvPr/>
        </p:nvSpPr>
        <p:spPr>
          <a:xfrm>
            <a:off x="228600" y="12954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78" name="Google Shape;1178;p134"/>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Setting the GLUT Display-Window Mode and Color</a:t>
            </a:r>
            <a:endParaRPr b="0" i="0" sz="1400" u="none" cap="none" strike="noStrike">
              <a:solidFill>
                <a:srgbClr val="000000"/>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1179" name="Google Shape;1179;p134"/>
          <p:cNvPicPr preferRelativeResize="0"/>
          <p:nvPr/>
        </p:nvPicPr>
        <p:blipFill rotWithShape="1">
          <a:blip r:embed="rId3">
            <a:alphaModFix/>
          </a:blip>
          <a:srcRect b="0" l="0" r="0" t="0"/>
          <a:stretch/>
        </p:blipFill>
        <p:spPr>
          <a:xfrm>
            <a:off x="533400" y="2667000"/>
            <a:ext cx="4933950" cy="342900"/>
          </a:xfrm>
          <a:prstGeom prst="rect">
            <a:avLst/>
          </a:prstGeom>
          <a:noFill/>
          <a:ln>
            <a:noFill/>
          </a:ln>
        </p:spPr>
      </p:pic>
      <p:pic>
        <p:nvPicPr>
          <p:cNvPr id="1180" name="Google Shape;1180;p134"/>
          <p:cNvPicPr preferRelativeResize="0"/>
          <p:nvPr/>
        </p:nvPicPr>
        <p:blipFill rotWithShape="1">
          <a:blip r:embed="rId4">
            <a:alphaModFix/>
          </a:blip>
          <a:srcRect b="0" l="0" r="0" t="0"/>
          <a:stretch/>
        </p:blipFill>
        <p:spPr>
          <a:xfrm>
            <a:off x="609600" y="3429000"/>
            <a:ext cx="3667125" cy="323850"/>
          </a:xfrm>
          <a:prstGeom prst="rect">
            <a:avLst/>
          </a:prstGeom>
          <a:noFill/>
          <a:ln>
            <a:noFill/>
          </a:ln>
        </p:spPr>
      </p:pic>
      <p:pic>
        <p:nvPicPr>
          <p:cNvPr id="1181" name="Google Shape;1181;p134"/>
          <p:cNvPicPr preferRelativeResize="0"/>
          <p:nvPr/>
        </p:nvPicPr>
        <p:blipFill rotWithShape="1">
          <a:blip r:embed="rId5">
            <a:alphaModFix/>
          </a:blip>
          <a:srcRect b="0" l="0" r="0" t="0"/>
          <a:stretch/>
        </p:blipFill>
        <p:spPr>
          <a:xfrm>
            <a:off x="457200" y="4038600"/>
            <a:ext cx="2428875" cy="466725"/>
          </a:xfrm>
          <a:prstGeom prst="rect">
            <a:avLst/>
          </a:prstGeom>
          <a:noFill/>
          <a:ln>
            <a:noFill/>
          </a:ln>
        </p:spPr>
      </p:pic>
    </p:spTree>
  </p:cSld>
  <p:clrMapOvr>
    <a:masterClrMapping/>
  </p:clrMapOvr>
  <p:transition spd="slow">
    <p:fade thruBlk="1"/>
  </p:transition>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87" name="Google Shape;1187;p135"/>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188" name="Google Shape;1188;p135"/>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89" name="Google Shape;1189;p135"/>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GLUT Display-Window Identifier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Multiple display windows can be created for an application, and each is assigned a positive-integer display-window identifier, starting with the value 1 for the first window that is created.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sng" cap="none" strike="noStrike">
              <a:solidFill>
                <a:schemeClr val="dk1"/>
              </a:solidFill>
              <a:latin typeface="Calibri"/>
              <a:ea typeface="Calibri"/>
              <a:cs typeface="Calibri"/>
              <a:sym typeface="Calibri"/>
            </a:endParaRPr>
          </a:p>
        </p:txBody>
      </p:sp>
      <p:pic>
        <p:nvPicPr>
          <p:cNvPr id="1190" name="Google Shape;1190;p135"/>
          <p:cNvPicPr preferRelativeResize="0"/>
          <p:nvPr/>
        </p:nvPicPr>
        <p:blipFill rotWithShape="1">
          <a:blip r:embed="rId3">
            <a:alphaModFix/>
          </a:blip>
          <a:srcRect b="0" l="0" r="0" t="0"/>
          <a:stretch/>
        </p:blipFill>
        <p:spPr>
          <a:xfrm>
            <a:off x="1295400" y="4419600"/>
            <a:ext cx="5362575" cy="647700"/>
          </a:xfrm>
          <a:prstGeom prst="rect">
            <a:avLst/>
          </a:prstGeom>
          <a:noFill/>
          <a:ln>
            <a:noFill/>
          </a:ln>
        </p:spPr>
      </p:pic>
    </p:spTree>
  </p:cSld>
  <p:clrMapOvr>
    <a:masterClrMapping/>
  </p:clrMapOvr>
  <p:transition spd="slow">
    <p:fade thruBlk="1"/>
  </p:transition>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96" name="Google Shape;1196;p136"/>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197" name="Google Shape;1197;p136"/>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198" name="Google Shape;1198;p136"/>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Deleting a GLUT  Display Window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If we know the display window’s identifier, we can eliminate it with the statement</a:t>
            </a:r>
            <a:endParaRPr b="0" i="0" sz="3200" u="sng" cap="none" strike="noStrike">
              <a:solidFill>
                <a:schemeClr val="dk1"/>
              </a:solidFill>
              <a:latin typeface="Calibri"/>
              <a:ea typeface="Calibri"/>
              <a:cs typeface="Calibri"/>
              <a:sym typeface="Calibri"/>
            </a:endParaRPr>
          </a:p>
        </p:txBody>
      </p:sp>
      <p:sp>
        <p:nvSpPr>
          <p:cNvPr id="1199" name="Google Shape;1199;p136"/>
          <p:cNvSpPr/>
          <p:nvPr/>
        </p:nvSpPr>
        <p:spPr>
          <a:xfrm>
            <a:off x="1066800" y="3581400"/>
            <a:ext cx="333815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glutDestroyWindow (windowID);</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5" name="Google Shape;1205;p137"/>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06" name="Google Shape;1206;p137"/>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07" name="Google Shape;1207;p137"/>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Current GLUT Display Window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When we specify any display-window operation, it is applied to the </a:t>
            </a:r>
            <a:r>
              <a:rPr b="1" i="0" lang="en-US" sz="2400" u="none" cap="none" strike="noStrike">
                <a:solidFill>
                  <a:schemeClr val="dk1"/>
                </a:solidFill>
                <a:latin typeface="Calibri"/>
                <a:ea typeface="Calibri"/>
                <a:cs typeface="Calibri"/>
                <a:sym typeface="Calibri"/>
              </a:rPr>
              <a:t>current display window, which is either the last display window that we created or the 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sng" cap="none" strike="noStrike">
              <a:solidFill>
                <a:schemeClr val="dk1"/>
              </a:solidFill>
              <a:latin typeface="Calibri"/>
              <a:ea typeface="Calibri"/>
              <a:cs typeface="Calibri"/>
              <a:sym typeface="Calibri"/>
            </a:endParaRPr>
          </a:p>
        </p:txBody>
      </p:sp>
      <p:pic>
        <p:nvPicPr>
          <p:cNvPr id="1208" name="Google Shape;1208;p137"/>
          <p:cNvPicPr preferRelativeResize="0"/>
          <p:nvPr/>
        </p:nvPicPr>
        <p:blipFill rotWithShape="1">
          <a:blip r:embed="rId3">
            <a:alphaModFix/>
          </a:blip>
          <a:srcRect b="0" l="0" r="0" t="0"/>
          <a:stretch/>
        </p:blipFill>
        <p:spPr>
          <a:xfrm>
            <a:off x="609600" y="3733800"/>
            <a:ext cx="7258050" cy="1371600"/>
          </a:xfrm>
          <a:prstGeom prst="rect">
            <a:avLst/>
          </a:prstGeom>
          <a:noFill/>
          <a:ln>
            <a:noFill/>
          </a:ln>
        </p:spPr>
      </p:pic>
    </p:spTree>
  </p:cSld>
  <p:clrMapOvr>
    <a:masterClrMapping/>
  </p:clrMapOvr>
  <p:transition spd="slow">
    <p:fade thruBlk="1"/>
  </p:transition>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1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14" name="Google Shape;1214;p138"/>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15" name="Google Shape;1215;p138"/>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16" name="Google Shape;1216;p138"/>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Relocating and Resizing a GLUT Display Window</a:t>
            </a: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sng" cap="none" strike="noStrike">
              <a:solidFill>
                <a:schemeClr val="dk1"/>
              </a:solidFill>
              <a:latin typeface="Calibri"/>
              <a:ea typeface="Calibri"/>
              <a:cs typeface="Calibri"/>
              <a:sym typeface="Calibri"/>
            </a:endParaRPr>
          </a:p>
        </p:txBody>
      </p:sp>
      <p:pic>
        <p:nvPicPr>
          <p:cNvPr id="1217" name="Google Shape;1217;p138"/>
          <p:cNvPicPr preferRelativeResize="0"/>
          <p:nvPr/>
        </p:nvPicPr>
        <p:blipFill rotWithShape="1">
          <a:blip r:embed="rId3">
            <a:alphaModFix/>
          </a:blip>
          <a:srcRect b="0" l="0" r="0" t="0"/>
          <a:stretch/>
        </p:blipFill>
        <p:spPr>
          <a:xfrm>
            <a:off x="228600" y="2238375"/>
            <a:ext cx="8915400" cy="3552826"/>
          </a:xfrm>
          <a:prstGeom prst="rect">
            <a:avLst/>
          </a:prstGeom>
          <a:noFill/>
          <a:ln>
            <a:noFill/>
          </a:ln>
        </p:spPr>
      </p:pic>
    </p:spTree>
  </p:cSld>
  <p:clrMapOvr>
    <a:masterClrMapping/>
  </p:clrMapOvr>
  <p:transition spd="slow">
    <p:fade thruBlk="1"/>
  </p:transition>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23" name="Google Shape;1223;p139"/>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24" name="Google Shape;1224;p139"/>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25" name="Google Shape;1225;p139"/>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Relocating and Resizing a GLUT Display Window</a:t>
            </a: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Whenever the size of a display window is changed, its aspect ratio may change and objects may be distorted from their original shapes.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 can adjust for a change in display-window dimensions using the statement</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sng" cap="none" strike="noStrike">
              <a:solidFill>
                <a:schemeClr val="dk1"/>
              </a:solidFill>
              <a:latin typeface="Calibri"/>
              <a:ea typeface="Calibri"/>
              <a:cs typeface="Calibri"/>
              <a:sym typeface="Calibri"/>
            </a:endParaRPr>
          </a:p>
        </p:txBody>
      </p:sp>
      <p:sp>
        <p:nvSpPr>
          <p:cNvPr id="1226" name="Google Shape;1226;p139"/>
          <p:cNvSpPr/>
          <p:nvPr/>
        </p:nvSpPr>
        <p:spPr>
          <a:xfrm>
            <a:off x="762000" y="5105400"/>
            <a:ext cx="62484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glutReshapeFunc (winReshapeFcn);</a:t>
            </a:r>
            <a:endParaRPr b="0" i="0" sz="2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90" name="Google Shape;19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Problems in concave polygon:</a:t>
            </a:r>
            <a:endParaRPr/>
          </a:p>
          <a:p>
            <a:pPr indent="-285750" lvl="1" marL="742950" rtl="0" algn="l">
              <a:lnSpc>
                <a:spcPct val="100000"/>
              </a:lnSpc>
              <a:spcBef>
                <a:spcPts val="560"/>
              </a:spcBef>
              <a:spcAft>
                <a:spcPts val="0"/>
              </a:spcAft>
              <a:buClr>
                <a:schemeClr val="dk1"/>
              </a:buClr>
              <a:buSzPts val="2800"/>
              <a:buChar char="–"/>
            </a:pPr>
            <a:r>
              <a:rPr lang="en-US"/>
              <a:t>Implementations of fill algorithms and other graphics routines are more complicated</a:t>
            </a:r>
            <a:endParaRPr/>
          </a:p>
          <a:p>
            <a:pPr indent="-342900" lvl="0" marL="342900" rtl="0" algn="l">
              <a:lnSpc>
                <a:spcPct val="100000"/>
              </a:lnSpc>
              <a:spcBef>
                <a:spcPts val="640"/>
              </a:spcBef>
              <a:spcAft>
                <a:spcPts val="0"/>
              </a:spcAft>
              <a:buClr>
                <a:schemeClr val="dk1"/>
              </a:buClr>
              <a:buSzPts val="3200"/>
              <a:buChar char="•"/>
            </a:pPr>
            <a:r>
              <a:rPr b="1" lang="en-US"/>
              <a:t>Solution:</a:t>
            </a:r>
            <a:endParaRPr/>
          </a:p>
          <a:p>
            <a:pPr indent="-285750" lvl="1" marL="742950" rtl="0" algn="l">
              <a:lnSpc>
                <a:spcPct val="100000"/>
              </a:lnSpc>
              <a:spcBef>
                <a:spcPts val="560"/>
              </a:spcBef>
              <a:spcAft>
                <a:spcPts val="0"/>
              </a:spcAft>
              <a:buClr>
                <a:schemeClr val="dk1"/>
              </a:buClr>
              <a:buSzPts val="2800"/>
              <a:buChar char="–"/>
            </a:pPr>
            <a:r>
              <a:rPr lang="en-US"/>
              <a:t>It is generally more efficient to split a concave polygon into a set of convex polygons before processing</a:t>
            </a:r>
            <a:endParaRPr u="sng">
              <a:solidFill>
                <a:srgbClr val="FF0000"/>
              </a:solidFill>
            </a:endParaRPr>
          </a:p>
        </p:txBody>
      </p:sp>
      <p:sp>
        <p:nvSpPr>
          <p:cNvPr id="191" name="Google Shape;19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sp>
        <p:nvSpPr>
          <p:cNvPr id="1231" name="Google Shape;1231;p1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2" name="Google Shape;1232;p140"/>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33" name="Google Shape;1233;p140"/>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34" name="Google Shape;1234;p140"/>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Managing Multiple GLUT Display Windows</a:t>
            </a:r>
            <a:endParaRPr b="0" i="0" sz="1400" u="none" cap="none" strike="noStrike">
              <a:solidFill>
                <a:srgbClr val="000000"/>
              </a:solidFill>
              <a:latin typeface="Arial"/>
              <a:ea typeface="Arial"/>
              <a:cs typeface="Arial"/>
              <a:sym typeface="Arial"/>
            </a:endParaRPr>
          </a:p>
          <a:p>
            <a:pPr indent="-139700" lvl="0" marL="342900" marR="0" rtl="0" algn="l">
              <a:lnSpc>
                <a:spcPct val="100000"/>
              </a:lnSpc>
              <a:spcBef>
                <a:spcPts val="640"/>
              </a:spcBef>
              <a:spcAft>
                <a:spcPts val="0"/>
              </a:spcAft>
              <a:buClr>
                <a:schemeClr val="dk1"/>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35" name="Google Shape;1235;p140"/>
          <p:cNvPicPr preferRelativeResize="0"/>
          <p:nvPr/>
        </p:nvPicPr>
        <p:blipFill rotWithShape="1">
          <a:blip r:embed="rId3">
            <a:alphaModFix/>
          </a:blip>
          <a:srcRect b="0" l="0" r="0" t="0"/>
          <a:stretch/>
        </p:blipFill>
        <p:spPr>
          <a:xfrm>
            <a:off x="304800" y="2590800"/>
            <a:ext cx="8458200" cy="3200400"/>
          </a:xfrm>
          <a:prstGeom prst="rect">
            <a:avLst/>
          </a:prstGeom>
          <a:noFill/>
          <a:ln>
            <a:noFill/>
          </a:ln>
        </p:spPr>
      </p:pic>
    </p:spTree>
  </p:cSld>
  <p:clrMapOvr>
    <a:masterClrMapping/>
  </p:clrMapOvr>
  <p:transition spd="slow">
    <p:fade thruBlk="1"/>
  </p:transition>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1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41" name="Google Shape;1241;p141"/>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42" name="Google Shape;1242;p141"/>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43" name="Google Shape;1243;p141"/>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Managing Multiple GLUT Display Windows </a:t>
            </a:r>
            <a:endParaRPr b="1" i="0" sz="3200" u="sng" cap="none" strike="noStrike">
              <a:solidFill>
                <a:schemeClr val="dk1"/>
              </a:solidFill>
              <a:latin typeface="Calibri"/>
              <a:ea typeface="Calibri"/>
              <a:cs typeface="Calibri"/>
              <a:sym typeface="Calibri"/>
            </a:endParaRPr>
          </a:p>
        </p:txBody>
      </p:sp>
      <p:pic>
        <p:nvPicPr>
          <p:cNvPr id="1244" name="Google Shape;1244;p141"/>
          <p:cNvPicPr preferRelativeResize="0"/>
          <p:nvPr/>
        </p:nvPicPr>
        <p:blipFill rotWithShape="1">
          <a:blip r:embed="rId3">
            <a:alphaModFix/>
          </a:blip>
          <a:srcRect b="0" l="0" r="0" t="0"/>
          <a:stretch/>
        </p:blipFill>
        <p:spPr>
          <a:xfrm>
            <a:off x="152400" y="2133600"/>
            <a:ext cx="8305800" cy="3657600"/>
          </a:xfrm>
          <a:prstGeom prst="rect">
            <a:avLst/>
          </a:prstGeom>
          <a:noFill/>
          <a:ln>
            <a:noFill/>
          </a:ln>
        </p:spPr>
      </p:pic>
    </p:spTree>
  </p:cSld>
  <p:clrMapOvr>
    <a:masterClrMapping/>
  </p:clrMapOvr>
  <p:transition spd="slow">
    <p:fade thruBlk="1"/>
  </p:transition>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50" name="Google Shape;1250;p142"/>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51" name="Google Shape;1251;p142"/>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52" name="Google Shape;1252;p142"/>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Managing Multiple GLUT Display Windows </a:t>
            </a:r>
            <a:endParaRPr b="1" i="0" sz="3200" u="sng" cap="none" strike="noStrike">
              <a:solidFill>
                <a:schemeClr val="dk1"/>
              </a:solidFill>
              <a:latin typeface="Calibri"/>
              <a:ea typeface="Calibri"/>
              <a:cs typeface="Calibri"/>
              <a:sym typeface="Calibri"/>
            </a:endParaRPr>
          </a:p>
        </p:txBody>
      </p:sp>
      <p:pic>
        <p:nvPicPr>
          <p:cNvPr id="1253" name="Google Shape;1253;p142"/>
          <p:cNvPicPr preferRelativeResize="0"/>
          <p:nvPr/>
        </p:nvPicPr>
        <p:blipFill rotWithShape="1">
          <a:blip r:embed="rId3">
            <a:alphaModFix/>
          </a:blip>
          <a:srcRect b="0" l="0" r="0" t="0"/>
          <a:stretch/>
        </p:blipFill>
        <p:spPr>
          <a:xfrm>
            <a:off x="304800" y="2438400"/>
            <a:ext cx="8686800" cy="2895600"/>
          </a:xfrm>
          <a:prstGeom prst="rect">
            <a:avLst/>
          </a:prstGeom>
          <a:noFill/>
          <a:ln>
            <a:noFill/>
          </a:ln>
        </p:spPr>
      </p:pic>
    </p:spTree>
  </p:cSld>
  <p:clrMapOvr>
    <a:masterClrMapping/>
  </p:clrMapOvr>
  <p:transition spd="slow">
    <p:fade thruBlk="1"/>
  </p:transition>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59" name="Google Shape;1259;p143"/>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60" name="Google Shape;1260;p143"/>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61" name="Google Shape;1261;p143"/>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GLUT Subwindows</a:t>
            </a:r>
            <a:endParaRPr b="1" i="0" sz="3200" u="sng" cap="none" strike="noStrik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62" name="Google Shape;1262;p143"/>
          <p:cNvPicPr preferRelativeResize="0"/>
          <p:nvPr/>
        </p:nvPicPr>
        <p:blipFill rotWithShape="1">
          <a:blip r:embed="rId3">
            <a:alphaModFix/>
          </a:blip>
          <a:srcRect b="0" l="0" r="0" t="0"/>
          <a:stretch/>
        </p:blipFill>
        <p:spPr>
          <a:xfrm>
            <a:off x="304800" y="2286000"/>
            <a:ext cx="8458200" cy="3505200"/>
          </a:xfrm>
          <a:prstGeom prst="rect">
            <a:avLst/>
          </a:prstGeom>
          <a:noFill/>
          <a:ln>
            <a:noFill/>
          </a:ln>
        </p:spPr>
      </p:pic>
    </p:spTree>
  </p:cSld>
  <p:clrMapOvr>
    <a:masterClrMapping/>
  </p:clrMapOvr>
  <p:transition spd="slow">
    <p:fade thruBlk="1"/>
  </p:transition>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8" name="Google Shape;1268;p144"/>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69" name="Google Shape;1269;p144"/>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70" name="Google Shape;1270;p144"/>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Selecting a Display-Window Screen-Cursor Shape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71" name="Google Shape;1271;p144"/>
          <p:cNvPicPr preferRelativeResize="0"/>
          <p:nvPr/>
        </p:nvPicPr>
        <p:blipFill rotWithShape="1">
          <a:blip r:embed="rId3">
            <a:alphaModFix/>
          </a:blip>
          <a:srcRect b="0" l="0" r="0" t="0"/>
          <a:stretch/>
        </p:blipFill>
        <p:spPr>
          <a:xfrm>
            <a:off x="381000" y="2438400"/>
            <a:ext cx="8458200" cy="3810000"/>
          </a:xfrm>
          <a:prstGeom prst="rect">
            <a:avLst/>
          </a:prstGeom>
          <a:noFill/>
          <a:ln>
            <a:noFill/>
          </a:ln>
        </p:spPr>
      </p:pic>
    </p:spTree>
  </p:cSld>
  <p:clrMapOvr>
    <a:masterClrMapping/>
  </p:clrMapOvr>
  <p:transition spd="slow">
    <p:fade thruBlk="1"/>
  </p:transition>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77" name="Google Shape;1277;p145"/>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78" name="Google Shape;1278;p145"/>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79" name="Google Shape;1279;p145"/>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Viewing Graphics Objects in a GLUT Display Window</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80" name="Google Shape;1280;p145"/>
          <p:cNvPicPr preferRelativeResize="0"/>
          <p:nvPr/>
        </p:nvPicPr>
        <p:blipFill rotWithShape="1">
          <a:blip r:embed="rId3">
            <a:alphaModFix/>
          </a:blip>
          <a:srcRect b="0" l="0" r="0" t="0"/>
          <a:stretch/>
        </p:blipFill>
        <p:spPr>
          <a:xfrm>
            <a:off x="381000" y="2752725"/>
            <a:ext cx="8534400" cy="2047876"/>
          </a:xfrm>
          <a:prstGeom prst="rect">
            <a:avLst/>
          </a:prstGeom>
          <a:noFill/>
          <a:ln>
            <a:noFill/>
          </a:ln>
        </p:spPr>
      </p:pic>
    </p:spTree>
  </p:cSld>
  <p:clrMapOvr>
    <a:masterClrMapping/>
  </p:clrMapOvr>
  <p:transition spd="slow">
    <p:fade thruBlk="1"/>
  </p:transition>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1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86" name="Google Shape;1286;p146"/>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87" name="Google Shape;1287;p146"/>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88" name="Google Shape;1288;p146"/>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Viewing Graphics Objects in a GLUT Display Window</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89" name="Google Shape;1289;p146"/>
          <p:cNvPicPr preferRelativeResize="0"/>
          <p:nvPr/>
        </p:nvPicPr>
        <p:blipFill rotWithShape="1">
          <a:blip r:embed="rId3">
            <a:alphaModFix/>
          </a:blip>
          <a:srcRect b="0" l="0" r="0" t="0"/>
          <a:stretch/>
        </p:blipFill>
        <p:spPr>
          <a:xfrm>
            <a:off x="304800" y="2895600"/>
            <a:ext cx="8686800" cy="2438400"/>
          </a:xfrm>
          <a:prstGeom prst="rect">
            <a:avLst/>
          </a:prstGeom>
          <a:noFill/>
          <a:ln>
            <a:noFill/>
          </a:ln>
        </p:spPr>
      </p:pic>
    </p:spTree>
  </p:cSld>
  <p:clrMapOvr>
    <a:masterClrMapping/>
  </p:clrMapOvr>
  <p:transition spd="slow">
    <p:fade thruBlk="1"/>
  </p:transition>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5" name="Google Shape;1295;p147"/>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296" name="Google Shape;1296;p147"/>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297" name="Google Shape;1297;p147"/>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Executing the Application Program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298" name="Google Shape;1298;p147"/>
          <p:cNvPicPr preferRelativeResize="0"/>
          <p:nvPr/>
        </p:nvPicPr>
        <p:blipFill rotWithShape="1">
          <a:blip r:embed="rId3">
            <a:alphaModFix/>
          </a:blip>
          <a:srcRect b="0" l="0" r="0" t="0"/>
          <a:stretch/>
        </p:blipFill>
        <p:spPr>
          <a:xfrm>
            <a:off x="609600" y="2438400"/>
            <a:ext cx="7600950" cy="1752600"/>
          </a:xfrm>
          <a:prstGeom prst="rect">
            <a:avLst/>
          </a:prstGeom>
          <a:noFill/>
          <a:ln>
            <a:noFill/>
          </a:ln>
        </p:spPr>
      </p:pic>
    </p:spTree>
  </p:cSld>
  <p:clrMapOvr>
    <a:masterClrMapping/>
  </p:clrMapOvr>
  <p:transition spd="slow">
    <p:fade thruBlk="1"/>
  </p:transition>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4" name="Google Shape;1304;p148"/>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305" name="Google Shape;1305;p148"/>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06" name="Google Shape;1306;p148"/>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Other GLUT Functions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307" name="Google Shape;1307;p148"/>
          <p:cNvPicPr preferRelativeResize="0"/>
          <p:nvPr/>
        </p:nvPicPr>
        <p:blipFill rotWithShape="1">
          <a:blip r:embed="rId3">
            <a:alphaModFix/>
          </a:blip>
          <a:srcRect b="0" l="0" r="0" t="0"/>
          <a:stretch/>
        </p:blipFill>
        <p:spPr>
          <a:xfrm>
            <a:off x="304800" y="2895600"/>
            <a:ext cx="8458200" cy="1295400"/>
          </a:xfrm>
          <a:prstGeom prst="rect">
            <a:avLst/>
          </a:prstGeom>
          <a:noFill/>
          <a:ln>
            <a:noFill/>
          </a:ln>
        </p:spPr>
      </p:pic>
    </p:spTree>
  </p:cSld>
  <p:clrMapOvr>
    <a:masterClrMapping/>
  </p:clrMapOvr>
  <p:transition spd="slow">
    <p:fade thruBlk="1"/>
  </p:transition>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1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13" name="Google Shape;1313;p149"/>
          <p:cNvSpPr txBox="1"/>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OpenGL 2D viewing functions</a:t>
            </a:r>
            <a:endParaRPr b="0" i="0" sz="4400" u="none" cap="none" strike="noStrike">
              <a:solidFill>
                <a:schemeClr val="dk1"/>
              </a:solidFill>
              <a:latin typeface="Calibri"/>
              <a:ea typeface="Calibri"/>
              <a:cs typeface="Calibri"/>
              <a:sym typeface="Calibri"/>
            </a:endParaRPr>
          </a:p>
        </p:txBody>
      </p:sp>
      <p:sp>
        <p:nvSpPr>
          <p:cNvPr id="1314" name="Google Shape;1314;p149"/>
          <p:cNvSpPr txBox="1"/>
          <p:nvPr/>
        </p:nvSpPr>
        <p:spPr>
          <a:xfrm>
            <a:off x="457200" y="16002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
        <p:nvSpPr>
          <p:cNvPr id="1315" name="Google Shape;1315;p149"/>
          <p:cNvSpPr txBox="1"/>
          <p:nvPr/>
        </p:nvSpPr>
        <p:spPr>
          <a:xfrm>
            <a:off x="228600" y="1524000"/>
            <a:ext cx="8686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0000"/>
              </a:buClr>
              <a:buSzPts val="3200"/>
              <a:buFont typeface="Arial"/>
              <a:buNone/>
            </a:pPr>
            <a:r>
              <a:rPr b="1" i="0" lang="en-US" sz="3200" u="sng" cap="none" strike="noStrike">
                <a:solidFill>
                  <a:schemeClr val="dk1"/>
                </a:solidFill>
                <a:latin typeface="Calibri"/>
                <a:ea typeface="Calibri"/>
                <a:cs typeface="Calibri"/>
                <a:sym typeface="Calibri"/>
              </a:rPr>
              <a:t>Other GLUT Functions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40"/>
              </a:spcBef>
              <a:spcAft>
                <a:spcPts val="0"/>
              </a:spcAft>
              <a:buClr>
                <a:srgbClr val="000000"/>
              </a:buClr>
              <a:buSzPts val="3200"/>
              <a:buFont typeface="Arial"/>
              <a:buNone/>
            </a:pPr>
            <a:r>
              <a:t/>
            </a:r>
            <a:endParaRPr b="1" i="0" sz="3200" u="sng" cap="none" strike="noStrike">
              <a:solidFill>
                <a:schemeClr val="dk1"/>
              </a:solidFill>
              <a:latin typeface="Calibri"/>
              <a:ea typeface="Calibri"/>
              <a:cs typeface="Calibri"/>
              <a:sym typeface="Calibri"/>
            </a:endParaRPr>
          </a:p>
        </p:txBody>
      </p:sp>
      <p:pic>
        <p:nvPicPr>
          <p:cNvPr id="1316" name="Google Shape;1316;p149"/>
          <p:cNvPicPr preferRelativeResize="0"/>
          <p:nvPr/>
        </p:nvPicPr>
        <p:blipFill rotWithShape="1">
          <a:blip r:embed="rId3">
            <a:alphaModFix/>
          </a:blip>
          <a:srcRect b="0" l="0" r="0" t="0"/>
          <a:stretch/>
        </p:blipFill>
        <p:spPr>
          <a:xfrm>
            <a:off x="304800" y="2209800"/>
            <a:ext cx="7572375" cy="363855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97" name="Google Shape;1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Identifying Concave Polygons</a:t>
            </a:r>
            <a:endParaRPr/>
          </a:p>
          <a:p>
            <a:pPr indent="-285750" lvl="1" marL="742950" rtl="0" algn="l">
              <a:lnSpc>
                <a:spcPct val="100000"/>
              </a:lnSpc>
              <a:spcBef>
                <a:spcPts val="560"/>
              </a:spcBef>
              <a:spcAft>
                <a:spcPts val="0"/>
              </a:spcAft>
              <a:buClr>
                <a:schemeClr val="dk1"/>
              </a:buClr>
              <a:buSzPts val="2800"/>
              <a:buChar char="–"/>
            </a:pPr>
            <a:r>
              <a:rPr lang="en-US"/>
              <a:t>A concave polygon has at least one interior angle greater than 180◦.</a:t>
            </a:r>
            <a:endParaRPr/>
          </a:p>
          <a:p>
            <a:pPr indent="-285750" lvl="1" marL="742950" rtl="0" algn="l">
              <a:lnSpc>
                <a:spcPct val="100000"/>
              </a:lnSpc>
              <a:spcBef>
                <a:spcPts val="560"/>
              </a:spcBef>
              <a:spcAft>
                <a:spcPts val="0"/>
              </a:spcAft>
              <a:buClr>
                <a:schemeClr val="dk1"/>
              </a:buClr>
              <a:buSzPts val="2800"/>
              <a:buChar char="–"/>
            </a:pPr>
            <a:r>
              <a:rPr lang="en-US"/>
              <a:t>The extension of some edges of a concave polygon will intersect other edges</a:t>
            </a:r>
            <a:endParaRPr/>
          </a:p>
          <a:p>
            <a:pPr indent="-285750" lvl="1" marL="742950" rtl="0" algn="l">
              <a:lnSpc>
                <a:spcPct val="100000"/>
              </a:lnSpc>
              <a:spcBef>
                <a:spcPts val="560"/>
              </a:spcBef>
              <a:spcAft>
                <a:spcPts val="0"/>
              </a:spcAft>
              <a:buClr>
                <a:schemeClr val="dk1"/>
              </a:buClr>
              <a:buSzPts val="2800"/>
              <a:buChar char="–"/>
            </a:pPr>
            <a:r>
              <a:rPr lang="en-US"/>
              <a:t>Some pair of interior points will produce a line segment that intersects the polygon boundary</a:t>
            </a:r>
            <a:endParaRPr b="1"/>
          </a:p>
        </p:txBody>
      </p:sp>
      <p:sp>
        <p:nvSpPr>
          <p:cNvPr id="198" name="Google Shape;19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elated image" id="199" name="Google Shape;199;p15"/>
          <p:cNvPicPr preferRelativeResize="0"/>
          <p:nvPr/>
        </p:nvPicPr>
        <p:blipFill rotWithShape="1">
          <a:blip r:embed="rId3">
            <a:alphaModFix/>
          </a:blip>
          <a:srcRect b="0" l="0" r="0" t="0"/>
          <a:stretch/>
        </p:blipFill>
        <p:spPr>
          <a:xfrm>
            <a:off x="1283677" y="5267178"/>
            <a:ext cx="2170889" cy="990600"/>
          </a:xfrm>
          <a:prstGeom prst="rect">
            <a:avLst/>
          </a:prstGeom>
          <a:noFill/>
          <a:ln cap="flat" cmpd="sng" w="9525">
            <a:solidFill>
              <a:schemeClr val="accent1"/>
            </a:solidFill>
            <a:prstDash val="solid"/>
            <a:round/>
            <a:headEnd len="sm" w="sm" type="none"/>
            <a:tailEnd len="sm" w="sm" type="none"/>
          </a:ln>
        </p:spPr>
      </p:pic>
      <p:pic>
        <p:nvPicPr>
          <p:cNvPr descr="Image result for concave and convex polygon" id="200" name="Google Shape;200;p15"/>
          <p:cNvPicPr preferRelativeResize="0"/>
          <p:nvPr/>
        </p:nvPicPr>
        <p:blipFill rotWithShape="1">
          <a:blip r:embed="rId4">
            <a:alphaModFix/>
          </a:blip>
          <a:srcRect b="0" l="0" r="0" t="0"/>
          <a:stretch/>
        </p:blipFill>
        <p:spPr>
          <a:xfrm>
            <a:off x="5715000" y="5181600"/>
            <a:ext cx="3048000" cy="1219200"/>
          </a:xfrm>
          <a:prstGeom prst="rect">
            <a:avLst/>
          </a:prstGeom>
          <a:noFill/>
          <a:ln cap="flat" cmpd="sng" w="9525">
            <a:solidFill>
              <a:schemeClr val="accent1"/>
            </a:solidFill>
            <a:prstDash val="solid"/>
            <a:round/>
            <a:headEnd len="sm" w="sm" type="none"/>
            <a:tailEnd len="sm" w="sm" type="none"/>
          </a:ln>
        </p:spPr>
      </p:pic>
    </p:spTree>
  </p:cSld>
  <p:clrMapOvr>
    <a:masterClrMapping/>
  </p:clrMapOvr>
  <p:transition spd="slow">
    <p:fade thruBlk="1"/>
  </p:transition>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150"/>
          <p:cNvSpPr txBox="1"/>
          <p:nvPr>
            <p:ph type="title"/>
          </p:nvPr>
        </p:nvSpPr>
        <p:spPr>
          <a:xfrm>
            <a:off x="609600" y="3048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END</a:t>
            </a:r>
            <a:endParaRPr/>
          </a:p>
        </p:txBody>
      </p:sp>
      <p:sp>
        <p:nvSpPr>
          <p:cNvPr id="1322" name="Google Shape;1322;p1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07" name="Google Shape;207;p16"/>
          <p:cNvSpPr txBox="1"/>
          <p:nvPr>
            <p:ph idx="1" type="body"/>
          </p:nvPr>
        </p:nvSpPr>
        <p:spPr>
          <a:xfrm>
            <a:off x="228600" y="1219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None/>
            </a:pPr>
            <a:r>
              <a:rPr b="1" lang="en-US"/>
              <a:t>Identification algorithm 1</a:t>
            </a:r>
            <a:endParaRPr/>
          </a:p>
          <a:p>
            <a:pPr indent="-342900" lvl="0" marL="342900" rtl="0" algn="l">
              <a:lnSpc>
                <a:spcPct val="100000"/>
              </a:lnSpc>
              <a:spcBef>
                <a:spcPts val="592"/>
              </a:spcBef>
              <a:spcAft>
                <a:spcPts val="0"/>
              </a:spcAft>
              <a:buClr>
                <a:schemeClr val="dk1"/>
              </a:buClr>
              <a:buSzPct val="100000"/>
              <a:buChar char="•"/>
            </a:pPr>
            <a:r>
              <a:rPr lang="en-US"/>
              <a:t>Identifying a concave polygon by calculating cross-products of successive pairs of edge vectors.</a:t>
            </a:r>
            <a:endParaRPr/>
          </a:p>
          <a:p>
            <a:pPr indent="-342900" lvl="0" marL="342900" rtl="0" algn="l">
              <a:lnSpc>
                <a:spcPct val="100000"/>
              </a:lnSpc>
              <a:spcBef>
                <a:spcPts val="592"/>
              </a:spcBef>
              <a:spcAft>
                <a:spcPts val="0"/>
              </a:spcAft>
              <a:buClr>
                <a:schemeClr val="dk1"/>
              </a:buClr>
              <a:buSzPct val="100000"/>
              <a:buChar char="•"/>
            </a:pPr>
            <a:r>
              <a:rPr lang="en-US"/>
              <a:t>If we set up a vector for each polygon edge, then we can use the cross-product of adjacent edges to test for concavity.</a:t>
            </a:r>
            <a:endParaRPr/>
          </a:p>
          <a:p>
            <a:pPr indent="-342900" lvl="0" marL="342900" rtl="0" algn="l">
              <a:lnSpc>
                <a:spcPct val="100000"/>
              </a:lnSpc>
              <a:spcBef>
                <a:spcPts val="592"/>
              </a:spcBef>
              <a:spcAft>
                <a:spcPts val="0"/>
              </a:spcAft>
              <a:buClr>
                <a:schemeClr val="dk1"/>
              </a:buClr>
              <a:buSzPct val="100000"/>
              <a:buChar char="•"/>
            </a:pPr>
            <a:r>
              <a:rPr lang="en-US"/>
              <a:t> All such vector products will be of the </a:t>
            </a:r>
            <a:r>
              <a:rPr lang="en-US">
                <a:solidFill>
                  <a:srgbClr val="FF0000"/>
                </a:solidFill>
              </a:rPr>
              <a:t>same sign </a:t>
            </a:r>
            <a:r>
              <a:rPr lang="en-US"/>
              <a:t>(positive or negative) for </a:t>
            </a:r>
            <a:r>
              <a:rPr lang="en-US" u="sng">
                <a:solidFill>
                  <a:srgbClr val="FF0000"/>
                </a:solidFill>
              </a:rPr>
              <a:t>a convex polygon.</a:t>
            </a:r>
            <a:endParaRPr/>
          </a:p>
        </p:txBody>
      </p:sp>
      <p:sp>
        <p:nvSpPr>
          <p:cNvPr id="208" name="Google Shape;20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14" name="Google Shape;214;p17"/>
          <p:cNvSpPr txBox="1"/>
          <p:nvPr>
            <p:ph idx="1" type="body"/>
          </p:nvPr>
        </p:nvSpPr>
        <p:spPr>
          <a:xfrm>
            <a:off x="228600" y="1219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if some cross-products yield a </a:t>
            </a:r>
            <a:r>
              <a:rPr lang="en-US" u="sng">
                <a:solidFill>
                  <a:srgbClr val="FF0000"/>
                </a:solidFill>
              </a:rPr>
              <a:t>positive value</a:t>
            </a:r>
            <a:r>
              <a:rPr lang="en-US"/>
              <a:t> and some a </a:t>
            </a:r>
            <a:r>
              <a:rPr lang="en-US" u="sng">
                <a:solidFill>
                  <a:srgbClr val="FF0000"/>
                </a:solidFill>
              </a:rPr>
              <a:t>negative value</a:t>
            </a:r>
            <a:r>
              <a:rPr lang="en-US"/>
              <a:t>, we have a </a:t>
            </a:r>
            <a:r>
              <a:rPr lang="en-US" u="sng">
                <a:solidFill>
                  <a:srgbClr val="FF0000"/>
                </a:solidFill>
              </a:rPr>
              <a:t>concave polygon</a:t>
            </a:r>
            <a:endParaRPr/>
          </a:p>
          <a:p>
            <a:pPr indent="-342900" lvl="0" marL="342900" rtl="0" algn="l">
              <a:lnSpc>
                <a:spcPct val="100000"/>
              </a:lnSpc>
              <a:spcBef>
                <a:spcPts val="640"/>
              </a:spcBef>
              <a:spcAft>
                <a:spcPts val="0"/>
              </a:spcAft>
              <a:buClr>
                <a:schemeClr val="dk1"/>
              </a:buClr>
              <a:buSzPts val="3200"/>
              <a:buNone/>
            </a:pPr>
            <a:r>
              <a:t/>
            </a:r>
            <a:endParaRPr u="sng">
              <a:solidFill>
                <a:srgbClr val="FF0000"/>
              </a:solidFill>
            </a:endParaRPr>
          </a:p>
        </p:txBody>
      </p:sp>
      <p:sp>
        <p:nvSpPr>
          <p:cNvPr id="215" name="Google Shape;215;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6" name="Google Shape;216;p17"/>
          <p:cNvPicPr preferRelativeResize="0"/>
          <p:nvPr/>
        </p:nvPicPr>
        <p:blipFill rotWithShape="1">
          <a:blip r:embed="rId3">
            <a:alphaModFix/>
          </a:blip>
          <a:srcRect b="0" l="0" r="0" t="0"/>
          <a:stretch/>
        </p:blipFill>
        <p:spPr>
          <a:xfrm>
            <a:off x="1905000" y="2895600"/>
            <a:ext cx="5638800" cy="3152775"/>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22" name="Google Shape;222;p18"/>
          <p:cNvSpPr txBox="1"/>
          <p:nvPr>
            <p:ph idx="1" type="body"/>
          </p:nvPr>
        </p:nvSpPr>
        <p:spPr>
          <a:xfrm>
            <a:off x="228600" y="1219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Identification algorithm 2</a:t>
            </a:r>
            <a:endParaRPr/>
          </a:p>
          <a:p>
            <a:pPr indent="-342900" lvl="0" marL="342900" rtl="0" algn="l">
              <a:lnSpc>
                <a:spcPct val="100000"/>
              </a:lnSpc>
              <a:spcBef>
                <a:spcPts val="640"/>
              </a:spcBef>
              <a:spcAft>
                <a:spcPts val="0"/>
              </a:spcAft>
              <a:buClr>
                <a:schemeClr val="dk1"/>
              </a:buClr>
              <a:buSzPts val="3200"/>
              <a:buChar char="•"/>
            </a:pPr>
            <a:r>
              <a:rPr lang="en-US"/>
              <a:t> Look at the polygon vertex positions relative to the extension line of any edge.</a:t>
            </a:r>
            <a:endParaRPr/>
          </a:p>
          <a:p>
            <a:pPr indent="-342900" lvl="0" marL="342900" rtl="0" algn="l">
              <a:lnSpc>
                <a:spcPct val="100000"/>
              </a:lnSpc>
              <a:spcBef>
                <a:spcPts val="640"/>
              </a:spcBef>
              <a:spcAft>
                <a:spcPts val="0"/>
              </a:spcAft>
              <a:buClr>
                <a:schemeClr val="dk1"/>
              </a:buClr>
              <a:buSzPts val="3200"/>
              <a:buChar char="•"/>
            </a:pPr>
            <a:r>
              <a:rPr lang="en-US"/>
              <a:t>If some vertices are on one side of the extension line and some vertices are on the other side, the polygon is concave.</a:t>
            </a:r>
            <a:endParaRPr u="sng">
              <a:solidFill>
                <a:srgbClr val="FF0000"/>
              </a:solidFill>
            </a:endParaRPr>
          </a:p>
        </p:txBody>
      </p:sp>
      <p:sp>
        <p:nvSpPr>
          <p:cNvPr id="223" name="Google Shape;22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29" name="Google Shape;229;p19"/>
          <p:cNvSpPr txBox="1"/>
          <p:nvPr>
            <p:ph idx="1" type="body"/>
          </p:nvPr>
        </p:nvSpPr>
        <p:spPr>
          <a:xfrm>
            <a:off x="381000" y="14478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Splitting Concave Polygons</a:t>
            </a:r>
            <a:endParaRPr/>
          </a:p>
          <a:p>
            <a:pPr indent="-285750" lvl="1" marL="742950" rtl="0" algn="l">
              <a:lnSpc>
                <a:spcPct val="100000"/>
              </a:lnSpc>
              <a:spcBef>
                <a:spcPts val="560"/>
              </a:spcBef>
              <a:spcAft>
                <a:spcPts val="0"/>
              </a:spcAft>
              <a:buClr>
                <a:schemeClr val="dk1"/>
              </a:buClr>
              <a:buSzPts val="2800"/>
              <a:buChar char="–"/>
            </a:pPr>
            <a:r>
              <a:rPr lang="en-US"/>
              <a:t>Once we have identified a concave polygon, we can split it into a set of convex polygons.</a:t>
            </a:r>
            <a:endParaRPr/>
          </a:p>
          <a:p>
            <a:pPr indent="-285750" lvl="1" marL="742950" rtl="0" algn="l">
              <a:lnSpc>
                <a:spcPct val="100000"/>
              </a:lnSpc>
              <a:spcBef>
                <a:spcPts val="560"/>
              </a:spcBef>
              <a:spcAft>
                <a:spcPts val="0"/>
              </a:spcAft>
              <a:buClr>
                <a:schemeClr val="dk1"/>
              </a:buClr>
              <a:buSzPts val="2800"/>
              <a:buNone/>
            </a:pPr>
            <a:r>
              <a:t/>
            </a:r>
            <a:endParaRPr/>
          </a:p>
        </p:txBody>
      </p:sp>
      <p:sp>
        <p:nvSpPr>
          <p:cNvPr id="230" name="Google Shape;23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1" name="Google Shape;231;p19"/>
          <p:cNvSpPr/>
          <p:nvPr/>
        </p:nvSpPr>
        <p:spPr>
          <a:xfrm>
            <a:off x="152400" y="3429000"/>
            <a:ext cx="9144000"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sng" cap="none" strike="noStrike">
                <a:solidFill>
                  <a:srgbClr val="FF0000"/>
                </a:solidFill>
                <a:latin typeface="Calibri"/>
                <a:ea typeface="Calibri"/>
                <a:cs typeface="Calibri"/>
                <a:sym typeface="Calibri"/>
              </a:rPr>
              <a:t>we assume that all polygons are in the xy plane.</a:t>
            </a:r>
            <a:endParaRPr b="1" i="0" sz="3600" u="sng" cap="none" strike="noStrike">
              <a:solidFill>
                <a:srgbClr val="FF0000"/>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Outline – Module 2</a:t>
            </a:r>
            <a:endParaRPr/>
          </a:p>
        </p:txBody>
      </p:sp>
      <p:sp>
        <p:nvSpPr>
          <p:cNvPr id="97" name="Google Shape;97;p2"/>
          <p:cNvSpPr txBox="1"/>
          <p:nvPr>
            <p:ph idx="1" type="body"/>
          </p:nvPr>
        </p:nvSpPr>
        <p:spPr>
          <a:xfrm>
            <a:off x="0" y="838200"/>
            <a:ext cx="9144000" cy="5715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rgbClr val="FF0000"/>
              </a:buClr>
              <a:buSzPct val="100000"/>
              <a:buChar char="•"/>
            </a:pPr>
            <a:r>
              <a:rPr b="1" lang="en-US">
                <a:solidFill>
                  <a:srgbClr val="FF0000"/>
                </a:solidFill>
              </a:rPr>
              <a:t>Fill area Primitives</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Polygon fill-areas,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OpenGL polygon fill area functions,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fill area attributes,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general scan line polygon fill algorithm,</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 OpenGL fill-area attribute functions.</a:t>
            </a:r>
            <a:endParaRPr/>
          </a:p>
          <a:p>
            <a:pPr indent="-342900" lvl="0" marL="342900" rtl="0" algn="l">
              <a:lnSpc>
                <a:spcPct val="100000"/>
              </a:lnSpc>
              <a:spcBef>
                <a:spcPts val="448"/>
              </a:spcBef>
              <a:spcAft>
                <a:spcPts val="0"/>
              </a:spcAft>
              <a:buClr>
                <a:schemeClr val="dk1"/>
              </a:buClr>
              <a:buSzPct val="100000"/>
              <a:buChar char="•"/>
            </a:pPr>
            <a:r>
              <a:rPr b="1" lang="en-US"/>
              <a:t>2D Geometric Transformations</a:t>
            </a:r>
            <a:endParaRPr/>
          </a:p>
          <a:p>
            <a:pPr indent="-285750" lvl="1" marL="742950" rtl="0" algn="l">
              <a:lnSpc>
                <a:spcPct val="100000"/>
              </a:lnSpc>
              <a:spcBef>
                <a:spcPts val="392"/>
              </a:spcBef>
              <a:spcAft>
                <a:spcPts val="0"/>
              </a:spcAft>
              <a:buClr>
                <a:schemeClr val="dk1"/>
              </a:buClr>
              <a:buSzPct val="100000"/>
              <a:buChar char="–"/>
            </a:pPr>
            <a:r>
              <a:rPr lang="en-US"/>
              <a:t>Basic 2D Geometric Transformations,</a:t>
            </a:r>
            <a:endParaRPr/>
          </a:p>
          <a:p>
            <a:pPr indent="-285750" lvl="1" marL="742950" rtl="0" algn="l">
              <a:lnSpc>
                <a:spcPct val="100000"/>
              </a:lnSpc>
              <a:spcBef>
                <a:spcPts val="392"/>
              </a:spcBef>
              <a:spcAft>
                <a:spcPts val="0"/>
              </a:spcAft>
              <a:buClr>
                <a:schemeClr val="dk1"/>
              </a:buClr>
              <a:buSzPct val="100000"/>
              <a:buChar char="–"/>
            </a:pPr>
            <a:r>
              <a:rPr lang="en-US"/>
              <a:t>matrix representations and homogeneous coordinates.</a:t>
            </a:r>
            <a:endParaRPr/>
          </a:p>
          <a:p>
            <a:pPr indent="-285750" lvl="1" marL="742950" rtl="0" algn="l">
              <a:lnSpc>
                <a:spcPct val="100000"/>
              </a:lnSpc>
              <a:spcBef>
                <a:spcPts val="392"/>
              </a:spcBef>
              <a:spcAft>
                <a:spcPts val="0"/>
              </a:spcAft>
              <a:buClr>
                <a:schemeClr val="dk1"/>
              </a:buClr>
              <a:buSzPct val="100000"/>
              <a:buChar char="–"/>
            </a:pPr>
            <a:r>
              <a:rPr lang="en-US"/>
              <a:t> Inverse transformations,</a:t>
            </a:r>
            <a:endParaRPr/>
          </a:p>
          <a:p>
            <a:pPr indent="-285750" lvl="1" marL="742950" rtl="0" algn="l">
              <a:lnSpc>
                <a:spcPct val="100000"/>
              </a:lnSpc>
              <a:spcBef>
                <a:spcPts val="392"/>
              </a:spcBef>
              <a:spcAft>
                <a:spcPts val="0"/>
              </a:spcAft>
              <a:buClr>
                <a:schemeClr val="dk1"/>
              </a:buClr>
              <a:buSzPct val="100000"/>
              <a:buChar char="–"/>
            </a:pPr>
            <a:r>
              <a:rPr lang="en-US"/>
              <a:t>2DComposite transformations, </a:t>
            </a:r>
            <a:endParaRPr/>
          </a:p>
          <a:p>
            <a:pPr indent="-285750" lvl="1" marL="742950" rtl="0" algn="l">
              <a:lnSpc>
                <a:spcPct val="100000"/>
              </a:lnSpc>
              <a:spcBef>
                <a:spcPts val="392"/>
              </a:spcBef>
              <a:spcAft>
                <a:spcPts val="0"/>
              </a:spcAft>
              <a:buClr>
                <a:schemeClr val="dk1"/>
              </a:buClr>
              <a:buSzPct val="100000"/>
              <a:buChar char="–"/>
            </a:pPr>
            <a:r>
              <a:rPr lang="en-US"/>
              <a:t>other 2D transformations, </a:t>
            </a:r>
            <a:endParaRPr/>
          </a:p>
          <a:p>
            <a:pPr indent="-285750" lvl="1" marL="742950" rtl="0" algn="l">
              <a:lnSpc>
                <a:spcPct val="100000"/>
              </a:lnSpc>
              <a:spcBef>
                <a:spcPts val="392"/>
              </a:spcBef>
              <a:spcAft>
                <a:spcPts val="0"/>
              </a:spcAft>
              <a:buClr>
                <a:schemeClr val="dk1"/>
              </a:buClr>
              <a:buSzPct val="100000"/>
              <a:buChar char="–"/>
            </a:pPr>
            <a:r>
              <a:rPr lang="en-US"/>
              <a:t>raster methods for geometric transformations, </a:t>
            </a:r>
            <a:endParaRPr/>
          </a:p>
          <a:p>
            <a:pPr indent="-285750" lvl="1" marL="742950" rtl="0" algn="l">
              <a:lnSpc>
                <a:spcPct val="100000"/>
              </a:lnSpc>
              <a:spcBef>
                <a:spcPts val="392"/>
              </a:spcBef>
              <a:spcAft>
                <a:spcPts val="0"/>
              </a:spcAft>
              <a:buClr>
                <a:schemeClr val="dk1"/>
              </a:buClr>
              <a:buSzPct val="100000"/>
              <a:buChar char="–"/>
            </a:pPr>
            <a:r>
              <a:rPr lang="en-US"/>
              <a:t>OpenGL raster transformations, </a:t>
            </a:r>
            <a:endParaRPr/>
          </a:p>
          <a:p>
            <a:pPr indent="-285750" lvl="1" marL="742950" rtl="0" algn="l">
              <a:lnSpc>
                <a:spcPct val="100000"/>
              </a:lnSpc>
              <a:spcBef>
                <a:spcPts val="392"/>
              </a:spcBef>
              <a:spcAft>
                <a:spcPts val="0"/>
              </a:spcAft>
              <a:buClr>
                <a:schemeClr val="dk1"/>
              </a:buClr>
              <a:buSzPct val="100000"/>
              <a:buChar char="–"/>
            </a:pPr>
            <a:r>
              <a:rPr lang="en-US"/>
              <a:t>OpenGL geometric transformations function,</a:t>
            </a:r>
            <a:endParaRPr/>
          </a:p>
          <a:p>
            <a:pPr indent="-342900" lvl="0" marL="342900" rtl="0" algn="l">
              <a:lnSpc>
                <a:spcPct val="100000"/>
              </a:lnSpc>
              <a:spcBef>
                <a:spcPts val="448"/>
              </a:spcBef>
              <a:spcAft>
                <a:spcPts val="0"/>
              </a:spcAft>
              <a:buClr>
                <a:schemeClr val="dk1"/>
              </a:buClr>
              <a:buSzPct val="100000"/>
              <a:buChar char="•"/>
            </a:pPr>
            <a:r>
              <a:rPr b="1" lang="en-US"/>
              <a:t>2D viewing</a:t>
            </a:r>
            <a:endParaRPr/>
          </a:p>
          <a:p>
            <a:pPr indent="-285750" lvl="1" marL="742950" rtl="0" algn="l">
              <a:lnSpc>
                <a:spcPct val="100000"/>
              </a:lnSpc>
              <a:spcBef>
                <a:spcPts val="392"/>
              </a:spcBef>
              <a:spcAft>
                <a:spcPts val="0"/>
              </a:spcAft>
              <a:buClr>
                <a:schemeClr val="dk1"/>
              </a:buClr>
              <a:buSzPct val="100000"/>
              <a:buChar char="–"/>
            </a:pPr>
            <a:r>
              <a:rPr lang="en-US"/>
              <a:t> 2D viewing pipeline,</a:t>
            </a:r>
            <a:endParaRPr/>
          </a:p>
          <a:p>
            <a:pPr indent="-285750" lvl="1" marL="742950" rtl="0" algn="l">
              <a:lnSpc>
                <a:spcPct val="100000"/>
              </a:lnSpc>
              <a:spcBef>
                <a:spcPts val="392"/>
              </a:spcBef>
              <a:spcAft>
                <a:spcPts val="0"/>
              </a:spcAft>
              <a:buClr>
                <a:schemeClr val="dk1"/>
              </a:buClr>
              <a:buSzPts val="807"/>
              <a:buChar char="–"/>
            </a:pPr>
            <a:r>
              <a:rPr lang="en-US"/>
              <a:t> OpenGL 2D viewing functions.</a:t>
            </a:r>
            <a:endParaRPr sz="6800">
              <a:latin typeface="Cambria"/>
              <a:ea typeface="Cambria"/>
              <a:cs typeface="Cambria"/>
              <a:sym typeface="Cambria"/>
            </a:endParaRPr>
          </a:p>
        </p:txBody>
      </p:sp>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37" name="Google Shape;237;p20"/>
          <p:cNvSpPr txBox="1"/>
          <p:nvPr>
            <p:ph idx="1" type="body"/>
          </p:nvPr>
        </p:nvSpPr>
        <p:spPr>
          <a:xfrm>
            <a:off x="0" y="14478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lnSpc>
                <a:spcPct val="100000"/>
              </a:lnSpc>
              <a:spcBef>
                <a:spcPts val="0"/>
              </a:spcBef>
              <a:spcAft>
                <a:spcPts val="0"/>
              </a:spcAft>
              <a:buClr>
                <a:schemeClr val="dk1"/>
              </a:buClr>
              <a:buSzPts val="2800"/>
              <a:buNone/>
            </a:pPr>
            <a:r>
              <a:rPr lang="en-US"/>
              <a:t>Different Methods to split concave to convex </a:t>
            </a:r>
            <a:endParaRPr/>
          </a:p>
          <a:p>
            <a:pPr indent="-514350" lvl="2" marL="1428750" rtl="0" algn="l">
              <a:lnSpc>
                <a:spcPct val="100000"/>
              </a:lnSpc>
              <a:spcBef>
                <a:spcPts val="640"/>
              </a:spcBef>
              <a:spcAft>
                <a:spcPts val="0"/>
              </a:spcAft>
              <a:buClr>
                <a:schemeClr val="dk1"/>
              </a:buClr>
              <a:buSzPts val="3200"/>
              <a:buFont typeface="Calibri"/>
              <a:buAutoNum type="arabicPeriod"/>
            </a:pPr>
            <a:r>
              <a:rPr lang="en-US" sz="3200"/>
              <a:t>edge vectors and edge cross-products</a:t>
            </a:r>
            <a:endParaRPr/>
          </a:p>
          <a:p>
            <a:pPr indent="-514350" lvl="2" marL="1428750" rtl="0" algn="l">
              <a:lnSpc>
                <a:spcPct val="100000"/>
              </a:lnSpc>
              <a:spcBef>
                <a:spcPts val="640"/>
              </a:spcBef>
              <a:spcAft>
                <a:spcPts val="0"/>
              </a:spcAft>
              <a:buClr>
                <a:schemeClr val="dk1"/>
              </a:buClr>
              <a:buSzPts val="3200"/>
              <a:buFont typeface="Calibri"/>
              <a:buAutoNum type="arabicPeriod"/>
            </a:pPr>
            <a:r>
              <a:rPr lang="en-US" sz="3200"/>
              <a:t>Rotational method</a:t>
            </a:r>
            <a:endParaRPr/>
          </a:p>
          <a:p>
            <a:pPr indent="-514350" lvl="2" marL="1428750" rtl="0" algn="l">
              <a:lnSpc>
                <a:spcPct val="100000"/>
              </a:lnSpc>
              <a:spcBef>
                <a:spcPts val="640"/>
              </a:spcBef>
              <a:spcAft>
                <a:spcPts val="0"/>
              </a:spcAft>
              <a:buClr>
                <a:schemeClr val="dk1"/>
              </a:buClr>
              <a:buSzPts val="3200"/>
              <a:buFont typeface="Calibri"/>
              <a:buAutoNum type="arabicPeriod"/>
            </a:pPr>
            <a:r>
              <a:rPr lang="en-US" sz="3200"/>
              <a:t>Splitting a Convex Polygon into a Set of Triangles</a:t>
            </a:r>
            <a:endParaRPr/>
          </a:p>
          <a:p>
            <a:pPr indent="-76200" lvl="2" marL="1143000" rtl="0" algn="l">
              <a:lnSpc>
                <a:spcPct val="100000"/>
              </a:lnSpc>
              <a:spcBef>
                <a:spcPts val="480"/>
              </a:spcBef>
              <a:spcAft>
                <a:spcPts val="0"/>
              </a:spcAft>
              <a:buClr>
                <a:schemeClr val="dk1"/>
              </a:buClr>
              <a:buSzPts val="2400"/>
              <a:buNone/>
            </a:pPr>
            <a:r>
              <a:t/>
            </a:r>
            <a:endParaRPr b="1" u="sng">
              <a:solidFill>
                <a:srgbClr val="FF0000"/>
              </a:solidFill>
            </a:endParaRPr>
          </a:p>
          <a:p>
            <a:pPr indent="-76200" lvl="2" marL="1143000" rtl="0" algn="l">
              <a:lnSpc>
                <a:spcPct val="100000"/>
              </a:lnSpc>
              <a:spcBef>
                <a:spcPts val="480"/>
              </a:spcBef>
              <a:spcAft>
                <a:spcPts val="0"/>
              </a:spcAft>
              <a:buClr>
                <a:schemeClr val="dk1"/>
              </a:buClr>
              <a:buSzPts val="2400"/>
              <a:buNone/>
            </a:pPr>
            <a:r>
              <a:t/>
            </a:r>
            <a:endParaRPr/>
          </a:p>
          <a:p>
            <a:pPr indent="-76200" lvl="2" marL="1143000" rtl="0" algn="l">
              <a:lnSpc>
                <a:spcPct val="100000"/>
              </a:lnSpc>
              <a:spcBef>
                <a:spcPts val="480"/>
              </a:spcBef>
              <a:spcAft>
                <a:spcPts val="0"/>
              </a:spcAft>
              <a:buClr>
                <a:schemeClr val="dk1"/>
              </a:buClr>
              <a:buSzPts val="2400"/>
              <a:buNone/>
            </a:pPr>
            <a:r>
              <a:t/>
            </a:r>
            <a:endParaRPr/>
          </a:p>
        </p:txBody>
      </p:sp>
      <p:sp>
        <p:nvSpPr>
          <p:cNvPr id="238" name="Google Shape;23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44" name="Google Shape;24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None/>
            </a:pPr>
            <a:r>
              <a:rPr lang="en-US" u="sng">
                <a:solidFill>
                  <a:srgbClr val="FF0000"/>
                </a:solidFill>
              </a:rPr>
              <a:t>1.Edge Vector Method</a:t>
            </a:r>
            <a:endParaRPr/>
          </a:p>
          <a:p>
            <a:pPr indent="-342900" lvl="0" marL="342900" rtl="0" algn="l">
              <a:lnSpc>
                <a:spcPct val="100000"/>
              </a:lnSpc>
              <a:spcBef>
                <a:spcPts val="640"/>
              </a:spcBef>
              <a:spcAft>
                <a:spcPts val="0"/>
              </a:spcAft>
              <a:buClr>
                <a:schemeClr val="dk1"/>
              </a:buClr>
              <a:buSzPts val="3200"/>
              <a:buChar char="•"/>
            </a:pPr>
            <a:r>
              <a:rPr lang="en-US"/>
              <a:t>First need to form the edge vectors.</a:t>
            </a:r>
            <a:endParaRPr/>
          </a:p>
          <a:p>
            <a:pPr indent="-342900" lvl="0" marL="342900" rtl="0" algn="l">
              <a:lnSpc>
                <a:spcPct val="100000"/>
              </a:lnSpc>
              <a:spcBef>
                <a:spcPts val="640"/>
              </a:spcBef>
              <a:spcAft>
                <a:spcPts val="0"/>
              </a:spcAft>
              <a:buClr>
                <a:schemeClr val="dk1"/>
              </a:buClr>
              <a:buSzPts val="3200"/>
              <a:buChar char="•"/>
            </a:pPr>
            <a:r>
              <a:rPr lang="en-US"/>
              <a:t>Given two consecutive vertex positions, V</a:t>
            </a:r>
            <a:r>
              <a:rPr baseline="-25000" i="1" lang="en-US"/>
              <a:t>k</a:t>
            </a:r>
            <a:r>
              <a:rPr i="1" lang="en-US"/>
              <a:t> and V</a:t>
            </a:r>
            <a:r>
              <a:rPr baseline="-25000" i="1" lang="en-US"/>
              <a:t>k+1</a:t>
            </a:r>
            <a:r>
              <a:rPr i="1" lang="en-US"/>
              <a:t>, we define the edge vector between </a:t>
            </a:r>
            <a:r>
              <a:rPr lang="en-US"/>
              <a:t>them as			E</a:t>
            </a:r>
            <a:r>
              <a:rPr baseline="-25000" i="1" lang="en-US"/>
              <a:t>k</a:t>
            </a:r>
            <a:r>
              <a:rPr i="1" lang="en-US"/>
              <a:t> = V</a:t>
            </a:r>
            <a:r>
              <a:rPr baseline="-25000" i="1" lang="en-US"/>
              <a:t>k+1</a:t>
            </a:r>
            <a:r>
              <a:rPr i="1" lang="en-US"/>
              <a:t> – V</a:t>
            </a:r>
            <a:r>
              <a:rPr baseline="-25000" i="1" lang="en-US"/>
              <a:t>k</a:t>
            </a:r>
            <a:endParaRPr/>
          </a:p>
          <a:p>
            <a:pPr indent="-342900" lvl="0" marL="342900" rtl="0" algn="l">
              <a:lnSpc>
                <a:spcPct val="100000"/>
              </a:lnSpc>
              <a:spcBef>
                <a:spcPts val="640"/>
              </a:spcBef>
              <a:spcAft>
                <a:spcPts val="0"/>
              </a:spcAft>
              <a:buClr>
                <a:schemeClr val="dk1"/>
              </a:buClr>
              <a:buSzPts val="3200"/>
              <a:buChar char="•"/>
            </a:pPr>
            <a:r>
              <a:rPr lang="en-US"/>
              <a:t>Calculate the cross-products of successive edge vectors in order around the polygon perimeter.</a:t>
            </a:r>
            <a:endParaRPr baseline="-25000" u="sng">
              <a:solidFill>
                <a:srgbClr val="FF0000"/>
              </a:solidFill>
            </a:endParaRPr>
          </a:p>
        </p:txBody>
      </p:sp>
      <p:sp>
        <p:nvSpPr>
          <p:cNvPr id="245" name="Google Shape;24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51" name="Google Shape;25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If the </a:t>
            </a:r>
            <a:r>
              <a:rPr i="1" lang="en-US"/>
              <a:t>z component of some cross-products is positive while other cross-products have a </a:t>
            </a:r>
            <a:r>
              <a:rPr lang="en-US"/>
              <a:t>negative </a:t>
            </a:r>
            <a:r>
              <a:rPr i="1" lang="en-US"/>
              <a:t>z component, the polygon is concave.</a:t>
            </a:r>
            <a:endParaRPr/>
          </a:p>
          <a:p>
            <a:pPr indent="-342900" lvl="0" marL="342900" rtl="0" algn="l">
              <a:lnSpc>
                <a:spcPct val="100000"/>
              </a:lnSpc>
              <a:spcBef>
                <a:spcPts val="640"/>
              </a:spcBef>
              <a:spcAft>
                <a:spcPts val="0"/>
              </a:spcAft>
              <a:buClr>
                <a:schemeClr val="dk1"/>
              </a:buClr>
              <a:buSzPts val="3200"/>
              <a:buChar char="•"/>
            </a:pPr>
            <a:r>
              <a:rPr lang="en-US"/>
              <a:t> We can apply the vector method by processing edge vectors in counterclockwise order If any cross-product has a negative </a:t>
            </a:r>
            <a:r>
              <a:rPr i="1" lang="en-US"/>
              <a:t>z component (as in below figure), the polygon is</a:t>
            </a:r>
            <a:endParaRPr/>
          </a:p>
          <a:p>
            <a:pPr indent="-342900" lvl="0" marL="342900" rtl="0" algn="l">
              <a:lnSpc>
                <a:spcPct val="100000"/>
              </a:lnSpc>
              <a:spcBef>
                <a:spcPts val="640"/>
              </a:spcBef>
              <a:spcAft>
                <a:spcPts val="0"/>
              </a:spcAft>
              <a:buClr>
                <a:schemeClr val="dk1"/>
              </a:buClr>
              <a:buSzPts val="3200"/>
              <a:buNone/>
            </a:pPr>
            <a:r>
              <a:rPr lang="en-US"/>
              <a:t>   concave and we can split it along the line of the first edge vector in the cross-product pair</a:t>
            </a:r>
            <a:endParaRPr baseline="-25000" u="sng">
              <a:solidFill>
                <a:srgbClr val="FF0000"/>
              </a:solidFill>
            </a:endParaRPr>
          </a:p>
        </p:txBody>
      </p:sp>
      <p:sp>
        <p:nvSpPr>
          <p:cNvPr id="252" name="Google Shape;2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58" name="Google Shape;258;p23"/>
          <p:cNvSpPr txBox="1"/>
          <p:nvPr>
            <p:ph idx="1" type="body"/>
          </p:nvPr>
        </p:nvSpPr>
        <p:spPr>
          <a:xfrm>
            <a:off x="381000" y="1295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Edge vectors for this polygon can be expressed as</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259" name="Google Shape;25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60" name="Google Shape;260;p23"/>
          <p:cNvPicPr preferRelativeResize="0"/>
          <p:nvPr/>
        </p:nvPicPr>
        <p:blipFill rotWithShape="1">
          <a:blip r:embed="rId3">
            <a:alphaModFix/>
          </a:blip>
          <a:srcRect b="0" l="0" r="0" t="0"/>
          <a:stretch/>
        </p:blipFill>
        <p:spPr>
          <a:xfrm>
            <a:off x="4191000" y="2895600"/>
            <a:ext cx="4419600" cy="1905000"/>
          </a:xfrm>
          <a:prstGeom prst="rect">
            <a:avLst/>
          </a:prstGeom>
          <a:noFill/>
          <a:ln>
            <a:noFill/>
          </a:ln>
        </p:spPr>
      </p:pic>
      <p:pic>
        <p:nvPicPr>
          <p:cNvPr id="261" name="Google Shape;261;p23"/>
          <p:cNvPicPr preferRelativeResize="0"/>
          <p:nvPr/>
        </p:nvPicPr>
        <p:blipFill rotWithShape="1">
          <a:blip r:embed="rId4">
            <a:alphaModFix/>
          </a:blip>
          <a:srcRect b="0" l="0" r="0" t="0"/>
          <a:stretch/>
        </p:blipFill>
        <p:spPr>
          <a:xfrm>
            <a:off x="685800" y="2514600"/>
            <a:ext cx="3352800" cy="2819400"/>
          </a:xfrm>
          <a:prstGeom prst="rect">
            <a:avLst/>
          </a:prstGeom>
          <a:noFill/>
          <a:ln>
            <a:noFill/>
          </a:ln>
        </p:spPr>
      </p:pic>
      <p:sp>
        <p:nvSpPr>
          <p:cNvPr id="262" name="Google Shape;262;p23"/>
          <p:cNvSpPr/>
          <p:nvPr/>
        </p:nvSpPr>
        <p:spPr>
          <a:xfrm>
            <a:off x="4114800" y="4953000"/>
            <a:ext cx="4572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FF0000"/>
                </a:solidFill>
                <a:latin typeface="Calibri"/>
                <a:ea typeface="Calibri"/>
                <a:cs typeface="Calibri"/>
                <a:sym typeface="Calibri"/>
              </a:rPr>
              <a:t>z component is 0, since all edges are in the xy plane.</a:t>
            </a:r>
            <a:endParaRPr b="0" i="1" sz="1800" u="none" cap="none" strike="noStrike">
              <a:solidFill>
                <a:srgbClr val="FF0000"/>
              </a:solidFill>
              <a:latin typeface="Calibri"/>
              <a:ea typeface="Calibri"/>
              <a:cs typeface="Calibri"/>
              <a:sym typeface="Calibri"/>
            </a:endParaRPr>
          </a:p>
        </p:txBody>
      </p:sp>
      <p:sp>
        <p:nvSpPr>
          <p:cNvPr id="263" name="Google Shape;263;p23"/>
          <p:cNvSpPr/>
          <p:nvPr/>
        </p:nvSpPr>
        <p:spPr>
          <a:xfrm>
            <a:off x="5105400" y="2133600"/>
            <a:ext cx="2133600" cy="523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a:t>
            </a:r>
            <a:r>
              <a:rPr b="1" baseline="-25000" i="1" lang="en-US" sz="2800" u="none" cap="none" strike="noStrike">
                <a:solidFill>
                  <a:schemeClr val="dk1"/>
                </a:solidFill>
                <a:latin typeface="Calibri"/>
                <a:ea typeface="Calibri"/>
                <a:cs typeface="Calibri"/>
                <a:sym typeface="Calibri"/>
              </a:rPr>
              <a:t>k</a:t>
            </a:r>
            <a:r>
              <a:rPr b="1" i="1" lang="en-US" sz="2800" u="none" cap="none" strike="noStrike">
                <a:solidFill>
                  <a:schemeClr val="dk1"/>
                </a:solidFill>
                <a:latin typeface="Calibri"/>
                <a:ea typeface="Calibri"/>
                <a:cs typeface="Calibri"/>
                <a:sym typeface="Calibri"/>
              </a:rPr>
              <a:t> = V</a:t>
            </a:r>
            <a:r>
              <a:rPr b="1" baseline="-25000" i="1" lang="en-US" sz="2800" u="none" cap="none" strike="noStrike">
                <a:solidFill>
                  <a:schemeClr val="dk1"/>
                </a:solidFill>
                <a:latin typeface="Calibri"/>
                <a:ea typeface="Calibri"/>
                <a:cs typeface="Calibri"/>
                <a:sym typeface="Calibri"/>
              </a:rPr>
              <a:t>k+1</a:t>
            </a:r>
            <a:r>
              <a:rPr b="1" i="1" lang="en-US" sz="2800" u="none" cap="none" strike="noStrike">
                <a:solidFill>
                  <a:schemeClr val="dk1"/>
                </a:solidFill>
                <a:latin typeface="Calibri"/>
                <a:ea typeface="Calibri"/>
                <a:cs typeface="Calibri"/>
                <a:sym typeface="Calibri"/>
              </a:rPr>
              <a:t> – V</a:t>
            </a:r>
            <a:r>
              <a:rPr b="1" baseline="-25000" i="1" lang="en-US" sz="2800" u="none" cap="none" strike="noStrike">
                <a:solidFill>
                  <a:schemeClr val="dk1"/>
                </a:solidFill>
                <a:latin typeface="Calibri"/>
                <a:ea typeface="Calibri"/>
                <a:cs typeface="Calibri"/>
                <a:sym typeface="Calibri"/>
              </a:rPr>
              <a:t>k</a:t>
            </a:r>
            <a:endParaRPr b="1" i="0" sz="2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69" name="Google Shape;26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baseline="-25000" u="sng">
              <a:solidFill>
                <a:srgbClr val="FF0000"/>
              </a:solidFill>
            </a:endParaRPr>
          </a:p>
        </p:txBody>
      </p:sp>
      <p:sp>
        <p:nvSpPr>
          <p:cNvPr id="270" name="Google Shape;27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1" name="Google Shape;271;p24"/>
          <p:cNvPicPr preferRelativeResize="0"/>
          <p:nvPr/>
        </p:nvPicPr>
        <p:blipFill rotWithShape="1">
          <a:blip r:embed="rId3">
            <a:alphaModFix/>
          </a:blip>
          <a:srcRect b="0" l="0" r="0" t="0"/>
          <a:stretch/>
        </p:blipFill>
        <p:spPr>
          <a:xfrm>
            <a:off x="381001" y="1752601"/>
            <a:ext cx="8305800" cy="3657599"/>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457200" y="274638"/>
            <a:ext cx="8229600" cy="182562"/>
          </a:xfrm>
          <a:prstGeom prst="rect">
            <a:avLst/>
          </a:prstGeom>
          <a:noFill/>
          <a:ln>
            <a:noFill/>
          </a:ln>
        </p:spPr>
        <p:txBody>
          <a:bodyPr anchorCtr="0" anchor="ctr" bIns="45700" lIns="91425" spcFirstLastPara="1" rIns="91425" wrap="square" tIns="45700">
            <a:normAutofit fontScale="90000"/>
          </a:bodyPr>
          <a:lstStyle/>
          <a:p>
            <a:pPr indent="0" lvl="1" marL="0" rtl="0" algn="ctr">
              <a:lnSpc>
                <a:spcPct val="100000"/>
              </a:lnSpc>
              <a:spcBef>
                <a:spcPts val="0"/>
              </a:spcBef>
              <a:spcAft>
                <a:spcPts val="0"/>
              </a:spcAft>
              <a:buSzPct val="43209"/>
              <a:buNone/>
            </a:pPr>
            <a:r>
              <a:rPr b="1" lang="en-US" sz="3600"/>
              <a:t>Polygon Fill Areas</a:t>
            </a:r>
            <a:endParaRPr sz="3600"/>
          </a:p>
        </p:txBody>
      </p:sp>
      <p:sp>
        <p:nvSpPr>
          <p:cNvPr id="277" name="Google Shape;277;p25"/>
          <p:cNvSpPr txBox="1"/>
          <p:nvPr>
            <p:ph idx="1" type="body"/>
          </p:nvPr>
        </p:nvSpPr>
        <p:spPr>
          <a:xfrm>
            <a:off x="152400" y="838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rgbClr val="FF0000"/>
              </a:buClr>
              <a:buSzPct val="100000"/>
              <a:buNone/>
            </a:pPr>
            <a:r>
              <a:rPr b="1" lang="en-US" u="sng">
                <a:solidFill>
                  <a:srgbClr val="FF0000"/>
                </a:solidFill>
              </a:rPr>
              <a:t>2.Rotational method</a:t>
            </a:r>
            <a:endParaRPr/>
          </a:p>
          <a:p>
            <a:pPr indent="-342900" lvl="0" marL="342900" rtl="0" algn="l">
              <a:lnSpc>
                <a:spcPct val="100000"/>
              </a:lnSpc>
              <a:spcBef>
                <a:spcPts val="544"/>
              </a:spcBef>
              <a:spcAft>
                <a:spcPts val="0"/>
              </a:spcAft>
              <a:buClr>
                <a:schemeClr val="dk1"/>
              </a:buClr>
              <a:buSzPct val="100000"/>
              <a:buChar char="•"/>
            </a:pPr>
            <a:r>
              <a:rPr lang="en-US"/>
              <a:t>Proceeding counterclockwise around the polygon edges,we shift the position of the polygon so that each vertex V</a:t>
            </a:r>
            <a:r>
              <a:rPr baseline="-25000" i="1" lang="en-US"/>
              <a:t>k  </a:t>
            </a:r>
            <a:r>
              <a:rPr lang="en-US"/>
              <a:t>in turn is at the coordinate origin.</a:t>
            </a:r>
            <a:endParaRPr/>
          </a:p>
          <a:p>
            <a:pPr indent="-342900" lvl="0" marL="342900" rtl="0" algn="l">
              <a:lnSpc>
                <a:spcPct val="100000"/>
              </a:lnSpc>
              <a:spcBef>
                <a:spcPts val="544"/>
              </a:spcBef>
              <a:spcAft>
                <a:spcPts val="0"/>
              </a:spcAft>
              <a:buClr>
                <a:schemeClr val="dk1"/>
              </a:buClr>
              <a:buSzPct val="100000"/>
              <a:buChar char="•"/>
            </a:pPr>
            <a:r>
              <a:rPr lang="en-US"/>
              <a:t>We rotate the polygon about the origin in a clockwise direction so that the next vertex V</a:t>
            </a:r>
            <a:r>
              <a:rPr baseline="-25000" i="1" lang="en-US"/>
              <a:t>k+1</a:t>
            </a:r>
            <a:r>
              <a:rPr i="1" lang="en-US"/>
              <a:t> is on the x axis.</a:t>
            </a:r>
            <a:endParaRPr/>
          </a:p>
          <a:p>
            <a:pPr indent="-342900" lvl="0" marL="342900" rtl="0" algn="l">
              <a:lnSpc>
                <a:spcPct val="100000"/>
              </a:lnSpc>
              <a:spcBef>
                <a:spcPts val="544"/>
              </a:spcBef>
              <a:spcAft>
                <a:spcPts val="0"/>
              </a:spcAft>
              <a:buClr>
                <a:schemeClr val="dk1"/>
              </a:buClr>
              <a:buSzPct val="100000"/>
              <a:buChar char="•"/>
            </a:pPr>
            <a:r>
              <a:rPr lang="en-US"/>
              <a:t> If the following vertex, V</a:t>
            </a:r>
            <a:r>
              <a:rPr baseline="-25000" i="1" lang="en-US"/>
              <a:t>k+2</a:t>
            </a:r>
            <a:r>
              <a:rPr i="1" lang="en-US"/>
              <a:t>, is below the x axis, </a:t>
            </a:r>
            <a:r>
              <a:rPr lang="en-US"/>
              <a:t>the polygon is concave.</a:t>
            </a:r>
            <a:endParaRPr/>
          </a:p>
          <a:p>
            <a:pPr indent="-342900" lvl="0" marL="342900" rtl="0" algn="l">
              <a:lnSpc>
                <a:spcPct val="100000"/>
              </a:lnSpc>
              <a:spcBef>
                <a:spcPts val="544"/>
              </a:spcBef>
              <a:spcAft>
                <a:spcPts val="0"/>
              </a:spcAft>
              <a:buClr>
                <a:schemeClr val="dk1"/>
              </a:buClr>
              <a:buSzPct val="100000"/>
              <a:buChar char="•"/>
            </a:pPr>
            <a:r>
              <a:rPr lang="en-US"/>
              <a:t>We then split the polygon along the </a:t>
            </a:r>
            <a:r>
              <a:rPr i="1" lang="en-US"/>
              <a:t>x axis to form two</a:t>
            </a:r>
            <a:endParaRPr/>
          </a:p>
          <a:p>
            <a:pPr indent="-342900" lvl="0" marL="342900" rtl="0" algn="l">
              <a:lnSpc>
                <a:spcPct val="100000"/>
              </a:lnSpc>
              <a:spcBef>
                <a:spcPts val="544"/>
              </a:spcBef>
              <a:spcAft>
                <a:spcPts val="0"/>
              </a:spcAft>
              <a:buClr>
                <a:schemeClr val="dk1"/>
              </a:buClr>
              <a:buSzPct val="100000"/>
              <a:buNone/>
            </a:pPr>
            <a:r>
              <a:rPr lang="en-US"/>
              <a:t>    new polygons, and we repeat the concave test for</a:t>
            </a:r>
            <a:endParaRPr/>
          </a:p>
          <a:p>
            <a:pPr indent="-342900" lvl="0" marL="342900" rtl="0" algn="l">
              <a:lnSpc>
                <a:spcPct val="100000"/>
              </a:lnSpc>
              <a:spcBef>
                <a:spcPts val="544"/>
              </a:spcBef>
              <a:spcAft>
                <a:spcPts val="0"/>
              </a:spcAft>
              <a:buClr>
                <a:schemeClr val="dk1"/>
              </a:buClr>
              <a:buSzPct val="100000"/>
              <a:buNone/>
            </a:pPr>
            <a:r>
              <a:rPr lang="en-US"/>
              <a:t>    each of the two new polygons</a:t>
            </a:r>
            <a:endParaRPr baseline="-25000"/>
          </a:p>
        </p:txBody>
      </p:sp>
      <p:sp>
        <p:nvSpPr>
          <p:cNvPr id="278" name="Google Shape;27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9" name="Google Shape;279;p25"/>
          <p:cNvPicPr preferRelativeResize="0"/>
          <p:nvPr/>
        </p:nvPicPr>
        <p:blipFill rotWithShape="1">
          <a:blip r:embed="rId3">
            <a:alphaModFix/>
          </a:blip>
          <a:srcRect b="0" l="0" r="0" t="0"/>
          <a:stretch/>
        </p:blipFill>
        <p:spPr>
          <a:xfrm>
            <a:off x="5981700" y="4819650"/>
            <a:ext cx="3162300" cy="2038350"/>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85" name="Google Shape;28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rgbClr val="FF0000"/>
              </a:buClr>
              <a:buSzPct val="100000"/>
              <a:buNone/>
            </a:pPr>
            <a:r>
              <a:rPr b="1" lang="en-US" u="sng">
                <a:solidFill>
                  <a:srgbClr val="FF0000"/>
                </a:solidFill>
              </a:rPr>
              <a:t>3.Splitting a Convex Polygon into a Set of Triangles</a:t>
            </a:r>
            <a:endParaRPr/>
          </a:p>
          <a:p>
            <a:pPr indent="-342900" lvl="0" marL="342900" rtl="0" algn="l">
              <a:lnSpc>
                <a:spcPct val="100000"/>
              </a:lnSpc>
              <a:spcBef>
                <a:spcPts val="544"/>
              </a:spcBef>
              <a:spcAft>
                <a:spcPts val="0"/>
              </a:spcAft>
              <a:buClr>
                <a:schemeClr val="dk1"/>
              </a:buClr>
              <a:buSzPct val="100000"/>
              <a:buChar char="•"/>
            </a:pPr>
            <a:r>
              <a:rPr lang="en-US"/>
              <a:t>Once we have a vertex list for a convex polygon, we could transform it into a set of triangles.</a:t>
            </a:r>
            <a:endParaRPr/>
          </a:p>
          <a:p>
            <a:pPr indent="-342900" lvl="0" marL="342900" rtl="0" algn="l">
              <a:lnSpc>
                <a:spcPct val="100000"/>
              </a:lnSpc>
              <a:spcBef>
                <a:spcPts val="544"/>
              </a:spcBef>
              <a:spcAft>
                <a:spcPts val="0"/>
              </a:spcAft>
              <a:buClr>
                <a:schemeClr val="dk1"/>
              </a:buClr>
              <a:buSzPct val="100000"/>
              <a:buChar char="•"/>
            </a:pPr>
            <a:r>
              <a:rPr lang="en-US"/>
              <a:t>First define any sequence of three consecutive vertices to be a new polygon (a triangle).</a:t>
            </a:r>
            <a:endParaRPr/>
          </a:p>
          <a:p>
            <a:pPr indent="-342900" lvl="0" marL="342900" rtl="0" algn="l">
              <a:lnSpc>
                <a:spcPct val="100000"/>
              </a:lnSpc>
              <a:spcBef>
                <a:spcPts val="544"/>
              </a:spcBef>
              <a:spcAft>
                <a:spcPts val="0"/>
              </a:spcAft>
              <a:buClr>
                <a:schemeClr val="dk1"/>
              </a:buClr>
              <a:buSzPct val="100000"/>
              <a:buChar char="•"/>
            </a:pPr>
            <a:r>
              <a:rPr lang="en-US"/>
              <a:t>The middle triangle vertex is then deleted from the original vertex list .</a:t>
            </a:r>
            <a:endParaRPr/>
          </a:p>
          <a:p>
            <a:pPr indent="-342900" lvl="0" marL="342900" rtl="0" algn="l">
              <a:lnSpc>
                <a:spcPct val="100000"/>
              </a:lnSpc>
              <a:spcBef>
                <a:spcPts val="544"/>
              </a:spcBef>
              <a:spcAft>
                <a:spcPts val="0"/>
              </a:spcAft>
              <a:buClr>
                <a:schemeClr val="dk1"/>
              </a:buClr>
              <a:buSzPct val="100000"/>
              <a:buChar char="•"/>
            </a:pPr>
            <a:r>
              <a:rPr lang="en-US"/>
              <a:t>The same procedure is applied to this modified vertex list to strip off another triangle.</a:t>
            </a:r>
            <a:endParaRPr/>
          </a:p>
          <a:p>
            <a:pPr indent="-342900" lvl="0" marL="342900" rtl="0" algn="l">
              <a:lnSpc>
                <a:spcPct val="100000"/>
              </a:lnSpc>
              <a:spcBef>
                <a:spcPts val="544"/>
              </a:spcBef>
              <a:spcAft>
                <a:spcPts val="0"/>
              </a:spcAft>
              <a:buClr>
                <a:schemeClr val="dk1"/>
              </a:buClr>
              <a:buSzPct val="100000"/>
              <a:buChar char="•"/>
            </a:pPr>
            <a:r>
              <a:rPr lang="en-US"/>
              <a:t>We continue forming triangles in this manner until the original polygon is reduced to just three vertices, which define the last triangle in the set.</a:t>
            </a:r>
            <a:endParaRPr baseline="-25000" u="sng">
              <a:solidFill>
                <a:srgbClr val="FF0000"/>
              </a:solidFill>
            </a:endParaRPr>
          </a:p>
        </p:txBody>
      </p:sp>
      <p:sp>
        <p:nvSpPr>
          <p:cNvPr id="286" name="Google Shape;286;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92" name="Google Shape;292;p27"/>
          <p:cNvSpPr txBox="1"/>
          <p:nvPr>
            <p:ph idx="1" type="body"/>
          </p:nvPr>
        </p:nvSpPr>
        <p:spPr>
          <a:xfrm>
            <a:off x="304800" y="1600200"/>
            <a:ext cx="88392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None/>
            </a:pPr>
            <a:r>
              <a:rPr b="1" lang="en-US" u="sng">
                <a:solidFill>
                  <a:srgbClr val="FF0000"/>
                </a:solidFill>
              </a:rPr>
              <a:t>Identifying interior and exterior region of polygon</a:t>
            </a:r>
            <a:endParaRPr/>
          </a:p>
          <a:p>
            <a:pPr indent="-342900" lvl="0" marL="342900" rtl="0" algn="l">
              <a:lnSpc>
                <a:spcPct val="100000"/>
              </a:lnSpc>
              <a:spcBef>
                <a:spcPts val="640"/>
              </a:spcBef>
              <a:spcAft>
                <a:spcPts val="0"/>
              </a:spcAft>
              <a:buClr>
                <a:schemeClr val="dk1"/>
              </a:buClr>
              <a:buSzPts val="3200"/>
              <a:buNone/>
            </a:pPr>
            <a:r>
              <a:rPr lang="en-US"/>
              <a:t>To identify whether region is “interior” or “exterior”</a:t>
            </a:r>
            <a:endParaRPr/>
          </a:p>
          <a:p>
            <a:pPr indent="-3429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None/>
            </a:pPr>
            <a:r>
              <a:rPr lang="en-US"/>
              <a:t>Two commonly used algorithms</a:t>
            </a:r>
            <a:endParaRPr/>
          </a:p>
          <a:p>
            <a:pPr indent="-285750" lvl="1" marL="742950" rtl="0" algn="l">
              <a:lnSpc>
                <a:spcPct val="100000"/>
              </a:lnSpc>
              <a:spcBef>
                <a:spcPts val="560"/>
              </a:spcBef>
              <a:spcAft>
                <a:spcPts val="0"/>
              </a:spcAft>
              <a:buClr>
                <a:schemeClr val="dk1"/>
              </a:buClr>
              <a:buSzPts val="2800"/>
              <a:buNone/>
            </a:pPr>
            <a:r>
              <a:rPr lang="en-US"/>
              <a:t>1. Odd-Even rule </a:t>
            </a:r>
            <a:endParaRPr/>
          </a:p>
          <a:p>
            <a:pPr indent="-285750" lvl="1" marL="742950" rtl="0" algn="l">
              <a:lnSpc>
                <a:spcPct val="100000"/>
              </a:lnSpc>
              <a:spcBef>
                <a:spcPts val="560"/>
              </a:spcBef>
              <a:spcAft>
                <a:spcPts val="0"/>
              </a:spcAft>
              <a:buClr>
                <a:schemeClr val="dk1"/>
              </a:buClr>
              <a:buSzPts val="2800"/>
              <a:buNone/>
            </a:pPr>
            <a:r>
              <a:rPr lang="en-US"/>
              <a:t>2. The nonzero winding-number rule.</a:t>
            </a:r>
            <a:endParaRPr baseline="-25000" u="sng">
              <a:solidFill>
                <a:srgbClr val="FF0000"/>
              </a:solidFill>
            </a:endParaRPr>
          </a:p>
        </p:txBody>
      </p:sp>
      <p:sp>
        <p:nvSpPr>
          <p:cNvPr id="293" name="Google Shape;29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299" name="Google Shape;299;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chemeClr val="dk1"/>
              </a:buClr>
              <a:buSzPts val="2800"/>
              <a:buFont typeface="Arial"/>
              <a:buChar char="•"/>
            </a:pPr>
            <a:r>
              <a:rPr lang="en-US"/>
              <a:t> Odd-Even rule </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300" name="Google Shape;30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1" name="Google Shape;301;p28"/>
          <p:cNvPicPr preferRelativeResize="0"/>
          <p:nvPr/>
        </p:nvPicPr>
        <p:blipFill rotWithShape="1">
          <a:blip r:embed="rId3">
            <a:alphaModFix/>
          </a:blip>
          <a:srcRect b="0" l="0" r="0" t="0"/>
          <a:stretch/>
        </p:blipFill>
        <p:spPr>
          <a:xfrm>
            <a:off x="2667000" y="2438400"/>
            <a:ext cx="4124325" cy="3486150"/>
          </a:xfrm>
          <a:prstGeom prst="rect">
            <a:avLst/>
          </a:prstGeom>
          <a:noFill/>
          <a:ln>
            <a:noFill/>
          </a:ln>
        </p:spPr>
      </p:pic>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07" name="Google Shape;307;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chemeClr val="dk1"/>
              </a:buClr>
              <a:buSzPts val="2800"/>
              <a:buFont typeface="Arial"/>
              <a:buChar char="•"/>
            </a:pPr>
            <a:r>
              <a:rPr lang="en-US"/>
              <a:t> The nonzero winding-number rule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308" name="Google Shape;30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09" name="Google Shape;309;p29"/>
          <p:cNvPicPr preferRelativeResize="0"/>
          <p:nvPr/>
        </p:nvPicPr>
        <p:blipFill rotWithShape="1">
          <a:blip r:embed="rId3">
            <a:alphaModFix/>
          </a:blip>
          <a:srcRect b="0" l="0" r="0" t="0"/>
          <a:stretch/>
        </p:blipFill>
        <p:spPr>
          <a:xfrm>
            <a:off x="2819400" y="2514600"/>
            <a:ext cx="3905250" cy="3876675"/>
          </a:xfrm>
          <a:prstGeom prst="rect">
            <a:avLst/>
          </a:prstGeom>
          <a:noFill/>
          <a:ln>
            <a:noFill/>
          </a:ln>
        </p:spPr>
      </p:pic>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lang="en-US" sz="3600"/>
              <a:t>Fill area Primitives</a:t>
            </a:r>
            <a:endParaRPr/>
          </a:p>
        </p:txBody>
      </p:sp>
      <p:sp>
        <p:nvSpPr>
          <p:cNvPr id="104" name="Google Shape;104;p3"/>
          <p:cNvSpPr txBox="1"/>
          <p:nvPr>
            <p:ph idx="1" type="body"/>
          </p:nvPr>
        </p:nvSpPr>
        <p:spPr>
          <a:xfrm>
            <a:off x="381000" y="9144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rgbClr val="FF0000"/>
              </a:buClr>
              <a:buSzPts val="3200"/>
              <a:buChar char="•"/>
            </a:pPr>
            <a:r>
              <a:rPr lang="en-US" u="sng">
                <a:solidFill>
                  <a:srgbClr val="FF0000"/>
                </a:solidFill>
              </a:rPr>
              <a:t>A important component of a picture is an area that is filled with some solid color or pattern.</a:t>
            </a:r>
            <a:endParaRPr/>
          </a:p>
          <a:p>
            <a:pPr indent="-342900" lvl="0" marL="342900" rtl="0" algn="l">
              <a:lnSpc>
                <a:spcPct val="100000"/>
              </a:lnSpc>
              <a:spcBef>
                <a:spcPts val="640"/>
              </a:spcBef>
              <a:spcAft>
                <a:spcPts val="0"/>
              </a:spcAft>
              <a:buClr>
                <a:schemeClr val="dk1"/>
              </a:buClr>
              <a:buSzPts val="3200"/>
              <a:buChar char="•"/>
            </a:pPr>
            <a:r>
              <a:rPr lang="en-US"/>
              <a:t> A picture component of this type is typically referred to as a </a:t>
            </a:r>
            <a:r>
              <a:rPr b="1" lang="en-US" u="sng"/>
              <a:t>Fill area</a:t>
            </a:r>
            <a:endParaRPr/>
          </a:p>
          <a:p>
            <a:pPr indent="-342900" lvl="0" marL="342900" rtl="0" algn="l">
              <a:lnSpc>
                <a:spcPct val="100000"/>
              </a:lnSpc>
              <a:spcBef>
                <a:spcPts val="640"/>
              </a:spcBef>
              <a:spcAft>
                <a:spcPts val="0"/>
              </a:spcAft>
              <a:buClr>
                <a:schemeClr val="dk1"/>
              </a:buClr>
              <a:buSzPts val="3200"/>
              <a:buChar char="•"/>
            </a:pPr>
            <a:r>
              <a:rPr b="1" lang="en-US"/>
              <a:t>Fill areas are used to describe surfaces of solid objects, but </a:t>
            </a:r>
            <a:r>
              <a:rPr lang="en-US"/>
              <a:t>they are also useful in a variety of other applications. </a:t>
            </a:r>
            <a:endParaRPr/>
          </a:p>
          <a:p>
            <a:pPr indent="-342900" lvl="0" marL="342900" rtl="0" algn="l">
              <a:lnSpc>
                <a:spcPct val="100000"/>
              </a:lnSpc>
              <a:spcBef>
                <a:spcPts val="640"/>
              </a:spcBef>
              <a:spcAft>
                <a:spcPts val="0"/>
              </a:spcAft>
              <a:buClr>
                <a:schemeClr val="dk1"/>
              </a:buClr>
              <a:buSzPts val="3200"/>
              <a:buChar char="•"/>
            </a:pPr>
            <a:r>
              <a:rPr lang="en-US"/>
              <a:t>Also, fill regions are usually planar surfaces, mainly polygons.</a:t>
            </a:r>
            <a:endParaRPr>
              <a:latin typeface="Cambria"/>
              <a:ea typeface="Cambria"/>
              <a:cs typeface="Cambria"/>
              <a:sym typeface="Cambria"/>
            </a:endParaRPr>
          </a:p>
        </p:txBody>
      </p:sp>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filled polygon" id="106" name="Google Shape;106;p3"/>
          <p:cNvPicPr preferRelativeResize="0"/>
          <p:nvPr/>
        </p:nvPicPr>
        <p:blipFill rotWithShape="1">
          <a:blip r:embed="rId3">
            <a:alphaModFix/>
          </a:blip>
          <a:srcRect b="0" l="0" r="0" t="0"/>
          <a:stretch/>
        </p:blipFill>
        <p:spPr>
          <a:xfrm>
            <a:off x="7012214" y="4800600"/>
            <a:ext cx="1903186" cy="2057400"/>
          </a:xfrm>
          <a:prstGeom prst="rect">
            <a:avLst/>
          </a:prstGeom>
          <a:noFill/>
          <a:ln>
            <a:noFill/>
          </a:ln>
        </p:spPr>
      </p:pic>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15" name="Google Shape;315;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66"/>
              </a:buClr>
              <a:buSzPts val="3200"/>
              <a:buChar char="•"/>
            </a:pPr>
            <a:r>
              <a:rPr b="1" lang="en-US">
                <a:solidFill>
                  <a:srgbClr val="FF0066"/>
                </a:solidFill>
              </a:rPr>
              <a:t>Polygon Table</a:t>
            </a:r>
            <a:endParaRPr/>
          </a:p>
        </p:txBody>
      </p:sp>
      <p:sp>
        <p:nvSpPr>
          <p:cNvPr id="316" name="Google Shape;316;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17" name="Google Shape;317;p30"/>
          <p:cNvPicPr preferRelativeResize="0"/>
          <p:nvPr/>
        </p:nvPicPr>
        <p:blipFill rotWithShape="1">
          <a:blip r:embed="rId3">
            <a:alphaModFix/>
          </a:blip>
          <a:srcRect b="0" l="0" r="0" t="0"/>
          <a:stretch/>
        </p:blipFill>
        <p:spPr>
          <a:xfrm>
            <a:off x="457200" y="2895600"/>
            <a:ext cx="8458200" cy="3381375"/>
          </a:xfrm>
          <a:prstGeom prst="rect">
            <a:avLst/>
          </a:prstGeom>
          <a:noFill/>
          <a:ln>
            <a:noFill/>
          </a:ln>
        </p:spPr>
      </p:pic>
      <p:sp>
        <p:nvSpPr>
          <p:cNvPr id="318" name="Google Shape;318;p30"/>
          <p:cNvSpPr/>
          <p:nvPr/>
        </p:nvSpPr>
        <p:spPr>
          <a:xfrm>
            <a:off x="838200" y="2133600"/>
            <a:ext cx="8153400" cy="95410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Coordinate values for each vertex in the object are stored in the </a:t>
            </a:r>
            <a:r>
              <a:rPr b="0" i="0" lang="en-US" sz="2800" u="sng" cap="none" strike="noStrike">
                <a:solidFill>
                  <a:srgbClr val="FF0066"/>
                </a:solidFill>
                <a:latin typeface="Calibri"/>
                <a:ea typeface="Calibri"/>
                <a:cs typeface="Calibri"/>
                <a:sym typeface="Calibri"/>
              </a:rPr>
              <a:t>vertex table.</a:t>
            </a:r>
            <a:endParaRPr b="0" i="0" sz="2800" u="sng" cap="none" strike="noStrike">
              <a:solidFill>
                <a:srgbClr val="FF0066"/>
              </a:solidFill>
              <a:latin typeface="Calibri"/>
              <a:ea typeface="Calibri"/>
              <a:cs typeface="Calibri"/>
              <a:sym typeface="Calibri"/>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24" name="Google Shape;324;p31"/>
          <p:cNvSpPr txBox="1"/>
          <p:nvPr>
            <p:ph idx="1" type="body"/>
          </p:nvPr>
        </p:nvSpPr>
        <p:spPr>
          <a:xfrm>
            <a:off x="0" y="1295400"/>
            <a:ext cx="8915400" cy="4525963"/>
          </a:xfrm>
          <a:prstGeom prst="rect">
            <a:avLst/>
          </a:prstGeom>
          <a:noFill/>
          <a:ln>
            <a:noFill/>
          </a:ln>
        </p:spPr>
        <p:txBody>
          <a:bodyPr anchorCtr="0" anchor="t" bIns="45700" lIns="91425" spcFirstLastPara="1" rIns="91425" wrap="square" tIns="45700">
            <a:normAutofit lnSpcReduction="10000"/>
          </a:bodyPr>
          <a:lstStyle/>
          <a:p>
            <a:pPr indent="-342900" lvl="1" marL="342900" rtl="0" algn="l">
              <a:lnSpc>
                <a:spcPct val="100000"/>
              </a:lnSpc>
              <a:spcBef>
                <a:spcPts val="0"/>
              </a:spcBef>
              <a:spcAft>
                <a:spcPts val="0"/>
              </a:spcAft>
              <a:buClr>
                <a:srgbClr val="FF0066"/>
              </a:buClr>
              <a:buSzPts val="2800"/>
              <a:buNone/>
            </a:pPr>
            <a:r>
              <a:rPr b="1" lang="en-US">
                <a:solidFill>
                  <a:srgbClr val="FF0066"/>
                </a:solidFill>
              </a:rPr>
              <a:t>Plane Equations</a:t>
            </a:r>
            <a:r>
              <a:rPr lang="en-US">
                <a:solidFill>
                  <a:srgbClr val="FF0066"/>
                </a:solidFill>
              </a:rPr>
              <a:t> </a:t>
            </a:r>
            <a:endParaRPr/>
          </a:p>
          <a:p>
            <a:pPr indent="-342900" lvl="1" marL="342900" rtl="0" algn="l">
              <a:lnSpc>
                <a:spcPct val="100000"/>
              </a:lnSpc>
              <a:spcBef>
                <a:spcPts val="560"/>
              </a:spcBef>
              <a:spcAft>
                <a:spcPts val="0"/>
              </a:spcAft>
              <a:buClr>
                <a:schemeClr val="dk1"/>
              </a:buClr>
              <a:buSzPts val="2800"/>
              <a:buFont typeface="Arial"/>
              <a:buChar char="•"/>
            </a:pPr>
            <a:r>
              <a:rPr lang="en-US"/>
              <a:t>Each polygon in a scene is contained within a plane of infinite extent.</a:t>
            </a:r>
            <a:endParaRPr/>
          </a:p>
          <a:p>
            <a:pPr indent="-342900" lvl="0" marL="342900" rtl="0" algn="l">
              <a:lnSpc>
                <a:spcPct val="100000"/>
              </a:lnSpc>
              <a:spcBef>
                <a:spcPts val="640"/>
              </a:spcBef>
              <a:spcAft>
                <a:spcPts val="0"/>
              </a:spcAft>
              <a:buClr>
                <a:schemeClr val="dk1"/>
              </a:buClr>
              <a:buSzPts val="3200"/>
              <a:buChar char="•"/>
            </a:pPr>
            <a:r>
              <a:rPr lang="en-US"/>
              <a:t>The general equation of a plane is</a:t>
            </a:r>
            <a:endParaRPr/>
          </a:p>
          <a:p>
            <a:pPr indent="-285750" lvl="1" marL="742950" rtl="0" algn="l">
              <a:lnSpc>
                <a:spcPct val="100000"/>
              </a:lnSpc>
              <a:spcBef>
                <a:spcPts val="560"/>
              </a:spcBef>
              <a:spcAft>
                <a:spcPts val="0"/>
              </a:spcAft>
              <a:buClr>
                <a:schemeClr val="dk1"/>
              </a:buClr>
              <a:buSzPts val="2800"/>
              <a:buNone/>
            </a:pPr>
            <a:r>
              <a:rPr lang="en-US" u="sng"/>
              <a:t>Ax + B y + C z + D = 0</a:t>
            </a:r>
            <a:endParaRPr/>
          </a:p>
          <a:p>
            <a:pPr indent="-342900" lvl="0" marL="342900" rtl="0" algn="l">
              <a:lnSpc>
                <a:spcPct val="100000"/>
              </a:lnSpc>
              <a:spcBef>
                <a:spcPts val="640"/>
              </a:spcBef>
              <a:spcAft>
                <a:spcPts val="0"/>
              </a:spcAft>
              <a:buClr>
                <a:schemeClr val="dk1"/>
              </a:buClr>
              <a:buSzPts val="3200"/>
              <a:buNone/>
            </a:pPr>
            <a:r>
              <a:rPr lang="en-US"/>
              <a:t>	(</a:t>
            </a:r>
            <a:r>
              <a:rPr i="1" lang="en-US"/>
              <a:t>x, y, z) is any point on the plane, and</a:t>
            </a:r>
            <a:endParaRPr/>
          </a:p>
          <a:p>
            <a:pPr indent="-342900" lvl="0" marL="342900" rtl="0" algn="l">
              <a:lnSpc>
                <a:spcPct val="100000"/>
              </a:lnSpc>
              <a:spcBef>
                <a:spcPts val="640"/>
              </a:spcBef>
              <a:spcAft>
                <a:spcPts val="0"/>
              </a:spcAft>
              <a:buClr>
                <a:schemeClr val="dk1"/>
              </a:buClr>
              <a:buSzPts val="3200"/>
              <a:buNone/>
            </a:pPr>
            <a:r>
              <a:rPr i="1" lang="en-US"/>
              <a:t>    A, B, C, and D (called plane parameters) are</a:t>
            </a:r>
            <a:endParaRPr/>
          </a:p>
          <a:p>
            <a:pPr indent="-342900" lvl="0" marL="342900" rtl="0" algn="l">
              <a:lnSpc>
                <a:spcPct val="100000"/>
              </a:lnSpc>
              <a:spcBef>
                <a:spcPts val="640"/>
              </a:spcBef>
              <a:spcAft>
                <a:spcPts val="0"/>
              </a:spcAft>
              <a:buClr>
                <a:schemeClr val="dk1"/>
              </a:buClr>
              <a:buSzPts val="3200"/>
              <a:buNone/>
            </a:pPr>
            <a:r>
              <a:rPr lang="en-US"/>
              <a:t>    constants describing the spatial properties of the plane.</a:t>
            </a:r>
            <a:endParaRPr>
              <a:solidFill>
                <a:srgbClr val="FF0066"/>
              </a:solidFill>
            </a:endParaRPr>
          </a:p>
        </p:txBody>
      </p:sp>
      <p:sp>
        <p:nvSpPr>
          <p:cNvPr id="325" name="Google Shape;32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31" name="Google Shape;331;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chemeClr val="dk1"/>
              </a:buClr>
              <a:buSzPts val="2800"/>
              <a:buFont typeface="Arial"/>
              <a:buChar char="•"/>
            </a:pPr>
            <a:r>
              <a:rPr lang="en-US"/>
              <a:t> </a:t>
            </a:r>
            <a:endParaRPr/>
          </a:p>
        </p:txBody>
      </p:sp>
      <p:sp>
        <p:nvSpPr>
          <p:cNvPr id="332" name="Google Shape;33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33" name="Google Shape;333;p32"/>
          <p:cNvPicPr preferRelativeResize="0"/>
          <p:nvPr/>
        </p:nvPicPr>
        <p:blipFill rotWithShape="1">
          <a:blip r:embed="rId3">
            <a:alphaModFix/>
          </a:blip>
          <a:srcRect b="0" l="0" r="0" t="0"/>
          <a:stretch/>
        </p:blipFill>
        <p:spPr>
          <a:xfrm>
            <a:off x="209550" y="1676400"/>
            <a:ext cx="8934450" cy="2995612"/>
          </a:xfrm>
          <a:prstGeom prst="rect">
            <a:avLst/>
          </a:prstGeom>
          <a:noFill/>
          <a:ln>
            <a:noFill/>
          </a:ln>
        </p:spPr>
      </p:pic>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39" name="Google Shape;33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chemeClr val="dk1"/>
              </a:buClr>
              <a:buSzPts val="2800"/>
              <a:buFont typeface="Arial"/>
              <a:buChar char="•"/>
            </a:pPr>
            <a:r>
              <a:rPr lang="en-US"/>
              <a:t>Ax + B y + C z + D = 0</a:t>
            </a:r>
            <a:endParaRPr/>
          </a:p>
          <a:p>
            <a:pPr indent="-165100" lvl="1" marL="342900" rtl="0" algn="l">
              <a:lnSpc>
                <a:spcPct val="100000"/>
              </a:lnSpc>
              <a:spcBef>
                <a:spcPts val="560"/>
              </a:spcBef>
              <a:spcAft>
                <a:spcPts val="0"/>
              </a:spcAft>
              <a:buClr>
                <a:schemeClr val="dk1"/>
              </a:buClr>
              <a:buSzPts val="2800"/>
              <a:buFont typeface="Arial"/>
              <a:buNone/>
            </a:pPr>
            <a:r>
              <a:t/>
            </a:r>
            <a:endParaRPr/>
          </a:p>
          <a:p>
            <a:pPr indent="-165100" lvl="1" marL="342900" rtl="0" algn="l">
              <a:lnSpc>
                <a:spcPct val="100000"/>
              </a:lnSpc>
              <a:spcBef>
                <a:spcPts val="560"/>
              </a:spcBef>
              <a:spcAft>
                <a:spcPts val="0"/>
              </a:spcAft>
              <a:buClr>
                <a:schemeClr val="dk1"/>
              </a:buClr>
              <a:buSzPts val="2800"/>
              <a:buFont typeface="Arial"/>
              <a:buNone/>
            </a:pPr>
            <a:r>
              <a:t/>
            </a:r>
            <a:endParaRPr/>
          </a:p>
          <a:p>
            <a:pPr indent="-165100" lvl="1" marL="342900" rtl="0" algn="l">
              <a:lnSpc>
                <a:spcPct val="100000"/>
              </a:lnSpc>
              <a:spcBef>
                <a:spcPts val="560"/>
              </a:spcBef>
              <a:spcAft>
                <a:spcPts val="0"/>
              </a:spcAft>
              <a:buClr>
                <a:schemeClr val="dk1"/>
              </a:buClr>
              <a:buSzPts val="2800"/>
              <a:buFont typeface="Arial"/>
              <a:buNone/>
            </a:pPr>
            <a:r>
              <a:t/>
            </a:r>
            <a:endParaRPr/>
          </a:p>
          <a:p>
            <a:pPr indent="-342900" lvl="1" marL="342900" rtl="0" algn="l">
              <a:lnSpc>
                <a:spcPct val="100000"/>
              </a:lnSpc>
              <a:spcBef>
                <a:spcPts val="560"/>
              </a:spcBef>
              <a:spcAft>
                <a:spcPts val="0"/>
              </a:spcAft>
              <a:buClr>
                <a:schemeClr val="dk1"/>
              </a:buClr>
              <a:buSzPts val="2800"/>
              <a:buNone/>
            </a:pPr>
            <a:r>
              <a:rPr lang="en-US"/>
              <a:t> </a:t>
            </a:r>
            <a:endParaRPr/>
          </a:p>
        </p:txBody>
      </p:sp>
      <p:sp>
        <p:nvSpPr>
          <p:cNvPr id="340" name="Google Shape;34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41" name="Google Shape;341;p33"/>
          <p:cNvPicPr preferRelativeResize="0"/>
          <p:nvPr/>
        </p:nvPicPr>
        <p:blipFill rotWithShape="1">
          <a:blip r:embed="rId3">
            <a:alphaModFix/>
          </a:blip>
          <a:srcRect b="0" l="0" r="0" t="0"/>
          <a:stretch/>
        </p:blipFill>
        <p:spPr>
          <a:xfrm>
            <a:off x="762000" y="2209800"/>
            <a:ext cx="3848100" cy="1495425"/>
          </a:xfrm>
          <a:prstGeom prst="rect">
            <a:avLst/>
          </a:prstGeom>
          <a:noFill/>
          <a:ln>
            <a:noFill/>
          </a:ln>
        </p:spPr>
      </p:pic>
      <p:pic>
        <p:nvPicPr>
          <p:cNvPr id="342" name="Google Shape;342;p33"/>
          <p:cNvPicPr preferRelativeResize="0"/>
          <p:nvPr/>
        </p:nvPicPr>
        <p:blipFill rotWithShape="1">
          <a:blip r:embed="rId4">
            <a:alphaModFix/>
          </a:blip>
          <a:srcRect b="0" l="0" r="0" t="0"/>
          <a:stretch/>
        </p:blipFill>
        <p:spPr>
          <a:xfrm>
            <a:off x="762000" y="4114800"/>
            <a:ext cx="5486400" cy="1752600"/>
          </a:xfrm>
          <a:prstGeom prst="rect">
            <a:avLst/>
          </a:prstGeom>
          <a:noFill/>
          <a:ln>
            <a:noFill/>
          </a:ln>
        </p:spPr>
      </p:pic>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48" name="Google Shape;34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rgbClr val="FF0066"/>
              </a:buClr>
              <a:buSzPts val="2800"/>
              <a:buNone/>
            </a:pPr>
            <a:r>
              <a:rPr b="1" lang="en-US" u="sng">
                <a:solidFill>
                  <a:srgbClr val="FF0066"/>
                </a:solidFill>
              </a:rPr>
              <a:t>Front and Back Polygon Faces</a:t>
            </a:r>
            <a:r>
              <a:rPr lang="en-US" u="sng">
                <a:solidFill>
                  <a:srgbClr val="FF0066"/>
                </a:solidFill>
              </a:rPr>
              <a:t> </a:t>
            </a:r>
            <a:endParaRPr/>
          </a:p>
          <a:p>
            <a:pPr indent="-342900" lvl="0" marL="342900" rtl="0" algn="l">
              <a:lnSpc>
                <a:spcPct val="100000"/>
              </a:lnSpc>
              <a:spcBef>
                <a:spcPts val="640"/>
              </a:spcBef>
              <a:spcAft>
                <a:spcPts val="0"/>
              </a:spcAft>
              <a:buClr>
                <a:schemeClr val="dk1"/>
              </a:buClr>
              <a:buSzPts val="3200"/>
              <a:buChar char="•"/>
            </a:pPr>
            <a:r>
              <a:rPr lang="en-US"/>
              <a:t>The side of a polygon that faces into the object interior is called the back face, and the visible, or outward, side is the front face</a:t>
            </a:r>
            <a:endParaRPr/>
          </a:p>
          <a:p>
            <a:pPr indent="-342900" lvl="0" marL="342900" rtl="0" algn="l">
              <a:lnSpc>
                <a:spcPct val="100000"/>
              </a:lnSpc>
              <a:spcBef>
                <a:spcPts val="640"/>
              </a:spcBef>
              <a:spcAft>
                <a:spcPts val="0"/>
              </a:spcAft>
              <a:buClr>
                <a:schemeClr val="dk1"/>
              </a:buClr>
              <a:buSzPts val="3200"/>
              <a:buChar char="•"/>
            </a:pPr>
            <a:r>
              <a:rPr lang="en-US"/>
              <a:t>Every polygon is contained within an infinite plane that partitions space into two regions.</a:t>
            </a:r>
            <a:endParaRPr u="sng">
              <a:solidFill>
                <a:srgbClr val="FF0066"/>
              </a:solidFill>
            </a:endParaRPr>
          </a:p>
        </p:txBody>
      </p:sp>
      <p:sp>
        <p:nvSpPr>
          <p:cNvPr id="349" name="Google Shape;34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55" name="Google Shape;355;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Any point that is not on the plane and that is visible to the front face of a polygon surface section is said to be in front of (or outside) the plane, and, thus, outside the object. </a:t>
            </a:r>
            <a:endParaRPr/>
          </a:p>
          <a:p>
            <a:pPr indent="-342900" lvl="0" marL="342900" rtl="0" algn="l">
              <a:lnSpc>
                <a:spcPct val="100000"/>
              </a:lnSpc>
              <a:spcBef>
                <a:spcPts val="640"/>
              </a:spcBef>
              <a:spcAft>
                <a:spcPts val="0"/>
              </a:spcAft>
              <a:buClr>
                <a:schemeClr val="dk1"/>
              </a:buClr>
              <a:buSzPts val="3200"/>
              <a:buChar char="•"/>
            </a:pPr>
            <a:r>
              <a:rPr lang="en-US"/>
              <a:t>And any point that is visible to the back face of the polygon is behind (or inside) the plane.</a:t>
            </a:r>
            <a:endParaRPr/>
          </a:p>
        </p:txBody>
      </p:sp>
      <p:sp>
        <p:nvSpPr>
          <p:cNvPr id="356" name="Google Shape;35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362" name="Google Shape;362;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1" marL="342900" rtl="0" algn="l">
              <a:lnSpc>
                <a:spcPct val="100000"/>
              </a:lnSpc>
              <a:spcBef>
                <a:spcPts val="0"/>
              </a:spcBef>
              <a:spcAft>
                <a:spcPts val="0"/>
              </a:spcAft>
              <a:buClr>
                <a:schemeClr val="dk1"/>
              </a:buClr>
              <a:buSzPts val="2800"/>
              <a:buFont typeface="Arial"/>
              <a:buChar char="•"/>
            </a:pPr>
            <a:r>
              <a:rPr lang="en-US"/>
              <a:t> </a:t>
            </a:r>
            <a:endParaRPr/>
          </a:p>
        </p:txBody>
      </p:sp>
      <p:sp>
        <p:nvSpPr>
          <p:cNvPr id="363" name="Google Shape;36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64" name="Google Shape;364;p36"/>
          <p:cNvPicPr preferRelativeResize="0"/>
          <p:nvPr/>
        </p:nvPicPr>
        <p:blipFill rotWithShape="1">
          <a:blip r:embed="rId3">
            <a:alphaModFix/>
          </a:blip>
          <a:srcRect b="0" l="0" r="0" t="0"/>
          <a:stretch/>
        </p:blipFill>
        <p:spPr>
          <a:xfrm>
            <a:off x="990600" y="1371600"/>
            <a:ext cx="6934200" cy="923925"/>
          </a:xfrm>
          <a:prstGeom prst="rect">
            <a:avLst/>
          </a:prstGeom>
          <a:noFill/>
          <a:ln>
            <a:noFill/>
          </a:ln>
        </p:spPr>
      </p:pic>
      <p:pic>
        <p:nvPicPr>
          <p:cNvPr id="365" name="Google Shape;365;p36"/>
          <p:cNvPicPr preferRelativeResize="0"/>
          <p:nvPr/>
        </p:nvPicPr>
        <p:blipFill rotWithShape="1">
          <a:blip r:embed="rId4">
            <a:alphaModFix/>
          </a:blip>
          <a:srcRect b="0" l="0" r="0" t="0"/>
          <a:stretch/>
        </p:blipFill>
        <p:spPr>
          <a:xfrm>
            <a:off x="2438400" y="2514600"/>
            <a:ext cx="3362325" cy="3810000"/>
          </a:xfrm>
          <a:prstGeom prst="rect">
            <a:avLst/>
          </a:prstGeom>
          <a:noFill/>
          <a:ln>
            <a:noFill/>
          </a:ln>
        </p:spPr>
      </p:pic>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371" name="Google Shape;37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OpenGL procedures for specifying fill polygons is described with a list of vertices placed between a </a:t>
            </a:r>
            <a:endParaRPr/>
          </a:p>
          <a:p>
            <a:pPr indent="-342900" lvl="0" marL="342900" rtl="0" algn="l">
              <a:lnSpc>
                <a:spcPct val="100000"/>
              </a:lnSpc>
              <a:spcBef>
                <a:spcPts val="640"/>
              </a:spcBef>
              <a:spcAft>
                <a:spcPts val="0"/>
              </a:spcAft>
              <a:buClr>
                <a:schemeClr val="dk1"/>
              </a:buClr>
              <a:buSzPts val="3200"/>
              <a:buNone/>
            </a:pPr>
            <a:r>
              <a:rPr b="1" lang="en-US"/>
              <a:t>			glBegin/glEnd pair</a:t>
            </a:r>
            <a:endParaRPr/>
          </a:p>
        </p:txBody>
      </p:sp>
      <p:sp>
        <p:nvSpPr>
          <p:cNvPr id="372" name="Google Shape;37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378" name="Google Shape;378;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Polygon interior is displayed in a solid color</a:t>
            </a:r>
            <a:endParaRPr/>
          </a:p>
          <a:p>
            <a:pPr indent="-342900" lvl="0" marL="342900" rtl="0" algn="l">
              <a:lnSpc>
                <a:spcPct val="100000"/>
              </a:lnSpc>
              <a:spcBef>
                <a:spcPts val="640"/>
              </a:spcBef>
              <a:spcAft>
                <a:spcPts val="0"/>
              </a:spcAft>
              <a:buClr>
                <a:schemeClr val="dk1"/>
              </a:buClr>
              <a:buSzPts val="3200"/>
              <a:buChar char="•"/>
            </a:pPr>
            <a:r>
              <a:rPr lang="en-US"/>
              <a:t>Fill a polygon with a pattern and we can display polygon edges as line borders around the interior fill.</a:t>
            </a:r>
            <a:endParaRPr/>
          </a:p>
          <a:p>
            <a:pPr indent="-342900" lvl="0" marL="342900" rtl="0" algn="l">
              <a:lnSpc>
                <a:spcPct val="100000"/>
              </a:lnSpc>
              <a:spcBef>
                <a:spcPts val="640"/>
              </a:spcBef>
              <a:spcAft>
                <a:spcPts val="0"/>
              </a:spcAft>
              <a:buClr>
                <a:schemeClr val="dk1"/>
              </a:buClr>
              <a:buSzPts val="3200"/>
              <a:buChar char="•"/>
            </a:pPr>
            <a:r>
              <a:rPr lang="en-US"/>
              <a:t> There are six different symbolic constants that we can use as the argument in the </a:t>
            </a:r>
            <a:r>
              <a:rPr b="1" lang="en-US"/>
              <a:t>glBegin </a:t>
            </a:r>
            <a:r>
              <a:rPr lang="en-US"/>
              <a:t>function to describe polygon fill areas. </a:t>
            </a:r>
            <a:endParaRPr/>
          </a:p>
        </p:txBody>
      </p:sp>
      <p:sp>
        <p:nvSpPr>
          <p:cNvPr id="379" name="Google Shape;3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80" name="Google Shape;380;p38"/>
          <p:cNvPicPr preferRelativeResize="0"/>
          <p:nvPr/>
        </p:nvPicPr>
        <p:blipFill rotWithShape="1">
          <a:blip r:embed="rId3">
            <a:alphaModFix/>
          </a:blip>
          <a:srcRect b="0" l="0" r="0" t="0"/>
          <a:stretch/>
        </p:blipFill>
        <p:spPr>
          <a:xfrm>
            <a:off x="2969456" y="5303520"/>
            <a:ext cx="2133600" cy="1371600"/>
          </a:xfrm>
          <a:prstGeom prst="rect">
            <a:avLst/>
          </a:prstGeom>
          <a:noFill/>
          <a:ln>
            <a:noFill/>
          </a:ln>
        </p:spPr>
      </p:pic>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386" name="Google Shape;386;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a:t>There are six different symbolic constants</a:t>
            </a:r>
            <a:endParaRPr/>
          </a:p>
          <a:p>
            <a:pPr indent="-342900" lvl="0" marL="342900" rtl="0" algn="l">
              <a:lnSpc>
                <a:spcPct val="100000"/>
              </a:lnSpc>
              <a:spcBef>
                <a:spcPts val="640"/>
              </a:spcBef>
              <a:spcAft>
                <a:spcPts val="0"/>
              </a:spcAft>
              <a:buClr>
                <a:schemeClr val="dk1"/>
              </a:buClr>
              <a:buSzPts val="3200"/>
              <a:buChar char="•"/>
            </a:pPr>
            <a:r>
              <a:rPr b="1" lang="en-US"/>
              <a:t>GL_POLYGON</a:t>
            </a:r>
            <a:endParaRPr/>
          </a:p>
          <a:p>
            <a:pPr indent="-342900" lvl="0" marL="342900" rtl="0" algn="l">
              <a:lnSpc>
                <a:spcPct val="100000"/>
              </a:lnSpc>
              <a:spcBef>
                <a:spcPts val="640"/>
              </a:spcBef>
              <a:spcAft>
                <a:spcPts val="0"/>
              </a:spcAft>
              <a:buClr>
                <a:schemeClr val="dk1"/>
              </a:buClr>
              <a:buSzPts val="3200"/>
              <a:buChar char="•"/>
            </a:pPr>
            <a:r>
              <a:rPr b="1" lang="en-US"/>
              <a:t>GL_TRIANGLES</a:t>
            </a:r>
            <a:endParaRPr/>
          </a:p>
          <a:p>
            <a:pPr indent="-342900" lvl="0" marL="342900" rtl="0" algn="l">
              <a:lnSpc>
                <a:spcPct val="100000"/>
              </a:lnSpc>
              <a:spcBef>
                <a:spcPts val="640"/>
              </a:spcBef>
              <a:spcAft>
                <a:spcPts val="0"/>
              </a:spcAft>
              <a:buClr>
                <a:schemeClr val="dk1"/>
              </a:buClr>
              <a:buSzPts val="3200"/>
              <a:buChar char="•"/>
            </a:pPr>
            <a:r>
              <a:rPr b="1" lang="en-US"/>
              <a:t>GL_ TRIANGLE_ STRIP</a:t>
            </a:r>
            <a:endParaRPr/>
          </a:p>
          <a:p>
            <a:pPr indent="-342900" lvl="0" marL="342900" rtl="0" algn="l">
              <a:lnSpc>
                <a:spcPct val="100000"/>
              </a:lnSpc>
              <a:spcBef>
                <a:spcPts val="640"/>
              </a:spcBef>
              <a:spcAft>
                <a:spcPts val="0"/>
              </a:spcAft>
              <a:buClr>
                <a:schemeClr val="dk1"/>
              </a:buClr>
              <a:buSzPts val="3200"/>
              <a:buChar char="•"/>
            </a:pPr>
            <a:r>
              <a:rPr b="1" lang="en-US"/>
              <a:t>GL_TRIANGLE_ FAN</a:t>
            </a:r>
            <a:endParaRPr/>
          </a:p>
          <a:p>
            <a:pPr indent="-342900" lvl="0" marL="342900" rtl="0" algn="l">
              <a:lnSpc>
                <a:spcPct val="100000"/>
              </a:lnSpc>
              <a:spcBef>
                <a:spcPts val="640"/>
              </a:spcBef>
              <a:spcAft>
                <a:spcPts val="0"/>
              </a:spcAft>
              <a:buClr>
                <a:schemeClr val="dk1"/>
              </a:buClr>
              <a:buSzPts val="3200"/>
              <a:buChar char="•"/>
            </a:pPr>
            <a:r>
              <a:rPr b="1" lang="en-US"/>
              <a:t>GL _QUADS</a:t>
            </a:r>
            <a:endParaRPr/>
          </a:p>
          <a:p>
            <a:pPr indent="-342900" lvl="0" marL="342900" rtl="0" algn="l">
              <a:lnSpc>
                <a:spcPct val="100000"/>
              </a:lnSpc>
              <a:spcBef>
                <a:spcPts val="640"/>
              </a:spcBef>
              <a:spcAft>
                <a:spcPts val="0"/>
              </a:spcAft>
              <a:buClr>
                <a:schemeClr val="dk1"/>
              </a:buClr>
              <a:buSzPts val="3200"/>
              <a:buChar char="•"/>
            </a:pPr>
            <a:r>
              <a:rPr b="1" lang="en-US"/>
              <a:t>GL _QUAD_ STRIP</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387" name="Google Shape;38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lang="en-US" sz="3600"/>
              <a:t>Fill area Primitives</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Fill area are specified as a polygon</a:t>
            </a:r>
            <a:endParaRPr>
              <a:latin typeface="Cambria"/>
              <a:ea typeface="Cambria"/>
              <a:cs typeface="Cambria"/>
              <a:sym typeface="Cambria"/>
            </a:endParaRPr>
          </a:p>
          <a:p>
            <a:pPr indent="-342900" lvl="0" marL="342900" rtl="0" algn="l">
              <a:lnSpc>
                <a:spcPct val="100000"/>
              </a:lnSpc>
              <a:spcBef>
                <a:spcPts val="640"/>
              </a:spcBef>
              <a:spcAft>
                <a:spcPts val="0"/>
              </a:spcAft>
              <a:buClr>
                <a:schemeClr val="dk1"/>
              </a:buClr>
              <a:buSzPts val="3200"/>
              <a:buChar char="•"/>
            </a:pPr>
            <a:r>
              <a:rPr lang="en-US"/>
              <a:t>Assume that all fill areas are to be displayed with a specified solid color.</a:t>
            </a:r>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393" name="Google Shape;393;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polygon vertex list must contain at least three vertices. Otherwise, nothing is displayed.</a:t>
            </a:r>
            <a:endParaRPr/>
          </a:p>
        </p:txBody>
      </p:sp>
      <p:sp>
        <p:nvSpPr>
          <p:cNvPr id="394" name="Google Shape;39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1"/>
          <p:cNvSpPr txBox="1"/>
          <p:nvPr>
            <p:ph type="title"/>
          </p:nvPr>
        </p:nvSpPr>
        <p:spPr>
          <a:xfrm>
            <a:off x="609600" y="0"/>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400" name="Google Shape;400;p41"/>
          <p:cNvSpPr txBox="1"/>
          <p:nvPr>
            <p:ph idx="1" type="body"/>
          </p:nvPr>
        </p:nvSpPr>
        <p:spPr>
          <a:xfrm>
            <a:off x="0" y="914400"/>
            <a:ext cx="8686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GL_ POLYGON</a:t>
            </a:r>
            <a:endParaRPr/>
          </a:p>
          <a:p>
            <a:pPr indent="-342900" lvl="0" marL="342900" rtl="0" algn="l">
              <a:lnSpc>
                <a:spcPct val="100000"/>
              </a:lnSpc>
              <a:spcBef>
                <a:spcPts val="480"/>
              </a:spcBef>
              <a:spcAft>
                <a:spcPts val="0"/>
              </a:spcAft>
              <a:buClr>
                <a:schemeClr val="dk1"/>
              </a:buClr>
              <a:buSzPts val="2400"/>
              <a:buChar char="•"/>
            </a:pPr>
            <a:r>
              <a:rPr lang="en-US" sz="2400"/>
              <a:t>List of six points, labeled p1 through p6, specifying two-dimensional polygon vertex positions in a </a:t>
            </a:r>
            <a:r>
              <a:rPr lang="en-US" sz="2400" u="sng">
                <a:solidFill>
                  <a:srgbClr val="FF0000"/>
                </a:solidFill>
              </a:rPr>
              <a:t>counterclockwise ordering</a:t>
            </a:r>
            <a:r>
              <a:rPr lang="en-US" sz="2400"/>
              <a:t>. </a:t>
            </a:r>
            <a:endParaRPr/>
          </a:p>
          <a:p>
            <a:pPr indent="-342900" lvl="0" marL="342900" rtl="0" algn="l">
              <a:lnSpc>
                <a:spcPct val="100000"/>
              </a:lnSpc>
              <a:spcBef>
                <a:spcPts val="480"/>
              </a:spcBef>
              <a:spcAft>
                <a:spcPts val="0"/>
              </a:spcAft>
              <a:buClr>
                <a:schemeClr val="dk1"/>
              </a:buClr>
              <a:buSzPts val="2400"/>
              <a:buChar char="•"/>
            </a:pPr>
            <a:r>
              <a:rPr lang="en-US" sz="2400"/>
              <a:t>Each of the points is represented as an array of (x, y) coordinate values</a:t>
            </a:r>
            <a:endParaRPr/>
          </a:p>
        </p:txBody>
      </p:sp>
      <p:sp>
        <p:nvSpPr>
          <p:cNvPr id="401" name="Google Shape;401;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02" name="Google Shape;402;p41"/>
          <p:cNvPicPr preferRelativeResize="0"/>
          <p:nvPr/>
        </p:nvPicPr>
        <p:blipFill rotWithShape="1">
          <a:blip r:embed="rId3">
            <a:alphaModFix/>
          </a:blip>
          <a:srcRect b="0" l="0" r="0" t="0"/>
          <a:stretch/>
        </p:blipFill>
        <p:spPr>
          <a:xfrm>
            <a:off x="5791200" y="3581400"/>
            <a:ext cx="3352800" cy="2638425"/>
          </a:xfrm>
          <a:prstGeom prst="rect">
            <a:avLst/>
          </a:prstGeom>
          <a:noFill/>
          <a:ln>
            <a:noFill/>
          </a:ln>
        </p:spPr>
      </p:pic>
      <p:pic>
        <p:nvPicPr>
          <p:cNvPr id="403" name="Google Shape;403;p41"/>
          <p:cNvPicPr preferRelativeResize="0"/>
          <p:nvPr/>
        </p:nvPicPr>
        <p:blipFill rotWithShape="1">
          <a:blip r:embed="rId4">
            <a:alphaModFix/>
          </a:blip>
          <a:srcRect b="0" l="0" r="0" t="0"/>
          <a:stretch/>
        </p:blipFill>
        <p:spPr>
          <a:xfrm>
            <a:off x="2667000" y="3276600"/>
            <a:ext cx="3200400" cy="2781300"/>
          </a:xfrm>
          <a:prstGeom prst="rect">
            <a:avLst/>
          </a:prstGeom>
          <a:noFill/>
          <a:ln>
            <a:noFill/>
          </a:ln>
        </p:spPr>
      </p:pic>
      <p:sp>
        <p:nvSpPr>
          <p:cNvPr id="404" name="Google Shape;404;p41"/>
          <p:cNvSpPr/>
          <p:nvPr/>
        </p:nvSpPr>
        <p:spPr>
          <a:xfrm>
            <a:off x="-228600" y="3733800"/>
            <a:ext cx="3048000" cy="2246769"/>
          </a:xfrm>
          <a:prstGeom prst="rect">
            <a:avLst/>
          </a:prstGeom>
          <a:noFill/>
          <a:ln>
            <a:noFill/>
          </a:ln>
        </p:spPr>
        <p:txBody>
          <a:bodyPr anchorCtr="0" anchor="ctr" bIns="45700" lIns="91425" spcFirstLastPara="1" rIns="91425" wrap="square" tIns="45700">
            <a:noAutofit/>
          </a:bodyPr>
          <a:lstStyle/>
          <a:p>
            <a:pPr indent="45720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 p1 [ ] = {50, 100};</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 p2 [ ] = {75, 150};</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int p3 [ ] = {100, 200};</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int p4 [ ] = {150, 200};</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int p5 [ ] = {200, 350};</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int p6 [ ] = {220, 300};</a:t>
            </a:r>
            <a:endParaRPr b="0" i="0" sz="2000" u="none" cap="none" strike="noStrike">
              <a:solidFill>
                <a:schemeClr val="dk1"/>
              </a:solidFill>
              <a:latin typeface="Arial"/>
              <a:ea typeface="Arial"/>
              <a:cs typeface="Arial"/>
              <a:sym typeface="Arial"/>
            </a:endParaRPr>
          </a:p>
          <a:p>
            <a:pPr indent="45720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Arial"/>
              <a:ea typeface="Arial"/>
              <a:cs typeface="Arial"/>
              <a:sym typeface="Arial"/>
            </a:endParaRPr>
          </a:p>
        </p:txBody>
      </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OpenGL Polygon Fill-Area Functions</a:t>
            </a:r>
            <a:endParaRPr sz="3600"/>
          </a:p>
        </p:txBody>
      </p:sp>
      <p:sp>
        <p:nvSpPr>
          <p:cNvPr id="410" name="Google Shape;410;p42"/>
          <p:cNvSpPr txBox="1"/>
          <p:nvPr>
            <p:ph idx="1" type="body"/>
          </p:nvPr>
        </p:nvSpPr>
        <p:spPr>
          <a:xfrm>
            <a:off x="381000" y="1371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GL_TRIANGLES,</a:t>
            </a:r>
            <a:endParaRPr/>
          </a:p>
          <a:p>
            <a:pPr indent="-342900" lvl="0" marL="342900" rtl="0" algn="l">
              <a:lnSpc>
                <a:spcPct val="100000"/>
              </a:lnSpc>
              <a:spcBef>
                <a:spcPts val="640"/>
              </a:spcBef>
              <a:spcAft>
                <a:spcPts val="0"/>
              </a:spcAft>
              <a:buClr>
                <a:schemeClr val="dk1"/>
              </a:buClr>
              <a:buSzPts val="3200"/>
              <a:buChar char="•"/>
            </a:pPr>
            <a:r>
              <a:rPr lang="en-US"/>
              <a:t>If we reorder the vertex list and change the primitive constant in the previous code example to </a:t>
            </a:r>
            <a:r>
              <a:rPr b="1" lang="en-US"/>
              <a:t>GL_TRIANGLES, we obtain the two separated triangle fill areas</a:t>
            </a:r>
            <a:endParaRPr/>
          </a:p>
        </p:txBody>
      </p:sp>
      <p:sp>
        <p:nvSpPr>
          <p:cNvPr id="411" name="Google Shape;411;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12" name="Google Shape;412;p42"/>
          <p:cNvPicPr preferRelativeResize="0"/>
          <p:nvPr/>
        </p:nvPicPr>
        <p:blipFill rotWithShape="1">
          <a:blip r:embed="rId3">
            <a:alphaModFix/>
          </a:blip>
          <a:srcRect b="0" l="0" r="0" t="0"/>
          <a:stretch/>
        </p:blipFill>
        <p:spPr>
          <a:xfrm>
            <a:off x="5105400" y="4038600"/>
            <a:ext cx="3276600" cy="2590800"/>
          </a:xfrm>
          <a:prstGeom prst="rect">
            <a:avLst/>
          </a:prstGeom>
          <a:noFill/>
          <a:ln>
            <a:noFill/>
          </a:ln>
        </p:spPr>
      </p:pic>
      <p:pic>
        <p:nvPicPr>
          <p:cNvPr id="413" name="Google Shape;413;p42"/>
          <p:cNvPicPr preferRelativeResize="0"/>
          <p:nvPr/>
        </p:nvPicPr>
        <p:blipFill rotWithShape="1">
          <a:blip r:embed="rId4">
            <a:alphaModFix/>
          </a:blip>
          <a:srcRect b="0" l="0" r="0" t="0"/>
          <a:stretch/>
        </p:blipFill>
        <p:spPr>
          <a:xfrm>
            <a:off x="533400" y="4191000"/>
            <a:ext cx="3581400" cy="2438400"/>
          </a:xfrm>
          <a:prstGeom prst="rect">
            <a:avLst/>
          </a:prstGeom>
          <a:noFill/>
          <a:ln>
            <a:noFill/>
          </a:ln>
        </p:spPr>
      </p:pic>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txBox="1"/>
          <p:nvPr>
            <p:ph idx="1" type="body"/>
          </p:nvPr>
        </p:nvSpPr>
        <p:spPr>
          <a:xfrm>
            <a:off x="304800" y="914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GL_ TRIANGLE _STRIP</a:t>
            </a:r>
            <a:endParaRPr/>
          </a:p>
          <a:p>
            <a:pPr indent="-342900" lvl="0" marL="342900" rtl="0" algn="l">
              <a:lnSpc>
                <a:spcPct val="100000"/>
              </a:lnSpc>
              <a:spcBef>
                <a:spcPts val="640"/>
              </a:spcBef>
              <a:spcAft>
                <a:spcPts val="0"/>
              </a:spcAft>
              <a:buClr>
                <a:schemeClr val="dk1"/>
              </a:buClr>
              <a:buSzPts val="3200"/>
              <a:buChar char="•"/>
            </a:pPr>
            <a:r>
              <a:rPr lang="en-US"/>
              <a:t>By reordering the vertex list once more and changing the primitive constant to </a:t>
            </a:r>
            <a:endParaRPr/>
          </a:p>
          <a:p>
            <a:pPr indent="-342900" lvl="0" marL="342900" rtl="0" algn="l">
              <a:lnSpc>
                <a:spcPct val="100000"/>
              </a:lnSpc>
              <a:spcBef>
                <a:spcPts val="640"/>
              </a:spcBef>
              <a:spcAft>
                <a:spcPts val="0"/>
              </a:spcAft>
              <a:buClr>
                <a:schemeClr val="dk1"/>
              </a:buClr>
              <a:buSzPts val="3200"/>
              <a:buNone/>
            </a:pPr>
            <a:r>
              <a:rPr b="1" lang="en-US"/>
              <a:t>	GL_ TRIANGLE _STRIP, we can display the set of connected triangles</a:t>
            </a:r>
            <a:endParaRPr/>
          </a:p>
        </p:txBody>
      </p:sp>
      <p:sp>
        <p:nvSpPr>
          <p:cNvPr id="419" name="Google Shape;41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0" name="Google Shape;420;p43"/>
          <p:cNvPicPr preferRelativeResize="0"/>
          <p:nvPr/>
        </p:nvPicPr>
        <p:blipFill rotWithShape="1">
          <a:blip r:embed="rId3">
            <a:alphaModFix/>
          </a:blip>
          <a:srcRect b="0" l="0" r="0" t="0"/>
          <a:stretch/>
        </p:blipFill>
        <p:spPr>
          <a:xfrm>
            <a:off x="4419600" y="3429000"/>
            <a:ext cx="3895725" cy="2600325"/>
          </a:xfrm>
          <a:prstGeom prst="rect">
            <a:avLst/>
          </a:prstGeom>
          <a:noFill/>
          <a:ln>
            <a:noFill/>
          </a:ln>
        </p:spPr>
      </p:pic>
      <p:pic>
        <p:nvPicPr>
          <p:cNvPr id="421" name="Google Shape;421;p43"/>
          <p:cNvPicPr preferRelativeResize="0"/>
          <p:nvPr/>
        </p:nvPicPr>
        <p:blipFill rotWithShape="1">
          <a:blip r:embed="rId4">
            <a:alphaModFix/>
          </a:blip>
          <a:srcRect b="0" l="0" r="0" t="0"/>
          <a:stretch/>
        </p:blipFill>
        <p:spPr>
          <a:xfrm>
            <a:off x="762000" y="3810000"/>
            <a:ext cx="3962400" cy="2362200"/>
          </a:xfrm>
          <a:prstGeom prst="rect">
            <a:avLst/>
          </a:prstGeom>
          <a:noFill/>
          <a:ln>
            <a:noFill/>
          </a:ln>
        </p:spPr>
      </p:pic>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4"/>
          <p:cNvSpPr txBox="1"/>
          <p:nvPr>
            <p:ph idx="1" type="body"/>
          </p:nvPr>
        </p:nvSpPr>
        <p:spPr>
          <a:xfrm>
            <a:off x="228600" y="990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None/>
            </a:pPr>
            <a:r>
              <a:rPr b="1" lang="en-US" sz="2400"/>
              <a:t>GL_TRIANGLE_ FAN</a:t>
            </a:r>
            <a:endParaRPr sz="2400"/>
          </a:p>
          <a:p>
            <a:pPr indent="-342900" lvl="0" marL="342900" rtl="0" algn="l">
              <a:lnSpc>
                <a:spcPct val="100000"/>
              </a:lnSpc>
              <a:spcBef>
                <a:spcPts val="480"/>
              </a:spcBef>
              <a:spcAft>
                <a:spcPts val="0"/>
              </a:spcAft>
              <a:buClr>
                <a:schemeClr val="dk1"/>
              </a:buClr>
              <a:buSzPts val="2400"/>
              <a:buChar char="•"/>
            </a:pPr>
            <a:r>
              <a:rPr lang="en-US" sz="2400"/>
              <a:t>Another way to generate a set of connected triangles is to use the “fan” , where all triangles share a common vertex.</a:t>
            </a:r>
            <a:endParaRPr/>
          </a:p>
          <a:p>
            <a:pPr indent="-342900" lvl="0" marL="342900" rtl="0" algn="l">
              <a:lnSpc>
                <a:spcPct val="100000"/>
              </a:lnSpc>
              <a:spcBef>
                <a:spcPts val="480"/>
              </a:spcBef>
              <a:spcAft>
                <a:spcPts val="0"/>
              </a:spcAft>
              <a:buClr>
                <a:schemeClr val="dk1"/>
              </a:buClr>
              <a:buSzPts val="2400"/>
              <a:buChar char="•"/>
            </a:pPr>
            <a:r>
              <a:rPr lang="en-US" sz="2400"/>
              <a:t> We obtain this arrangement of triangles using the primitive constant </a:t>
            </a:r>
            <a:r>
              <a:rPr b="1" lang="en-US" sz="2400"/>
              <a:t>GL_TRIANGLE_ FAN and the original ordering of our six vertices are</a:t>
            </a:r>
            <a:endParaRPr sz="2400"/>
          </a:p>
        </p:txBody>
      </p:sp>
      <p:sp>
        <p:nvSpPr>
          <p:cNvPr id="427" name="Google Shape;42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28" name="Google Shape;428;p44"/>
          <p:cNvPicPr preferRelativeResize="0"/>
          <p:nvPr/>
        </p:nvPicPr>
        <p:blipFill rotWithShape="1">
          <a:blip r:embed="rId3">
            <a:alphaModFix/>
          </a:blip>
          <a:srcRect b="0" l="0" r="0" t="0"/>
          <a:stretch/>
        </p:blipFill>
        <p:spPr>
          <a:xfrm>
            <a:off x="4495800" y="3200400"/>
            <a:ext cx="3810000" cy="2971800"/>
          </a:xfrm>
          <a:prstGeom prst="rect">
            <a:avLst/>
          </a:prstGeom>
          <a:noFill/>
          <a:ln>
            <a:noFill/>
          </a:ln>
        </p:spPr>
      </p:pic>
      <p:pic>
        <p:nvPicPr>
          <p:cNvPr id="429" name="Google Shape;429;p44"/>
          <p:cNvPicPr preferRelativeResize="0"/>
          <p:nvPr/>
        </p:nvPicPr>
        <p:blipFill rotWithShape="1">
          <a:blip r:embed="rId4">
            <a:alphaModFix/>
          </a:blip>
          <a:srcRect b="0" l="0" r="0" t="0"/>
          <a:stretch/>
        </p:blipFill>
        <p:spPr>
          <a:xfrm>
            <a:off x="304800" y="3733800"/>
            <a:ext cx="4038600" cy="2743200"/>
          </a:xfrm>
          <a:prstGeom prst="rect">
            <a:avLst/>
          </a:prstGeom>
          <a:noFill/>
          <a:ln>
            <a:noFill/>
          </a:ln>
        </p:spPr>
      </p:pic>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5"/>
          <p:cNvSpPr txBox="1"/>
          <p:nvPr>
            <p:ph idx="1" type="body"/>
          </p:nvPr>
        </p:nvSpPr>
        <p:spPr>
          <a:xfrm>
            <a:off x="228600" y="7620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OpenGL provides specifications for  two types of quadrilaterals (four-sided polygons)</a:t>
            </a:r>
            <a:endParaRPr/>
          </a:p>
          <a:p>
            <a:pPr indent="-285750" lvl="1" marL="742950" rtl="0" algn="l">
              <a:lnSpc>
                <a:spcPct val="100000"/>
              </a:lnSpc>
              <a:spcBef>
                <a:spcPts val="560"/>
              </a:spcBef>
              <a:spcAft>
                <a:spcPts val="0"/>
              </a:spcAft>
              <a:buClr>
                <a:schemeClr val="dk1"/>
              </a:buClr>
              <a:buSzPts val="2800"/>
              <a:buChar char="–"/>
            </a:pPr>
            <a:r>
              <a:rPr b="1" lang="en-US"/>
              <a:t>GL _QUADS</a:t>
            </a:r>
            <a:endParaRPr/>
          </a:p>
          <a:p>
            <a:pPr indent="-285750" lvl="1" marL="742950" rtl="0" algn="l">
              <a:lnSpc>
                <a:spcPct val="100000"/>
              </a:lnSpc>
              <a:spcBef>
                <a:spcPts val="560"/>
              </a:spcBef>
              <a:spcAft>
                <a:spcPts val="0"/>
              </a:spcAft>
              <a:buClr>
                <a:schemeClr val="dk1"/>
              </a:buClr>
              <a:buSzPts val="2800"/>
              <a:buChar char="–"/>
            </a:pPr>
            <a:r>
              <a:rPr b="1" lang="en-US"/>
              <a:t>GL _QUAD_ STRIP</a:t>
            </a:r>
            <a:endParaRPr/>
          </a:p>
        </p:txBody>
      </p:sp>
      <p:sp>
        <p:nvSpPr>
          <p:cNvPr id="435" name="Google Shape;435;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idx="1" type="body"/>
          </p:nvPr>
        </p:nvSpPr>
        <p:spPr>
          <a:xfrm>
            <a:off x="0" y="762000"/>
            <a:ext cx="91440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GL_QUADS</a:t>
            </a:r>
            <a:endParaRPr/>
          </a:p>
          <a:p>
            <a:pPr indent="-342900" lvl="0" marL="342900" rtl="0" algn="l">
              <a:lnSpc>
                <a:spcPct val="100000"/>
              </a:lnSpc>
              <a:spcBef>
                <a:spcPts val="640"/>
              </a:spcBef>
              <a:spcAft>
                <a:spcPts val="0"/>
              </a:spcAft>
              <a:buClr>
                <a:schemeClr val="dk1"/>
              </a:buClr>
              <a:buSzPts val="3200"/>
              <a:buChar char="•"/>
            </a:pPr>
            <a:r>
              <a:rPr lang="en-US"/>
              <a:t>With the </a:t>
            </a:r>
            <a:r>
              <a:rPr b="1" lang="en-US"/>
              <a:t>GL _QUADS primitive constant and the following list of eight </a:t>
            </a:r>
            <a:r>
              <a:rPr lang="en-US"/>
              <a:t>vertices, specified as two-dimensional coordinate arrays, we can generate the display shown in Figure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441" name="Google Shape;44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42" name="Google Shape;442;p46"/>
          <p:cNvPicPr preferRelativeResize="0"/>
          <p:nvPr/>
        </p:nvPicPr>
        <p:blipFill rotWithShape="1">
          <a:blip r:embed="rId3">
            <a:alphaModFix/>
          </a:blip>
          <a:srcRect b="0" l="0" r="0" t="0"/>
          <a:stretch/>
        </p:blipFill>
        <p:spPr>
          <a:xfrm>
            <a:off x="381000" y="3581400"/>
            <a:ext cx="3886200" cy="3276600"/>
          </a:xfrm>
          <a:prstGeom prst="rect">
            <a:avLst/>
          </a:prstGeom>
          <a:noFill/>
          <a:ln>
            <a:noFill/>
          </a:ln>
        </p:spPr>
      </p:pic>
      <p:pic>
        <p:nvPicPr>
          <p:cNvPr id="443" name="Google Shape;443;p46"/>
          <p:cNvPicPr preferRelativeResize="0"/>
          <p:nvPr/>
        </p:nvPicPr>
        <p:blipFill rotWithShape="1">
          <a:blip r:embed="rId4">
            <a:alphaModFix/>
          </a:blip>
          <a:srcRect b="0" l="0" r="0" t="0"/>
          <a:stretch/>
        </p:blipFill>
        <p:spPr>
          <a:xfrm>
            <a:off x="4419600" y="3200400"/>
            <a:ext cx="4724400" cy="3352800"/>
          </a:xfrm>
          <a:prstGeom prst="rect">
            <a:avLst/>
          </a:prstGeom>
          <a:noFill/>
          <a:ln>
            <a:noFill/>
          </a:ln>
        </p:spPr>
      </p:pic>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7"/>
          <p:cNvSpPr txBox="1"/>
          <p:nvPr>
            <p:ph idx="1" type="body"/>
          </p:nvPr>
        </p:nvSpPr>
        <p:spPr>
          <a:xfrm>
            <a:off x="0" y="609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GL _QUAD_ STRIP</a:t>
            </a:r>
            <a:endParaRPr/>
          </a:p>
          <a:p>
            <a:pPr indent="-342900" lvl="0" marL="342900" rtl="0" algn="l">
              <a:lnSpc>
                <a:spcPct val="100000"/>
              </a:lnSpc>
              <a:spcBef>
                <a:spcPts val="640"/>
              </a:spcBef>
              <a:spcAft>
                <a:spcPts val="0"/>
              </a:spcAft>
              <a:buClr>
                <a:schemeClr val="dk1"/>
              </a:buClr>
              <a:buSzPts val="3200"/>
              <a:buChar char="•"/>
            </a:pPr>
            <a:r>
              <a:rPr lang="en-US"/>
              <a:t>Rearranging the vertex list  and changing the primitive constant to </a:t>
            </a:r>
            <a:r>
              <a:rPr b="1" lang="en-US"/>
              <a:t>GL_QUAD_ STRIP, we can obtain the set of </a:t>
            </a:r>
            <a:r>
              <a:rPr lang="en-US"/>
              <a:t>connected quadrilaterals shown in Figure</a:t>
            </a:r>
            <a:endParaRPr/>
          </a:p>
        </p:txBody>
      </p:sp>
      <p:sp>
        <p:nvSpPr>
          <p:cNvPr id="449" name="Google Shape;449;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0" name="Google Shape;450;p47"/>
          <p:cNvPicPr preferRelativeResize="0"/>
          <p:nvPr/>
        </p:nvPicPr>
        <p:blipFill rotWithShape="1">
          <a:blip r:embed="rId3">
            <a:alphaModFix/>
          </a:blip>
          <a:srcRect b="0" l="0" r="0" t="0"/>
          <a:stretch/>
        </p:blipFill>
        <p:spPr>
          <a:xfrm>
            <a:off x="3886200" y="3276600"/>
            <a:ext cx="5257800" cy="2533650"/>
          </a:xfrm>
          <a:prstGeom prst="rect">
            <a:avLst/>
          </a:prstGeom>
          <a:noFill/>
          <a:ln>
            <a:noFill/>
          </a:ln>
        </p:spPr>
      </p:pic>
      <p:pic>
        <p:nvPicPr>
          <p:cNvPr id="451" name="Google Shape;451;p47"/>
          <p:cNvPicPr preferRelativeResize="0"/>
          <p:nvPr/>
        </p:nvPicPr>
        <p:blipFill rotWithShape="1">
          <a:blip r:embed="rId4">
            <a:alphaModFix/>
          </a:blip>
          <a:srcRect b="0" l="0" r="0" t="0"/>
          <a:stretch/>
        </p:blipFill>
        <p:spPr>
          <a:xfrm>
            <a:off x="228600" y="3352800"/>
            <a:ext cx="3429000" cy="3200400"/>
          </a:xfrm>
          <a:prstGeom prst="rect">
            <a:avLst/>
          </a:prstGeom>
          <a:noFill/>
          <a:ln>
            <a:noFill/>
          </a:ln>
        </p:spPr>
      </p:pic>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Fill area attributes</a:t>
            </a:r>
            <a:endParaRPr b="1"/>
          </a:p>
        </p:txBody>
      </p:sp>
      <p:sp>
        <p:nvSpPr>
          <p:cNvPr id="457" name="Google Shape;457;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b="1" lang="en-US"/>
              <a:t>Fill Styles</a:t>
            </a:r>
            <a:endParaRPr/>
          </a:p>
          <a:p>
            <a:pPr indent="-342900" lvl="0" marL="342900" rtl="0" algn="l">
              <a:lnSpc>
                <a:spcPct val="100000"/>
              </a:lnSpc>
              <a:spcBef>
                <a:spcPts val="640"/>
              </a:spcBef>
              <a:spcAft>
                <a:spcPts val="0"/>
              </a:spcAft>
              <a:buClr>
                <a:schemeClr val="dk1"/>
              </a:buClr>
              <a:buSzPts val="3200"/>
              <a:buChar char="•"/>
            </a:pPr>
            <a:r>
              <a:rPr lang="en-US"/>
              <a:t>Fill-area attribute </a:t>
            </a:r>
            <a:endParaRPr/>
          </a:p>
          <a:p>
            <a:pPr indent="-285750" lvl="1" marL="742950" rtl="0" algn="l">
              <a:lnSpc>
                <a:spcPct val="100000"/>
              </a:lnSpc>
              <a:spcBef>
                <a:spcPts val="560"/>
              </a:spcBef>
              <a:spcAft>
                <a:spcPts val="0"/>
              </a:spcAft>
              <a:buClr>
                <a:schemeClr val="dk1"/>
              </a:buClr>
              <a:buSzPts val="2800"/>
              <a:buChar char="–"/>
            </a:pPr>
            <a:r>
              <a:rPr lang="en-US"/>
              <a:t>a “hollow” style</a:t>
            </a:r>
            <a:endParaRPr/>
          </a:p>
          <a:p>
            <a:pPr indent="-285750" lvl="1" marL="742950" rtl="0" algn="l">
              <a:lnSpc>
                <a:spcPct val="100000"/>
              </a:lnSpc>
              <a:spcBef>
                <a:spcPts val="560"/>
              </a:spcBef>
              <a:spcAft>
                <a:spcPts val="0"/>
              </a:spcAft>
              <a:buClr>
                <a:schemeClr val="dk1"/>
              </a:buClr>
              <a:buSzPts val="2800"/>
              <a:buChar char="–"/>
            </a:pPr>
            <a:r>
              <a:rPr lang="en-US"/>
              <a:t>a single color</a:t>
            </a:r>
            <a:endParaRPr/>
          </a:p>
          <a:p>
            <a:pPr indent="-285750" lvl="1" marL="742950" rtl="0" algn="l">
              <a:lnSpc>
                <a:spcPct val="100000"/>
              </a:lnSpc>
              <a:spcBef>
                <a:spcPts val="560"/>
              </a:spcBef>
              <a:spcAft>
                <a:spcPts val="0"/>
              </a:spcAft>
              <a:buClr>
                <a:schemeClr val="dk1"/>
              </a:buClr>
              <a:buSzPts val="2800"/>
              <a:buChar char="–"/>
            </a:pPr>
            <a:r>
              <a:rPr lang="en-US"/>
              <a:t>a specified fill pattern</a:t>
            </a:r>
            <a:endParaRPr/>
          </a:p>
        </p:txBody>
      </p:sp>
      <p:sp>
        <p:nvSpPr>
          <p:cNvPr id="458" name="Google Shape;45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9" name="Google Shape;459;p48"/>
          <p:cNvPicPr preferRelativeResize="0"/>
          <p:nvPr/>
        </p:nvPicPr>
        <p:blipFill rotWithShape="1">
          <a:blip r:embed="rId3">
            <a:alphaModFix/>
          </a:blip>
          <a:srcRect b="0" l="0" r="0" t="0"/>
          <a:stretch/>
        </p:blipFill>
        <p:spPr>
          <a:xfrm>
            <a:off x="3886200" y="4572000"/>
            <a:ext cx="1771650" cy="1733550"/>
          </a:xfrm>
          <a:prstGeom prst="rect">
            <a:avLst/>
          </a:prstGeom>
          <a:noFill/>
          <a:ln>
            <a:noFill/>
          </a:ln>
        </p:spPr>
      </p:pic>
      <p:pic>
        <p:nvPicPr>
          <p:cNvPr id="460" name="Google Shape;460;p48"/>
          <p:cNvPicPr preferRelativeResize="0"/>
          <p:nvPr/>
        </p:nvPicPr>
        <p:blipFill rotWithShape="1">
          <a:blip r:embed="rId4">
            <a:alphaModFix/>
          </a:blip>
          <a:srcRect b="0" l="0" r="0" t="0"/>
          <a:stretch/>
        </p:blipFill>
        <p:spPr>
          <a:xfrm>
            <a:off x="1219200" y="4572000"/>
            <a:ext cx="1781175" cy="1714500"/>
          </a:xfrm>
          <a:prstGeom prst="rect">
            <a:avLst/>
          </a:prstGeom>
          <a:noFill/>
          <a:ln>
            <a:noFill/>
          </a:ln>
        </p:spPr>
      </p:pic>
      <p:pic>
        <p:nvPicPr>
          <p:cNvPr id="461" name="Google Shape;461;p48"/>
          <p:cNvPicPr preferRelativeResize="0"/>
          <p:nvPr/>
        </p:nvPicPr>
        <p:blipFill rotWithShape="1">
          <a:blip r:embed="rId5">
            <a:alphaModFix/>
          </a:blip>
          <a:srcRect b="0" l="0" r="0" t="0"/>
          <a:stretch/>
        </p:blipFill>
        <p:spPr>
          <a:xfrm>
            <a:off x="6096000" y="4419600"/>
            <a:ext cx="1952625" cy="1733550"/>
          </a:xfrm>
          <a:prstGeom prst="rect">
            <a:avLst/>
          </a:prstGeom>
          <a:noFill/>
          <a:ln>
            <a:noFill/>
          </a:ln>
        </p:spPr>
      </p:pic>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Fill area attributes</a:t>
            </a:r>
            <a:endParaRPr b="1"/>
          </a:p>
        </p:txBody>
      </p:sp>
      <p:sp>
        <p:nvSpPr>
          <p:cNvPr id="467" name="Google Shape;46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We can also fill selected regions of a scene using various brush styles, color-blending combinations, or textures.</a:t>
            </a:r>
            <a:endParaRPr/>
          </a:p>
          <a:p>
            <a:pPr indent="-342900" lvl="0" marL="342900" rtl="0" algn="l">
              <a:lnSpc>
                <a:spcPct val="100000"/>
              </a:lnSpc>
              <a:spcBef>
                <a:spcPts val="640"/>
              </a:spcBef>
              <a:spcAft>
                <a:spcPts val="0"/>
              </a:spcAft>
              <a:buClr>
                <a:schemeClr val="dk1"/>
              </a:buClr>
              <a:buSzPts val="3200"/>
              <a:buChar char="•"/>
            </a:pPr>
            <a:r>
              <a:rPr lang="en-US"/>
              <a:t>For polygons, </a:t>
            </a:r>
            <a:endParaRPr/>
          </a:p>
          <a:p>
            <a:pPr indent="-285750" lvl="1" marL="742950" rtl="0" algn="l">
              <a:lnSpc>
                <a:spcPct val="100000"/>
              </a:lnSpc>
              <a:spcBef>
                <a:spcPts val="560"/>
              </a:spcBef>
              <a:spcAft>
                <a:spcPts val="0"/>
              </a:spcAft>
              <a:buClr>
                <a:schemeClr val="dk1"/>
              </a:buClr>
              <a:buSzPts val="2800"/>
              <a:buChar char="–"/>
            </a:pPr>
            <a:r>
              <a:rPr lang="en-US"/>
              <a:t>we could show the edges in different colors, widths, and styles</a:t>
            </a:r>
            <a:endParaRPr/>
          </a:p>
          <a:p>
            <a:pPr indent="-285750" lvl="1" marL="742950" rtl="0" algn="l">
              <a:lnSpc>
                <a:spcPct val="100000"/>
              </a:lnSpc>
              <a:spcBef>
                <a:spcPts val="560"/>
              </a:spcBef>
              <a:spcAft>
                <a:spcPts val="0"/>
              </a:spcAft>
              <a:buClr>
                <a:schemeClr val="dk1"/>
              </a:buClr>
              <a:buSzPts val="2800"/>
              <a:buChar char="–"/>
            </a:pPr>
            <a:r>
              <a:rPr lang="en-US"/>
              <a:t>we can select different display attributes for the front and back faces of a region.</a:t>
            </a:r>
            <a:endParaRPr/>
          </a:p>
        </p:txBody>
      </p:sp>
      <p:sp>
        <p:nvSpPr>
          <p:cNvPr id="468" name="Google Shape;46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lang="en-US" sz="3600"/>
              <a:t>Fill area Primitives</a:t>
            </a:r>
            <a:endParaRPr/>
          </a:p>
        </p:txBody>
      </p:sp>
      <p:sp>
        <p:nvSpPr>
          <p:cNvPr id="119" name="Google Shape;119;p5"/>
          <p:cNvSpPr txBox="1"/>
          <p:nvPr>
            <p:ph idx="1" type="body"/>
          </p:nvPr>
        </p:nvSpPr>
        <p:spPr>
          <a:xfrm>
            <a:off x="304800" y="10668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Approximating a curved surface with polygon facets is sometimes referred to as </a:t>
            </a:r>
            <a:r>
              <a:rPr b="1" lang="en-US" u="sng">
                <a:solidFill>
                  <a:srgbClr val="FF0000"/>
                </a:solidFill>
              </a:rPr>
              <a:t>surface tessellation, or fitting the surface with a polygon mesh.</a:t>
            </a:r>
            <a:endParaRPr/>
          </a:p>
          <a:p>
            <a:pPr indent="-342900" lvl="0" marL="342900" rtl="0" algn="l">
              <a:lnSpc>
                <a:spcPct val="100000"/>
              </a:lnSpc>
              <a:spcBef>
                <a:spcPts val="640"/>
              </a:spcBef>
              <a:spcAft>
                <a:spcPts val="0"/>
              </a:spcAft>
              <a:buClr>
                <a:schemeClr val="dk1"/>
              </a:buClr>
              <a:buSzPts val="3200"/>
              <a:buChar char="•"/>
            </a:pPr>
            <a:r>
              <a:rPr lang="en-US"/>
              <a:t> Figure  shows the side and top surfaces of a metal cylinder approximated in an outline form as a polygon mesh.</a:t>
            </a:r>
            <a:endParaRPr>
              <a:latin typeface="Cambria"/>
              <a:ea typeface="Cambria"/>
              <a:cs typeface="Cambria"/>
              <a:sym typeface="Cambria"/>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1" name="Google Shape;121;p5"/>
          <p:cNvPicPr preferRelativeResize="0"/>
          <p:nvPr/>
        </p:nvPicPr>
        <p:blipFill rotWithShape="1">
          <a:blip r:embed="rId3">
            <a:alphaModFix/>
          </a:blip>
          <a:srcRect b="0" l="0" r="0" t="0"/>
          <a:stretch/>
        </p:blipFill>
        <p:spPr>
          <a:xfrm>
            <a:off x="6019800" y="4286250"/>
            <a:ext cx="3124200" cy="2571750"/>
          </a:xfrm>
          <a:prstGeom prst="rect">
            <a:avLst/>
          </a:prstGeom>
          <a:noFill/>
          <a:ln>
            <a:noFill/>
          </a:ln>
        </p:spPr>
      </p:pic>
      <p:pic>
        <p:nvPicPr>
          <p:cNvPr descr="Image result for surface tessellation" id="122" name="Google Shape;122;p5"/>
          <p:cNvPicPr preferRelativeResize="0"/>
          <p:nvPr/>
        </p:nvPicPr>
        <p:blipFill rotWithShape="1">
          <a:blip r:embed="rId4">
            <a:alphaModFix/>
          </a:blip>
          <a:srcRect b="0" l="0" r="0" t="0"/>
          <a:stretch/>
        </p:blipFill>
        <p:spPr>
          <a:xfrm>
            <a:off x="0" y="4724400"/>
            <a:ext cx="3352800" cy="2133600"/>
          </a:xfrm>
          <a:prstGeom prst="rect">
            <a:avLst/>
          </a:prstGeom>
          <a:noFill/>
          <a:ln>
            <a:noFill/>
          </a:ln>
        </p:spPr>
      </p:pic>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Fill area attributes</a:t>
            </a:r>
            <a:endParaRPr b="1"/>
          </a:p>
        </p:txBody>
      </p:sp>
      <p:sp>
        <p:nvSpPr>
          <p:cNvPr id="474" name="Google Shape;474;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This process of filling an area with a rectangular pattern is called tiling, and a rectangular fill pattern is sometimes referred to as a tiling pattern predefined fill patterns are available in a system, such as the </a:t>
            </a:r>
            <a:r>
              <a:rPr lang="en-US" u="sng">
                <a:solidFill>
                  <a:srgbClr val="FF0066"/>
                </a:solidFill>
              </a:rPr>
              <a:t>hatch fill patterns</a:t>
            </a:r>
            <a:endParaRPr u="sng">
              <a:solidFill>
                <a:srgbClr val="FF0066"/>
              </a:solidFill>
            </a:endParaRPr>
          </a:p>
        </p:txBody>
      </p:sp>
      <p:sp>
        <p:nvSpPr>
          <p:cNvPr id="475" name="Google Shape;47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76" name="Google Shape;476;p50"/>
          <p:cNvPicPr preferRelativeResize="0"/>
          <p:nvPr/>
        </p:nvPicPr>
        <p:blipFill rotWithShape="1">
          <a:blip r:embed="rId3">
            <a:alphaModFix/>
          </a:blip>
          <a:srcRect b="0" l="0" r="0" t="0"/>
          <a:stretch/>
        </p:blipFill>
        <p:spPr>
          <a:xfrm>
            <a:off x="2057400" y="4648200"/>
            <a:ext cx="5334000" cy="1819275"/>
          </a:xfrm>
          <a:prstGeom prst="rect">
            <a:avLst/>
          </a:prstGeom>
          <a:noFill/>
          <a:ln>
            <a:noFill/>
          </a:ln>
        </p:spPr>
      </p:pic>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1"/>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482" name="Google Shape;482;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0000"/>
              </a:lnSpc>
              <a:spcBef>
                <a:spcPts val="0"/>
              </a:spcBef>
              <a:spcAft>
                <a:spcPts val="0"/>
              </a:spcAft>
              <a:buClr>
                <a:schemeClr val="dk1"/>
              </a:buClr>
              <a:buSzPct val="100000"/>
              <a:buChar char="•"/>
            </a:pPr>
            <a:r>
              <a:rPr lang="en-US"/>
              <a:t>A scan-line fill of a region is performed by first determining the intersection positions of the boundaries of the fill region with the screen scan lines.</a:t>
            </a:r>
            <a:endParaRPr/>
          </a:p>
          <a:p>
            <a:pPr indent="-342900" lvl="0" marL="342900" rtl="0" algn="l">
              <a:lnSpc>
                <a:spcPct val="100000"/>
              </a:lnSpc>
              <a:spcBef>
                <a:spcPts val="544"/>
              </a:spcBef>
              <a:spcAft>
                <a:spcPts val="0"/>
              </a:spcAft>
              <a:buClr>
                <a:schemeClr val="dk1"/>
              </a:buClr>
              <a:buSzPct val="100000"/>
              <a:buChar char="•"/>
            </a:pPr>
            <a:r>
              <a:rPr lang="en-US"/>
              <a:t>Then the fill colors are applied to each section of a scan line that lies within the interior of the fill region.</a:t>
            </a:r>
            <a:endParaRPr/>
          </a:p>
          <a:p>
            <a:pPr indent="-342900" lvl="0" marL="342900" rtl="0" algn="l">
              <a:lnSpc>
                <a:spcPct val="100000"/>
              </a:lnSpc>
              <a:spcBef>
                <a:spcPts val="544"/>
              </a:spcBef>
              <a:spcAft>
                <a:spcPts val="0"/>
              </a:spcAft>
              <a:buClr>
                <a:schemeClr val="dk1"/>
              </a:buClr>
              <a:buSzPct val="100000"/>
              <a:buChar char="•"/>
            </a:pPr>
            <a:r>
              <a:rPr lang="en-US"/>
              <a:t> The simplest area to fill is a polygon because each scanline intersection point with a polygon boundary is obtained by solving a pair of simultaneous linear equations, where the equation for the scan line is simply y = constant.</a:t>
            </a:r>
            <a:endParaRPr/>
          </a:p>
        </p:txBody>
      </p:sp>
      <p:sp>
        <p:nvSpPr>
          <p:cNvPr id="483" name="Google Shape;4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2"/>
          <p:cNvSpPr txBox="1"/>
          <p:nvPr>
            <p:ph type="title"/>
          </p:nvPr>
        </p:nvSpPr>
        <p:spPr>
          <a:xfrm>
            <a:off x="228600" y="-304800"/>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489" name="Google Shape;489;p52"/>
          <p:cNvSpPr txBox="1"/>
          <p:nvPr>
            <p:ph idx="1" type="body"/>
          </p:nvPr>
        </p:nvSpPr>
        <p:spPr>
          <a:xfrm>
            <a:off x="0" y="762000"/>
            <a:ext cx="88392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None/>
            </a:pPr>
            <a:r>
              <a:rPr lang="en-US" u="sng">
                <a:solidFill>
                  <a:srgbClr val="FF0000"/>
                </a:solidFill>
              </a:rPr>
              <a:t>Scan Line Procedure</a:t>
            </a:r>
            <a:endParaRPr/>
          </a:p>
          <a:p>
            <a:pPr indent="-342900" lvl="0" marL="342900" rtl="0" algn="l">
              <a:lnSpc>
                <a:spcPct val="100000"/>
              </a:lnSpc>
              <a:spcBef>
                <a:spcPts val="640"/>
              </a:spcBef>
              <a:spcAft>
                <a:spcPts val="0"/>
              </a:spcAft>
              <a:buClr>
                <a:schemeClr val="dk1"/>
              </a:buClr>
              <a:buSzPts val="3200"/>
              <a:buChar char="•"/>
            </a:pPr>
            <a:r>
              <a:rPr lang="en-US"/>
              <a:t>For each scan line that crosses the polygon, the edge intersections are sorted from left to right, and then the pixel positions between, and including, each intersection pair are set to the specified fill color</a:t>
            </a:r>
            <a:endParaRPr/>
          </a:p>
          <a:p>
            <a:pPr indent="-342900" lvl="0" marL="342900" rtl="0" algn="l">
              <a:lnSpc>
                <a:spcPct val="100000"/>
              </a:lnSpc>
              <a:spcBef>
                <a:spcPts val="640"/>
              </a:spcBef>
              <a:spcAft>
                <a:spcPts val="0"/>
              </a:spcAft>
              <a:buClr>
                <a:schemeClr val="dk1"/>
              </a:buClr>
              <a:buSzPts val="3200"/>
              <a:buChar char="•"/>
            </a:pPr>
            <a:r>
              <a:rPr lang="en-US"/>
              <a:t>five pixels from </a:t>
            </a:r>
            <a:r>
              <a:rPr i="1" lang="en-US"/>
              <a:t>x = 10 to x = 14 and </a:t>
            </a:r>
            <a:r>
              <a:rPr lang="en-US"/>
              <a:t>to the seven pixels from </a:t>
            </a:r>
            <a:r>
              <a:rPr i="1" lang="en-US"/>
              <a:t>x = 18 to x = 24.</a:t>
            </a:r>
            <a:endParaRPr/>
          </a:p>
        </p:txBody>
      </p:sp>
      <p:sp>
        <p:nvSpPr>
          <p:cNvPr id="490" name="Google Shape;49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91" name="Google Shape;491;p52"/>
          <p:cNvPicPr preferRelativeResize="0"/>
          <p:nvPr/>
        </p:nvPicPr>
        <p:blipFill rotWithShape="1">
          <a:blip r:embed="rId3">
            <a:alphaModFix/>
          </a:blip>
          <a:srcRect b="0" l="0" r="0" t="0"/>
          <a:stretch/>
        </p:blipFill>
        <p:spPr>
          <a:xfrm>
            <a:off x="5619750" y="4572000"/>
            <a:ext cx="3524250" cy="2286000"/>
          </a:xfrm>
          <a:prstGeom prst="rect">
            <a:avLst/>
          </a:prstGeom>
          <a:noFill/>
          <a:ln>
            <a:noFill/>
          </a:ln>
        </p:spPr>
      </p:pic>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3"/>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497" name="Google Shape;497;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Whenever a scan line passes through a vertex, it intersects two polygon edges at that point. </a:t>
            </a:r>
            <a:endParaRPr/>
          </a:p>
        </p:txBody>
      </p:sp>
      <p:sp>
        <p:nvSpPr>
          <p:cNvPr id="498" name="Google Shape;498;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4"/>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04" name="Google Shape;504;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Scan </a:t>
            </a:r>
            <a:r>
              <a:rPr lang="en-US" u="sng">
                <a:solidFill>
                  <a:srgbClr val="FF0000"/>
                </a:solidFill>
              </a:rPr>
              <a:t>line </a:t>
            </a:r>
            <a:r>
              <a:rPr i="1" lang="en-US" u="sng">
                <a:solidFill>
                  <a:srgbClr val="FF0000"/>
                </a:solidFill>
              </a:rPr>
              <a:t>y’ intersects </a:t>
            </a:r>
            <a:r>
              <a:rPr lang="en-US" u="sng">
                <a:solidFill>
                  <a:srgbClr val="FF0000"/>
                </a:solidFill>
              </a:rPr>
              <a:t>an even number of edges</a:t>
            </a:r>
            <a:r>
              <a:rPr lang="en-US"/>
              <a:t>, and the two pairs of intersection points along this scan line correctly identify the interior pixel spans.</a:t>
            </a:r>
            <a:endParaRPr/>
          </a:p>
          <a:p>
            <a:pPr indent="-342900" lvl="0" marL="342900" rtl="0" algn="l">
              <a:lnSpc>
                <a:spcPct val="100000"/>
              </a:lnSpc>
              <a:spcBef>
                <a:spcPts val="640"/>
              </a:spcBef>
              <a:spcAft>
                <a:spcPts val="0"/>
              </a:spcAft>
              <a:buClr>
                <a:schemeClr val="dk1"/>
              </a:buClr>
              <a:buSzPts val="3200"/>
              <a:buChar char="•"/>
            </a:pPr>
            <a:r>
              <a:rPr lang="en-US"/>
              <a:t>scan </a:t>
            </a:r>
            <a:r>
              <a:rPr lang="en-US" u="sng">
                <a:solidFill>
                  <a:srgbClr val="FF0000"/>
                </a:solidFill>
              </a:rPr>
              <a:t>line </a:t>
            </a:r>
            <a:r>
              <a:rPr i="1" lang="en-US" u="sng">
                <a:solidFill>
                  <a:srgbClr val="FF0000"/>
                </a:solidFill>
              </a:rPr>
              <a:t>y intersects five </a:t>
            </a:r>
            <a:r>
              <a:rPr lang="en-US" u="sng">
                <a:solidFill>
                  <a:srgbClr val="FF0000"/>
                </a:solidFill>
              </a:rPr>
              <a:t>polygon edges</a:t>
            </a:r>
            <a:r>
              <a:rPr lang="en-US"/>
              <a:t>.</a:t>
            </a:r>
            <a:endParaRPr/>
          </a:p>
        </p:txBody>
      </p:sp>
      <p:sp>
        <p:nvSpPr>
          <p:cNvPr id="505" name="Google Shape;50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06" name="Google Shape;506;p54"/>
          <p:cNvPicPr preferRelativeResize="0"/>
          <p:nvPr/>
        </p:nvPicPr>
        <p:blipFill rotWithShape="1">
          <a:blip r:embed="rId3">
            <a:alphaModFix/>
          </a:blip>
          <a:srcRect b="0" l="0" r="0" t="0"/>
          <a:stretch/>
        </p:blipFill>
        <p:spPr>
          <a:xfrm>
            <a:off x="4495800" y="4267200"/>
            <a:ext cx="4648200" cy="2590800"/>
          </a:xfrm>
          <a:prstGeom prst="rect">
            <a:avLst/>
          </a:prstGeom>
          <a:noFill/>
          <a:ln>
            <a:noFill/>
          </a:ln>
        </p:spPr>
      </p:pic>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5"/>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12" name="Google Shape;51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Thus, as we process scan lines, we need to distinguish between these cases. </a:t>
            </a:r>
            <a:endParaRPr/>
          </a:p>
        </p:txBody>
      </p:sp>
      <p:sp>
        <p:nvSpPr>
          <p:cNvPr id="513" name="Google Shape;51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14" name="Google Shape;514;p55"/>
          <p:cNvPicPr preferRelativeResize="0"/>
          <p:nvPr/>
        </p:nvPicPr>
        <p:blipFill rotWithShape="1">
          <a:blip r:embed="rId3">
            <a:alphaModFix/>
          </a:blip>
          <a:srcRect b="0" l="0" r="0" t="0"/>
          <a:stretch/>
        </p:blipFill>
        <p:spPr>
          <a:xfrm>
            <a:off x="2362200" y="3048000"/>
            <a:ext cx="5486400" cy="2590800"/>
          </a:xfrm>
          <a:prstGeom prst="rect">
            <a:avLst/>
          </a:prstGeom>
          <a:noFill/>
          <a:ln>
            <a:noFill/>
          </a:ln>
        </p:spPr>
      </p:pic>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20" name="Google Shape;520;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3200"/>
              <a:buNone/>
            </a:pPr>
            <a:r>
              <a:rPr lang="en-US" u="sng">
                <a:solidFill>
                  <a:srgbClr val="FF0000"/>
                </a:solidFill>
              </a:rPr>
              <a:t>To Identify the intersection point</a:t>
            </a:r>
            <a:endParaRPr/>
          </a:p>
          <a:p>
            <a:pPr indent="-342900" lvl="0" marL="342900" rtl="0" algn="l">
              <a:lnSpc>
                <a:spcPct val="100000"/>
              </a:lnSpc>
              <a:spcBef>
                <a:spcPts val="640"/>
              </a:spcBef>
              <a:spcAft>
                <a:spcPts val="0"/>
              </a:spcAft>
              <a:buClr>
                <a:schemeClr val="dk1"/>
              </a:buClr>
              <a:buSzPts val="3200"/>
              <a:buChar char="•"/>
            </a:pPr>
            <a:r>
              <a:rPr i="1" lang="en-US"/>
              <a:t>Scan line  y  the </a:t>
            </a:r>
            <a:r>
              <a:rPr i="1" lang="en-US" u="sng"/>
              <a:t>two edges </a:t>
            </a:r>
            <a:r>
              <a:rPr i="1" lang="en-US"/>
              <a:t>sharing an intersection vertex are on </a:t>
            </a:r>
            <a:r>
              <a:rPr i="1" lang="en-US">
                <a:solidFill>
                  <a:srgbClr val="FF0000"/>
                </a:solidFill>
              </a:rPr>
              <a:t>opposite </a:t>
            </a:r>
            <a:r>
              <a:rPr lang="en-US">
                <a:solidFill>
                  <a:srgbClr val="FF0000"/>
                </a:solidFill>
              </a:rPr>
              <a:t>sides </a:t>
            </a:r>
            <a:r>
              <a:rPr lang="en-US"/>
              <a:t>of the scan line. </a:t>
            </a:r>
            <a:endParaRPr/>
          </a:p>
          <a:p>
            <a:pPr indent="-342900" lvl="0" marL="342900" rtl="0" algn="l">
              <a:lnSpc>
                <a:spcPct val="100000"/>
              </a:lnSpc>
              <a:spcBef>
                <a:spcPts val="640"/>
              </a:spcBef>
              <a:spcAft>
                <a:spcPts val="0"/>
              </a:spcAft>
              <a:buClr>
                <a:schemeClr val="dk1"/>
              </a:buClr>
              <a:buSzPts val="3200"/>
              <a:buChar char="•"/>
            </a:pPr>
            <a:r>
              <a:rPr i="1" lang="en-US"/>
              <a:t>Scan line y’ the two intersecting </a:t>
            </a:r>
            <a:r>
              <a:rPr i="1" lang="en-US" u="sng"/>
              <a:t>edges</a:t>
            </a:r>
            <a:r>
              <a:rPr i="1" lang="en-US"/>
              <a:t> are </a:t>
            </a:r>
            <a:r>
              <a:rPr i="1" lang="en-US">
                <a:solidFill>
                  <a:srgbClr val="FF0000"/>
                </a:solidFill>
              </a:rPr>
              <a:t>both </a:t>
            </a:r>
            <a:r>
              <a:rPr lang="en-US">
                <a:solidFill>
                  <a:srgbClr val="FF0000"/>
                </a:solidFill>
              </a:rPr>
              <a:t>above the scan line.</a:t>
            </a:r>
            <a:endParaRPr>
              <a:solidFill>
                <a:srgbClr val="FF0000"/>
              </a:solidFill>
            </a:endParaRPr>
          </a:p>
        </p:txBody>
      </p:sp>
      <p:sp>
        <p:nvSpPr>
          <p:cNvPr id="521" name="Google Shape;521;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22" name="Google Shape;522;p56"/>
          <p:cNvPicPr preferRelativeResize="0"/>
          <p:nvPr/>
        </p:nvPicPr>
        <p:blipFill rotWithShape="1">
          <a:blip r:embed="rId3">
            <a:alphaModFix/>
          </a:blip>
          <a:srcRect b="0" l="0" r="0" t="0"/>
          <a:stretch/>
        </p:blipFill>
        <p:spPr>
          <a:xfrm>
            <a:off x="5562600" y="4572000"/>
            <a:ext cx="3276600" cy="1905000"/>
          </a:xfrm>
          <a:prstGeom prst="rect">
            <a:avLst/>
          </a:prstGeom>
          <a:noFill/>
          <a:ln>
            <a:noFill/>
          </a:ln>
        </p:spPr>
      </p:pic>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7"/>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28" name="Google Shape;528;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We can identify these vertices by tracing around the polygon boundary in either clockwise or counterclockwise order and observing the relative changes in vertex </a:t>
            </a:r>
            <a:r>
              <a:rPr i="1" lang="en-US"/>
              <a:t>y coordinates as we move from one edge to the next.</a:t>
            </a:r>
            <a:endParaRPr/>
          </a:p>
          <a:p>
            <a:pPr indent="-342900" lvl="0" marL="342900" rtl="0" algn="l">
              <a:lnSpc>
                <a:spcPct val="100000"/>
              </a:lnSpc>
              <a:spcBef>
                <a:spcPts val="640"/>
              </a:spcBef>
              <a:spcAft>
                <a:spcPts val="0"/>
              </a:spcAft>
              <a:buClr>
                <a:schemeClr val="dk1"/>
              </a:buClr>
              <a:buSzPts val="3200"/>
              <a:buNone/>
            </a:pPr>
            <a:r>
              <a:t/>
            </a:r>
            <a:endParaRPr/>
          </a:p>
        </p:txBody>
      </p:sp>
      <p:sp>
        <p:nvSpPr>
          <p:cNvPr id="529" name="Google Shape;529;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8"/>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35" name="Google Shape;535;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If the three endpoint </a:t>
            </a:r>
            <a:r>
              <a:rPr i="1" lang="en-US"/>
              <a:t>y values of two consecutive edges monotonically increase or decrease, we need </a:t>
            </a:r>
            <a:r>
              <a:rPr lang="en-US"/>
              <a:t>to count the shared (middle) vertex as a single intersection point for the scan line passing through that vertex. </a:t>
            </a:r>
            <a:endParaRPr/>
          </a:p>
          <a:p>
            <a:pPr indent="-342900" lvl="0" marL="342900" rtl="0" algn="l">
              <a:lnSpc>
                <a:spcPct val="100000"/>
              </a:lnSpc>
              <a:spcBef>
                <a:spcPts val="640"/>
              </a:spcBef>
              <a:spcAft>
                <a:spcPts val="0"/>
              </a:spcAft>
              <a:buClr>
                <a:schemeClr val="dk1"/>
              </a:buClr>
              <a:buSzPts val="3200"/>
              <a:buNone/>
            </a:pPr>
            <a:r>
              <a:t/>
            </a:r>
            <a:endParaRPr/>
          </a:p>
        </p:txBody>
      </p:sp>
      <p:sp>
        <p:nvSpPr>
          <p:cNvPr id="536" name="Google Shape;536;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37" name="Google Shape;537;p58"/>
          <p:cNvPicPr preferRelativeResize="0"/>
          <p:nvPr/>
        </p:nvPicPr>
        <p:blipFill rotWithShape="1">
          <a:blip r:embed="rId3">
            <a:alphaModFix/>
          </a:blip>
          <a:srcRect b="0" l="0" r="0" t="0"/>
          <a:stretch/>
        </p:blipFill>
        <p:spPr>
          <a:xfrm>
            <a:off x="5562600" y="4572000"/>
            <a:ext cx="3276600" cy="1905000"/>
          </a:xfrm>
          <a:prstGeom prst="rect">
            <a:avLst/>
          </a:prstGeom>
          <a:noFill/>
          <a:ln>
            <a:noFill/>
          </a:ln>
        </p:spPr>
      </p:pic>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9"/>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43" name="Google Shape;543;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One method for implementing the adjustment to the vertex-intersection count is to shorten some polygon edges to split those vertices that should be counted as one intersection.</a:t>
            </a:r>
            <a:endParaRPr/>
          </a:p>
        </p:txBody>
      </p:sp>
      <p:sp>
        <p:nvSpPr>
          <p:cNvPr id="544" name="Google Shape;54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28" name="Google Shape;12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4000"/>
              <a:buNone/>
            </a:pPr>
            <a:r>
              <a:rPr lang="en-US" sz="4000"/>
              <a:t>P</a:t>
            </a:r>
            <a:r>
              <a:rPr b="1" lang="en-US" sz="4000"/>
              <a:t>olygon </a:t>
            </a:r>
            <a:endParaRPr/>
          </a:p>
          <a:p>
            <a:pPr indent="-342900" lvl="0" marL="342900" rtl="0" algn="l">
              <a:lnSpc>
                <a:spcPct val="100000"/>
              </a:lnSpc>
              <a:spcBef>
                <a:spcPts val="800"/>
              </a:spcBef>
              <a:spcAft>
                <a:spcPts val="0"/>
              </a:spcAft>
              <a:buClr>
                <a:schemeClr val="dk1"/>
              </a:buClr>
              <a:buSzPts val="4000"/>
              <a:buChar char="•"/>
            </a:pPr>
            <a:r>
              <a:rPr lang="en-US" sz="4000"/>
              <a:t>Plane figure specified by a set of </a:t>
            </a:r>
            <a:r>
              <a:rPr lang="en-US" sz="4000" u="sng"/>
              <a:t>three or more </a:t>
            </a:r>
            <a:r>
              <a:rPr lang="en-US" sz="4000"/>
              <a:t>coordinate positions, called </a:t>
            </a:r>
            <a:r>
              <a:rPr lang="en-US" sz="4000">
                <a:solidFill>
                  <a:srgbClr val="FF0000"/>
                </a:solidFill>
              </a:rPr>
              <a:t>vertices</a:t>
            </a:r>
            <a:r>
              <a:rPr lang="en-US" sz="4000"/>
              <a:t>, that are connected in sequence by straight-line segments, called the edges or sides of the polygon.</a:t>
            </a:r>
            <a:endParaRPr/>
          </a:p>
        </p:txBody>
      </p:sp>
      <p:sp>
        <p:nvSpPr>
          <p:cNvPr id="129" name="Google Shape;12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0"/>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50" name="Google Shape;550;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51" name="Google Shape;551;p60"/>
          <p:cNvPicPr preferRelativeResize="0"/>
          <p:nvPr>
            <p:ph idx="1" type="body"/>
          </p:nvPr>
        </p:nvPicPr>
        <p:blipFill rotWithShape="1">
          <a:blip r:embed="rId3">
            <a:alphaModFix/>
          </a:blip>
          <a:srcRect b="0" l="0" r="0" t="0"/>
          <a:stretch/>
        </p:blipFill>
        <p:spPr>
          <a:xfrm>
            <a:off x="685800" y="2971800"/>
            <a:ext cx="7543800" cy="1676401"/>
          </a:xfrm>
          <a:prstGeom prst="rect">
            <a:avLst/>
          </a:prstGeom>
          <a:noFill/>
          <a:ln>
            <a:noFill/>
          </a:ln>
        </p:spPr>
      </p:pic>
      <p:sp>
        <p:nvSpPr>
          <p:cNvPr id="552" name="Google Shape;552;p60"/>
          <p:cNvSpPr txBox="1"/>
          <p:nvPr/>
        </p:nvSpPr>
        <p:spPr>
          <a:xfrm>
            <a:off x="381000" y="1295400"/>
            <a:ext cx="8763000" cy="57912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 When the endpoint </a:t>
            </a:r>
            <a:r>
              <a:rPr b="0" i="1" lang="en-US" sz="3200" u="none" cap="none" strike="noStrike">
                <a:solidFill>
                  <a:schemeClr val="dk1"/>
                </a:solidFill>
                <a:latin typeface="Calibri"/>
                <a:ea typeface="Calibri"/>
                <a:cs typeface="Calibri"/>
                <a:sym typeface="Calibri"/>
              </a:rPr>
              <a:t>y </a:t>
            </a:r>
            <a:r>
              <a:rPr b="0" i="0" lang="en-US" sz="3200" u="none" cap="none" strike="noStrike">
                <a:solidFill>
                  <a:schemeClr val="dk1"/>
                </a:solidFill>
                <a:latin typeface="Calibri"/>
                <a:ea typeface="Calibri"/>
                <a:cs typeface="Calibri"/>
                <a:sym typeface="Calibri"/>
              </a:rPr>
              <a:t>coordinates of the two edges are increasing, the </a:t>
            </a:r>
            <a:r>
              <a:rPr b="0" i="1" lang="en-US" sz="3200" u="none" cap="none" strike="noStrike">
                <a:solidFill>
                  <a:schemeClr val="dk1"/>
                </a:solidFill>
                <a:latin typeface="Calibri"/>
                <a:ea typeface="Calibri"/>
                <a:cs typeface="Calibri"/>
                <a:sym typeface="Calibri"/>
              </a:rPr>
              <a:t>y value of the upper endpoint for </a:t>
            </a:r>
            <a:r>
              <a:rPr b="0" i="0" lang="en-US" sz="3200" u="none" cap="none" strike="noStrike">
                <a:solidFill>
                  <a:schemeClr val="dk1"/>
                </a:solidFill>
                <a:latin typeface="Calibri"/>
                <a:ea typeface="Calibri"/>
                <a:cs typeface="Calibri"/>
                <a:sym typeface="Calibri"/>
              </a:rPr>
              <a:t>the current edge is decreased by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When the endpoint </a:t>
            </a:r>
            <a:r>
              <a:rPr b="0" i="1" lang="en-US" sz="3200" u="none" cap="none" strike="noStrike">
                <a:solidFill>
                  <a:schemeClr val="dk1"/>
                </a:solidFill>
                <a:latin typeface="Calibri"/>
                <a:ea typeface="Calibri"/>
                <a:cs typeface="Calibri"/>
                <a:sym typeface="Calibri"/>
              </a:rPr>
              <a:t>y values </a:t>
            </a:r>
            <a:r>
              <a:rPr b="0" i="0" lang="en-US" sz="3200" u="none" cap="none" strike="noStrike">
                <a:solidFill>
                  <a:schemeClr val="dk1"/>
                </a:solidFill>
                <a:latin typeface="Calibri"/>
                <a:ea typeface="Calibri"/>
                <a:cs typeface="Calibri"/>
                <a:sym typeface="Calibri"/>
              </a:rPr>
              <a:t>are monotonically decreasing, we decrease the </a:t>
            </a:r>
            <a:r>
              <a:rPr b="0" i="1" lang="en-US" sz="3200" u="none" cap="none" strike="noStrike">
                <a:solidFill>
                  <a:schemeClr val="dk1"/>
                </a:solidFill>
                <a:latin typeface="Calibri"/>
                <a:ea typeface="Calibri"/>
                <a:cs typeface="Calibri"/>
                <a:sym typeface="Calibri"/>
              </a:rPr>
              <a:t>y coordinate </a:t>
            </a:r>
            <a:r>
              <a:rPr b="0" i="0" lang="en-US" sz="3200" u="none" cap="none" strike="noStrike">
                <a:solidFill>
                  <a:schemeClr val="dk1"/>
                </a:solidFill>
                <a:latin typeface="Calibri"/>
                <a:ea typeface="Calibri"/>
                <a:cs typeface="Calibri"/>
                <a:sym typeface="Calibri"/>
              </a:rPr>
              <a:t>of the upper endpoint of the edge following the current edge.</a:t>
            </a:r>
            <a:endParaRPr b="0" i="0" sz="32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1"/>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58" name="Google Shape;558;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Coherence properties can be used in computer-graphics algorithms to reduce processing.</a:t>
            </a:r>
            <a:endParaRPr/>
          </a:p>
          <a:p>
            <a:pPr indent="-342900" lvl="0" marL="342900" rtl="0" algn="l">
              <a:lnSpc>
                <a:spcPct val="100000"/>
              </a:lnSpc>
              <a:spcBef>
                <a:spcPts val="640"/>
              </a:spcBef>
              <a:spcAft>
                <a:spcPts val="0"/>
              </a:spcAft>
              <a:buClr>
                <a:schemeClr val="dk1"/>
              </a:buClr>
              <a:buSzPts val="3200"/>
              <a:buChar char="•"/>
            </a:pPr>
            <a:r>
              <a:rPr lang="en-US"/>
              <a:t>Coherence methods often involve incremental calculations applied along a single scan line or between successive scan lines</a:t>
            </a:r>
            <a:endParaRPr/>
          </a:p>
        </p:txBody>
      </p:sp>
      <p:sp>
        <p:nvSpPr>
          <p:cNvPr id="559" name="Google Shape;55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2"/>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65" name="Google Shape;56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slope of this edge can be expressed in terms of the scan-line intersection coordinates:</a:t>
            </a:r>
            <a:endParaRPr/>
          </a:p>
        </p:txBody>
      </p:sp>
      <p:sp>
        <p:nvSpPr>
          <p:cNvPr id="566" name="Google Shape;56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67" name="Google Shape;567;p62"/>
          <p:cNvPicPr preferRelativeResize="0"/>
          <p:nvPr/>
        </p:nvPicPr>
        <p:blipFill rotWithShape="1">
          <a:blip r:embed="rId3">
            <a:alphaModFix/>
          </a:blip>
          <a:srcRect b="0" l="0" r="0" t="0"/>
          <a:stretch/>
        </p:blipFill>
        <p:spPr>
          <a:xfrm>
            <a:off x="4114800" y="2743201"/>
            <a:ext cx="4800600" cy="3581400"/>
          </a:xfrm>
          <a:prstGeom prst="rect">
            <a:avLst/>
          </a:prstGeom>
          <a:noFill/>
          <a:ln>
            <a:noFill/>
          </a:ln>
        </p:spPr>
      </p:pic>
      <p:pic>
        <p:nvPicPr>
          <p:cNvPr id="568" name="Google Shape;568;p62"/>
          <p:cNvPicPr preferRelativeResize="0"/>
          <p:nvPr/>
        </p:nvPicPr>
        <p:blipFill rotWithShape="1">
          <a:blip r:embed="rId4">
            <a:alphaModFix/>
          </a:blip>
          <a:srcRect b="0" l="0" r="0" t="0"/>
          <a:stretch/>
        </p:blipFill>
        <p:spPr>
          <a:xfrm>
            <a:off x="762000" y="3505200"/>
            <a:ext cx="3276600" cy="1133475"/>
          </a:xfrm>
          <a:prstGeom prst="rect">
            <a:avLst/>
          </a:prstGeom>
          <a:noFill/>
          <a:ln>
            <a:noFill/>
          </a:ln>
        </p:spPr>
      </p:pic>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3"/>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74" name="Google Shape;574;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Because the change in </a:t>
            </a:r>
            <a:r>
              <a:rPr i="1" lang="en-US"/>
              <a:t>y coordinates between the two scan lines is simply</a:t>
            </a:r>
            <a:endParaRPr/>
          </a:p>
          <a:p>
            <a:pPr indent="-139700" lvl="0" marL="342900" rtl="0" algn="l">
              <a:lnSpc>
                <a:spcPct val="100000"/>
              </a:lnSpc>
              <a:spcBef>
                <a:spcPts val="640"/>
              </a:spcBef>
              <a:spcAft>
                <a:spcPts val="0"/>
              </a:spcAft>
              <a:buClr>
                <a:schemeClr val="dk1"/>
              </a:buClr>
              <a:buSzPts val="3200"/>
              <a:buNone/>
            </a:pPr>
            <a:r>
              <a:t/>
            </a:r>
            <a:endParaRPr i="1"/>
          </a:p>
          <a:p>
            <a:pPr indent="-139700" lvl="0" marL="342900" rtl="0" algn="l">
              <a:lnSpc>
                <a:spcPct val="100000"/>
              </a:lnSpc>
              <a:spcBef>
                <a:spcPts val="640"/>
              </a:spcBef>
              <a:spcAft>
                <a:spcPts val="0"/>
              </a:spcAft>
              <a:buClr>
                <a:schemeClr val="dk1"/>
              </a:buClr>
              <a:buSzPts val="3200"/>
              <a:buNone/>
            </a:pPr>
            <a:r>
              <a:t/>
            </a:r>
            <a:endParaRPr i="1"/>
          </a:p>
          <a:p>
            <a:pPr indent="-342900" lvl="0" marL="342900" rtl="0" algn="l">
              <a:lnSpc>
                <a:spcPct val="100000"/>
              </a:lnSpc>
              <a:spcBef>
                <a:spcPts val="640"/>
              </a:spcBef>
              <a:spcAft>
                <a:spcPts val="0"/>
              </a:spcAft>
              <a:buClr>
                <a:schemeClr val="dk1"/>
              </a:buClr>
              <a:buSzPts val="3200"/>
              <a:buChar char="•"/>
            </a:pPr>
            <a:r>
              <a:rPr i="1" lang="en-US"/>
              <a:t>x-intersection value x</a:t>
            </a:r>
            <a:r>
              <a:rPr baseline="-25000" i="1" lang="en-US"/>
              <a:t>k+1</a:t>
            </a:r>
            <a:r>
              <a:rPr i="1" lang="en-US"/>
              <a:t> on the upper scan line can be determined from the x-intersection value x</a:t>
            </a:r>
            <a:r>
              <a:rPr baseline="-25000" i="1" lang="en-US"/>
              <a:t>k</a:t>
            </a:r>
            <a:r>
              <a:rPr i="1" lang="en-US"/>
              <a:t> on the preceding scan line as</a:t>
            </a:r>
            <a:endParaRPr/>
          </a:p>
        </p:txBody>
      </p:sp>
      <p:sp>
        <p:nvSpPr>
          <p:cNvPr id="575" name="Google Shape;575;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76" name="Google Shape;576;p63"/>
          <p:cNvPicPr preferRelativeResize="0"/>
          <p:nvPr/>
        </p:nvPicPr>
        <p:blipFill rotWithShape="1">
          <a:blip r:embed="rId3">
            <a:alphaModFix/>
          </a:blip>
          <a:srcRect b="0" l="0" r="0" t="0"/>
          <a:stretch/>
        </p:blipFill>
        <p:spPr>
          <a:xfrm>
            <a:off x="2438400" y="2971800"/>
            <a:ext cx="3149507" cy="776287"/>
          </a:xfrm>
          <a:prstGeom prst="rect">
            <a:avLst/>
          </a:prstGeom>
          <a:noFill/>
          <a:ln>
            <a:noFill/>
          </a:ln>
        </p:spPr>
      </p:pic>
      <p:pic>
        <p:nvPicPr>
          <p:cNvPr id="577" name="Google Shape;577;p63"/>
          <p:cNvPicPr preferRelativeResize="0"/>
          <p:nvPr/>
        </p:nvPicPr>
        <p:blipFill rotWithShape="1">
          <a:blip r:embed="rId4">
            <a:alphaModFix/>
          </a:blip>
          <a:srcRect b="0" l="0" r="0" t="0"/>
          <a:stretch/>
        </p:blipFill>
        <p:spPr>
          <a:xfrm>
            <a:off x="2819400" y="5715000"/>
            <a:ext cx="3429000" cy="838200"/>
          </a:xfrm>
          <a:prstGeom prst="rect">
            <a:avLst/>
          </a:prstGeom>
          <a:noFill/>
          <a:ln>
            <a:noFill/>
          </a:ln>
        </p:spPr>
      </p:pic>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4"/>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83" name="Google Shape;583;p64"/>
          <p:cNvSpPr txBox="1"/>
          <p:nvPr>
            <p:ph idx="1" type="body"/>
          </p:nvPr>
        </p:nvSpPr>
        <p:spPr>
          <a:xfrm>
            <a:off x="0" y="1371600"/>
            <a:ext cx="89154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Each successive </a:t>
            </a:r>
            <a:r>
              <a:rPr i="1" lang="en-US"/>
              <a:t>x intercept can thus be calculated by adding the inverse of the slope and </a:t>
            </a:r>
            <a:r>
              <a:rPr lang="en-US"/>
              <a:t>rounding to the nearest integer.</a:t>
            </a:r>
            <a:endParaRPr/>
          </a:p>
          <a:p>
            <a:pPr indent="-342900" lvl="0" marL="342900" rtl="0" algn="l">
              <a:lnSpc>
                <a:spcPct val="100000"/>
              </a:lnSpc>
              <a:spcBef>
                <a:spcPts val="544"/>
              </a:spcBef>
              <a:spcAft>
                <a:spcPts val="0"/>
              </a:spcAft>
              <a:buClr>
                <a:schemeClr val="dk1"/>
              </a:buClr>
              <a:buSzPct val="100000"/>
              <a:buChar char="•"/>
            </a:pPr>
            <a:r>
              <a:rPr lang="en-US"/>
              <a:t>Along an edge with slope </a:t>
            </a:r>
            <a:r>
              <a:rPr i="1" lang="en-US"/>
              <a:t>m, the intersection x</a:t>
            </a:r>
            <a:r>
              <a:rPr baseline="-25000" i="1" lang="en-US"/>
              <a:t>k</a:t>
            </a:r>
            <a:r>
              <a:rPr i="1" lang="en-US"/>
              <a:t> value for scan line k above the initial scan </a:t>
            </a:r>
            <a:r>
              <a:rPr lang="en-US"/>
              <a:t>line can be calculated as</a:t>
            </a:r>
            <a:endParaRPr/>
          </a:p>
          <a:p>
            <a:pPr indent="-170180" lvl="0" marL="342900" rtl="0" algn="l">
              <a:lnSpc>
                <a:spcPct val="100000"/>
              </a:lnSpc>
              <a:spcBef>
                <a:spcPts val="544"/>
              </a:spcBef>
              <a:spcAft>
                <a:spcPts val="0"/>
              </a:spcAft>
              <a:buClr>
                <a:schemeClr val="dk1"/>
              </a:buClr>
              <a:buSzPct val="100000"/>
              <a:buNone/>
            </a:pPr>
            <a:r>
              <a:t/>
            </a:r>
            <a:endParaRPr/>
          </a:p>
          <a:p>
            <a:pPr indent="-170180" lvl="0" marL="342900" rtl="0" algn="l">
              <a:lnSpc>
                <a:spcPct val="100000"/>
              </a:lnSpc>
              <a:spcBef>
                <a:spcPts val="544"/>
              </a:spcBef>
              <a:spcAft>
                <a:spcPts val="0"/>
              </a:spcAft>
              <a:buClr>
                <a:schemeClr val="dk1"/>
              </a:buClr>
              <a:buSzPct val="100000"/>
              <a:buNone/>
            </a:pPr>
            <a:r>
              <a:t/>
            </a:r>
            <a:endParaRPr/>
          </a:p>
          <a:p>
            <a:pPr indent="-170180" lvl="0" marL="342900" rtl="0" algn="l">
              <a:lnSpc>
                <a:spcPct val="100000"/>
              </a:lnSpc>
              <a:spcBef>
                <a:spcPts val="544"/>
              </a:spcBef>
              <a:spcAft>
                <a:spcPts val="0"/>
              </a:spcAft>
              <a:buClr>
                <a:schemeClr val="dk1"/>
              </a:buClr>
              <a:buSzPct val="100000"/>
              <a:buNone/>
            </a:pPr>
            <a:r>
              <a:t/>
            </a:r>
            <a:endParaRPr i="1"/>
          </a:p>
          <a:p>
            <a:pPr indent="-170180" lvl="0" marL="342900" rtl="0" algn="l">
              <a:lnSpc>
                <a:spcPct val="100000"/>
              </a:lnSpc>
              <a:spcBef>
                <a:spcPts val="544"/>
              </a:spcBef>
              <a:spcAft>
                <a:spcPts val="0"/>
              </a:spcAft>
              <a:buClr>
                <a:schemeClr val="dk1"/>
              </a:buClr>
              <a:buSzPct val="100000"/>
              <a:buNone/>
            </a:pPr>
            <a:r>
              <a:t/>
            </a:r>
            <a:endParaRPr i="1"/>
          </a:p>
          <a:p>
            <a:pPr indent="-342900" lvl="0" marL="342900" rtl="0" algn="l">
              <a:lnSpc>
                <a:spcPct val="100000"/>
              </a:lnSpc>
              <a:spcBef>
                <a:spcPts val="544"/>
              </a:spcBef>
              <a:spcAft>
                <a:spcPts val="0"/>
              </a:spcAft>
              <a:buClr>
                <a:schemeClr val="dk1"/>
              </a:buClr>
              <a:buSzPct val="100000"/>
              <a:buChar char="•"/>
            </a:pPr>
            <a:r>
              <a:rPr i="1" lang="en-US"/>
              <a:t>m is the ratio of two integers,</a:t>
            </a:r>
            <a:r>
              <a:rPr lang="en-US"/>
              <a:t> Where Δ</a:t>
            </a:r>
            <a:r>
              <a:rPr i="1" lang="en-US"/>
              <a:t>x and Δy are the differences between the edge endpoint x and y coordinate </a:t>
            </a:r>
            <a:r>
              <a:rPr lang="en-US"/>
              <a:t>values.</a:t>
            </a:r>
            <a:endParaRPr i="1"/>
          </a:p>
          <a:p>
            <a:pPr indent="-170180" lvl="0" marL="342900" rtl="0" algn="l">
              <a:lnSpc>
                <a:spcPct val="100000"/>
              </a:lnSpc>
              <a:spcBef>
                <a:spcPts val="544"/>
              </a:spcBef>
              <a:spcAft>
                <a:spcPts val="0"/>
              </a:spcAft>
              <a:buClr>
                <a:schemeClr val="dk1"/>
              </a:buClr>
              <a:buSzPct val="100000"/>
              <a:buNone/>
            </a:pPr>
            <a:r>
              <a:t/>
            </a:r>
            <a:endParaRPr/>
          </a:p>
        </p:txBody>
      </p:sp>
      <p:sp>
        <p:nvSpPr>
          <p:cNvPr id="584" name="Google Shape;58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85" name="Google Shape;585;p64"/>
          <p:cNvPicPr preferRelativeResize="0"/>
          <p:nvPr/>
        </p:nvPicPr>
        <p:blipFill rotWithShape="1">
          <a:blip r:embed="rId3">
            <a:alphaModFix/>
          </a:blip>
          <a:srcRect b="0" l="0" r="0" t="0"/>
          <a:stretch/>
        </p:blipFill>
        <p:spPr>
          <a:xfrm>
            <a:off x="838200" y="3048000"/>
            <a:ext cx="3429000" cy="1066800"/>
          </a:xfrm>
          <a:prstGeom prst="rect">
            <a:avLst/>
          </a:prstGeom>
          <a:noFill/>
          <a:ln>
            <a:noFill/>
          </a:ln>
        </p:spPr>
      </p:pic>
      <p:pic>
        <p:nvPicPr>
          <p:cNvPr id="586" name="Google Shape;586;p64"/>
          <p:cNvPicPr preferRelativeResize="0"/>
          <p:nvPr/>
        </p:nvPicPr>
        <p:blipFill rotWithShape="1">
          <a:blip r:embed="rId4">
            <a:alphaModFix/>
          </a:blip>
          <a:srcRect b="0" l="0" r="0" t="0"/>
          <a:stretch/>
        </p:blipFill>
        <p:spPr>
          <a:xfrm>
            <a:off x="2133600" y="5562600"/>
            <a:ext cx="2286000" cy="971550"/>
          </a:xfrm>
          <a:prstGeom prst="rect">
            <a:avLst/>
          </a:prstGeom>
          <a:noFill/>
          <a:ln>
            <a:noFill/>
          </a:ln>
        </p:spPr>
      </p:pic>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5"/>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592" name="Google Shape;592;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Thus, incremental calculations of </a:t>
            </a:r>
            <a:r>
              <a:rPr i="1" lang="en-US"/>
              <a:t>x intercepts along an edge for successive scan lines can </a:t>
            </a:r>
            <a:r>
              <a:rPr lang="en-US"/>
              <a:t>be expressed as </a:t>
            </a:r>
            <a:endParaRPr/>
          </a:p>
        </p:txBody>
      </p:sp>
      <p:sp>
        <p:nvSpPr>
          <p:cNvPr id="593" name="Google Shape;59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594" name="Google Shape;594;p65"/>
          <p:cNvPicPr preferRelativeResize="0"/>
          <p:nvPr/>
        </p:nvPicPr>
        <p:blipFill rotWithShape="1">
          <a:blip r:embed="rId3">
            <a:alphaModFix/>
          </a:blip>
          <a:srcRect b="0" l="0" r="0" t="0"/>
          <a:stretch/>
        </p:blipFill>
        <p:spPr>
          <a:xfrm>
            <a:off x="3048000" y="3162300"/>
            <a:ext cx="3428999" cy="1485900"/>
          </a:xfrm>
          <a:prstGeom prst="rect">
            <a:avLst/>
          </a:prstGeom>
          <a:noFill/>
          <a:ln>
            <a:noFill/>
          </a:ln>
        </p:spPr>
      </p:pic>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6"/>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600" name="Google Shape;600;p66"/>
          <p:cNvSpPr txBox="1"/>
          <p:nvPr>
            <p:ph idx="1" type="body"/>
          </p:nvPr>
        </p:nvSpPr>
        <p:spPr>
          <a:xfrm>
            <a:off x="228600" y="1981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sp>
        <p:nvSpPr>
          <p:cNvPr id="601" name="Google Shape;60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02" name="Google Shape;602;p66"/>
          <p:cNvPicPr preferRelativeResize="0"/>
          <p:nvPr/>
        </p:nvPicPr>
        <p:blipFill rotWithShape="1">
          <a:blip r:embed="rId3">
            <a:alphaModFix/>
          </a:blip>
          <a:srcRect b="0" l="0" r="0" t="0"/>
          <a:stretch/>
        </p:blipFill>
        <p:spPr>
          <a:xfrm>
            <a:off x="2590800" y="1447800"/>
            <a:ext cx="3428999" cy="1257300"/>
          </a:xfrm>
          <a:prstGeom prst="rect">
            <a:avLst/>
          </a:prstGeom>
          <a:noFill/>
          <a:ln>
            <a:noFill/>
          </a:ln>
        </p:spPr>
      </p:pic>
      <p:pic>
        <p:nvPicPr>
          <p:cNvPr id="603" name="Google Shape;603;p66"/>
          <p:cNvPicPr preferRelativeResize="0"/>
          <p:nvPr/>
        </p:nvPicPr>
        <p:blipFill rotWithShape="1">
          <a:blip r:embed="rId4">
            <a:alphaModFix/>
          </a:blip>
          <a:srcRect b="0" l="0" r="0" t="0"/>
          <a:stretch/>
        </p:blipFill>
        <p:spPr>
          <a:xfrm>
            <a:off x="533400" y="2895600"/>
            <a:ext cx="8153400" cy="3276600"/>
          </a:xfrm>
          <a:prstGeom prst="rect">
            <a:avLst/>
          </a:prstGeom>
          <a:noFill/>
          <a:ln>
            <a:noFill/>
          </a:ln>
        </p:spPr>
      </p:pic>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7"/>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609" name="Google Shape;609;p67"/>
          <p:cNvSpPr txBox="1"/>
          <p:nvPr>
            <p:ph idx="1" type="body"/>
          </p:nvPr>
        </p:nvSpPr>
        <p:spPr>
          <a:xfrm>
            <a:off x="457200" y="1600200"/>
            <a:ext cx="86868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None/>
            </a:pPr>
            <a:r>
              <a:rPr lang="en-US"/>
              <a:t>To perform a polygon fill efficiently, </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store the polygon boundary in a </a:t>
            </a:r>
            <a:r>
              <a:rPr i="1" lang="en-US"/>
              <a:t>sorted edge table that contains all the information  necessary to process the scan lines efficiently.</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Proceeding around the edges in either a clockwise or a counterclockwise order, we can use a bucket sort to store the edges, sorted on the smallest </a:t>
            </a:r>
            <a:r>
              <a:rPr i="1" lang="en-US"/>
              <a:t>y value of each edge, in the </a:t>
            </a:r>
            <a:r>
              <a:rPr lang="en-US"/>
              <a:t>correct scan-line positions.</a:t>
            </a:r>
            <a:endParaRPr/>
          </a:p>
        </p:txBody>
      </p:sp>
      <p:sp>
        <p:nvSpPr>
          <p:cNvPr id="610" name="Google Shape;610;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8"/>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616" name="Google Shape;616;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514350" lvl="0" marL="514350" rtl="0" algn="l">
              <a:lnSpc>
                <a:spcPct val="100000"/>
              </a:lnSpc>
              <a:spcBef>
                <a:spcPts val="0"/>
              </a:spcBef>
              <a:spcAft>
                <a:spcPts val="0"/>
              </a:spcAft>
              <a:buClr>
                <a:schemeClr val="dk1"/>
              </a:buClr>
              <a:buSzPct val="100000"/>
              <a:buAutoNum type="arabicPeriod" startAt="3"/>
            </a:pPr>
            <a:r>
              <a:rPr lang="en-US"/>
              <a:t>Only nonhorizontal edges are entered into the sorted edge table.</a:t>
            </a:r>
            <a:endParaRPr/>
          </a:p>
          <a:p>
            <a:pPr indent="-342900" lvl="0" marL="342900" rtl="0" algn="l">
              <a:lnSpc>
                <a:spcPct val="100000"/>
              </a:lnSpc>
              <a:spcBef>
                <a:spcPts val="592"/>
              </a:spcBef>
              <a:spcAft>
                <a:spcPts val="0"/>
              </a:spcAft>
              <a:buClr>
                <a:schemeClr val="dk1"/>
              </a:buClr>
              <a:buSzPct val="100000"/>
              <a:buNone/>
            </a:pPr>
            <a:r>
              <a:rPr lang="en-US"/>
              <a:t>4. Each entry in the table for a particular scan line contains the </a:t>
            </a:r>
            <a:endParaRPr/>
          </a:p>
          <a:p>
            <a:pPr indent="-285750" lvl="1" marL="742950" rtl="0" algn="l">
              <a:lnSpc>
                <a:spcPct val="100000"/>
              </a:lnSpc>
              <a:spcBef>
                <a:spcPts val="518"/>
              </a:spcBef>
              <a:spcAft>
                <a:spcPts val="0"/>
              </a:spcAft>
              <a:buClr>
                <a:schemeClr val="dk1"/>
              </a:buClr>
              <a:buSzPct val="100000"/>
              <a:buChar char="–"/>
            </a:pPr>
            <a:r>
              <a:rPr lang="en-US"/>
              <a:t>maximum </a:t>
            </a:r>
            <a:r>
              <a:rPr i="1" lang="en-US"/>
              <a:t>y value for that </a:t>
            </a:r>
            <a:r>
              <a:rPr lang="en-US"/>
              <a:t>edge, </a:t>
            </a:r>
            <a:endParaRPr/>
          </a:p>
          <a:p>
            <a:pPr indent="-285750" lvl="1" marL="742950" rtl="0" algn="l">
              <a:lnSpc>
                <a:spcPct val="100000"/>
              </a:lnSpc>
              <a:spcBef>
                <a:spcPts val="518"/>
              </a:spcBef>
              <a:spcAft>
                <a:spcPts val="0"/>
              </a:spcAft>
              <a:buClr>
                <a:schemeClr val="dk1"/>
              </a:buClr>
              <a:buSzPct val="100000"/>
              <a:buChar char="–"/>
            </a:pPr>
            <a:r>
              <a:rPr i="1" lang="en-US"/>
              <a:t>x-intercept value (at the lower vertex) for the edge, </a:t>
            </a:r>
            <a:endParaRPr/>
          </a:p>
          <a:p>
            <a:pPr indent="-285750" lvl="1" marL="742950" rtl="0" algn="l">
              <a:lnSpc>
                <a:spcPct val="100000"/>
              </a:lnSpc>
              <a:spcBef>
                <a:spcPts val="518"/>
              </a:spcBef>
              <a:spcAft>
                <a:spcPts val="0"/>
              </a:spcAft>
              <a:buClr>
                <a:schemeClr val="dk1"/>
              </a:buClr>
              <a:buSzPct val="100000"/>
              <a:buChar char="–"/>
            </a:pPr>
            <a:r>
              <a:rPr i="1" lang="en-US"/>
              <a:t>inverse slope of the </a:t>
            </a:r>
            <a:r>
              <a:rPr lang="en-US"/>
              <a:t>edge. </a:t>
            </a:r>
            <a:endParaRPr/>
          </a:p>
          <a:p>
            <a:pPr indent="-342900" lvl="0" marL="342900" rtl="0" algn="l">
              <a:lnSpc>
                <a:spcPct val="100000"/>
              </a:lnSpc>
              <a:spcBef>
                <a:spcPts val="592"/>
              </a:spcBef>
              <a:spcAft>
                <a:spcPts val="0"/>
              </a:spcAft>
              <a:buClr>
                <a:schemeClr val="dk1"/>
              </a:buClr>
              <a:buSzPct val="100000"/>
              <a:buNone/>
            </a:pPr>
            <a:r>
              <a:rPr lang="en-US"/>
              <a:t>   For each scan line, the edges are in sorted order from left to right</a:t>
            </a:r>
            <a:endParaRPr/>
          </a:p>
        </p:txBody>
      </p:sp>
      <p:sp>
        <p:nvSpPr>
          <p:cNvPr id="617" name="Google Shape;61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9"/>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623" name="Google Shape;623;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None/>
            </a:pPr>
            <a:r>
              <a:rPr lang="en-US"/>
              <a:t>5. Process the scan lines from the bottom of the polygon to its top, producing an </a:t>
            </a:r>
            <a:r>
              <a:rPr i="1" lang="en-US"/>
              <a:t>active edge list for each scan line crossing the polygon boundaries.</a:t>
            </a:r>
            <a:endParaRPr/>
          </a:p>
          <a:p>
            <a:pPr indent="-342900" lvl="0" marL="342900" rtl="0" algn="l">
              <a:lnSpc>
                <a:spcPct val="100000"/>
              </a:lnSpc>
              <a:spcBef>
                <a:spcPts val="640"/>
              </a:spcBef>
              <a:spcAft>
                <a:spcPts val="0"/>
              </a:spcAft>
              <a:buClr>
                <a:schemeClr val="dk1"/>
              </a:buClr>
              <a:buSzPts val="3200"/>
              <a:buNone/>
            </a:pPr>
            <a:r>
              <a:rPr lang="en-US"/>
              <a:t>6. The active edge list for a scan line contains all edges crossed by that scan line, with iterative coherence calculations used to obtain the edge intersections</a:t>
            </a:r>
            <a:endParaRPr/>
          </a:p>
        </p:txBody>
      </p:sp>
      <p:sp>
        <p:nvSpPr>
          <p:cNvPr id="624" name="Google Shape;624;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Examples of polygons</a:t>
            </a:r>
            <a:endParaRPr/>
          </a:p>
          <a:p>
            <a:pPr indent="-285750" lvl="1" marL="742950" rtl="0" algn="l">
              <a:lnSpc>
                <a:spcPct val="100000"/>
              </a:lnSpc>
              <a:spcBef>
                <a:spcPts val="560"/>
              </a:spcBef>
              <a:spcAft>
                <a:spcPts val="0"/>
              </a:spcAft>
              <a:buClr>
                <a:schemeClr val="dk1"/>
              </a:buClr>
              <a:buSzPts val="2800"/>
              <a:buChar char="–"/>
            </a:pPr>
            <a:r>
              <a:rPr lang="en-US"/>
              <a:t>  triangles,</a:t>
            </a:r>
            <a:endParaRPr/>
          </a:p>
          <a:p>
            <a:pPr indent="-285750" lvl="1" marL="742950" rtl="0" algn="l">
              <a:lnSpc>
                <a:spcPct val="100000"/>
              </a:lnSpc>
              <a:spcBef>
                <a:spcPts val="560"/>
              </a:spcBef>
              <a:spcAft>
                <a:spcPts val="0"/>
              </a:spcAft>
              <a:buClr>
                <a:schemeClr val="dk1"/>
              </a:buClr>
              <a:buSzPts val="2800"/>
              <a:buChar char="–"/>
            </a:pPr>
            <a:r>
              <a:rPr lang="en-US"/>
              <a:t> rectangles,</a:t>
            </a:r>
            <a:endParaRPr/>
          </a:p>
          <a:p>
            <a:pPr indent="-285750" lvl="1" marL="742950" rtl="0" algn="l">
              <a:lnSpc>
                <a:spcPct val="100000"/>
              </a:lnSpc>
              <a:spcBef>
                <a:spcPts val="560"/>
              </a:spcBef>
              <a:spcAft>
                <a:spcPts val="0"/>
              </a:spcAft>
              <a:buClr>
                <a:schemeClr val="dk1"/>
              </a:buClr>
              <a:buSzPts val="2800"/>
              <a:buChar char="–"/>
            </a:pPr>
            <a:r>
              <a:rPr lang="en-US"/>
              <a:t>  octagons, </a:t>
            </a:r>
            <a:endParaRPr/>
          </a:p>
          <a:p>
            <a:pPr indent="-285750" lvl="1" marL="742950" rtl="0" algn="l">
              <a:lnSpc>
                <a:spcPct val="100000"/>
              </a:lnSpc>
              <a:spcBef>
                <a:spcPts val="560"/>
              </a:spcBef>
              <a:spcAft>
                <a:spcPts val="0"/>
              </a:spcAft>
              <a:buClr>
                <a:schemeClr val="dk1"/>
              </a:buClr>
              <a:buSzPts val="2800"/>
              <a:buChar char="–"/>
            </a:pPr>
            <a:r>
              <a:rPr lang="en-US"/>
              <a:t> decagons.</a:t>
            </a:r>
            <a:endParaRPr/>
          </a:p>
        </p:txBody>
      </p:sp>
      <p:sp>
        <p:nvSpPr>
          <p:cNvPr id="136" name="Google Shape;13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age result for To identify A  Concave Polygons" id="137" name="Google Shape;137;p7"/>
          <p:cNvPicPr preferRelativeResize="0"/>
          <p:nvPr/>
        </p:nvPicPr>
        <p:blipFill rotWithShape="1">
          <a:blip r:embed="rId3">
            <a:alphaModFix/>
          </a:blip>
          <a:srcRect b="0" l="0" r="0" t="0"/>
          <a:stretch/>
        </p:blipFill>
        <p:spPr>
          <a:xfrm>
            <a:off x="4572000" y="1524000"/>
            <a:ext cx="4114800" cy="3810000"/>
          </a:xfrm>
          <a:prstGeom prst="rect">
            <a:avLst/>
          </a:prstGeom>
          <a:noFill/>
          <a:ln>
            <a:noFill/>
          </a:ln>
        </p:spPr>
      </p:pic>
    </p:spTree>
  </p:cSld>
  <p:clrMapOvr>
    <a:masterClrMapping/>
  </p:clrMapOvr>
  <p:transition spd="slow">
    <p:fade thruBlk="1"/>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0"/>
          <p:cNvSpPr txBox="1"/>
          <p:nvPr>
            <p:ph type="title"/>
          </p:nvPr>
        </p:nvSpPr>
        <p:spPr>
          <a:xfrm>
            <a:off x="228600" y="274638"/>
            <a:ext cx="84582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t>General Scan-Line Polygon-Fill Algorithm</a:t>
            </a:r>
            <a:endParaRPr sz="2800"/>
          </a:p>
        </p:txBody>
      </p:sp>
      <p:sp>
        <p:nvSpPr>
          <p:cNvPr id="630" name="Google Shape;630;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sp>
        <p:nvSpPr>
          <p:cNvPr id="631" name="Google Shape;631;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632" name="Google Shape;632;p70"/>
          <p:cNvPicPr preferRelativeResize="0"/>
          <p:nvPr/>
        </p:nvPicPr>
        <p:blipFill rotWithShape="1">
          <a:blip r:embed="rId3">
            <a:alphaModFix/>
          </a:blip>
          <a:srcRect b="0" l="0" r="0" t="0"/>
          <a:stretch/>
        </p:blipFill>
        <p:spPr>
          <a:xfrm>
            <a:off x="228600" y="1524000"/>
            <a:ext cx="8648700" cy="4629150"/>
          </a:xfrm>
          <a:prstGeom prst="rect">
            <a:avLst/>
          </a:prstGeom>
          <a:noFill/>
          <a:ln>
            <a:noFill/>
          </a:ln>
        </p:spPr>
      </p:pic>
    </p:spTree>
  </p:cSld>
  <p:clrMapOvr>
    <a:masterClrMapping/>
  </p:clrMapOvr>
  <p:transition spd="slow">
    <p:fade thruBlk="1"/>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1"/>
          <p:cNvSpPr txBox="1"/>
          <p:nvPr>
            <p:ph type="title"/>
          </p:nvPr>
        </p:nvSpPr>
        <p:spPr>
          <a:xfrm>
            <a:off x="3810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Outline – Module 2</a:t>
            </a:r>
            <a:endParaRPr/>
          </a:p>
        </p:txBody>
      </p:sp>
      <p:sp>
        <p:nvSpPr>
          <p:cNvPr id="638" name="Google Shape;638;p71"/>
          <p:cNvSpPr txBox="1"/>
          <p:nvPr>
            <p:ph idx="1" type="body"/>
          </p:nvPr>
        </p:nvSpPr>
        <p:spPr>
          <a:xfrm>
            <a:off x="0" y="838200"/>
            <a:ext cx="9144000" cy="5715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US"/>
              <a:t>Fill area Primitives</a:t>
            </a:r>
            <a:endParaRPr/>
          </a:p>
          <a:p>
            <a:pPr indent="-285750" lvl="1" marL="742950" rtl="0" algn="l">
              <a:lnSpc>
                <a:spcPct val="100000"/>
              </a:lnSpc>
              <a:spcBef>
                <a:spcPts val="392"/>
              </a:spcBef>
              <a:spcAft>
                <a:spcPts val="0"/>
              </a:spcAft>
              <a:buClr>
                <a:schemeClr val="dk1"/>
              </a:buClr>
              <a:buSzPct val="100000"/>
              <a:buChar char="–"/>
            </a:pPr>
            <a:r>
              <a:rPr lang="en-US"/>
              <a:t>Polygon fill-areas, </a:t>
            </a:r>
            <a:endParaRPr/>
          </a:p>
          <a:p>
            <a:pPr indent="-285750" lvl="1" marL="742950" rtl="0" algn="l">
              <a:lnSpc>
                <a:spcPct val="100000"/>
              </a:lnSpc>
              <a:spcBef>
                <a:spcPts val="392"/>
              </a:spcBef>
              <a:spcAft>
                <a:spcPts val="0"/>
              </a:spcAft>
              <a:buClr>
                <a:schemeClr val="dk1"/>
              </a:buClr>
              <a:buSzPct val="100000"/>
              <a:buChar char="–"/>
            </a:pPr>
            <a:r>
              <a:rPr lang="en-US"/>
              <a:t>OpenGL polygon fill area functions, </a:t>
            </a:r>
            <a:endParaRPr/>
          </a:p>
          <a:p>
            <a:pPr indent="-285750" lvl="1" marL="742950" rtl="0" algn="l">
              <a:lnSpc>
                <a:spcPct val="100000"/>
              </a:lnSpc>
              <a:spcBef>
                <a:spcPts val="392"/>
              </a:spcBef>
              <a:spcAft>
                <a:spcPts val="0"/>
              </a:spcAft>
              <a:buClr>
                <a:schemeClr val="dk1"/>
              </a:buClr>
              <a:buSzPct val="100000"/>
              <a:buChar char="–"/>
            </a:pPr>
            <a:r>
              <a:rPr lang="en-US"/>
              <a:t>fill area attributes, </a:t>
            </a:r>
            <a:endParaRPr/>
          </a:p>
          <a:p>
            <a:pPr indent="-285750" lvl="1" marL="742950" rtl="0" algn="l">
              <a:lnSpc>
                <a:spcPct val="100000"/>
              </a:lnSpc>
              <a:spcBef>
                <a:spcPts val="392"/>
              </a:spcBef>
              <a:spcAft>
                <a:spcPts val="0"/>
              </a:spcAft>
              <a:buClr>
                <a:schemeClr val="dk1"/>
              </a:buClr>
              <a:buSzPct val="100000"/>
              <a:buChar char="–"/>
            </a:pPr>
            <a:r>
              <a:rPr lang="en-US"/>
              <a:t>general scan line polygon fill algorithm,</a:t>
            </a:r>
            <a:endParaRPr/>
          </a:p>
          <a:p>
            <a:pPr indent="-285750" lvl="1" marL="742950" rtl="0" algn="l">
              <a:lnSpc>
                <a:spcPct val="100000"/>
              </a:lnSpc>
              <a:spcBef>
                <a:spcPts val="392"/>
              </a:spcBef>
              <a:spcAft>
                <a:spcPts val="0"/>
              </a:spcAft>
              <a:buClr>
                <a:schemeClr val="dk1"/>
              </a:buClr>
              <a:buSzPct val="100000"/>
              <a:buChar char="–"/>
            </a:pPr>
            <a:r>
              <a:rPr lang="en-US"/>
              <a:t> OpenGL fill-area attribute functions.</a:t>
            </a:r>
            <a:endParaRPr/>
          </a:p>
          <a:p>
            <a:pPr indent="-342900" lvl="0" marL="342900" rtl="0" algn="l">
              <a:lnSpc>
                <a:spcPct val="100000"/>
              </a:lnSpc>
              <a:spcBef>
                <a:spcPts val="448"/>
              </a:spcBef>
              <a:spcAft>
                <a:spcPts val="0"/>
              </a:spcAft>
              <a:buClr>
                <a:srgbClr val="FF0000"/>
              </a:buClr>
              <a:buSzPct val="100000"/>
              <a:buChar char="•"/>
            </a:pPr>
            <a:r>
              <a:rPr b="1" lang="en-US">
                <a:solidFill>
                  <a:srgbClr val="FF0000"/>
                </a:solidFill>
              </a:rPr>
              <a:t>2D Geometric Transformations</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Basic 2D Geometric Transformations,</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matrix representations and homogeneous coordinates.</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 Inverse transformations,</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2DComposite transformations,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other 2D transformations,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raster methods for geometric transformations,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OpenGL raster transformations, </a:t>
            </a:r>
            <a:endParaRPr/>
          </a:p>
          <a:p>
            <a:pPr indent="-285750" lvl="1" marL="742950" rtl="0" algn="l">
              <a:lnSpc>
                <a:spcPct val="100000"/>
              </a:lnSpc>
              <a:spcBef>
                <a:spcPts val="392"/>
              </a:spcBef>
              <a:spcAft>
                <a:spcPts val="0"/>
              </a:spcAft>
              <a:buClr>
                <a:srgbClr val="FF0000"/>
              </a:buClr>
              <a:buSzPct val="100000"/>
              <a:buChar char="–"/>
            </a:pPr>
            <a:r>
              <a:rPr lang="en-US">
                <a:solidFill>
                  <a:srgbClr val="FF0000"/>
                </a:solidFill>
              </a:rPr>
              <a:t>OpenGL geometric transformations function,</a:t>
            </a:r>
            <a:endParaRPr/>
          </a:p>
          <a:p>
            <a:pPr indent="-342900" lvl="0" marL="342900" rtl="0" algn="l">
              <a:lnSpc>
                <a:spcPct val="100000"/>
              </a:lnSpc>
              <a:spcBef>
                <a:spcPts val="448"/>
              </a:spcBef>
              <a:spcAft>
                <a:spcPts val="0"/>
              </a:spcAft>
              <a:buClr>
                <a:schemeClr val="dk1"/>
              </a:buClr>
              <a:buSzPct val="100000"/>
              <a:buChar char="•"/>
            </a:pPr>
            <a:r>
              <a:rPr b="1" lang="en-US"/>
              <a:t>2D viewing</a:t>
            </a:r>
            <a:endParaRPr/>
          </a:p>
          <a:p>
            <a:pPr indent="-285750" lvl="1" marL="742950" rtl="0" algn="l">
              <a:lnSpc>
                <a:spcPct val="100000"/>
              </a:lnSpc>
              <a:spcBef>
                <a:spcPts val="392"/>
              </a:spcBef>
              <a:spcAft>
                <a:spcPts val="0"/>
              </a:spcAft>
              <a:buClr>
                <a:schemeClr val="dk1"/>
              </a:buClr>
              <a:buSzPct val="100000"/>
              <a:buChar char="–"/>
            </a:pPr>
            <a:r>
              <a:rPr lang="en-US"/>
              <a:t> 2D viewing pipeline,</a:t>
            </a:r>
            <a:endParaRPr/>
          </a:p>
          <a:p>
            <a:pPr indent="-285750" lvl="1" marL="742950" rtl="0" algn="l">
              <a:lnSpc>
                <a:spcPct val="100000"/>
              </a:lnSpc>
              <a:spcBef>
                <a:spcPts val="392"/>
              </a:spcBef>
              <a:spcAft>
                <a:spcPts val="0"/>
              </a:spcAft>
              <a:buClr>
                <a:schemeClr val="dk1"/>
              </a:buClr>
              <a:buSzPts val="807"/>
              <a:buChar char="–"/>
            </a:pPr>
            <a:r>
              <a:rPr lang="en-US"/>
              <a:t> OpenGL 2D viewing functions.</a:t>
            </a:r>
            <a:endParaRPr sz="6800">
              <a:latin typeface="Cambria"/>
              <a:ea typeface="Cambria"/>
              <a:cs typeface="Cambria"/>
              <a:sym typeface="Cambria"/>
            </a:endParaRPr>
          </a:p>
        </p:txBody>
      </p:sp>
      <p:sp>
        <p:nvSpPr>
          <p:cNvPr id="639" name="Google Shape;639;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chemeClr val="dk1"/>
              </a:buClr>
              <a:buSzPts val="4400"/>
              <a:buFont typeface="Calibri"/>
              <a:buNone/>
            </a:pPr>
            <a:r>
              <a:rPr lang="en-US"/>
              <a:t>Basic geometric transformations</a:t>
            </a:r>
            <a:endParaRPr/>
          </a:p>
        </p:txBody>
      </p:sp>
      <p:sp>
        <p:nvSpPr>
          <p:cNvPr id="645" name="Google Shape;645;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Translation</a:t>
            </a:r>
            <a:endParaRPr/>
          </a:p>
          <a:p>
            <a:pPr indent="-342900" lvl="0" marL="342900" rtl="0" algn="l">
              <a:lnSpc>
                <a:spcPct val="100000"/>
              </a:lnSpc>
              <a:spcBef>
                <a:spcPts val="640"/>
              </a:spcBef>
              <a:spcAft>
                <a:spcPts val="0"/>
              </a:spcAft>
              <a:buClr>
                <a:schemeClr val="dk1"/>
              </a:buClr>
              <a:buSzPts val="3200"/>
              <a:buChar char="•"/>
            </a:pPr>
            <a:r>
              <a:rPr lang="en-US"/>
              <a:t>Rotation</a:t>
            </a:r>
            <a:endParaRPr/>
          </a:p>
          <a:p>
            <a:pPr indent="-342900" lvl="0" marL="342900" rtl="0" algn="l">
              <a:lnSpc>
                <a:spcPct val="100000"/>
              </a:lnSpc>
              <a:spcBef>
                <a:spcPts val="640"/>
              </a:spcBef>
              <a:spcAft>
                <a:spcPts val="0"/>
              </a:spcAft>
              <a:buClr>
                <a:schemeClr val="dk1"/>
              </a:buClr>
              <a:buSzPts val="3200"/>
              <a:buChar char="•"/>
            </a:pPr>
            <a:r>
              <a:rPr lang="en-US"/>
              <a:t>Scaling</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646" name="Google Shape;646;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translation</a:t>
            </a:r>
            <a:endParaRPr/>
          </a:p>
        </p:txBody>
      </p:sp>
      <p:sp>
        <p:nvSpPr>
          <p:cNvPr id="652" name="Google Shape;652;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53" name="Google Shape;653;p73"/>
          <p:cNvSpPr txBox="1"/>
          <p:nvPr/>
        </p:nvSpPr>
        <p:spPr>
          <a:xfrm>
            <a:off x="5334000" y="5791200"/>
            <a:ext cx="3810000" cy="547462"/>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ctr">
              <a:lnSpc>
                <a:spcPct val="100000"/>
              </a:lnSpc>
              <a:spcBef>
                <a:spcPts val="0"/>
              </a:spcBef>
              <a:spcAft>
                <a:spcPts val="0"/>
              </a:spcAft>
              <a:buClr>
                <a:schemeClr val="dk2"/>
              </a:buClr>
              <a:buSzPct val="100000"/>
              <a:buFont typeface="Arial"/>
              <a:buNone/>
            </a:pPr>
            <a:r>
              <a:rPr b="0" i="0" lang="en-US" sz="3600" u="none" cap="none" strike="noStrike">
                <a:solidFill>
                  <a:schemeClr val="dk2"/>
                </a:solidFill>
                <a:latin typeface="Arial"/>
                <a:ea typeface="Arial"/>
                <a:cs typeface="Arial"/>
                <a:sym typeface="Arial"/>
              </a:rPr>
              <a:t>Translating a point from position </a:t>
            </a:r>
            <a:r>
              <a:rPr b="1" i="0" lang="en-US" sz="3600" u="none" cap="none" strike="noStrike">
                <a:solidFill>
                  <a:schemeClr val="dk2"/>
                </a:solidFill>
                <a:latin typeface="Arial"/>
                <a:ea typeface="Arial"/>
                <a:cs typeface="Arial"/>
                <a:sym typeface="Arial"/>
              </a:rPr>
              <a:t>P</a:t>
            </a:r>
            <a:r>
              <a:rPr b="0" i="0" lang="en-US" sz="3600" u="none" cap="none" strike="noStrike">
                <a:solidFill>
                  <a:schemeClr val="dk2"/>
                </a:solidFill>
                <a:latin typeface="Arial"/>
                <a:ea typeface="Arial"/>
                <a:cs typeface="Arial"/>
                <a:sym typeface="Arial"/>
              </a:rPr>
              <a:t> to position </a:t>
            </a:r>
            <a:r>
              <a:rPr b="1" i="0" lang="en-US" sz="3600" u="none" cap="none" strike="noStrike">
                <a:solidFill>
                  <a:schemeClr val="dk2"/>
                </a:solidFill>
                <a:latin typeface="Arial"/>
                <a:ea typeface="Arial"/>
                <a:cs typeface="Arial"/>
                <a:sym typeface="Arial"/>
              </a:rPr>
              <a:t>P</a:t>
            </a:r>
            <a:r>
              <a:rPr b="0" i="1" lang="en-US" sz="3600" u="none" cap="none" strike="noStrike">
                <a:solidFill>
                  <a:schemeClr val="dk2"/>
                </a:solidFill>
                <a:latin typeface="Arial"/>
                <a:ea typeface="Arial"/>
                <a:cs typeface="Arial"/>
                <a:sym typeface="Arial"/>
              </a:rPr>
              <a:t>’</a:t>
            </a:r>
            <a:r>
              <a:rPr b="0" i="0" lang="en-US" sz="3600" u="none" cap="none" strike="noStrike">
                <a:solidFill>
                  <a:schemeClr val="dk2"/>
                </a:solidFill>
                <a:latin typeface="Arial"/>
                <a:ea typeface="Arial"/>
                <a:cs typeface="Arial"/>
                <a:sym typeface="Arial"/>
              </a:rPr>
              <a:t> using a translation vector </a:t>
            </a:r>
            <a:r>
              <a:rPr b="1" i="0" lang="en-US" sz="3600" u="none" cap="none" strike="noStrike">
                <a:solidFill>
                  <a:schemeClr val="dk2"/>
                </a:solidFill>
                <a:latin typeface="Arial"/>
                <a:ea typeface="Arial"/>
                <a:cs typeface="Arial"/>
                <a:sym typeface="Arial"/>
              </a:rPr>
              <a:t>T</a:t>
            </a:r>
            <a:r>
              <a:rPr b="0" i="0" lang="en-US" sz="3600" u="none" cap="none" strike="noStrike">
                <a:solidFill>
                  <a:schemeClr val="dk2"/>
                </a:solidFill>
                <a:latin typeface="Arial"/>
                <a:ea typeface="Arial"/>
                <a:cs typeface="Arial"/>
                <a:sym typeface="Arial"/>
              </a:rPr>
              <a:t>.</a:t>
            </a:r>
            <a:endParaRPr b="0" i="0" sz="3600" u="none" cap="none" strike="noStrike">
              <a:solidFill>
                <a:schemeClr val="dk2"/>
              </a:solidFill>
              <a:latin typeface="Arial"/>
              <a:ea typeface="Arial"/>
              <a:cs typeface="Arial"/>
              <a:sym typeface="Arial"/>
            </a:endParaRPr>
          </a:p>
        </p:txBody>
      </p:sp>
      <p:pic>
        <p:nvPicPr>
          <p:cNvPr descr="AADGHAY0" id="654" name="Google Shape;654;p73"/>
          <p:cNvPicPr preferRelativeResize="0"/>
          <p:nvPr/>
        </p:nvPicPr>
        <p:blipFill rotWithShape="1">
          <a:blip r:embed="rId3">
            <a:alphaModFix/>
          </a:blip>
          <a:srcRect b="0" l="0" r="0" t="0"/>
          <a:stretch/>
        </p:blipFill>
        <p:spPr>
          <a:xfrm>
            <a:off x="5452430" y="1447800"/>
            <a:ext cx="3691570" cy="4013458"/>
          </a:xfrm>
          <a:prstGeom prst="rect">
            <a:avLst/>
          </a:prstGeom>
          <a:noFill/>
          <a:ln>
            <a:noFill/>
          </a:ln>
        </p:spPr>
      </p:pic>
      <p:pic>
        <p:nvPicPr>
          <p:cNvPr descr="Screen Shot 2014-10-07 at 3.32.37 PM.png" id="655" name="Google Shape;655;p73"/>
          <p:cNvPicPr preferRelativeResize="0"/>
          <p:nvPr/>
        </p:nvPicPr>
        <p:blipFill rotWithShape="1">
          <a:blip r:embed="rId4">
            <a:alphaModFix/>
          </a:blip>
          <a:srcRect b="0" l="0" r="0" t="0"/>
          <a:stretch/>
        </p:blipFill>
        <p:spPr>
          <a:xfrm>
            <a:off x="533400" y="4343400"/>
            <a:ext cx="3632200" cy="482600"/>
          </a:xfrm>
          <a:prstGeom prst="rect">
            <a:avLst/>
          </a:prstGeom>
          <a:noFill/>
          <a:ln>
            <a:noFill/>
          </a:ln>
        </p:spPr>
      </p:pic>
      <p:sp>
        <p:nvSpPr>
          <p:cNvPr id="656" name="Google Shape;656;p73"/>
          <p:cNvSpPr/>
          <p:nvPr/>
        </p:nvSpPr>
        <p:spPr>
          <a:xfrm>
            <a:off x="609600" y="1828800"/>
            <a:ext cx="4572000"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To translate a two-dimensional position, we add translation distances t</a:t>
            </a:r>
            <a:r>
              <a:rPr b="0" baseline="-25000" i="0" lang="en-US" sz="2400" u="none" cap="none" strike="noStrike">
                <a:solidFill>
                  <a:schemeClr val="dk1"/>
                </a:solidFill>
                <a:latin typeface="Calibri"/>
                <a:ea typeface="Calibri"/>
                <a:cs typeface="Calibri"/>
                <a:sym typeface="Calibri"/>
              </a:rPr>
              <a:t>x</a:t>
            </a:r>
            <a:r>
              <a:rPr b="0" i="0" lang="en-US" sz="2400" u="none" cap="none" strike="noStrike">
                <a:solidFill>
                  <a:schemeClr val="dk1"/>
                </a:solidFill>
                <a:latin typeface="Calibri"/>
                <a:ea typeface="Calibri"/>
                <a:cs typeface="Calibri"/>
                <a:sym typeface="Calibri"/>
              </a:rPr>
              <a:t> and t</a:t>
            </a:r>
            <a:r>
              <a:rPr b="0" baseline="-25000" i="0" lang="en-US" sz="2400" u="none" cap="none" strike="noStrike">
                <a:solidFill>
                  <a:schemeClr val="dk1"/>
                </a:solidFill>
                <a:latin typeface="Calibri"/>
                <a:ea typeface="Calibri"/>
                <a:cs typeface="Calibri"/>
                <a:sym typeface="Calibri"/>
              </a:rPr>
              <a:t>y</a:t>
            </a:r>
            <a:r>
              <a:rPr b="0" i="0" lang="en-US" sz="2400" u="none" cap="none" strike="noStrike">
                <a:solidFill>
                  <a:schemeClr val="dk1"/>
                </a:solidFill>
                <a:latin typeface="Calibri"/>
                <a:ea typeface="Calibri"/>
                <a:cs typeface="Calibri"/>
                <a:sym typeface="Calibri"/>
              </a:rPr>
              <a:t> to the original coordinates (x, y) to obtain the new coordinate position (x’, 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as shown in Figure .</a:t>
            </a:r>
            <a:endParaRPr b="0" i="0" sz="2400" u="none" cap="none" strike="noStrike">
              <a:solidFill>
                <a:schemeClr val="dk1"/>
              </a:solidFill>
              <a:latin typeface="Calibri"/>
              <a:ea typeface="Calibri"/>
              <a:cs typeface="Calibri"/>
              <a:sym typeface="Calibri"/>
            </a:endParaRPr>
          </a:p>
        </p:txBody>
      </p:sp>
      <p:sp>
        <p:nvSpPr>
          <p:cNvPr id="657" name="Google Shape;657;p73"/>
          <p:cNvSpPr/>
          <p:nvPr/>
        </p:nvSpPr>
        <p:spPr>
          <a:xfrm>
            <a:off x="685800" y="5562600"/>
            <a:ext cx="45720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translation distance pair (</a:t>
            </a:r>
            <a:r>
              <a:rPr b="0" i="1" lang="en-US" sz="1800" u="none" cap="none" strike="noStrike">
                <a:solidFill>
                  <a:schemeClr val="dk1"/>
                </a:solidFill>
                <a:latin typeface="Calibri"/>
                <a:ea typeface="Calibri"/>
                <a:cs typeface="Calibri"/>
                <a:sym typeface="Calibri"/>
              </a:rPr>
              <a:t>t</a:t>
            </a:r>
            <a:r>
              <a:rPr b="0" baseline="-25000" i="1" lang="en-US" sz="1800" u="none" cap="none" strike="noStrike">
                <a:solidFill>
                  <a:schemeClr val="dk1"/>
                </a:solidFill>
                <a:latin typeface="Calibri"/>
                <a:ea typeface="Calibri"/>
                <a:cs typeface="Calibri"/>
                <a:sym typeface="Calibri"/>
              </a:rPr>
              <a:t>x  </a:t>
            </a:r>
            <a:r>
              <a:rPr b="0" i="1" lang="en-US" sz="1800" u="none" cap="none" strike="noStrike">
                <a:solidFill>
                  <a:schemeClr val="dk1"/>
                </a:solidFill>
                <a:latin typeface="Calibri"/>
                <a:ea typeface="Calibri"/>
                <a:cs typeface="Calibri"/>
                <a:sym typeface="Calibri"/>
              </a:rPr>
              <a:t>, t</a:t>
            </a:r>
            <a:r>
              <a:rPr b="0" baseline="-25000" i="1" lang="en-US" sz="1800" u="none" cap="none" strike="noStrike">
                <a:solidFill>
                  <a:schemeClr val="dk1"/>
                </a:solidFill>
                <a:latin typeface="Calibri"/>
                <a:ea typeface="Calibri"/>
                <a:cs typeface="Calibri"/>
                <a:sym typeface="Calibri"/>
              </a:rPr>
              <a:t>y</a:t>
            </a:r>
            <a:r>
              <a:rPr b="0" i="1" lang="en-US" sz="1800" u="none" cap="none" strike="noStrike">
                <a:solidFill>
                  <a:schemeClr val="dk1"/>
                </a:solidFill>
                <a:latin typeface="Calibri"/>
                <a:ea typeface="Calibri"/>
                <a:cs typeface="Calibri"/>
                <a:sym typeface="Calibri"/>
              </a:rPr>
              <a:t>) is called a </a:t>
            </a:r>
            <a:r>
              <a:rPr b="1" i="1" lang="en-US" sz="1800" u="none" cap="none" strike="noStrike">
                <a:solidFill>
                  <a:schemeClr val="dk1"/>
                </a:solidFill>
                <a:latin typeface="Calibri"/>
                <a:ea typeface="Calibri"/>
                <a:cs typeface="Calibri"/>
                <a:sym typeface="Calibri"/>
              </a:rPr>
              <a:t>translation vector or shift vector.</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translation equations</a:t>
            </a:r>
            <a:endParaRPr/>
          </a:p>
        </p:txBody>
      </p:sp>
      <p:sp>
        <p:nvSpPr>
          <p:cNvPr id="663" name="Google Shape;663;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3.32.37 PM.png" id="664" name="Google Shape;664;p74"/>
          <p:cNvPicPr preferRelativeResize="0"/>
          <p:nvPr/>
        </p:nvPicPr>
        <p:blipFill rotWithShape="1">
          <a:blip r:embed="rId3">
            <a:alphaModFix/>
          </a:blip>
          <a:srcRect b="0" l="0" r="0" t="0"/>
          <a:stretch/>
        </p:blipFill>
        <p:spPr>
          <a:xfrm>
            <a:off x="609600" y="1524000"/>
            <a:ext cx="3632200" cy="482600"/>
          </a:xfrm>
          <a:prstGeom prst="rect">
            <a:avLst/>
          </a:prstGeom>
          <a:noFill/>
          <a:ln cap="flat" cmpd="sng" w="9525">
            <a:solidFill>
              <a:schemeClr val="accent1"/>
            </a:solidFill>
            <a:prstDash val="solid"/>
            <a:round/>
            <a:headEnd len="sm" w="sm" type="none"/>
            <a:tailEnd len="sm" w="sm" type="none"/>
          </a:ln>
        </p:spPr>
      </p:pic>
      <p:pic>
        <p:nvPicPr>
          <p:cNvPr descr="Screen Shot 2014-10-07 at 3.32.45 PM.png" id="665" name="Google Shape;665;p74"/>
          <p:cNvPicPr preferRelativeResize="0"/>
          <p:nvPr/>
        </p:nvPicPr>
        <p:blipFill rotWithShape="1">
          <a:blip r:embed="rId4">
            <a:alphaModFix/>
          </a:blip>
          <a:srcRect b="0" l="0" r="0" t="0"/>
          <a:stretch/>
        </p:blipFill>
        <p:spPr>
          <a:xfrm>
            <a:off x="381000" y="3200400"/>
            <a:ext cx="5486400" cy="914400"/>
          </a:xfrm>
          <a:prstGeom prst="rect">
            <a:avLst/>
          </a:prstGeom>
          <a:noFill/>
          <a:ln>
            <a:noFill/>
          </a:ln>
        </p:spPr>
      </p:pic>
      <p:pic>
        <p:nvPicPr>
          <p:cNvPr descr="Screen Shot 2014-10-07 at 3.33.06 PM.png" id="666" name="Google Shape;666;p74"/>
          <p:cNvPicPr preferRelativeResize="0"/>
          <p:nvPr/>
        </p:nvPicPr>
        <p:blipFill rotWithShape="1">
          <a:blip r:embed="rId5">
            <a:alphaModFix/>
          </a:blip>
          <a:srcRect b="0" l="0" r="0" t="0"/>
          <a:stretch/>
        </p:blipFill>
        <p:spPr>
          <a:xfrm>
            <a:off x="609600" y="5105400"/>
            <a:ext cx="1727200" cy="508000"/>
          </a:xfrm>
          <a:prstGeom prst="rect">
            <a:avLst/>
          </a:prstGeom>
          <a:noFill/>
          <a:ln cap="flat" cmpd="sng" w="9525">
            <a:solidFill>
              <a:schemeClr val="accent1"/>
            </a:solidFill>
            <a:prstDash val="solid"/>
            <a:round/>
            <a:headEnd len="sm" w="sm" type="none"/>
            <a:tailEnd len="sm" w="sm" type="none"/>
          </a:ln>
        </p:spPr>
      </p:pic>
      <p:sp>
        <p:nvSpPr>
          <p:cNvPr id="667" name="Google Shape;667;p74"/>
          <p:cNvSpPr txBox="1"/>
          <p:nvPr/>
        </p:nvSpPr>
        <p:spPr>
          <a:xfrm>
            <a:off x="533400" y="5791200"/>
            <a:ext cx="721964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Translation is a </a:t>
            </a:r>
            <a:r>
              <a:rPr b="0" i="0" lang="en-US" sz="1800" u="none" cap="none" strike="noStrike">
                <a:solidFill>
                  <a:srgbClr val="FF0000"/>
                </a:solidFill>
                <a:latin typeface="Calibri"/>
                <a:ea typeface="Calibri"/>
                <a:cs typeface="Calibri"/>
                <a:sym typeface="Calibri"/>
              </a:rPr>
              <a:t>rigid-body transformation</a:t>
            </a:r>
            <a:r>
              <a:rPr b="0" i="0" lang="en-US" sz="1800" u="none" cap="none" strike="noStrike">
                <a:solidFill>
                  <a:schemeClr val="dk1"/>
                </a:solidFill>
                <a:latin typeface="Calibri"/>
                <a:ea typeface="Calibri"/>
                <a:cs typeface="Calibri"/>
                <a:sym typeface="Calibri"/>
              </a:rPr>
              <a:t>: Objects are moved without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deformation.</a:t>
            </a:r>
            <a:endParaRPr b="0" i="0" sz="1800" u="none" cap="none" strike="noStrike">
              <a:solidFill>
                <a:schemeClr val="dk1"/>
              </a:solidFill>
              <a:latin typeface="Calibri"/>
              <a:ea typeface="Calibri"/>
              <a:cs typeface="Calibri"/>
              <a:sym typeface="Calibri"/>
            </a:endParaRPr>
          </a:p>
        </p:txBody>
      </p:sp>
      <p:sp>
        <p:nvSpPr>
          <p:cNvPr id="668" name="Google Shape;668;p74"/>
          <p:cNvSpPr/>
          <p:nvPr/>
        </p:nvSpPr>
        <p:spPr>
          <a:xfrm>
            <a:off x="533400" y="1981200"/>
            <a:ext cx="86106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can express  above Equations  as a single matrix equation by using the following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column vectors to represent coordinate positions and the translation vector:</a:t>
            </a:r>
            <a:endParaRPr b="0" i="0" sz="1800" u="none" cap="none" strike="noStrike">
              <a:solidFill>
                <a:schemeClr val="dk1"/>
              </a:solidFill>
              <a:latin typeface="Calibri"/>
              <a:ea typeface="Calibri"/>
              <a:cs typeface="Calibri"/>
              <a:sym typeface="Calibri"/>
            </a:endParaRPr>
          </a:p>
        </p:txBody>
      </p:sp>
      <p:sp>
        <p:nvSpPr>
          <p:cNvPr id="669" name="Google Shape;669;p74"/>
          <p:cNvSpPr/>
          <p:nvPr/>
        </p:nvSpPr>
        <p:spPr>
          <a:xfrm>
            <a:off x="533400" y="4267200"/>
            <a:ext cx="8077200"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allows us to write the two-dimensional translation equations in the matrix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form</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translation example</a:t>
            </a:r>
            <a:endParaRPr/>
          </a:p>
        </p:txBody>
      </p:sp>
      <p:sp>
        <p:nvSpPr>
          <p:cNvPr id="675" name="Google Shape;675;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76" name="Google Shape;676;p75"/>
          <p:cNvSpPr txBox="1"/>
          <p:nvPr/>
        </p:nvSpPr>
        <p:spPr>
          <a:xfrm>
            <a:off x="609600" y="5791200"/>
            <a:ext cx="7772400" cy="579674"/>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 </a:t>
            </a:r>
            <a:r>
              <a:rPr b="0" i="0" lang="en-US" sz="3600" u="none" cap="none" strike="noStrike">
                <a:solidFill>
                  <a:schemeClr val="dk2"/>
                </a:solidFill>
                <a:latin typeface="Arial"/>
                <a:ea typeface="Arial"/>
                <a:cs typeface="Arial"/>
                <a:sym typeface="Arial"/>
              </a:rPr>
              <a:t>Moving a polygon from position (a) to position (b) with the translation vector (−5.50, 3.75).</a:t>
            </a:r>
            <a:endParaRPr b="0" i="0" sz="3600" u="none" cap="none" strike="noStrike">
              <a:solidFill>
                <a:schemeClr val="dk2"/>
              </a:solidFill>
              <a:latin typeface="Arial"/>
              <a:ea typeface="Arial"/>
              <a:cs typeface="Arial"/>
              <a:sym typeface="Arial"/>
            </a:endParaRPr>
          </a:p>
        </p:txBody>
      </p:sp>
      <p:pic>
        <p:nvPicPr>
          <p:cNvPr descr="AADGHAZ0" id="677" name="Google Shape;677;p75"/>
          <p:cNvPicPr preferRelativeResize="0"/>
          <p:nvPr/>
        </p:nvPicPr>
        <p:blipFill rotWithShape="1">
          <a:blip r:embed="rId3">
            <a:alphaModFix/>
          </a:blip>
          <a:srcRect b="0" l="0" r="0" t="0"/>
          <a:stretch/>
        </p:blipFill>
        <p:spPr>
          <a:xfrm>
            <a:off x="3048000" y="1295400"/>
            <a:ext cx="2757476" cy="4249599"/>
          </a:xfrm>
          <a:prstGeom prst="rect">
            <a:avLst/>
          </a:prstGeom>
          <a:noFill/>
          <a:ln>
            <a:noFill/>
          </a:ln>
        </p:spPr>
      </p:pic>
    </p:spTree>
  </p:cSld>
  <p:clrMapOvr>
    <a:masterClrMapping/>
  </p:clrMapOvr>
  <p:transition spd="slow">
    <p:fade thruBlk="1"/>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translation example program</a:t>
            </a:r>
            <a:endParaRPr/>
          </a:p>
        </p:txBody>
      </p:sp>
      <p:sp>
        <p:nvSpPr>
          <p:cNvPr id="683" name="Google Shape;683;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3.35.40 PM.png" id="684" name="Google Shape;684;p76"/>
          <p:cNvPicPr preferRelativeResize="0"/>
          <p:nvPr/>
        </p:nvPicPr>
        <p:blipFill rotWithShape="1">
          <a:blip r:embed="rId3">
            <a:alphaModFix/>
          </a:blip>
          <a:srcRect b="-5610" l="11820" r="-11820" t="5610"/>
          <a:stretch/>
        </p:blipFill>
        <p:spPr>
          <a:xfrm>
            <a:off x="372089" y="1219201"/>
            <a:ext cx="8086111" cy="4800600"/>
          </a:xfrm>
          <a:prstGeom prst="rect">
            <a:avLst/>
          </a:prstGeom>
          <a:noFill/>
          <a:ln>
            <a:noFill/>
          </a:ln>
        </p:spPr>
      </p:pic>
    </p:spTree>
  </p:cSld>
  <p:clrMapOvr>
    <a:masterClrMapping/>
  </p:clrMapOvr>
  <p:transition spd="slow">
    <p:fade thruBlk="1"/>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a:t>
            </a:r>
            <a:endParaRPr/>
          </a:p>
        </p:txBody>
      </p:sp>
      <p:sp>
        <p:nvSpPr>
          <p:cNvPr id="690" name="Google Shape;690;p77"/>
          <p:cNvSpPr txBox="1"/>
          <p:nvPr>
            <p:ph idx="1" type="body"/>
          </p:nvPr>
        </p:nvSpPr>
        <p:spPr>
          <a:xfrm>
            <a:off x="0" y="9144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All points of the object are transformed to new positions by rotating the points through a specified </a:t>
            </a:r>
            <a:r>
              <a:rPr lang="en-US">
                <a:solidFill>
                  <a:srgbClr val="FF0000"/>
                </a:solidFill>
              </a:rPr>
              <a:t>rotation angle </a:t>
            </a:r>
            <a:r>
              <a:rPr lang="en-US"/>
              <a:t>about the </a:t>
            </a:r>
            <a:r>
              <a:rPr lang="en-US">
                <a:solidFill>
                  <a:srgbClr val="FF0000"/>
                </a:solidFill>
              </a:rPr>
              <a:t>rotation axis </a:t>
            </a:r>
            <a:r>
              <a:rPr lang="en-US"/>
              <a:t>(in 2D, rotation pivot or pivot point)</a:t>
            </a:r>
            <a:endParaRPr/>
          </a:p>
        </p:txBody>
      </p:sp>
      <p:sp>
        <p:nvSpPr>
          <p:cNvPr id="691" name="Google Shape;691;p7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92" name="Google Shape;692;p77"/>
          <p:cNvSpPr txBox="1"/>
          <p:nvPr/>
        </p:nvSpPr>
        <p:spPr>
          <a:xfrm>
            <a:off x="990600" y="5913110"/>
            <a:ext cx="7848600" cy="94489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chemeClr val="dk2"/>
              </a:buClr>
              <a:buSzPts val="1600"/>
              <a:buFont typeface="Arial"/>
              <a:buNone/>
            </a:pPr>
            <a:r>
              <a:rPr b="1" i="0" lang="en-US" sz="1600" u="none" cap="none" strike="noStrike">
                <a:solidFill>
                  <a:schemeClr val="dk2"/>
                </a:solidFill>
                <a:latin typeface="Arial"/>
                <a:ea typeface="Arial"/>
                <a:cs typeface="Arial"/>
                <a:sym typeface="Arial"/>
              </a:rPr>
              <a:t>Figure : </a:t>
            </a:r>
            <a:r>
              <a:rPr b="0" i="0" lang="en-US" sz="1600" u="none" cap="none" strike="noStrike">
                <a:solidFill>
                  <a:schemeClr val="dk2"/>
                </a:solidFill>
                <a:latin typeface="Arial"/>
                <a:ea typeface="Arial"/>
                <a:cs typeface="Arial"/>
                <a:sym typeface="Arial"/>
              </a:rPr>
              <a:t>Rotation of an object through angle </a:t>
            </a:r>
            <a:r>
              <a:rPr b="0" i="1" lang="en-US" sz="1600" u="none" cap="none" strike="noStrike">
                <a:solidFill>
                  <a:schemeClr val="dk2"/>
                </a:solidFill>
                <a:latin typeface="Arial"/>
                <a:ea typeface="Arial"/>
                <a:cs typeface="Arial"/>
                <a:sym typeface="Arial"/>
              </a:rPr>
              <a:t>θ </a:t>
            </a:r>
            <a:r>
              <a:rPr b="0" i="0" lang="en-US" sz="1600" u="none" cap="none" strike="noStrike">
                <a:solidFill>
                  <a:schemeClr val="dk2"/>
                </a:solidFill>
                <a:latin typeface="Arial"/>
                <a:ea typeface="Arial"/>
                <a:cs typeface="Arial"/>
                <a:sym typeface="Arial"/>
              </a:rPr>
              <a:t>about the pivot point </a:t>
            </a:r>
            <a:r>
              <a:rPr b="0" i="1" lang="en-US" sz="1600" u="none" cap="none" strike="noStrike">
                <a:solidFill>
                  <a:schemeClr val="dk2"/>
                </a:solidFill>
                <a:latin typeface="Arial"/>
                <a:ea typeface="Arial"/>
                <a:cs typeface="Arial"/>
                <a:sym typeface="Arial"/>
              </a:rPr>
              <a:t>(x</a:t>
            </a:r>
            <a:r>
              <a:rPr b="0" baseline="-25000" i="1" lang="en-US" sz="1600" u="none" cap="none" strike="noStrike">
                <a:solidFill>
                  <a:schemeClr val="dk2"/>
                </a:solidFill>
                <a:latin typeface="Arial"/>
                <a:ea typeface="Arial"/>
                <a:cs typeface="Arial"/>
                <a:sym typeface="Arial"/>
              </a:rPr>
              <a:t>r </a:t>
            </a:r>
            <a:r>
              <a:rPr b="0" i="1" lang="en-US" sz="1600" u="none" cap="none" strike="noStrike">
                <a:solidFill>
                  <a:schemeClr val="dk2"/>
                </a:solidFill>
                <a:latin typeface="Arial"/>
                <a:ea typeface="Arial"/>
                <a:cs typeface="Arial"/>
                <a:sym typeface="Arial"/>
              </a:rPr>
              <a:t>, y</a:t>
            </a:r>
            <a:r>
              <a:rPr b="0" baseline="-25000" i="1" lang="en-US" sz="1600" u="none" cap="none" strike="noStrike">
                <a:solidFill>
                  <a:schemeClr val="dk2"/>
                </a:solidFill>
                <a:latin typeface="Arial"/>
                <a:ea typeface="Arial"/>
                <a:cs typeface="Arial"/>
                <a:sym typeface="Arial"/>
              </a:rPr>
              <a:t>r </a:t>
            </a:r>
            <a:r>
              <a:rPr b="0" i="1" lang="en-US" sz="1600" u="none" cap="none" strike="noStrike">
                <a:solidFill>
                  <a:schemeClr val="dk2"/>
                </a:solidFill>
                <a:latin typeface="Arial"/>
                <a:ea typeface="Arial"/>
                <a:cs typeface="Arial"/>
                <a:sym typeface="Arial"/>
              </a:rPr>
              <a:t>).</a:t>
            </a:r>
            <a:endParaRPr b="0" i="1" sz="1600" u="none" cap="none" strike="noStrike">
              <a:solidFill>
                <a:schemeClr val="dk2"/>
              </a:solidFill>
              <a:latin typeface="Arial"/>
              <a:ea typeface="Arial"/>
              <a:cs typeface="Arial"/>
              <a:sym typeface="Arial"/>
            </a:endParaRPr>
          </a:p>
        </p:txBody>
      </p:sp>
      <p:pic>
        <p:nvPicPr>
          <p:cNvPr descr="AADGHBA0" id="693" name="Google Shape;693;p77"/>
          <p:cNvPicPr preferRelativeResize="0"/>
          <p:nvPr/>
        </p:nvPicPr>
        <p:blipFill rotWithShape="1">
          <a:blip r:embed="rId3">
            <a:alphaModFix/>
          </a:blip>
          <a:srcRect b="0" l="0" r="0" t="0"/>
          <a:stretch/>
        </p:blipFill>
        <p:spPr>
          <a:xfrm>
            <a:off x="2667000" y="3124200"/>
            <a:ext cx="3130220" cy="2385672"/>
          </a:xfrm>
          <a:prstGeom prst="rect">
            <a:avLst/>
          </a:prstGeom>
          <a:noFill/>
          <a:ln>
            <a:noFill/>
          </a:ln>
        </p:spPr>
      </p:pic>
    </p:spTree>
  </p:cSld>
  <p:clrMapOvr>
    <a:masterClrMapping/>
  </p:clrMapOvr>
  <p:transition spd="slow">
    <p:fade thruBlk="1"/>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a:t>
            </a:r>
            <a:endParaRPr/>
          </a:p>
        </p:txBody>
      </p:sp>
      <p:sp>
        <p:nvSpPr>
          <p:cNvPr id="699" name="Google Shape;699;p78"/>
          <p:cNvSpPr txBox="1"/>
          <p:nvPr>
            <p:ph idx="1" type="body"/>
          </p:nvPr>
        </p:nvSpPr>
        <p:spPr>
          <a:xfrm>
            <a:off x="228600" y="1371600"/>
            <a:ext cx="8610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pivot point is the intersection position of the rotation axis with the </a:t>
            </a:r>
            <a:r>
              <a:rPr i="1" lang="en-US"/>
              <a:t>xy plane. </a:t>
            </a:r>
            <a:endParaRPr/>
          </a:p>
          <a:p>
            <a:pPr indent="-342900" lvl="0" marL="342900" rtl="0" algn="l">
              <a:lnSpc>
                <a:spcPct val="100000"/>
              </a:lnSpc>
              <a:spcBef>
                <a:spcPts val="640"/>
              </a:spcBef>
              <a:spcAft>
                <a:spcPts val="0"/>
              </a:spcAft>
              <a:buClr>
                <a:schemeClr val="dk1"/>
              </a:buClr>
              <a:buSzPts val="3200"/>
              <a:buChar char="•"/>
            </a:pPr>
            <a:r>
              <a:rPr i="1" lang="en-US"/>
              <a:t>A </a:t>
            </a:r>
            <a:r>
              <a:rPr lang="en-US" u="sng"/>
              <a:t>positive value  </a:t>
            </a:r>
            <a:r>
              <a:rPr i="1" lang="en-US"/>
              <a:t>for the </a:t>
            </a:r>
            <a:r>
              <a:rPr i="1" lang="en-US" u="sng"/>
              <a:t>angle θ </a:t>
            </a:r>
            <a:r>
              <a:rPr i="1" lang="en-US"/>
              <a:t>defines a </a:t>
            </a:r>
            <a:r>
              <a:rPr lang="en-US" u="sng">
                <a:solidFill>
                  <a:srgbClr val="FF0000"/>
                </a:solidFill>
              </a:rPr>
              <a:t>counterclockwise rotation </a:t>
            </a:r>
            <a:r>
              <a:rPr lang="en-US"/>
              <a:t>about the pivot point, </a:t>
            </a:r>
            <a:endParaRPr/>
          </a:p>
          <a:p>
            <a:pPr indent="-342900" lvl="0" marL="342900" rtl="0" algn="l">
              <a:lnSpc>
                <a:spcPct val="100000"/>
              </a:lnSpc>
              <a:spcBef>
                <a:spcPts val="640"/>
              </a:spcBef>
              <a:spcAft>
                <a:spcPts val="0"/>
              </a:spcAft>
              <a:buClr>
                <a:schemeClr val="dk1"/>
              </a:buClr>
              <a:buSzPts val="3200"/>
              <a:buChar char="•"/>
            </a:pPr>
            <a:r>
              <a:rPr lang="en-US"/>
              <a:t>A </a:t>
            </a:r>
            <a:r>
              <a:rPr lang="en-US" u="sng"/>
              <a:t>negative value </a:t>
            </a:r>
            <a:r>
              <a:rPr lang="en-US"/>
              <a:t>rotates objects in the </a:t>
            </a:r>
            <a:r>
              <a:rPr lang="en-US" u="sng">
                <a:solidFill>
                  <a:srgbClr val="FF0000"/>
                </a:solidFill>
              </a:rPr>
              <a:t>clockwise direction.</a:t>
            </a:r>
            <a:endParaRPr u="sng">
              <a:solidFill>
                <a:srgbClr val="FF0000"/>
              </a:solidFill>
            </a:endParaRPr>
          </a:p>
        </p:txBody>
      </p:sp>
      <p:sp>
        <p:nvSpPr>
          <p:cNvPr id="700" name="Google Shape;700;p7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a:t>
            </a:r>
            <a:endParaRPr/>
          </a:p>
        </p:txBody>
      </p:sp>
      <p:sp>
        <p:nvSpPr>
          <p:cNvPr id="706" name="Google Shape;706;p7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07" name="Google Shape;707;p79"/>
          <p:cNvSpPr txBox="1"/>
          <p:nvPr/>
        </p:nvSpPr>
        <p:spPr>
          <a:xfrm>
            <a:off x="0" y="5257800"/>
            <a:ext cx="8686800" cy="1112374"/>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a:t>
            </a:r>
            <a:r>
              <a:rPr b="0" i="0" lang="en-US" sz="3600" u="none" cap="none" strike="noStrike">
                <a:solidFill>
                  <a:schemeClr val="dk2"/>
                </a:solidFill>
                <a:latin typeface="Arial"/>
                <a:ea typeface="Arial"/>
                <a:cs typeface="Arial"/>
                <a:sym typeface="Arial"/>
              </a:rPr>
              <a:t>Rotation of a point from position (</a:t>
            </a:r>
            <a:r>
              <a:rPr b="0" i="1" lang="en-US" sz="3600" u="none" cap="none" strike="noStrike">
                <a:solidFill>
                  <a:schemeClr val="dk2"/>
                </a:solidFill>
                <a:latin typeface="Arial"/>
                <a:ea typeface="Arial"/>
                <a:cs typeface="Arial"/>
                <a:sym typeface="Arial"/>
              </a:rPr>
              <a:t>x, y </a:t>
            </a:r>
            <a:r>
              <a:rPr b="0" i="0" lang="en-US" sz="3600" u="none" cap="none" strike="noStrike">
                <a:solidFill>
                  <a:schemeClr val="dk2"/>
                </a:solidFill>
                <a:latin typeface="Arial"/>
                <a:ea typeface="Arial"/>
                <a:cs typeface="Arial"/>
                <a:sym typeface="Arial"/>
              </a:rPr>
              <a:t>) to position (</a:t>
            </a:r>
            <a:r>
              <a:rPr b="0" i="1" lang="en-US" sz="3600" u="none" cap="none" strike="noStrike">
                <a:solidFill>
                  <a:schemeClr val="dk2"/>
                </a:solidFill>
                <a:latin typeface="Arial"/>
                <a:ea typeface="Arial"/>
                <a:cs typeface="Arial"/>
                <a:sym typeface="Arial"/>
              </a:rPr>
              <a:t>x', y'</a:t>
            </a:r>
            <a:r>
              <a:rPr b="0" i="0" lang="en-US" sz="3600" u="none" cap="none" strike="noStrike">
                <a:solidFill>
                  <a:schemeClr val="dk2"/>
                </a:solidFill>
                <a:latin typeface="Arial"/>
                <a:ea typeface="Arial"/>
                <a:cs typeface="Arial"/>
                <a:sym typeface="Arial"/>
              </a:rPr>
              <a:t> )  through an angle </a:t>
            </a:r>
            <a:r>
              <a:rPr b="0" i="1" lang="en-US" sz="3600" u="none" cap="none" strike="noStrike">
                <a:solidFill>
                  <a:schemeClr val="dk2"/>
                </a:solidFill>
                <a:latin typeface="Arial"/>
                <a:ea typeface="Arial"/>
                <a:cs typeface="Arial"/>
                <a:sym typeface="Arial"/>
              </a:rPr>
              <a:t>θ</a:t>
            </a:r>
            <a:r>
              <a:rPr b="0" i="0" lang="en-US" sz="3600" u="none" cap="none" strike="noStrike">
                <a:solidFill>
                  <a:schemeClr val="dk2"/>
                </a:solidFill>
                <a:latin typeface="Arial"/>
                <a:ea typeface="Arial"/>
                <a:cs typeface="Arial"/>
                <a:sym typeface="Arial"/>
              </a:rPr>
              <a:t> relative to the coordinate origin.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100000"/>
              <a:buFont typeface="Arial"/>
              <a:buNone/>
            </a:pPr>
            <a:r>
              <a:rPr b="0" i="0" lang="en-US" sz="3600" u="none" cap="none" strike="noStrike">
                <a:solidFill>
                  <a:schemeClr val="dk2"/>
                </a:solidFill>
                <a:latin typeface="Arial"/>
                <a:ea typeface="Arial"/>
                <a:cs typeface="Arial"/>
                <a:sym typeface="Arial"/>
              </a:rPr>
              <a:t>The original angular displacement of the point from the </a:t>
            </a:r>
            <a:r>
              <a:rPr b="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axis is </a:t>
            </a:r>
            <a:r>
              <a:rPr b="0" i="1" lang="en-US" sz="3600" u="none" cap="none" strike="noStrike">
                <a:solidFill>
                  <a:schemeClr val="dk2"/>
                </a:solidFill>
                <a:latin typeface="Arial"/>
                <a:ea typeface="Arial"/>
                <a:cs typeface="Arial"/>
                <a:sym typeface="Arial"/>
              </a:rPr>
              <a:t>Φ.</a:t>
            </a:r>
            <a:endParaRPr b="0" i="1" sz="3600" u="none" cap="none" strike="noStrike">
              <a:solidFill>
                <a:schemeClr val="dk2"/>
              </a:solidFill>
              <a:latin typeface="Arial"/>
              <a:ea typeface="Arial"/>
              <a:cs typeface="Arial"/>
              <a:sym typeface="Arial"/>
            </a:endParaRPr>
          </a:p>
        </p:txBody>
      </p:sp>
      <p:pic>
        <p:nvPicPr>
          <p:cNvPr descr="AADGHBB0" id="708" name="Google Shape;708;p79"/>
          <p:cNvPicPr preferRelativeResize="0"/>
          <p:nvPr/>
        </p:nvPicPr>
        <p:blipFill rotWithShape="1">
          <a:blip r:embed="rId3">
            <a:alphaModFix/>
          </a:blip>
          <a:srcRect b="0" l="0" r="0" t="0"/>
          <a:stretch/>
        </p:blipFill>
        <p:spPr>
          <a:xfrm>
            <a:off x="1" y="1107868"/>
            <a:ext cx="3352800" cy="3594556"/>
          </a:xfrm>
          <a:prstGeom prst="rect">
            <a:avLst/>
          </a:prstGeom>
          <a:noFill/>
          <a:ln>
            <a:noFill/>
          </a:ln>
        </p:spPr>
      </p:pic>
      <p:pic>
        <p:nvPicPr>
          <p:cNvPr descr="Screen Shot 2014-10-07 at 3.45.57 PM.png" id="709" name="Google Shape;709;p79"/>
          <p:cNvPicPr preferRelativeResize="0"/>
          <p:nvPr/>
        </p:nvPicPr>
        <p:blipFill rotWithShape="1">
          <a:blip r:embed="rId4">
            <a:alphaModFix/>
          </a:blip>
          <a:srcRect b="0" l="0" r="0" t="0"/>
          <a:stretch/>
        </p:blipFill>
        <p:spPr>
          <a:xfrm>
            <a:off x="4114800" y="2057400"/>
            <a:ext cx="3860800" cy="393700"/>
          </a:xfrm>
          <a:prstGeom prst="rect">
            <a:avLst/>
          </a:prstGeom>
          <a:noFill/>
          <a:ln>
            <a:noFill/>
          </a:ln>
        </p:spPr>
      </p:pic>
      <p:sp>
        <p:nvSpPr>
          <p:cNvPr id="710" name="Google Shape;710;p79"/>
          <p:cNvSpPr txBox="1"/>
          <p:nvPr/>
        </p:nvSpPr>
        <p:spPr>
          <a:xfrm>
            <a:off x="3962400" y="1524000"/>
            <a:ext cx="90331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Setting</a:t>
            </a:r>
            <a:endParaRPr b="0" i="0" sz="1800" u="none" cap="none" strike="noStrike">
              <a:solidFill>
                <a:schemeClr val="dk1"/>
              </a:solidFill>
              <a:latin typeface="Calibri"/>
              <a:ea typeface="Calibri"/>
              <a:cs typeface="Calibri"/>
              <a:sym typeface="Calibri"/>
            </a:endParaRPr>
          </a:p>
        </p:txBody>
      </p:sp>
      <p:sp>
        <p:nvSpPr>
          <p:cNvPr id="711" name="Google Shape;711;p79"/>
          <p:cNvSpPr txBox="1"/>
          <p:nvPr/>
        </p:nvSpPr>
        <p:spPr>
          <a:xfrm>
            <a:off x="4038600" y="2667000"/>
            <a:ext cx="10572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we have</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1" marL="0" rtl="0" algn="ctr">
              <a:lnSpc>
                <a:spcPct val="100000"/>
              </a:lnSpc>
              <a:spcBef>
                <a:spcPts val="0"/>
              </a:spcBef>
              <a:spcAft>
                <a:spcPts val="0"/>
              </a:spcAft>
              <a:buSzPts val="1400"/>
              <a:buNone/>
            </a:pPr>
            <a:r>
              <a:rPr b="1" lang="en-US" sz="3600"/>
              <a:t>Polygon Fill Areas</a:t>
            </a:r>
            <a:endParaRPr sz="3600"/>
          </a:p>
        </p:txBody>
      </p:sp>
      <p:sp>
        <p:nvSpPr>
          <p:cNvPr id="143" name="Google Shape;14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3200"/>
              <a:buChar char="•"/>
            </a:pPr>
            <a:r>
              <a:rPr lang="en-US"/>
              <a:t>Sometimes, </a:t>
            </a:r>
            <a:r>
              <a:rPr lang="en-US" u="sng"/>
              <a:t>any plane figure with a closed-polyline boundary is alluded to as a </a:t>
            </a:r>
            <a:r>
              <a:rPr lang="en-US" u="sng">
                <a:solidFill>
                  <a:srgbClr val="FF0000"/>
                </a:solidFill>
              </a:rPr>
              <a:t>Polygon</a:t>
            </a:r>
            <a:r>
              <a:rPr lang="en-US">
                <a:solidFill>
                  <a:srgbClr val="FF0000"/>
                </a:solidFill>
              </a:rPr>
              <a:t>,</a:t>
            </a:r>
            <a:r>
              <a:rPr lang="en-US"/>
              <a:t> and one with no crossing edges is referred to as a standard polygon or a </a:t>
            </a:r>
            <a:r>
              <a:rPr lang="en-US" u="sng">
                <a:solidFill>
                  <a:srgbClr val="FF0000"/>
                </a:solidFill>
              </a:rPr>
              <a:t>simple polygon.</a:t>
            </a:r>
            <a:endParaRPr/>
          </a:p>
          <a:p>
            <a:pPr indent="-139700" lvl="0" marL="342900" rtl="0" algn="just">
              <a:lnSpc>
                <a:spcPct val="100000"/>
              </a:lnSpc>
              <a:spcBef>
                <a:spcPts val="640"/>
              </a:spcBef>
              <a:spcAft>
                <a:spcPts val="0"/>
              </a:spcAft>
              <a:buClr>
                <a:schemeClr val="dk1"/>
              </a:buClr>
              <a:buSzPts val="3200"/>
              <a:buNone/>
            </a:pPr>
            <a:r>
              <a:t/>
            </a:r>
            <a:endParaRPr/>
          </a:p>
          <a:p>
            <a:pPr indent="-139700" lvl="0" marL="342900" rtl="0" algn="just">
              <a:lnSpc>
                <a:spcPct val="100000"/>
              </a:lnSpc>
              <a:spcBef>
                <a:spcPts val="640"/>
              </a:spcBef>
              <a:spcAft>
                <a:spcPts val="0"/>
              </a:spcAft>
              <a:buClr>
                <a:schemeClr val="dk1"/>
              </a:buClr>
              <a:buSzPts val="3200"/>
              <a:buNone/>
            </a:pPr>
            <a:r>
              <a:t/>
            </a:r>
            <a:endParaRPr/>
          </a:p>
        </p:txBody>
      </p:sp>
      <p:sp>
        <p:nvSpPr>
          <p:cNvPr id="144" name="Google Shape;14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transition spd="slow">
    <p:fade thruBlk="1"/>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a:t>
            </a:r>
            <a:endParaRPr/>
          </a:p>
        </p:txBody>
      </p:sp>
      <p:sp>
        <p:nvSpPr>
          <p:cNvPr id="717" name="Google Shape;717;p8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18" name="Google Shape;718;p80"/>
          <p:cNvSpPr txBox="1"/>
          <p:nvPr/>
        </p:nvSpPr>
        <p:spPr>
          <a:xfrm>
            <a:off x="0" y="5257800"/>
            <a:ext cx="8686800" cy="1112374"/>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a:t>
            </a:r>
            <a:r>
              <a:rPr b="0" i="0" lang="en-US" sz="3600" u="none" cap="none" strike="noStrike">
                <a:solidFill>
                  <a:schemeClr val="dk2"/>
                </a:solidFill>
                <a:latin typeface="Arial"/>
                <a:ea typeface="Arial"/>
                <a:cs typeface="Arial"/>
                <a:sym typeface="Arial"/>
              </a:rPr>
              <a:t>Rotation of a point from position (</a:t>
            </a:r>
            <a:r>
              <a:rPr b="0" i="1" lang="en-US" sz="3600" u="none" cap="none" strike="noStrike">
                <a:solidFill>
                  <a:schemeClr val="dk2"/>
                </a:solidFill>
                <a:latin typeface="Arial"/>
                <a:ea typeface="Arial"/>
                <a:cs typeface="Arial"/>
                <a:sym typeface="Arial"/>
              </a:rPr>
              <a:t>x, y </a:t>
            </a:r>
            <a:r>
              <a:rPr b="0" i="0" lang="en-US" sz="3600" u="none" cap="none" strike="noStrike">
                <a:solidFill>
                  <a:schemeClr val="dk2"/>
                </a:solidFill>
                <a:latin typeface="Arial"/>
                <a:ea typeface="Arial"/>
                <a:cs typeface="Arial"/>
                <a:sym typeface="Arial"/>
              </a:rPr>
              <a:t>) to position (</a:t>
            </a:r>
            <a:r>
              <a:rPr b="0" i="1" lang="en-US" sz="3600" u="none" cap="none" strike="noStrike">
                <a:solidFill>
                  <a:schemeClr val="dk2"/>
                </a:solidFill>
                <a:latin typeface="Arial"/>
                <a:ea typeface="Arial"/>
                <a:cs typeface="Arial"/>
                <a:sym typeface="Arial"/>
              </a:rPr>
              <a:t>x', y'</a:t>
            </a:r>
            <a:r>
              <a:rPr b="0" i="0" lang="en-US" sz="3600" u="none" cap="none" strike="noStrike">
                <a:solidFill>
                  <a:schemeClr val="dk2"/>
                </a:solidFill>
                <a:latin typeface="Arial"/>
                <a:ea typeface="Arial"/>
                <a:cs typeface="Arial"/>
                <a:sym typeface="Arial"/>
              </a:rPr>
              <a:t> )  through an angle </a:t>
            </a:r>
            <a:r>
              <a:rPr b="0" i="1" lang="en-US" sz="3600" u="none" cap="none" strike="noStrike">
                <a:solidFill>
                  <a:schemeClr val="dk2"/>
                </a:solidFill>
                <a:latin typeface="Arial"/>
                <a:ea typeface="Arial"/>
                <a:cs typeface="Arial"/>
                <a:sym typeface="Arial"/>
              </a:rPr>
              <a:t>θ</a:t>
            </a:r>
            <a:r>
              <a:rPr b="0" i="0" lang="en-US" sz="3600" u="none" cap="none" strike="noStrike">
                <a:solidFill>
                  <a:schemeClr val="dk2"/>
                </a:solidFill>
                <a:latin typeface="Arial"/>
                <a:ea typeface="Arial"/>
                <a:cs typeface="Arial"/>
                <a:sym typeface="Arial"/>
              </a:rPr>
              <a:t> relative to the coordinate origin.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2"/>
              </a:buClr>
              <a:buSzPct val="100000"/>
              <a:buFont typeface="Arial"/>
              <a:buNone/>
            </a:pPr>
            <a:r>
              <a:rPr b="0" i="0" lang="en-US" sz="3600" u="none" cap="none" strike="noStrike">
                <a:solidFill>
                  <a:schemeClr val="dk2"/>
                </a:solidFill>
                <a:latin typeface="Arial"/>
                <a:ea typeface="Arial"/>
                <a:cs typeface="Arial"/>
                <a:sym typeface="Arial"/>
              </a:rPr>
              <a:t>The original angular displacement of the point from the </a:t>
            </a:r>
            <a:r>
              <a:rPr b="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axis is </a:t>
            </a:r>
            <a:r>
              <a:rPr b="0" i="1" lang="en-US" sz="3600" u="none" cap="none" strike="noStrike">
                <a:solidFill>
                  <a:schemeClr val="dk2"/>
                </a:solidFill>
                <a:latin typeface="Arial"/>
                <a:ea typeface="Arial"/>
                <a:cs typeface="Arial"/>
                <a:sym typeface="Arial"/>
              </a:rPr>
              <a:t>Φ.</a:t>
            </a:r>
            <a:endParaRPr b="0" i="1" sz="3600" u="none" cap="none" strike="noStrike">
              <a:solidFill>
                <a:schemeClr val="dk2"/>
              </a:solidFill>
              <a:latin typeface="Arial"/>
              <a:ea typeface="Arial"/>
              <a:cs typeface="Arial"/>
              <a:sym typeface="Arial"/>
            </a:endParaRPr>
          </a:p>
        </p:txBody>
      </p:sp>
      <p:pic>
        <p:nvPicPr>
          <p:cNvPr descr="AADGHBB0" id="719" name="Google Shape;719;p80"/>
          <p:cNvPicPr preferRelativeResize="0"/>
          <p:nvPr/>
        </p:nvPicPr>
        <p:blipFill rotWithShape="1">
          <a:blip r:embed="rId3">
            <a:alphaModFix/>
          </a:blip>
          <a:srcRect b="0" l="0" r="0" t="0"/>
          <a:stretch/>
        </p:blipFill>
        <p:spPr>
          <a:xfrm>
            <a:off x="2040987" y="1264920"/>
            <a:ext cx="3604331" cy="3864224"/>
          </a:xfrm>
          <a:prstGeom prst="rect">
            <a:avLst/>
          </a:prstGeom>
          <a:noFill/>
          <a:ln>
            <a:noFill/>
          </a:ln>
        </p:spPr>
      </p:pic>
    </p:spTree>
  </p:cSld>
  <p:clrMapOvr>
    <a:masterClrMapping/>
  </p:clrMapOvr>
  <p:transition spd="slow">
    <p:fade thruBlk="1"/>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 in matrix form</a:t>
            </a:r>
            <a:endParaRPr/>
          </a:p>
        </p:txBody>
      </p:sp>
      <p:sp>
        <p:nvSpPr>
          <p:cNvPr id="725" name="Google Shape;725;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3.48.46 PM.png" id="726" name="Google Shape;726;p81"/>
          <p:cNvPicPr preferRelativeResize="0"/>
          <p:nvPr/>
        </p:nvPicPr>
        <p:blipFill rotWithShape="1">
          <a:blip r:embed="rId3">
            <a:alphaModFix/>
          </a:blip>
          <a:srcRect b="0" l="0" r="0" t="0"/>
          <a:stretch/>
        </p:blipFill>
        <p:spPr>
          <a:xfrm>
            <a:off x="681638" y="2666998"/>
            <a:ext cx="1651000" cy="571500"/>
          </a:xfrm>
          <a:prstGeom prst="rect">
            <a:avLst/>
          </a:prstGeom>
          <a:noFill/>
          <a:ln>
            <a:noFill/>
          </a:ln>
        </p:spPr>
      </p:pic>
      <p:pic>
        <p:nvPicPr>
          <p:cNvPr descr="Screen Shot 2014-10-07 at 3.48.57 PM.png" id="727" name="Google Shape;727;p81"/>
          <p:cNvPicPr preferRelativeResize="0"/>
          <p:nvPr/>
        </p:nvPicPr>
        <p:blipFill rotWithShape="1">
          <a:blip r:embed="rId4">
            <a:alphaModFix/>
          </a:blip>
          <a:srcRect b="0" l="0" r="0" t="0"/>
          <a:stretch/>
        </p:blipFill>
        <p:spPr>
          <a:xfrm>
            <a:off x="569998" y="3524400"/>
            <a:ext cx="3136900" cy="1028700"/>
          </a:xfrm>
          <a:prstGeom prst="rect">
            <a:avLst/>
          </a:prstGeom>
          <a:noFill/>
          <a:ln>
            <a:noFill/>
          </a:ln>
        </p:spPr>
      </p:pic>
      <p:sp>
        <p:nvSpPr>
          <p:cNvPr id="728" name="Google Shape;728;p81"/>
          <p:cNvSpPr txBox="1"/>
          <p:nvPr/>
        </p:nvSpPr>
        <p:spPr>
          <a:xfrm>
            <a:off x="681638" y="4980285"/>
            <a:ext cx="694609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Rotation is a </a:t>
            </a:r>
            <a:r>
              <a:rPr b="0" i="0" lang="en-US" sz="1800" u="none" cap="none" strike="noStrike">
                <a:solidFill>
                  <a:srgbClr val="FF0000"/>
                </a:solidFill>
                <a:latin typeface="Calibri"/>
                <a:ea typeface="Calibri"/>
                <a:cs typeface="Calibri"/>
                <a:sym typeface="Calibri"/>
              </a:rPr>
              <a:t>rigid-body transformation</a:t>
            </a:r>
            <a:r>
              <a:rPr b="0" i="0" lang="en-US" sz="1800" u="none" cap="none" strike="noStrike">
                <a:solidFill>
                  <a:schemeClr val="dk1"/>
                </a:solidFill>
                <a:latin typeface="Calibri"/>
                <a:ea typeface="Calibri"/>
                <a:cs typeface="Calibri"/>
                <a:sym typeface="Calibri"/>
              </a:rPr>
              <a:t>: Objects are moved without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deformation.</a:t>
            </a:r>
            <a:endParaRPr b="0" i="0" sz="1800" u="none" cap="none" strike="noStrike">
              <a:solidFill>
                <a:schemeClr val="dk1"/>
              </a:solidFill>
              <a:latin typeface="Calibri"/>
              <a:ea typeface="Calibri"/>
              <a:cs typeface="Calibri"/>
              <a:sym typeface="Calibri"/>
            </a:endParaRPr>
          </a:p>
        </p:txBody>
      </p:sp>
      <p:sp>
        <p:nvSpPr>
          <p:cNvPr id="729" name="Google Shape;729;p81"/>
          <p:cNvSpPr txBox="1"/>
          <p:nvPr/>
        </p:nvSpPr>
        <p:spPr>
          <a:xfrm>
            <a:off x="681638" y="1975556"/>
            <a:ext cx="572712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Equations can be compactly expressed in matrix form:</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Rotation about a general pivot point</a:t>
            </a:r>
            <a:endParaRPr/>
          </a:p>
        </p:txBody>
      </p:sp>
      <p:sp>
        <p:nvSpPr>
          <p:cNvPr id="735" name="Google Shape;735;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36" name="Google Shape;736;p82"/>
          <p:cNvSpPr txBox="1"/>
          <p:nvPr/>
        </p:nvSpPr>
        <p:spPr>
          <a:xfrm>
            <a:off x="881067" y="1524000"/>
            <a:ext cx="7115135" cy="593154"/>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7-5   </a:t>
            </a:r>
            <a:r>
              <a:rPr b="0" i="0" lang="en-US" sz="3600" u="none" cap="none" strike="noStrike">
                <a:solidFill>
                  <a:schemeClr val="dk2"/>
                </a:solidFill>
                <a:latin typeface="Arial"/>
                <a:ea typeface="Arial"/>
                <a:cs typeface="Arial"/>
                <a:sym typeface="Arial"/>
              </a:rPr>
              <a:t>Rotating a point from position (</a:t>
            </a:r>
            <a:r>
              <a:rPr b="0" i="1" lang="en-US" sz="3600" u="none" cap="none" strike="noStrike">
                <a:solidFill>
                  <a:schemeClr val="dk2"/>
                </a:solidFill>
                <a:latin typeface="Arial"/>
                <a:ea typeface="Arial"/>
                <a:cs typeface="Arial"/>
                <a:sym typeface="Arial"/>
              </a:rPr>
              <a:t>x , y </a:t>
            </a:r>
            <a:r>
              <a:rPr b="0" i="0" lang="en-US" sz="3600" u="none" cap="none" strike="noStrike">
                <a:solidFill>
                  <a:schemeClr val="dk2"/>
                </a:solidFill>
                <a:latin typeface="Arial"/>
                <a:ea typeface="Arial"/>
                <a:cs typeface="Arial"/>
                <a:sym typeface="Arial"/>
              </a:rPr>
              <a:t>) to position (</a:t>
            </a:r>
            <a:r>
              <a:rPr b="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a:t>
            </a:r>
            <a:r>
              <a:rPr b="0" i="1" lang="en-US" sz="3600" u="none" cap="none" strike="noStrike">
                <a:solidFill>
                  <a:schemeClr val="dk2"/>
                </a:solidFill>
                <a:latin typeface="Arial"/>
                <a:ea typeface="Arial"/>
                <a:cs typeface="Arial"/>
                <a:sym typeface="Arial"/>
              </a:rPr>
              <a:t>, y'</a:t>
            </a:r>
            <a:r>
              <a:rPr b="0" i="0" lang="en-US" sz="3600" u="none" cap="none" strike="noStrike">
                <a:solidFill>
                  <a:schemeClr val="dk2"/>
                </a:solidFill>
                <a:latin typeface="Arial"/>
                <a:ea typeface="Arial"/>
                <a:cs typeface="Arial"/>
                <a:sym typeface="Arial"/>
              </a:rPr>
              <a:t> ) through an angle </a:t>
            </a:r>
            <a:r>
              <a:rPr b="0" i="1" lang="en-US" sz="3600" u="none" cap="none" strike="noStrike">
                <a:solidFill>
                  <a:schemeClr val="dk2"/>
                </a:solidFill>
                <a:latin typeface="Arial"/>
                <a:ea typeface="Arial"/>
                <a:cs typeface="Arial"/>
                <a:sym typeface="Arial"/>
              </a:rPr>
              <a:t>θ </a:t>
            </a:r>
            <a:r>
              <a:rPr b="0" i="0" lang="en-US" sz="3600" u="none" cap="none" strike="noStrike">
                <a:solidFill>
                  <a:schemeClr val="dk2"/>
                </a:solidFill>
                <a:latin typeface="Arial"/>
                <a:ea typeface="Arial"/>
                <a:cs typeface="Arial"/>
                <a:sym typeface="Arial"/>
              </a:rPr>
              <a:t>about rotation point (</a:t>
            </a:r>
            <a:r>
              <a:rPr b="0" i="1" lang="en-US" sz="3600" u="none" cap="none" strike="noStrike">
                <a:solidFill>
                  <a:schemeClr val="dk2"/>
                </a:solidFill>
                <a:latin typeface="Arial"/>
                <a:ea typeface="Arial"/>
                <a:cs typeface="Arial"/>
                <a:sym typeface="Arial"/>
              </a:rPr>
              <a:t>x</a:t>
            </a:r>
            <a:r>
              <a:rPr b="0" baseline="-25000" i="1" lang="en-US" sz="3600" u="none" cap="none" strike="noStrike">
                <a:solidFill>
                  <a:schemeClr val="dk2"/>
                </a:solidFill>
                <a:latin typeface="Arial"/>
                <a:ea typeface="Arial"/>
                <a:cs typeface="Arial"/>
                <a:sym typeface="Arial"/>
              </a:rPr>
              <a:t>r</a:t>
            </a:r>
            <a:r>
              <a:rPr b="0" i="1" lang="en-US" sz="3600" u="none" cap="none" strike="noStrike">
                <a:solidFill>
                  <a:schemeClr val="dk2"/>
                </a:solidFill>
                <a:latin typeface="Arial"/>
                <a:ea typeface="Arial"/>
                <a:cs typeface="Arial"/>
                <a:sym typeface="Arial"/>
              </a:rPr>
              <a:t> , y</a:t>
            </a:r>
            <a:r>
              <a:rPr b="0" baseline="-25000" i="1" lang="en-US" sz="3600" u="none" cap="none" strike="noStrike">
                <a:solidFill>
                  <a:schemeClr val="dk2"/>
                </a:solidFill>
                <a:latin typeface="Arial"/>
                <a:ea typeface="Arial"/>
                <a:cs typeface="Arial"/>
                <a:sym typeface="Arial"/>
              </a:rPr>
              <a:t>r</a:t>
            </a:r>
            <a:r>
              <a:rPr b="0" i="1" lang="en-US" sz="3600" u="none" cap="none" strike="noStrike">
                <a:solidFill>
                  <a:schemeClr val="dk2"/>
                </a:solidFill>
                <a:latin typeface="Arial"/>
                <a:ea typeface="Arial"/>
                <a:cs typeface="Arial"/>
                <a:sym typeface="Arial"/>
              </a:rPr>
              <a:t> </a:t>
            </a:r>
            <a:r>
              <a:rPr b="0" i="0" lang="en-US" sz="3600" u="none" cap="none" strike="noStrike">
                <a:solidFill>
                  <a:schemeClr val="dk2"/>
                </a:solidFill>
                <a:latin typeface="Arial"/>
                <a:ea typeface="Arial"/>
                <a:cs typeface="Arial"/>
                <a:sym typeface="Arial"/>
              </a:rPr>
              <a:t>).</a:t>
            </a:r>
            <a:endParaRPr b="0" i="1" sz="3600" u="none" cap="none" strike="noStrike">
              <a:solidFill>
                <a:schemeClr val="dk2"/>
              </a:solidFill>
              <a:latin typeface="Arial"/>
              <a:ea typeface="Arial"/>
              <a:cs typeface="Arial"/>
              <a:sym typeface="Arial"/>
            </a:endParaRPr>
          </a:p>
        </p:txBody>
      </p:sp>
      <p:pic>
        <p:nvPicPr>
          <p:cNvPr descr="AADGHBC0" id="737" name="Google Shape;737;p82"/>
          <p:cNvPicPr preferRelativeResize="0"/>
          <p:nvPr/>
        </p:nvPicPr>
        <p:blipFill rotWithShape="1">
          <a:blip r:embed="rId3">
            <a:alphaModFix/>
          </a:blip>
          <a:srcRect b="0" l="0" r="0" t="0"/>
          <a:stretch/>
        </p:blipFill>
        <p:spPr>
          <a:xfrm>
            <a:off x="657990" y="2195843"/>
            <a:ext cx="4024382" cy="4348421"/>
          </a:xfrm>
          <a:prstGeom prst="rect">
            <a:avLst/>
          </a:prstGeom>
          <a:noFill/>
          <a:ln>
            <a:noFill/>
          </a:ln>
        </p:spPr>
      </p:pic>
      <p:pic>
        <p:nvPicPr>
          <p:cNvPr descr="Screen Shot 2014-10-07 at 3.50.16 PM.png" id="738" name="Google Shape;738;p82"/>
          <p:cNvPicPr preferRelativeResize="0"/>
          <p:nvPr/>
        </p:nvPicPr>
        <p:blipFill rotWithShape="1">
          <a:blip r:embed="rId4">
            <a:alphaModFix/>
          </a:blip>
          <a:srcRect b="0" l="0" r="0" t="0"/>
          <a:stretch/>
        </p:blipFill>
        <p:spPr>
          <a:xfrm>
            <a:off x="3797300" y="4154879"/>
            <a:ext cx="5346700" cy="901700"/>
          </a:xfrm>
          <a:prstGeom prst="rect">
            <a:avLst/>
          </a:prstGeom>
          <a:noFill/>
          <a:ln>
            <a:noFill/>
          </a:ln>
        </p:spPr>
      </p:pic>
    </p:spTree>
  </p:cSld>
  <p:clrMapOvr>
    <a:masterClrMapping/>
  </p:clrMapOvr>
  <p:transition spd="slow">
    <p:fade thruBlk="1"/>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 example</a:t>
            </a:r>
            <a:endParaRPr/>
          </a:p>
        </p:txBody>
      </p:sp>
      <p:sp>
        <p:nvSpPr>
          <p:cNvPr id="744" name="Google Shape;744;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3.53.31 PM.png" id="745" name="Google Shape;745;p83"/>
          <p:cNvPicPr preferRelativeResize="0"/>
          <p:nvPr/>
        </p:nvPicPr>
        <p:blipFill rotWithShape="1">
          <a:blip r:embed="rId3">
            <a:alphaModFix/>
          </a:blip>
          <a:srcRect b="0" l="0" r="0" t="0"/>
          <a:stretch/>
        </p:blipFill>
        <p:spPr>
          <a:xfrm>
            <a:off x="457200" y="1637273"/>
            <a:ext cx="8004450" cy="4938525"/>
          </a:xfrm>
          <a:prstGeom prst="rect">
            <a:avLst/>
          </a:prstGeom>
          <a:noFill/>
          <a:ln>
            <a:noFill/>
          </a:ln>
        </p:spPr>
      </p:pic>
      <p:sp>
        <p:nvSpPr>
          <p:cNvPr id="746" name="Google Shape;746;p83"/>
          <p:cNvSpPr txBox="1"/>
          <p:nvPr/>
        </p:nvSpPr>
        <p:spPr>
          <a:xfrm>
            <a:off x="3090334" y="3385446"/>
            <a:ext cx="33408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Make necessary allocations!!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a:t>
            </a:r>
            <a:endParaRPr/>
          </a:p>
        </p:txBody>
      </p:sp>
      <p:sp>
        <p:nvSpPr>
          <p:cNvPr id="752" name="Google Shape;752;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3.57.57 PM.png" id="753" name="Google Shape;753;p84"/>
          <p:cNvPicPr preferRelativeResize="0"/>
          <p:nvPr/>
        </p:nvPicPr>
        <p:blipFill rotWithShape="1">
          <a:blip r:embed="rId3">
            <a:alphaModFix/>
          </a:blip>
          <a:srcRect b="0" l="0" r="0" t="0"/>
          <a:stretch/>
        </p:blipFill>
        <p:spPr>
          <a:xfrm>
            <a:off x="655261" y="1787523"/>
            <a:ext cx="3517900" cy="444500"/>
          </a:xfrm>
          <a:prstGeom prst="rect">
            <a:avLst/>
          </a:prstGeom>
          <a:noFill/>
          <a:ln>
            <a:noFill/>
          </a:ln>
        </p:spPr>
      </p:pic>
      <p:pic>
        <p:nvPicPr>
          <p:cNvPr descr="Screen Shot 2014-10-07 at 3.58.04 PM.png" id="754" name="Google Shape;754;p84"/>
          <p:cNvPicPr preferRelativeResize="0"/>
          <p:nvPr/>
        </p:nvPicPr>
        <p:blipFill rotWithShape="1">
          <a:blip r:embed="rId4">
            <a:alphaModFix/>
          </a:blip>
          <a:srcRect b="0" l="0" r="0" t="0"/>
          <a:stretch/>
        </p:blipFill>
        <p:spPr>
          <a:xfrm>
            <a:off x="738712" y="3558972"/>
            <a:ext cx="3251200" cy="1003300"/>
          </a:xfrm>
          <a:prstGeom prst="rect">
            <a:avLst/>
          </a:prstGeom>
          <a:noFill/>
          <a:ln>
            <a:noFill/>
          </a:ln>
        </p:spPr>
      </p:pic>
      <p:pic>
        <p:nvPicPr>
          <p:cNvPr descr="Screen Shot 2014-10-07 at 3.58.08 PM.png" id="755" name="Google Shape;755;p84"/>
          <p:cNvPicPr preferRelativeResize="0"/>
          <p:nvPr/>
        </p:nvPicPr>
        <p:blipFill rotWithShape="1">
          <a:blip r:embed="rId5">
            <a:alphaModFix/>
          </a:blip>
          <a:srcRect b="0" l="0" r="0" t="0"/>
          <a:stretch/>
        </p:blipFill>
        <p:spPr>
          <a:xfrm>
            <a:off x="766622" y="4631852"/>
            <a:ext cx="1676400" cy="546100"/>
          </a:xfrm>
          <a:prstGeom prst="rect">
            <a:avLst/>
          </a:prstGeom>
          <a:noFill/>
          <a:ln>
            <a:noFill/>
          </a:ln>
        </p:spPr>
      </p:pic>
      <p:sp>
        <p:nvSpPr>
          <p:cNvPr id="756" name="Google Shape;756;p84"/>
          <p:cNvSpPr txBox="1"/>
          <p:nvPr/>
        </p:nvSpPr>
        <p:spPr>
          <a:xfrm>
            <a:off x="850352" y="2372648"/>
            <a:ext cx="349488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t>
            </a:r>
            <a:r>
              <a:rPr b="0" baseline="-25000" i="0" lang="en-US" sz="1800" u="none" cap="none" strike="noStrike">
                <a:solidFill>
                  <a:schemeClr val="dk1"/>
                </a:solidFill>
                <a:latin typeface="Calibri"/>
                <a:ea typeface="Calibri"/>
                <a:cs typeface="Calibri"/>
                <a:sym typeface="Calibri"/>
              </a:rPr>
              <a:t>x</a:t>
            </a:r>
            <a:r>
              <a:rPr b="0" i="0" lang="en-US" sz="1800" u="none" cap="none" strike="noStrike">
                <a:solidFill>
                  <a:schemeClr val="dk1"/>
                </a:solidFill>
                <a:latin typeface="Calibri"/>
                <a:ea typeface="Calibri"/>
                <a:cs typeface="Calibri"/>
                <a:sym typeface="Calibri"/>
              </a:rPr>
              <a:t> and s</a:t>
            </a:r>
            <a:r>
              <a:rPr b="0" baseline="-25000" i="0" lang="en-US" sz="1800" u="none" cap="none" strike="noStrike">
                <a:solidFill>
                  <a:schemeClr val="dk1"/>
                </a:solidFill>
                <a:latin typeface="Calibri"/>
                <a:ea typeface="Calibri"/>
                <a:cs typeface="Calibri"/>
                <a:sym typeface="Calibri"/>
              </a:rPr>
              <a:t>y</a:t>
            </a:r>
            <a:r>
              <a:rPr b="0" i="0" lang="en-US" sz="1800" u="none" cap="none" strike="noStrike">
                <a:solidFill>
                  <a:schemeClr val="dk1"/>
                </a:solidFill>
                <a:latin typeface="Calibri"/>
                <a:ea typeface="Calibri"/>
                <a:cs typeface="Calibri"/>
                <a:sym typeface="Calibri"/>
              </a:rPr>
              <a:t> are scaling factors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t>
            </a:r>
            <a:r>
              <a:rPr b="0" baseline="-25000" i="0" lang="en-US" sz="1800" u="none" cap="none" strike="noStrike">
                <a:solidFill>
                  <a:schemeClr val="dk1"/>
                </a:solidFill>
                <a:latin typeface="Calibri"/>
                <a:ea typeface="Calibri"/>
                <a:cs typeface="Calibri"/>
                <a:sym typeface="Calibri"/>
              </a:rPr>
              <a:t>x</a:t>
            </a:r>
            <a:r>
              <a:rPr b="0" i="0" lang="en-US" sz="1800" u="none" cap="none" strike="noStrike">
                <a:solidFill>
                  <a:schemeClr val="dk1"/>
                </a:solidFill>
                <a:latin typeface="Calibri"/>
                <a:ea typeface="Calibri"/>
                <a:cs typeface="Calibri"/>
                <a:sym typeface="Calibri"/>
              </a:rPr>
              <a:t> scales an object in x direction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a:t>
            </a:r>
            <a:r>
              <a:rPr b="0" baseline="-25000" i="0" lang="en-US" sz="1800" u="none" cap="none" strike="noStrike">
                <a:solidFill>
                  <a:schemeClr val="dk1"/>
                </a:solidFill>
                <a:latin typeface="Calibri"/>
                <a:ea typeface="Calibri"/>
                <a:cs typeface="Calibri"/>
                <a:sym typeface="Calibri"/>
              </a:rPr>
              <a:t>y</a:t>
            </a:r>
            <a:r>
              <a:rPr b="0" i="0" lang="en-US" sz="1800" u="none" cap="none" strike="noStrike">
                <a:solidFill>
                  <a:schemeClr val="dk1"/>
                </a:solidFill>
                <a:latin typeface="Calibri"/>
                <a:ea typeface="Calibri"/>
                <a:cs typeface="Calibri"/>
                <a:sym typeface="Calibri"/>
              </a:rPr>
              <a:t> scales an object in y direction</a:t>
            </a:r>
            <a:endParaRPr b="0" i="0" sz="1800" u="none" cap="none" strike="noStrike">
              <a:solidFill>
                <a:schemeClr val="dk1"/>
              </a:solidFill>
              <a:latin typeface="Calibri"/>
              <a:ea typeface="Calibri"/>
              <a:cs typeface="Calibri"/>
              <a:sym typeface="Calibri"/>
            </a:endParaRPr>
          </a:p>
        </p:txBody>
      </p:sp>
      <p:sp>
        <p:nvSpPr>
          <p:cNvPr id="757" name="Google Shape;757;p84"/>
          <p:cNvSpPr txBox="1"/>
          <p:nvPr/>
        </p:nvSpPr>
        <p:spPr>
          <a:xfrm>
            <a:off x="850352" y="5280295"/>
            <a:ext cx="7703514"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s</a:t>
            </a:r>
            <a:r>
              <a:rPr b="0" baseline="-25000" i="0" lang="en-US" sz="1800" u="none" cap="none" strike="noStrike">
                <a:solidFill>
                  <a:schemeClr val="dk1"/>
                </a:solidFill>
                <a:latin typeface="Calibri"/>
                <a:ea typeface="Calibri"/>
                <a:cs typeface="Calibri"/>
                <a:sym typeface="Calibri"/>
              </a:rPr>
              <a:t>x</a:t>
            </a:r>
            <a:r>
              <a:rPr b="0" i="0" lang="en-US" sz="1800" u="none" cap="none" strike="noStrike">
                <a:solidFill>
                  <a:schemeClr val="dk1"/>
                </a:solidFill>
                <a:latin typeface="Calibri"/>
                <a:ea typeface="Calibri"/>
                <a:cs typeface="Calibri"/>
                <a:sym typeface="Calibri"/>
              </a:rPr>
              <a:t>=s</a:t>
            </a:r>
            <a:r>
              <a:rPr b="0" baseline="-25000" i="0" lang="en-US" sz="1800" u="none" cap="none" strike="noStrike">
                <a:solidFill>
                  <a:schemeClr val="dk1"/>
                </a:solidFill>
                <a:latin typeface="Calibri"/>
                <a:ea typeface="Calibri"/>
                <a:cs typeface="Calibri"/>
                <a:sym typeface="Calibri"/>
              </a:rPr>
              <a:t>y</a:t>
            </a:r>
            <a:r>
              <a:rPr b="0" i="0" lang="en-US" sz="1800" u="none" cap="none" strike="noStrike">
                <a:solidFill>
                  <a:schemeClr val="dk1"/>
                </a:solidFill>
                <a:latin typeface="Calibri"/>
                <a:ea typeface="Calibri"/>
                <a:cs typeface="Calibri"/>
                <a:sym typeface="Calibri"/>
              </a:rPr>
              <a:t>, we have uniform scaling: Object proportions are maintained.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If s</a:t>
            </a:r>
            <a:r>
              <a:rPr b="0" baseline="-25000" i="0" lang="en-US" sz="1800" u="none" cap="none" strike="noStrike">
                <a:solidFill>
                  <a:schemeClr val="dk1"/>
                </a:solidFill>
                <a:latin typeface="Calibri"/>
                <a:ea typeface="Calibri"/>
                <a:cs typeface="Calibri"/>
                <a:sym typeface="Calibri"/>
              </a:rPr>
              <a:t>x</a:t>
            </a:r>
            <a:r>
              <a:rPr b="0" i="0" lang="en-US" sz="1800" u="none" cap="none" strike="noStrike">
                <a:solidFill>
                  <a:schemeClr val="dk1"/>
                </a:solidFill>
                <a:latin typeface="Calibri"/>
                <a:ea typeface="Calibri"/>
                <a:cs typeface="Calibri"/>
                <a:sym typeface="Calibri"/>
              </a:rPr>
              <a:t>≠s</a:t>
            </a:r>
            <a:r>
              <a:rPr b="0" baseline="-25000" i="0" lang="en-US" sz="1800" u="none" cap="none" strike="noStrike">
                <a:solidFill>
                  <a:schemeClr val="dk1"/>
                </a:solidFill>
                <a:latin typeface="Calibri"/>
                <a:ea typeface="Calibri"/>
                <a:cs typeface="Calibri"/>
                <a:sym typeface="Calibri"/>
              </a:rPr>
              <a:t>y</a:t>
            </a:r>
            <a:r>
              <a:rPr b="0" i="0" lang="en-US" sz="1800" u="none" cap="none" strike="noStrike">
                <a:solidFill>
                  <a:schemeClr val="dk1"/>
                </a:solidFill>
                <a:latin typeface="Calibri"/>
                <a:ea typeface="Calibri"/>
                <a:cs typeface="Calibri"/>
                <a:sym typeface="Calibri"/>
              </a:rPr>
              <a:t>, we have differential scaling.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Negative scaling factors resizes and reflects the object about one or more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of the coordinate axes.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a:t>
            </a:r>
            <a:endParaRPr/>
          </a:p>
        </p:txBody>
      </p:sp>
      <p:sp>
        <p:nvSpPr>
          <p:cNvPr id="763" name="Google Shape;763;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64" name="Google Shape;764;p85"/>
          <p:cNvSpPr txBox="1"/>
          <p:nvPr/>
        </p:nvSpPr>
        <p:spPr>
          <a:xfrm>
            <a:off x="652571" y="2209336"/>
            <a:ext cx="4427042" cy="909220"/>
          </a:xfrm>
          <a:prstGeom prst="rect">
            <a:avLst/>
          </a:prstGeom>
          <a:noFill/>
          <a:ln>
            <a:noFill/>
          </a:ln>
        </p:spPr>
        <p:txBody>
          <a:bodyPr anchorCtr="0" anchor="ctr" bIns="45700" lIns="91425" spcFirstLastPara="1" rIns="91425" wrap="square" tIns="45700">
            <a:normAutofit fontScale="55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7-6   </a:t>
            </a:r>
            <a:r>
              <a:rPr b="0" i="0" lang="en-US" sz="3600" u="none" cap="none" strike="noStrike">
                <a:solidFill>
                  <a:schemeClr val="dk2"/>
                </a:solidFill>
                <a:latin typeface="Arial"/>
                <a:ea typeface="Arial"/>
                <a:cs typeface="Arial"/>
                <a:sym typeface="Arial"/>
              </a:rPr>
              <a:t>Turning a square (a) into a rectangle (b) with scaling factors </a:t>
            </a:r>
            <a:r>
              <a:rPr b="0" i="1" lang="en-US" sz="3600" u="none" cap="none" strike="noStrike">
                <a:solidFill>
                  <a:schemeClr val="dk2"/>
                </a:solidFill>
                <a:latin typeface="Arial"/>
                <a:ea typeface="Arial"/>
                <a:cs typeface="Arial"/>
                <a:sym typeface="Arial"/>
              </a:rPr>
              <a:t>s</a:t>
            </a:r>
            <a:r>
              <a:rPr b="0" baseline="-25000" i="1" lang="en-US" sz="3600" u="none" cap="none" strike="noStrike">
                <a:solidFill>
                  <a:schemeClr val="dk2"/>
                </a:solidFill>
                <a:latin typeface="Arial"/>
                <a:ea typeface="Arial"/>
                <a:cs typeface="Arial"/>
                <a:sym typeface="Arial"/>
              </a:rPr>
              <a:t>x</a:t>
            </a:r>
            <a:r>
              <a:rPr b="0" i="0" lang="en-US" sz="3600" u="none" cap="none" strike="noStrike">
                <a:solidFill>
                  <a:schemeClr val="dk2"/>
                </a:solidFill>
                <a:latin typeface="Arial"/>
                <a:ea typeface="Arial"/>
                <a:cs typeface="Arial"/>
                <a:sym typeface="Arial"/>
              </a:rPr>
              <a:t> = 2 and </a:t>
            </a:r>
            <a:r>
              <a:rPr b="0" i="1" lang="en-US" sz="3600" u="none" cap="none" strike="noStrike">
                <a:solidFill>
                  <a:schemeClr val="dk2"/>
                </a:solidFill>
                <a:latin typeface="Arial"/>
                <a:ea typeface="Arial"/>
                <a:cs typeface="Arial"/>
                <a:sym typeface="Arial"/>
              </a:rPr>
              <a:t>s</a:t>
            </a:r>
            <a:r>
              <a:rPr b="0" baseline="-25000" i="1" lang="en-US" sz="3600" u="none" cap="none" strike="noStrike">
                <a:solidFill>
                  <a:schemeClr val="dk2"/>
                </a:solidFill>
                <a:latin typeface="Arial"/>
                <a:ea typeface="Arial"/>
                <a:cs typeface="Arial"/>
                <a:sym typeface="Arial"/>
              </a:rPr>
              <a:t>y</a:t>
            </a:r>
            <a:r>
              <a:rPr b="0" i="0" lang="en-US" sz="3600" u="none" cap="none" strike="noStrike">
                <a:solidFill>
                  <a:schemeClr val="dk2"/>
                </a:solidFill>
                <a:latin typeface="Arial"/>
                <a:ea typeface="Arial"/>
                <a:cs typeface="Arial"/>
                <a:sym typeface="Arial"/>
              </a:rPr>
              <a:t> = 1.</a:t>
            </a:r>
            <a:endParaRPr b="0" i="1" sz="3600" u="none" cap="none" strike="noStrike">
              <a:solidFill>
                <a:schemeClr val="dk2"/>
              </a:solidFill>
              <a:latin typeface="Arial"/>
              <a:ea typeface="Arial"/>
              <a:cs typeface="Arial"/>
              <a:sym typeface="Arial"/>
            </a:endParaRPr>
          </a:p>
        </p:txBody>
      </p:sp>
      <p:pic>
        <p:nvPicPr>
          <p:cNvPr descr="AADGHBD0" id="765" name="Google Shape;765;p85"/>
          <p:cNvPicPr preferRelativeResize="0"/>
          <p:nvPr/>
        </p:nvPicPr>
        <p:blipFill rotWithShape="1">
          <a:blip r:embed="rId3">
            <a:alphaModFix/>
          </a:blip>
          <a:srcRect b="0" l="0" r="0" t="0"/>
          <a:stretch/>
        </p:blipFill>
        <p:spPr>
          <a:xfrm>
            <a:off x="5407465" y="1639028"/>
            <a:ext cx="2561410" cy="4557296"/>
          </a:xfrm>
          <a:prstGeom prst="rect">
            <a:avLst/>
          </a:prstGeom>
          <a:noFill/>
          <a:ln>
            <a:noFill/>
          </a:ln>
        </p:spPr>
      </p:pic>
      <p:sp>
        <p:nvSpPr>
          <p:cNvPr id="766" name="Google Shape;766;p85"/>
          <p:cNvSpPr txBox="1"/>
          <p:nvPr/>
        </p:nvSpPr>
        <p:spPr>
          <a:xfrm>
            <a:off x="652571" y="4617525"/>
            <a:ext cx="409833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Scaling factors greater than 1 produce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enlargements.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a:t>
            </a:r>
            <a:endParaRPr/>
          </a:p>
        </p:txBody>
      </p:sp>
      <p:sp>
        <p:nvSpPr>
          <p:cNvPr id="772" name="Google Shape;772;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3" name="Google Shape;773;p86"/>
          <p:cNvSpPr txBox="1"/>
          <p:nvPr/>
        </p:nvSpPr>
        <p:spPr>
          <a:xfrm>
            <a:off x="708389" y="2462476"/>
            <a:ext cx="2222157" cy="1501242"/>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7-7   </a:t>
            </a:r>
            <a:r>
              <a:rPr b="0" i="0" lang="en-US" sz="3600" u="none" cap="none" strike="noStrike">
                <a:solidFill>
                  <a:schemeClr val="dk2"/>
                </a:solidFill>
                <a:latin typeface="Arial"/>
                <a:ea typeface="Arial"/>
                <a:cs typeface="Arial"/>
                <a:sym typeface="Arial"/>
              </a:rPr>
              <a:t>A line scaled with Equation 7-12 using </a:t>
            </a:r>
            <a:r>
              <a:rPr b="0" i="1" lang="en-US" sz="3600" u="none" cap="none" strike="noStrike">
                <a:solidFill>
                  <a:schemeClr val="dk2"/>
                </a:solidFill>
                <a:latin typeface="Arial"/>
                <a:ea typeface="Arial"/>
                <a:cs typeface="Arial"/>
                <a:sym typeface="Arial"/>
              </a:rPr>
              <a:t>s</a:t>
            </a:r>
            <a:r>
              <a:rPr b="0" baseline="-25000" i="1" lang="en-US" sz="3600" u="none" cap="none" strike="noStrike">
                <a:solidFill>
                  <a:schemeClr val="dk2"/>
                </a:solidFill>
                <a:latin typeface="Arial"/>
                <a:ea typeface="Arial"/>
                <a:cs typeface="Arial"/>
                <a:sym typeface="Arial"/>
              </a:rPr>
              <a:t>x</a:t>
            </a:r>
            <a:r>
              <a:rPr b="0" baseline="-25000" i="0" lang="en-US" sz="3600" u="none" cap="none" strike="noStrike">
                <a:solidFill>
                  <a:schemeClr val="dk2"/>
                </a:solidFill>
                <a:latin typeface="Arial"/>
                <a:ea typeface="Arial"/>
                <a:cs typeface="Arial"/>
                <a:sym typeface="Arial"/>
              </a:rPr>
              <a:t> </a:t>
            </a:r>
            <a:r>
              <a:rPr b="0" i="0" lang="en-US" sz="3600" u="none" cap="none" strike="noStrike">
                <a:solidFill>
                  <a:schemeClr val="dk2"/>
                </a:solidFill>
                <a:latin typeface="Arial"/>
                <a:ea typeface="Arial"/>
                <a:cs typeface="Arial"/>
                <a:sym typeface="Arial"/>
              </a:rPr>
              <a:t>= </a:t>
            </a:r>
            <a:r>
              <a:rPr b="0" i="1" lang="en-US" sz="3600" u="none" cap="none" strike="noStrike">
                <a:solidFill>
                  <a:schemeClr val="dk2"/>
                </a:solidFill>
                <a:latin typeface="Arial"/>
                <a:ea typeface="Arial"/>
                <a:cs typeface="Arial"/>
                <a:sym typeface="Arial"/>
              </a:rPr>
              <a:t>s</a:t>
            </a:r>
            <a:r>
              <a:rPr b="0" baseline="-25000" i="1" lang="en-US" sz="3600" u="none" cap="none" strike="noStrike">
                <a:solidFill>
                  <a:schemeClr val="dk2"/>
                </a:solidFill>
                <a:latin typeface="Arial"/>
                <a:ea typeface="Arial"/>
                <a:cs typeface="Arial"/>
                <a:sym typeface="Arial"/>
              </a:rPr>
              <a:t>y</a:t>
            </a:r>
            <a:r>
              <a:rPr b="0" i="0" lang="en-US" sz="3600" u="none" cap="none" strike="noStrike">
                <a:solidFill>
                  <a:schemeClr val="dk2"/>
                </a:solidFill>
                <a:latin typeface="Arial"/>
                <a:ea typeface="Arial"/>
                <a:cs typeface="Arial"/>
                <a:sym typeface="Arial"/>
              </a:rPr>
              <a:t> = 0.5 is reduced in size and moved closer to the coordinate origin.</a:t>
            </a:r>
            <a:endParaRPr b="0" i="1" sz="3600" u="none" cap="none" strike="noStrike">
              <a:solidFill>
                <a:schemeClr val="dk2"/>
              </a:solidFill>
              <a:latin typeface="Arial"/>
              <a:ea typeface="Arial"/>
              <a:cs typeface="Arial"/>
              <a:sym typeface="Arial"/>
            </a:endParaRPr>
          </a:p>
        </p:txBody>
      </p:sp>
      <p:pic>
        <p:nvPicPr>
          <p:cNvPr descr="AADGHBE0" id="774" name="Google Shape;774;p86"/>
          <p:cNvPicPr preferRelativeResize="0"/>
          <p:nvPr/>
        </p:nvPicPr>
        <p:blipFill rotWithShape="1">
          <a:blip r:embed="rId3">
            <a:alphaModFix/>
          </a:blip>
          <a:srcRect b="0" l="0" r="0" t="0"/>
          <a:stretch/>
        </p:blipFill>
        <p:spPr>
          <a:xfrm>
            <a:off x="3078313" y="1752602"/>
            <a:ext cx="5448180" cy="4003338"/>
          </a:xfrm>
          <a:prstGeom prst="rect">
            <a:avLst/>
          </a:prstGeom>
          <a:noFill/>
          <a:ln>
            <a:noFill/>
          </a:ln>
        </p:spPr>
      </p:pic>
      <p:sp>
        <p:nvSpPr>
          <p:cNvPr id="775" name="Google Shape;775;p86"/>
          <p:cNvSpPr txBox="1"/>
          <p:nvPr/>
        </p:nvSpPr>
        <p:spPr>
          <a:xfrm>
            <a:off x="851254" y="6168885"/>
            <a:ext cx="64333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Positive scaling values less than 1 reduce the size of objects.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Scaling relative to a fixed point</a:t>
            </a:r>
            <a:endParaRPr/>
          </a:p>
        </p:txBody>
      </p:sp>
      <p:sp>
        <p:nvSpPr>
          <p:cNvPr id="781" name="Google Shape;781;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82" name="Google Shape;782;p87"/>
          <p:cNvSpPr txBox="1"/>
          <p:nvPr/>
        </p:nvSpPr>
        <p:spPr>
          <a:xfrm>
            <a:off x="987489" y="1455670"/>
            <a:ext cx="7168550" cy="524617"/>
          </a:xfrm>
          <a:prstGeom prst="rect">
            <a:avLst/>
          </a:prstGeom>
          <a:noFill/>
          <a:ln>
            <a:noFill/>
          </a:ln>
        </p:spPr>
        <p:txBody>
          <a:bodyPr anchorCtr="0" anchor="ctr" bIns="45700" lIns="91425" spcFirstLastPara="1" rIns="91425" wrap="square" tIns="45700">
            <a:normAutofit fontScale="400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7-8   </a:t>
            </a:r>
            <a:r>
              <a:rPr b="0" i="0" lang="en-US" sz="3600" u="none" cap="none" strike="noStrike">
                <a:solidFill>
                  <a:schemeClr val="dk2"/>
                </a:solidFill>
                <a:latin typeface="Arial"/>
                <a:ea typeface="Arial"/>
                <a:cs typeface="Arial"/>
                <a:sym typeface="Arial"/>
              </a:rPr>
              <a:t>Scaling relative to a chosen fixed point (</a:t>
            </a:r>
            <a:r>
              <a:rPr b="0" i="1" lang="en-US" sz="3600" u="none" cap="none" strike="noStrike">
                <a:solidFill>
                  <a:schemeClr val="dk2"/>
                </a:solidFill>
                <a:latin typeface="Arial"/>
                <a:ea typeface="Arial"/>
                <a:cs typeface="Arial"/>
                <a:sym typeface="Arial"/>
              </a:rPr>
              <a:t>x</a:t>
            </a:r>
            <a:r>
              <a:rPr b="0" baseline="-25000" i="1" lang="en-US" sz="3600" u="none" cap="none" strike="noStrike">
                <a:solidFill>
                  <a:schemeClr val="dk2"/>
                </a:solidFill>
                <a:latin typeface="Arial"/>
                <a:ea typeface="Arial"/>
                <a:cs typeface="Arial"/>
                <a:sym typeface="Arial"/>
              </a:rPr>
              <a:t>f </a:t>
            </a:r>
            <a:r>
              <a:rPr b="0" i="1" lang="en-US" sz="3600" u="none" cap="none" strike="noStrike">
                <a:solidFill>
                  <a:schemeClr val="dk2"/>
                </a:solidFill>
                <a:latin typeface="Arial"/>
                <a:ea typeface="Arial"/>
                <a:cs typeface="Arial"/>
                <a:sym typeface="Arial"/>
              </a:rPr>
              <a:t>, y</a:t>
            </a:r>
            <a:r>
              <a:rPr b="0" baseline="-25000" i="1" lang="en-US" sz="3600" u="none" cap="none" strike="noStrike">
                <a:solidFill>
                  <a:schemeClr val="dk2"/>
                </a:solidFill>
                <a:latin typeface="Arial"/>
                <a:ea typeface="Arial"/>
                <a:cs typeface="Arial"/>
                <a:sym typeface="Arial"/>
              </a:rPr>
              <a:t>f</a:t>
            </a:r>
            <a:r>
              <a:rPr b="0" i="1" lang="en-US" sz="3600" u="none" cap="none" strike="noStrike">
                <a:solidFill>
                  <a:schemeClr val="dk2"/>
                </a:solidFill>
                <a:latin typeface="Arial"/>
                <a:ea typeface="Arial"/>
                <a:cs typeface="Arial"/>
                <a:sym typeface="Arial"/>
              </a:rPr>
              <a:t> </a:t>
            </a:r>
            <a:r>
              <a:rPr b="0" i="0" lang="en-US" sz="3600" u="none" cap="none" strike="noStrike">
                <a:solidFill>
                  <a:schemeClr val="dk2"/>
                </a:solidFill>
                <a:latin typeface="Arial"/>
                <a:ea typeface="Arial"/>
                <a:cs typeface="Arial"/>
                <a:sym typeface="Arial"/>
              </a:rPr>
              <a:t>). The distance from each polygon vertex to the fixed point is scaled by Equations 7-13.</a:t>
            </a:r>
            <a:endParaRPr b="0" i="1" sz="3600" u="none" cap="none" strike="noStrike">
              <a:solidFill>
                <a:schemeClr val="dk2"/>
              </a:solidFill>
              <a:latin typeface="Arial"/>
              <a:ea typeface="Arial"/>
              <a:cs typeface="Arial"/>
              <a:sym typeface="Arial"/>
            </a:endParaRPr>
          </a:p>
        </p:txBody>
      </p:sp>
      <p:pic>
        <p:nvPicPr>
          <p:cNvPr descr="AADGHBF0" id="783" name="Google Shape;783;p87"/>
          <p:cNvPicPr preferRelativeResize="0"/>
          <p:nvPr/>
        </p:nvPicPr>
        <p:blipFill rotWithShape="1">
          <a:blip r:embed="rId3">
            <a:alphaModFix/>
          </a:blip>
          <a:srcRect b="0" l="0" r="0" t="0"/>
          <a:stretch/>
        </p:blipFill>
        <p:spPr>
          <a:xfrm>
            <a:off x="987489" y="2141471"/>
            <a:ext cx="4924230" cy="4379398"/>
          </a:xfrm>
          <a:prstGeom prst="rect">
            <a:avLst/>
          </a:prstGeom>
          <a:noFill/>
          <a:ln>
            <a:noFill/>
          </a:ln>
        </p:spPr>
      </p:pic>
      <p:sp>
        <p:nvSpPr>
          <p:cNvPr id="784" name="Google Shape;784;p87"/>
          <p:cNvSpPr txBox="1"/>
          <p:nvPr/>
        </p:nvSpPr>
        <p:spPr>
          <a:xfrm>
            <a:off x="6143454" y="3322552"/>
            <a:ext cx="254334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Fixed point remains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unchanged after the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scaling transformation.</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 relative to a fixed point</a:t>
            </a:r>
            <a:endParaRPr/>
          </a:p>
        </p:txBody>
      </p:sp>
      <p:sp>
        <p:nvSpPr>
          <p:cNvPr id="790" name="Google Shape;790;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4.08.38 PM.png" id="791" name="Google Shape;791;p88"/>
          <p:cNvPicPr preferRelativeResize="0"/>
          <p:nvPr/>
        </p:nvPicPr>
        <p:blipFill rotWithShape="1">
          <a:blip r:embed="rId3">
            <a:alphaModFix/>
          </a:blip>
          <a:srcRect b="0" l="0" r="0" t="0"/>
          <a:stretch/>
        </p:blipFill>
        <p:spPr>
          <a:xfrm>
            <a:off x="779287" y="1898937"/>
            <a:ext cx="6057900" cy="571500"/>
          </a:xfrm>
          <a:prstGeom prst="rect">
            <a:avLst/>
          </a:prstGeom>
          <a:noFill/>
          <a:ln>
            <a:noFill/>
          </a:ln>
        </p:spPr>
      </p:pic>
      <p:pic>
        <p:nvPicPr>
          <p:cNvPr descr="Screen Shot 2014-10-07 at 4.08.46 PM.png" id="792" name="Google Shape;792;p88"/>
          <p:cNvPicPr preferRelativeResize="0"/>
          <p:nvPr/>
        </p:nvPicPr>
        <p:blipFill rotWithShape="1">
          <a:blip r:embed="rId4">
            <a:alphaModFix/>
          </a:blip>
          <a:srcRect b="0" l="0" r="0" t="0"/>
          <a:stretch/>
        </p:blipFill>
        <p:spPr>
          <a:xfrm>
            <a:off x="779287" y="2914870"/>
            <a:ext cx="3340100" cy="952500"/>
          </a:xfrm>
          <a:prstGeom prst="rect">
            <a:avLst/>
          </a:prstGeom>
          <a:noFill/>
          <a:ln>
            <a:noFill/>
          </a:ln>
        </p:spPr>
      </p:pic>
    </p:spTree>
  </p:cSld>
  <p:clrMapOvr>
    <a:masterClrMapping/>
  </p:clrMapOvr>
  <p:transition spd="slow">
    <p:fade thruBlk="1"/>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 example</a:t>
            </a:r>
            <a:endParaRPr/>
          </a:p>
        </p:txBody>
      </p:sp>
      <p:sp>
        <p:nvSpPr>
          <p:cNvPr id="798" name="Google Shape;798;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7 at 4.10.04 PM.png" id="799" name="Google Shape;799;p89"/>
          <p:cNvPicPr preferRelativeResize="0"/>
          <p:nvPr/>
        </p:nvPicPr>
        <p:blipFill rotWithShape="1">
          <a:blip r:embed="rId3">
            <a:alphaModFix/>
          </a:blip>
          <a:srcRect b="0" l="0" r="0" t="0"/>
          <a:stretch/>
        </p:blipFill>
        <p:spPr>
          <a:xfrm>
            <a:off x="903844" y="1524001"/>
            <a:ext cx="7524003" cy="5077422"/>
          </a:xfrm>
          <a:prstGeom prst="rect">
            <a:avLst/>
          </a:prstGeom>
          <a:noFill/>
          <a:ln>
            <a:noFill/>
          </a:ln>
        </p:spPr>
      </p:pic>
      <p:sp>
        <p:nvSpPr>
          <p:cNvPr id="800" name="Google Shape;800;p89"/>
          <p:cNvSpPr txBox="1"/>
          <p:nvPr/>
        </p:nvSpPr>
        <p:spPr>
          <a:xfrm>
            <a:off x="3443117" y="3443113"/>
            <a:ext cx="33408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Make necessary allocations!!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0" name="Google Shape;15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sp>
        <p:nvSpPr>
          <p:cNvPr id="151" name="Google Shape;151;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2" name="Google Shape;152;p9"/>
          <p:cNvPicPr preferRelativeResize="0"/>
          <p:nvPr/>
        </p:nvPicPr>
        <p:blipFill rotWithShape="1">
          <a:blip r:embed="rId3">
            <a:alphaModFix/>
          </a:blip>
          <a:srcRect b="0" l="0" r="0" t="0"/>
          <a:stretch/>
        </p:blipFill>
        <p:spPr>
          <a:xfrm>
            <a:off x="228600" y="609600"/>
            <a:ext cx="8381999" cy="5638800"/>
          </a:xfrm>
          <a:prstGeom prst="rect">
            <a:avLst/>
          </a:prstGeom>
          <a:noFill/>
          <a:ln>
            <a:noFill/>
          </a:ln>
        </p:spPr>
      </p:pic>
    </p:spTree>
  </p:cSld>
  <p:clrMapOvr>
    <a:masterClrMapping/>
  </p:clrMapOvr>
  <p:transition spd="slow">
    <p:fade thruBlk="1"/>
  </p:transition>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Matrix representations and homogeneous coordinates</a:t>
            </a:r>
            <a:endParaRPr/>
          </a:p>
        </p:txBody>
      </p:sp>
      <p:sp>
        <p:nvSpPr>
          <p:cNvPr id="806" name="Google Shape;806;p90"/>
          <p:cNvSpPr txBox="1"/>
          <p:nvPr>
            <p:ph idx="1" type="body"/>
          </p:nvPr>
        </p:nvSpPr>
        <p:spPr>
          <a:xfrm>
            <a:off x="457200" y="1600199"/>
            <a:ext cx="8229600" cy="5112287"/>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Multiplicative and translational terms for a 2D transformation can be combined into a single matrix</a:t>
            </a:r>
            <a:endParaRPr/>
          </a:p>
          <a:p>
            <a:pPr indent="-342900" lvl="0" marL="342900" rtl="0" algn="l">
              <a:lnSpc>
                <a:spcPct val="100000"/>
              </a:lnSpc>
              <a:spcBef>
                <a:spcPts val="496"/>
              </a:spcBef>
              <a:spcAft>
                <a:spcPts val="0"/>
              </a:spcAft>
              <a:buClr>
                <a:schemeClr val="dk1"/>
              </a:buClr>
              <a:buSzPct val="100000"/>
              <a:buChar char="•"/>
            </a:pPr>
            <a:r>
              <a:rPr lang="en-US"/>
              <a:t>This expands representations to 3x3 matrices</a:t>
            </a:r>
            <a:endParaRPr/>
          </a:p>
          <a:p>
            <a:pPr indent="-285750" lvl="1" marL="742950" rtl="0" algn="l">
              <a:lnSpc>
                <a:spcPct val="100000"/>
              </a:lnSpc>
              <a:spcBef>
                <a:spcPts val="434"/>
              </a:spcBef>
              <a:spcAft>
                <a:spcPts val="0"/>
              </a:spcAft>
              <a:buClr>
                <a:schemeClr val="dk1"/>
              </a:buClr>
              <a:buSzPct val="100000"/>
              <a:buChar char="–"/>
            </a:pPr>
            <a:r>
              <a:rPr lang="en-US"/>
              <a:t>Third column is used for translation terms</a:t>
            </a:r>
            <a:endParaRPr/>
          </a:p>
          <a:p>
            <a:pPr indent="-342900" lvl="0" marL="342900" rtl="0" algn="l">
              <a:lnSpc>
                <a:spcPct val="100000"/>
              </a:lnSpc>
              <a:spcBef>
                <a:spcPts val="496"/>
              </a:spcBef>
              <a:spcAft>
                <a:spcPts val="0"/>
              </a:spcAft>
              <a:buClr>
                <a:schemeClr val="dk1"/>
              </a:buClr>
              <a:buSzPct val="100000"/>
              <a:buChar char="•"/>
            </a:pPr>
            <a:r>
              <a:rPr lang="en-US"/>
              <a:t>Result: All transformation equations can be expressed as matrix multiplications</a:t>
            </a:r>
            <a:endParaRPr/>
          </a:p>
          <a:p>
            <a:pPr indent="-342900" lvl="0" marL="342900" rtl="0" algn="l">
              <a:lnSpc>
                <a:spcPct val="100000"/>
              </a:lnSpc>
              <a:spcBef>
                <a:spcPts val="496"/>
              </a:spcBef>
              <a:spcAft>
                <a:spcPts val="0"/>
              </a:spcAft>
              <a:buClr>
                <a:srgbClr val="FF0000"/>
              </a:buClr>
              <a:buSzPct val="100000"/>
              <a:buChar char="•"/>
            </a:pPr>
            <a:r>
              <a:rPr lang="en-US">
                <a:solidFill>
                  <a:srgbClr val="FF0000"/>
                </a:solidFill>
              </a:rPr>
              <a:t>Homogeneous coordinates</a:t>
            </a:r>
            <a:r>
              <a:rPr lang="en-US"/>
              <a:t>: (x</a:t>
            </a:r>
            <a:r>
              <a:rPr baseline="-25000" lang="en-US"/>
              <a:t>h</a:t>
            </a:r>
            <a:r>
              <a:rPr lang="en-US"/>
              <a:t>, y</a:t>
            </a:r>
            <a:r>
              <a:rPr baseline="-25000" lang="en-US"/>
              <a:t>h</a:t>
            </a:r>
            <a:r>
              <a:rPr lang="en-US"/>
              <a:t>, h)</a:t>
            </a:r>
            <a:endParaRPr/>
          </a:p>
          <a:p>
            <a:pPr indent="-285750" lvl="1" marL="742950" rtl="0" algn="l">
              <a:lnSpc>
                <a:spcPct val="100000"/>
              </a:lnSpc>
              <a:spcBef>
                <a:spcPts val="434"/>
              </a:spcBef>
              <a:spcAft>
                <a:spcPts val="0"/>
              </a:spcAft>
              <a:buClr>
                <a:schemeClr val="dk1"/>
              </a:buClr>
              <a:buSzPct val="100000"/>
              <a:buChar char="–"/>
            </a:pPr>
            <a:r>
              <a:rPr lang="en-US"/>
              <a:t>Carry out operations on points and vectors “homogeneously”</a:t>
            </a:r>
            <a:endParaRPr/>
          </a:p>
          <a:p>
            <a:pPr indent="-285750" lvl="1" marL="742950" rtl="0" algn="l">
              <a:lnSpc>
                <a:spcPct val="100000"/>
              </a:lnSpc>
              <a:spcBef>
                <a:spcPts val="434"/>
              </a:spcBef>
              <a:spcAft>
                <a:spcPts val="0"/>
              </a:spcAft>
              <a:buClr>
                <a:schemeClr val="dk1"/>
              </a:buClr>
              <a:buSzPct val="100000"/>
              <a:buChar char="–"/>
            </a:pPr>
            <a:r>
              <a:rPr lang="en-US"/>
              <a:t>h: Non-zero homogeneous parameter such that</a:t>
            </a:r>
            <a:endParaRPr/>
          </a:p>
          <a:p>
            <a:pPr indent="-147955" lvl="1" marL="742950" rtl="0" algn="l">
              <a:lnSpc>
                <a:spcPct val="100000"/>
              </a:lnSpc>
              <a:spcBef>
                <a:spcPts val="434"/>
              </a:spcBef>
              <a:spcAft>
                <a:spcPts val="0"/>
              </a:spcAft>
              <a:buClr>
                <a:schemeClr val="dk1"/>
              </a:buClr>
              <a:buSzPct val="100000"/>
              <a:buNone/>
            </a:pPr>
            <a:r>
              <a:t/>
            </a:r>
            <a:endParaRPr/>
          </a:p>
          <a:p>
            <a:pPr indent="-147955" lvl="1" marL="742950" rtl="0" algn="l">
              <a:lnSpc>
                <a:spcPct val="100000"/>
              </a:lnSpc>
              <a:spcBef>
                <a:spcPts val="434"/>
              </a:spcBef>
              <a:spcAft>
                <a:spcPts val="0"/>
              </a:spcAft>
              <a:buClr>
                <a:schemeClr val="dk1"/>
              </a:buClr>
              <a:buSzPct val="100000"/>
              <a:buNone/>
            </a:pPr>
            <a:r>
              <a:t/>
            </a:r>
            <a:endParaRPr/>
          </a:p>
          <a:p>
            <a:pPr indent="-285750" lvl="1" marL="742950" rtl="0" algn="l">
              <a:lnSpc>
                <a:spcPct val="100000"/>
              </a:lnSpc>
              <a:spcBef>
                <a:spcPts val="434"/>
              </a:spcBef>
              <a:spcAft>
                <a:spcPts val="0"/>
              </a:spcAft>
              <a:buClr>
                <a:schemeClr val="dk1"/>
              </a:buClr>
              <a:buSzPct val="100000"/>
              <a:buChar char="–"/>
            </a:pPr>
            <a:r>
              <a:rPr lang="en-US"/>
              <a:t>We can also write: (hx, hy, h)</a:t>
            </a:r>
            <a:endParaRPr/>
          </a:p>
          <a:p>
            <a:pPr indent="-285750" lvl="1" marL="742950" rtl="0" algn="l">
              <a:lnSpc>
                <a:spcPct val="100000"/>
              </a:lnSpc>
              <a:spcBef>
                <a:spcPts val="434"/>
              </a:spcBef>
              <a:spcAft>
                <a:spcPts val="0"/>
              </a:spcAft>
              <a:buClr>
                <a:schemeClr val="dk1"/>
              </a:buClr>
              <a:buSzPct val="100000"/>
              <a:buChar char="–"/>
            </a:pPr>
            <a:r>
              <a:rPr lang="en-US"/>
              <a:t>h=1 is a convenient choice so that we have (x, y, 1)</a:t>
            </a:r>
            <a:endParaRPr/>
          </a:p>
          <a:p>
            <a:pPr indent="-285750" lvl="1" marL="742950" rtl="0" algn="l">
              <a:lnSpc>
                <a:spcPct val="100000"/>
              </a:lnSpc>
              <a:spcBef>
                <a:spcPts val="434"/>
              </a:spcBef>
              <a:spcAft>
                <a:spcPts val="0"/>
              </a:spcAft>
              <a:buClr>
                <a:schemeClr val="dk1"/>
              </a:buClr>
              <a:buSzPct val="100000"/>
              <a:buChar char="–"/>
            </a:pPr>
            <a:r>
              <a:rPr lang="en-US"/>
              <a:t>Other values of h are useful in 3D viewing transformations</a:t>
            </a:r>
            <a:endParaRPr/>
          </a:p>
          <a:p>
            <a:pPr indent="-147955" lvl="1" marL="742950" rtl="0" algn="l">
              <a:lnSpc>
                <a:spcPct val="100000"/>
              </a:lnSpc>
              <a:spcBef>
                <a:spcPts val="434"/>
              </a:spcBef>
              <a:spcAft>
                <a:spcPts val="0"/>
              </a:spcAft>
              <a:buClr>
                <a:schemeClr val="dk1"/>
              </a:buClr>
              <a:buSzPct val="100000"/>
              <a:buNone/>
            </a:pPr>
            <a:r>
              <a:t/>
            </a:r>
            <a:endParaRPr/>
          </a:p>
          <a:p>
            <a:pPr indent="-147955" lvl="1" marL="742950" rtl="0" algn="l">
              <a:lnSpc>
                <a:spcPct val="100000"/>
              </a:lnSpc>
              <a:spcBef>
                <a:spcPts val="434"/>
              </a:spcBef>
              <a:spcAft>
                <a:spcPts val="0"/>
              </a:spcAft>
              <a:buClr>
                <a:schemeClr val="dk1"/>
              </a:buClr>
              <a:buSzPct val="100000"/>
              <a:buNone/>
            </a:pPr>
            <a:r>
              <a:t/>
            </a:r>
            <a:endParaRPr/>
          </a:p>
          <a:p>
            <a:pPr indent="-147955" lvl="1" marL="742950" rtl="0" algn="l">
              <a:lnSpc>
                <a:spcPct val="100000"/>
              </a:lnSpc>
              <a:spcBef>
                <a:spcPts val="434"/>
              </a:spcBef>
              <a:spcAft>
                <a:spcPts val="0"/>
              </a:spcAft>
              <a:buClr>
                <a:schemeClr val="dk1"/>
              </a:buClr>
              <a:buSzPct val="100000"/>
              <a:buNone/>
            </a:pPr>
            <a:r>
              <a:t/>
            </a:r>
            <a:endParaRPr/>
          </a:p>
        </p:txBody>
      </p:sp>
      <p:sp>
        <p:nvSpPr>
          <p:cNvPr id="807" name="Google Shape;807;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6.47.28 PM.png" id="808" name="Google Shape;808;p90"/>
          <p:cNvPicPr preferRelativeResize="0"/>
          <p:nvPr/>
        </p:nvPicPr>
        <p:blipFill rotWithShape="1">
          <a:blip r:embed="rId3">
            <a:alphaModFix/>
          </a:blip>
          <a:srcRect b="0" l="0" r="0" t="0"/>
          <a:stretch/>
        </p:blipFill>
        <p:spPr>
          <a:xfrm>
            <a:off x="2690946" y="4877726"/>
            <a:ext cx="3327400" cy="736600"/>
          </a:xfrm>
          <a:prstGeom prst="rect">
            <a:avLst/>
          </a:prstGeom>
          <a:noFill/>
          <a:ln>
            <a:noFill/>
          </a:ln>
        </p:spPr>
      </p:pic>
    </p:spTree>
  </p:cSld>
  <p:clrMapOvr>
    <a:masterClrMapping/>
  </p:clrMapOvr>
  <p:transition spd="slow">
    <p:fade thruBlk="1"/>
  </p:transition>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translation matrix</a:t>
            </a:r>
            <a:endParaRPr/>
          </a:p>
        </p:txBody>
      </p:sp>
      <p:sp>
        <p:nvSpPr>
          <p:cNvPr id="814" name="Google Shape;814;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6.51.37 PM.png" id="815" name="Google Shape;815;p91"/>
          <p:cNvPicPr preferRelativeResize="0"/>
          <p:nvPr/>
        </p:nvPicPr>
        <p:blipFill rotWithShape="1">
          <a:blip r:embed="rId3">
            <a:alphaModFix/>
          </a:blip>
          <a:srcRect b="0" l="0" r="0" t="0"/>
          <a:stretch/>
        </p:blipFill>
        <p:spPr>
          <a:xfrm>
            <a:off x="781885" y="2267732"/>
            <a:ext cx="4000500" cy="1270000"/>
          </a:xfrm>
          <a:prstGeom prst="rect">
            <a:avLst/>
          </a:prstGeom>
          <a:noFill/>
          <a:ln>
            <a:noFill/>
          </a:ln>
        </p:spPr>
      </p:pic>
      <p:pic>
        <p:nvPicPr>
          <p:cNvPr descr="Screen Shot 2014-10-08 at 6.51.48 PM.png" id="816" name="Google Shape;816;p91"/>
          <p:cNvPicPr preferRelativeResize="0"/>
          <p:nvPr/>
        </p:nvPicPr>
        <p:blipFill rotWithShape="1">
          <a:blip r:embed="rId4">
            <a:alphaModFix/>
          </a:blip>
          <a:srcRect b="0" l="0" r="0" t="0"/>
          <a:stretch/>
        </p:blipFill>
        <p:spPr>
          <a:xfrm>
            <a:off x="937251" y="4039573"/>
            <a:ext cx="2298700" cy="508000"/>
          </a:xfrm>
          <a:prstGeom prst="rect">
            <a:avLst/>
          </a:prstGeom>
          <a:noFill/>
          <a:ln>
            <a:noFill/>
          </a:ln>
        </p:spPr>
      </p:pic>
    </p:spTree>
  </p:cSld>
  <p:clrMapOvr>
    <a:masterClrMapping/>
  </p:clrMapOvr>
  <p:transition spd="slow">
    <p:fade thruBlk="1"/>
  </p:transition>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rotation matrix</a:t>
            </a:r>
            <a:endParaRPr/>
          </a:p>
        </p:txBody>
      </p:sp>
      <p:sp>
        <p:nvSpPr>
          <p:cNvPr id="822" name="Google Shape;822;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6.52.03 PM.png" id="823" name="Google Shape;823;p92"/>
          <p:cNvPicPr preferRelativeResize="0"/>
          <p:nvPr/>
        </p:nvPicPr>
        <p:blipFill rotWithShape="1">
          <a:blip r:embed="rId3">
            <a:alphaModFix/>
          </a:blip>
          <a:srcRect b="0" l="0" r="0" t="0"/>
          <a:stretch/>
        </p:blipFill>
        <p:spPr>
          <a:xfrm>
            <a:off x="887753" y="1869787"/>
            <a:ext cx="4635500" cy="1219200"/>
          </a:xfrm>
          <a:prstGeom prst="rect">
            <a:avLst/>
          </a:prstGeom>
          <a:noFill/>
          <a:ln>
            <a:noFill/>
          </a:ln>
        </p:spPr>
      </p:pic>
      <p:pic>
        <p:nvPicPr>
          <p:cNvPr descr="Screen Shot 2014-10-08 at 6.52.10 PM.png" id="824" name="Google Shape;824;p92"/>
          <p:cNvPicPr preferRelativeResize="0"/>
          <p:nvPr/>
        </p:nvPicPr>
        <p:blipFill rotWithShape="1">
          <a:blip r:embed="rId4">
            <a:alphaModFix/>
          </a:blip>
          <a:srcRect b="0" l="0" r="0" t="0"/>
          <a:stretch/>
        </p:blipFill>
        <p:spPr>
          <a:xfrm>
            <a:off x="1073620" y="3715740"/>
            <a:ext cx="1905000" cy="520700"/>
          </a:xfrm>
          <a:prstGeom prst="rect">
            <a:avLst/>
          </a:prstGeom>
          <a:noFill/>
          <a:ln>
            <a:noFill/>
          </a:ln>
        </p:spPr>
      </p:pic>
    </p:spTree>
  </p:cSld>
  <p:clrMapOvr>
    <a:masterClrMapping/>
  </p:clrMapOvr>
  <p:transition spd="slow">
    <p:fade thruBlk="1"/>
  </p:transition>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scaling matrix</a:t>
            </a:r>
            <a:endParaRPr/>
          </a:p>
        </p:txBody>
      </p:sp>
      <p:sp>
        <p:nvSpPr>
          <p:cNvPr id="830" name="Google Shape;830;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6.52.35 PM.png" id="831" name="Google Shape;831;p93"/>
          <p:cNvPicPr preferRelativeResize="0"/>
          <p:nvPr/>
        </p:nvPicPr>
        <p:blipFill rotWithShape="1">
          <a:blip r:embed="rId3">
            <a:alphaModFix/>
          </a:blip>
          <a:srcRect b="0" l="0" r="0" t="0"/>
          <a:stretch/>
        </p:blipFill>
        <p:spPr>
          <a:xfrm>
            <a:off x="938527" y="2118933"/>
            <a:ext cx="3898900" cy="1295400"/>
          </a:xfrm>
          <a:prstGeom prst="rect">
            <a:avLst/>
          </a:prstGeom>
          <a:noFill/>
          <a:ln>
            <a:noFill/>
          </a:ln>
        </p:spPr>
      </p:pic>
      <p:pic>
        <p:nvPicPr>
          <p:cNvPr descr="Screen Shot 2014-10-08 at 6.52.43 PM.png" id="832" name="Google Shape;832;p93"/>
          <p:cNvPicPr preferRelativeResize="0"/>
          <p:nvPr/>
        </p:nvPicPr>
        <p:blipFill rotWithShape="1">
          <a:blip r:embed="rId4">
            <a:alphaModFix/>
          </a:blip>
          <a:srcRect b="0" l="0" r="0" t="0"/>
          <a:stretch/>
        </p:blipFill>
        <p:spPr>
          <a:xfrm>
            <a:off x="938527" y="3744463"/>
            <a:ext cx="2501900" cy="584200"/>
          </a:xfrm>
          <a:prstGeom prst="rect">
            <a:avLst/>
          </a:prstGeom>
          <a:noFill/>
          <a:ln>
            <a:noFill/>
          </a:ln>
        </p:spPr>
      </p:pic>
    </p:spTree>
  </p:cSld>
  <p:clrMapOvr>
    <a:masterClrMapping/>
  </p:clrMapOvr>
  <p:transition spd="slow">
    <p:fade thruBlk="1"/>
  </p:transition>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Inverse transformations</a:t>
            </a:r>
            <a:endParaRPr/>
          </a:p>
        </p:txBody>
      </p:sp>
      <p:sp>
        <p:nvSpPr>
          <p:cNvPr id="838" name="Google Shape;838;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6.55.02 PM.png" id="839" name="Google Shape;839;p94"/>
          <p:cNvPicPr preferRelativeResize="0"/>
          <p:nvPr/>
        </p:nvPicPr>
        <p:blipFill rotWithShape="1">
          <a:blip r:embed="rId3">
            <a:alphaModFix/>
          </a:blip>
          <a:srcRect b="0" l="0" r="0" t="0"/>
          <a:stretch/>
        </p:blipFill>
        <p:spPr>
          <a:xfrm>
            <a:off x="901700" y="1467945"/>
            <a:ext cx="3022600" cy="1206500"/>
          </a:xfrm>
          <a:prstGeom prst="rect">
            <a:avLst/>
          </a:prstGeom>
          <a:noFill/>
          <a:ln>
            <a:noFill/>
          </a:ln>
        </p:spPr>
      </p:pic>
      <p:pic>
        <p:nvPicPr>
          <p:cNvPr descr="Screen Shot 2014-10-08 at 6.55.09 PM.png" id="840" name="Google Shape;840;p94"/>
          <p:cNvPicPr preferRelativeResize="0"/>
          <p:nvPr/>
        </p:nvPicPr>
        <p:blipFill rotWithShape="1">
          <a:blip r:embed="rId4">
            <a:alphaModFix/>
          </a:blip>
          <a:srcRect b="0" l="0" r="0" t="0"/>
          <a:stretch/>
        </p:blipFill>
        <p:spPr>
          <a:xfrm>
            <a:off x="763197" y="3108576"/>
            <a:ext cx="3924300" cy="1130300"/>
          </a:xfrm>
          <a:prstGeom prst="rect">
            <a:avLst/>
          </a:prstGeom>
          <a:noFill/>
          <a:ln>
            <a:noFill/>
          </a:ln>
        </p:spPr>
      </p:pic>
      <p:pic>
        <p:nvPicPr>
          <p:cNvPr descr="Screen Shot 2014-10-08 at 6.55.32 PM.png" id="841" name="Google Shape;841;p94"/>
          <p:cNvPicPr preferRelativeResize="0"/>
          <p:nvPr/>
        </p:nvPicPr>
        <p:blipFill rotWithShape="1">
          <a:blip r:embed="rId5">
            <a:alphaModFix/>
          </a:blip>
          <a:srcRect b="0" l="0" r="0" t="0"/>
          <a:stretch/>
        </p:blipFill>
        <p:spPr>
          <a:xfrm>
            <a:off x="914400" y="4681758"/>
            <a:ext cx="3009900" cy="1854200"/>
          </a:xfrm>
          <a:prstGeom prst="rect">
            <a:avLst/>
          </a:prstGeom>
          <a:noFill/>
          <a:ln>
            <a:noFill/>
          </a:ln>
        </p:spPr>
      </p:pic>
      <p:sp>
        <p:nvSpPr>
          <p:cNvPr id="842" name="Google Shape;842;p94"/>
          <p:cNvSpPr txBox="1"/>
          <p:nvPr/>
        </p:nvSpPr>
        <p:spPr>
          <a:xfrm>
            <a:off x="5549226" y="1732100"/>
            <a:ext cx="20707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Inverse translation</a:t>
            </a:r>
            <a:endParaRPr b="0" i="0" sz="1800" u="none" cap="none" strike="noStrike">
              <a:solidFill>
                <a:schemeClr val="dk1"/>
              </a:solidFill>
              <a:latin typeface="Calibri"/>
              <a:ea typeface="Calibri"/>
              <a:cs typeface="Calibri"/>
              <a:sym typeface="Calibri"/>
            </a:endParaRPr>
          </a:p>
        </p:txBody>
      </p:sp>
      <p:sp>
        <p:nvSpPr>
          <p:cNvPr id="843" name="Google Shape;843;p94"/>
          <p:cNvSpPr txBox="1"/>
          <p:nvPr/>
        </p:nvSpPr>
        <p:spPr>
          <a:xfrm>
            <a:off x="5549226" y="3517267"/>
            <a:ext cx="177569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Inverse rotation</a:t>
            </a:r>
            <a:endParaRPr b="0" i="0" sz="1800" u="none" cap="none" strike="noStrike">
              <a:solidFill>
                <a:schemeClr val="dk1"/>
              </a:solidFill>
              <a:latin typeface="Calibri"/>
              <a:ea typeface="Calibri"/>
              <a:cs typeface="Calibri"/>
              <a:sym typeface="Calibri"/>
            </a:endParaRPr>
          </a:p>
        </p:txBody>
      </p:sp>
      <p:sp>
        <p:nvSpPr>
          <p:cNvPr id="844" name="Google Shape;844;p94"/>
          <p:cNvSpPr txBox="1"/>
          <p:nvPr/>
        </p:nvSpPr>
        <p:spPr>
          <a:xfrm>
            <a:off x="5549226" y="5441439"/>
            <a:ext cx="17243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Inverse scaling</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Composite transformations</a:t>
            </a:r>
            <a:endParaRPr/>
          </a:p>
        </p:txBody>
      </p:sp>
      <p:sp>
        <p:nvSpPr>
          <p:cNvPr id="850" name="Google Shape;850;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Composite transformation matrix is formed by calculating the product of individual transformations</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Successive translations (additive)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851" name="Google Shape;851;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7.38.24 PM.png" id="852" name="Google Shape;852;p95"/>
          <p:cNvPicPr preferRelativeResize="0"/>
          <p:nvPr/>
        </p:nvPicPr>
        <p:blipFill rotWithShape="1">
          <a:blip r:embed="rId3">
            <a:alphaModFix/>
          </a:blip>
          <a:srcRect b="0" l="0" r="0" t="0"/>
          <a:stretch/>
        </p:blipFill>
        <p:spPr>
          <a:xfrm>
            <a:off x="3716120" y="2786147"/>
            <a:ext cx="2197100" cy="787400"/>
          </a:xfrm>
          <a:prstGeom prst="rect">
            <a:avLst/>
          </a:prstGeom>
          <a:noFill/>
          <a:ln>
            <a:noFill/>
          </a:ln>
        </p:spPr>
      </p:pic>
      <p:pic>
        <p:nvPicPr>
          <p:cNvPr descr="Screen Shot 2014-10-08 at 7.39.09 PM.png" id="853" name="Google Shape;853;p95"/>
          <p:cNvPicPr preferRelativeResize="0"/>
          <p:nvPr/>
        </p:nvPicPr>
        <p:blipFill rotWithShape="1">
          <a:blip r:embed="rId4">
            <a:alphaModFix/>
          </a:blip>
          <a:srcRect b="0" l="0" r="0" t="0"/>
          <a:stretch/>
        </p:blipFill>
        <p:spPr>
          <a:xfrm>
            <a:off x="1007180" y="3703301"/>
            <a:ext cx="4064000" cy="1028700"/>
          </a:xfrm>
          <a:prstGeom prst="rect">
            <a:avLst/>
          </a:prstGeom>
          <a:noFill/>
          <a:ln>
            <a:noFill/>
          </a:ln>
        </p:spPr>
      </p:pic>
      <p:pic>
        <p:nvPicPr>
          <p:cNvPr descr="Screen Shot 2014-10-08 at 7.39.18 PM.png" id="854" name="Google Shape;854;p95"/>
          <p:cNvPicPr preferRelativeResize="0"/>
          <p:nvPr/>
        </p:nvPicPr>
        <p:blipFill rotWithShape="1">
          <a:blip r:embed="rId5">
            <a:alphaModFix/>
          </a:blip>
          <a:srcRect b="0" l="0" r="0" t="0"/>
          <a:stretch/>
        </p:blipFill>
        <p:spPr>
          <a:xfrm>
            <a:off x="880569" y="4732001"/>
            <a:ext cx="6235700" cy="1397000"/>
          </a:xfrm>
          <a:prstGeom prst="rect">
            <a:avLst/>
          </a:prstGeom>
          <a:noFill/>
          <a:ln>
            <a:noFill/>
          </a:ln>
        </p:spPr>
      </p:pic>
      <p:pic>
        <p:nvPicPr>
          <p:cNvPr descr="Screen Shot 2014-10-08 at 7.39.25 PM.png" id="855" name="Google Shape;855;p95"/>
          <p:cNvPicPr preferRelativeResize="0"/>
          <p:nvPr/>
        </p:nvPicPr>
        <p:blipFill rotWithShape="1">
          <a:blip r:embed="rId6">
            <a:alphaModFix/>
          </a:blip>
          <a:srcRect b="0" l="0" r="0" t="0"/>
          <a:stretch/>
        </p:blipFill>
        <p:spPr>
          <a:xfrm>
            <a:off x="1007180" y="6129001"/>
            <a:ext cx="5448300" cy="495300"/>
          </a:xfrm>
          <a:prstGeom prst="rect">
            <a:avLst/>
          </a:prstGeom>
          <a:noFill/>
          <a:ln>
            <a:noFill/>
          </a:ln>
        </p:spPr>
      </p:pic>
    </p:spTree>
  </p:cSld>
  <p:clrMapOvr>
    <a:masterClrMapping/>
  </p:clrMapOvr>
  <p:transition spd="slow">
    <p:fade thruBlk="1"/>
  </p:transition>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Composite transformations</a:t>
            </a:r>
            <a:endParaRPr/>
          </a:p>
        </p:txBody>
      </p:sp>
      <p:sp>
        <p:nvSpPr>
          <p:cNvPr id="861" name="Google Shape;861;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Successive rotations (additive)</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Successive scaling (multiplicative)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862" name="Google Shape;862;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7.41.30 PM.png" id="863" name="Google Shape;863;p96"/>
          <p:cNvPicPr preferRelativeResize="0"/>
          <p:nvPr/>
        </p:nvPicPr>
        <p:blipFill rotWithShape="1">
          <a:blip r:embed="rId3">
            <a:alphaModFix/>
          </a:blip>
          <a:srcRect b="0" l="0" r="0" t="0"/>
          <a:stretch/>
        </p:blipFill>
        <p:spPr>
          <a:xfrm>
            <a:off x="1305317" y="2071474"/>
            <a:ext cx="3225800" cy="876300"/>
          </a:xfrm>
          <a:prstGeom prst="rect">
            <a:avLst/>
          </a:prstGeom>
          <a:noFill/>
          <a:ln>
            <a:noFill/>
          </a:ln>
        </p:spPr>
      </p:pic>
      <p:pic>
        <p:nvPicPr>
          <p:cNvPr descr="Screen Shot 2014-10-08 at 7.41.42 PM.png" id="864" name="Google Shape;864;p96"/>
          <p:cNvPicPr preferRelativeResize="0"/>
          <p:nvPr/>
        </p:nvPicPr>
        <p:blipFill rotWithShape="1">
          <a:blip r:embed="rId4">
            <a:alphaModFix/>
          </a:blip>
          <a:srcRect b="0" l="0" r="0" t="0"/>
          <a:stretch/>
        </p:blipFill>
        <p:spPr>
          <a:xfrm>
            <a:off x="1305317" y="3038763"/>
            <a:ext cx="3505200" cy="635000"/>
          </a:xfrm>
          <a:prstGeom prst="rect">
            <a:avLst/>
          </a:prstGeom>
          <a:noFill/>
          <a:ln>
            <a:noFill/>
          </a:ln>
        </p:spPr>
      </p:pic>
      <p:pic>
        <p:nvPicPr>
          <p:cNvPr descr="Screen Shot 2014-10-08 at 7.41.49 PM.png" id="865" name="Google Shape;865;p96"/>
          <p:cNvPicPr preferRelativeResize="0"/>
          <p:nvPr/>
        </p:nvPicPr>
        <p:blipFill rotWithShape="1">
          <a:blip r:embed="rId5">
            <a:alphaModFix/>
          </a:blip>
          <a:srcRect b="0" l="0" r="0" t="0"/>
          <a:stretch/>
        </p:blipFill>
        <p:spPr>
          <a:xfrm>
            <a:off x="1352164" y="3749353"/>
            <a:ext cx="2527300" cy="571500"/>
          </a:xfrm>
          <a:prstGeom prst="rect">
            <a:avLst/>
          </a:prstGeom>
          <a:noFill/>
          <a:ln>
            <a:noFill/>
          </a:ln>
        </p:spPr>
      </p:pic>
      <p:pic>
        <p:nvPicPr>
          <p:cNvPr descr="Screen Shot 2014-10-08 at 7.43.37 PM.png" id="866" name="Google Shape;866;p96"/>
          <p:cNvPicPr preferRelativeResize="0"/>
          <p:nvPr/>
        </p:nvPicPr>
        <p:blipFill rotWithShape="1">
          <a:blip r:embed="rId6">
            <a:alphaModFix/>
          </a:blip>
          <a:srcRect b="0" l="0" r="0" t="0"/>
          <a:stretch/>
        </p:blipFill>
        <p:spPr>
          <a:xfrm>
            <a:off x="889547" y="4837742"/>
            <a:ext cx="7404100" cy="1333500"/>
          </a:xfrm>
          <a:prstGeom prst="rect">
            <a:avLst/>
          </a:prstGeom>
          <a:noFill/>
          <a:ln>
            <a:noFill/>
          </a:ln>
        </p:spPr>
      </p:pic>
      <p:pic>
        <p:nvPicPr>
          <p:cNvPr descr="Screen Shot 2014-10-08 at 7.43.43 PM.png" id="867" name="Google Shape;867;p96"/>
          <p:cNvPicPr preferRelativeResize="0"/>
          <p:nvPr/>
        </p:nvPicPr>
        <p:blipFill rotWithShape="1">
          <a:blip r:embed="rId7">
            <a:alphaModFix/>
          </a:blip>
          <a:srcRect b="0" l="0" r="0" t="0"/>
          <a:stretch/>
        </p:blipFill>
        <p:spPr>
          <a:xfrm>
            <a:off x="1191953" y="6223000"/>
            <a:ext cx="5613400" cy="508000"/>
          </a:xfrm>
          <a:prstGeom prst="rect">
            <a:avLst/>
          </a:prstGeom>
          <a:noFill/>
          <a:ln>
            <a:noFill/>
          </a:ln>
        </p:spPr>
      </p:pic>
    </p:spTree>
  </p:cSld>
  <p:clrMapOvr>
    <a:masterClrMapping/>
  </p:clrMapOvr>
  <p:transition spd="slow">
    <p:fade thruBlk="1"/>
  </p:transition>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pivot-point rotation</a:t>
            </a:r>
            <a:endParaRPr/>
          </a:p>
        </p:txBody>
      </p:sp>
      <p:sp>
        <p:nvSpPr>
          <p:cNvPr id="873" name="Google Shape;873;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74" name="Google Shape;874;p97"/>
          <p:cNvSpPr txBox="1"/>
          <p:nvPr/>
        </p:nvSpPr>
        <p:spPr>
          <a:xfrm>
            <a:off x="460375" y="1524000"/>
            <a:ext cx="8229600" cy="685800"/>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7-9   </a:t>
            </a:r>
            <a:r>
              <a:rPr b="0" i="0" lang="en-US" sz="3600" u="none" cap="none" strike="noStrike">
                <a:solidFill>
                  <a:schemeClr val="dk2"/>
                </a:solidFill>
                <a:latin typeface="Arial"/>
                <a:ea typeface="Arial"/>
                <a:cs typeface="Arial"/>
                <a:sym typeface="Arial"/>
              </a:rPr>
              <a:t>A transformation sequence for rotating an object about a specified pivot point using the rotation matrix </a:t>
            </a:r>
            <a:r>
              <a:rPr b="1" i="0" lang="en-US" sz="3600" u="none" cap="none" strike="noStrike">
                <a:solidFill>
                  <a:schemeClr val="dk2"/>
                </a:solidFill>
                <a:latin typeface="Arial"/>
                <a:ea typeface="Arial"/>
                <a:cs typeface="Arial"/>
                <a:sym typeface="Arial"/>
              </a:rPr>
              <a:t>R</a:t>
            </a:r>
            <a:r>
              <a:rPr b="0" i="0" lang="en-US" sz="3600" u="none" cap="none" strike="noStrike">
                <a:solidFill>
                  <a:schemeClr val="dk2"/>
                </a:solidFill>
                <a:latin typeface="Arial"/>
                <a:ea typeface="Arial"/>
                <a:cs typeface="Arial"/>
                <a:sym typeface="Arial"/>
              </a:rPr>
              <a:t>(</a:t>
            </a:r>
            <a:r>
              <a:rPr b="0" i="1" lang="en-US" sz="3600" u="none" cap="none" strike="noStrike">
                <a:solidFill>
                  <a:schemeClr val="dk2"/>
                </a:solidFill>
                <a:latin typeface="Arial"/>
                <a:ea typeface="Arial"/>
                <a:cs typeface="Arial"/>
                <a:sym typeface="Arial"/>
              </a:rPr>
              <a:t>θ</a:t>
            </a:r>
            <a:r>
              <a:rPr b="0" i="0" lang="en-US" sz="3600" u="none" cap="none" strike="noStrike">
                <a:solidFill>
                  <a:schemeClr val="dk2"/>
                </a:solidFill>
                <a:latin typeface="Arial"/>
                <a:ea typeface="Arial"/>
                <a:cs typeface="Arial"/>
                <a:sym typeface="Arial"/>
              </a:rPr>
              <a:t>) of transformation 7-19.</a:t>
            </a:r>
            <a:endParaRPr b="0" i="0" sz="3600" u="none" cap="none" strike="noStrike">
              <a:solidFill>
                <a:schemeClr val="dk2"/>
              </a:solidFill>
              <a:latin typeface="Arial"/>
              <a:ea typeface="Arial"/>
              <a:cs typeface="Arial"/>
              <a:sym typeface="Arial"/>
            </a:endParaRPr>
          </a:p>
        </p:txBody>
      </p:sp>
      <p:pic>
        <p:nvPicPr>
          <p:cNvPr descr="AADGHBG0" id="875" name="Google Shape;875;p97"/>
          <p:cNvPicPr preferRelativeResize="0"/>
          <p:nvPr/>
        </p:nvPicPr>
        <p:blipFill rotWithShape="1">
          <a:blip r:embed="rId3">
            <a:alphaModFix/>
          </a:blip>
          <a:srcRect b="0" l="0" r="0" t="0"/>
          <a:stretch/>
        </p:blipFill>
        <p:spPr>
          <a:xfrm>
            <a:off x="463550" y="2808288"/>
            <a:ext cx="8226425" cy="3830637"/>
          </a:xfrm>
          <a:prstGeom prst="rect">
            <a:avLst/>
          </a:prstGeom>
          <a:noFill/>
          <a:ln>
            <a:noFill/>
          </a:ln>
        </p:spPr>
      </p:pic>
    </p:spTree>
  </p:cSld>
  <p:clrMapOvr>
    <a:masterClrMapping/>
  </p:clrMapOvr>
  <p:transition spd="slow">
    <p:fade thruBlk="1"/>
  </p:transition>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pivot-point rotation</a:t>
            </a:r>
            <a:endParaRPr/>
          </a:p>
        </p:txBody>
      </p:sp>
      <p:sp>
        <p:nvSpPr>
          <p:cNvPr id="881" name="Google Shape;881;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reen Shot 2014-10-08 at 7.45.43 PM.png" id="882" name="Google Shape;882;p98"/>
          <p:cNvPicPr preferRelativeResize="0"/>
          <p:nvPr/>
        </p:nvPicPr>
        <p:blipFill rotWithShape="1">
          <a:blip r:embed="rId3">
            <a:alphaModFix/>
          </a:blip>
          <a:srcRect b="0" l="0" r="0" t="0"/>
          <a:stretch/>
        </p:blipFill>
        <p:spPr>
          <a:xfrm>
            <a:off x="1155700" y="2622642"/>
            <a:ext cx="6464300" cy="2667000"/>
          </a:xfrm>
          <a:prstGeom prst="rect">
            <a:avLst/>
          </a:prstGeom>
          <a:noFill/>
          <a:ln>
            <a:noFill/>
          </a:ln>
        </p:spPr>
      </p:pic>
      <p:pic>
        <p:nvPicPr>
          <p:cNvPr descr="Screen Shot 2014-10-08 at 7.45.52 PM.png" id="883" name="Google Shape;883;p98"/>
          <p:cNvPicPr preferRelativeResize="0"/>
          <p:nvPr/>
        </p:nvPicPr>
        <p:blipFill rotWithShape="1">
          <a:blip r:embed="rId4">
            <a:alphaModFix/>
          </a:blip>
          <a:srcRect b="0" l="0" r="0" t="0"/>
          <a:stretch/>
        </p:blipFill>
        <p:spPr>
          <a:xfrm>
            <a:off x="1479293" y="5449830"/>
            <a:ext cx="5448300" cy="558800"/>
          </a:xfrm>
          <a:prstGeom prst="rect">
            <a:avLst/>
          </a:prstGeom>
          <a:noFill/>
          <a:ln>
            <a:noFill/>
          </a:ln>
        </p:spPr>
      </p:pic>
      <p:sp>
        <p:nvSpPr>
          <p:cNvPr id="884" name="Google Shape;884;p98"/>
          <p:cNvSpPr txBox="1"/>
          <p:nvPr/>
        </p:nvSpPr>
        <p:spPr>
          <a:xfrm>
            <a:off x="1155700" y="1790890"/>
            <a:ext cx="31231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Note the order of operations:</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thruBlk="1"/>
  </p:transition>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2D fixed-point scaling</a:t>
            </a:r>
            <a:endParaRPr/>
          </a:p>
        </p:txBody>
      </p:sp>
      <p:sp>
        <p:nvSpPr>
          <p:cNvPr id="890" name="Google Shape;890;p9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91" name="Google Shape;891;p99"/>
          <p:cNvSpPr txBox="1"/>
          <p:nvPr/>
        </p:nvSpPr>
        <p:spPr>
          <a:xfrm>
            <a:off x="460375" y="1701283"/>
            <a:ext cx="8229600" cy="685800"/>
          </a:xfrm>
          <a:prstGeom prst="rect">
            <a:avLst/>
          </a:prstGeom>
          <a:noFill/>
          <a:ln>
            <a:noFill/>
          </a:ln>
        </p:spPr>
        <p:txBody>
          <a:bodyPr anchorCtr="0" anchor="ctr" bIns="45700" lIns="91425" spcFirstLastPara="1" rIns="91425" wrap="square" tIns="45700">
            <a:normAutofit fontScale="47500" lnSpcReduction="20000"/>
          </a:bodyPr>
          <a:lstStyle/>
          <a:p>
            <a:pPr indent="0" lvl="0" marL="0" marR="0" rtl="0" algn="l">
              <a:lnSpc>
                <a:spcPct val="100000"/>
              </a:lnSpc>
              <a:spcBef>
                <a:spcPts val="0"/>
              </a:spcBef>
              <a:spcAft>
                <a:spcPts val="0"/>
              </a:spcAft>
              <a:buClr>
                <a:schemeClr val="dk2"/>
              </a:buClr>
              <a:buSzPct val="100000"/>
              <a:buFont typeface="Arial"/>
              <a:buNone/>
            </a:pPr>
            <a:r>
              <a:rPr b="1" i="0" lang="en-US" sz="3600" u="none" cap="none" strike="noStrike">
                <a:solidFill>
                  <a:schemeClr val="dk2"/>
                </a:solidFill>
                <a:latin typeface="Arial"/>
                <a:ea typeface="Arial"/>
                <a:cs typeface="Arial"/>
                <a:sym typeface="Arial"/>
              </a:rPr>
              <a:t>Figure 7-10  </a:t>
            </a:r>
            <a:r>
              <a:rPr b="0" i="0" lang="en-US" sz="3600" u="none" cap="none" strike="noStrike">
                <a:solidFill>
                  <a:schemeClr val="dk2"/>
                </a:solidFill>
                <a:latin typeface="Arial"/>
                <a:ea typeface="Arial"/>
                <a:cs typeface="Arial"/>
                <a:sym typeface="Arial"/>
              </a:rPr>
              <a:t>A transformation sequence for scaling an object with respect to a specified fixed position using the scaling matrix </a:t>
            </a:r>
            <a:r>
              <a:rPr b="1" i="0" lang="en-US" sz="3600" u="none" cap="none" strike="noStrike">
                <a:solidFill>
                  <a:schemeClr val="dk2"/>
                </a:solidFill>
                <a:latin typeface="Arial"/>
                <a:ea typeface="Arial"/>
                <a:cs typeface="Arial"/>
                <a:sym typeface="Arial"/>
              </a:rPr>
              <a:t>S</a:t>
            </a:r>
            <a:r>
              <a:rPr b="0" i="0" lang="en-US" sz="3600" u="none" cap="none" strike="noStrike">
                <a:solidFill>
                  <a:schemeClr val="dk2"/>
                </a:solidFill>
                <a:latin typeface="Arial"/>
                <a:ea typeface="Arial"/>
                <a:cs typeface="Arial"/>
                <a:sym typeface="Arial"/>
              </a:rPr>
              <a:t>(</a:t>
            </a:r>
            <a:r>
              <a:rPr b="0" i="1" lang="en-US" sz="3600" u="none" cap="none" strike="noStrike">
                <a:solidFill>
                  <a:schemeClr val="dk2"/>
                </a:solidFill>
                <a:latin typeface="Arial"/>
                <a:ea typeface="Arial"/>
                <a:cs typeface="Arial"/>
                <a:sym typeface="Arial"/>
              </a:rPr>
              <a:t>s</a:t>
            </a:r>
            <a:r>
              <a:rPr b="0" baseline="-25000" i="1" lang="en-US" sz="3600" u="none" cap="none" strike="noStrike">
                <a:solidFill>
                  <a:schemeClr val="dk2"/>
                </a:solidFill>
                <a:latin typeface="Arial"/>
                <a:ea typeface="Arial"/>
                <a:cs typeface="Arial"/>
                <a:sym typeface="Arial"/>
              </a:rPr>
              <a:t>x</a:t>
            </a:r>
            <a:r>
              <a:rPr b="0" i="1" lang="en-US" sz="3600" u="none" cap="none" strike="noStrike">
                <a:solidFill>
                  <a:schemeClr val="dk2"/>
                </a:solidFill>
                <a:latin typeface="Arial"/>
                <a:ea typeface="Arial"/>
                <a:cs typeface="Arial"/>
                <a:sym typeface="Arial"/>
              </a:rPr>
              <a:t> , s</a:t>
            </a:r>
            <a:r>
              <a:rPr b="0" baseline="-25000" i="1" lang="en-US" sz="3600" u="none" cap="none" strike="noStrike">
                <a:solidFill>
                  <a:schemeClr val="dk2"/>
                </a:solidFill>
                <a:latin typeface="Arial"/>
                <a:ea typeface="Arial"/>
                <a:cs typeface="Arial"/>
                <a:sym typeface="Arial"/>
              </a:rPr>
              <a:t>y</a:t>
            </a:r>
            <a:r>
              <a:rPr b="0" i="1" lang="en-US" sz="3600" u="none" cap="none" strike="noStrike">
                <a:solidFill>
                  <a:schemeClr val="dk2"/>
                </a:solidFill>
                <a:latin typeface="Arial"/>
                <a:ea typeface="Arial"/>
                <a:cs typeface="Arial"/>
                <a:sym typeface="Arial"/>
              </a:rPr>
              <a:t> </a:t>
            </a:r>
            <a:r>
              <a:rPr b="0" i="0" lang="en-US" sz="3600" u="none" cap="none" strike="noStrike">
                <a:solidFill>
                  <a:schemeClr val="dk2"/>
                </a:solidFill>
                <a:latin typeface="Arial"/>
                <a:ea typeface="Arial"/>
                <a:cs typeface="Arial"/>
                <a:sym typeface="Arial"/>
              </a:rPr>
              <a:t>) of transformation 7-21.</a:t>
            </a:r>
            <a:endParaRPr b="0" i="0" sz="3600" u="none" cap="none" strike="noStrike">
              <a:solidFill>
                <a:schemeClr val="dk2"/>
              </a:solidFill>
              <a:latin typeface="Arial"/>
              <a:ea typeface="Arial"/>
              <a:cs typeface="Arial"/>
              <a:sym typeface="Arial"/>
            </a:endParaRPr>
          </a:p>
        </p:txBody>
      </p:sp>
      <p:pic>
        <p:nvPicPr>
          <p:cNvPr descr="AADGHBH0" id="892" name="Google Shape;892;p99"/>
          <p:cNvPicPr preferRelativeResize="0"/>
          <p:nvPr/>
        </p:nvPicPr>
        <p:blipFill rotWithShape="1">
          <a:blip r:embed="rId3">
            <a:alphaModFix/>
          </a:blip>
          <a:srcRect b="0" l="0" r="0" t="0"/>
          <a:stretch/>
        </p:blipFill>
        <p:spPr>
          <a:xfrm>
            <a:off x="463550" y="3233221"/>
            <a:ext cx="8226425" cy="333375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