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9"/>
  </p:notesMasterIdLst>
  <p:sldIdLst>
    <p:sldId id="400" r:id="rId2"/>
    <p:sldId id="402" r:id="rId3"/>
    <p:sldId id="401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27" r:id="rId16"/>
    <p:sldId id="328" r:id="rId17"/>
    <p:sldId id="329" r:id="rId18"/>
    <p:sldId id="271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6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7" r:id="rId83"/>
    <p:sldId id="355" r:id="rId84"/>
    <p:sldId id="356" r:id="rId85"/>
    <p:sldId id="358" r:id="rId86"/>
    <p:sldId id="359" r:id="rId87"/>
    <p:sldId id="360" r:id="rId88"/>
    <p:sldId id="361" r:id="rId89"/>
    <p:sldId id="362" r:id="rId90"/>
    <p:sldId id="363" r:id="rId91"/>
    <p:sldId id="364" r:id="rId92"/>
    <p:sldId id="378" r:id="rId93"/>
    <p:sldId id="403" r:id="rId94"/>
    <p:sldId id="404" r:id="rId95"/>
    <p:sldId id="405" r:id="rId96"/>
    <p:sldId id="406" r:id="rId97"/>
    <p:sldId id="407" r:id="rId98"/>
    <p:sldId id="408" r:id="rId99"/>
    <p:sldId id="409" r:id="rId100"/>
    <p:sldId id="410" r:id="rId101"/>
    <p:sldId id="411" r:id="rId102"/>
    <p:sldId id="412" r:id="rId103"/>
    <p:sldId id="413" r:id="rId104"/>
    <p:sldId id="414" r:id="rId105"/>
    <p:sldId id="415" r:id="rId106"/>
    <p:sldId id="416" r:id="rId107"/>
    <p:sldId id="417" r:id="rId108"/>
    <p:sldId id="418" r:id="rId109"/>
    <p:sldId id="419" r:id="rId110"/>
    <p:sldId id="420" r:id="rId111"/>
    <p:sldId id="421" r:id="rId112"/>
    <p:sldId id="422" r:id="rId113"/>
    <p:sldId id="423" r:id="rId114"/>
    <p:sldId id="424" r:id="rId115"/>
    <p:sldId id="425" r:id="rId116"/>
    <p:sldId id="426" r:id="rId117"/>
    <p:sldId id="427" r:id="rId118"/>
    <p:sldId id="428" r:id="rId119"/>
    <p:sldId id="429" r:id="rId120"/>
    <p:sldId id="430" r:id="rId121"/>
    <p:sldId id="431" r:id="rId122"/>
    <p:sldId id="432" r:id="rId123"/>
    <p:sldId id="433" r:id="rId124"/>
    <p:sldId id="434" r:id="rId125"/>
    <p:sldId id="435" r:id="rId126"/>
    <p:sldId id="379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5" r:id="rId141"/>
    <p:sldId id="396" r:id="rId142"/>
    <p:sldId id="397" r:id="rId143"/>
    <p:sldId id="398" r:id="rId144"/>
    <p:sldId id="399" r:id="rId145"/>
    <p:sldId id="436" r:id="rId146"/>
    <p:sldId id="437" r:id="rId147"/>
    <p:sldId id="394" r:id="rId1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FEB3-697E-476A-A9EE-2B2D88B43543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13EC-3348-4D2B-B454-7D056D879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B1315E-06ED-4B8B-8269-2F3222E50F38}" type="slidenum">
              <a:rPr lang="en-US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EBE39-D133-4F60-9501-05DDD484992F}" type="slidenum">
              <a:rPr lang="en-US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80418-3155-4146-9212-CD1EFC8238DB}" type="slidenum">
              <a:rPr lang="en-US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231B12-FFCD-463A-8C36-27466CF5E4A3}" type="slidenum">
              <a:rPr lang="en-US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DA67A-1F68-42CB-B3CE-62D923E77BD0}" type="slidenum">
              <a:rPr lang="en-US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F5729-9095-452F-B613-A941917FAF12}" type="slidenum">
              <a:rPr lang="en-US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BE892-98E7-4204-BBFB-B18DCA3895FC}" type="slidenum">
              <a:rPr lang="en-US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DD30B-4B78-4314-9636-3B51609900E5}" type="slidenum">
              <a:rPr lang="en-US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8B4133-21E4-46DA-B231-8BD7E0F89E0C}" type="slidenum">
              <a:rPr lang="en-US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F3CCED-78F2-4BC9-8F8F-C7D755CB3C82}" type="slidenum">
              <a:rPr lang="en-US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87C7DE-B5CF-48C9-9C50-C031E385E438}" type="slidenum">
              <a:rPr lang="en-US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D5C4-F757-4A19-AB00-2A1F4C2D9153}" type="slidenum">
              <a:rPr lang="en-US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C43CB-FE1B-4BD6-A82C-2C8774457761}" type="slidenum">
              <a:rPr lang="en-US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4742D-1721-48A2-82BD-233758D9ECCE}" type="slidenum">
              <a:rPr lang="en-US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E7EFC-C2AB-4F12-A83A-409650E9A300}" type="slidenum">
              <a:rPr lang="en-US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E04D4-3835-45CB-ACDE-69636E968A17}" type="slidenum">
              <a:rPr lang="en-US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237ED-73DD-4005-928C-005E69B59B7F}" type="slidenum">
              <a:rPr lang="en-US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A0F9FA-F406-43B5-9F74-087AA6C36156}" type="slidenum">
              <a:rPr lang="en-US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689347-AAB7-4DE9-A529-605ACE7D7B8F}" type="slidenum">
              <a:rPr lang="en-US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12EFE-5EE3-4816-9FED-EA28A98473F8}" type="slidenum">
              <a:rPr lang="en-US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Note that even/odd makes the inside of the star empty.  Winding number does not.  The winding number is counted by noting the number of line segments crossed and the </a:t>
            </a:r>
            <a:r>
              <a:rPr lang="en-US" i="1" smtClean="0">
                <a:latin typeface="Arial" charset="0"/>
              </a:rPr>
              <a:t>direction</a:t>
            </a:r>
            <a:r>
              <a:rPr lang="en-US" smtClean="0">
                <a:latin typeface="Arial" charset="0"/>
              </a:rPr>
              <a:t> of the crossing.  The direction is created by walking around the edges in clockwise (or ccw) fashion.  Each line segment is given a direction by this walk.  Then, when deciding if a point is inside or out, you count the number of right</a:t>
            </a:r>
            <a:r>
              <a:rPr lang="en-US" smtClean="0">
                <a:latin typeface="Arial" charset="0"/>
                <a:sym typeface="Wingdings" pitchFamily="2" charset="2"/>
              </a:rPr>
              <a:t>left crossings and leftright crossings.  If they are equal, you are outside.  Otherwise, you are inside.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8A2AF-D62C-4677-8576-632A637EB2D4}" type="slidenum">
              <a:rPr lang="en-US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NOTE!  Some clipping algorithms leave the pieces connected by a line, others do not.  The major difference is that you want to know what is inside and what is outside of the polygon.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FE3CD9-5744-4FF0-ABB8-B91DA3EC505E}" type="slidenum">
              <a:rPr lang="en-US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2E276-2B5B-4CF5-9B5E-DC735321FFC6}" type="slidenum">
              <a:rPr lang="en-US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77589-C262-4711-B98D-D63570E661C6}" type="slidenum">
              <a:rPr lang="en-US">
                <a:latin typeface="Arial" charset="0"/>
              </a:rPr>
              <a:pPr/>
              <a:t>45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A4721A-AA2B-4749-8001-38C20FF99EBC}" type="slidenum">
              <a:rPr lang="en-US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4A4C60-851C-45EF-822D-4D2C3C52718D}" type="slidenum">
              <a:rPr lang="en-US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E48139-0933-4BFA-B603-4E6B08096890}" type="slidenum">
              <a:rPr lang="en-US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669EE-ACAD-4A81-9395-64CC1AA3BECF}" type="slidenum">
              <a:rPr lang="en-US">
                <a:latin typeface="Arial" charset="0"/>
              </a:rPr>
              <a:pPr/>
              <a:t>49</a:t>
            </a:fld>
            <a:endParaRPr lang="en-US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BADA27-00B5-4EF2-AE27-A34174E6E448}" type="slidenum">
              <a:rPr lang="en-US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C696E2-1502-4FDE-A870-399093CE6A52}" type="slidenum">
              <a:rPr lang="en-US">
                <a:latin typeface="Arial" charset="0"/>
              </a:rPr>
              <a:pPr/>
              <a:t>51</a:t>
            </a:fld>
            <a:endParaRPr lang="en-US">
              <a:latin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FA5CB-421C-4F4F-9F2B-3D2D04E22DFA}" type="slidenum">
              <a:rPr lang="en-US">
                <a:latin typeface="Arial" charset="0"/>
              </a:rPr>
              <a:pPr/>
              <a:t>52</a:t>
            </a:fld>
            <a:endParaRPr lang="en-US">
              <a:latin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36D1D-FC0C-4EAB-A53E-708AF589B68C}" type="slidenum">
              <a:rPr lang="en-US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532C1-EB41-4FED-870F-C9401582D89C}" type="slidenum">
              <a:rPr lang="en-US">
                <a:latin typeface="Arial" charset="0"/>
              </a:rPr>
              <a:pPr/>
              <a:t>54</a:t>
            </a:fld>
            <a:endParaRPr lang="en-US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6C7C33-D737-439F-8D02-4647572211AA}" type="slidenum">
              <a:rPr lang="en-US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53614-BA35-4D22-88E8-D828F9D036FC}" type="slidenum">
              <a:rPr lang="en-US">
                <a:latin typeface="Arial" charset="0"/>
              </a:rPr>
              <a:pPr/>
              <a:t>55</a:t>
            </a:fld>
            <a:endParaRPr lang="en-US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80950-8BFE-4E20-98FF-615B43B597C7}" type="slidenum">
              <a:rPr lang="en-US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C6D2A-D4D8-4A0D-9E7B-ED20EF665C87}" type="slidenum">
              <a:rPr lang="ar-SA"/>
              <a:pPr/>
              <a:t>16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610E9-58A6-4D24-B866-F5F3AE34500D}" type="slidenum">
              <a:rPr lang="ar-SA"/>
              <a:pPr/>
              <a:t>17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2B017-EBAB-4E87-8ED2-87E317445FE4}" type="slidenum">
              <a:rPr lang="en-US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75AA1-95EE-4037-BA8D-92BE581DDF59}" type="slidenum">
              <a:rPr lang="en-US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D2E2-3F63-4E77-B565-434878441B3F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61AA-93E0-44F6-99EC-67C87A562C25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75AF-5623-4BDD-9DB0-2ABDD56720BA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6900B-DEA1-48AC-87A4-F3F5F29F3B39}" type="datetime1">
              <a:rPr lang="en-US" smtClean="0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C8189-5333-4449-9737-0F8D1BFEA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7301-AE8F-4181-9D94-A720BABC2185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0B3D-82E8-4D26-AE4C-42F48D4520D2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AE87-BDFF-4578-AB15-DFF4999846D1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331A-5B77-44DC-B66B-3A31F7780910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E3DD-B25F-4877-A5B1-92953F7B5018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7EFF-EB31-47CE-862E-4463C66910F7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3B29-6793-4EB4-9582-5038B0CD666C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E2FD-4CC6-463A-92D1-D425CA808B98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9694-2F65-4327-8BEE-BBF665DF277E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dak.com/US/en/digital/dlc/book3/chapter2/digColorM1_7a.s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dak.com/US/en/digital/dlc/book3/chapter2/digColorM1_7c.s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jpe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dak.com/US/en/digital/dlc/book3/chapter2/digColorM1_7b.s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6.png"/><Relationship Id="rId4" Type="http://schemas.openxmlformats.org/officeDocument/2006/relationships/image" Target="../media/image55.jpe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eg"/><Relationship Id="rId5" Type="http://schemas.openxmlformats.org/officeDocument/2006/relationships/hyperlink" Target="http://en.wikipedia.org/wiki/Image:RGB_CMYK_4.jpg" TargetMode="External"/><Relationship Id="rId4" Type="http://schemas.openxmlformats.org/officeDocument/2006/relationships/image" Target="../media/image66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dak.com/US/en/digital/dlc/book3/chapter2/digColorM1_1a.s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dak.com/US/en/digital/dlc/book3/chapter2/digColorM1_3b.s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73362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IN" sz="2800" baseline="30000" dirty="0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IN" sz="2800" dirty="0" smtClean="0">
                <a:latin typeface="Cambria Math" pitchFamily="18" charset="0"/>
                <a:ea typeface="Cambria Math" pitchFamily="18" charset="0"/>
              </a:rPr>
              <a:t> SEMESTER - COMPUTER GRAPHICS AND VISUALIZATION (18CS62)</a:t>
            </a:r>
            <a:br>
              <a:rPr lang="en-IN" sz="2800" dirty="0" smtClean="0">
                <a:latin typeface="Cambria Math" pitchFamily="18" charset="0"/>
                <a:ea typeface="Cambria Math" pitchFamily="18" charset="0"/>
              </a:rPr>
            </a:br>
            <a:r>
              <a:rPr lang="en-IN" sz="2800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IN" sz="2800" dirty="0" smtClean="0">
                <a:latin typeface="Cambria Math" pitchFamily="18" charset="0"/>
                <a:ea typeface="Cambria Math" pitchFamily="18" charset="0"/>
              </a:rPr>
            </a:br>
            <a:r>
              <a:rPr lang="en-IN" sz="280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IN" sz="2800" smtClean="0">
                <a:latin typeface="Cambria Math" pitchFamily="18" charset="0"/>
                <a:ea typeface="Cambria Math" pitchFamily="18" charset="0"/>
              </a:rPr>
            </a:br>
            <a:r>
              <a:rPr lang="en-IN" sz="2800" smtClean="0">
                <a:latin typeface="Cambria Math" pitchFamily="18" charset="0"/>
                <a:ea typeface="Cambria Math" pitchFamily="18" charset="0"/>
              </a:rPr>
              <a:t>MODULE-3</a:t>
            </a:r>
            <a:r>
              <a:rPr lang="en-IN" sz="2800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IN" sz="2800" dirty="0" smtClean="0">
                <a:latin typeface="Cambria Math" pitchFamily="18" charset="0"/>
                <a:ea typeface="Cambria Math" pitchFamily="18" charset="0"/>
              </a:rPr>
            </a:br>
            <a:r>
              <a:rPr lang="en-IN" sz="28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CLIPPING, 3D GEOMETRIC TRANSFORMATIONS ,COLOR AND ILLUMINATION MODELS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8620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SYED MATHEEN PASHA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sz="2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Assistant professor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sz="2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DEPARTMENT OF COMPUTER SCIENCE AND ENGINEERING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sz="2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SAI VIDYA INSTITUTE OF TECHNOLOGY</a:t>
            </a:r>
          </a:p>
          <a:p>
            <a:pPr lvl="0" algn="ctr">
              <a:spcBef>
                <a:spcPct val="0"/>
              </a:spcBef>
              <a:defRPr/>
            </a:pPr>
            <a:endParaRPr lang="en-IN" sz="2000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5" descr="COLLEGE LOGO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5181600"/>
            <a:ext cx="857250" cy="79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latin typeface="Times New Roman" pitchFamily="18" charset="0"/>
              </a:rPr>
              <a:t>1.4 Applications: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Extract part of a defined scene for viewing.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Drawing operations such as erase, copy, move etc.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Displaying multi view windows.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Creating objects using solid modeling techniques.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Anti-aliasing line segments or object boundaries.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Identify visible surfaces in 3D views.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2D Clipping</a:t>
            </a: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174"/>
          <p:cNvSpPr txBox="1">
            <a:spLocks noGrp="1"/>
          </p:cNvSpPr>
          <p:nvPr>
            <p:ph type="title"/>
          </p:nvPr>
        </p:nvSpPr>
        <p:spPr>
          <a:xfrm>
            <a:off x="231140" y="192735"/>
            <a:ext cx="746506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Psychological Characteristics of Color</a:t>
            </a:r>
            <a:endParaRPr sz="3600"/>
          </a:p>
        </p:txBody>
      </p:sp>
      <p:sp>
        <p:nvSpPr>
          <p:cNvPr id="2105" name="Google Shape;2105;p174"/>
          <p:cNvSpPr txBox="1"/>
          <p:nvPr/>
        </p:nvSpPr>
        <p:spPr>
          <a:xfrm>
            <a:off x="231140" y="1377441"/>
            <a:ext cx="8233409" cy="404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9900" marR="3770629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AF50"/>
                </a:solidFill>
                <a:latin typeface="Arial"/>
                <a:ea typeface="Arial"/>
                <a:cs typeface="Arial"/>
                <a:sym typeface="Arial"/>
              </a:rPr>
              <a:t>Dominant Frequency (Hue) </a:t>
            </a: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 The color we see (red, green,  purple).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AF50"/>
              </a:buClr>
              <a:buSzPts val="2500"/>
              <a:buFont typeface="Arial"/>
              <a:buNone/>
            </a:pP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AF50"/>
                </a:solidFill>
                <a:latin typeface="Arial"/>
                <a:ea typeface="Arial"/>
                <a:cs typeface="Arial"/>
                <a:sym typeface="Arial"/>
              </a:rPr>
              <a:t>Brightness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1466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The total light energy, how bright is the color (How bright  are the lights illuminating the object?)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AutoNum type="arabicPeriod" startAt="3"/>
            </a:pPr>
            <a:r>
              <a:rPr lang="en-US" sz="2400">
                <a:solidFill>
                  <a:srgbClr val="00AF50"/>
                </a:solidFill>
                <a:latin typeface="Arial"/>
                <a:ea typeface="Arial"/>
                <a:cs typeface="Arial"/>
                <a:sym typeface="Arial"/>
              </a:rPr>
              <a:t>Purity (Saturation)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Purity describes how close a light appears to be to a pure  spectral color, such as pink is less saturated than red.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175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Psychological Characteristics of Color</a:t>
            </a:r>
            <a:endParaRPr sz="3200" b="1">
              <a:solidFill>
                <a:srgbClr val="000066"/>
              </a:solidFill>
            </a:endParaRPr>
          </a:p>
        </p:txBody>
      </p:sp>
      <p:pic>
        <p:nvPicPr>
          <p:cNvPr id="2113" name="Google Shape;2113;p175" descr="[Color Properties]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2667000"/>
            <a:ext cx="4648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4" name="Google Shape;2114;p175"/>
          <p:cNvSpPr txBox="1"/>
          <p:nvPr/>
        </p:nvSpPr>
        <p:spPr>
          <a:xfrm>
            <a:off x="304800" y="990600"/>
            <a:ext cx="88392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call an object "red," we are referring to its hue. Hue is determined by the dominant wavelength.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176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Psychological Characteristics of Color</a:t>
            </a:r>
            <a:endParaRPr sz="3200" b="1">
              <a:solidFill>
                <a:srgbClr val="000066"/>
              </a:solidFill>
            </a:endParaRPr>
          </a:p>
        </p:txBody>
      </p:sp>
      <p:sp>
        <p:nvSpPr>
          <p:cNvPr id="2120" name="Google Shape;2120;p176"/>
          <p:cNvSpPr/>
          <p:nvPr/>
        </p:nvSpPr>
        <p:spPr>
          <a:xfrm>
            <a:off x="0" y="3733800"/>
            <a:ext cx="89916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Intensity </a:t>
            </a:r>
            <a:r>
              <a:rPr lang="en-US" sz="28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is determined by the actual amount of light, with more light corresponding to more intense colors ( the total light across all frequencies).</a:t>
            </a:r>
            <a:endParaRPr/>
          </a:p>
        </p:txBody>
      </p:sp>
      <p:pic>
        <p:nvPicPr>
          <p:cNvPr id="2121" name="Google Shape;2121;p176" descr="[Brightness]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066800"/>
            <a:ext cx="3962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176"/>
          <p:cNvSpPr txBox="1"/>
          <p:nvPr/>
        </p:nvSpPr>
        <p:spPr>
          <a:xfrm>
            <a:off x="4572000" y="1066800"/>
            <a:ext cx="42672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Lightness or brightness refers to the amount of light the color reflects or transmits.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177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Psychological Characteristics of Color</a:t>
            </a:r>
            <a:endParaRPr sz="3200" b="1">
              <a:solidFill>
                <a:srgbClr val="000066"/>
              </a:solidFill>
            </a:endParaRPr>
          </a:p>
        </p:txBody>
      </p:sp>
      <p:pic>
        <p:nvPicPr>
          <p:cNvPr id="2128" name="Google Shape;2128;p177" descr="[Saturation of Color Ranges]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90600"/>
            <a:ext cx="37338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9" name="Google Shape;2129;p177"/>
          <p:cNvSpPr txBox="1"/>
          <p:nvPr/>
        </p:nvSpPr>
        <p:spPr>
          <a:xfrm>
            <a:off x="0" y="3505200"/>
            <a:ext cx="891540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saturation</a:t>
            </a:r>
            <a:r>
              <a:rPr lang="en-US" sz="28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 is determined by the excitation purity , and depends on the amount of white light mixed with the hue.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 A pure hue is fully saturated, i.e. no white light mixed in. Hue and saturation together determine the </a:t>
            </a:r>
            <a:r>
              <a:rPr lang="en-US" sz="2800" i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chromaticity</a:t>
            </a:r>
            <a:r>
              <a:rPr lang="en-US" sz="28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 for a given color.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p177"/>
          <p:cNvSpPr txBox="1"/>
          <p:nvPr/>
        </p:nvSpPr>
        <p:spPr>
          <a:xfrm>
            <a:off x="4114800" y="838200"/>
            <a:ext cx="43434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saturation of a color ranges from neutral to brilliant.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circle on the right is a more vivid red than the circle on the left although both have the same hue.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178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Psychological Characteristics of Color</a:t>
            </a:r>
            <a:endParaRPr/>
          </a:p>
        </p:txBody>
      </p:sp>
      <p:sp>
        <p:nvSpPr>
          <p:cNvPr id="2138" name="Google Shape;2138;p178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5715000" cy="240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Dominant frequency (hue, color)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Brightness (area under the curve), total light energy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Purity (saturation), how close a light appear to be a pure spectral color, such as red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Purity = E</a:t>
            </a:r>
            <a:r>
              <a:rPr lang="en-US" baseline="-25000"/>
              <a:t>D</a:t>
            </a:r>
            <a:r>
              <a:rPr lang="en-US"/>
              <a:t> − E</a:t>
            </a:r>
            <a:r>
              <a:rPr lang="en-US" baseline="-25000"/>
              <a:t>W</a:t>
            </a:r>
            <a:endParaRPr baseline="-25000"/>
          </a:p>
          <a:p>
            <a:pPr marL="1143000" lvl="2" indent="-228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</a:t>
            </a:r>
            <a:r>
              <a:rPr lang="en-US" sz="2800" baseline="-25000"/>
              <a:t>D</a:t>
            </a:r>
            <a:r>
              <a:rPr lang="en-US" sz="2800"/>
              <a:t> = dominant energy density</a:t>
            </a:r>
            <a:endParaRPr sz="2800"/>
          </a:p>
          <a:p>
            <a:pPr marL="1143000" lvl="2" indent="-228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</a:t>
            </a:r>
            <a:r>
              <a:rPr lang="en-US" sz="2800" baseline="-25000"/>
              <a:t>W</a:t>
            </a:r>
            <a:r>
              <a:rPr lang="en-US" sz="2800"/>
              <a:t> = white light energy density</a:t>
            </a:r>
            <a:endParaRPr/>
          </a:p>
          <a:p>
            <a:pPr marL="342900" lvl="0" indent="-1651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pic>
        <p:nvPicPr>
          <p:cNvPr id="2139" name="Google Shape;2139;p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1295400"/>
            <a:ext cx="32766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0" name="Google Shape;2140;p1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3886200"/>
            <a:ext cx="22098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179"/>
          <p:cNvSpPr txBox="1"/>
          <p:nvPr/>
        </p:nvSpPr>
        <p:spPr>
          <a:xfrm>
            <a:off x="304800" y="1219200"/>
            <a:ext cx="8663229" cy="173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258445" lvl="0" indent="-170391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31313"/>
              </a:buClr>
              <a:buSzPts val="2683"/>
              <a:buFont typeface="Arial"/>
              <a:buChar char="•"/>
            </a:pPr>
            <a:r>
              <a:rPr lang="en-US" sz="28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Any method for explaining the properties or behavior of  color within some particular context is called a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Color  Model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7" name="Google Shape;2147;p179"/>
          <p:cNvSpPr txBox="1">
            <a:spLocks noGrp="1"/>
          </p:cNvSpPr>
          <p:nvPr>
            <p:ph type="title"/>
          </p:nvPr>
        </p:nvSpPr>
        <p:spPr>
          <a:xfrm>
            <a:off x="3352800" y="304800"/>
            <a:ext cx="24892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Color Model</a:t>
            </a:r>
            <a:endParaRPr sz="3600"/>
          </a:p>
        </p:txBody>
      </p:sp>
      <p:pic>
        <p:nvPicPr>
          <p:cNvPr id="2150" name="Google Shape;2150;p179" descr="What's the difference between RGB, CMYK and Spot (PMS) colors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124200"/>
            <a:ext cx="6705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180"/>
          <p:cNvSpPr txBox="1">
            <a:spLocks noGrp="1"/>
          </p:cNvSpPr>
          <p:nvPr>
            <p:ph type="title"/>
          </p:nvPr>
        </p:nvSpPr>
        <p:spPr>
          <a:xfrm>
            <a:off x="150368" y="273811"/>
            <a:ext cx="24892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Color Model</a:t>
            </a:r>
            <a:endParaRPr sz="3600"/>
          </a:p>
        </p:txBody>
      </p:sp>
      <p:sp>
        <p:nvSpPr>
          <p:cNvPr id="2157" name="Google Shape;2157;p180"/>
          <p:cNvSpPr txBox="1"/>
          <p:nvPr/>
        </p:nvSpPr>
        <p:spPr>
          <a:xfrm>
            <a:off x="0" y="838200"/>
            <a:ext cx="5336032" cy="474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rgbClr val="00AF50"/>
                </a:solidFill>
                <a:latin typeface="Arial"/>
                <a:ea typeface="Arial"/>
                <a:cs typeface="Arial"/>
                <a:sym typeface="Arial"/>
              </a:rPr>
              <a:t>Primary Colors</a:t>
            </a:r>
            <a:endParaRPr sz="3600" b="1" u="sng">
              <a:solidFill>
                <a:srgbClr val="00AF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three 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of light can be mixed to produce white, they are called 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colors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standard additive 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colors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are red, green and blue.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0" name="Google Shape;2160;p180" descr="Additive Primary Colors | Microsoft Doc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2600" y="1600200"/>
            <a:ext cx="33528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181"/>
          <p:cNvSpPr txBox="1">
            <a:spLocks noGrp="1"/>
          </p:cNvSpPr>
          <p:nvPr>
            <p:ph type="title"/>
          </p:nvPr>
        </p:nvSpPr>
        <p:spPr>
          <a:xfrm>
            <a:off x="150368" y="273811"/>
            <a:ext cx="24892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Color Model</a:t>
            </a:r>
            <a:endParaRPr sz="3600"/>
          </a:p>
        </p:txBody>
      </p:sp>
      <p:sp>
        <p:nvSpPr>
          <p:cNvPr id="2167" name="Google Shape;2167;p181"/>
          <p:cNvSpPr txBox="1"/>
          <p:nvPr/>
        </p:nvSpPr>
        <p:spPr>
          <a:xfrm>
            <a:off x="150368" y="1080008"/>
            <a:ext cx="8441055" cy="2998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rgbClr val="00AF50"/>
                </a:solidFill>
                <a:latin typeface="Arial"/>
                <a:ea typeface="Arial"/>
                <a:cs typeface="Arial"/>
                <a:sym typeface="Arial"/>
              </a:rPr>
              <a:t>Color Gamut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Set of all colors that we can produce from the primary colors.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0" name="Google Shape;2170;p181" descr="Color models and color spaces - Programming Design System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3352800"/>
            <a:ext cx="39624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182"/>
          <p:cNvSpPr txBox="1">
            <a:spLocks noGrp="1"/>
          </p:cNvSpPr>
          <p:nvPr>
            <p:ph type="title"/>
          </p:nvPr>
        </p:nvSpPr>
        <p:spPr>
          <a:xfrm>
            <a:off x="150368" y="273811"/>
            <a:ext cx="24892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Color Model</a:t>
            </a:r>
            <a:endParaRPr sz="3600"/>
          </a:p>
        </p:txBody>
      </p:sp>
      <p:sp>
        <p:nvSpPr>
          <p:cNvPr id="2177" name="Google Shape;2177;p182"/>
          <p:cNvSpPr txBox="1"/>
          <p:nvPr/>
        </p:nvSpPr>
        <p:spPr>
          <a:xfrm>
            <a:off x="150369" y="1080008"/>
            <a:ext cx="4726432" cy="452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rgbClr val="00AF50"/>
                </a:solidFill>
                <a:latin typeface="Arial"/>
                <a:ea typeface="Arial"/>
                <a:cs typeface="Arial"/>
                <a:sym typeface="Arial"/>
              </a:rPr>
              <a:t>Complementary Colors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Two primaries colors, when combined in the right proportions,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produce white.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8192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Example, in the RGB model: </a:t>
            </a:r>
            <a:endParaRPr sz="2400">
              <a:solidFill>
                <a:srgbClr val="1313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8192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red &amp; cyan , </a:t>
            </a:r>
            <a:endParaRPr sz="2400">
              <a:solidFill>
                <a:srgbClr val="1313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8192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green &amp; magenta , blue  &amp; yellow.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0" name="Google Shape;2180;p182" descr="Using ImageJ to Detect Chan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1524000"/>
            <a:ext cx="39624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1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Intuitive Color Concepts</a:t>
            </a:r>
            <a:endParaRPr/>
          </a:p>
        </p:txBody>
      </p:sp>
      <p:sp>
        <p:nvSpPr>
          <p:cNvPr id="2188" name="Google Shape;2188;p1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Color mixing created by an artist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Shades, tints and tones in scene can be produced by mixing color pigments (hues) with white and black pigments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Shades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Add black pigment to pure color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more black pigment, the darker the shade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Tints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Add white pigment to the original color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Making it lighter as more white is added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Tones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Produced by adding both black and white pigments</a:t>
            </a:r>
            <a:endParaRPr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2D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3605213" algn="l"/>
              </a:tabLst>
            </a:pPr>
            <a:r>
              <a:rPr lang="en-US" sz="2800" b="1" smtClean="0">
                <a:latin typeface="Times New Roman" pitchFamily="18" charset="0"/>
              </a:rPr>
              <a:t>1.5 Types of clipping:</a:t>
            </a:r>
          </a:p>
          <a:p>
            <a:pPr lvl="1" eaLnBrk="1" hangingPunct="1">
              <a:tabLst>
                <a:tab pos="3605213" algn="l"/>
              </a:tabLst>
            </a:pPr>
            <a:r>
              <a:rPr lang="en-US" sz="2400" smtClean="0">
                <a:latin typeface="Times New Roman" pitchFamily="18" charset="0"/>
              </a:rPr>
              <a:t>Three types of clipping techniques are used depending upon when the clipping operation is performed</a:t>
            </a:r>
          </a:p>
          <a:p>
            <a:pPr eaLnBrk="1" hangingPunct="1">
              <a:buFontTx/>
              <a:buNone/>
              <a:tabLst>
                <a:tab pos="3605213" algn="l"/>
              </a:tabLst>
            </a:pPr>
            <a:endParaRPr lang="en-US" sz="2400" smtClean="0"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3605213" algn="l"/>
              </a:tabLst>
            </a:pPr>
            <a:r>
              <a:rPr lang="en-US" sz="2400" b="1" i="1" smtClean="0">
                <a:latin typeface="Times New Roman" pitchFamily="18" charset="0"/>
              </a:rPr>
              <a:t>a. Analytical clipping</a:t>
            </a:r>
          </a:p>
          <a:p>
            <a:pPr lvl="1" eaLnBrk="1" hangingPunct="1">
              <a:tabLst>
                <a:tab pos="3605213" algn="l"/>
              </a:tabLst>
            </a:pPr>
            <a:r>
              <a:rPr lang="en-US" sz="2400" smtClean="0">
                <a:latin typeface="Times New Roman" pitchFamily="18" charset="0"/>
              </a:rPr>
              <a:t>Clip it before you scan convert it</a:t>
            </a:r>
          </a:p>
          <a:p>
            <a:pPr lvl="1" eaLnBrk="1" hangingPunct="1">
              <a:tabLst>
                <a:tab pos="3605213" algn="l"/>
              </a:tabLst>
            </a:pPr>
            <a:r>
              <a:rPr lang="en-US" sz="2400" smtClean="0">
                <a:latin typeface="Times New Roman" pitchFamily="18" charset="0"/>
              </a:rPr>
              <a:t>used mostly for lines, rectangles, and polygons, where clipping algorithms are simple and efficient</a:t>
            </a:r>
          </a:p>
          <a:p>
            <a:pPr eaLnBrk="1" hangingPunct="1">
              <a:buFontTx/>
              <a:buNone/>
              <a:tabLst>
                <a:tab pos="3605213" algn="l"/>
              </a:tabLst>
            </a:pP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184"/>
          <p:cNvSpPr txBox="1"/>
          <p:nvPr/>
        </p:nvSpPr>
        <p:spPr>
          <a:xfrm>
            <a:off x="78739" y="1197609"/>
            <a:ext cx="7595870" cy="270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Shades , Tints &amp; Tones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A shade is produced by “dimming ” a hue.[Adding black].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28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1F5F"/>
                </a:solidFill>
                <a:latin typeface="Arial"/>
                <a:ea typeface="Arial"/>
                <a:cs typeface="Arial"/>
                <a:sym typeface="Arial"/>
              </a:rPr>
              <a:t>Dark Blue </a:t>
            </a:r>
            <a:r>
              <a:rPr lang="en-US" sz="20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pure blue </a:t>
            </a:r>
            <a:r>
              <a:rPr lang="en-US" sz="20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+ black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A tint is produced by "lightening" a hue. [Adding white].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96D6D"/>
                </a:solidFill>
                <a:latin typeface="Arial"/>
                <a:ea typeface="Arial"/>
                <a:cs typeface="Arial"/>
                <a:sym typeface="Arial"/>
              </a:rPr>
              <a:t>Pastel red </a:t>
            </a:r>
            <a:r>
              <a:rPr lang="en-US" sz="20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pure red </a:t>
            </a:r>
            <a:r>
              <a:rPr lang="en-US" sz="20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+ white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Tone refers to the effects of reducing the "colorfulness" of a hue.  [adding gray] or [adding black &amp; white].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5" name="Google Shape;2195;p184"/>
          <p:cNvSpPr/>
          <p:nvPr/>
        </p:nvSpPr>
        <p:spPr>
          <a:xfrm>
            <a:off x="3902964" y="4287011"/>
            <a:ext cx="1504188" cy="15057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6" name="Google Shape;2196;p184"/>
          <p:cNvSpPr/>
          <p:nvPr/>
        </p:nvSpPr>
        <p:spPr>
          <a:xfrm>
            <a:off x="6233159" y="4250435"/>
            <a:ext cx="1504188" cy="15041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7" name="Google Shape;2197;p184"/>
          <p:cNvSpPr/>
          <p:nvPr/>
        </p:nvSpPr>
        <p:spPr>
          <a:xfrm>
            <a:off x="1584960" y="4300728"/>
            <a:ext cx="1504188" cy="15057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8" name="Google Shape;2198;p184"/>
          <p:cNvSpPr txBox="1"/>
          <p:nvPr/>
        </p:nvSpPr>
        <p:spPr>
          <a:xfrm>
            <a:off x="1221435" y="5818733"/>
            <a:ext cx="6697980" cy="63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Thus, shading takes a hue toward black, tinting takes a hue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towards white, and tones cover the range between.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184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6707632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Intuitive Color Concepts</a:t>
            </a:r>
            <a:endParaRPr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1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There are two types of color models</a:t>
            </a:r>
            <a:endParaRPr/>
          </a:p>
        </p:txBody>
      </p:sp>
      <p:sp>
        <p:nvSpPr>
          <p:cNvPr id="2207" name="Google Shape;2207;p1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Additive color models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Colors perceived in additive models are the result of transmitted light.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 light to display color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Subtractive models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Colors perceived in subtractive models are the result of reflected light.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subtractive models use printing inks. 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1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17" name="Google Shape;2217;p186" descr="Part IX: Color Spaces and Specification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8" name="Google Shape;2218;p186" descr="Part IX: Color Spaces and Specification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9" name="Google Shape;2219;p18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4495800"/>
            <a:ext cx="31337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0" name="Google Shape;2220;p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4495800"/>
            <a:ext cx="347662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1" name="Google Shape;2221;p1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8200" y="1143000"/>
            <a:ext cx="400050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2" name="Google Shape;2222;p186" descr="C:\Users\A\Pictures\RGBCirc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400" y="1752600"/>
            <a:ext cx="22383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18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28" name="Google Shape;2228;p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231" name="Google Shape;2231;p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3" y="985838"/>
            <a:ext cx="8715375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18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RGB Color Model</a:t>
            </a:r>
            <a:endParaRPr/>
          </a:p>
        </p:txBody>
      </p:sp>
      <p:sp>
        <p:nvSpPr>
          <p:cNvPr id="2239" name="Google Shape;2239;p188"/>
          <p:cNvSpPr txBox="1">
            <a:spLocks noGrp="1"/>
          </p:cNvSpPr>
          <p:nvPr>
            <p:ph type="body" idx="1"/>
          </p:nvPr>
        </p:nvSpPr>
        <p:spPr>
          <a:xfrm>
            <a:off x="0" y="762000"/>
            <a:ext cx="8839200" cy="179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Basic theory of RGB color model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tristimulus theory of vision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states that human eyes perceive color through the stimulation of three visual pigment of the cones of the retina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Red, Green and Blue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Model can be represented by the unit cube defined on R,G and B axes</a:t>
            </a:r>
            <a:endParaRPr/>
          </a:p>
        </p:txBody>
      </p:sp>
      <p:pic>
        <p:nvPicPr>
          <p:cNvPr id="2240" name="Google Shape;2240;p188" descr="AADGHUG0"/>
          <p:cNvPicPr preferRelativeResize="0"/>
          <p:nvPr/>
        </p:nvPicPr>
        <p:blipFill rotWithShape="1">
          <a:blip r:embed="rId3">
            <a:alphaModFix/>
          </a:blip>
          <a:srcRect l="29198" t="14399" r="30000" b="38933"/>
          <a:stretch/>
        </p:blipFill>
        <p:spPr>
          <a:xfrm>
            <a:off x="2362200" y="4038600"/>
            <a:ext cx="2989263" cy="256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1" name="Google Shape;2241;p1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6400" y="4114800"/>
            <a:ext cx="1636713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2" name="Google Shape;2242;p1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9000" y="4114800"/>
            <a:ext cx="1636713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3" name="Google Shape;2243;p188" descr="C:\Users\A\Pictures\RGBCirc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4191000"/>
            <a:ext cx="22383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89"/>
          <p:cNvSpPr txBox="1"/>
          <p:nvPr/>
        </p:nvSpPr>
        <p:spPr>
          <a:xfrm>
            <a:off x="366471" y="847166"/>
            <a:ext cx="4777740" cy="463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93345" marR="0" lvl="0" indent="-1079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700"/>
              <a:buFont typeface="Arial"/>
              <a:buChar char="•"/>
            </a:pPr>
            <a:r>
              <a:rPr lang="en-US" sz="18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The red, green, and blue (RGB) color space 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widely used throughout computer graphics.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345" marR="0" lvl="0" indent="-1079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700"/>
              <a:buFont typeface="Arial"/>
              <a:buChar char="•"/>
            </a:pPr>
            <a:r>
              <a:rPr lang="en-US" sz="18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Additive Color Model.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345" marR="0" lvl="0" indent="-107949" algn="l" rtl="0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131313"/>
              </a:buClr>
              <a:buSzPts val="1700"/>
              <a:buFont typeface="Arial"/>
              <a:buChar char="•"/>
            </a:pPr>
            <a:r>
              <a:rPr lang="en-US" sz="18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Unit Cube defined on R, G &amp; B axes.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131313"/>
              </a:buClr>
              <a:buSzPts val="1850"/>
              <a:buFont typeface="Arial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321945" lvl="0" indent="-1079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700"/>
              <a:buFont typeface="Arial"/>
              <a:buChar char="•"/>
            </a:pPr>
            <a:r>
              <a:rPr lang="en-US" sz="18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The Origin (0,0,0) represents black and the  diagonally opposite vertex (1,1,1) is White.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8419" lvl="0" indent="-107949" algn="l" rtl="0">
              <a:lnSpc>
                <a:spcPct val="150000"/>
              </a:lnSpc>
              <a:spcBef>
                <a:spcPts val="1764"/>
              </a:spcBef>
              <a:spcAft>
                <a:spcPts val="0"/>
              </a:spcAft>
              <a:buClr>
                <a:srgbClr val="131313"/>
              </a:buClr>
              <a:buSzPts val="1700"/>
              <a:buFont typeface="Arial"/>
              <a:buChar char="•"/>
            </a:pPr>
            <a:r>
              <a:rPr lang="en-US" sz="18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Vertices of the cube on the axes represent  primary colors, and the remaining vertices are  the complementary color points for each of the  primary colors.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0" name="Google Shape;2250;p189"/>
          <p:cNvSpPr txBox="1"/>
          <p:nvPr/>
        </p:nvSpPr>
        <p:spPr>
          <a:xfrm>
            <a:off x="366471" y="5873292"/>
            <a:ext cx="4320540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1079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700"/>
              <a:buFont typeface="Arial"/>
              <a:buChar char="•"/>
            </a:pPr>
            <a:r>
              <a:rPr lang="en-US" sz="18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Shades of gray are represented along the  main diagonal.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189"/>
          <p:cNvSpPr txBox="1">
            <a:spLocks noGrp="1"/>
          </p:cNvSpPr>
          <p:nvPr>
            <p:ph type="title"/>
          </p:nvPr>
        </p:nvSpPr>
        <p:spPr>
          <a:xfrm>
            <a:off x="3429000" y="228600"/>
            <a:ext cx="212471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RGB Model</a:t>
            </a:r>
            <a:endParaRPr sz="3200"/>
          </a:p>
        </p:txBody>
      </p:sp>
      <p:sp>
        <p:nvSpPr>
          <p:cNvPr id="2252" name="Google Shape;2252;p189"/>
          <p:cNvSpPr/>
          <p:nvPr/>
        </p:nvSpPr>
        <p:spPr>
          <a:xfrm>
            <a:off x="5256276" y="1609344"/>
            <a:ext cx="3887723" cy="43403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190"/>
          <p:cNvSpPr/>
          <p:nvPr/>
        </p:nvSpPr>
        <p:spPr>
          <a:xfrm>
            <a:off x="-190500" y="-460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0" name="Google Shape;2260;p190" descr="http://www.cs.princeton.edu/courses/archive/fall00/cs426/lectures/raster/img019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1" name="Google Shape;2261;p190"/>
          <p:cNvSpPr txBox="1"/>
          <p:nvPr/>
        </p:nvSpPr>
        <p:spPr>
          <a:xfrm>
            <a:off x="8077200" y="152400"/>
            <a:ext cx="838200" cy="1004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191"/>
          <p:cNvSpPr txBox="1"/>
          <p:nvPr/>
        </p:nvSpPr>
        <p:spPr>
          <a:xfrm>
            <a:off x="304800" y="1295400"/>
            <a:ext cx="8534400" cy="407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311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Each color point within the unit cube can be represented as  w weighted vector sum of the primary colors, using unit  vectors </a:t>
            </a:r>
            <a:r>
              <a:rPr lang="en-US" sz="2400" b="1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 b="1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1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73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C(λ) =(R,G,B) =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1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400" b="1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 b="1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946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R,G, and B </a:t>
            </a: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are assigned values in the range from</a:t>
            </a:r>
            <a:endParaRPr sz="2400">
              <a:solidFill>
                <a:srgbClr val="1313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946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 to 1.0.</a:t>
            </a:r>
            <a:endParaRPr sz="2400" u="sng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, the magenta vertex is obtained by adding the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maximum red and blue values to produce : (1,0,1)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8" name="Google Shape;2268;p191"/>
          <p:cNvSpPr txBox="1">
            <a:spLocks noGrp="1"/>
          </p:cNvSpPr>
          <p:nvPr>
            <p:ph type="title"/>
          </p:nvPr>
        </p:nvSpPr>
        <p:spPr>
          <a:xfrm>
            <a:off x="150368" y="255524"/>
            <a:ext cx="212471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RGB Model</a:t>
            </a:r>
            <a:endParaRPr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19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RGB Color Model</a:t>
            </a:r>
            <a:endParaRPr/>
          </a:p>
        </p:txBody>
      </p:sp>
      <p:sp>
        <p:nvSpPr>
          <p:cNvPr id="2277" name="Google Shape;2277;p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Chromaticity coordinates for the National Television System Committee (NTSC) standard RGB primaries</a:t>
            </a:r>
            <a:endParaRPr sz="3200"/>
          </a:p>
        </p:txBody>
      </p:sp>
      <p:pic>
        <p:nvPicPr>
          <p:cNvPr id="2278" name="Google Shape;2278;p192" descr="AADGHUK0"/>
          <p:cNvPicPr preferRelativeResize="0"/>
          <p:nvPr/>
        </p:nvPicPr>
        <p:blipFill rotWithShape="1">
          <a:blip r:embed="rId3">
            <a:alphaModFix/>
          </a:blip>
          <a:srcRect l="28308" t="11111" r="29126" b="12221"/>
          <a:stretch/>
        </p:blipFill>
        <p:spPr>
          <a:xfrm>
            <a:off x="4876800" y="1295400"/>
            <a:ext cx="3886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19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Calibri"/>
              <a:buNone/>
            </a:pPr>
            <a:r>
              <a:rPr lang="en-US" sz="3200" b="1">
                <a:solidFill>
                  <a:srgbClr val="000066"/>
                </a:solidFill>
              </a:rPr>
              <a:t>Example for RGB Color Model for CRT Displays</a:t>
            </a:r>
            <a:r>
              <a:rPr lang="en-US"/>
              <a:t> </a:t>
            </a:r>
            <a:endParaRPr/>
          </a:p>
        </p:txBody>
      </p:sp>
      <p:sp>
        <p:nvSpPr>
          <p:cNvPr id="2284" name="Google Shape;2284;p193"/>
          <p:cNvSpPr txBox="1"/>
          <p:nvPr/>
        </p:nvSpPr>
        <p:spPr>
          <a:xfrm>
            <a:off x="533400" y="1066800"/>
            <a:ext cx="7543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CRT displays have three phosphors (RGB) which produce a combination of wavelengths when excited with electrons. </a:t>
            </a:r>
            <a:endParaRPr/>
          </a:p>
        </p:txBody>
      </p:sp>
      <p:sp>
        <p:nvSpPr>
          <p:cNvPr id="2285" name="Google Shape;2285;p193"/>
          <p:cNvSpPr/>
          <p:nvPr/>
        </p:nvSpPr>
        <p:spPr>
          <a:xfrm>
            <a:off x="3595688" y="2457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6" name="Google Shape;2286;p193" descr="http://www.cs.sfu.ca/undergrad/CourseMaterials/CMPT479/material/notes/Chap3/Chap3.3/RGB_cub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457450"/>
            <a:ext cx="68580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2D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b="1" i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b="1" i="1" smtClean="0">
                <a:latin typeface="Times New Roman" pitchFamily="18" charset="0"/>
              </a:rPr>
              <a:t>b.	Scissoring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Clip it during scan conversion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a brute force technique</a:t>
            </a:r>
          </a:p>
          <a:p>
            <a:pPr lvl="2" eaLnBrk="1" hangingPunct="1"/>
            <a:r>
              <a:rPr lang="en-US" sz="2000" smtClean="0">
                <a:latin typeface="Times New Roman" pitchFamily="18" charset="0"/>
              </a:rPr>
              <a:t>scan convert the primitive, only write pixels if inside the clipping region</a:t>
            </a:r>
          </a:p>
          <a:p>
            <a:pPr lvl="2" eaLnBrk="1" hangingPunct="1"/>
            <a:r>
              <a:rPr lang="en-US" sz="2000" smtClean="0">
                <a:latin typeface="Times New Roman" pitchFamily="18" charset="0"/>
              </a:rPr>
              <a:t>easy for thick and filled primitives as part of scan line fill</a:t>
            </a:r>
          </a:p>
          <a:p>
            <a:pPr lvl="2" eaLnBrk="1" hangingPunct="1"/>
            <a:r>
              <a:rPr lang="en-US" sz="2000" smtClean="0">
                <a:latin typeface="Times New Roman" pitchFamily="18" charset="0"/>
              </a:rPr>
              <a:t>if primitive is not much larger than clip region, most pixels will fall inside</a:t>
            </a:r>
          </a:p>
          <a:p>
            <a:pPr lvl="2" eaLnBrk="1" hangingPunct="1"/>
            <a:r>
              <a:rPr lang="en-US" sz="2000" smtClean="0">
                <a:latin typeface="Times New Roman" pitchFamily="18" charset="0"/>
              </a:rPr>
              <a:t>can be more efficient than analytical clipping.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19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92" name="Google Shape;2292;p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295" name="Google Shape;2295;p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50" y="866775"/>
            <a:ext cx="872490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19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CMY Color Models</a:t>
            </a:r>
            <a:endParaRPr/>
          </a:p>
        </p:txBody>
      </p:sp>
      <p:sp>
        <p:nvSpPr>
          <p:cNvPr id="2303" name="Google Shape;2303;p19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077200" cy="209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Color models for hard-copy devices, such as printers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Produce a color picture by coating a paper with color pigments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Obtain color patterns on the paper by reflected light, which is a subtractive process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CMY parameters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 subtractive color model can be formed with the primary colors cyan, magenta and yellow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Unit cube representation for the CMY model with white at origin</a:t>
            </a:r>
            <a:endParaRPr sz="2000"/>
          </a:p>
        </p:txBody>
      </p:sp>
      <p:pic>
        <p:nvPicPr>
          <p:cNvPr id="2304" name="Google Shape;2304;p195" descr="AADGHUL0"/>
          <p:cNvPicPr preferRelativeResize="0"/>
          <p:nvPr/>
        </p:nvPicPr>
        <p:blipFill rotWithShape="1">
          <a:blip r:embed="rId3">
            <a:alphaModFix/>
          </a:blip>
          <a:srcRect l="34952" t="15600" r="34951" b="43379"/>
          <a:stretch/>
        </p:blipFill>
        <p:spPr>
          <a:xfrm>
            <a:off x="5334000" y="3973513"/>
            <a:ext cx="2741613" cy="280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5" name="Google Shape;2305;p195" descr="C:\Users\A\Pictures\CMYCirc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200" y="4114800"/>
            <a:ext cx="23526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196"/>
          <p:cNvSpPr txBox="1"/>
          <p:nvPr/>
        </p:nvSpPr>
        <p:spPr>
          <a:xfrm>
            <a:off x="222300" y="1258570"/>
            <a:ext cx="4714240" cy="345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235" marR="0" lvl="0" indent="-12065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31313"/>
              </a:buClr>
              <a:buSzPts val="1900"/>
              <a:buFont typeface="Arial"/>
              <a:buChar char="•"/>
            </a:pPr>
            <a:r>
              <a:rPr lang="en-US" sz="20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Used for hardcopy devices (ex. Printers).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131313"/>
              </a:buClr>
              <a:buSzPts val="1950"/>
              <a:buFont typeface="Arial"/>
              <a:buNone/>
            </a:pP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550" marR="208915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900"/>
              <a:buFont typeface="Arial"/>
              <a:buChar char="•"/>
            </a:pPr>
            <a:r>
              <a:rPr lang="en-US" sz="20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A printed color that looks red absorbs  the other two components G and B and  reflects 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131313"/>
              </a:buClr>
              <a:buSzPts val="1950"/>
              <a:buFont typeface="Arial"/>
              <a:buNone/>
            </a:pP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11125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900"/>
              <a:buFont typeface="Arial"/>
              <a:buChar char="•"/>
            </a:pPr>
            <a:r>
              <a:rPr lang="en-US" sz="20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Thus the C-M-Y coordinates are just the  complements of the R-G-B coordinates.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1" name="Google Shape;2311;p196"/>
          <p:cNvSpPr txBox="1">
            <a:spLocks noGrp="1"/>
          </p:cNvSpPr>
          <p:nvPr>
            <p:ph type="title"/>
          </p:nvPr>
        </p:nvSpPr>
        <p:spPr>
          <a:xfrm>
            <a:off x="402437" y="392684"/>
            <a:ext cx="380936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CMY Model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2" name="Google Shape;2312;p196"/>
          <p:cNvSpPr/>
          <p:nvPr/>
        </p:nvSpPr>
        <p:spPr>
          <a:xfrm>
            <a:off x="5529071" y="1511807"/>
            <a:ext cx="3614928" cy="36012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1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CMY Color Models</a:t>
            </a:r>
            <a:endParaRPr/>
          </a:p>
        </p:txBody>
      </p:sp>
      <p:sp>
        <p:nvSpPr>
          <p:cNvPr id="2323" name="Google Shape;2323;p197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52181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Transformation between RGB and CMY color spaces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Transformation matrix of conversion from RGB to CMY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Transformation matrix of conversion from CMY to RGB</a:t>
            </a:r>
            <a:endParaRPr sz="2400"/>
          </a:p>
        </p:txBody>
      </p:sp>
      <p:pic>
        <p:nvPicPr>
          <p:cNvPr id="2324" name="Google Shape;2324;p197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2819400" y="3836988"/>
            <a:ext cx="1522413" cy="1039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5" name="Google Shape;2325;p197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6324600" y="5132388"/>
            <a:ext cx="1524000" cy="1039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6" name="Google Shape;2326;p197" descr="A comparison of RGB and CMYK color models.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1800" y="2628900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198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CMYK Model</a:t>
            </a:r>
            <a:endParaRPr/>
          </a:p>
        </p:txBody>
      </p:sp>
      <p:sp>
        <p:nvSpPr>
          <p:cNvPr id="2332" name="Google Shape;2332;p198"/>
          <p:cNvSpPr/>
          <p:nvPr/>
        </p:nvSpPr>
        <p:spPr>
          <a:xfrm>
            <a:off x="3643313" y="30622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p198"/>
          <p:cNvSpPr/>
          <p:nvPr/>
        </p:nvSpPr>
        <p:spPr>
          <a:xfrm>
            <a:off x="3643313" y="30622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p198"/>
          <p:cNvSpPr txBox="1"/>
          <p:nvPr/>
        </p:nvSpPr>
        <p:spPr>
          <a:xfrm>
            <a:off x="228600" y="1066800"/>
            <a:ext cx="86106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Alternative CMYK model (K stands for </a:t>
            </a:r>
            <a:r>
              <a:rPr lang="en-US" sz="3200" i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Black</a:t>
            </a:r>
            <a:r>
              <a:rPr lang="en-US" sz="32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) is used in color printing </a:t>
            </a:r>
            <a:endParaRPr sz="32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(e.g., to produce darker black than simply mixing CMY). </a:t>
            </a:r>
            <a:endParaRPr/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K := min (C, M, Y), </a:t>
            </a:r>
            <a:endParaRPr sz="32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 := C - K, </a:t>
            </a:r>
            <a:endParaRPr sz="32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M := M - K, </a:t>
            </a:r>
            <a:endParaRPr sz="32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Y := Y - K.</a:t>
            </a:r>
            <a:r>
              <a:rPr lang="en-US" sz="32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335" name="Google Shape;2335;p198"/>
          <p:cNvSpPr/>
          <p:nvPr/>
        </p:nvSpPr>
        <p:spPr>
          <a:xfrm>
            <a:off x="3733800" y="3200400"/>
            <a:ext cx="5105400" cy="147732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K used instead of equal amounts of CMY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0815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called under color removal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0815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richer black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59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less ink deposited on paper – dries more quickly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2" name="Google Shape;2342;p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838200"/>
            <a:ext cx="8458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400" dirty="0" smtClean="0"/>
              <a:t>ILLUMINATION MODELS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3585" y="130810"/>
            <a:ext cx="511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Basic </a:t>
            </a:r>
            <a:r>
              <a:rPr sz="4000" spc="-10" dirty="0"/>
              <a:t>Illumination</a:t>
            </a:r>
            <a:r>
              <a:rPr sz="4000" spc="-45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19886"/>
            <a:ext cx="781558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rlito"/>
                <a:cs typeface="Carlito"/>
              </a:rPr>
              <a:t>Discussion </a:t>
            </a:r>
            <a:r>
              <a:rPr sz="1600" spc="-5" dirty="0">
                <a:latin typeface="Carlito"/>
                <a:cs typeface="Carlito"/>
              </a:rPr>
              <a:t>about </a:t>
            </a:r>
            <a:r>
              <a:rPr sz="1600" spc="-10" dirty="0">
                <a:latin typeface="Carlito"/>
                <a:cs typeface="Carlito"/>
              </a:rPr>
              <a:t>how object </a:t>
            </a:r>
            <a:r>
              <a:rPr sz="1600" spc="-5" dirty="0">
                <a:latin typeface="Carlito"/>
                <a:cs typeface="Carlito"/>
              </a:rPr>
              <a:t>will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illuminate?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An object is </a:t>
            </a:r>
            <a:r>
              <a:rPr sz="1600" spc="-10" dirty="0">
                <a:latin typeface="Carlito"/>
                <a:cs typeface="Carlito"/>
              </a:rPr>
              <a:t>illuminated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the ambient light and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10" dirty="0">
                <a:latin typeface="Carlito"/>
                <a:cs typeface="Carlito"/>
              </a:rPr>
              <a:t>interrelated </a:t>
            </a:r>
            <a:r>
              <a:rPr sz="1600" spc="-5" dirty="0">
                <a:latin typeface="Carlito"/>
                <a:cs typeface="Carlito"/>
              </a:rPr>
              <a:t>light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source.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important components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are: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Carlito"/>
                <a:cs typeface="Carlito"/>
              </a:rPr>
              <a:t>Ambient light (light </a:t>
            </a:r>
            <a:r>
              <a:rPr sz="1600" spc="-10" dirty="0">
                <a:latin typeface="Carlito"/>
                <a:cs typeface="Carlito"/>
              </a:rPr>
              <a:t>coming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nearby objects after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reflection).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Carlito"/>
                <a:cs typeface="Carlito"/>
              </a:rPr>
              <a:t>Diffuse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Illumination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Carlito"/>
                <a:cs typeface="Carlito"/>
              </a:rPr>
              <a:t>Specular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reflection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Object Illuminates </a:t>
            </a:r>
            <a:r>
              <a:rPr sz="1600" spc="-5" dirty="0">
                <a:latin typeface="Carlito"/>
                <a:cs typeface="Carlito"/>
              </a:rPr>
              <a:t>on the basis on </a:t>
            </a:r>
            <a:r>
              <a:rPr sz="1600" spc="-10" dirty="0">
                <a:latin typeface="Carlito"/>
                <a:cs typeface="Carlito"/>
              </a:rPr>
              <a:t>following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properties:</a:t>
            </a:r>
            <a:endParaRPr sz="1600">
              <a:latin typeface="Carlito"/>
              <a:cs typeface="Carlito"/>
            </a:endParaRPr>
          </a:p>
          <a:p>
            <a:pPr marL="984885" indent="-515620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1600" spc="-5" dirty="0">
                <a:latin typeface="Carlito"/>
                <a:cs typeface="Carlito"/>
              </a:rPr>
              <a:t>Intensity of </a:t>
            </a:r>
            <a:r>
              <a:rPr sz="1600" spc="-10" dirty="0">
                <a:latin typeface="Carlito"/>
                <a:cs typeface="Carlito"/>
              </a:rPr>
              <a:t>Ambient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Light</a:t>
            </a:r>
            <a:endParaRPr sz="1600">
              <a:latin typeface="Carlito"/>
              <a:cs typeface="Carlito"/>
            </a:endParaRPr>
          </a:p>
          <a:p>
            <a:pPr marL="9848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1600" spc="-20" dirty="0">
                <a:latin typeface="Carlito"/>
                <a:cs typeface="Carlito"/>
              </a:rPr>
              <a:t>Type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Object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surface</a:t>
            </a:r>
            <a:endParaRPr sz="1600">
              <a:latin typeface="Carlito"/>
              <a:cs typeface="Carlito"/>
            </a:endParaRPr>
          </a:p>
          <a:p>
            <a:pPr marL="984885" indent="-515620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1600" spc="-10" dirty="0">
                <a:latin typeface="Carlito"/>
                <a:cs typeface="Carlito"/>
              </a:rPr>
              <a:t>Surface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color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Points </a:t>
            </a:r>
            <a:r>
              <a:rPr sz="1600" b="1" spc="-15" dirty="0">
                <a:solidFill>
                  <a:srgbClr val="C00000"/>
                </a:solidFill>
                <a:latin typeface="Carlito"/>
                <a:cs typeface="Carlito"/>
              </a:rPr>
              <a:t>to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Remember: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In illumination &amp; shading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we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try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to develop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models which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are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close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approximation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of</a:t>
            </a:r>
            <a:r>
              <a:rPr sz="1600" spc="1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real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world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objects.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469900" marR="135890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Models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developed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with the inclusion of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illumination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and shading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concept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should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not be 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true virtual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but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it should be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very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close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approximation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realistic</a:t>
            </a:r>
            <a:r>
              <a:rPr sz="1600" spc="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scene.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060" y="461899"/>
            <a:ext cx="4354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Illumination</a:t>
            </a:r>
            <a:r>
              <a:rPr spc="-6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47355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89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real </a:t>
            </a:r>
            <a:r>
              <a:rPr sz="3200" spc="-5" dirty="0">
                <a:latin typeface="Carlito"/>
                <a:cs typeface="Carlito"/>
              </a:rPr>
              <a:t>world image </a:t>
            </a:r>
            <a:r>
              <a:rPr sz="3200" spc="-30" dirty="0">
                <a:latin typeface="Carlito"/>
                <a:cs typeface="Carlito"/>
              </a:rPr>
              <a:t>taken </a:t>
            </a:r>
            <a:r>
              <a:rPr sz="3200" dirty="0">
                <a:latin typeface="Carlito"/>
                <a:cs typeface="Carlito"/>
              </a:rPr>
              <a:t>by </a:t>
            </a:r>
            <a:r>
              <a:rPr sz="3200" spc="-10" dirty="0">
                <a:latin typeface="Carlito"/>
                <a:cs typeface="Carlito"/>
              </a:rPr>
              <a:t>digital </a:t>
            </a:r>
            <a:r>
              <a:rPr sz="3200" spc="-15" dirty="0">
                <a:latin typeface="Carlito"/>
                <a:cs typeface="Carlito"/>
              </a:rPr>
              <a:t>camera </a:t>
            </a:r>
            <a:r>
              <a:rPr sz="3200" dirty="0">
                <a:latin typeface="Carlito"/>
                <a:cs typeface="Carlito"/>
              </a:rPr>
              <a:t>will  </a:t>
            </a:r>
            <a:r>
              <a:rPr sz="3200" spc="-5" dirty="0">
                <a:latin typeface="Carlito"/>
                <a:cs typeface="Carlito"/>
              </a:rPr>
              <a:t>only </a:t>
            </a:r>
            <a:r>
              <a:rPr sz="3200" spc="-10" dirty="0">
                <a:latin typeface="Carlito"/>
                <a:cs typeface="Carlito"/>
              </a:rPr>
              <a:t>capture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small </a:t>
            </a:r>
            <a:r>
              <a:rPr sz="3200" spc="-10" dirty="0">
                <a:latin typeface="Carlito"/>
                <a:cs typeface="Carlito"/>
              </a:rPr>
              <a:t>subset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the light </a:t>
            </a:r>
            <a:r>
              <a:rPr sz="3200" spc="-35" dirty="0">
                <a:latin typeface="Carlito"/>
                <a:cs typeface="Carlito"/>
              </a:rPr>
              <a:t>rays  </a:t>
            </a:r>
            <a:r>
              <a:rPr sz="3200" spc="-5" dirty="0">
                <a:latin typeface="Carlito"/>
                <a:cs typeface="Carlito"/>
              </a:rPr>
              <a:t>passing </a:t>
            </a:r>
            <a:r>
              <a:rPr sz="3200" spc="-10" dirty="0">
                <a:latin typeface="Carlito"/>
                <a:cs typeface="Carlito"/>
              </a:rPr>
              <a:t>through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small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area.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Often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approximation </a:t>
            </a:r>
            <a:r>
              <a:rPr sz="3200" dirty="0">
                <a:latin typeface="Carlito"/>
                <a:cs typeface="Carlito"/>
              </a:rPr>
              <a:t>view is </a:t>
            </a:r>
            <a:r>
              <a:rPr sz="3200" spc="-15" dirty="0">
                <a:latin typeface="Carlito"/>
                <a:cs typeface="Carlito"/>
              </a:rPr>
              <a:t>generated </a:t>
            </a:r>
            <a:r>
              <a:rPr sz="3200" spc="-5" dirty="0">
                <a:latin typeface="Carlito"/>
                <a:cs typeface="Carlito"/>
              </a:rPr>
              <a:t>using  </a:t>
            </a:r>
            <a:r>
              <a:rPr sz="3200" spc="-15" dirty="0">
                <a:latin typeface="Carlito"/>
                <a:cs typeface="Carlito"/>
              </a:rPr>
              <a:t>complex </a:t>
            </a:r>
            <a:r>
              <a:rPr sz="3200" spc="-10" dirty="0">
                <a:latin typeface="Carlito"/>
                <a:cs typeface="Carlito"/>
              </a:rPr>
              <a:t>formulation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algorithms.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880" y="0"/>
            <a:ext cx="6475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Hardness </a:t>
            </a:r>
            <a:r>
              <a:rPr sz="4000" dirty="0"/>
              <a:t>of </a:t>
            </a:r>
            <a:r>
              <a:rPr sz="4000" spc="-10" dirty="0"/>
              <a:t>illumination</a:t>
            </a:r>
            <a:r>
              <a:rPr sz="4000" spc="-20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5800" y="762000"/>
            <a:ext cx="7828280" cy="533479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366395" indent="-342900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A object is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illuminated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not only be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direct light source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but also 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from the light which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is </a:t>
            </a:r>
            <a:r>
              <a:rPr sz="2000" b="1" spc="-15" dirty="0">
                <a:latin typeface="Cambria Math" pitchFamily="18" charset="0"/>
                <a:ea typeface="Cambria Math" pitchFamily="18" charset="0"/>
                <a:cs typeface="Carlito"/>
              </a:rPr>
              <a:t>inter reflected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from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near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by</a:t>
            </a:r>
            <a:r>
              <a:rPr sz="2000" b="1" spc="245" dirty="0">
                <a:latin typeface="Cambria Math" pitchFamily="18" charset="0"/>
                <a:ea typeface="Cambria Math" pitchFamily="18" charset="0"/>
                <a:cs typeface="Carlito"/>
              </a:rPr>
              <a:t>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objects.</a:t>
            </a:r>
            <a:endParaRPr sz="2000">
              <a:latin typeface="Cambria Math" pitchFamily="18" charset="0"/>
              <a:ea typeface="Cambria Math" pitchFamily="18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mbria Math" pitchFamily="18" charset="0"/>
              <a:ea typeface="Cambria Math" pitchFamily="18" charset="0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There can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be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infinite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number of lights </a:t>
            </a:r>
            <a:r>
              <a:rPr sz="2000" b="1" spc="-25" dirty="0">
                <a:latin typeface="Cambria Math" pitchFamily="18" charset="0"/>
                <a:ea typeface="Cambria Math" pitchFamily="18" charset="0"/>
                <a:cs typeface="Carlito"/>
              </a:rPr>
              <a:t>rays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coming from the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near 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by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objects </a:t>
            </a:r>
            <a:r>
              <a:rPr sz="2000" b="1" spc="-20" dirty="0">
                <a:latin typeface="Cambria Math" pitchFamily="18" charset="0"/>
                <a:ea typeface="Cambria Math" pitchFamily="18" charset="0"/>
                <a:cs typeface="Carlito"/>
              </a:rPr>
              <a:t>to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illuminate the</a:t>
            </a:r>
            <a:r>
              <a:rPr sz="2000" b="1" spc="95" dirty="0">
                <a:latin typeface="Cambria Math" pitchFamily="18" charset="0"/>
                <a:ea typeface="Cambria Math" pitchFamily="18" charset="0"/>
                <a:cs typeface="Carlito"/>
              </a:rPr>
              <a:t>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object.</a:t>
            </a:r>
            <a:endParaRPr sz="2000">
              <a:latin typeface="Cambria Math" pitchFamily="18" charset="0"/>
              <a:ea typeface="Cambria Math" pitchFamily="18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00">
              <a:latin typeface="Cambria Math" pitchFamily="18" charset="0"/>
              <a:ea typeface="Cambria Math" pitchFamily="18" charset="0"/>
              <a:cs typeface="Carlito"/>
            </a:endParaRPr>
          </a:p>
          <a:p>
            <a:pPr marL="355600" marR="644525" indent="-342900">
              <a:lnSpc>
                <a:spcPts val="21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In Illumination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model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it is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very hard </a:t>
            </a:r>
            <a:r>
              <a:rPr sz="2000" b="1" spc="-20" dirty="0">
                <a:latin typeface="Cambria Math" pitchFamily="18" charset="0"/>
                <a:ea typeface="Cambria Math" pitchFamily="18" charset="0"/>
                <a:cs typeface="Carlito"/>
              </a:rPr>
              <a:t>to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find out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all the </a:t>
            </a:r>
            <a:r>
              <a:rPr sz="2000" b="1" spc="-15" dirty="0">
                <a:latin typeface="Cambria Math" pitchFamily="18" charset="0"/>
                <a:ea typeface="Cambria Math" pitchFamily="18" charset="0"/>
                <a:cs typeface="Carlito"/>
              </a:rPr>
              <a:t>inter  reflected</a:t>
            </a:r>
            <a:r>
              <a:rPr sz="2000" b="1" spc="20" dirty="0">
                <a:latin typeface="Cambria Math" pitchFamily="18" charset="0"/>
                <a:ea typeface="Cambria Math" pitchFamily="18" charset="0"/>
                <a:cs typeface="Carlito"/>
              </a:rPr>
              <a:t>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lights.</a:t>
            </a:r>
            <a:endParaRPr sz="2000">
              <a:latin typeface="Cambria Math" pitchFamily="18" charset="0"/>
              <a:ea typeface="Cambria Math" pitchFamily="18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000">
              <a:latin typeface="Cambria Math" pitchFamily="18" charset="0"/>
              <a:ea typeface="Cambria Math" pitchFamily="18" charset="0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Cambria Math" pitchFamily="18" charset="0"/>
                <a:ea typeface="Cambria Math" pitchFamily="18" charset="0"/>
                <a:cs typeface="Carlito"/>
              </a:rPr>
              <a:t>To </a:t>
            </a:r>
            <a:r>
              <a:rPr sz="2000" b="1" spc="-20" dirty="0">
                <a:latin typeface="Cambria Math" pitchFamily="18" charset="0"/>
                <a:ea typeface="Cambria Math" pitchFamily="18" charset="0"/>
                <a:cs typeface="Carlito"/>
              </a:rPr>
              <a:t>make </a:t>
            </a:r>
            <a:r>
              <a:rPr sz="2000" b="1" spc="-15" dirty="0">
                <a:latin typeface="Cambria Math" pitchFamily="18" charset="0"/>
                <a:ea typeface="Cambria Math" pitchFamily="18" charset="0"/>
                <a:cs typeface="Carlito"/>
              </a:rPr>
              <a:t>database for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these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lights </a:t>
            </a:r>
            <a:r>
              <a:rPr sz="2000" b="1" spc="-25" dirty="0">
                <a:latin typeface="Cambria Math" pitchFamily="18" charset="0"/>
                <a:ea typeface="Cambria Math" pitchFamily="18" charset="0"/>
                <a:cs typeface="Carlito"/>
              </a:rPr>
              <a:t>rays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is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not</a:t>
            </a:r>
            <a:r>
              <a:rPr sz="2000" b="1" spc="295" dirty="0">
                <a:latin typeface="Cambria Math" pitchFamily="18" charset="0"/>
                <a:ea typeface="Cambria Math" pitchFamily="18" charset="0"/>
                <a:cs typeface="Carlito"/>
              </a:rPr>
              <a:t>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possible.</a:t>
            </a:r>
            <a:endParaRPr sz="2000">
              <a:latin typeface="Cambria Math" pitchFamily="18" charset="0"/>
              <a:ea typeface="Cambria Math" pitchFamily="18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mbria Math" pitchFamily="18" charset="0"/>
              <a:ea typeface="Cambria Math" pitchFamily="18" charset="0"/>
              <a:cs typeface="Carlito"/>
            </a:endParaRPr>
          </a:p>
          <a:p>
            <a:pPr marL="355600" marR="45720" indent="-342900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Hence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the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image </a:t>
            </a:r>
            <a:r>
              <a:rPr sz="2000" b="1" spc="-20" dirty="0">
                <a:latin typeface="Cambria Math" pitchFamily="18" charset="0"/>
                <a:ea typeface="Cambria Math" pitchFamily="18" charset="0"/>
                <a:cs typeface="Carlito"/>
              </a:rPr>
              <a:t>created </a:t>
            </a:r>
            <a:r>
              <a:rPr sz="2000" b="1" spc="-15" dirty="0">
                <a:latin typeface="Cambria Math" pitchFamily="18" charset="0"/>
                <a:ea typeface="Cambria Math" pitchFamily="18" charset="0"/>
                <a:cs typeface="Carlito"/>
              </a:rPr>
              <a:t>after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considering illumination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model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is  only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close </a:t>
            </a:r>
            <a:r>
              <a:rPr sz="2000" b="1" spc="-15" dirty="0">
                <a:latin typeface="Cambria Math" pitchFamily="18" charset="0"/>
                <a:ea typeface="Cambria Math" pitchFamily="18" charset="0"/>
                <a:cs typeface="Carlito"/>
              </a:rPr>
              <a:t>approximation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of original</a:t>
            </a:r>
            <a:r>
              <a:rPr sz="2000" b="1" spc="135" dirty="0">
                <a:latin typeface="Cambria Math" pitchFamily="18" charset="0"/>
                <a:ea typeface="Cambria Math" pitchFamily="18" charset="0"/>
                <a:cs typeface="Carlito"/>
              </a:rPr>
              <a:t>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image.</a:t>
            </a:r>
            <a:endParaRPr sz="2000">
              <a:latin typeface="Cambria Math" pitchFamily="18" charset="0"/>
              <a:ea typeface="Cambria Math" pitchFamily="18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00">
              <a:latin typeface="Cambria Math" pitchFamily="18" charset="0"/>
              <a:ea typeface="Cambria Math" pitchFamily="18" charset="0"/>
              <a:cs typeface="Carlito"/>
            </a:endParaRPr>
          </a:p>
          <a:p>
            <a:pPr marL="355600" marR="126364" indent="-342900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3533775" algn="l"/>
              </a:tabLst>
            </a:pP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In Illumination model </a:t>
            </a:r>
            <a:r>
              <a:rPr sz="2000" b="1" spc="-15" dirty="0">
                <a:latin typeface="Cambria Math" pitchFamily="18" charset="0"/>
                <a:ea typeface="Cambria Math" pitchFamily="18" charset="0"/>
                <a:cs typeface="Carlito"/>
              </a:rPr>
              <a:t>we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try </a:t>
            </a:r>
            <a:r>
              <a:rPr sz="2000" b="1" spc="-20" dirty="0">
                <a:latin typeface="Cambria Math" pitchFamily="18" charset="0"/>
                <a:ea typeface="Cambria Math" pitchFamily="18" charset="0"/>
                <a:cs typeface="Carlito"/>
              </a:rPr>
              <a:t>to </a:t>
            </a:r>
            <a:r>
              <a:rPr sz="2000" b="1" spc="-15" dirty="0">
                <a:latin typeface="Cambria Math" pitchFamily="18" charset="0"/>
                <a:ea typeface="Cambria Math" pitchFamily="18" charset="0"/>
                <a:cs typeface="Carlito"/>
              </a:rPr>
              <a:t>capture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a set of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light </a:t>
            </a:r>
            <a:r>
              <a:rPr sz="2000" b="1" spc="-30" dirty="0">
                <a:latin typeface="Cambria Math" pitchFamily="18" charset="0"/>
                <a:ea typeface="Cambria Math" pitchFamily="18" charset="0"/>
                <a:cs typeface="Carlito"/>
              </a:rPr>
              <a:t>rays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which  </a:t>
            </a:r>
            <a:r>
              <a:rPr sz="2000" b="1" spc="-15" dirty="0">
                <a:latin typeface="Cambria Math" pitchFamily="18" charset="0"/>
                <a:ea typeface="Cambria Math" pitchFamily="18" charset="0"/>
                <a:cs typeface="Carlito"/>
              </a:rPr>
              <a:t>reflected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of</a:t>
            </a:r>
            <a:r>
              <a:rPr sz="2000" b="1" spc="80" dirty="0">
                <a:latin typeface="Cambria Math" pitchFamily="18" charset="0"/>
                <a:ea typeface="Cambria Math" pitchFamily="18" charset="0"/>
                <a:cs typeface="Carlito"/>
              </a:rPr>
              <a:t> </a:t>
            </a:r>
            <a:r>
              <a:rPr sz="2000" b="1" spc="-15">
                <a:latin typeface="Cambria Math" pitchFamily="18" charset="0"/>
                <a:ea typeface="Cambria Math" pitchFamily="18" charset="0"/>
                <a:cs typeface="Carlito"/>
              </a:rPr>
              <a:t>inter</a:t>
            </a:r>
            <a:r>
              <a:rPr sz="2000" b="1" spc="40">
                <a:latin typeface="Cambria Math" pitchFamily="18" charset="0"/>
                <a:ea typeface="Cambria Math" pitchFamily="18" charset="0"/>
                <a:cs typeface="Carlito"/>
              </a:rPr>
              <a:t> </a:t>
            </a:r>
            <a:r>
              <a:rPr sz="2000" b="1" spc="-15" smtClean="0">
                <a:latin typeface="Cambria Math" pitchFamily="18" charset="0"/>
                <a:ea typeface="Cambria Math" pitchFamily="18" charset="0"/>
                <a:cs typeface="Carlito"/>
              </a:rPr>
              <a:t>reflected</a:t>
            </a:r>
            <a:r>
              <a:rPr lang="en-US" sz="2000" b="1" spc="-15" dirty="0" smtClean="0">
                <a:latin typeface="Cambria Math" pitchFamily="18" charset="0"/>
                <a:ea typeface="Cambria Math" pitchFamily="18" charset="0"/>
                <a:cs typeface="Carlito"/>
              </a:rPr>
              <a:t> </a:t>
            </a:r>
            <a:r>
              <a:rPr sz="2000" b="1" spc="-10" smtClean="0">
                <a:latin typeface="Cambria Math" pitchFamily="18" charset="0"/>
                <a:ea typeface="Cambria Math" pitchFamily="18" charset="0"/>
                <a:cs typeface="Carlito"/>
              </a:rPr>
              <a:t>from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the various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objects so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that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a 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close </a:t>
            </a:r>
            <a:r>
              <a:rPr sz="2000" b="1" spc="-15" dirty="0">
                <a:latin typeface="Cambria Math" pitchFamily="18" charset="0"/>
                <a:ea typeface="Cambria Math" pitchFamily="18" charset="0"/>
                <a:cs typeface="Carlito"/>
              </a:rPr>
              <a:t>approximation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of original scene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can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be</a:t>
            </a:r>
            <a:r>
              <a:rPr sz="2000" b="1" spc="175" dirty="0">
                <a:latin typeface="Cambria Math" pitchFamily="18" charset="0"/>
                <a:ea typeface="Cambria Math" pitchFamily="18" charset="0"/>
                <a:cs typeface="Carlito"/>
              </a:rPr>
              <a:t> </a:t>
            </a:r>
            <a:r>
              <a:rPr sz="2000" b="1" spc="-15" dirty="0">
                <a:latin typeface="Cambria Math" pitchFamily="18" charset="0"/>
                <a:ea typeface="Cambria Math" pitchFamily="18" charset="0"/>
                <a:cs typeface="Carlito"/>
              </a:rPr>
              <a:t>created.</a:t>
            </a:r>
            <a:endParaRPr sz="2000">
              <a:latin typeface="Cambria Math" pitchFamily="18" charset="0"/>
              <a:ea typeface="Cambria Math" pitchFamily="18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>
              <a:latin typeface="Cambria Math" pitchFamily="18" charset="0"/>
              <a:ea typeface="Cambria Math" pitchFamily="18" charset="0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Hence </a:t>
            </a:r>
            <a:r>
              <a:rPr sz="2000" b="1" spc="-20" dirty="0">
                <a:latin typeface="Cambria Math" pitchFamily="18" charset="0"/>
                <a:ea typeface="Cambria Math" pitchFamily="18" charset="0"/>
                <a:cs typeface="Carlito"/>
              </a:rPr>
              <a:t>to </a:t>
            </a:r>
            <a:r>
              <a:rPr sz="2000" b="1" spc="-15" dirty="0">
                <a:latin typeface="Cambria Math" pitchFamily="18" charset="0"/>
                <a:ea typeface="Cambria Math" pitchFamily="18" charset="0"/>
                <a:cs typeface="Carlito"/>
              </a:rPr>
              <a:t>get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actual </a:t>
            </a:r>
            <a:r>
              <a:rPr sz="2000" b="1" spc="-15" dirty="0">
                <a:latin typeface="Cambria Math" pitchFamily="18" charset="0"/>
                <a:ea typeface="Cambria Math" pitchFamily="18" charset="0"/>
                <a:cs typeface="Carlito"/>
              </a:rPr>
              <a:t>reality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of scenes is </a:t>
            </a:r>
            <a:r>
              <a:rPr sz="2000" b="1" spc="-10" dirty="0">
                <a:latin typeface="Cambria Math" pitchFamily="18" charset="0"/>
                <a:ea typeface="Cambria Math" pitchFamily="18" charset="0"/>
                <a:cs typeface="Carlito"/>
              </a:rPr>
              <a:t>not</a:t>
            </a:r>
            <a:r>
              <a:rPr sz="2000" b="1" spc="220" dirty="0">
                <a:latin typeface="Cambria Math" pitchFamily="18" charset="0"/>
                <a:ea typeface="Cambria Math" pitchFamily="18" charset="0"/>
                <a:cs typeface="Carlito"/>
              </a:rPr>
              <a:t> </a:t>
            </a:r>
            <a:r>
              <a:rPr sz="2000" b="1" spc="-5" dirty="0">
                <a:latin typeface="Cambria Math" pitchFamily="18" charset="0"/>
                <a:ea typeface="Cambria Math" pitchFamily="18" charset="0"/>
                <a:cs typeface="Carlito"/>
              </a:rPr>
              <a:t>possible.</a:t>
            </a:r>
            <a:endParaRPr sz="2000">
              <a:latin typeface="Cambria Math" pitchFamily="18" charset="0"/>
              <a:ea typeface="Cambria Math" pitchFamily="18" charset="0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2D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b="1" i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b="1" i="1" smtClean="0">
                <a:latin typeface="Times New Roman" pitchFamily="18" charset="0"/>
              </a:rPr>
              <a:t>c. Raster Clipping 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Clip it after scan conversion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render everything onto a temporary canvas and copy the clipping region</a:t>
            </a:r>
          </a:p>
          <a:p>
            <a:pPr lvl="2" eaLnBrk="1" hangingPunct="1"/>
            <a:r>
              <a:rPr lang="en-US" sz="2000" smtClean="0">
                <a:latin typeface="Times New Roman" pitchFamily="18" charset="0"/>
              </a:rPr>
              <a:t>wasteful, but simple and easy, </a:t>
            </a:r>
          </a:p>
          <a:p>
            <a:pPr lvl="2" eaLnBrk="1" hangingPunct="1"/>
            <a:r>
              <a:rPr lang="en-US" sz="2000" smtClean="0">
                <a:latin typeface="Times New Roman" pitchFamily="18" charset="0"/>
              </a:rPr>
              <a:t>often used for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061" y="642680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9825" y="263397"/>
            <a:ext cx="43218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Illumination</a:t>
            </a:r>
            <a:r>
              <a:rPr spc="-70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784045"/>
            <a:ext cx="319722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illuminated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surface.  </a:t>
            </a:r>
            <a:r>
              <a:rPr sz="2600" dirty="0">
                <a:latin typeface="Carlito"/>
                <a:cs typeface="Carlito"/>
              </a:rPr>
              <a:t>In this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figure,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2577211"/>
            <a:ext cx="5093970" cy="20140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en-US" sz="2600" b="1" dirty="0" smtClean="0">
                <a:latin typeface="Carlito"/>
                <a:cs typeface="Carlito"/>
              </a:rPr>
              <a:t>         </a:t>
            </a:r>
            <a:r>
              <a:rPr sz="2600" b="1" smtClean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represents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unit </a:t>
            </a:r>
            <a:r>
              <a:rPr sz="2600" spc="-10" dirty="0">
                <a:latin typeface="Carlito"/>
                <a:cs typeface="Carlito"/>
              </a:rPr>
              <a:t>vector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endParaRPr sz="2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direction of specular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reflection;</a:t>
            </a:r>
            <a:endParaRPr sz="2600">
              <a:latin typeface="Carlito"/>
              <a:cs typeface="Carlito"/>
            </a:endParaRPr>
          </a:p>
          <a:p>
            <a:pPr marL="355600" marR="8255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Carlito"/>
                <a:cs typeface="Carlito"/>
              </a:rPr>
              <a:t>L </a:t>
            </a:r>
            <a:r>
              <a:rPr sz="2600" dirty="0">
                <a:latin typeface="Carlito"/>
                <a:cs typeface="Carlito"/>
              </a:rPr>
              <a:t>– </a:t>
            </a:r>
            <a:r>
              <a:rPr sz="2600" spc="-5" dirty="0">
                <a:latin typeface="Carlito"/>
                <a:cs typeface="Carlito"/>
              </a:rPr>
              <a:t>unit </a:t>
            </a:r>
            <a:r>
              <a:rPr sz="2600" spc="-10" dirty="0">
                <a:latin typeface="Carlito"/>
                <a:cs typeface="Carlito"/>
              </a:rPr>
              <a:t>vector directed </a:t>
            </a:r>
            <a:r>
              <a:rPr sz="2600" spc="-20" dirty="0">
                <a:latin typeface="Carlito"/>
                <a:cs typeface="Carlito"/>
              </a:rPr>
              <a:t>toward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10" dirty="0">
                <a:latin typeface="Carlito"/>
                <a:cs typeface="Carlito"/>
              </a:rPr>
              <a:t>point </a:t>
            </a:r>
            <a:r>
              <a:rPr sz="2600" spc="-5" dirty="0">
                <a:latin typeface="Carlito"/>
                <a:cs typeface="Carlito"/>
              </a:rPr>
              <a:t>light </a:t>
            </a:r>
            <a:r>
              <a:rPr sz="2600" spc="-10" dirty="0">
                <a:latin typeface="Carlito"/>
                <a:cs typeface="Carlito"/>
              </a:rPr>
              <a:t>source;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162424"/>
            <a:ext cx="8836660" cy="185845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marR="5080" indent="-342900">
              <a:lnSpc>
                <a:spcPts val="25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600" b="1" dirty="0" smtClean="0">
                <a:latin typeface="Carlito"/>
                <a:cs typeface="Carlito"/>
              </a:rPr>
              <a:t>                                   </a:t>
            </a:r>
            <a:r>
              <a:rPr sz="2600" b="1" smtClean="0">
                <a:latin typeface="Carlito"/>
                <a:cs typeface="Carlito"/>
              </a:rPr>
              <a:t>V </a:t>
            </a:r>
            <a:r>
              <a:rPr sz="2600" dirty="0">
                <a:latin typeface="Carlito"/>
                <a:cs typeface="Carlito"/>
              </a:rPr>
              <a:t>– </a:t>
            </a:r>
            <a:r>
              <a:rPr sz="2600" spc="-5" dirty="0">
                <a:latin typeface="Carlito"/>
                <a:cs typeface="Carlito"/>
              </a:rPr>
              <a:t>unit </a:t>
            </a:r>
            <a:r>
              <a:rPr sz="2600" spc="-10" dirty="0">
                <a:latin typeface="Carlito"/>
                <a:cs typeface="Carlito"/>
              </a:rPr>
              <a:t>vector </a:t>
            </a:r>
            <a:r>
              <a:rPr sz="2600" spc="-5" dirty="0">
                <a:latin typeface="Carlito"/>
                <a:cs typeface="Carlito"/>
              </a:rPr>
              <a:t>pointing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viewer from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surface  </a:t>
            </a:r>
            <a:r>
              <a:rPr sz="2600" spc="-5" dirty="0">
                <a:latin typeface="Carlito"/>
                <a:cs typeface="Carlito"/>
              </a:rPr>
              <a:t>position.</a:t>
            </a:r>
            <a:endParaRPr sz="2600">
              <a:latin typeface="Carlito"/>
              <a:cs typeface="Carlito"/>
            </a:endParaRPr>
          </a:p>
          <a:p>
            <a:pPr marL="355600" marR="245110" indent="-342900">
              <a:lnSpc>
                <a:spcPct val="793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Angle </a:t>
            </a:r>
            <a:r>
              <a:rPr sz="2750" i="1" spc="-110" dirty="0">
                <a:latin typeface="Symbol"/>
                <a:cs typeface="Symbol"/>
              </a:rPr>
              <a:t></a:t>
            </a:r>
            <a:r>
              <a:rPr sz="2750" i="1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rlito"/>
                <a:cs typeface="Carlito"/>
              </a:rPr>
              <a:t>is the viewing angle </a:t>
            </a:r>
            <a:r>
              <a:rPr sz="2600" spc="-10" dirty="0">
                <a:latin typeface="Carlito"/>
                <a:cs typeface="Carlito"/>
              </a:rPr>
              <a:t>relative to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specular-  </a:t>
            </a:r>
            <a:r>
              <a:rPr sz="2600" spc="-10" dirty="0">
                <a:latin typeface="Carlito"/>
                <a:cs typeface="Carlito"/>
              </a:rPr>
              <a:t>reflection </a:t>
            </a:r>
            <a:r>
              <a:rPr sz="2600" spc="-5" dirty="0">
                <a:latin typeface="Carlito"/>
                <a:cs typeface="Carlito"/>
              </a:rPr>
              <a:t>direction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R</a:t>
            </a:r>
            <a:r>
              <a:rPr sz="2600" spc="-5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Viewing direction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5" dirty="0">
                <a:latin typeface="Carlito"/>
                <a:cs typeface="Carlito"/>
              </a:rPr>
              <a:t>be </a:t>
            </a:r>
            <a:r>
              <a:rPr sz="2600" spc="-15" dirty="0">
                <a:latin typeface="Carlito"/>
                <a:cs typeface="Carlito"/>
              </a:rPr>
              <a:t>any </a:t>
            </a:r>
            <a:r>
              <a:rPr sz="2600" spc="-10" dirty="0">
                <a:latin typeface="Carlito"/>
                <a:cs typeface="Carlito"/>
              </a:rPr>
              <a:t>where </a:t>
            </a:r>
            <a:r>
              <a:rPr sz="2600" dirty="0">
                <a:latin typeface="Carlito"/>
                <a:cs typeface="Carlito"/>
              </a:rPr>
              <a:t>in 3D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plane.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48400" y="1949195"/>
            <a:ext cx="2552700" cy="2165985"/>
            <a:chOff x="6248400" y="1949195"/>
            <a:chExt cx="2552700" cy="2165985"/>
          </a:xfrm>
        </p:grpSpPr>
        <p:sp>
          <p:nvSpPr>
            <p:cNvPr id="8" name="object 8"/>
            <p:cNvSpPr/>
            <p:nvPr/>
          </p:nvSpPr>
          <p:spPr>
            <a:xfrm>
              <a:off x="6675120" y="1949195"/>
              <a:ext cx="1701164" cy="1579245"/>
            </a:xfrm>
            <a:custGeom>
              <a:avLst/>
              <a:gdLst/>
              <a:ahLst/>
              <a:cxnLst/>
              <a:rect l="l" t="t" r="r" b="b"/>
              <a:pathLst>
                <a:path w="1701165" h="1579245">
                  <a:moveTo>
                    <a:pt x="1700784" y="393192"/>
                  </a:moveTo>
                  <a:lnTo>
                    <a:pt x="1618996" y="417068"/>
                  </a:lnTo>
                  <a:lnTo>
                    <a:pt x="1640535" y="440309"/>
                  </a:lnTo>
                  <a:lnTo>
                    <a:pt x="856742" y="1166037"/>
                  </a:lnTo>
                  <a:lnTo>
                    <a:pt x="856742" y="76200"/>
                  </a:lnTo>
                  <a:lnTo>
                    <a:pt x="888492" y="76200"/>
                  </a:lnTo>
                  <a:lnTo>
                    <a:pt x="882142" y="63500"/>
                  </a:lnTo>
                  <a:lnTo>
                    <a:pt x="850392" y="0"/>
                  </a:lnTo>
                  <a:lnTo>
                    <a:pt x="812292" y="76200"/>
                  </a:lnTo>
                  <a:lnTo>
                    <a:pt x="844042" y="76200"/>
                  </a:lnTo>
                  <a:lnTo>
                    <a:pt x="844042" y="1166939"/>
                  </a:lnTo>
                  <a:lnTo>
                    <a:pt x="60236" y="440309"/>
                  </a:lnTo>
                  <a:lnTo>
                    <a:pt x="68237" y="431673"/>
                  </a:lnTo>
                  <a:lnTo>
                    <a:pt x="81788" y="417068"/>
                  </a:lnTo>
                  <a:lnTo>
                    <a:pt x="0" y="393192"/>
                  </a:lnTo>
                  <a:lnTo>
                    <a:pt x="29972" y="472948"/>
                  </a:lnTo>
                  <a:lnTo>
                    <a:pt x="51549" y="449668"/>
                  </a:lnTo>
                  <a:lnTo>
                    <a:pt x="840498" y="1181074"/>
                  </a:lnTo>
                  <a:lnTo>
                    <a:pt x="420878" y="1569593"/>
                  </a:lnTo>
                  <a:lnTo>
                    <a:pt x="429514" y="1578991"/>
                  </a:lnTo>
                  <a:lnTo>
                    <a:pt x="844042" y="1195133"/>
                  </a:lnTo>
                  <a:lnTo>
                    <a:pt x="844042" y="1574292"/>
                  </a:lnTo>
                  <a:lnTo>
                    <a:pt x="856742" y="1574292"/>
                  </a:lnTo>
                  <a:lnTo>
                    <a:pt x="856742" y="1196124"/>
                  </a:lnTo>
                  <a:lnTo>
                    <a:pt x="1269746" y="1578991"/>
                  </a:lnTo>
                  <a:lnTo>
                    <a:pt x="1278382" y="1569593"/>
                  </a:lnTo>
                  <a:lnTo>
                    <a:pt x="859256" y="1181049"/>
                  </a:lnTo>
                  <a:lnTo>
                    <a:pt x="1649145" y="449592"/>
                  </a:lnTo>
                  <a:lnTo>
                    <a:pt x="1670812" y="472948"/>
                  </a:lnTo>
                  <a:lnTo>
                    <a:pt x="1686318" y="431673"/>
                  </a:lnTo>
                  <a:lnTo>
                    <a:pt x="1700784" y="393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61759" y="3130295"/>
              <a:ext cx="2125980" cy="786765"/>
            </a:xfrm>
            <a:custGeom>
              <a:avLst/>
              <a:gdLst/>
              <a:ahLst/>
              <a:cxnLst/>
              <a:rect l="l" t="t" r="r" b="b"/>
              <a:pathLst>
                <a:path w="2125979" h="786764">
                  <a:moveTo>
                    <a:pt x="1062989" y="0"/>
                  </a:moveTo>
                  <a:lnTo>
                    <a:pt x="995759" y="773"/>
                  </a:lnTo>
                  <a:lnTo>
                    <a:pt x="929641" y="3063"/>
                  </a:lnTo>
                  <a:lnTo>
                    <a:pt x="864759" y="6823"/>
                  </a:lnTo>
                  <a:lnTo>
                    <a:pt x="801238" y="12007"/>
                  </a:lnTo>
                  <a:lnTo>
                    <a:pt x="739202" y="18569"/>
                  </a:lnTo>
                  <a:lnTo>
                    <a:pt x="678776" y="26464"/>
                  </a:lnTo>
                  <a:lnTo>
                    <a:pt x="620084" y="35644"/>
                  </a:lnTo>
                  <a:lnTo>
                    <a:pt x="563251" y="46065"/>
                  </a:lnTo>
                  <a:lnTo>
                    <a:pt x="508402" y="57680"/>
                  </a:lnTo>
                  <a:lnTo>
                    <a:pt x="455660" y="70442"/>
                  </a:lnTo>
                  <a:lnTo>
                    <a:pt x="405150" y="84306"/>
                  </a:lnTo>
                  <a:lnTo>
                    <a:pt x="356996" y="99227"/>
                  </a:lnTo>
                  <a:lnTo>
                    <a:pt x="311324" y="115157"/>
                  </a:lnTo>
                  <a:lnTo>
                    <a:pt x="268257" y="132051"/>
                  </a:lnTo>
                  <a:lnTo>
                    <a:pt x="227921" y="149862"/>
                  </a:lnTo>
                  <a:lnTo>
                    <a:pt x="190439" y="168545"/>
                  </a:lnTo>
                  <a:lnTo>
                    <a:pt x="155936" y="188054"/>
                  </a:lnTo>
                  <a:lnTo>
                    <a:pt x="96364" y="229365"/>
                  </a:lnTo>
                  <a:lnTo>
                    <a:pt x="50202" y="273426"/>
                  </a:lnTo>
                  <a:lnTo>
                    <a:pt x="18446" y="319868"/>
                  </a:lnTo>
                  <a:lnTo>
                    <a:pt x="2091" y="368324"/>
                  </a:lnTo>
                  <a:lnTo>
                    <a:pt x="0" y="393191"/>
                  </a:lnTo>
                  <a:lnTo>
                    <a:pt x="2091" y="418059"/>
                  </a:lnTo>
                  <a:lnTo>
                    <a:pt x="18446" y="466515"/>
                  </a:lnTo>
                  <a:lnTo>
                    <a:pt x="50202" y="512957"/>
                  </a:lnTo>
                  <a:lnTo>
                    <a:pt x="96364" y="557018"/>
                  </a:lnTo>
                  <a:lnTo>
                    <a:pt x="155936" y="598329"/>
                  </a:lnTo>
                  <a:lnTo>
                    <a:pt x="190439" y="617838"/>
                  </a:lnTo>
                  <a:lnTo>
                    <a:pt x="227921" y="636521"/>
                  </a:lnTo>
                  <a:lnTo>
                    <a:pt x="268257" y="654332"/>
                  </a:lnTo>
                  <a:lnTo>
                    <a:pt x="311324" y="671226"/>
                  </a:lnTo>
                  <a:lnTo>
                    <a:pt x="356996" y="687156"/>
                  </a:lnTo>
                  <a:lnTo>
                    <a:pt x="405150" y="702077"/>
                  </a:lnTo>
                  <a:lnTo>
                    <a:pt x="455660" y="715941"/>
                  </a:lnTo>
                  <a:lnTo>
                    <a:pt x="508402" y="728703"/>
                  </a:lnTo>
                  <a:lnTo>
                    <a:pt x="563251" y="740318"/>
                  </a:lnTo>
                  <a:lnTo>
                    <a:pt x="620084" y="750739"/>
                  </a:lnTo>
                  <a:lnTo>
                    <a:pt x="678776" y="759919"/>
                  </a:lnTo>
                  <a:lnTo>
                    <a:pt x="739202" y="767814"/>
                  </a:lnTo>
                  <a:lnTo>
                    <a:pt x="801238" y="774376"/>
                  </a:lnTo>
                  <a:lnTo>
                    <a:pt x="864759" y="779560"/>
                  </a:lnTo>
                  <a:lnTo>
                    <a:pt x="929641" y="783320"/>
                  </a:lnTo>
                  <a:lnTo>
                    <a:pt x="995759" y="785610"/>
                  </a:lnTo>
                  <a:lnTo>
                    <a:pt x="1062989" y="786383"/>
                  </a:lnTo>
                  <a:lnTo>
                    <a:pt x="1130220" y="785610"/>
                  </a:lnTo>
                  <a:lnTo>
                    <a:pt x="1196338" y="783320"/>
                  </a:lnTo>
                  <a:lnTo>
                    <a:pt x="1261220" y="779560"/>
                  </a:lnTo>
                  <a:lnTo>
                    <a:pt x="1324741" y="774376"/>
                  </a:lnTo>
                  <a:lnTo>
                    <a:pt x="1386777" y="767814"/>
                  </a:lnTo>
                  <a:lnTo>
                    <a:pt x="1447203" y="759919"/>
                  </a:lnTo>
                  <a:lnTo>
                    <a:pt x="1505895" y="750739"/>
                  </a:lnTo>
                  <a:lnTo>
                    <a:pt x="1562728" y="740318"/>
                  </a:lnTo>
                  <a:lnTo>
                    <a:pt x="1617577" y="728703"/>
                  </a:lnTo>
                  <a:lnTo>
                    <a:pt x="1670319" y="715941"/>
                  </a:lnTo>
                  <a:lnTo>
                    <a:pt x="1720829" y="702077"/>
                  </a:lnTo>
                  <a:lnTo>
                    <a:pt x="1768983" y="687156"/>
                  </a:lnTo>
                  <a:lnTo>
                    <a:pt x="1814655" y="671226"/>
                  </a:lnTo>
                  <a:lnTo>
                    <a:pt x="1857722" y="654332"/>
                  </a:lnTo>
                  <a:lnTo>
                    <a:pt x="1898058" y="636521"/>
                  </a:lnTo>
                  <a:lnTo>
                    <a:pt x="1935540" y="617838"/>
                  </a:lnTo>
                  <a:lnTo>
                    <a:pt x="1970043" y="598329"/>
                  </a:lnTo>
                  <a:lnTo>
                    <a:pt x="2029615" y="557018"/>
                  </a:lnTo>
                  <a:lnTo>
                    <a:pt x="2075777" y="512957"/>
                  </a:lnTo>
                  <a:lnTo>
                    <a:pt x="2107533" y="466515"/>
                  </a:lnTo>
                  <a:lnTo>
                    <a:pt x="2123888" y="418059"/>
                  </a:lnTo>
                  <a:lnTo>
                    <a:pt x="2125980" y="393191"/>
                  </a:lnTo>
                  <a:lnTo>
                    <a:pt x="2123888" y="368324"/>
                  </a:lnTo>
                  <a:lnTo>
                    <a:pt x="2107533" y="319868"/>
                  </a:lnTo>
                  <a:lnTo>
                    <a:pt x="2075777" y="273426"/>
                  </a:lnTo>
                  <a:lnTo>
                    <a:pt x="2029615" y="229365"/>
                  </a:lnTo>
                  <a:lnTo>
                    <a:pt x="1970043" y="188054"/>
                  </a:lnTo>
                  <a:lnTo>
                    <a:pt x="1935540" y="168545"/>
                  </a:lnTo>
                  <a:lnTo>
                    <a:pt x="1898058" y="149862"/>
                  </a:lnTo>
                  <a:lnTo>
                    <a:pt x="1857722" y="132051"/>
                  </a:lnTo>
                  <a:lnTo>
                    <a:pt x="1814655" y="115157"/>
                  </a:lnTo>
                  <a:lnTo>
                    <a:pt x="1768983" y="99227"/>
                  </a:lnTo>
                  <a:lnTo>
                    <a:pt x="1720829" y="84306"/>
                  </a:lnTo>
                  <a:lnTo>
                    <a:pt x="1670319" y="70442"/>
                  </a:lnTo>
                  <a:lnTo>
                    <a:pt x="1617577" y="57680"/>
                  </a:lnTo>
                  <a:lnTo>
                    <a:pt x="1562728" y="46065"/>
                  </a:lnTo>
                  <a:lnTo>
                    <a:pt x="1505895" y="35644"/>
                  </a:lnTo>
                  <a:lnTo>
                    <a:pt x="1447203" y="26464"/>
                  </a:lnTo>
                  <a:lnTo>
                    <a:pt x="1386777" y="18569"/>
                  </a:lnTo>
                  <a:lnTo>
                    <a:pt x="1324741" y="12007"/>
                  </a:lnTo>
                  <a:lnTo>
                    <a:pt x="1261220" y="6823"/>
                  </a:lnTo>
                  <a:lnTo>
                    <a:pt x="1196338" y="3063"/>
                  </a:lnTo>
                  <a:lnTo>
                    <a:pt x="1130220" y="773"/>
                  </a:lnTo>
                  <a:lnTo>
                    <a:pt x="106298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61759" y="3130295"/>
              <a:ext cx="2125980" cy="786765"/>
            </a:xfrm>
            <a:custGeom>
              <a:avLst/>
              <a:gdLst/>
              <a:ahLst/>
              <a:cxnLst/>
              <a:rect l="l" t="t" r="r" b="b"/>
              <a:pathLst>
                <a:path w="2125979" h="786764">
                  <a:moveTo>
                    <a:pt x="0" y="393191"/>
                  </a:moveTo>
                  <a:lnTo>
                    <a:pt x="8281" y="343867"/>
                  </a:lnTo>
                  <a:lnTo>
                    <a:pt x="32461" y="296372"/>
                  </a:lnTo>
                  <a:lnTo>
                    <a:pt x="71545" y="251075"/>
                  </a:lnTo>
                  <a:lnTo>
                    <a:pt x="124536" y="208343"/>
                  </a:lnTo>
                  <a:lnTo>
                    <a:pt x="190439" y="168545"/>
                  </a:lnTo>
                  <a:lnTo>
                    <a:pt x="227921" y="149862"/>
                  </a:lnTo>
                  <a:lnTo>
                    <a:pt x="268257" y="132051"/>
                  </a:lnTo>
                  <a:lnTo>
                    <a:pt x="311324" y="115157"/>
                  </a:lnTo>
                  <a:lnTo>
                    <a:pt x="356996" y="99227"/>
                  </a:lnTo>
                  <a:lnTo>
                    <a:pt x="405150" y="84306"/>
                  </a:lnTo>
                  <a:lnTo>
                    <a:pt x="455660" y="70442"/>
                  </a:lnTo>
                  <a:lnTo>
                    <a:pt x="508402" y="57680"/>
                  </a:lnTo>
                  <a:lnTo>
                    <a:pt x="563251" y="46065"/>
                  </a:lnTo>
                  <a:lnTo>
                    <a:pt x="620084" y="35644"/>
                  </a:lnTo>
                  <a:lnTo>
                    <a:pt x="678776" y="26464"/>
                  </a:lnTo>
                  <a:lnTo>
                    <a:pt x="739202" y="18569"/>
                  </a:lnTo>
                  <a:lnTo>
                    <a:pt x="801238" y="12007"/>
                  </a:lnTo>
                  <a:lnTo>
                    <a:pt x="864759" y="6823"/>
                  </a:lnTo>
                  <a:lnTo>
                    <a:pt x="929641" y="3063"/>
                  </a:lnTo>
                  <a:lnTo>
                    <a:pt x="995759" y="773"/>
                  </a:lnTo>
                  <a:lnTo>
                    <a:pt x="1062989" y="0"/>
                  </a:lnTo>
                  <a:lnTo>
                    <a:pt x="1130220" y="773"/>
                  </a:lnTo>
                  <a:lnTo>
                    <a:pt x="1196338" y="3063"/>
                  </a:lnTo>
                  <a:lnTo>
                    <a:pt x="1261220" y="6823"/>
                  </a:lnTo>
                  <a:lnTo>
                    <a:pt x="1324741" y="12007"/>
                  </a:lnTo>
                  <a:lnTo>
                    <a:pt x="1386777" y="18569"/>
                  </a:lnTo>
                  <a:lnTo>
                    <a:pt x="1447203" y="26464"/>
                  </a:lnTo>
                  <a:lnTo>
                    <a:pt x="1505895" y="35644"/>
                  </a:lnTo>
                  <a:lnTo>
                    <a:pt x="1562728" y="46065"/>
                  </a:lnTo>
                  <a:lnTo>
                    <a:pt x="1617577" y="57680"/>
                  </a:lnTo>
                  <a:lnTo>
                    <a:pt x="1670319" y="70442"/>
                  </a:lnTo>
                  <a:lnTo>
                    <a:pt x="1720829" y="84306"/>
                  </a:lnTo>
                  <a:lnTo>
                    <a:pt x="1768983" y="99227"/>
                  </a:lnTo>
                  <a:lnTo>
                    <a:pt x="1814655" y="115157"/>
                  </a:lnTo>
                  <a:lnTo>
                    <a:pt x="1857722" y="132051"/>
                  </a:lnTo>
                  <a:lnTo>
                    <a:pt x="1898058" y="149862"/>
                  </a:lnTo>
                  <a:lnTo>
                    <a:pt x="1935540" y="168545"/>
                  </a:lnTo>
                  <a:lnTo>
                    <a:pt x="1970043" y="188054"/>
                  </a:lnTo>
                  <a:lnTo>
                    <a:pt x="2029615" y="229365"/>
                  </a:lnTo>
                  <a:lnTo>
                    <a:pt x="2075777" y="273426"/>
                  </a:lnTo>
                  <a:lnTo>
                    <a:pt x="2107533" y="319868"/>
                  </a:lnTo>
                  <a:lnTo>
                    <a:pt x="2123888" y="368324"/>
                  </a:lnTo>
                  <a:lnTo>
                    <a:pt x="2125980" y="393191"/>
                  </a:lnTo>
                  <a:lnTo>
                    <a:pt x="2123888" y="418059"/>
                  </a:lnTo>
                  <a:lnTo>
                    <a:pt x="2107533" y="466515"/>
                  </a:lnTo>
                  <a:lnTo>
                    <a:pt x="2075777" y="512957"/>
                  </a:lnTo>
                  <a:lnTo>
                    <a:pt x="2029615" y="557018"/>
                  </a:lnTo>
                  <a:lnTo>
                    <a:pt x="1970043" y="598329"/>
                  </a:lnTo>
                  <a:lnTo>
                    <a:pt x="1935540" y="617838"/>
                  </a:lnTo>
                  <a:lnTo>
                    <a:pt x="1898058" y="636521"/>
                  </a:lnTo>
                  <a:lnTo>
                    <a:pt x="1857722" y="654332"/>
                  </a:lnTo>
                  <a:lnTo>
                    <a:pt x="1814655" y="671226"/>
                  </a:lnTo>
                  <a:lnTo>
                    <a:pt x="1768983" y="687156"/>
                  </a:lnTo>
                  <a:lnTo>
                    <a:pt x="1720829" y="702077"/>
                  </a:lnTo>
                  <a:lnTo>
                    <a:pt x="1670319" y="715941"/>
                  </a:lnTo>
                  <a:lnTo>
                    <a:pt x="1617577" y="728703"/>
                  </a:lnTo>
                  <a:lnTo>
                    <a:pt x="1562728" y="740318"/>
                  </a:lnTo>
                  <a:lnTo>
                    <a:pt x="1505895" y="750739"/>
                  </a:lnTo>
                  <a:lnTo>
                    <a:pt x="1447203" y="759919"/>
                  </a:lnTo>
                  <a:lnTo>
                    <a:pt x="1386777" y="767814"/>
                  </a:lnTo>
                  <a:lnTo>
                    <a:pt x="1324741" y="774376"/>
                  </a:lnTo>
                  <a:lnTo>
                    <a:pt x="1261220" y="779560"/>
                  </a:lnTo>
                  <a:lnTo>
                    <a:pt x="1196338" y="783320"/>
                  </a:lnTo>
                  <a:lnTo>
                    <a:pt x="1130220" y="785610"/>
                  </a:lnTo>
                  <a:lnTo>
                    <a:pt x="1062989" y="786383"/>
                  </a:lnTo>
                  <a:lnTo>
                    <a:pt x="995759" y="785610"/>
                  </a:lnTo>
                  <a:lnTo>
                    <a:pt x="929641" y="783320"/>
                  </a:lnTo>
                  <a:lnTo>
                    <a:pt x="864759" y="779560"/>
                  </a:lnTo>
                  <a:lnTo>
                    <a:pt x="801238" y="774376"/>
                  </a:lnTo>
                  <a:lnTo>
                    <a:pt x="739202" y="767814"/>
                  </a:lnTo>
                  <a:lnTo>
                    <a:pt x="678776" y="759919"/>
                  </a:lnTo>
                  <a:lnTo>
                    <a:pt x="620084" y="750739"/>
                  </a:lnTo>
                  <a:lnTo>
                    <a:pt x="563251" y="740318"/>
                  </a:lnTo>
                  <a:lnTo>
                    <a:pt x="508402" y="728703"/>
                  </a:lnTo>
                  <a:lnTo>
                    <a:pt x="455660" y="715941"/>
                  </a:lnTo>
                  <a:lnTo>
                    <a:pt x="405150" y="702077"/>
                  </a:lnTo>
                  <a:lnTo>
                    <a:pt x="356996" y="687156"/>
                  </a:lnTo>
                  <a:lnTo>
                    <a:pt x="311324" y="671226"/>
                  </a:lnTo>
                  <a:lnTo>
                    <a:pt x="268257" y="654332"/>
                  </a:lnTo>
                  <a:lnTo>
                    <a:pt x="227921" y="636521"/>
                  </a:lnTo>
                  <a:lnTo>
                    <a:pt x="190439" y="617838"/>
                  </a:lnTo>
                  <a:lnTo>
                    <a:pt x="155936" y="598329"/>
                  </a:lnTo>
                  <a:lnTo>
                    <a:pt x="96364" y="557018"/>
                  </a:lnTo>
                  <a:lnTo>
                    <a:pt x="50202" y="512957"/>
                  </a:lnTo>
                  <a:lnTo>
                    <a:pt x="18446" y="466515"/>
                  </a:lnTo>
                  <a:lnTo>
                    <a:pt x="2091" y="418059"/>
                  </a:lnTo>
                  <a:lnTo>
                    <a:pt x="0" y="39319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8400" y="3523487"/>
              <a:ext cx="2552700" cy="591820"/>
            </a:xfrm>
            <a:custGeom>
              <a:avLst/>
              <a:gdLst/>
              <a:ahLst/>
              <a:cxnLst/>
              <a:rect l="l" t="t" r="r" b="b"/>
              <a:pathLst>
                <a:path w="2552700" h="591820">
                  <a:moveTo>
                    <a:pt x="2552700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2552700" y="591312"/>
                  </a:lnTo>
                  <a:lnTo>
                    <a:pt x="2552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90156" y="3522726"/>
            <a:ext cx="183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Fig.</a:t>
            </a:r>
            <a:r>
              <a:rPr sz="1200" b="1" spc="1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13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Modeling </a:t>
            </a:r>
            <a:r>
              <a:rPr sz="1200" spc="-5" dirty="0">
                <a:latin typeface="Carlito"/>
                <a:cs typeface="Carlito"/>
              </a:rPr>
              <a:t>specular</a:t>
            </a:r>
            <a:r>
              <a:rPr sz="1200" spc="-6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reflection.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1219201"/>
            <a:ext cx="9144000" cy="1000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090"/>
              </a:lnSpc>
              <a:spcBef>
                <a:spcPts val="105"/>
              </a:spcBef>
            </a:pPr>
            <a:r>
              <a:rPr sz="2600" spc="-10" dirty="0">
                <a:latin typeface="Carlito"/>
                <a:cs typeface="Carlito"/>
              </a:rPr>
              <a:t>Figure </a:t>
            </a:r>
            <a:r>
              <a:rPr sz="2600" dirty="0">
                <a:latin typeface="Carlito"/>
                <a:cs typeface="Carlito"/>
              </a:rPr>
              <a:t>13 </a:t>
            </a:r>
            <a:r>
              <a:rPr sz="2600" spc="-10" dirty="0">
                <a:latin typeface="Carlito"/>
                <a:cs typeface="Carlito"/>
              </a:rPr>
              <a:t>shows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specular </a:t>
            </a:r>
            <a:r>
              <a:rPr sz="2600" spc="-10" dirty="0">
                <a:latin typeface="Carlito"/>
                <a:cs typeface="Carlito"/>
              </a:rPr>
              <a:t>reflection </a:t>
            </a:r>
            <a:r>
              <a:rPr sz="2600" spc="-5" dirty="0">
                <a:latin typeface="Carlito"/>
                <a:cs typeface="Carlito"/>
              </a:rPr>
              <a:t>direction </a:t>
            </a:r>
            <a:r>
              <a:rPr sz="2600" spc="-15" dirty="0">
                <a:latin typeface="Carlito"/>
                <a:cs typeface="Carlito"/>
              </a:rPr>
              <a:t>at </a:t>
            </a:r>
            <a:r>
              <a:rPr sz="2600">
                <a:latin typeface="Carlito"/>
                <a:cs typeface="Carlito"/>
              </a:rPr>
              <a:t>a </a:t>
            </a:r>
            <a:r>
              <a:rPr sz="2600" spc="-10" smtClean="0">
                <a:latin typeface="Carlito"/>
                <a:cs typeface="Carlito"/>
              </a:rPr>
              <a:t>point</a:t>
            </a:r>
            <a:r>
              <a:rPr lang="en-US" sz="2600" spc="-10" dirty="0" smtClean="0">
                <a:latin typeface="Carlito"/>
                <a:cs typeface="Carlito"/>
              </a:rPr>
              <a:t> </a:t>
            </a:r>
            <a:r>
              <a:rPr sz="2600" spc="-10" smtClean="0">
                <a:latin typeface="Carlito"/>
                <a:cs typeface="Carlito"/>
              </a:rPr>
              <a:t>on</a:t>
            </a:r>
            <a:endParaRPr lang="en-US" sz="2600" spc="-10" dirty="0" smtClean="0">
              <a:latin typeface="Carlito"/>
              <a:cs typeface="Carlito"/>
            </a:endParaRPr>
          </a:p>
          <a:p>
            <a:pPr marL="12700">
              <a:lnSpc>
                <a:spcPts val="3090"/>
              </a:lnSpc>
              <a:spcBef>
                <a:spcPts val="105"/>
              </a:spcBef>
            </a:pPr>
            <a:endParaRPr sz="2600">
              <a:latin typeface="Carlito"/>
              <a:cs typeface="Carlito"/>
            </a:endParaRPr>
          </a:p>
          <a:p>
            <a:pPr marR="895985" algn="r">
              <a:lnSpc>
                <a:spcPts val="1410"/>
              </a:lnSpc>
            </a:pPr>
            <a:r>
              <a:rPr sz="1200" b="1" dirty="0">
                <a:latin typeface="Carlito"/>
                <a:cs typeface="Carlito"/>
              </a:rPr>
              <a:t>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9428" y="2006219"/>
            <a:ext cx="958850" cy="5695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spc="-55" dirty="0">
                <a:latin typeface="Carlito"/>
                <a:cs typeface="Carlito"/>
              </a:rPr>
              <a:t>To </a:t>
            </a:r>
            <a:r>
              <a:rPr sz="1200" spc="-5" dirty="0">
                <a:latin typeface="Carlito"/>
                <a:cs typeface="Carlito"/>
              </a:rPr>
              <a:t>Light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Source</a:t>
            </a:r>
            <a:endParaRPr sz="1200">
              <a:latin typeface="Carlito"/>
              <a:cs typeface="Carlito"/>
            </a:endParaRPr>
          </a:p>
          <a:p>
            <a:pPr marR="126364" algn="ctr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latin typeface="Carlito"/>
                <a:cs typeface="Carlito"/>
              </a:rPr>
              <a:t>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4626" y="2707906"/>
            <a:ext cx="105410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-30" dirty="0">
                <a:latin typeface="Symbol"/>
                <a:cs typeface="Symbol"/>
              </a:rPr>
              <a:t>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79868" y="2661551"/>
            <a:ext cx="105410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-30" dirty="0">
                <a:latin typeface="Symbol"/>
                <a:cs typeface="Symbol"/>
              </a:rPr>
              <a:t></a:t>
            </a:r>
            <a:endParaRPr sz="1250">
              <a:latin typeface="Symbol"/>
              <a:cs typeface="Symbo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23404" y="2907664"/>
            <a:ext cx="1377950" cy="229235"/>
            <a:chOff x="7423404" y="2907664"/>
            <a:chExt cx="1377950" cy="229235"/>
          </a:xfrm>
        </p:grpSpPr>
        <p:sp>
          <p:nvSpPr>
            <p:cNvPr id="18" name="object 18"/>
            <p:cNvSpPr/>
            <p:nvPr/>
          </p:nvSpPr>
          <p:spPr>
            <a:xfrm>
              <a:off x="7423404" y="2929127"/>
              <a:ext cx="265175" cy="868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24496" y="2907664"/>
              <a:ext cx="1276985" cy="229235"/>
            </a:xfrm>
            <a:custGeom>
              <a:avLst/>
              <a:gdLst/>
              <a:ahLst/>
              <a:cxnLst/>
              <a:rect l="l" t="t" r="r" b="b"/>
              <a:pathLst>
                <a:path w="1276984" h="229235">
                  <a:moveTo>
                    <a:pt x="1200321" y="31395"/>
                  </a:moveTo>
                  <a:lnTo>
                    <a:pt x="0" y="216408"/>
                  </a:lnTo>
                  <a:lnTo>
                    <a:pt x="2031" y="228854"/>
                  </a:lnTo>
                  <a:lnTo>
                    <a:pt x="1202271" y="43960"/>
                  </a:lnTo>
                  <a:lnTo>
                    <a:pt x="1200321" y="31395"/>
                  </a:lnTo>
                  <a:close/>
                </a:path>
                <a:path w="1276984" h="229235">
                  <a:moveTo>
                    <a:pt x="1271769" y="29463"/>
                  </a:moveTo>
                  <a:lnTo>
                    <a:pt x="1212850" y="29463"/>
                  </a:lnTo>
                  <a:lnTo>
                    <a:pt x="1214754" y="42037"/>
                  </a:lnTo>
                  <a:lnTo>
                    <a:pt x="1202271" y="43960"/>
                  </a:lnTo>
                  <a:lnTo>
                    <a:pt x="1207134" y="75311"/>
                  </a:lnTo>
                  <a:lnTo>
                    <a:pt x="1271769" y="29463"/>
                  </a:lnTo>
                  <a:close/>
                </a:path>
                <a:path w="1276984" h="229235">
                  <a:moveTo>
                    <a:pt x="1212850" y="29463"/>
                  </a:moveTo>
                  <a:lnTo>
                    <a:pt x="1200321" y="31395"/>
                  </a:lnTo>
                  <a:lnTo>
                    <a:pt x="1202271" y="43960"/>
                  </a:lnTo>
                  <a:lnTo>
                    <a:pt x="1214754" y="42037"/>
                  </a:lnTo>
                  <a:lnTo>
                    <a:pt x="1212850" y="29463"/>
                  </a:lnTo>
                  <a:close/>
                </a:path>
                <a:path w="1276984" h="229235">
                  <a:moveTo>
                    <a:pt x="1195451" y="0"/>
                  </a:moveTo>
                  <a:lnTo>
                    <a:pt x="1200321" y="31395"/>
                  </a:lnTo>
                  <a:lnTo>
                    <a:pt x="1212850" y="29463"/>
                  </a:lnTo>
                  <a:lnTo>
                    <a:pt x="1271769" y="29463"/>
                  </a:lnTo>
                  <a:lnTo>
                    <a:pt x="1276603" y="26035"/>
                  </a:lnTo>
                  <a:lnTo>
                    <a:pt x="11954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55279" y="2227834"/>
            <a:ext cx="111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38996" y="2761234"/>
            <a:ext cx="115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V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35011" y="2929127"/>
            <a:ext cx="434340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80731" y="2805756"/>
            <a:ext cx="142240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i="1" spc="-40" dirty="0">
                <a:latin typeface="Symbol"/>
                <a:cs typeface="Symbol"/>
              </a:rPr>
              <a:t></a:t>
            </a:r>
            <a:endParaRPr sz="12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060" y="461899"/>
            <a:ext cx="4354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Illumination</a:t>
            </a:r>
            <a:r>
              <a:rPr spc="-6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905000"/>
            <a:ext cx="3657600" cy="2535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4312" y="4514469"/>
            <a:ext cx="3635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Multiple viewing </a:t>
            </a:r>
            <a:r>
              <a:rPr sz="1800" spc="-10" dirty="0">
                <a:latin typeface="Carlito"/>
                <a:cs typeface="Carlito"/>
              </a:rPr>
              <a:t>direction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3D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scene.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4400" y="1981200"/>
            <a:ext cx="3686555" cy="2382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03546" y="4514469"/>
            <a:ext cx="439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light </a:t>
            </a:r>
            <a:r>
              <a:rPr sz="1800" spc="-10" dirty="0">
                <a:latin typeface="Carlito"/>
                <a:cs typeface="Carlito"/>
              </a:rPr>
              <a:t>source may come from various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direction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6575" y="4788789"/>
            <a:ext cx="4352925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1800" spc="-5" dirty="0" smtClean="0">
                <a:latin typeface="Carlito"/>
                <a:cs typeface="Carlito"/>
              </a:rPr>
              <a:t>          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Carlito"/>
                <a:cs typeface="Carlito"/>
              </a:rPr>
              <a:t>1.</a:t>
            </a:r>
            <a:r>
              <a:rPr lang="en-US" sz="1800" spc="-5" dirty="0" smtClean="0">
                <a:latin typeface="Carlito"/>
                <a:cs typeface="Carlito"/>
              </a:rPr>
              <a:t> </a:t>
            </a:r>
            <a:r>
              <a:rPr sz="1800" spc="-5" smtClean="0">
                <a:latin typeface="Carlito"/>
                <a:cs typeface="Carlito"/>
              </a:rPr>
              <a:t>Due </a:t>
            </a:r>
            <a:r>
              <a:rPr sz="1800" spc="-10" dirty="0">
                <a:latin typeface="Carlito"/>
                <a:cs typeface="Carlito"/>
              </a:rPr>
              <a:t>to more </a:t>
            </a:r>
            <a:r>
              <a:rPr sz="1800" dirty="0">
                <a:latin typeface="Carlito"/>
                <a:cs typeface="Carlito"/>
              </a:rPr>
              <a:t>than </a:t>
            </a:r>
            <a:r>
              <a:rPr sz="1800" spc="-5" dirty="0">
                <a:latin typeface="Carlito"/>
                <a:cs typeface="Carlito"/>
              </a:rPr>
              <a:t>one light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source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1800" spc="-5" dirty="0" smtClean="0">
                <a:latin typeface="Carlito"/>
                <a:cs typeface="Carlito"/>
              </a:rPr>
              <a:t>2. </a:t>
            </a:r>
            <a:r>
              <a:rPr sz="1800" spc="-5" smtClean="0">
                <a:latin typeface="Carlito"/>
                <a:cs typeface="Carlito"/>
              </a:rPr>
              <a:t>Due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15" dirty="0">
                <a:latin typeface="Carlito"/>
                <a:cs typeface="Carlito"/>
              </a:rPr>
              <a:t>inter </a:t>
            </a:r>
            <a:r>
              <a:rPr sz="1800" spc="-10" dirty="0">
                <a:latin typeface="Carlito"/>
                <a:cs typeface="Carlito"/>
              </a:rPr>
              <a:t>reflection </a:t>
            </a:r>
            <a:r>
              <a:rPr sz="1800" spc="-5" dirty="0">
                <a:latin typeface="Carlito"/>
                <a:cs typeface="Carlito"/>
              </a:rPr>
              <a:t>of light </a:t>
            </a:r>
            <a:r>
              <a:rPr sz="1800" spc="-10" dirty="0">
                <a:latin typeface="Carlito"/>
                <a:cs typeface="Carlito"/>
              </a:rPr>
              <a:t>from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various</a:t>
            </a:r>
            <a:endParaRPr sz="1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objects present in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scene.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038" y="461899"/>
            <a:ext cx="32023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Ambient</a:t>
            </a:r>
            <a:r>
              <a:rPr spc="-80" dirty="0"/>
              <a:t> </a:t>
            </a:r>
            <a:r>
              <a:rPr spc="-10" dirty="0"/>
              <a:t>Light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1242"/>
            <a:ext cx="5838825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surface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not </a:t>
            </a:r>
            <a:r>
              <a:rPr sz="2800" spc="-15" dirty="0">
                <a:latin typeface="Carlito"/>
                <a:cs typeface="Carlito"/>
              </a:rPr>
              <a:t>exposed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direct  light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15" dirty="0">
                <a:latin typeface="Carlito"/>
                <a:cs typeface="Carlito"/>
              </a:rPr>
              <a:t>still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lit </a:t>
            </a:r>
            <a:r>
              <a:rPr sz="2800" spc="-5" dirty="0">
                <a:latin typeface="Carlito"/>
                <a:cs typeface="Carlito"/>
              </a:rPr>
              <a:t>up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reflections 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other nearby </a:t>
            </a:r>
            <a:r>
              <a:rPr sz="2800" spc="-5" dirty="0">
                <a:latin typeface="Carlito"/>
                <a:cs typeface="Carlito"/>
              </a:rPr>
              <a:t>objects – </a:t>
            </a:r>
            <a:r>
              <a:rPr sz="2800" b="1" spc="-5" dirty="0">
                <a:latin typeface="Carlito"/>
                <a:cs typeface="Carlito"/>
              </a:rPr>
              <a:t>ambient  </a:t>
            </a:r>
            <a:r>
              <a:rPr sz="2800" b="1" spc="-10" dirty="0">
                <a:latin typeface="Carlito"/>
                <a:cs typeface="Carlito"/>
              </a:rPr>
              <a:t>light.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75503" y="1714754"/>
            <a:ext cx="3782695" cy="4616450"/>
            <a:chOff x="5175503" y="1714754"/>
            <a:chExt cx="3782695" cy="4616450"/>
          </a:xfrm>
        </p:grpSpPr>
        <p:sp>
          <p:nvSpPr>
            <p:cNvPr id="5" name="object 5"/>
            <p:cNvSpPr/>
            <p:nvPr/>
          </p:nvSpPr>
          <p:spPr>
            <a:xfrm>
              <a:off x="7938515" y="2868168"/>
              <a:ext cx="1013459" cy="2304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8515" y="2868168"/>
              <a:ext cx="1013460" cy="2304415"/>
            </a:xfrm>
            <a:custGeom>
              <a:avLst/>
              <a:gdLst/>
              <a:ahLst/>
              <a:cxnLst/>
              <a:rect l="l" t="t" r="r" b="b"/>
              <a:pathLst>
                <a:path w="1013459" h="2304415">
                  <a:moveTo>
                    <a:pt x="1013459" y="288163"/>
                  </a:moveTo>
                  <a:lnTo>
                    <a:pt x="1000079" y="354223"/>
                  </a:lnTo>
                  <a:lnTo>
                    <a:pt x="961963" y="414857"/>
                  </a:lnTo>
                  <a:lnTo>
                    <a:pt x="934580" y="442599"/>
                  </a:lnTo>
                  <a:lnTo>
                    <a:pt x="902152" y="468337"/>
                  </a:lnTo>
                  <a:lnTo>
                    <a:pt x="865060" y="491855"/>
                  </a:lnTo>
                  <a:lnTo>
                    <a:pt x="823684" y="512937"/>
                  </a:lnTo>
                  <a:lnTo>
                    <a:pt x="778403" y="531368"/>
                  </a:lnTo>
                  <a:lnTo>
                    <a:pt x="729598" y="546931"/>
                  </a:lnTo>
                  <a:lnTo>
                    <a:pt x="677648" y="559412"/>
                  </a:lnTo>
                  <a:lnTo>
                    <a:pt x="622933" y="568594"/>
                  </a:lnTo>
                  <a:lnTo>
                    <a:pt x="565834" y="574261"/>
                  </a:lnTo>
                  <a:lnTo>
                    <a:pt x="506729" y="576199"/>
                  </a:lnTo>
                  <a:lnTo>
                    <a:pt x="447625" y="574261"/>
                  </a:lnTo>
                  <a:lnTo>
                    <a:pt x="390526" y="568594"/>
                  </a:lnTo>
                  <a:lnTo>
                    <a:pt x="335811" y="559412"/>
                  </a:lnTo>
                  <a:lnTo>
                    <a:pt x="283861" y="546931"/>
                  </a:lnTo>
                  <a:lnTo>
                    <a:pt x="235056" y="531368"/>
                  </a:lnTo>
                  <a:lnTo>
                    <a:pt x="189775" y="512937"/>
                  </a:lnTo>
                  <a:lnTo>
                    <a:pt x="148399" y="491855"/>
                  </a:lnTo>
                  <a:lnTo>
                    <a:pt x="111307" y="468337"/>
                  </a:lnTo>
                  <a:lnTo>
                    <a:pt x="78879" y="442599"/>
                  </a:lnTo>
                  <a:lnTo>
                    <a:pt x="51496" y="414857"/>
                  </a:lnTo>
                  <a:lnTo>
                    <a:pt x="13380" y="354223"/>
                  </a:lnTo>
                  <a:lnTo>
                    <a:pt x="0" y="288163"/>
                  </a:lnTo>
                  <a:lnTo>
                    <a:pt x="3408" y="254560"/>
                  </a:lnTo>
                  <a:lnTo>
                    <a:pt x="29536" y="190984"/>
                  </a:lnTo>
                  <a:lnTo>
                    <a:pt x="78879" y="133689"/>
                  </a:lnTo>
                  <a:lnTo>
                    <a:pt x="111307" y="107938"/>
                  </a:lnTo>
                  <a:lnTo>
                    <a:pt x="148399" y="84407"/>
                  </a:lnTo>
                  <a:lnTo>
                    <a:pt x="189775" y="63311"/>
                  </a:lnTo>
                  <a:lnTo>
                    <a:pt x="235056" y="44867"/>
                  </a:lnTo>
                  <a:lnTo>
                    <a:pt x="283861" y="29292"/>
                  </a:lnTo>
                  <a:lnTo>
                    <a:pt x="335811" y="16801"/>
                  </a:lnTo>
                  <a:lnTo>
                    <a:pt x="390526" y="7611"/>
                  </a:lnTo>
                  <a:lnTo>
                    <a:pt x="447625" y="1938"/>
                  </a:lnTo>
                  <a:lnTo>
                    <a:pt x="506729" y="0"/>
                  </a:lnTo>
                  <a:lnTo>
                    <a:pt x="565834" y="1938"/>
                  </a:lnTo>
                  <a:lnTo>
                    <a:pt x="622933" y="7611"/>
                  </a:lnTo>
                  <a:lnTo>
                    <a:pt x="677648" y="16801"/>
                  </a:lnTo>
                  <a:lnTo>
                    <a:pt x="729598" y="29292"/>
                  </a:lnTo>
                  <a:lnTo>
                    <a:pt x="778403" y="44867"/>
                  </a:lnTo>
                  <a:lnTo>
                    <a:pt x="823684" y="63311"/>
                  </a:lnTo>
                  <a:lnTo>
                    <a:pt x="865060" y="84407"/>
                  </a:lnTo>
                  <a:lnTo>
                    <a:pt x="902152" y="107938"/>
                  </a:lnTo>
                  <a:lnTo>
                    <a:pt x="934580" y="133689"/>
                  </a:lnTo>
                  <a:lnTo>
                    <a:pt x="961963" y="161443"/>
                  </a:lnTo>
                  <a:lnTo>
                    <a:pt x="1000079" y="222095"/>
                  </a:lnTo>
                  <a:lnTo>
                    <a:pt x="1013459" y="288163"/>
                  </a:lnTo>
                  <a:close/>
                </a:path>
                <a:path w="1013459" h="2304415">
                  <a:moveTo>
                    <a:pt x="1013459" y="288163"/>
                  </a:moveTo>
                  <a:lnTo>
                    <a:pt x="1013459" y="2016125"/>
                  </a:lnTo>
                  <a:lnTo>
                    <a:pt x="1010051" y="2049727"/>
                  </a:lnTo>
                  <a:lnTo>
                    <a:pt x="983923" y="2113303"/>
                  </a:lnTo>
                  <a:lnTo>
                    <a:pt x="934580" y="2170598"/>
                  </a:lnTo>
                  <a:lnTo>
                    <a:pt x="902152" y="2196349"/>
                  </a:lnTo>
                  <a:lnTo>
                    <a:pt x="865060" y="2219880"/>
                  </a:lnTo>
                  <a:lnTo>
                    <a:pt x="823684" y="2240976"/>
                  </a:lnTo>
                  <a:lnTo>
                    <a:pt x="778403" y="2259420"/>
                  </a:lnTo>
                  <a:lnTo>
                    <a:pt x="729598" y="2274995"/>
                  </a:lnTo>
                  <a:lnTo>
                    <a:pt x="677648" y="2287486"/>
                  </a:lnTo>
                  <a:lnTo>
                    <a:pt x="622933" y="2296676"/>
                  </a:lnTo>
                  <a:lnTo>
                    <a:pt x="565834" y="2302349"/>
                  </a:lnTo>
                  <a:lnTo>
                    <a:pt x="506729" y="2304288"/>
                  </a:lnTo>
                  <a:lnTo>
                    <a:pt x="447625" y="2302349"/>
                  </a:lnTo>
                  <a:lnTo>
                    <a:pt x="390526" y="2296676"/>
                  </a:lnTo>
                  <a:lnTo>
                    <a:pt x="335811" y="2287486"/>
                  </a:lnTo>
                  <a:lnTo>
                    <a:pt x="283861" y="2274995"/>
                  </a:lnTo>
                  <a:lnTo>
                    <a:pt x="235056" y="2259420"/>
                  </a:lnTo>
                  <a:lnTo>
                    <a:pt x="189775" y="2240976"/>
                  </a:lnTo>
                  <a:lnTo>
                    <a:pt x="148399" y="2219880"/>
                  </a:lnTo>
                  <a:lnTo>
                    <a:pt x="111307" y="2196349"/>
                  </a:lnTo>
                  <a:lnTo>
                    <a:pt x="78879" y="2170598"/>
                  </a:lnTo>
                  <a:lnTo>
                    <a:pt x="51496" y="2142844"/>
                  </a:lnTo>
                  <a:lnTo>
                    <a:pt x="13380" y="2082192"/>
                  </a:lnTo>
                  <a:lnTo>
                    <a:pt x="0" y="2016125"/>
                  </a:lnTo>
                  <a:lnTo>
                    <a:pt x="0" y="28816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75753" y="3770883"/>
              <a:ext cx="782955" cy="636270"/>
            </a:xfrm>
            <a:custGeom>
              <a:avLst/>
              <a:gdLst/>
              <a:ahLst/>
              <a:cxnLst/>
              <a:rect l="l" t="t" r="r" b="b"/>
              <a:pathLst>
                <a:path w="782954" h="636270">
                  <a:moveTo>
                    <a:pt x="44576" y="538099"/>
                  </a:moveTo>
                  <a:lnTo>
                    <a:pt x="0" y="635762"/>
                  </a:lnTo>
                  <a:lnTo>
                    <a:pt x="104901" y="612902"/>
                  </a:lnTo>
                  <a:lnTo>
                    <a:pt x="92816" y="597916"/>
                  </a:lnTo>
                  <a:lnTo>
                    <a:pt x="72263" y="597916"/>
                  </a:lnTo>
                  <a:lnTo>
                    <a:pt x="52197" y="573024"/>
                  </a:lnTo>
                  <a:lnTo>
                    <a:pt x="64645" y="562983"/>
                  </a:lnTo>
                  <a:lnTo>
                    <a:pt x="44576" y="538099"/>
                  </a:lnTo>
                  <a:close/>
                </a:path>
                <a:path w="782954" h="636270">
                  <a:moveTo>
                    <a:pt x="64645" y="562983"/>
                  </a:moveTo>
                  <a:lnTo>
                    <a:pt x="52197" y="573024"/>
                  </a:lnTo>
                  <a:lnTo>
                    <a:pt x="72263" y="597916"/>
                  </a:lnTo>
                  <a:lnTo>
                    <a:pt x="84716" y="587871"/>
                  </a:lnTo>
                  <a:lnTo>
                    <a:pt x="64645" y="562983"/>
                  </a:lnTo>
                  <a:close/>
                </a:path>
                <a:path w="782954" h="636270">
                  <a:moveTo>
                    <a:pt x="84716" y="587871"/>
                  </a:moveTo>
                  <a:lnTo>
                    <a:pt x="72263" y="597916"/>
                  </a:lnTo>
                  <a:lnTo>
                    <a:pt x="92816" y="597916"/>
                  </a:lnTo>
                  <a:lnTo>
                    <a:pt x="84716" y="587871"/>
                  </a:lnTo>
                  <a:close/>
                </a:path>
                <a:path w="782954" h="636270">
                  <a:moveTo>
                    <a:pt x="762635" y="0"/>
                  </a:moveTo>
                  <a:lnTo>
                    <a:pt x="64645" y="562983"/>
                  </a:lnTo>
                  <a:lnTo>
                    <a:pt x="84716" y="587871"/>
                  </a:lnTo>
                  <a:lnTo>
                    <a:pt x="782701" y="24892"/>
                  </a:lnTo>
                  <a:lnTo>
                    <a:pt x="762635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1599" y="4839843"/>
              <a:ext cx="1104265" cy="1032510"/>
            </a:xfrm>
            <a:custGeom>
              <a:avLst/>
              <a:gdLst/>
              <a:ahLst/>
              <a:cxnLst/>
              <a:rect l="l" t="t" r="r" b="b"/>
              <a:pathLst>
                <a:path w="1104264" h="1032510">
                  <a:moveTo>
                    <a:pt x="1103756" y="0"/>
                  </a:moveTo>
                  <a:lnTo>
                    <a:pt x="0" y="0"/>
                  </a:lnTo>
                  <a:lnTo>
                    <a:pt x="0" y="1032128"/>
                  </a:lnTo>
                  <a:lnTo>
                    <a:pt x="1103756" y="1032128"/>
                  </a:lnTo>
                  <a:lnTo>
                    <a:pt x="110375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85356" y="4495800"/>
              <a:ext cx="344170" cy="1376680"/>
            </a:xfrm>
            <a:custGeom>
              <a:avLst/>
              <a:gdLst/>
              <a:ahLst/>
              <a:cxnLst/>
              <a:rect l="l" t="t" r="r" b="b"/>
              <a:pathLst>
                <a:path w="344170" h="1376679">
                  <a:moveTo>
                    <a:pt x="344042" y="0"/>
                  </a:moveTo>
                  <a:lnTo>
                    <a:pt x="0" y="344043"/>
                  </a:lnTo>
                  <a:lnTo>
                    <a:pt x="0" y="1376172"/>
                  </a:lnTo>
                  <a:lnTo>
                    <a:pt x="344042" y="1032129"/>
                  </a:lnTo>
                  <a:lnTo>
                    <a:pt x="344042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599" y="4495800"/>
              <a:ext cx="1447800" cy="344170"/>
            </a:xfrm>
            <a:custGeom>
              <a:avLst/>
              <a:gdLst/>
              <a:ahLst/>
              <a:cxnLst/>
              <a:rect l="l" t="t" r="r" b="b"/>
              <a:pathLst>
                <a:path w="1447800" h="344170">
                  <a:moveTo>
                    <a:pt x="1447800" y="0"/>
                  </a:moveTo>
                  <a:lnTo>
                    <a:pt x="344042" y="0"/>
                  </a:lnTo>
                  <a:lnTo>
                    <a:pt x="0" y="344043"/>
                  </a:lnTo>
                  <a:lnTo>
                    <a:pt x="1103757" y="344043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719A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81599" y="4495800"/>
              <a:ext cx="1447800" cy="1376680"/>
            </a:xfrm>
            <a:custGeom>
              <a:avLst/>
              <a:gdLst/>
              <a:ahLst/>
              <a:cxnLst/>
              <a:rect l="l" t="t" r="r" b="b"/>
              <a:pathLst>
                <a:path w="1447800" h="1376679">
                  <a:moveTo>
                    <a:pt x="0" y="344043"/>
                  </a:moveTo>
                  <a:lnTo>
                    <a:pt x="344042" y="0"/>
                  </a:lnTo>
                  <a:lnTo>
                    <a:pt x="1447800" y="0"/>
                  </a:lnTo>
                  <a:lnTo>
                    <a:pt x="1447800" y="1032129"/>
                  </a:lnTo>
                  <a:lnTo>
                    <a:pt x="1103757" y="1376172"/>
                  </a:lnTo>
                  <a:lnTo>
                    <a:pt x="0" y="1376172"/>
                  </a:lnTo>
                  <a:lnTo>
                    <a:pt x="0" y="344043"/>
                  </a:lnTo>
                  <a:close/>
                </a:path>
                <a:path w="1447800" h="1376679">
                  <a:moveTo>
                    <a:pt x="0" y="344043"/>
                  </a:moveTo>
                  <a:lnTo>
                    <a:pt x="1103757" y="344043"/>
                  </a:lnTo>
                  <a:lnTo>
                    <a:pt x="1447800" y="0"/>
                  </a:lnTo>
                </a:path>
                <a:path w="1447800" h="1376679">
                  <a:moveTo>
                    <a:pt x="1103757" y="344043"/>
                  </a:moveTo>
                  <a:lnTo>
                    <a:pt x="1103757" y="13761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61683" y="5056377"/>
              <a:ext cx="1289685" cy="578485"/>
            </a:xfrm>
            <a:custGeom>
              <a:avLst/>
              <a:gdLst/>
              <a:ahLst/>
              <a:cxnLst/>
              <a:rect l="l" t="t" r="r" b="b"/>
              <a:pathLst>
                <a:path w="1289684" h="578485">
                  <a:moveTo>
                    <a:pt x="1195115" y="548911"/>
                  </a:moveTo>
                  <a:lnTo>
                    <a:pt x="1182369" y="578269"/>
                  </a:lnTo>
                  <a:lnTo>
                    <a:pt x="1289558" y="572516"/>
                  </a:lnTo>
                  <a:lnTo>
                    <a:pt x="1275127" y="555294"/>
                  </a:lnTo>
                  <a:lnTo>
                    <a:pt x="1209801" y="555294"/>
                  </a:lnTo>
                  <a:lnTo>
                    <a:pt x="1195115" y="548911"/>
                  </a:lnTo>
                  <a:close/>
                </a:path>
                <a:path w="1289684" h="578485">
                  <a:moveTo>
                    <a:pt x="1207865" y="519544"/>
                  </a:moveTo>
                  <a:lnTo>
                    <a:pt x="1195115" y="548911"/>
                  </a:lnTo>
                  <a:lnTo>
                    <a:pt x="1209801" y="555294"/>
                  </a:lnTo>
                  <a:lnTo>
                    <a:pt x="1222501" y="525907"/>
                  </a:lnTo>
                  <a:lnTo>
                    <a:pt x="1207865" y="519544"/>
                  </a:lnTo>
                  <a:close/>
                </a:path>
                <a:path w="1289684" h="578485">
                  <a:moveTo>
                    <a:pt x="1220596" y="490220"/>
                  </a:moveTo>
                  <a:lnTo>
                    <a:pt x="1207865" y="519544"/>
                  </a:lnTo>
                  <a:lnTo>
                    <a:pt x="1222501" y="525907"/>
                  </a:lnTo>
                  <a:lnTo>
                    <a:pt x="1209801" y="555294"/>
                  </a:lnTo>
                  <a:lnTo>
                    <a:pt x="1275127" y="555294"/>
                  </a:lnTo>
                  <a:lnTo>
                    <a:pt x="1220596" y="490220"/>
                  </a:lnTo>
                  <a:close/>
                </a:path>
                <a:path w="1289684" h="578485">
                  <a:moveTo>
                    <a:pt x="12700" y="0"/>
                  </a:moveTo>
                  <a:lnTo>
                    <a:pt x="0" y="29464"/>
                  </a:lnTo>
                  <a:lnTo>
                    <a:pt x="1195115" y="548911"/>
                  </a:lnTo>
                  <a:lnTo>
                    <a:pt x="1207865" y="519544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91255" y="5448480"/>
              <a:ext cx="725170" cy="725170"/>
            </a:xfrm>
            <a:custGeom>
              <a:avLst/>
              <a:gdLst/>
              <a:ahLst/>
              <a:cxnLst/>
              <a:rect l="l" t="t" r="r" b="b"/>
              <a:pathLst>
                <a:path w="725170" h="725170">
                  <a:moveTo>
                    <a:pt x="716271" y="442389"/>
                  </a:moveTo>
                  <a:lnTo>
                    <a:pt x="723871" y="393647"/>
                  </a:lnTo>
                  <a:lnTo>
                    <a:pt x="724854" y="345472"/>
                  </a:lnTo>
                  <a:lnTo>
                    <a:pt x="719545" y="298381"/>
                  </a:lnTo>
                  <a:lnTo>
                    <a:pt x="708270" y="252891"/>
                  </a:lnTo>
                  <a:lnTo>
                    <a:pt x="691354" y="209518"/>
                  </a:lnTo>
                  <a:lnTo>
                    <a:pt x="669123" y="168779"/>
                  </a:lnTo>
                  <a:lnTo>
                    <a:pt x="641901" y="131190"/>
                  </a:lnTo>
                  <a:lnTo>
                    <a:pt x="610015" y="97268"/>
                  </a:lnTo>
                  <a:lnTo>
                    <a:pt x="573789" y="67530"/>
                  </a:lnTo>
                  <a:lnTo>
                    <a:pt x="533550" y="42492"/>
                  </a:lnTo>
                  <a:lnTo>
                    <a:pt x="489623" y="22670"/>
                  </a:lnTo>
                  <a:lnTo>
                    <a:pt x="442332" y="8583"/>
                  </a:lnTo>
                  <a:lnTo>
                    <a:pt x="393582" y="982"/>
                  </a:lnTo>
                  <a:lnTo>
                    <a:pt x="345401" y="0"/>
                  </a:lnTo>
                  <a:lnTo>
                    <a:pt x="298306" y="5308"/>
                  </a:lnTo>
                  <a:lnTo>
                    <a:pt x="252815" y="16584"/>
                  </a:lnTo>
                  <a:lnTo>
                    <a:pt x="209445" y="33500"/>
                  </a:lnTo>
                  <a:lnTo>
                    <a:pt x="168711" y="55731"/>
                  </a:lnTo>
                  <a:lnTo>
                    <a:pt x="131131" y="82953"/>
                  </a:lnTo>
                  <a:lnTo>
                    <a:pt x="97222" y="114839"/>
                  </a:lnTo>
                  <a:lnTo>
                    <a:pt x="67500" y="151065"/>
                  </a:lnTo>
                  <a:lnTo>
                    <a:pt x="42482" y="191304"/>
                  </a:lnTo>
                  <a:lnTo>
                    <a:pt x="22686" y="235231"/>
                  </a:lnTo>
                  <a:lnTo>
                    <a:pt x="8627" y="282522"/>
                  </a:lnTo>
                  <a:lnTo>
                    <a:pt x="1000" y="331264"/>
                  </a:lnTo>
                  <a:lnTo>
                    <a:pt x="0" y="379438"/>
                  </a:lnTo>
                  <a:lnTo>
                    <a:pt x="5297" y="426529"/>
                  </a:lnTo>
                  <a:lnTo>
                    <a:pt x="16567" y="472018"/>
                  </a:lnTo>
                  <a:lnTo>
                    <a:pt x="33481" y="515389"/>
                  </a:lnTo>
                  <a:lnTo>
                    <a:pt x="55713" y="556126"/>
                  </a:lnTo>
                  <a:lnTo>
                    <a:pt x="82934" y="593711"/>
                  </a:lnTo>
                  <a:lnTo>
                    <a:pt x="114818" y="627628"/>
                  </a:lnTo>
                  <a:lnTo>
                    <a:pt x="151038" y="657360"/>
                  </a:lnTo>
                  <a:lnTo>
                    <a:pt x="191266" y="682390"/>
                  </a:lnTo>
                  <a:lnTo>
                    <a:pt x="235176" y="702201"/>
                  </a:lnTo>
                  <a:lnTo>
                    <a:pt x="282439" y="716277"/>
                  </a:lnTo>
                  <a:lnTo>
                    <a:pt x="331190" y="723896"/>
                  </a:lnTo>
                  <a:lnTo>
                    <a:pt x="379371" y="724892"/>
                  </a:lnTo>
                  <a:lnTo>
                    <a:pt x="426467" y="719592"/>
                  </a:lnTo>
                  <a:lnTo>
                    <a:pt x="471961" y="708321"/>
                  </a:lnTo>
                  <a:lnTo>
                    <a:pt x="515336" y="691406"/>
                  </a:lnTo>
                  <a:lnTo>
                    <a:pt x="556077" y="669173"/>
                  </a:lnTo>
                  <a:lnTo>
                    <a:pt x="593666" y="641949"/>
                  </a:lnTo>
                  <a:lnTo>
                    <a:pt x="627588" y="610061"/>
                  </a:lnTo>
                  <a:lnTo>
                    <a:pt x="657325" y="573835"/>
                  </a:lnTo>
                  <a:lnTo>
                    <a:pt x="682363" y="533596"/>
                  </a:lnTo>
                  <a:lnTo>
                    <a:pt x="702184" y="489672"/>
                  </a:lnTo>
                  <a:lnTo>
                    <a:pt x="716271" y="44238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97572" y="4970906"/>
              <a:ext cx="1162050" cy="1360170"/>
            </a:xfrm>
            <a:custGeom>
              <a:avLst/>
              <a:gdLst/>
              <a:ahLst/>
              <a:cxnLst/>
              <a:rect l="l" t="t" r="r" b="b"/>
              <a:pathLst>
                <a:path w="1162050" h="1360170">
                  <a:moveTo>
                    <a:pt x="1162050" y="853808"/>
                  </a:moveTo>
                  <a:lnTo>
                    <a:pt x="418973" y="0"/>
                  </a:lnTo>
                  <a:lnTo>
                    <a:pt x="144653" y="238772"/>
                  </a:lnTo>
                  <a:lnTo>
                    <a:pt x="792441" y="982903"/>
                  </a:lnTo>
                  <a:lnTo>
                    <a:pt x="14097" y="952550"/>
                  </a:lnTo>
                  <a:lnTo>
                    <a:pt x="0" y="1315808"/>
                  </a:lnTo>
                  <a:lnTo>
                    <a:pt x="1130935" y="1359903"/>
                  </a:lnTo>
                  <a:lnTo>
                    <a:pt x="1145159" y="996645"/>
                  </a:lnTo>
                  <a:lnTo>
                    <a:pt x="1004265" y="991158"/>
                  </a:lnTo>
                  <a:lnTo>
                    <a:pt x="1162050" y="8538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44764" y="5430012"/>
              <a:ext cx="591185" cy="509270"/>
            </a:xfrm>
            <a:custGeom>
              <a:avLst/>
              <a:gdLst/>
              <a:ahLst/>
              <a:cxnLst/>
              <a:rect l="l" t="t" r="r" b="b"/>
              <a:pathLst>
                <a:path w="591184" h="509270">
                  <a:moveTo>
                    <a:pt x="590803" y="494436"/>
                  </a:moveTo>
                  <a:lnTo>
                    <a:pt x="181609" y="0"/>
                  </a:lnTo>
                </a:path>
                <a:path w="591184" h="509270">
                  <a:moveTo>
                    <a:pt x="590676" y="509066"/>
                  </a:moveTo>
                  <a:lnTo>
                    <a:pt x="0" y="4797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88391" y="5577077"/>
              <a:ext cx="134290" cy="2109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70675" y="2378709"/>
              <a:ext cx="765810" cy="1404620"/>
            </a:xfrm>
            <a:custGeom>
              <a:avLst/>
              <a:gdLst/>
              <a:ahLst/>
              <a:cxnLst/>
              <a:rect l="l" t="t" r="r" b="b"/>
              <a:pathLst>
                <a:path w="765809" h="1404620">
                  <a:moveTo>
                    <a:pt x="765683" y="613664"/>
                  </a:moveTo>
                  <a:lnTo>
                    <a:pt x="759269" y="555117"/>
                  </a:lnTo>
                  <a:lnTo>
                    <a:pt x="753999" y="506984"/>
                  </a:lnTo>
                  <a:lnTo>
                    <a:pt x="727075" y="524332"/>
                  </a:lnTo>
                  <a:lnTo>
                    <a:pt x="389001" y="0"/>
                  </a:lnTo>
                  <a:lnTo>
                    <a:pt x="362077" y="17272"/>
                  </a:lnTo>
                  <a:lnTo>
                    <a:pt x="368109" y="26644"/>
                  </a:lnTo>
                  <a:lnTo>
                    <a:pt x="30988" y="1307744"/>
                  </a:lnTo>
                  <a:lnTo>
                    <a:pt x="0" y="1299591"/>
                  </a:lnTo>
                  <a:lnTo>
                    <a:pt x="21971" y="1404620"/>
                  </a:lnTo>
                  <a:lnTo>
                    <a:pt x="86360" y="1331341"/>
                  </a:lnTo>
                  <a:lnTo>
                    <a:pt x="92837" y="1323975"/>
                  </a:lnTo>
                  <a:lnTo>
                    <a:pt x="61861" y="1315847"/>
                  </a:lnTo>
                  <a:lnTo>
                    <a:pt x="391629" y="63119"/>
                  </a:lnTo>
                  <a:lnTo>
                    <a:pt x="700201" y="541629"/>
                  </a:lnTo>
                  <a:lnTo>
                    <a:pt x="673354" y="558927"/>
                  </a:lnTo>
                  <a:lnTo>
                    <a:pt x="765683" y="61366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32981" y="2387346"/>
              <a:ext cx="1615440" cy="2700655"/>
            </a:xfrm>
            <a:custGeom>
              <a:avLst/>
              <a:gdLst/>
              <a:ahLst/>
              <a:cxnLst/>
              <a:rect l="l" t="t" r="r" b="b"/>
              <a:pathLst>
                <a:path w="1615440" h="2700654">
                  <a:moveTo>
                    <a:pt x="713232" y="0"/>
                  </a:moveTo>
                  <a:lnTo>
                    <a:pt x="1615439" y="1395983"/>
                  </a:lnTo>
                </a:path>
                <a:path w="1615440" h="2700654">
                  <a:moveTo>
                    <a:pt x="723899" y="12191"/>
                  </a:moveTo>
                  <a:lnTo>
                    <a:pt x="15239" y="2700528"/>
                  </a:lnTo>
                </a:path>
                <a:path w="1615440" h="2700654">
                  <a:moveTo>
                    <a:pt x="1615439" y="1395983"/>
                  </a:moveTo>
                  <a:lnTo>
                    <a:pt x="0" y="2700528"/>
                  </a:lnTo>
                </a:path>
              </a:pathLst>
            </a:custGeom>
            <a:ln w="3200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97903" y="2066417"/>
              <a:ext cx="1014095" cy="7292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97903" y="2066417"/>
              <a:ext cx="1014094" cy="729615"/>
            </a:xfrm>
            <a:custGeom>
              <a:avLst/>
              <a:gdLst/>
              <a:ahLst/>
              <a:cxnLst/>
              <a:rect l="l" t="t" r="r" b="b"/>
              <a:pathLst>
                <a:path w="1014095" h="729614">
                  <a:moveTo>
                    <a:pt x="791337" y="286766"/>
                  </a:moveTo>
                  <a:lnTo>
                    <a:pt x="1014095" y="328041"/>
                  </a:lnTo>
                  <a:lnTo>
                    <a:pt x="776477" y="415544"/>
                  </a:lnTo>
                  <a:lnTo>
                    <a:pt x="931164" y="491236"/>
                  </a:lnTo>
                  <a:lnTo>
                    <a:pt x="772160" y="491744"/>
                  </a:lnTo>
                  <a:lnTo>
                    <a:pt x="841375" y="672338"/>
                  </a:lnTo>
                  <a:lnTo>
                    <a:pt x="664464" y="560451"/>
                  </a:lnTo>
                  <a:lnTo>
                    <a:pt x="606171" y="635888"/>
                  </a:lnTo>
                  <a:lnTo>
                    <a:pt x="538226" y="588263"/>
                  </a:lnTo>
                  <a:lnTo>
                    <a:pt x="438912" y="729234"/>
                  </a:lnTo>
                  <a:lnTo>
                    <a:pt x="431038" y="562737"/>
                  </a:lnTo>
                  <a:lnTo>
                    <a:pt x="312927" y="623570"/>
                  </a:lnTo>
                  <a:lnTo>
                    <a:pt x="331977" y="505079"/>
                  </a:lnTo>
                  <a:lnTo>
                    <a:pt x="206248" y="534162"/>
                  </a:lnTo>
                  <a:lnTo>
                    <a:pt x="241300" y="449961"/>
                  </a:lnTo>
                  <a:lnTo>
                    <a:pt x="129921" y="449072"/>
                  </a:lnTo>
                  <a:lnTo>
                    <a:pt x="177546" y="382397"/>
                  </a:lnTo>
                  <a:lnTo>
                    <a:pt x="0" y="351028"/>
                  </a:lnTo>
                  <a:lnTo>
                    <a:pt x="134493" y="291084"/>
                  </a:lnTo>
                  <a:lnTo>
                    <a:pt x="101473" y="163575"/>
                  </a:lnTo>
                  <a:lnTo>
                    <a:pt x="229870" y="192532"/>
                  </a:lnTo>
                  <a:lnTo>
                    <a:pt x="283718" y="36957"/>
                  </a:lnTo>
                  <a:lnTo>
                    <a:pt x="391414" y="150113"/>
                  </a:lnTo>
                  <a:lnTo>
                    <a:pt x="486791" y="0"/>
                  </a:lnTo>
                  <a:lnTo>
                    <a:pt x="564515" y="136271"/>
                  </a:lnTo>
                  <a:lnTo>
                    <a:pt x="721995" y="36449"/>
                  </a:lnTo>
                  <a:lnTo>
                    <a:pt x="667512" y="221107"/>
                  </a:lnTo>
                  <a:lnTo>
                    <a:pt x="866140" y="186055"/>
                  </a:lnTo>
                  <a:lnTo>
                    <a:pt x="791337" y="28676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27519" y="1743710"/>
              <a:ext cx="505713" cy="7641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27519" y="1743710"/>
              <a:ext cx="506095" cy="764540"/>
            </a:xfrm>
            <a:custGeom>
              <a:avLst/>
              <a:gdLst/>
              <a:ahLst/>
              <a:cxnLst/>
              <a:rect l="l" t="t" r="r" b="b"/>
              <a:pathLst>
                <a:path w="506095" h="764539">
                  <a:moveTo>
                    <a:pt x="253110" y="0"/>
                  </a:moveTo>
                  <a:lnTo>
                    <a:pt x="243966" y="0"/>
                  </a:lnTo>
                  <a:lnTo>
                    <a:pt x="236093" y="1269"/>
                  </a:lnTo>
                  <a:lnTo>
                    <a:pt x="198247" y="19303"/>
                  </a:lnTo>
                  <a:lnTo>
                    <a:pt x="192785" y="25400"/>
                  </a:lnTo>
                  <a:lnTo>
                    <a:pt x="186689" y="30987"/>
                  </a:lnTo>
                  <a:lnTo>
                    <a:pt x="167766" y="69595"/>
                  </a:lnTo>
                  <a:lnTo>
                    <a:pt x="166497" y="78866"/>
                  </a:lnTo>
                  <a:lnTo>
                    <a:pt x="166497" y="87629"/>
                  </a:lnTo>
                  <a:lnTo>
                    <a:pt x="166497" y="90677"/>
                  </a:lnTo>
                  <a:lnTo>
                    <a:pt x="166497" y="210057"/>
                  </a:lnTo>
                  <a:lnTo>
                    <a:pt x="164083" y="217424"/>
                  </a:lnTo>
                  <a:lnTo>
                    <a:pt x="140970" y="260350"/>
                  </a:lnTo>
                  <a:lnTo>
                    <a:pt x="114046" y="287654"/>
                  </a:lnTo>
                  <a:lnTo>
                    <a:pt x="83565" y="318769"/>
                  </a:lnTo>
                  <a:lnTo>
                    <a:pt x="67055" y="335534"/>
                  </a:lnTo>
                  <a:lnTo>
                    <a:pt x="53085" y="354711"/>
                  </a:lnTo>
                  <a:lnTo>
                    <a:pt x="38988" y="374014"/>
                  </a:lnTo>
                  <a:lnTo>
                    <a:pt x="26288" y="396366"/>
                  </a:lnTo>
                  <a:lnTo>
                    <a:pt x="20193" y="406907"/>
                  </a:lnTo>
                  <a:lnTo>
                    <a:pt x="15239" y="419988"/>
                  </a:lnTo>
                  <a:lnTo>
                    <a:pt x="11049" y="432435"/>
                  </a:lnTo>
                  <a:lnTo>
                    <a:pt x="7365" y="446659"/>
                  </a:lnTo>
                  <a:lnTo>
                    <a:pt x="3682" y="459739"/>
                  </a:lnTo>
                  <a:lnTo>
                    <a:pt x="1270" y="475234"/>
                  </a:lnTo>
                  <a:lnTo>
                    <a:pt x="0" y="490854"/>
                  </a:lnTo>
                  <a:lnTo>
                    <a:pt x="0" y="506349"/>
                  </a:lnTo>
                  <a:lnTo>
                    <a:pt x="0" y="520573"/>
                  </a:lnTo>
                  <a:lnTo>
                    <a:pt x="1270" y="533653"/>
                  </a:lnTo>
                  <a:lnTo>
                    <a:pt x="2412" y="545464"/>
                  </a:lnTo>
                  <a:lnTo>
                    <a:pt x="4825" y="558545"/>
                  </a:lnTo>
                  <a:lnTo>
                    <a:pt x="15239" y="595756"/>
                  </a:lnTo>
                  <a:lnTo>
                    <a:pt x="36575" y="639952"/>
                  </a:lnTo>
                  <a:lnTo>
                    <a:pt x="42672" y="650493"/>
                  </a:lnTo>
                  <a:lnTo>
                    <a:pt x="73786" y="688975"/>
                  </a:lnTo>
                  <a:lnTo>
                    <a:pt x="111632" y="720725"/>
                  </a:lnTo>
                  <a:lnTo>
                    <a:pt x="153670" y="743712"/>
                  </a:lnTo>
                  <a:lnTo>
                    <a:pt x="190246" y="756792"/>
                  </a:lnTo>
                  <a:lnTo>
                    <a:pt x="239140" y="764159"/>
                  </a:lnTo>
                  <a:lnTo>
                    <a:pt x="253110" y="764159"/>
                  </a:lnTo>
                  <a:lnTo>
                    <a:pt x="266573" y="764159"/>
                  </a:lnTo>
                  <a:lnTo>
                    <a:pt x="315340" y="756792"/>
                  </a:lnTo>
                  <a:lnTo>
                    <a:pt x="351916" y="743712"/>
                  </a:lnTo>
                  <a:lnTo>
                    <a:pt x="394080" y="720725"/>
                  </a:lnTo>
                  <a:lnTo>
                    <a:pt x="431800" y="688975"/>
                  </a:lnTo>
                  <a:lnTo>
                    <a:pt x="462914" y="650493"/>
                  </a:lnTo>
                  <a:lnTo>
                    <a:pt x="485521" y="607567"/>
                  </a:lnTo>
                  <a:lnTo>
                    <a:pt x="498348" y="570356"/>
                  </a:lnTo>
                  <a:lnTo>
                    <a:pt x="504444" y="533653"/>
                  </a:lnTo>
                  <a:lnTo>
                    <a:pt x="505713" y="520573"/>
                  </a:lnTo>
                  <a:lnTo>
                    <a:pt x="505713" y="506349"/>
                  </a:lnTo>
                  <a:lnTo>
                    <a:pt x="505713" y="490854"/>
                  </a:lnTo>
                  <a:lnTo>
                    <a:pt x="504444" y="475234"/>
                  </a:lnTo>
                  <a:lnTo>
                    <a:pt x="502030" y="459739"/>
                  </a:lnTo>
                  <a:lnTo>
                    <a:pt x="498348" y="446659"/>
                  </a:lnTo>
                  <a:lnTo>
                    <a:pt x="494664" y="432435"/>
                  </a:lnTo>
                  <a:lnTo>
                    <a:pt x="490474" y="419988"/>
                  </a:lnTo>
                  <a:lnTo>
                    <a:pt x="485521" y="406907"/>
                  </a:lnTo>
                  <a:lnTo>
                    <a:pt x="479425" y="396366"/>
                  </a:lnTo>
                  <a:lnTo>
                    <a:pt x="466598" y="374014"/>
                  </a:lnTo>
                  <a:lnTo>
                    <a:pt x="438530" y="335534"/>
                  </a:lnTo>
                  <a:lnTo>
                    <a:pt x="391668" y="287654"/>
                  </a:lnTo>
                  <a:lnTo>
                    <a:pt x="364744" y="260350"/>
                  </a:lnTo>
                  <a:lnTo>
                    <a:pt x="354456" y="245999"/>
                  </a:lnTo>
                  <a:lnTo>
                    <a:pt x="345821" y="231775"/>
                  </a:lnTo>
                  <a:lnTo>
                    <a:pt x="343407" y="224281"/>
                  </a:lnTo>
                  <a:lnTo>
                    <a:pt x="341629" y="217424"/>
                  </a:lnTo>
                  <a:lnTo>
                    <a:pt x="339089" y="210057"/>
                  </a:lnTo>
                  <a:lnTo>
                    <a:pt x="339089" y="78866"/>
                  </a:lnTo>
                  <a:lnTo>
                    <a:pt x="337947" y="69595"/>
                  </a:lnTo>
                  <a:lnTo>
                    <a:pt x="319024" y="30987"/>
                  </a:lnTo>
                  <a:lnTo>
                    <a:pt x="312927" y="25400"/>
                  </a:lnTo>
                  <a:lnTo>
                    <a:pt x="307466" y="19303"/>
                  </a:lnTo>
                  <a:lnTo>
                    <a:pt x="269621" y="1269"/>
                  </a:lnTo>
                  <a:lnTo>
                    <a:pt x="261747" y="0"/>
                  </a:lnTo>
                  <a:lnTo>
                    <a:pt x="253110" y="0"/>
                  </a:lnTo>
                  <a:close/>
                </a:path>
                <a:path w="506095" h="764539">
                  <a:moveTo>
                    <a:pt x="290322" y="257175"/>
                  </a:moveTo>
                  <a:lnTo>
                    <a:pt x="306831" y="341122"/>
                  </a:lnTo>
                  <a:lnTo>
                    <a:pt x="336041" y="408177"/>
                  </a:lnTo>
                  <a:lnTo>
                    <a:pt x="345312" y="424941"/>
                  </a:lnTo>
                  <a:lnTo>
                    <a:pt x="306831" y="406273"/>
                  </a:lnTo>
                  <a:lnTo>
                    <a:pt x="277495" y="428625"/>
                  </a:lnTo>
                  <a:lnTo>
                    <a:pt x="244601" y="408177"/>
                  </a:lnTo>
                  <a:lnTo>
                    <a:pt x="218948" y="428625"/>
                  </a:lnTo>
                  <a:lnTo>
                    <a:pt x="193421" y="410082"/>
                  </a:lnTo>
                  <a:lnTo>
                    <a:pt x="158623" y="424941"/>
                  </a:lnTo>
                  <a:lnTo>
                    <a:pt x="204343" y="333628"/>
                  </a:lnTo>
                  <a:lnTo>
                    <a:pt x="217170" y="257175"/>
                  </a:lnTo>
                </a:path>
                <a:path w="506095" h="764539">
                  <a:moveTo>
                    <a:pt x="338581" y="203200"/>
                  </a:moveTo>
                  <a:lnTo>
                    <a:pt x="166497" y="203200"/>
                  </a:lnTo>
                  <a:lnTo>
                    <a:pt x="166497" y="163956"/>
                  </a:lnTo>
                  <a:lnTo>
                    <a:pt x="338581" y="164591"/>
                  </a:lnTo>
                  <a:lnTo>
                    <a:pt x="338581" y="126745"/>
                  </a:lnTo>
                  <a:lnTo>
                    <a:pt x="166497" y="125475"/>
                  </a:lnTo>
                  <a:lnTo>
                    <a:pt x="165861" y="89407"/>
                  </a:lnTo>
                  <a:lnTo>
                    <a:pt x="337947" y="89407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480" y="461899"/>
            <a:ext cx="5253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Surface </a:t>
            </a:r>
            <a:r>
              <a:rPr spc="-10" dirty="0"/>
              <a:t>Lighting</a:t>
            </a:r>
            <a:r>
              <a:rPr spc="5" dirty="0"/>
              <a:t> </a:t>
            </a:r>
            <a:r>
              <a:rPr spc="-45" dirty="0"/>
              <a:t>Effects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61936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8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amount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incident </a:t>
            </a:r>
            <a:r>
              <a:rPr sz="3200" spc="-5" dirty="0">
                <a:latin typeface="Carlito"/>
                <a:cs typeface="Carlito"/>
              </a:rPr>
              <a:t>light </a:t>
            </a:r>
            <a:r>
              <a:rPr sz="3200" spc="-15" dirty="0">
                <a:latin typeface="Carlito"/>
                <a:cs typeface="Carlito"/>
              </a:rPr>
              <a:t>reflected </a:t>
            </a:r>
            <a:r>
              <a:rPr sz="3200" spc="-5" dirty="0">
                <a:latin typeface="Carlito"/>
                <a:cs typeface="Carlito"/>
              </a:rPr>
              <a:t>by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15" dirty="0">
                <a:latin typeface="Carlito"/>
                <a:cs typeface="Carlito"/>
              </a:rPr>
              <a:t>surface </a:t>
            </a:r>
            <a:r>
              <a:rPr sz="3200" spc="-5" dirty="0">
                <a:latin typeface="Carlito"/>
                <a:cs typeface="Carlito"/>
              </a:rPr>
              <a:t>depends on </a:t>
            </a:r>
            <a:r>
              <a:rPr sz="3200" dirty="0">
                <a:latin typeface="Carlito"/>
                <a:cs typeface="Carlito"/>
              </a:rPr>
              <a:t>the type </a:t>
            </a:r>
            <a:r>
              <a:rPr sz="3200" spc="-5" dirty="0">
                <a:latin typeface="Carlito"/>
                <a:cs typeface="Carlito"/>
              </a:rPr>
              <a:t>of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material.</a:t>
            </a:r>
            <a:endParaRPr sz="3200">
              <a:latin typeface="Carlito"/>
              <a:cs typeface="Carlito"/>
            </a:endParaRPr>
          </a:p>
          <a:p>
            <a:pPr marL="355600" marR="10985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Shiny </a:t>
            </a:r>
            <a:r>
              <a:rPr sz="3200" spc="-10" dirty="0">
                <a:latin typeface="Carlito"/>
                <a:cs typeface="Carlito"/>
              </a:rPr>
              <a:t>materials reflect more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incident  light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dull </a:t>
            </a:r>
            <a:r>
              <a:rPr sz="3200" spc="-10" dirty="0">
                <a:latin typeface="Carlito"/>
                <a:cs typeface="Carlito"/>
              </a:rPr>
              <a:t>surfaces </a:t>
            </a:r>
            <a:r>
              <a:rPr sz="3200" spc="-5" dirty="0">
                <a:latin typeface="Carlito"/>
                <a:cs typeface="Carlito"/>
              </a:rPr>
              <a:t>absorb more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the  incident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light.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For </a:t>
            </a:r>
            <a:r>
              <a:rPr sz="3200" spc="-10" dirty="0">
                <a:latin typeface="Carlito"/>
                <a:cs typeface="Carlito"/>
              </a:rPr>
              <a:t>transparent surfaces </a:t>
            </a:r>
            <a:r>
              <a:rPr sz="3200" spc="-5" dirty="0">
                <a:latin typeface="Carlito"/>
                <a:cs typeface="Carlito"/>
              </a:rPr>
              <a:t>some </a:t>
            </a:r>
            <a:r>
              <a:rPr sz="3200" dirty="0">
                <a:latin typeface="Carlito"/>
                <a:cs typeface="Carlito"/>
              </a:rPr>
              <a:t>of the </a:t>
            </a:r>
            <a:r>
              <a:rPr sz="3200" spc="-5" dirty="0">
                <a:latin typeface="Carlito"/>
                <a:cs typeface="Carlito"/>
              </a:rPr>
              <a:t>light </a:t>
            </a:r>
            <a:r>
              <a:rPr sz="3200" dirty="0">
                <a:latin typeface="Carlito"/>
                <a:cs typeface="Carlito"/>
              </a:rPr>
              <a:t>is  also </a:t>
            </a:r>
            <a:r>
              <a:rPr sz="3200" spc="-15" dirty="0">
                <a:latin typeface="Carlito"/>
                <a:cs typeface="Carlito"/>
              </a:rPr>
              <a:t>transmitted </a:t>
            </a:r>
            <a:r>
              <a:rPr sz="3200" spc="-10" dirty="0">
                <a:latin typeface="Carlito"/>
                <a:cs typeface="Carlito"/>
              </a:rPr>
              <a:t>through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material.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218" y="380491"/>
            <a:ext cx="7277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Diffuse Reflection/Perfect Diffuse</a:t>
            </a:r>
            <a:r>
              <a:rPr sz="3200" spc="40" dirty="0"/>
              <a:t> </a:t>
            </a:r>
            <a:r>
              <a:rPr sz="3200" spc="-10" dirty="0"/>
              <a:t>Reflection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32661"/>
            <a:ext cx="7699375" cy="34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939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Surfaces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10" dirty="0">
                <a:latin typeface="Carlito"/>
                <a:cs typeface="Carlito"/>
              </a:rPr>
              <a:t>rough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20" dirty="0">
                <a:latin typeface="Carlito"/>
                <a:cs typeface="Carlito"/>
              </a:rPr>
              <a:t>grainy </a:t>
            </a:r>
            <a:r>
              <a:rPr sz="2000" spc="-5" dirty="0">
                <a:latin typeface="Carlito"/>
                <a:cs typeface="Carlito"/>
              </a:rPr>
              <a:t>tend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reflect </a:t>
            </a:r>
            <a:r>
              <a:rPr sz="2000" spc="-5" dirty="0">
                <a:latin typeface="Carlito"/>
                <a:cs typeface="Carlito"/>
              </a:rPr>
              <a:t>light </a:t>
            </a:r>
            <a:r>
              <a:rPr sz="2000" dirty="0">
                <a:latin typeface="Carlito"/>
                <a:cs typeface="Carlito"/>
              </a:rPr>
              <a:t>in all  </a:t>
            </a:r>
            <a:r>
              <a:rPr sz="2000" spc="-5" dirty="0">
                <a:latin typeface="Carlito"/>
                <a:cs typeface="Carlito"/>
              </a:rPr>
              <a:t>directions.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0" dirty="0">
                <a:latin typeface="Carlito"/>
                <a:cs typeface="Carlito"/>
              </a:rPr>
              <a:t>scattered </a:t>
            </a:r>
            <a:r>
              <a:rPr sz="2000" spc="-5" dirty="0">
                <a:latin typeface="Carlito"/>
                <a:cs typeface="Carlito"/>
              </a:rPr>
              <a:t>light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called </a:t>
            </a:r>
            <a:r>
              <a:rPr sz="2000" b="1" spc="-5" dirty="0">
                <a:latin typeface="Carlito"/>
                <a:cs typeface="Carlito"/>
              </a:rPr>
              <a:t>diffuse</a:t>
            </a:r>
            <a:r>
              <a:rPr sz="2000" b="1" spc="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reflection.</a:t>
            </a:r>
            <a:endParaRPr sz="20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Surfaces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10" dirty="0">
                <a:latin typeface="Carlito"/>
                <a:cs typeface="Carlito"/>
              </a:rPr>
              <a:t>reflect </a:t>
            </a:r>
            <a:r>
              <a:rPr sz="2000" spc="-5" dirty="0">
                <a:latin typeface="Carlito"/>
                <a:cs typeface="Carlito"/>
              </a:rPr>
              <a:t>incident light </a:t>
            </a:r>
            <a:r>
              <a:rPr sz="2000" dirty="0">
                <a:latin typeface="Carlito"/>
                <a:cs typeface="Carlito"/>
              </a:rPr>
              <a:t>with equal </a:t>
            </a:r>
            <a:r>
              <a:rPr sz="2000" spc="-10" dirty="0">
                <a:latin typeface="Carlito"/>
                <a:cs typeface="Carlito"/>
              </a:rPr>
              <a:t>intensity </a:t>
            </a:r>
            <a:r>
              <a:rPr sz="2000" dirty="0">
                <a:latin typeface="Carlito"/>
                <a:cs typeface="Carlito"/>
              </a:rPr>
              <a:t>in all  </a:t>
            </a:r>
            <a:r>
              <a:rPr sz="2000" spc="-5" dirty="0">
                <a:latin typeface="Carlito"/>
                <a:cs typeface="Carlito"/>
              </a:rPr>
              <a:t>directions. </a:t>
            </a:r>
            <a:r>
              <a:rPr sz="2000" dirty="0">
                <a:latin typeface="Carlito"/>
                <a:cs typeface="Carlito"/>
              </a:rPr>
              <a:t>It is a </a:t>
            </a:r>
            <a:r>
              <a:rPr sz="2000" spc="-5" dirty="0">
                <a:latin typeface="Carlito"/>
                <a:cs typeface="Carlito"/>
              </a:rPr>
              <a:t>case of </a:t>
            </a:r>
            <a:r>
              <a:rPr sz="2000" spc="-10" dirty="0">
                <a:latin typeface="Carlito"/>
                <a:cs typeface="Carlito"/>
              </a:rPr>
              <a:t>perfect diffuse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reflection.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Such </a:t>
            </a:r>
            <a:r>
              <a:rPr sz="2000" spc="-10" dirty="0">
                <a:latin typeface="Carlito"/>
                <a:cs typeface="Carlito"/>
              </a:rPr>
              <a:t>surfaces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20" dirty="0">
                <a:latin typeface="Carlito"/>
                <a:cs typeface="Carlito"/>
              </a:rPr>
              <a:t>referred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b="1" spc="-5" dirty="0">
                <a:latin typeface="Carlito"/>
                <a:cs typeface="Carlito"/>
              </a:rPr>
              <a:t>ideal diffuse</a:t>
            </a:r>
            <a:r>
              <a:rPr sz="2000" b="1" spc="2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reflectors.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Example- </a:t>
            </a:r>
            <a:r>
              <a:rPr sz="2000" b="1" spc="-40" dirty="0">
                <a:latin typeface="Carlito"/>
                <a:cs typeface="Carlito"/>
              </a:rPr>
              <a:t>snow, </a:t>
            </a:r>
            <a:r>
              <a:rPr sz="2000" b="1" spc="-5" dirty="0">
                <a:latin typeface="Carlito"/>
                <a:cs typeface="Carlito"/>
              </a:rPr>
              <a:t>movie</a:t>
            </a:r>
            <a:r>
              <a:rPr sz="2000" b="1" spc="1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screen.</a:t>
            </a:r>
            <a:endParaRPr sz="2000">
              <a:latin typeface="Carlito"/>
              <a:cs typeface="Carlito"/>
            </a:endParaRPr>
          </a:p>
          <a:p>
            <a:pPr marL="355600" marR="45085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Lambertian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surface </a:t>
            </a:r>
            <a:r>
              <a:rPr sz="2000" spc="-5" dirty="0">
                <a:latin typeface="Carlito"/>
                <a:cs typeface="Carlito"/>
              </a:rPr>
              <a:t>appears </a:t>
            </a:r>
            <a:r>
              <a:rPr sz="2000" dirty="0">
                <a:latin typeface="Carlito"/>
                <a:cs typeface="Carlito"/>
              </a:rPr>
              <a:t>equally </a:t>
            </a:r>
            <a:r>
              <a:rPr sz="2000" spc="-10" dirty="0">
                <a:latin typeface="Carlito"/>
                <a:cs typeface="Carlito"/>
              </a:rPr>
              <a:t>bright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all the  </a:t>
            </a:r>
            <a:r>
              <a:rPr sz="2000" spc="-5" dirty="0">
                <a:latin typeface="Carlito"/>
                <a:cs typeface="Carlito"/>
              </a:rPr>
              <a:t>viewing directions. Because </a:t>
            </a:r>
            <a:r>
              <a:rPr sz="2000" dirty="0">
                <a:latin typeface="Carlito"/>
                <a:cs typeface="Carlito"/>
              </a:rPr>
              <a:t>they </a:t>
            </a:r>
            <a:r>
              <a:rPr sz="2000" spc="-10" dirty="0">
                <a:latin typeface="Carlito"/>
                <a:cs typeface="Carlito"/>
              </a:rPr>
              <a:t>reflect </a:t>
            </a:r>
            <a:r>
              <a:rPr sz="2000" spc="-5" dirty="0">
                <a:latin typeface="Carlito"/>
                <a:cs typeface="Carlito"/>
              </a:rPr>
              <a:t>light </a:t>
            </a:r>
            <a:r>
              <a:rPr sz="2000" dirty="0">
                <a:latin typeface="Carlito"/>
                <a:cs typeface="Carlito"/>
              </a:rPr>
              <a:t>with equal  </a:t>
            </a:r>
            <a:r>
              <a:rPr sz="2000" spc="-5" dirty="0">
                <a:latin typeface="Carlito"/>
                <a:cs typeface="Carlito"/>
              </a:rPr>
              <a:t>intensity </a:t>
            </a:r>
            <a:r>
              <a:rPr sz="2000" dirty="0">
                <a:latin typeface="Carlito"/>
                <a:cs typeface="Carlito"/>
              </a:rPr>
              <a:t>in all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direction.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53561" y="5182361"/>
            <a:ext cx="3124200" cy="1346200"/>
            <a:chOff x="3353561" y="5182361"/>
            <a:chExt cx="3124200" cy="1346200"/>
          </a:xfrm>
        </p:grpSpPr>
        <p:sp>
          <p:nvSpPr>
            <p:cNvPr id="5" name="object 5"/>
            <p:cNvSpPr/>
            <p:nvPr/>
          </p:nvSpPr>
          <p:spPr>
            <a:xfrm>
              <a:off x="3759426" y="6057900"/>
              <a:ext cx="2280767" cy="4705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3562" y="5182361"/>
              <a:ext cx="3124200" cy="1078865"/>
            </a:xfrm>
            <a:custGeom>
              <a:avLst/>
              <a:gdLst/>
              <a:ahLst/>
              <a:cxnLst/>
              <a:rect l="l" t="t" r="r" b="b"/>
              <a:pathLst>
                <a:path w="3124200" h="1078864">
                  <a:moveTo>
                    <a:pt x="493776" y="1040053"/>
                  </a:moveTo>
                  <a:lnTo>
                    <a:pt x="93408" y="512330"/>
                  </a:lnTo>
                  <a:lnTo>
                    <a:pt x="191008" y="514845"/>
                  </a:lnTo>
                  <a:lnTo>
                    <a:pt x="161264" y="500176"/>
                  </a:lnTo>
                  <a:lnTo>
                    <a:pt x="0" y="420624"/>
                  </a:lnTo>
                  <a:lnTo>
                    <a:pt x="39243" y="629970"/>
                  </a:lnTo>
                  <a:lnTo>
                    <a:pt x="63093" y="535419"/>
                  </a:lnTo>
                  <a:lnTo>
                    <a:pt x="463296" y="1063066"/>
                  </a:lnTo>
                  <a:lnTo>
                    <a:pt x="493776" y="1040053"/>
                  </a:lnTo>
                  <a:close/>
                </a:path>
                <a:path w="3124200" h="1078864">
                  <a:moveTo>
                    <a:pt x="826643" y="909688"/>
                  </a:moveTo>
                  <a:lnTo>
                    <a:pt x="570077" y="334581"/>
                  </a:lnTo>
                  <a:lnTo>
                    <a:pt x="664464" y="359156"/>
                  </a:lnTo>
                  <a:lnTo>
                    <a:pt x="617588" y="320675"/>
                  </a:lnTo>
                  <a:lnTo>
                    <a:pt x="563880" y="276580"/>
                  </a:lnTo>
                  <a:lnTo>
                    <a:pt x="563880" y="320675"/>
                  </a:lnTo>
                  <a:lnTo>
                    <a:pt x="546481" y="328434"/>
                  </a:lnTo>
                  <a:lnTo>
                    <a:pt x="529082" y="336169"/>
                  </a:lnTo>
                  <a:lnTo>
                    <a:pt x="563880" y="320675"/>
                  </a:lnTo>
                  <a:lnTo>
                    <a:pt x="563880" y="276580"/>
                  </a:lnTo>
                  <a:lnTo>
                    <a:pt x="499872" y="224028"/>
                  </a:lnTo>
                  <a:lnTo>
                    <a:pt x="490474" y="436803"/>
                  </a:lnTo>
                  <a:lnTo>
                    <a:pt x="535279" y="350088"/>
                  </a:lnTo>
                  <a:lnTo>
                    <a:pt x="791845" y="925207"/>
                  </a:lnTo>
                  <a:lnTo>
                    <a:pt x="826643" y="909688"/>
                  </a:lnTo>
                  <a:close/>
                </a:path>
                <a:path w="3124200" h="1078864">
                  <a:moveTo>
                    <a:pt x="1198372" y="840968"/>
                  </a:moveTo>
                  <a:lnTo>
                    <a:pt x="1088377" y="221754"/>
                  </a:lnTo>
                  <a:lnTo>
                    <a:pt x="1174115" y="268478"/>
                  </a:lnTo>
                  <a:lnTo>
                    <a:pt x="1128204" y="206756"/>
                  </a:lnTo>
                  <a:lnTo>
                    <a:pt x="1085723" y="149631"/>
                  </a:lnTo>
                  <a:lnTo>
                    <a:pt x="1085723" y="206756"/>
                  </a:lnTo>
                  <a:lnTo>
                    <a:pt x="1066952" y="210083"/>
                  </a:lnTo>
                  <a:lnTo>
                    <a:pt x="1085723" y="206756"/>
                  </a:lnTo>
                  <a:lnTo>
                    <a:pt x="1085723" y="149631"/>
                  </a:lnTo>
                  <a:lnTo>
                    <a:pt x="1046988" y="97536"/>
                  </a:lnTo>
                  <a:lnTo>
                    <a:pt x="986536" y="301752"/>
                  </a:lnTo>
                  <a:lnTo>
                    <a:pt x="1050912" y="228333"/>
                  </a:lnTo>
                  <a:lnTo>
                    <a:pt x="1160780" y="847636"/>
                  </a:lnTo>
                  <a:lnTo>
                    <a:pt x="1198372" y="840968"/>
                  </a:lnTo>
                  <a:close/>
                </a:path>
                <a:path w="3124200" h="1078864">
                  <a:moveTo>
                    <a:pt x="1630299" y="191008"/>
                  </a:moveTo>
                  <a:lnTo>
                    <a:pt x="1592440" y="114173"/>
                  </a:lnTo>
                  <a:lnTo>
                    <a:pt x="1536192" y="0"/>
                  </a:lnTo>
                  <a:lnTo>
                    <a:pt x="1439926" y="189992"/>
                  </a:lnTo>
                  <a:lnTo>
                    <a:pt x="1516418" y="129451"/>
                  </a:lnTo>
                  <a:lnTo>
                    <a:pt x="1512570" y="809142"/>
                  </a:lnTo>
                  <a:lnTo>
                    <a:pt x="1550670" y="809345"/>
                  </a:lnTo>
                  <a:lnTo>
                    <a:pt x="1554518" y="129654"/>
                  </a:lnTo>
                  <a:lnTo>
                    <a:pt x="1630299" y="191008"/>
                  </a:lnTo>
                  <a:close/>
                </a:path>
                <a:path w="3124200" h="1078864">
                  <a:moveTo>
                    <a:pt x="2137664" y="316992"/>
                  </a:moveTo>
                  <a:lnTo>
                    <a:pt x="2110511" y="225298"/>
                  </a:lnTo>
                  <a:lnTo>
                    <a:pt x="2109533" y="221996"/>
                  </a:lnTo>
                  <a:lnTo>
                    <a:pt x="2077212" y="112776"/>
                  </a:lnTo>
                  <a:lnTo>
                    <a:pt x="2075942" y="114490"/>
                  </a:lnTo>
                  <a:lnTo>
                    <a:pt x="2075942" y="228600"/>
                  </a:lnTo>
                  <a:lnTo>
                    <a:pt x="2057273" y="225323"/>
                  </a:lnTo>
                  <a:lnTo>
                    <a:pt x="2038477" y="221996"/>
                  </a:lnTo>
                  <a:lnTo>
                    <a:pt x="2057273" y="225298"/>
                  </a:lnTo>
                  <a:lnTo>
                    <a:pt x="2075942" y="228600"/>
                  </a:lnTo>
                  <a:lnTo>
                    <a:pt x="2075942" y="114490"/>
                  </a:lnTo>
                  <a:lnTo>
                    <a:pt x="1950085" y="283718"/>
                  </a:lnTo>
                  <a:lnTo>
                    <a:pt x="2035810" y="236994"/>
                  </a:lnTo>
                  <a:lnTo>
                    <a:pt x="1925828" y="856208"/>
                  </a:lnTo>
                  <a:lnTo>
                    <a:pt x="1963420" y="862863"/>
                  </a:lnTo>
                  <a:lnTo>
                    <a:pt x="2073275" y="243573"/>
                  </a:lnTo>
                  <a:lnTo>
                    <a:pt x="2137664" y="316992"/>
                  </a:lnTo>
                  <a:close/>
                </a:path>
                <a:path w="3124200" h="1078864">
                  <a:moveTo>
                    <a:pt x="2633726" y="452043"/>
                  </a:moveTo>
                  <a:lnTo>
                    <a:pt x="2628595" y="335915"/>
                  </a:lnTo>
                  <a:lnTo>
                    <a:pt x="2624328" y="239268"/>
                  </a:lnTo>
                  <a:lnTo>
                    <a:pt x="2459736" y="374396"/>
                  </a:lnTo>
                  <a:lnTo>
                    <a:pt x="2554109" y="349821"/>
                  </a:lnTo>
                  <a:lnTo>
                    <a:pt x="2297557" y="924928"/>
                  </a:lnTo>
                  <a:lnTo>
                    <a:pt x="2332355" y="940447"/>
                  </a:lnTo>
                  <a:lnTo>
                    <a:pt x="2588907" y="365328"/>
                  </a:lnTo>
                  <a:lnTo>
                    <a:pt x="2633726" y="452043"/>
                  </a:lnTo>
                  <a:close/>
                </a:path>
                <a:path w="3124200" h="1078864">
                  <a:moveTo>
                    <a:pt x="3124200" y="435864"/>
                  </a:moveTo>
                  <a:lnTo>
                    <a:pt x="2933192" y="530085"/>
                  </a:lnTo>
                  <a:lnTo>
                    <a:pt x="3030778" y="527570"/>
                  </a:lnTo>
                  <a:lnTo>
                    <a:pt x="2630424" y="1055293"/>
                  </a:lnTo>
                  <a:lnTo>
                    <a:pt x="2660904" y="1078306"/>
                  </a:lnTo>
                  <a:lnTo>
                    <a:pt x="3061093" y="550659"/>
                  </a:lnTo>
                  <a:lnTo>
                    <a:pt x="3084957" y="645210"/>
                  </a:lnTo>
                  <a:lnTo>
                    <a:pt x="3109277" y="515416"/>
                  </a:lnTo>
                  <a:lnTo>
                    <a:pt x="3124200" y="43586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449" y="461899"/>
            <a:ext cx="6532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Specular </a:t>
            </a:r>
            <a:r>
              <a:rPr spc="-15" dirty="0"/>
              <a:t>Reflection</a:t>
            </a:r>
            <a:r>
              <a:rPr spc="-65" dirty="0"/>
              <a:t> </a:t>
            </a:r>
            <a:r>
              <a:rPr spc="-15" dirty="0"/>
              <a:t>(contd…)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8933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A </a:t>
            </a:r>
            <a:r>
              <a:rPr spc="-15" dirty="0"/>
              <a:t>perfect </a:t>
            </a:r>
            <a:r>
              <a:rPr spc="-10" dirty="0"/>
              <a:t>mirror reflects </a:t>
            </a:r>
            <a:r>
              <a:rPr spc="-5" dirty="0"/>
              <a:t>light only </a:t>
            </a:r>
            <a:r>
              <a:rPr dirty="0"/>
              <a:t>in the  </a:t>
            </a:r>
            <a:r>
              <a:rPr spc="-10" dirty="0"/>
              <a:t>specular-reflection</a:t>
            </a:r>
            <a:r>
              <a:rPr spc="-15" dirty="0"/>
              <a:t> </a:t>
            </a:r>
            <a:r>
              <a:rPr spc="-10" dirty="0"/>
              <a:t>direction.</a:t>
            </a:r>
          </a:p>
          <a:p>
            <a:pPr marL="355600" marR="5080" indent="-342900">
              <a:lnSpc>
                <a:spcPct val="101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Other </a:t>
            </a:r>
            <a:r>
              <a:rPr dirty="0"/>
              <a:t>objects </a:t>
            </a:r>
            <a:r>
              <a:rPr spc="-10" dirty="0"/>
              <a:t>exhibit </a:t>
            </a:r>
            <a:r>
              <a:rPr spc="-5" dirty="0"/>
              <a:t>specular </a:t>
            </a:r>
            <a:r>
              <a:rPr spc="-10" dirty="0"/>
              <a:t>reflections </a:t>
            </a:r>
            <a:r>
              <a:rPr spc="-15" dirty="0"/>
              <a:t>over  </a:t>
            </a:r>
            <a:r>
              <a:rPr dirty="0"/>
              <a:t>a </a:t>
            </a:r>
            <a:r>
              <a:rPr spc="-15" dirty="0"/>
              <a:t>finite range </a:t>
            </a:r>
            <a:r>
              <a:rPr spc="-5" dirty="0"/>
              <a:t>of </a:t>
            </a:r>
            <a:r>
              <a:rPr dirty="0"/>
              <a:t>viewing </a:t>
            </a:r>
            <a:r>
              <a:rPr spc="-5" dirty="0"/>
              <a:t>positions </a:t>
            </a:r>
            <a:r>
              <a:rPr spc="-10" dirty="0"/>
              <a:t>around  vector</a:t>
            </a:r>
            <a:r>
              <a:rPr spc="-20" dirty="0"/>
              <a:t> </a:t>
            </a:r>
            <a:r>
              <a:rPr sz="3600" i="1" spc="-5" dirty="0">
                <a:latin typeface="Times New Roman"/>
                <a:cs typeface="Times New Roman"/>
              </a:rPr>
              <a:t>R.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343400"/>
            <a:ext cx="4194048" cy="2223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583935" y="3968496"/>
            <a:ext cx="2788920" cy="2585085"/>
            <a:chOff x="5583935" y="3968496"/>
            <a:chExt cx="2788920" cy="2585085"/>
          </a:xfrm>
        </p:grpSpPr>
        <p:sp>
          <p:nvSpPr>
            <p:cNvPr id="8" name="object 8"/>
            <p:cNvSpPr/>
            <p:nvPr/>
          </p:nvSpPr>
          <p:spPr>
            <a:xfrm>
              <a:off x="6050280" y="3968496"/>
              <a:ext cx="1858010" cy="1884045"/>
            </a:xfrm>
            <a:custGeom>
              <a:avLst/>
              <a:gdLst/>
              <a:ahLst/>
              <a:cxnLst/>
              <a:rect l="l" t="t" r="r" b="b"/>
              <a:pathLst>
                <a:path w="1858009" h="1884045">
                  <a:moveTo>
                    <a:pt x="1857756" y="469392"/>
                  </a:moveTo>
                  <a:lnTo>
                    <a:pt x="1777111" y="496824"/>
                  </a:lnTo>
                  <a:lnTo>
                    <a:pt x="1799640" y="519099"/>
                  </a:lnTo>
                  <a:lnTo>
                    <a:pt x="935990" y="1393164"/>
                  </a:lnTo>
                  <a:lnTo>
                    <a:pt x="935990" y="76200"/>
                  </a:lnTo>
                  <a:lnTo>
                    <a:pt x="967740" y="76200"/>
                  </a:lnTo>
                  <a:lnTo>
                    <a:pt x="961390" y="63500"/>
                  </a:lnTo>
                  <a:lnTo>
                    <a:pt x="929640" y="0"/>
                  </a:lnTo>
                  <a:lnTo>
                    <a:pt x="891540" y="76200"/>
                  </a:lnTo>
                  <a:lnTo>
                    <a:pt x="923290" y="76200"/>
                  </a:lnTo>
                  <a:lnTo>
                    <a:pt x="923290" y="1394752"/>
                  </a:lnTo>
                  <a:lnTo>
                    <a:pt x="58039" y="519163"/>
                  </a:lnTo>
                  <a:lnTo>
                    <a:pt x="67144" y="510159"/>
                  </a:lnTo>
                  <a:lnTo>
                    <a:pt x="80645" y="496824"/>
                  </a:lnTo>
                  <a:lnTo>
                    <a:pt x="0" y="469392"/>
                  </a:lnTo>
                  <a:lnTo>
                    <a:pt x="26416" y="550418"/>
                  </a:lnTo>
                  <a:lnTo>
                    <a:pt x="49034" y="528066"/>
                  </a:lnTo>
                  <a:lnTo>
                    <a:pt x="919899" y="1409446"/>
                  </a:lnTo>
                  <a:lnTo>
                    <a:pt x="460248" y="1874634"/>
                  </a:lnTo>
                  <a:lnTo>
                    <a:pt x="469392" y="1883549"/>
                  </a:lnTo>
                  <a:lnTo>
                    <a:pt x="923290" y="1424178"/>
                  </a:lnTo>
                  <a:lnTo>
                    <a:pt x="923290" y="1879092"/>
                  </a:lnTo>
                  <a:lnTo>
                    <a:pt x="935990" y="1879092"/>
                  </a:lnTo>
                  <a:lnTo>
                    <a:pt x="935990" y="1425727"/>
                  </a:lnTo>
                  <a:lnTo>
                    <a:pt x="1388364" y="1883549"/>
                  </a:lnTo>
                  <a:lnTo>
                    <a:pt x="1397508" y="1874621"/>
                  </a:lnTo>
                  <a:lnTo>
                    <a:pt x="937831" y="1409471"/>
                  </a:lnTo>
                  <a:lnTo>
                    <a:pt x="1808708" y="528066"/>
                  </a:lnTo>
                  <a:lnTo>
                    <a:pt x="1831340" y="550418"/>
                  </a:lnTo>
                  <a:lnTo>
                    <a:pt x="1844497" y="510032"/>
                  </a:lnTo>
                  <a:lnTo>
                    <a:pt x="1857756" y="469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18631" y="5378196"/>
              <a:ext cx="2321560" cy="939165"/>
            </a:xfrm>
            <a:custGeom>
              <a:avLst/>
              <a:gdLst/>
              <a:ahLst/>
              <a:cxnLst/>
              <a:rect l="l" t="t" r="r" b="b"/>
              <a:pathLst>
                <a:path w="2321559" h="939164">
                  <a:moveTo>
                    <a:pt x="1160525" y="0"/>
                  </a:moveTo>
                  <a:lnTo>
                    <a:pt x="1094668" y="743"/>
                  </a:lnTo>
                  <a:lnTo>
                    <a:pt x="1029774" y="2945"/>
                  </a:lnTo>
                  <a:lnTo>
                    <a:pt x="965943" y="6568"/>
                  </a:lnTo>
                  <a:lnTo>
                    <a:pt x="903271" y="11572"/>
                  </a:lnTo>
                  <a:lnTo>
                    <a:pt x="841858" y="17916"/>
                  </a:lnTo>
                  <a:lnTo>
                    <a:pt x="781800" y="25561"/>
                  </a:lnTo>
                  <a:lnTo>
                    <a:pt x="723197" y="34468"/>
                  </a:lnTo>
                  <a:lnTo>
                    <a:pt x="666145" y="44597"/>
                  </a:lnTo>
                  <a:lnTo>
                    <a:pt x="610743" y="55908"/>
                  </a:lnTo>
                  <a:lnTo>
                    <a:pt x="557089" y="68362"/>
                  </a:lnTo>
                  <a:lnTo>
                    <a:pt x="505280" y="81919"/>
                  </a:lnTo>
                  <a:lnTo>
                    <a:pt x="455415" y="96540"/>
                  </a:lnTo>
                  <a:lnTo>
                    <a:pt x="407592" y="112184"/>
                  </a:lnTo>
                  <a:lnTo>
                    <a:pt x="361908" y="128812"/>
                  </a:lnTo>
                  <a:lnTo>
                    <a:pt x="318462" y="146385"/>
                  </a:lnTo>
                  <a:lnTo>
                    <a:pt x="277351" y="164863"/>
                  </a:lnTo>
                  <a:lnTo>
                    <a:pt x="238673" y="184206"/>
                  </a:lnTo>
                  <a:lnTo>
                    <a:pt x="202527" y="204375"/>
                  </a:lnTo>
                  <a:lnTo>
                    <a:pt x="169010" y="225330"/>
                  </a:lnTo>
                  <a:lnTo>
                    <a:pt x="110256" y="269439"/>
                  </a:lnTo>
                  <a:lnTo>
                    <a:pt x="63194" y="316217"/>
                  </a:lnTo>
                  <a:lnTo>
                    <a:pt x="28608" y="365346"/>
                  </a:lnTo>
                  <a:lnTo>
                    <a:pt x="7282" y="416510"/>
                  </a:lnTo>
                  <a:lnTo>
                    <a:pt x="0" y="469391"/>
                  </a:lnTo>
                  <a:lnTo>
                    <a:pt x="1837" y="496027"/>
                  </a:lnTo>
                  <a:lnTo>
                    <a:pt x="16239" y="548089"/>
                  </a:lnTo>
                  <a:lnTo>
                    <a:pt x="44293" y="598275"/>
                  </a:lnTo>
                  <a:lnTo>
                    <a:pt x="85214" y="646269"/>
                  </a:lnTo>
                  <a:lnTo>
                    <a:pt x="138220" y="691752"/>
                  </a:lnTo>
                  <a:lnTo>
                    <a:pt x="202527" y="734408"/>
                  </a:lnTo>
                  <a:lnTo>
                    <a:pt x="238673" y="754577"/>
                  </a:lnTo>
                  <a:lnTo>
                    <a:pt x="277351" y="773920"/>
                  </a:lnTo>
                  <a:lnTo>
                    <a:pt x="318462" y="792398"/>
                  </a:lnTo>
                  <a:lnTo>
                    <a:pt x="361908" y="809971"/>
                  </a:lnTo>
                  <a:lnTo>
                    <a:pt x="407592" y="826599"/>
                  </a:lnTo>
                  <a:lnTo>
                    <a:pt x="455415" y="842243"/>
                  </a:lnTo>
                  <a:lnTo>
                    <a:pt x="505280" y="856864"/>
                  </a:lnTo>
                  <a:lnTo>
                    <a:pt x="557089" y="870421"/>
                  </a:lnTo>
                  <a:lnTo>
                    <a:pt x="610743" y="882875"/>
                  </a:lnTo>
                  <a:lnTo>
                    <a:pt x="666145" y="894186"/>
                  </a:lnTo>
                  <a:lnTo>
                    <a:pt x="723197" y="904315"/>
                  </a:lnTo>
                  <a:lnTo>
                    <a:pt x="781800" y="913222"/>
                  </a:lnTo>
                  <a:lnTo>
                    <a:pt x="841858" y="920867"/>
                  </a:lnTo>
                  <a:lnTo>
                    <a:pt x="903271" y="927211"/>
                  </a:lnTo>
                  <a:lnTo>
                    <a:pt x="965943" y="932215"/>
                  </a:lnTo>
                  <a:lnTo>
                    <a:pt x="1029774" y="935838"/>
                  </a:lnTo>
                  <a:lnTo>
                    <a:pt x="1094668" y="938040"/>
                  </a:lnTo>
                  <a:lnTo>
                    <a:pt x="1160525" y="938783"/>
                  </a:lnTo>
                  <a:lnTo>
                    <a:pt x="1226383" y="938040"/>
                  </a:lnTo>
                  <a:lnTo>
                    <a:pt x="1291277" y="935838"/>
                  </a:lnTo>
                  <a:lnTo>
                    <a:pt x="1355108" y="932215"/>
                  </a:lnTo>
                  <a:lnTo>
                    <a:pt x="1417780" y="927211"/>
                  </a:lnTo>
                  <a:lnTo>
                    <a:pt x="1479193" y="920867"/>
                  </a:lnTo>
                  <a:lnTo>
                    <a:pt x="1539251" y="913222"/>
                  </a:lnTo>
                  <a:lnTo>
                    <a:pt x="1597854" y="904315"/>
                  </a:lnTo>
                  <a:lnTo>
                    <a:pt x="1654906" y="894186"/>
                  </a:lnTo>
                  <a:lnTo>
                    <a:pt x="1710308" y="882875"/>
                  </a:lnTo>
                  <a:lnTo>
                    <a:pt x="1763962" y="870421"/>
                  </a:lnTo>
                  <a:lnTo>
                    <a:pt x="1815771" y="856864"/>
                  </a:lnTo>
                  <a:lnTo>
                    <a:pt x="1865636" y="842243"/>
                  </a:lnTo>
                  <a:lnTo>
                    <a:pt x="1913459" y="826599"/>
                  </a:lnTo>
                  <a:lnTo>
                    <a:pt x="1959143" y="809971"/>
                  </a:lnTo>
                  <a:lnTo>
                    <a:pt x="2002589" y="792398"/>
                  </a:lnTo>
                  <a:lnTo>
                    <a:pt x="2043700" y="773920"/>
                  </a:lnTo>
                  <a:lnTo>
                    <a:pt x="2082378" y="754577"/>
                  </a:lnTo>
                  <a:lnTo>
                    <a:pt x="2118524" y="734408"/>
                  </a:lnTo>
                  <a:lnTo>
                    <a:pt x="2152041" y="713453"/>
                  </a:lnTo>
                  <a:lnTo>
                    <a:pt x="2210795" y="669344"/>
                  </a:lnTo>
                  <a:lnTo>
                    <a:pt x="2257857" y="622566"/>
                  </a:lnTo>
                  <a:lnTo>
                    <a:pt x="2292443" y="573437"/>
                  </a:lnTo>
                  <a:lnTo>
                    <a:pt x="2313769" y="522273"/>
                  </a:lnTo>
                  <a:lnTo>
                    <a:pt x="2321051" y="469391"/>
                  </a:lnTo>
                  <a:lnTo>
                    <a:pt x="2319214" y="442756"/>
                  </a:lnTo>
                  <a:lnTo>
                    <a:pt x="2304812" y="390694"/>
                  </a:lnTo>
                  <a:lnTo>
                    <a:pt x="2276758" y="340508"/>
                  </a:lnTo>
                  <a:lnTo>
                    <a:pt x="2235837" y="292514"/>
                  </a:lnTo>
                  <a:lnTo>
                    <a:pt x="2182831" y="247031"/>
                  </a:lnTo>
                  <a:lnTo>
                    <a:pt x="2118524" y="204375"/>
                  </a:lnTo>
                  <a:lnTo>
                    <a:pt x="2082378" y="184206"/>
                  </a:lnTo>
                  <a:lnTo>
                    <a:pt x="2043700" y="164863"/>
                  </a:lnTo>
                  <a:lnTo>
                    <a:pt x="2002589" y="146385"/>
                  </a:lnTo>
                  <a:lnTo>
                    <a:pt x="1959143" y="128812"/>
                  </a:lnTo>
                  <a:lnTo>
                    <a:pt x="1913459" y="112184"/>
                  </a:lnTo>
                  <a:lnTo>
                    <a:pt x="1865636" y="96540"/>
                  </a:lnTo>
                  <a:lnTo>
                    <a:pt x="1815771" y="81919"/>
                  </a:lnTo>
                  <a:lnTo>
                    <a:pt x="1763962" y="68362"/>
                  </a:lnTo>
                  <a:lnTo>
                    <a:pt x="1710308" y="55908"/>
                  </a:lnTo>
                  <a:lnTo>
                    <a:pt x="1654906" y="44597"/>
                  </a:lnTo>
                  <a:lnTo>
                    <a:pt x="1597854" y="34468"/>
                  </a:lnTo>
                  <a:lnTo>
                    <a:pt x="1539251" y="25561"/>
                  </a:lnTo>
                  <a:lnTo>
                    <a:pt x="1479193" y="17916"/>
                  </a:lnTo>
                  <a:lnTo>
                    <a:pt x="1417780" y="11572"/>
                  </a:lnTo>
                  <a:lnTo>
                    <a:pt x="1355108" y="6568"/>
                  </a:lnTo>
                  <a:lnTo>
                    <a:pt x="1291277" y="2945"/>
                  </a:lnTo>
                  <a:lnTo>
                    <a:pt x="1226383" y="743"/>
                  </a:lnTo>
                  <a:lnTo>
                    <a:pt x="116052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18631" y="5378196"/>
              <a:ext cx="2321560" cy="939165"/>
            </a:xfrm>
            <a:custGeom>
              <a:avLst/>
              <a:gdLst/>
              <a:ahLst/>
              <a:cxnLst/>
              <a:rect l="l" t="t" r="r" b="b"/>
              <a:pathLst>
                <a:path w="2321559" h="939164">
                  <a:moveTo>
                    <a:pt x="0" y="469391"/>
                  </a:moveTo>
                  <a:lnTo>
                    <a:pt x="7282" y="416510"/>
                  </a:lnTo>
                  <a:lnTo>
                    <a:pt x="28608" y="365346"/>
                  </a:lnTo>
                  <a:lnTo>
                    <a:pt x="63194" y="316217"/>
                  </a:lnTo>
                  <a:lnTo>
                    <a:pt x="110256" y="269439"/>
                  </a:lnTo>
                  <a:lnTo>
                    <a:pt x="169010" y="225330"/>
                  </a:lnTo>
                  <a:lnTo>
                    <a:pt x="202527" y="204375"/>
                  </a:lnTo>
                  <a:lnTo>
                    <a:pt x="238673" y="184206"/>
                  </a:lnTo>
                  <a:lnTo>
                    <a:pt x="277351" y="164863"/>
                  </a:lnTo>
                  <a:lnTo>
                    <a:pt x="318462" y="146385"/>
                  </a:lnTo>
                  <a:lnTo>
                    <a:pt x="361908" y="128812"/>
                  </a:lnTo>
                  <a:lnTo>
                    <a:pt x="407592" y="112184"/>
                  </a:lnTo>
                  <a:lnTo>
                    <a:pt x="455415" y="96540"/>
                  </a:lnTo>
                  <a:lnTo>
                    <a:pt x="505280" y="81919"/>
                  </a:lnTo>
                  <a:lnTo>
                    <a:pt x="557089" y="68362"/>
                  </a:lnTo>
                  <a:lnTo>
                    <a:pt x="610743" y="55908"/>
                  </a:lnTo>
                  <a:lnTo>
                    <a:pt x="666145" y="44597"/>
                  </a:lnTo>
                  <a:lnTo>
                    <a:pt x="723197" y="34468"/>
                  </a:lnTo>
                  <a:lnTo>
                    <a:pt x="781800" y="25561"/>
                  </a:lnTo>
                  <a:lnTo>
                    <a:pt x="841858" y="17916"/>
                  </a:lnTo>
                  <a:lnTo>
                    <a:pt x="903271" y="11572"/>
                  </a:lnTo>
                  <a:lnTo>
                    <a:pt x="965943" y="6568"/>
                  </a:lnTo>
                  <a:lnTo>
                    <a:pt x="1029774" y="2945"/>
                  </a:lnTo>
                  <a:lnTo>
                    <a:pt x="1094668" y="743"/>
                  </a:lnTo>
                  <a:lnTo>
                    <a:pt x="1160525" y="0"/>
                  </a:lnTo>
                  <a:lnTo>
                    <a:pt x="1226383" y="743"/>
                  </a:lnTo>
                  <a:lnTo>
                    <a:pt x="1291277" y="2945"/>
                  </a:lnTo>
                  <a:lnTo>
                    <a:pt x="1355108" y="6568"/>
                  </a:lnTo>
                  <a:lnTo>
                    <a:pt x="1417780" y="11572"/>
                  </a:lnTo>
                  <a:lnTo>
                    <a:pt x="1479193" y="17916"/>
                  </a:lnTo>
                  <a:lnTo>
                    <a:pt x="1539251" y="25561"/>
                  </a:lnTo>
                  <a:lnTo>
                    <a:pt x="1597854" y="34468"/>
                  </a:lnTo>
                  <a:lnTo>
                    <a:pt x="1654906" y="44597"/>
                  </a:lnTo>
                  <a:lnTo>
                    <a:pt x="1710308" y="55908"/>
                  </a:lnTo>
                  <a:lnTo>
                    <a:pt x="1763962" y="68362"/>
                  </a:lnTo>
                  <a:lnTo>
                    <a:pt x="1815771" y="81919"/>
                  </a:lnTo>
                  <a:lnTo>
                    <a:pt x="1865636" y="96540"/>
                  </a:lnTo>
                  <a:lnTo>
                    <a:pt x="1913459" y="112184"/>
                  </a:lnTo>
                  <a:lnTo>
                    <a:pt x="1959143" y="128812"/>
                  </a:lnTo>
                  <a:lnTo>
                    <a:pt x="2002589" y="146385"/>
                  </a:lnTo>
                  <a:lnTo>
                    <a:pt x="2043700" y="164863"/>
                  </a:lnTo>
                  <a:lnTo>
                    <a:pt x="2082378" y="184206"/>
                  </a:lnTo>
                  <a:lnTo>
                    <a:pt x="2118524" y="204375"/>
                  </a:lnTo>
                  <a:lnTo>
                    <a:pt x="2152041" y="225330"/>
                  </a:lnTo>
                  <a:lnTo>
                    <a:pt x="2210795" y="269439"/>
                  </a:lnTo>
                  <a:lnTo>
                    <a:pt x="2257857" y="316217"/>
                  </a:lnTo>
                  <a:lnTo>
                    <a:pt x="2292443" y="365346"/>
                  </a:lnTo>
                  <a:lnTo>
                    <a:pt x="2313769" y="416510"/>
                  </a:lnTo>
                  <a:lnTo>
                    <a:pt x="2321051" y="469391"/>
                  </a:lnTo>
                  <a:lnTo>
                    <a:pt x="2319214" y="496027"/>
                  </a:lnTo>
                  <a:lnTo>
                    <a:pt x="2304812" y="548089"/>
                  </a:lnTo>
                  <a:lnTo>
                    <a:pt x="2276758" y="598275"/>
                  </a:lnTo>
                  <a:lnTo>
                    <a:pt x="2235837" y="646269"/>
                  </a:lnTo>
                  <a:lnTo>
                    <a:pt x="2182831" y="691752"/>
                  </a:lnTo>
                  <a:lnTo>
                    <a:pt x="2118524" y="734408"/>
                  </a:lnTo>
                  <a:lnTo>
                    <a:pt x="2082378" y="754577"/>
                  </a:lnTo>
                  <a:lnTo>
                    <a:pt x="2043700" y="773920"/>
                  </a:lnTo>
                  <a:lnTo>
                    <a:pt x="2002589" y="792398"/>
                  </a:lnTo>
                  <a:lnTo>
                    <a:pt x="1959143" y="809971"/>
                  </a:lnTo>
                  <a:lnTo>
                    <a:pt x="1913459" y="826599"/>
                  </a:lnTo>
                  <a:lnTo>
                    <a:pt x="1865636" y="842243"/>
                  </a:lnTo>
                  <a:lnTo>
                    <a:pt x="1815771" y="856864"/>
                  </a:lnTo>
                  <a:lnTo>
                    <a:pt x="1763962" y="870421"/>
                  </a:lnTo>
                  <a:lnTo>
                    <a:pt x="1710308" y="882875"/>
                  </a:lnTo>
                  <a:lnTo>
                    <a:pt x="1654906" y="894186"/>
                  </a:lnTo>
                  <a:lnTo>
                    <a:pt x="1597854" y="904315"/>
                  </a:lnTo>
                  <a:lnTo>
                    <a:pt x="1539251" y="913222"/>
                  </a:lnTo>
                  <a:lnTo>
                    <a:pt x="1479193" y="920867"/>
                  </a:lnTo>
                  <a:lnTo>
                    <a:pt x="1417780" y="927211"/>
                  </a:lnTo>
                  <a:lnTo>
                    <a:pt x="1355108" y="932215"/>
                  </a:lnTo>
                  <a:lnTo>
                    <a:pt x="1291277" y="935838"/>
                  </a:lnTo>
                  <a:lnTo>
                    <a:pt x="1226383" y="938040"/>
                  </a:lnTo>
                  <a:lnTo>
                    <a:pt x="1160525" y="938783"/>
                  </a:lnTo>
                  <a:lnTo>
                    <a:pt x="1094668" y="938040"/>
                  </a:lnTo>
                  <a:lnTo>
                    <a:pt x="1029774" y="935838"/>
                  </a:lnTo>
                  <a:lnTo>
                    <a:pt x="965943" y="932215"/>
                  </a:lnTo>
                  <a:lnTo>
                    <a:pt x="903271" y="927211"/>
                  </a:lnTo>
                  <a:lnTo>
                    <a:pt x="841858" y="920867"/>
                  </a:lnTo>
                  <a:lnTo>
                    <a:pt x="781800" y="913222"/>
                  </a:lnTo>
                  <a:lnTo>
                    <a:pt x="723197" y="904315"/>
                  </a:lnTo>
                  <a:lnTo>
                    <a:pt x="666145" y="894186"/>
                  </a:lnTo>
                  <a:lnTo>
                    <a:pt x="610743" y="882875"/>
                  </a:lnTo>
                  <a:lnTo>
                    <a:pt x="557089" y="870421"/>
                  </a:lnTo>
                  <a:lnTo>
                    <a:pt x="505280" y="856864"/>
                  </a:lnTo>
                  <a:lnTo>
                    <a:pt x="455415" y="842243"/>
                  </a:lnTo>
                  <a:lnTo>
                    <a:pt x="407592" y="826599"/>
                  </a:lnTo>
                  <a:lnTo>
                    <a:pt x="361908" y="809971"/>
                  </a:lnTo>
                  <a:lnTo>
                    <a:pt x="318462" y="792398"/>
                  </a:lnTo>
                  <a:lnTo>
                    <a:pt x="277351" y="773920"/>
                  </a:lnTo>
                  <a:lnTo>
                    <a:pt x="238673" y="754577"/>
                  </a:lnTo>
                  <a:lnTo>
                    <a:pt x="202527" y="734408"/>
                  </a:lnTo>
                  <a:lnTo>
                    <a:pt x="169010" y="713453"/>
                  </a:lnTo>
                  <a:lnTo>
                    <a:pt x="110256" y="669344"/>
                  </a:lnTo>
                  <a:lnTo>
                    <a:pt x="63194" y="622566"/>
                  </a:lnTo>
                  <a:lnTo>
                    <a:pt x="28608" y="573437"/>
                  </a:lnTo>
                  <a:lnTo>
                    <a:pt x="7282" y="522273"/>
                  </a:lnTo>
                  <a:lnTo>
                    <a:pt x="0" y="46939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83935" y="5847588"/>
              <a:ext cx="2788920" cy="706120"/>
            </a:xfrm>
            <a:custGeom>
              <a:avLst/>
              <a:gdLst/>
              <a:ahLst/>
              <a:cxnLst/>
              <a:rect l="l" t="t" r="r" b="b"/>
              <a:pathLst>
                <a:path w="2788920" h="706120">
                  <a:moveTo>
                    <a:pt x="2788919" y="0"/>
                  </a:moveTo>
                  <a:lnTo>
                    <a:pt x="0" y="0"/>
                  </a:lnTo>
                  <a:lnTo>
                    <a:pt x="0" y="705612"/>
                  </a:lnTo>
                  <a:lnTo>
                    <a:pt x="2788919" y="705612"/>
                  </a:lnTo>
                  <a:lnTo>
                    <a:pt x="2788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42405" y="5842203"/>
            <a:ext cx="183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Fig.</a:t>
            </a:r>
            <a:r>
              <a:rPr sz="1200" b="1" spc="1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13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Modeling </a:t>
            </a:r>
            <a:r>
              <a:rPr sz="1200" spc="-5" dirty="0">
                <a:latin typeface="Carlito"/>
                <a:cs typeface="Carlito"/>
              </a:rPr>
              <a:t>specular</a:t>
            </a:r>
            <a:r>
              <a:rPr sz="1200" spc="-6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reflection.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9548" y="3758565"/>
            <a:ext cx="1263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4440" y="4463033"/>
            <a:ext cx="90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3628" y="4138421"/>
            <a:ext cx="958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latin typeface="Carlito"/>
                <a:cs typeface="Carlito"/>
              </a:rPr>
              <a:t>To </a:t>
            </a:r>
            <a:r>
              <a:rPr sz="1200" spc="-5" dirty="0">
                <a:latin typeface="Carlito"/>
                <a:cs typeface="Carlito"/>
              </a:rPr>
              <a:t>Light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Source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9696" y="4871098"/>
            <a:ext cx="105410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-30" dirty="0">
                <a:latin typeface="Symbol"/>
                <a:cs typeface="Symbol"/>
              </a:rPr>
              <a:t>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43419" y="4815599"/>
            <a:ext cx="105410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-30" dirty="0">
                <a:latin typeface="Symbol"/>
                <a:cs typeface="Symbol"/>
              </a:rPr>
              <a:t></a:t>
            </a:r>
            <a:endParaRPr sz="125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68668" y="5117210"/>
            <a:ext cx="1504315" cy="267335"/>
            <a:chOff x="6868668" y="5117210"/>
            <a:chExt cx="1504315" cy="267335"/>
          </a:xfrm>
        </p:grpSpPr>
        <p:sp>
          <p:nvSpPr>
            <p:cNvPr id="19" name="object 19"/>
            <p:cNvSpPr/>
            <p:nvPr/>
          </p:nvSpPr>
          <p:spPr>
            <a:xfrm>
              <a:off x="6868668" y="5137403"/>
              <a:ext cx="289559" cy="1036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78904" y="5117210"/>
              <a:ext cx="1394460" cy="267335"/>
            </a:xfrm>
            <a:custGeom>
              <a:avLst/>
              <a:gdLst/>
              <a:ahLst/>
              <a:cxnLst/>
              <a:rect l="l" t="t" r="r" b="b"/>
              <a:pathLst>
                <a:path w="1394459" h="267335">
                  <a:moveTo>
                    <a:pt x="1317752" y="31215"/>
                  </a:moveTo>
                  <a:lnTo>
                    <a:pt x="0" y="254761"/>
                  </a:lnTo>
                  <a:lnTo>
                    <a:pt x="2031" y="267207"/>
                  </a:lnTo>
                  <a:lnTo>
                    <a:pt x="1319897" y="43768"/>
                  </a:lnTo>
                  <a:lnTo>
                    <a:pt x="1317752" y="31215"/>
                  </a:lnTo>
                  <a:close/>
                </a:path>
                <a:path w="1394459" h="267335">
                  <a:moveTo>
                    <a:pt x="1388052" y="29082"/>
                  </a:moveTo>
                  <a:lnTo>
                    <a:pt x="1330325" y="29082"/>
                  </a:lnTo>
                  <a:lnTo>
                    <a:pt x="1332356" y="41656"/>
                  </a:lnTo>
                  <a:lnTo>
                    <a:pt x="1319897" y="43768"/>
                  </a:lnTo>
                  <a:lnTo>
                    <a:pt x="1325245" y="75056"/>
                  </a:lnTo>
                  <a:lnTo>
                    <a:pt x="1388052" y="29082"/>
                  </a:lnTo>
                  <a:close/>
                </a:path>
                <a:path w="1394459" h="267335">
                  <a:moveTo>
                    <a:pt x="1330325" y="29082"/>
                  </a:moveTo>
                  <a:lnTo>
                    <a:pt x="1317752" y="31215"/>
                  </a:lnTo>
                  <a:lnTo>
                    <a:pt x="1319897" y="43768"/>
                  </a:lnTo>
                  <a:lnTo>
                    <a:pt x="1332356" y="41656"/>
                  </a:lnTo>
                  <a:lnTo>
                    <a:pt x="1330325" y="29082"/>
                  </a:lnTo>
                  <a:close/>
                </a:path>
                <a:path w="1394459" h="267335">
                  <a:moveTo>
                    <a:pt x="1312418" y="0"/>
                  </a:moveTo>
                  <a:lnTo>
                    <a:pt x="1317752" y="31215"/>
                  </a:lnTo>
                  <a:lnTo>
                    <a:pt x="1330325" y="29082"/>
                  </a:lnTo>
                  <a:lnTo>
                    <a:pt x="1388052" y="29082"/>
                  </a:lnTo>
                  <a:lnTo>
                    <a:pt x="1393952" y="24764"/>
                  </a:lnTo>
                  <a:lnTo>
                    <a:pt x="13124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988300" y="4296917"/>
            <a:ext cx="111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98560" y="4933315"/>
            <a:ext cx="115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V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75704" y="5141976"/>
            <a:ext cx="466725" cy="187960"/>
          </a:xfrm>
          <a:custGeom>
            <a:avLst/>
            <a:gdLst/>
            <a:ahLst/>
            <a:cxnLst/>
            <a:rect l="l" t="t" r="r" b="b"/>
            <a:pathLst>
              <a:path w="466725" h="187960">
                <a:moveTo>
                  <a:pt x="204216" y="12192"/>
                </a:moveTo>
                <a:lnTo>
                  <a:pt x="251080" y="17728"/>
                </a:lnTo>
                <a:lnTo>
                  <a:pt x="295359" y="26702"/>
                </a:lnTo>
                <a:lnTo>
                  <a:pt x="336602" y="41608"/>
                </a:lnTo>
                <a:lnTo>
                  <a:pt x="374359" y="64938"/>
                </a:lnTo>
                <a:lnTo>
                  <a:pt x="408177" y="99187"/>
                </a:lnTo>
                <a:lnTo>
                  <a:pt x="437449" y="142835"/>
                </a:lnTo>
                <a:lnTo>
                  <a:pt x="446913" y="157607"/>
                </a:lnTo>
                <a:lnTo>
                  <a:pt x="452681" y="166663"/>
                </a:lnTo>
                <a:lnTo>
                  <a:pt x="459057" y="176434"/>
                </a:lnTo>
                <a:lnTo>
                  <a:pt x="464218" y="184253"/>
                </a:lnTo>
                <a:lnTo>
                  <a:pt x="466344" y="187452"/>
                </a:lnTo>
              </a:path>
              <a:path w="466725" h="187960">
                <a:moveTo>
                  <a:pt x="184403" y="0"/>
                </a:moveTo>
                <a:lnTo>
                  <a:pt x="164897" y="2577"/>
                </a:lnTo>
                <a:lnTo>
                  <a:pt x="145415" y="4810"/>
                </a:lnTo>
                <a:lnTo>
                  <a:pt x="125932" y="7304"/>
                </a:lnTo>
                <a:lnTo>
                  <a:pt x="106425" y="10668"/>
                </a:lnTo>
                <a:lnTo>
                  <a:pt x="81760" y="19274"/>
                </a:lnTo>
                <a:lnTo>
                  <a:pt x="57785" y="31035"/>
                </a:lnTo>
                <a:lnTo>
                  <a:pt x="33809" y="42582"/>
                </a:lnTo>
                <a:lnTo>
                  <a:pt x="9144" y="50546"/>
                </a:lnTo>
                <a:lnTo>
                  <a:pt x="5206" y="51816"/>
                </a:lnTo>
                <a:lnTo>
                  <a:pt x="2540" y="43815"/>
                </a:lnTo>
                <a:lnTo>
                  <a:pt x="0" y="3987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60411" y="4988445"/>
            <a:ext cx="142240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-40" dirty="0">
                <a:latin typeface="Symbol"/>
                <a:cs typeface="Symbol"/>
              </a:rPr>
              <a:t></a:t>
            </a:r>
            <a:endParaRPr sz="12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6297" y="461899"/>
            <a:ext cx="4391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Specular</a:t>
            </a:r>
            <a:r>
              <a:rPr spc="-60" dirty="0"/>
              <a:t> </a:t>
            </a:r>
            <a:r>
              <a:rPr spc="-15" dirty="0"/>
              <a:t>Reflection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843520" cy="236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Specular </a:t>
            </a:r>
            <a:r>
              <a:rPr sz="3200" spc="-10" dirty="0">
                <a:latin typeface="Carlito"/>
                <a:cs typeface="Carlito"/>
              </a:rPr>
              <a:t>reflection it </a:t>
            </a:r>
            <a:r>
              <a:rPr sz="3200" spc="-20" dirty="0">
                <a:latin typeface="Carlito"/>
                <a:cs typeface="Carlito"/>
              </a:rPr>
              <a:t>may </a:t>
            </a:r>
            <a:r>
              <a:rPr sz="3200" spc="-5" dirty="0">
                <a:latin typeface="Carlito"/>
                <a:cs typeface="Carlito"/>
              </a:rPr>
              <a:t>possible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spc="-5" dirty="0">
                <a:latin typeface="Carlito"/>
                <a:cs typeface="Carlito"/>
              </a:rPr>
              <a:t>some  portion of </a:t>
            </a:r>
            <a:r>
              <a:rPr sz="3200" spc="-15" dirty="0">
                <a:latin typeface="Carlito"/>
                <a:cs typeface="Carlito"/>
              </a:rPr>
              <a:t>surface </a:t>
            </a:r>
            <a:r>
              <a:rPr sz="3200" spc="-20" dirty="0">
                <a:latin typeface="Carlito"/>
                <a:cs typeface="Carlito"/>
              </a:rPr>
              <a:t>generated </a:t>
            </a:r>
            <a:r>
              <a:rPr sz="3200" spc="-10" dirty="0">
                <a:latin typeface="Carlito"/>
                <a:cs typeface="Carlito"/>
              </a:rPr>
              <a:t>more light </a:t>
            </a:r>
            <a:r>
              <a:rPr sz="3200" spc="-5" dirty="0">
                <a:latin typeface="Carlito"/>
                <a:cs typeface="Carlito"/>
              </a:rPr>
              <a:t>or </a:t>
            </a:r>
            <a:r>
              <a:rPr sz="3200" spc="-20" dirty="0">
                <a:latin typeface="Carlito"/>
                <a:cs typeface="Carlito"/>
              </a:rPr>
              <a:t>may  </a:t>
            </a:r>
            <a:r>
              <a:rPr sz="3200" spc="-10" dirty="0">
                <a:latin typeface="Carlito"/>
                <a:cs typeface="Carlito"/>
              </a:rPr>
              <a:t>produce bright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spot.</a:t>
            </a:r>
            <a:endParaRPr sz="32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This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called </a:t>
            </a:r>
            <a:r>
              <a:rPr sz="3200" b="1" dirty="0">
                <a:latin typeface="Carlito"/>
                <a:cs typeface="Carlito"/>
              </a:rPr>
              <a:t>specular</a:t>
            </a:r>
            <a:r>
              <a:rPr sz="3200" b="1" spc="-50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reflection.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3734" y="4479797"/>
            <a:ext cx="190500" cy="1075055"/>
          </a:xfrm>
          <a:custGeom>
            <a:avLst/>
            <a:gdLst/>
            <a:ahLst/>
            <a:cxnLst/>
            <a:rect l="l" t="t" r="r" b="b"/>
            <a:pathLst>
              <a:path w="190500" h="1075054">
                <a:moveTo>
                  <a:pt x="95885" y="114300"/>
                </a:moveTo>
                <a:lnTo>
                  <a:pt x="76726" y="129398"/>
                </a:lnTo>
                <a:lnTo>
                  <a:pt x="69976" y="1074292"/>
                </a:lnTo>
                <a:lnTo>
                  <a:pt x="108076" y="1074546"/>
                </a:lnTo>
                <a:lnTo>
                  <a:pt x="114826" y="129681"/>
                </a:lnTo>
                <a:lnTo>
                  <a:pt x="95885" y="114300"/>
                </a:lnTo>
                <a:close/>
              </a:path>
              <a:path w="190500" h="1075054">
                <a:moveTo>
                  <a:pt x="152709" y="114172"/>
                </a:moveTo>
                <a:lnTo>
                  <a:pt x="76835" y="114172"/>
                </a:lnTo>
                <a:lnTo>
                  <a:pt x="114935" y="114426"/>
                </a:lnTo>
                <a:lnTo>
                  <a:pt x="114826" y="129681"/>
                </a:lnTo>
                <a:lnTo>
                  <a:pt x="190500" y="191134"/>
                </a:lnTo>
                <a:lnTo>
                  <a:pt x="152709" y="114172"/>
                </a:lnTo>
                <a:close/>
              </a:path>
              <a:path w="190500" h="1075054">
                <a:moveTo>
                  <a:pt x="96647" y="0"/>
                </a:moveTo>
                <a:lnTo>
                  <a:pt x="0" y="189864"/>
                </a:lnTo>
                <a:lnTo>
                  <a:pt x="76726" y="129398"/>
                </a:lnTo>
                <a:lnTo>
                  <a:pt x="76835" y="114172"/>
                </a:lnTo>
                <a:lnTo>
                  <a:pt x="152709" y="114172"/>
                </a:lnTo>
                <a:lnTo>
                  <a:pt x="96647" y="0"/>
                </a:lnTo>
                <a:close/>
              </a:path>
              <a:path w="190500" h="1075054">
                <a:moveTo>
                  <a:pt x="95885" y="114300"/>
                </a:moveTo>
                <a:lnTo>
                  <a:pt x="114826" y="129681"/>
                </a:lnTo>
                <a:lnTo>
                  <a:pt x="114935" y="114426"/>
                </a:lnTo>
                <a:lnTo>
                  <a:pt x="95885" y="114300"/>
                </a:lnTo>
                <a:close/>
              </a:path>
              <a:path w="190500" h="1075054">
                <a:moveTo>
                  <a:pt x="76835" y="114172"/>
                </a:moveTo>
                <a:lnTo>
                  <a:pt x="76726" y="129398"/>
                </a:lnTo>
                <a:lnTo>
                  <a:pt x="95885" y="114300"/>
                </a:lnTo>
                <a:lnTo>
                  <a:pt x="76835" y="11417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10561" y="3810000"/>
            <a:ext cx="4820920" cy="2457450"/>
            <a:chOff x="2210561" y="3810000"/>
            <a:chExt cx="4820920" cy="2457450"/>
          </a:xfrm>
        </p:grpSpPr>
        <p:sp>
          <p:nvSpPr>
            <p:cNvPr id="6" name="object 6"/>
            <p:cNvSpPr/>
            <p:nvPr/>
          </p:nvSpPr>
          <p:spPr>
            <a:xfrm>
              <a:off x="2836091" y="5643372"/>
              <a:ext cx="3520088" cy="6240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0562" y="3809999"/>
              <a:ext cx="4820920" cy="2099945"/>
            </a:xfrm>
            <a:custGeom>
              <a:avLst/>
              <a:gdLst/>
              <a:ahLst/>
              <a:cxnLst/>
              <a:rect l="l" t="t" r="r" b="b"/>
              <a:pathLst>
                <a:path w="4820920" h="2099945">
                  <a:moveTo>
                    <a:pt x="751967" y="2053196"/>
                  </a:moveTo>
                  <a:lnTo>
                    <a:pt x="99847" y="1312303"/>
                  </a:lnTo>
                  <a:lnTo>
                    <a:pt x="197358" y="1307719"/>
                  </a:lnTo>
                  <a:lnTo>
                    <a:pt x="180467" y="1300861"/>
                  </a:lnTo>
                  <a:lnTo>
                    <a:pt x="0" y="1227582"/>
                  </a:lnTo>
                  <a:lnTo>
                    <a:pt x="54356" y="1433576"/>
                  </a:lnTo>
                  <a:lnTo>
                    <a:pt x="71310" y="1337500"/>
                  </a:lnTo>
                  <a:lnTo>
                    <a:pt x="723265" y="2078367"/>
                  </a:lnTo>
                  <a:lnTo>
                    <a:pt x="751967" y="2053196"/>
                  </a:lnTo>
                  <a:close/>
                </a:path>
                <a:path w="4820920" h="2099945">
                  <a:moveTo>
                    <a:pt x="1266571" y="1880235"/>
                  </a:moveTo>
                  <a:lnTo>
                    <a:pt x="847623" y="1071702"/>
                  </a:lnTo>
                  <a:lnTo>
                    <a:pt x="943356" y="1090803"/>
                  </a:lnTo>
                  <a:lnTo>
                    <a:pt x="898512" y="1058164"/>
                  </a:lnTo>
                  <a:lnTo>
                    <a:pt x="771144" y="965454"/>
                  </a:lnTo>
                  <a:lnTo>
                    <a:pt x="774192" y="1178433"/>
                  </a:lnTo>
                  <a:lnTo>
                    <a:pt x="813828" y="1089202"/>
                  </a:lnTo>
                  <a:lnTo>
                    <a:pt x="1232789" y="1897761"/>
                  </a:lnTo>
                  <a:lnTo>
                    <a:pt x="1266571" y="1880235"/>
                  </a:lnTo>
                  <a:close/>
                </a:path>
                <a:path w="4820920" h="2099945">
                  <a:moveTo>
                    <a:pt x="1839849" y="1787588"/>
                  </a:moveTo>
                  <a:lnTo>
                    <a:pt x="1660423" y="922286"/>
                  </a:lnTo>
                  <a:lnTo>
                    <a:pt x="1747393" y="966470"/>
                  </a:lnTo>
                  <a:lnTo>
                    <a:pt x="1700758" y="907415"/>
                  </a:lnTo>
                  <a:lnTo>
                    <a:pt x="1657350" y="852436"/>
                  </a:lnTo>
                  <a:lnTo>
                    <a:pt x="1657350" y="907415"/>
                  </a:lnTo>
                  <a:lnTo>
                    <a:pt x="1638757" y="911275"/>
                  </a:lnTo>
                  <a:lnTo>
                    <a:pt x="1638604" y="911313"/>
                  </a:lnTo>
                  <a:lnTo>
                    <a:pt x="1638757" y="911275"/>
                  </a:lnTo>
                  <a:lnTo>
                    <a:pt x="1638985" y="911225"/>
                  </a:lnTo>
                  <a:lnTo>
                    <a:pt x="1657350" y="907415"/>
                  </a:lnTo>
                  <a:lnTo>
                    <a:pt x="1657350" y="852436"/>
                  </a:lnTo>
                  <a:lnTo>
                    <a:pt x="1615440" y="799338"/>
                  </a:lnTo>
                  <a:lnTo>
                    <a:pt x="1560830" y="1005205"/>
                  </a:lnTo>
                  <a:lnTo>
                    <a:pt x="1623085" y="930046"/>
                  </a:lnTo>
                  <a:lnTo>
                    <a:pt x="1802511" y="1795335"/>
                  </a:lnTo>
                  <a:lnTo>
                    <a:pt x="1839849" y="1787588"/>
                  </a:lnTo>
                  <a:close/>
                </a:path>
                <a:path w="4820920" h="2099945">
                  <a:moveTo>
                    <a:pt x="3258312" y="1026414"/>
                  </a:moveTo>
                  <a:lnTo>
                    <a:pt x="3232264" y="928751"/>
                  </a:lnTo>
                  <a:lnTo>
                    <a:pt x="3203448" y="820674"/>
                  </a:lnTo>
                  <a:lnTo>
                    <a:pt x="3071749" y="988060"/>
                  </a:lnTo>
                  <a:lnTo>
                    <a:pt x="3158693" y="943775"/>
                  </a:lnTo>
                  <a:lnTo>
                    <a:pt x="2980563" y="1808962"/>
                  </a:lnTo>
                  <a:lnTo>
                    <a:pt x="3017901" y="1816633"/>
                  </a:lnTo>
                  <a:lnTo>
                    <a:pt x="3195942" y="951344"/>
                  </a:lnTo>
                  <a:lnTo>
                    <a:pt x="3258312" y="1026414"/>
                  </a:lnTo>
                  <a:close/>
                </a:path>
                <a:path w="4820920" h="2099945">
                  <a:moveTo>
                    <a:pt x="3953510" y="352933"/>
                  </a:moveTo>
                  <a:lnTo>
                    <a:pt x="3923652" y="174117"/>
                  </a:lnTo>
                  <a:lnTo>
                    <a:pt x="3894582" y="0"/>
                  </a:lnTo>
                  <a:lnTo>
                    <a:pt x="3647567" y="258826"/>
                  </a:lnTo>
                  <a:lnTo>
                    <a:pt x="3800056" y="198589"/>
                  </a:lnTo>
                  <a:lnTo>
                    <a:pt x="3303143" y="1814830"/>
                  </a:lnTo>
                  <a:lnTo>
                    <a:pt x="3364357" y="1833638"/>
                  </a:lnTo>
                  <a:lnTo>
                    <a:pt x="3861257" y="217424"/>
                  </a:lnTo>
                  <a:lnTo>
                    <a:pt x="3953510" y="352933"/>
                  </a:lnTo>
                  <a:close/>
                </a:path>
                <a:path w="4820920" h="2099945">
                  <a:moveTo>
                    <a:pt x="4047744" y="986790"/>
                  </a:moveTo>
                  <a:lnTo>
                    <a:pt x="3875659" y="1112266"/>
                  </a:lnTo>
                  <a:lnTo>
                    <a:pt x="3971252" y="1093076"/>
                  </a:lnTo>
                  <a:lnTo>
                    <a:pt x="3553841" y="1900059"/>
                  </a:lnTo>
                  <a:lnTo>
                    <a:pt x="3587623" y="1917560"/>
                  </a:lnTo>
                  <a:lnTo>
                    <a:pt x="4005122" y="1110653"/>
                  </a:lnTo>
                  <a:lnTo>
                    <a:pt x="4044823" y="1199769"/>
                  </a:lnTo>
                  <a:lnTo>
                    <a:pt x="4046461" y="1079500"/>
                  </a:lnTo>
                  <a:lnTo>
                    <a:pt x="4047744" y="986790"/>
                  </a:lnTo>
                  <a:close/>
                </a:path>
                <a:path w="4820920" h="2099945">
                  <a:moveTo>
                    <a:pt x="4820412" y="1248918"/>
                  </a:moveTo>
                  <a:lnTo>
                    <a:pt x="4622927" y="1328801"/>
                  </a:lnTo>
                  <a:lnTo>
                    <a:pt x="4720437" y="1333474"/>
                  </a:lnTo>
                  <a:lnTo>
                    <a:pt x="4066921" y="2074519"/>
                  </a:lnTo>
                  <a:lnTo>
                    <a:pt x="4095496" y="2099716"/>
                  </a:lnTo>
                  <a:lnTo>
                    <a:pt x="4749025" y="1358607"/>
                  </a:lnTo>
                  <a:lnTo>
                    <a:pt x="4765802" y="1454785"/>
                  </a:lnTo>
                  <a:lnTo>
                    <a:pt x="4801006" y="1322070"/>
                  </a:lnTo>
                  <a:lnTo>
                    <a:pt x="4820412" y="124891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062" y="461899"/>
            <a:ext cx="7027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 </a:t>
            </a:r>
            <a:r>
              <a:rPr spc="-5" dirty="0"/>
              <a:t>of </a:t>
            </a:r>
            <a:r>
              <a:rPr dirty="0"/>
              <a:t>Specular</a:t>
            </a:r>
            <a:r>
              <a:rPr spc="-20" dirty="0"/>
              <a:t> </a:t>
            </a:r>
            <a:r>
              <a:rPr spc="-15" dirty="0"/>
              <a:t>Reflection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5496560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Metal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surfaces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Mirror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Shiny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plastic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Gold and </a:t>
            </a:r>
            <a:r>
              <a:rPr sz="3200" spc="-10" dirty="0">
                <a:latin typeface="Carlito"/>
                <a:cs typeface="Carlito"/>
              </a:rPr>
              <a:t>silver </a:t>
            </a:r>
            <a:r>
              <a:rPr sz="3200" spc="-15" dirty="0">
                <a:latin typeface="Carlito"/>
                <a:cs typeface="Carlito"/>
              </a:rPr>
              <a:t>coated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surfaces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Shiny </a:t>
            </a:r>
            <a:r>
              <a:rPr sz="3200" dirty="0">
                <a:latin typeface="Carlito"/>
                <a:cs typeface="Carlito"/>
              </a:rPr>
              <a:t>apple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surface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066672"/>
            <a:ext cx="5943600" cy="4930775"/>
            <a:chOff x="1524000" y="1066672"/>
            <a:chExt cx="5943600" cy="4930775"/>
          </a:xfrm>
        </p:grpSpPr>
        <p:sp>
          <p:nvSpPr>
            <p:cNvPr id="3" name="object 3"/>
            <p:cNvSpPr/>
            <p:nvPr/>
          </p:nvSpPr>
          <p:spPr>
            <a:xfrm>
              <a:off x="1524000" y="1523999"/>
              <a:ext cx="5943600" cy="44729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14673" y="1066672"/>
              <a:ext cx="1635760" cy="1934845"/>
            </a:xfrm>
            <a:custGeom>
              <a:avLst/>
              <a:gdLst/>
              <a:ahLst/>
              <a:cxnLst/>
              <a:rect l="l" t="t" r="r" b="b"/>
              <a:pathLst>
                <a:path w="1635760" h="1934845">
                  <a:moveTo>
                    <a:pt x="116696" y="138940"/>
                  </a:moveTo>
                  <a:lnTo>
                    <a:pt x="132104" y="228266"/>
                  </a:lnTo>
                  <a:lnTo>
                    <a:pt x="1565275" y="1934590"/>
                  </a:lnTo>
                  <a:lnTo>
                    <a:pt x="1635378" y="1875663"/>
                  </a:lnTo>
                  <a:lnTo>
                    <a:pt x="202167" y="169548"/>
                  </a:lnTo>
                  <a:lnTo>
                    <a:pt x="116696" y="138940"/>
                  </a:lnTo>
                  <a:close/>
                </a:path>
                <a:path w="1635760" h="1934845">
                  <a:moveTo>
                    <a:pt x="0" y="0"/>
                  </a:moveTo>
                  <a:lnTo>
                    <a:pt x="67182" y="390143"/>
                  </a:lnTo>
                  <a:lnTo>
                    <a:pt x="101865" y="426970"/>
                  </a:lnTo>
                  <a:lnTo>
                    <a:pt x="120014" y="427481"/>
                  </a:lnTo>
                  <a:lnTo>
                    <a:pt x="136957" y="420905"/>
                  </a:lnTo>
                  <a:lnTo>
                    <a:pt x="149637" y="408781"/>
                  </a:lnTo>
                  <a:lnTo>
                    <a:pt x="156841" y="392799"/>
                  </a:lnTo>
                  <a:lnTo>
                    <a:pt x="157352" y="374650"/>
                  </a:lnTo>
                  <a:lnTo>
                    <a:pt x="132104" y="228266"/>
                  </a:lnTo>
                  <a:lnTo>
                    <a:pt x="23367" y="98805"/>
                  </a:lnTo>
                  <a:lnTo>
                    <a:pt x="93344" y="40004"/>
                  </a:lnTo>
                  <a:lnTo>
                    <a:pt x="111717" y="40004"/>
                  </a:lnTo>
                  <a:lnTo>
                    <a:pt x="0" y="0"/>
                  </a:lnTo>
                  <a:close/>
                </a:path>
                <a:path w="1635760" h="1934845">
                  <a:moveTo>
                    <a:pt x="93344" y="40004"/>
                  </a:moveTo>
                  <a:lnTo>
                    <a:pt x="23367" y="98805"/>
                  </a:lnTo>
                  <a:lnTo>
                    <a:pt x="132104" y="228266"/>
                  </a:lnTo>
                  <a:lnTo>
                    <a:pt x="116696" y="138940"/>
                  </a:lnTo>
                  <a:lnTo>
                    <a:pt x="42925" y="112522"/>
                  </a:lnTo>
                  <a:lnTo>
                    <a:pt x="103377" y="61722"/>
                  </a:lnTo>
                  <a:lnTo>
                    <a:pt x="111588" y="61722"/>
                  </a:lnTo>
                  <a:lnTo>
                    <a:pt x="93344" y="40004"/>
                  </a:lnTo>
                  <a:close/>
                </a:path>
                <a:path w="1635760" h="1934845">
                  <a:moveTo>
                    <a:pt x="111717" y="40004"/>
                  </a:moveTo>
                  <a:lnTo>
                    <a:pt x="93344" y="40004"/>
                  </a:lnTo>
                  <a:lnTo>
                    <a:pt x="202167" y="169548"/>
                  </a:lnTo>
                  <a:lnTo>
                    <a:pt x="341884" y="219582"/>
                  </a:lnTo>
                  <a:lnTo>
                    <a:pt x="359834" y="222206"/>
                  </a:lnTo>
                  <a:lnTo>
                    <a:pt x="376808" y="217900"/>
                  </a:lnTo>
                  <a:lnTo>
                    <a:pt x="390925" y="207545"/>
                  </a:lnTo>
                  <a:lnTo>
                    <a:pt x="400303" y="192024"/>
                  </a:lnTo>
                  <a:lnTo>
                    <a:pt x="402980" y="174053"/>
                  </a:lnTo>
                  <a:lnTo>
                    <a:pt x="398668" y="157035"/>
                  </a:lnTo>
                  <a:lnTo>
                    <a:pt x="388284" y="142875"/>
                  </a:lnTo>
                  <a:lnTo>
                    <a:pt x="372744" y="133476"/>
                  </a:lnTo>
                  <a:lnTo>
                    <a:pt x="111717" y="40004"/>
                  </a:lnTo>
                  <a:close/>
                </a:path>
                <a:path w="1635760" h="1934845">
                  <a:moveTo>
                    <a:pt x="111588" y="61722"/>
                  </a:moveTo>
                  <a:lnTo>
                    <a:pt x="103377" y="61722"/>
                  </a:lnTo>
                  <a:lnTo>
                    <a:pt x="116696" y="138940"/>
                  </a:lnTo>
                  <a:lnTo>
                    <a:pt x="202167" y="169548"/>
                  </a:lnTo>
                  <a:lnTo>
                    <a:pt x="111588" y="61722"/>
                  </a:lnTo>
                  <a:close/>
                </a:path>
                <a:path w="1635760" h="1934845">
                  <a:moveTo>
                    <a:pt x="103377" y="61722"/>
                  </a:moveTo>
                  <a:lnTo>
                    <a:pt x="42925" y="112522"/>
                  </a:lnTo>
                  <a:lnTo>
                    <a:pt x="116696" y="138940"/>
                  </a:lnTo>
                  <a:lnTo>
                    <a:pt x="103377" y="61722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Specular</a:t>
            </a:r>
            <a:r>
              <a:rPr spc="-55" dirty="0"/>
              <a:t> </a:t>
            </a:r>
            <a:r>
              <a:rPr spc="-15" dirty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1945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540763" y="1943100"/>
            <a:ext cx="5687838" cy="4012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2D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i="1" smtClean="0">
                <a:latin typeface="Times New Roman" pitchFamily="18" charset="0"/>
              </a:rPr>
              <a:t>Foley and van Dam suggest the following: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for floating point graphics libraries, try to use analytical clipping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for integer graphics libraries </a:t>
            </a:r>
          </a:p>
          <a:p>
            <a:pPr lvl="2" eaLnBrk="1" hangingPunct="1"/>
            <a:r>
              <a:rPr lang="en-US" smtClean="0">
                <a:latin typeface="Times New Roman" pitchFamily="18" charset="0"/>
              </a:rPr>
              <a:t>analytical clipping for lines and polygons</a:t>
            </a:r>
          </a:p>
          <a:p>
            <a:pPr lvl="2" eaLnBrk="1" hangingPunct="1"/>
            <a:r>
              <a:rPr lang="en-US" smtClean="0">
                <a:latin typeface="Times New Roman" pitchFamily="18" charset="0"/>
              </a:rPr>
              <a:t>others, do during scan conversion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sometimes both analytical and raster clipping performed</a:t>
            </a:r>
          </a:p>
          <a:p>
            <a:pPr lvl="1"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reeform 2"/>
          <p:cNvSpPr>
            <a:spLocks/>
          </p:cNvSpPr>
          <p:nvPr/>
        </p:nvSpPr>
        <p:spPr bwMode="auto">
          <a:xfrm rot="-2463843">
            <a:off x="1638300" y="3236913"/>
            <a:ext cx="161925" cy="2303462"/>
          </a:xfrm>
          <a:custGeom>
            <a:avLst/>
            <a:gdLst>
              <a:gd name="T0" fmla="*/ 0 w 814"/>
              <a:gd name="T1" fmla="*/ 0 h 1238"/>
              <a:gd name="T2" fmla="*/ 32131771 w 814"/>
              <a:gd name="T3" fmla="*/ 6923410 h 1238"/>
              <a:gd name="T4" fmla="*/ 32210943 w 814"/>
              <a:gd name="T5" fmla="*/ 2147483647 h 1238"/>
              <a:gd name="T6" fmla="*/ 39586 w 814"/>
              <a:gd name="T7" fmla="*/ 2147483647 h 1238"/>
              <a:gd name="T8" fmla="*/ 0 w 814"/>
              <a:gd name="T9" fmla="*/ 0 h 1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4"/>
              <a:gd name="T16" fmla="*/ 0 h 1238"/>
              <a:gd name="T17" fmla="*/ 814 w 814"/>
              <a:gd name="T18" fmla="*/ 1238 h 1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4" h="1238">
                <a:moveTo>
                  <a:pt x="0" y="0"/>
                </a:moveTo>
                <a:lnTo>
                  <a:pt x="812" y="2"/>
                </a:lnTo>
                <a:lnTo>
                  <a:pt x="814" y="1235"/>
                </a:lnTo>
                <a:lnTo>
                  <a:pt x="1" y="1238"/>
                </a:lnTo>
                <a:lnTo>
                  <a:pt x="0" y="0"/>
                </a:lnTo>
                <a:close/>
              </a:path>
            </a:pathLst>
          </a:custGeom>
          <a:solidFill>
            <a:srgbClr val="F2EC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2" name="Freeform 3"/>
          <p:cNvSpPr>
            <a:spLocks/>
          </p:cNvSpPr>
          <p:nvPr/>
        </p:nvSpPr>
        <p:spPr bwMode="auto">
          <a:xfrm>
            <a:off x="1828800" y="3446463"/>
            <a:ext cx="1539875" cy="1828800"/>
          </a:xfrm>
          <a:custGeom>
            <a:avLst/>
            <a:gdLst>
              <a:gd name="T0" fmla="*/ 2147483647 w 970"/>
              <a:gd name="T1" fmla="*/ 473789373 h 1152"/>
              <a:gd name="T2" fmla="*/ 1940520618 w 970"/>
              <a:gd name="T3" fmla="*/ 0 h 1152"/>
              <a:gd name="T4" fmla="*/ 123488469 w 970"/>
              <a:gd name="T5" fmla="*/ 2147483647 h 1152"/>
              <a:gd name="T6" fmla="*/ 0 w 970"/>
              <a:gd name="T7" fmla="*/ 2147483647 h 1152"/>
              <a:gd name="T8" fmla="*/ 2147483647 w 970"/>
              <a:gd name="T9" fmla="*/ 473789373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0"/>
              <a:gd name="T16" fmla="*/ 0 h 1152"/>
              <a:gd name="T17" fmla="*/ 970 w 970"/>
              <a:gd name="T18" fmla="*/ 1152 h 1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0" h="1152">
                <a:moveTo>
                  <a:pt x="970" y="188"/>
                </a:moveTo>
                <a:lnTo>
                  <a:pt x="770" y="0"/>
                </a:lnTo>
                <a:lnTo>
                  <a:pt x="49" y="994"/>
                </a:lnTo>
                <a:lnTo>
                  <a:pt x="0" y="1152"/>
                </a:lnTo>
                <a:lnTo>
                  <a:pt x="970" y="188"/>
                </a:lnTo>
                <a:close/>
              </a:path>
            </a:pathLst>
          </a:custGeom>
          <a:solidFill>
            <a:srgbClr val="F2EC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Basic illumination model </a:t>
            </a:r>
            <a:endParaRPr lang="en-GB" dirty="0" smtClean="0"/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err="1" smtClean="0">
                <a:solidFill>
                  <a:srgbClr val="400000"/>
                </a:solidFill>
                <a:cs typeface="Times New Roman" pitchFamily="18" charset="0"/>
              </a:rPr>
              <a:t>Phong</a:t>
            </a:r>
            <a:r>
              <a:rPr lang="en-US" sz="2800" dirty="0" smtClean="0">
                <a:solidFill>
                  <a:srgbClr val="400000"/>
                </a:solidFill>
                <a:cs typeface="Times New Roman" pitchFamily="18" charset="0"/>
              </a:rPr>
              <a:t> model: empirical model for </a:t>
            </a:r>
            <a:r>
              <a:rPr lang="en-US" sz="2800" dirty="0" err="1" smtClean="0">
                <a:solidFill>
                  <a:srgbClr val="400000"/>
                </a:solidFill>
                <a:cs typeface="Times New Roman" pitchFamily="18" charset="0"/>
              </a:rPr>
              <a:t>specular</a:t>
            </a:r>
            <a:r>
              <a:rPr lang="en-US" sz="2800" dirty="0" smtClean="0">
                <a:solidFill>
                  <a:srgbClr val="400000"/>
                </a:solidFill>
                <a:cs typeface="Times New Roman" pitchFamily="18" charset="0"/>
              </a:rPr>
              <a:t> reflection 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2133600" y="3509963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943100" y="300831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N</a:t>
            </a:r>
            <a:endParaRPr lang="en-GB" b="1" i="0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133600" y="41910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Symbol" pitchFamily="18" charset="2"/>
                <a:sym typeface="Symbol" pitchFamily="18" charset="2"/>
              </a:rPr>
              <a:t>q</a:t>
            </a:r>
            <a:endParaRPr lang="en-GB" i="0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4191000" y="2971800"/>
            <a:ext cx="4191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endParaRPr lang="en-GB" sz="2800" i="0">
              <a:solidFill>
                <a:srgbClr val="400000"/>
              </a:solidFill>
              <a:cs typeface="Times New Roman" pitchFamily="18" charset="0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rot="19136157" flipV="1">
            <a:off x="1943100" y="3722688"/>
            <a:ext cx="0" cy="181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1028700" y="35417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L</a:t>
            </a:r>
            <a:endParaRPr lang="en-GB" b="1" i="0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822450" y="4187825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Symbol" pitchFamily="18" charset="2"/>
                <a:sym typeface="Symbol" pitchFamily="18" charset="2"/>
              </a:rPr>
              <a:t>q</a:t>
            </a:r>
            <a:endParaRPr lang="en-GB" i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7182" name="Arc 14"/>
          <p:cNvSpPr>
            <a:spLocks/>
          </p:cNvSpPr>
          <p:nvPr/>
        </p:nvSpPr>
        <p:spPr bwMode="auto">
          <a:xfrm>
            <a:off x="1711325" y="4202113"/>
            <a:ext cx="465138" cy="646112"/>
          </a:xfrm>
          <a:custGeom>
            <a:avLst/>
            <a:gdLst>
              <a:gd name="T0" fmla="*/ 0 w 13909"/>
              <a:gd name="T1" fmla="*/ 135581337 h 21572"/>
              <a:gd name="T2" fmla="*/ 478892092 w 13909"/>
              <a:gd name="T3" fmla="*/ 0 h 21572"/>
              <a:gd name="T4" fmla="*/ 520179775 w 13909"/>
              <a:gd name="T5" fmla="*/ 579618922 h 21572"/>
              <a:gd name="T6" fmla="*/ 0 60000 65536"/>
              <a:gd name="T7" fmla="*/ 0 60000 65536"/>
              <a:gd name="T8" fmla="*/ 0 60000 65536"/>
              <a:gd name="T9" fmla="*/ 0 w 13909"/>
              <a:gd name="T10" fmla="*/ 0 h 21572"/>
              <a:gd name="T11" fmla="*/ 13909 w 13909"/>
              <a:gd name="T12" fmla="*/ 21572 h 215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09" h="21572" fill="none" extrusionOk="0">
                <a:moveTo>
                  <a:pt x="0" y="5046"/>
                </a:moveTo>
                <a:cubicBezTo>
                  <a:pt x="3604" y="2012"/>
                  <a:pt x="8100" y="240"/>
                  <a:pt x="12805" y="0"/>
                </a:cubicBezTo>
              </a:path>
              <a:path w="13909" h="21572" stroke="0" extrusionOk="0">
                <a:moveTo>
                  <a:pt x="0" y="5046"/>
                </a:moveTo>
                <a:cubicBezTo>
                  <a:pt x="3604" y="2012"/>
                  <a:pt x="8100" y="240"/>
                  <a:pt x="12805" y="0"/>
                </a:cubicBezTo>
                <a:lnTo>
                  <a:pt x="13909" y="21572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rot="2463843" flipH="1" flipV="1">
            <a:off x="2338388" y="3727450"/>
            <a:ext cx="0" cy="181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 flipH="1">
            <a:off x="2857500" y="35464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R</a:t>
            </a:r>
            <a:endParaRPr lang="en-GB" b="1" i="0"/>
          </a:p>
        </p:txBody>
      </p:sp>
      <p:sp>
        <p:nvSpPr>
          <p:cNvPr id="7185" name="Arc 17"/>
          <p:cNvSpPr>
            <a:spLocks/>
          </p:cNvSpPr>
          <p:nvPr/>
        </p:nvSpPr>
        <p:spPr bwMode="auto">
          <a:xfrm flipH="1">
            <a:off x="2105025" y="4206875"/>
            <a:ext cx="677863" cy="646113"/>
          </a:xfrm>
          <a:custGeom>
            <a:avLst/>
            <a:gdLst>
              <a:gd name="T0" fmla="*/ 0 w 20272"/>
              <a:gd name="T1" fmla="*/ 379285206 h 21572"/>
              <a:gd name="T2" fmla="*/ 716659012 w 20272"/>
              <a:gd name="T3" fmla="*/ 0 h 21572"/>
              <a:gd name="T4" fmla="*/ 757935877 w 20272"/>
              <a:gd name="T5" fmla="*/ 579621257 h 21572"/>
              <a:gd name="T6" fmla="*/ 0 60000 65536"/>
              <a:gd name="T7" fmla="*/ 0 60000 65536"/>
              <a:gd name="T8" fmla="*/ 0 60000 65536"/>
              <a:gd name="T9" fmla="*/ 0 w 20272"/>
              <a:gd name="T10" fmla="*/ 0 h 21572"/>
              <a:gd name="T11" fmla="*/ 20272 w 20272"/>
              <a:gd name="T12" fmla="*/ 21572 h 215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72" h="21572" fill="none" extrusionOk="0">
                <a:moveTo>
                  <a:pt x="-1" y="14115"/>
                </a:moveTo>
                <a:cubicBezTo>
                  <a:pt x="2985" y="5996"/>
                  <a:pt x="10528" y="442"/>
                  <a:pt x="19168" y="0"/>
                </a:cubicBezTo>
              </a:path>
              <a:path w="20272" h="21572" stroke="0" extrusionOk="0">
                <a:moveTo>
                  <a:pt x="-1" y="14115"/>
                </a:moveTo>
                <a:cubicBezTo>
                  <a:pt x="2985" y="5996"/>
                  <a:pt x="10528" y="442"/>
                  <a:pt x="19168" y="0"/>
                </a:cubicBezTo>
                <a:lnTo>
                  <a:pt x="20272" y="21572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066800" y="4876800"/>
            <a:ext cx="2209800" cy="995363"/>
            <a:chOff x="624" y="3165"/>
            <a:chExt cx="960" cy="672"/>
          </a:xfrm>
        </p:grpSpPr>
        <p:sp>
          <p:nvSpPr>
            <p:cNvPr id="7191" name="Line 19"/>
            <p:cNvSpPr>
              <a:spLocks noChangeShapeType="1"/>
            </p:cNvSpPr>
            <p:nvPr/>
          </p:nvSpPr>
          <p:spPr bwMode="auto">
            <a:xfrm>
              <a:off x="624" y="3165"/>
              <a:ext cx="96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92" name="Rectangle 20"/>
            <p:cNvSpPr>
              <a:spLocks noChangeArrowheads="1"/>
            </p:cNvSpPr>
            <p:nvPr/>
          </p:nvSpPr>
          <p:spPr bwMode="auto">
            <a:xfrm>
              <a:off x="624" y="3165"/>
              <a:ext cx="960" cy="67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87" name="Line 38"/>
          <p:cNvSpPr>
            <a:spLocks noChangeShapeType="1"/>
          </p:cNvSpPr>
          <p:nvPr/>
        </p:nvSpPr>
        <p:spPr bwMode="auto">
          <a:xfrm rot="2463843" flipV="1">
            <a:off x="2436813" y="4014788"/>
            <a:ext cx="639762" cy="1214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8" name="Text Box 41"/>
          <p:cNvSpPr txBox="1">
            <a:spLocks noChangeArrowheads="1"/>
          </p:cNvSpPr>
          <p:nvPr/>
        </p:nvSpPr>
        <p:spPr bwMode="auto">
          <a:xfrm flipH="1">
            <a:off x="3352800" y="4038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V</a:t>
            </a:r>
            <a:endParaRPr lang="en-GB" b="1" i="0"/>
          </a:p>
        </p:txBody>
      </p:sp>
      <p:sp>
        <p:nvSpPr>
          <p:cNvPr id="7189" name="Text Box 43"/>
          <p:cNvSpPr txBox="1">
            <a:spLocks noChangeArrowheads="1"/>
          </p:cNvSpPr>
          <p:nvPr/>
        </p:nvSpPr>
        <p:spPr bwMode="auto">
          <a:xfrm>
            <a:off x="2371725" y="4295775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sym typeface="Symbol" pitchFamily="18" charset="2"/>
              </a:rPr>
              <a:t></a:t>
            </a:r>
            <a:endParaRPr lang="en-GB" i="0"/>
          </a:p>
        </p:txBody>
      </p:sp>
      <p:graphicFrame>
        <p:nvGraphicFramePr>
          <p:cNvPr id="7170" name="Object 46"/>
          <p:cNvGraphicFramePr>
            <a:graphicFrameLocks noChangeAspect="1"/>
          </p:cNvGraphicFramePr>
          <p:nvPr/>
        </p:nvGraphicFramePr>
        <p:xfrm>
          <a:off x="4100513" y="2841625"/>
          <a:ext cx="4249737" cy="3001963"/>
        </p:xfrm>
        <a:graphic>
          <a:graphicData uri="http://schemas.openxmlformats.org/presentationml/2006/ole">
            <p:oleObj spid="_x0000_s7170" name="Equation" r:id="rId3" imgW="2171520" imgH="1536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reeform 2"/>
          <p:cNvSpPr>
            <a:spLocks/>
          </p:cNvSpPr>
          <p:nvPr/>
        </p:nvSpPr>
        <p:spPr bwMode="auto">
          <a:xfrm rot="-2463843">
            <a:off x="1638300" y="3236913"/>
            <a:ext cx="161925" cy="2303462"/>
          </a:xfrm>
          <a:custGeom>
            <a:avLst/>
            <a:gdLst>
              <a:gd name="T0" fmla="*/ 0 w 814"/>
              <a:gd name="T1" fmla="*/ 0 h 1238"/>
              <a:gd name="T2" fmla="*/ 32131771 w 814"/>
              <a:gd name="T3" fmla="*/ 6923410 h 1238"/>
              <a:gd name="T4" fmla="*/ 32210943 w 814"/>
              <a:gd name="T5" fmla="*/ 2147483647 h 1238"/>
              <a:gd name="T6" fmla="*/ 39586 w 814"/>
              <a:gd name="T7" fmla="*/ 2147483647 h 1238"/>
              <a:gd name="T8" fmla="*/ 0 w 814"/>
              <a:gd name="T9" fmla="*/ 0 h 1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4"/>
              <a:gd name="T16" fmla="*/ 0 h 1238"/>
              <a:gd name="T17" fmla="*/ 814 w 814"/>
              <a:gd name="T18" fmla="*/ 1238 h 1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4" h="1238">
                <a:moveTo>
                  <a:pt x="0" y="0"/>
                </a:moveTo>
                <a:lnTo>
                  <a:pt x="812" y="2"/>
                </a:lnTo>
                <a:lnTo>
                  <a:pt x="814" y="1235"/>
                </a:lnTo>
                <a:lnTo>
                  <a:pt x="1" y="1238"/>
                </a:lnTo>
                <a:lnTo>
                  <a:pt x="0" y="0"/>
                </a:lnTo>
                <a:close/>
              </a:path>
            </a:pathLst>
          </a:custGeom>
          <a:solidFill>
            <a:srgbClr val="F2EC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6" name="Freeform 3"/>
          <p:cNvSpPr>
            <a:spLocks/>
          </p:cNvSpPr>
          <p:nvPr/>
        </p:nvSpPr>
        <p:spPr bwMode="auto">
          <a:xfrm>
            <a:off x="1828800" y="3446463"/>
            <a:ext cx="1539875" cy="1828800"/>
          </a:xfrm>
          <a:custGeom>
            <a:avLst/>
            <a:gdLst>
              <a:gd name="T0" fmla="*/ 2147483647 w 970"/>
              <a:gd name="T1" fmla="*/ 473789373 h 1152"/>
              <a:gd name="T2" fmla="*/ 1940520618 w 970"/>
              <a:gd name="T3" fmla="*/ 0 h 1152"/>
              <a:gd name="T4" fmla="*/ 123488469 w 970"/>
              <a:gd name="T5" fmla="*/ 2147483647 h 1152"/>
              <a:gd name="T6" fmla="*/ 0 w 970"/>
              <a:gd name="T7" fmla="*/ 2147483647 h 1152"/>
              <a:gd name="T8" fmla="*/ 2147483647 w 970"/>
              <a:gd name="T9" fmla="*/ 473789373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0"/>
              <a:gd name="T16" fmla="*/ 0 h 1152"/>
              <a:gd name="T17" fmla="*/ 970 w 970"/>
              <a:gd name="T18" fmla="*/ 1152 h 1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0" h="1152">
                <a:moveTo>
                  <a:pt x="970" y="188"/>
                </a:moveTo>
                <a:lnTo>
                  <a:pt x="770" y="0"/>
                </a:lnTo>
                <a:lnTo>
                  <a:pt x="49" y="994"/>
                </a:lnTo>
                <a:lnTo>
                  <a:pt x="0" y="1152"/>
                </a:lnTo>
                <a:lnTo>
                  <a:pt x="970" y="188"/>
                </a:lnTo>
                <a:close/>
              </a:path>
            </a:pathLst>
          </a:custGeom>
          <a:solidFill>
            <a:srgbClr val="F2EC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illumination model </a:t>
            </a:r>
            <a:endParaRPr lang="en-GB" dirty="0" smtClean="0"/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400000"/>
                </a:solidFill>
                <a:cs typeface="Times New Roman" pitchFamily="18" charset="0"/>
              </a:rPr>
              <a:t>Phong model: empirical model for specular reflection 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V="1">
            <a:off x="2133600" y="3509963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943100" y="300831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N</a:t>
            </a:r>
            <a:endParaRPr lang="en-GB" b="1" i="0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133600" y="41910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Symbol" pitchFamily="18" charset="2"/>
                <a:sym typeface="Symbol" pitchFamily="18" charset="2"/>
              </a:rPr>
              <a:t>q</a:t>
            </a:r>
            <a:endParaRPr lang="en-GB" i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191000" y="2971800"/>
            <a:ext cx="4191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endParaRPr lang="en-GB" sz="2800" i="0">
              <a:solidFill>
                <a:srgbClr val="400000"/>
              </a:solidFill>
              <a:cs typeface="Times New Roman" pitchFamily="18" charset="0"/>
            </a:endParaRP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rot="19136157" flipV="1">
            <a:off x="1943100" y="3722688"/>
            <a:ext cx="0" cy="181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028700" y="35417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L</a:t>
            </a:r>
            <a:endParaRPr lang="en-GB" b="1" i="0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822450" y="4187825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Symbol" pitchFamily="18" charset="2"/>
                <a:sym typeface="Symbol" pitchFamily="18" charset="2"/>
              </a:rPr>
              <a:t>q</a:t>
            </a:r>
            <a:endParaRPr lang="en-GB" i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8206" name="Arc 14"/>
          <p:cNvSpPr>
            <a:spLocks/>
          </p:cNvSpPr>
          <p:nvPr/>
        </p:nvSpPr>
        <p:spPr bwMode="auto">
          <a:xfrm>
            <a:off x="1711325" y="4202113"/>
            <a:ext cx="465138" cy="646112"/>
          </a:xfrm>
          <a:custGeom>
            <a:avLst/>
            <a:gdLst>
              <a:gd name="T0" fmla="*/ 0 w 13909"/>
              <a:gd name="T1" fmla="*/ 135581337 h 21572"/>
              <a:gd name="T2" fmla="*/ 478892092 w 13909"/>
              <a:gd name="T3" fmla="*/ 0 h 21572"/>
              <a:gd name="T4" fmla="*/ 520179775 w 13909"/>
              <a:gd name="T5" fmla="*/ 579618922 h 21572"/>
              <a:gd name="T6" fmla="*/ 0 60000 65536"/>
              <a:gd name="T7" fmla="*/ 0 60000 65536"/>
              <a:gd name="T8" fmla="*/ 0 60000 65536"/>
              <a:gd name="T9" fmla="*/ 0 w 13909"/>
              <a:gd name="T10" fmla="*/ 0 h 21572"/>
              <a:gd name="T11" fmla="*/ 13909 w 13909"/>
              <a:gd name="T12" fmla="*/ 21572 h 215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09" h="21572" fill="none" extrusionOk="0">
                <a:moveTo>
                  <a:pt x="0" y="5046"/>
                </a:moveTo>
                <a:cubicBezTo>
                  <a:pt x="3604" y="2012"/>
                  <a:pt x="8100" y="240"/>
                  <a:pt x="12805" y="0"/>
                </a:cubicBezTo>
              </a:path>
              <a:path w="13909" h="21572" stroke="0" extrusionOk="0">
                <a:moveTo>
                  <a:pt x="0" y="5046"/>
                </a:moveTo>
                <a:cubicBezTo>
                  <a:pt x="3604" y="2012"/>
                  <a:pt x="8100" y="240"/>
                  <a:pt x="12805" y="0"/>
                </a:cubicBezTo>
                <a:lnTo>
                  <a:pt x="13909" y="21572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rot="2463843" flipH="1" flipV="1">
            <a:off x="2338388" y="3727450"/>
            <a:ext cx="0" cy="181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 flipH="1">
            <a:off x="2857500" y="35464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R</a:t>
            </a:r>
            <a:endParaRPr lang="en-GB" b="1" i="0"/>
          </a:p>
        </p:txBody>
      </p:sp>
      <p:sp>
        <p:nvSpPr>
          <p:cNvPr id="8209" name="Arc 17"/>
          <p:cNvSpPr>
            <a:spLocks/>
          </p:cNvSpPr>
          <p:nvPr/>
        </p:nvSpPr>
        <p:spPr bwMode="auto">
          <a:xfrm flipH="1">
            <a:off x="2105025" y="4206875"/>
            <a:ext cx="677863" cy="646113"/>
          </a:xfrm>
          <a:custGeom>
            <a:avLst/>
            <a:gdLst>
              <a:gd name="T0" fmla="*/ 0 w 20272"/>
              <a:gd name="T1" fmla="*/ 379285206 h 21572"/>
              <a:gd name="T2" fmla="*/ 716659012 w 20272"/>
              <a:gd name="T3" fmla="*/ 0 h 21572"/>
              <a:gd name="T4" fmla="*/ 757935877 w 20272"/>
              <a:gd name="T5" fmla="*/ 579621257 h 21572"/>
              <a:gd name="T6" fmla="*/ 0 60000 65536"/>
              <a:gd name="T7" fmla="*/ 0 60000 65536"/>
              <a:gd name="T8" fmla="*/ 0 60000 65536"/>
              <a:gd name="T9" fmla="*/ 0 w 20272"/>
              <a:gd name="T10" fmla="*/ 0 h 21572"/>
              <a:gd name="T11" fmla="*/ 20272 w 20272"/>
              <a:gd name="T12" fmla="*/ 21572 h 215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72" h="21572" fill="none" extrusionOk="0">
                <a:moveTo>
                  <a:pt x="-1" y="14115"/>
                </a:moveTo>
                <a:cubicBezTo>
                  <a:pt x="2985" y="5996"/>
                  <a:pt x="10528" y="442"/>
                  <a:pt x="19168" y="0"/>
                </a:cubicBezTo>
              </a:path>
              <a:path w="20272" h="21572" stroke="0" extrusionOk="0">
                <a:moveTo>
                  <a:pt x="-1" y="14115"/>
                </a:moveTo>
                <a:cubicBezTo>
                  <a:pt x="2985" y="5996"/>
                  <a:pt x="10528" y="442"/>
                  <a:pt x="19168" y="0"/>
                </a:cubicBezTo>
                <a:lnTo>
                  <a:pt x="20272" y="21572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066800" y="4876800"/>
            <a:ext cx="2209800" cy="995363"/>
            <a:chOff x="624" y="3165"/>
            <a:chExt cx="960" cy="672"/>
          </a:xfrm>
        </p:grpSpPr>
        <p:sp>
          <p:nvSpPr>
            <p:cNvPr id="8215" name="Line 19"/>
            <p:cNvSpPr>
              <a:spLocks noChangeShapeType="1"/>
            </p:cNvSpPr>
            <p:nvPr/>
          </p:nvSpPr>
          <p:spPr bwMode="auto">
            <a:xfrm>
              <a:off x="624" y="3165"/>
              <a:ext cx="96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216" name="Rectangle 20"/>
            <p:cNvSpPr>
              <a:spLocks noChangeArrowheads="1"/>
            </p:cNvSpPr>
            <p:nvPr/>
          </p:nvSpPr>
          <p:spPr bwMode="auto">
            <a:xfrm>
              <a:off x="624" y="3165"/>
              <a:ext cx="960" cy="67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11" name="Line 21"/>
          <p:cNvSpPr>
            <a:spLocks noChangeShapeType="1"/>
          </p:cNvSpPr>
          <p:nvPr/>
        </p:nvSpPr>
        <p:spPr bwMode="auto">
          <a:xfrm rot="2463843" flipV="1">
            <a:off x="2436813" y="4014788"/>
            <a:ext cx="639762" cy="1214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 flipH="1">
            <a:off x="3352800" y="4038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V</a:t>
            </a:r>
            <a:endParaRPr lang="en-GB" b="1" i="0"/>
          </a:p>
        </p:txBody>
      </p:sp>
      <p:sp>
        <p:nvSpPr>
          <p:cNvPr id="8213" name="Text Box 23"/>
          <p:cNvSpPr txBox="1">
            <a:spLocks noChangeArrowheads="1"/>
          </p:cNvSpPr>
          <p:nvPr/>
        </p:nvSpPr>
        <p:spPr bwMode="auto">
          <a:xfrm>
            <a:off x="2371725" y="4295775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sym typeface="Symbol" pitchFamily="18" charset="2"/>
              </a:rPr>
              <a:t></a:t>
            </a:r>
            <a:endParaRPr lang="en-GB" i="0"/>
          </a:p>
        </p:txBody>
      </p:sp>
      <p:graphicFrame>
        <p:nvGraphicFramePr>
          <p:cNvPr id="8194" name="Object 24"/>
          <p:cNvGraphicFramePr>
            <a:graphicFrameLocks noChangeAspect="1"/>
          </p:cNvGraphicFramePr>
          <p:nvPr/>
        </p:nvGraphicFramePr>
        <p:xfrm>
          <a:off x="4176713" y="2970213"/>
          <a:ext cx="4843462" cy="2187575"/>
        </p:xfrm>
        <a:graphic>
          <a:graphicData uri="http://schemas.openxmlformats.org/presentationml/2006/ole">
            <p:oleObj spid="_x0000_s8194" name="Equation" r:id="rId3" imgW="2247840" imgH="1015920" progId="Equation.3">
              <p:embed/>
            </p:oleObj>
          </a:graphicData>
        </a:graphic>
      </p:graphicFrame>
      <p:sp>
        <p:nvSpPr>
          <p:cNvPr id="8214" name="Text Box 4"/>
          <p:cNvSpPr txBox="1">
            <a:spLocks noChangeArrowheads="1"/>
          </p:cNvSpPr>
          <p:nvPr/>
        </p:nvSpPr>
        <p:spPr bwMode="auto">
          <a:xfrm>
            <a:off x="6248400" y="6019800"/>
            <a:ext cx="2603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0"/>
              <a:t>H&amp;B 17-3:537-546</a:t>
            </a:r>
            <a:endParaRPr lang="en-GB" i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illumination model </a:t>
            </a:r>
            <a:endParaRPr lang="en-GB" dirty="0" smtClean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400000"/>
                </a:solidFill>
                <a:cs typeface="Times New Roman" pitchFamily="18" charset="0"/>
              </a:rPr>
              <a:t>Phong model: calculating the vectors</a:t>
            </a:r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V="1">
            <a:off x="2133600" y="3509963"/>
            <a:ext cx="0" cy="1371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1676400" y="3429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N</a:t>
            </a:r>
            <a:endParaRPr lang="en-GB" b="1" i="0"/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4191000" y="2971800"/>
            <a:ext cx="4191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endParaRPr lang="en-GB" sz="2800" i="0">
              <a:solidFill>
                <a:srgbClr val="400000"/>
              </a:solidFill>
              <a:cs typeface="Times New Roman" pitchFamily="18" charset="0"/>
            </a:endParaRPr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 rot="19136157" flipV="1">
            <a:off x="1943100" y="3722688"/>
            <a:ext cx="0" cy="18192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6" name="Text Box 12"/>
          <p:cNvSpPr txBox="1">
            <a:spLocks noChangeArrowheads="1"/>
          </p:cNvSpPr>
          <p:nvPr/>
        </p:nvSpPr>
        <p:spPr bwMode="auto">
          <a:xfrm>
            <a:off x="1028700" y="35417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L</a:t>
            </a:r>
            <a:endParaRPr lang="en-GB" b="1" i="0"/>
          </a:p>
        </p:txBody>
      </p:sp>
      <p:sp>
        <p:nvSpPr>
          <p:cNvPr id="9227" name="Line 15"/>
          <p:cNvSpPr>
            <a:spLocks noChangeShapeType="1"/>
          </p:cNvSpPr>
          <p:nvPr/>
        </p:nvSpPr>
        <p:spPr bwMode="auto">
          <a:xfrm rot="2463843" flipH="1" flipV="1">
            <a:off x="2338388" y="3727450"/>
            <a:ext cx="0" cy="18192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8" name="Text Box 16"/>
          <p:cNvSpPr txBox="1">
            <a:spLocks noChangeArrowheads="1"/>
          </p:cNvSpPr>
          <p:nvPr/>
        </p:nvSpPr>
        <p:spPr bwMode="auto">
          <a:xfrm flipH="1">
            <a:off x="2857500" y="35464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R</a:t>
            </a:r>
            <a:endParaRPr lang="en-GB" b="1" i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066800" y="4876800"/>
            <a:ext cx="2209800" cy="995363"/>
            <a:chOff x="624" y="3165"/>
            <a:chExt cx="960" cy="672"/>
          </a:xfrm>
        </p:grpSpPr>
        <p:sp>
          <p:nvSpPr>
            <p:cNvPr id="9242" name="Line 19"/>
            <p:cNvSpPr>
              <a:spLocks noChangeShapeType="1"/>
            </p:cNvSpPr>
            <p:nvPr/>
          </p:nvSpPr>
          <p:spPr bwMode="auto">
            <a:xfrm>
              <a:off x="624" y="3165"/>
              <a:ext cx="96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43" name="Rectangle 20"/>
            <p:cNvSpPr>
              <a:spLocks noChangeArrowheads="1"/>
            </p:cNvSpPr>
            <p:nvPr/>
          </p:nvSpPr>
          <p:spPr bwMode="auto">
            <a:xfrm>
              <a:off x="624" y="3165"/>
              <a:ext cx="960" cy="67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9218" name="Object 24"/>
          <p:cNvGraphicFramePr>
            <a:graphicFrameLocks noChangeAspect="1"/>
          </p:cNvGraphicFramePr>
          <p:nvPr/>
        </p:nvGraphicFramePr>
        <p:xfrm>
          <a:off x="4430713" y="3097213"/>
          <a:ext cx="2271712" cy="1268412"/>
        </p:xfrm>
        <a:graphic>
          <a:graphicData uri="http://schemas.openxmlformats.org/presentationml/2006/ole">
            <p:oleObj spid="_x0000_s9218" name="Equation" r:id="rId3" imgW="1091880" imgH="609480" progId="Equation.3">
              <p:embed/>
            </p:oleObj>
          </a:graphicData>
        </a:graphic>
      </p:graphicFrame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133600" y="2813050"/>
            <a:ext cx="615950" cy="1290638"/>
            <a:chOff x="1344" y="1772"/>
            <a:chExt cx="388" cy="813"/>
          </a:xfrm>
        </p:grpSpPr>
        <p:sp>
          <p:nvSpPr>
            <p:cNvPr id="9239" name="Line 25"/>
            <p:cNvSpPr>
              <a:spLocks noChangeShapeType="1"/>
            </p:cNvSpPr>
            <p:nvPr/>
          </p:nvSpPr>
          <p:spPr bwMode="auto">
            <a:xfrm rot="19136157" flipV="1">
              <a:off x="1577" y="1772"/>
              <a:ext cx="44" cy="81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40" name="Text Box 26"/>
            <p:cNvSpPr txBox="1">
              <a:spLocks noChangeArrowheads="1"/>
            </p:cNvSpPr>
            <p:nvPr/>
          </p:nvSpPr>
          <p:spPr bwMode="auto">
            <a:xfrm>
              <a:off x="1488" y="182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0"/>
                <a:t>L</a:t>
              </a:r>
              <a:endParaRPr lang="en-GB" b="1" i="0"/>
            </a:p>
          </p:txBody>
        </p:sp>
        <p:sp>
          <p:nvSpPr>
            <p:cNvPr id="9241" name="Line 28"/>
            <p:cNvSpPr>
              <a:spLocks noChangeShapeType="1"/>
            </p:cNvSpPr>
            <p:nvPr/>
          </p:nvSpPr>
          <p:spPr bwMode="auto">
            <a:xfrm flipV="1">
              <a:off x="1344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371600" y="3962400"/>
            <a:ext cx="762000" cy="914400"/>
            <a:chOff x="864" y="2496"/>
            <a:chExt cx="480" cy="576"/>
          </a:xfrm>
        </p:grpSpPr>
        <p:sp>
          <p:nvSpPr>
            <p:cNvPr id="9236" name="Line 27"/>
            <p:cNvSpPr>
              <a:spLocks noChangeShapeType="1"/>
            </p:cNvSpPr>
            <p:nvPr/>
          </p:nvSpPr>
          <p:spPr bwMode="auto">
            <a:xfrm>
              <a:off x="864" y="249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37" name="Text Box 29"/>
            <p:cNvSpPr txBox="1">
              <a:spLocks noChangeArrowheads="1"/>
            </p:cNvSpPr>
            <p:nvPr/>
          </p:nvSpPr>
          <p:spPr bwMode="auto">
            <a:xfrm>
              <a:off x="864" y="2640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0"/>
                <a:t>N.L</a:t>
              </a:r>
              <a:endParaRPr lang="en-GB" b="1" i="0"/>
            </a:p>
          </p:txBody>
        </p:sp>
        <p:sp>
          <p:nvSpPr>
            <p:cNvPr id="9238" name="Line 30"/>
            <p:cNvSpPr>
              <a:spLocks noChangeShapeType="1"/>
            </p:cNvSpPr>
            <p:nvPr/>
          </p:nvSpPr>
          <p:spPr bwMode="auto">
            <a:xfrm flipV="1">
              <a:off x="1248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436813" y="4014788"/>
            <a:ext cx="4070350" cy="1708150"/>
            <a:chOff x="1535" y="2529"/>
            <a:chExt cx="2564" cy="1076"/>
          </a:xfrm>
        </p:grpSpPr>
        <p:sp>
          <p:nvSpPr>
            <p:cNvPr id="9234" name="Line 21"/>
            <p:cNvSpPr>
              <a:spLocks noChangeShapeType="1"/>
            </p:cNvSpPr>
            <p:nvPr/>
          </p:nvSpPr>
          <p:spPr bwMode="auto">
            <a:xfrm rot="2463843" flipV="1">
              <a:off x="1535" y="2529"/>
              <a:ext cx="403" cy="76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35" name="Text Box 22"/>
            <p:cNvSpPr txBox="1">
              <a:spLocks noChangeArrowheads="1"/>
            </p:cNvSpPr>
            <p:nvPr/>
          </p:nvSpPr>
          <p:spPr bwMode="auto">
            <a:xfrm flipH="1">
              <a:off x="2112" y="254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0"/>
                <a:t>V</a:t>
              </a:r>
              <a:endParaRPr lang="en-GB" b="1" i="0"/>
            </a:p>
          </p:txBody>
        </p:sp>
        <p:graphicFrame>
          <p:nvGraphicFramePr>
            <p:cNvPr id="9219" name="Object 33"/>
            <p:cNvGraphicFramePr>
              <a:graphicFrameLocks noChangeAspect="1"/>
            </p:cNvGraphicFramePr>
            <p:nvPr/>
          </p:nvGraphicFramePr>
          <p:xfrm>
            <a:off x="2736" y="3072"/>
            <a:ext cx="1363" cy="533"/>
          </p:xfrm>
          <a:graphic>
            <a:graphicData uri="http://schemas.openxmlformats.org/presentationml/2006/ole">
              <p:oleObj spid="_x0000_s9219" name="Equation" r:id="rId4" imgW="1104840" imgH="431640" progId="Equation.3">
                <p:embed/>
              </p:oleObj>
            </a:graphicData>
          </a:graphic>
        </p:graphicFrame>
      </p:grpSp>
      <p:sp>
        <p:nvSpPr>
          <p:cNvPr id="9233" name="Text Box 4"/>
          <p:cNvSpPr txBox="1">
            <a:spLocks noChangeArrowheads="1"/>
          </p:cNvSpPr>
          <p:nvPr/>
        </p:nvSpPr>
        <p:spPr bwMode="auto">
          <a:xfrm>
            <a:off x="6248400" y="6019800"/>
            <a:ext cx="2603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0"/>
              <a:t>H&amp;B 17-3:537-546</a:t>
            </a:r>
            <a:endParaRPr lang="en-GB" i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illumination model </a:t>
            </a:r>
            <a:endParaRPr lang="en-GB" dirty="0" smtClean="0"/>
          </a:p>
        </p:txBody>
      </p:sp>
      <p:sp>
        <p:nvSpPr>
          <p:cNvPr id="10245" name="Rectangle 10"/>
          <p:cNvSpPr>
            <a:spLocks noChangeArrowheads="1"/>
          </p:cNvSpPr>
          <p:nvPr/>
        </p:nvSpPr>
        <p:spPr bwMode="auto">
          <a:xfrm>
            <a:off x="838200" y="3048000"/>
            <a:ext cx="4191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endParaRPr lang="en-GB" sz="2800" i="0">
              <a:solidFill>
                <a:srgbClr val="400000"/>
              </a:solidFill>
              <a:cs typeface="Times New Roman" pitchFamily="18" charset="0"/>
            </a:endParaRPr>
          </a:p>
        </p:txBody>
      </p:sp>
      <p:sp>
        <p:nvSpPr>
          <p:cNvPr id="10246" name="Freeform 25"/>
          <p:cNvSpPr>
            <a:spLocks/>
          </p:cNvSpPr>
          <p:nvPr/>
        </p:nvSpPr>
        <p:spPr bwMode="auto">
          <a:xfrm rot="-2463843">
            <a:off x="1638300" y="3313113"/>
            <a:ext cx="161925" cy="2303462"/>
          </a:xfrm>
          <a:custGeom>
            <a:avLst/>
            <a:gdLst>
              <a:gd name="T0" fmla="*/ 0 w 814"/>
              <a:gd name="T1" fmla="*/ 0 h 1238"/>
              <a:gd name="T2" fmla="*/ 32131771 w 814"/>
              <a:gd name="T3" fmla="*/ 6923410 h 1238"/>
              <a:gd name="T4" fmla="*/ 32210943 w 814"/>
              <a:gd name="T5" fmla="*/ 2147483647 h 1238"/>
              <a:gd name="T6" fmla="*/ 39586 w 814"/>
              <a:gd name="T7" fmla="*/ 2147483647 h 1238"/>
              <a:gd name="T8" fmla="*/ 0 w 814"/>
              <a:gd name="T9" fmla="*/ 0 h 1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4"/>
              <a:gd name="T16" fmla="*/ 0 h 1238"/>
              <a:gd name="T17" fmla="*/ 814 w 814"/>
              <a:gd name="T18" fmla="*/ 1238 h 1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4" h="1238">
                <a:moveTo>
                  <a:pt x="0" y="0"/>
                </a:moveTo>
                <a:lnTo>
                  <a:pt x="812" y="2"/>
                </a:lnTo>
                <a:lnTo>
                  <a:pt x="814" y="1235"/>
                </a:lnTo>
                <a:lnTo>
                  <a:pt x="1" y="1238"/>
                </a:lnTo>
                <a:lnTo>
                  <a:pt x="0" y="0"/>
                </a:lnTo>
                <a:close/>
              </a:path>
            </a:pathLst>
          </a:custGeom>
          <a:solidFill>
            <a:srgbClr val="F2EC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7" name="Freeform 26"/>
          <p:cNvSpPr>
            <a:spLocks/>
          </p:cNvSpPr>
          <p:nvPr/>
        </p:nvSpPr>
        <p:spPr bwMode="auto">
          <a:xfrm>
            <a:off x="1828800" y="3522663"/>
            <a:ext cx="1539875" cy="1828800"/>
          </a:xfrm>
          <a:custGeom>
            <a:avLst/>
            <a:gdLst>
              <a:gd name="T0" fmla="*/ 2147483647 w 970"/>
              <a:gd name="T1" fmla="*/ 473789373 h 1152"/>
              <a:gd name="T2" fmla="*/ 1940520618 w 970"/>
              <a:gd name="T3" fmla="*/ 0 h 1152"/>
              <a:gd name="T4" fmla="*/ 123488469 w 970"/>
              <a:gd name="T5" fmla="*/ 2147483647 h 1152"/>
              <a:gd name="T6" fmla="*/ 0 w 970"/>
              <a:gd name="T7" fmla="*/ 2147483647 h 1152"/>
              <a:gd name="T8" fmla="*/ 2147483647 w 970"/>
              <a:gd name="T9" fmla="*/ 473789373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0"/>
              <a:gd name="T16" fmla="*/ 0 h 1152"/>
              <a:gd name="T17" fmla="*/ 970 w 970"/>
              <a:gd name="T18" fmla="*/ 1152 h 1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0" h="1152">
                <a:moveTo>
                  <a:pt x="970" y="188"/>
                </a:moveTo>
                <a:lnTo>
                  <a:pt x="770" y="0"/>
                </a:lnTo>
                <a:lnTo>
                  <a:pt x="49" y="994"/>
                </a:lnTo>
                <a:lnTo>
                  <a:pt x="0" y="1152"/>
                </a:lnTo>
                <a:lnTo>
                  <a:pt x="970" y="188"/>
                </a:lnTo>
                <a:close/>
              </a:path>
            </a:pathLst>
          </a:custGeom>
          <a:solidFill>
            <a:srgbClr val="F2EC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8" name="Line 27"/>
          <p:cNvSpPr>
            <a:spLocks noChangeShapeType="1"/>
          </p:cNvSpPr>
          <p:nvPr/>
        </p:nvSpPr>
        <p:spPr bwMode="auto">
          <a:xfrm flipV="1">
            <a:off x="2133600" y="3586163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9" name="Text Box 28"/>
          <p:cNvSpPr txBox="1">
            <a:spLocks noChangeArrowheads="1"/>
          </p:cNvSpPr>
          <p:nvPr/>
        </p:nvSpPr>
        <p:spPr bwMode="auto">
          <a:xfrm>
            <a:off x="1943100" y="308451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N</a:t>
            </a:r>
            <a:endParaRPr lang="en-GB" b="1" i="0"/>
          </a:p>
        </p:txBody>
      </p:sp>
      <p:sp>
        <p:nvSpPr>
          <p:cNvPr id="10250" name="Line 30"/>
          <p:cNvSpPr>
            <a:spLocks noChangeShapeType="1"/>
          </p:cNvSpPr>
          <p:nvPr/>
        </p:nvSpPr>
        <p:spPr bwMode="auto">
          <a:xfrm rot="19136157" flipV="1">
            <a:off x="1943100" y="3798888"/>
            <a:ext cx="0" cy="181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1" name="Text Box 31"/>
          <p:cNvSpPr txBox="1">
            <a:spLocks noChangeArrowheads="1"/>
          </p:cNvSpPr>
          <p:nvPr/>
        </p:nvSpPr>
        <p:spPr bwMode="auto">
          <a:xfrm>
            <a:off x="1028700" y="36179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L</a:t>
            </a:r>
            <a:endParaRPr lang="en-GB" b="1" i="0"/>
          </a:p>
        </p:txBody>
      </p:sp>
      <p:sp>
        <p:nvSpPr>
          <p:cNvPr id="10252" name="Text Box 32"/>
          <p:cNvSpPr txBox="1">
            <a:spLocks noChangeArrowheads="1"/>
          </p:cNvSpPr>
          <p:nvPr/>
        </p:nvSpPr>
        <p:spPr bwMode="auto">
          <a:xfrm>
            <a:off x="2076450" y="3838575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Symbol" pitchFamily="18" charset="2"/>
                <a:sym typeface="Symbol" pitchFamily="18" charset="2"/>
              </a:rPr>
              <a:t>a</a:t>
            </a:r>
            <a:endParaRPr lang="en-GB" i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0253" name="Arc 33"/>
          <p:cNvSpPr>
            <a:spLocks/>
          </p:cNvSpPr>
          <p:nvPr/>
        </p:nvSpPr>
        <p:spPr bwMode="auto">
          <a:xfrm>
            <a:off x="2132013" y="4281488"/>
            <a:ext cx="231775" cy="647700"/>
          </a:xfrm>
          <a:custGeom>
            <a:avLst/>
            <a:gdLst>
              <a:gd name="T0" fmla="*/ 0 w 6938"/>
              <a:gd name="T1" fmla="*/ 1105078 h 21600"/>
              <a:gd name="T2" fmla="*/ 258661028 w 6938"/>
              <a:gd name="T3" fmla="*/ 19925531 h 21600"/>
              <a:gd name="T4" fmla="*/ 49846193 w 6938"/>
              <a:gd name="T5" fmla="*/ 582390279 h 21600"/>
              <a:gd name="T6" fmla="*/ 0 60000 65536"/>
              <a:gd name="T7" fmla="*/ 0 60000 65536"/>
              <a:gd name="T8" fmla="*/ 0 60000 65536"/>
              <a:gd name="T9" fmla="*/ 0 w 6938"/>
              <a:gd name="T10" fmla="*/ 0 h 21600"/>
              <a:gd name="T11" fmla="*/ 6938 w 693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38" h="21600" fill="none" extrusionOk="0">
                <a:moveTo>
                  <a:pt x="0" y="41"/>
                </a:moveTo>
                <a:cubicBezTo>
                  <a:pt x="445" y="13"/>
                  <a:pt x="891" y="-1"/>
                  <a:pt x="1337" y="0"/>
                </a:cubicBezTo>
                <a:cubicBezTo>
                  <a:pt x="3228" y="0"/>
                  <a:pt x="5111" y="248"/>
                  <a:pt x="6938" y="738"/>
                </a:cubicBezTo>
              </a:path>
              <a:path w="6938" h="21600" stroke="0" extrusionOk="0">
                <a:moveTo>
                  <a:pt x="0" y="41"/>
                </a:moveTo>
                <a:cubicBezTo>
                  <a:pt x="445" y="13"/>
                  <a:pt x="891" y="-1"/>
                  <a:pt x="1337" y="0"/>
                </a:cubicBezTo>
                <a:cubicBezTo>
                  <a:pt x="3228" y="0"/>
                  <a:pt x="5111" y="248"/>
                  <a:pt x="6938" y="738"/>
                </a:cubicBezTo>
                <a:lnTo>
                  <a:pt x="1337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4" name="Line 34"/>
          <p:cNvSpPr>
            <a:spLocks noChangeShapeType="1"/>
          </p:cNvSpPr>
          <p:nvPr/>
        </p:nvSpPr>
        <p:spPr bwMode="auto">
          <a:xfrm rot="2463843" flipH="1" flipV="1">
            <a:off x="2338388" y="3803650"/>
            <a:ext cx="0" cy="181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5" name="Text Box 35"/>
          <p:cNvSpPr txBox="1">
            <a:spLocks noChangeArrowheads="1"/>
          </p:cNvSpPr>
          <p:nvPr/>
        </p:nvSpPr>
        <p:spPr bwMode="auto">
          <a:xfrm flipH="1">
            <a:off x="2857500" y="36226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R</a:t>
            </a:r>
            <a:endParaRPr lang="en-GB" b="1" i="0"/>
          </a:p>
        </p:txBody>
      </p:sp>
      <p:sp>
        <p:nvSpPr>
          <p:cNvPr id="10256" name="Arc 36"/>
          <p:cNvSpPr>
            <a:spLocks/>
          </p:cNvSpPr>
          <p:nvPr/>
        </p:nvSpPr>
        <p:spPr bwMode="auto">
          <a:xfrm flipH="1">
            <a:off x="2105025" y="4441825"/>
            <a:ext cx="677863" cy="487363"/>
          </a:xfrm>
          <a:custGeom>
            <a:avLst/>
            <a:gdLst>
              <a:gd name="T0" fmla="*/ 0 w 20272"/>
              <a:gd name="T1" fmla="*/ 237103391 h 16258"/>
              <a:gd name="T2" fmla="*/ 226237023 w 20272"/>
              <a:gd name="T3" fmla="*/ 0 h 16258"/>
              <a:gd name="T4" fmla="*/ 757935877 w 20272"/>
              <a:gd name="T5" fmla="*/ 437948759 h 16258"/>
              <a:gd name="T6" fmla="*/ 0 60000 65536"/>
              <a:gd name="T7" fmla="*/ 0 60000 65536"/>
              <a:gd name="T8" fmla="*/ 0 60000 65536"/>
              <a:gd name="T9" fmla="*/ 0 w 20272"/>
              <a:gd name="T10" fmla="*/ 0 h 16258"/>
              <a:gd name="T11" fmla="*/ 20272 w 20272"/>
              <a:gd name="T12" fmla="*/ 16258 h 16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72" h="16258" fill="none" extrusionOk="0">
                <a:moveTo>
                  <a:pt x="-1" y="8801"/>
                </a:moveTo>
                <a:cubicBezTo>
                  <a:pt x="1248" y="5407"/>
                  <a:pt x="3328" y="2381"/>
                  <a:pt x="6050" y="-1"/>
                </a:cubicBezTo>
              </a:path>
              <a:path w="20272" h="16258" stroke="0" extrusionOk="0">
                <a:moveTo>
                  <a:pt x="-1" y="8801"/>
                </a:moveTo>
                <a:cubicBezTo>
                  <a:pt x="1248" y="5407"/>
                  <a:pt x="3328" y="2381"/>
                  <a:pt x="6050" y="-1"/>
                </a:cubicBezTo>
                <a:lnTo>
                  <a:pt x="20272" y="1625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066800" y="4953000"/>
            <a:ext cx="2209800" cy="995363"/>
            <a:chOff x="624" y="3165"/>
            <a:chExt cx="960" cy="672"/>
          </a:xfrm>
        </p:grpSpPr>
        <p:sp>
          <p:nvSpPr>
            <p:cNvPr id="10266" name="Line 38"/>
            <p:cNvSpPr>
              <a:spLocks noChangeShapeType="1"/>
            </p:cNvSpPr>
            <p:nvPr/>
          </p:nvSpPr>
          <p:spPr bwMode="auto">
            <a:xfrm>
              <a:off x="624" y="3165"/>
              <a:ext cx="96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67" name="Rectangle 39"/>
            <p:cNvSpPr>
              <a:spLocks noChangeArrowheads="1"/>
            </p:cNvSpPr>
            <p:nvPr/>
          </p:nvSpPr>
          <p:spPr bwMode="auto">
            <a:xfrm>
              <a:off x="624" y="3165"/>
              <a:ext cx="960" cy="67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58" name="Line 40"/>
          <p:cNvSpPr>
            <a:spLocks noChangeShapeType="1"/>
          </p:cNvSpPr>
          <p:nvPr/>
        </p:nvSpPr>
        <p:spPr bwMode="auto">
          <a:xfrm rot="2463843" flipV="1">
            <a:off x="2436813" y="4090988"/>
            <a:ext cx="639762" cy="1214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9" name="Text Box 41"/>
          <p:cNvSpPr txBox="1">
            <a:spLocks noChangeArrowheads="1"/>
          </p:cNvSpPr>
          <p:nvPr/>
        </p:nvSpPr>
        <p:spPr bwMode="auto">
          <a:xfrm flipH="1">
            <a:off x="33528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V</a:t>
            </a:r>
            <a:endParaRPr lang="en-GB" b="1" i="0"/>
          </a:p>
        </p:txBody>
      </p:sp>
      <p:sp>
        <p:nvSpPr>
          <p:cNvPr id="10260" name="Text Box 42"/>
          <p:cNvSpPr txBox="1">
            <a:spLocks noChangeArrowheads="1"/>
          </p:cNvSpPr>
          <p:nvPr/>
        </p:nvSpPr>
        <p:spPr bwMode="auto">
          <a:xfrm>
            <a:off x="2371725" y="4371975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sym typeface="Symbol" pitchFamily="18" charset="2"/>
              </a:rPr>
              <a:t></a:t>
            </a:r>
            <a:endParaRPr lang="en-GB" i="0"/>
          </a:p>
        </p:txBody>
      </p:sp>
      <p:sp>
        <p:nvSpPr>
          <p:cNvPr id="10261" name="Line 43"/>
          <p:cNvSpPr>
            <a:spLocks noChangeShapeType="1"/>
          </p:cNvSpPr>
          <p:nvPr/>
        </p:nvSpPr>
        <p:spPr bwMode="auto">
          <a:xfrm rot="2463843" flipH="1" flipV="1">
            <a:off x="2100263" y="3775075"/>
            <a:ext cx="476250" cy="1139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2" name="Text Box 44"/>
          <p:cNvSpPr txBox="1">
            <a:spLocks noChangeArrowheads="1"/>
          </p:cNvSpPr>
          <p:nvPr/>
        </p:nvSpPr>
        <p:spPr bwMode="auto">
          <a:xfrm flipH="1">
            <a:off x="2432050" y="32766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/>
              <a:t>H</a:t>
            </a:r>
            <a:endParaRPr lang="en-GB" b="1" i="0"/>
          </a:p>
        </p:txBody>
      </p:sp>
      <p:graphicFrame>
        <p:nvGraphicFramePr>
          <p:cNvPr id="10242" name="Object 55"/>
          <p:cNvGraphicFramePr>
            <a:graphicFrameLocks noChangeAspect="1"/>
          </p:cNvGraphicFramePr>
          <p:nvPr/>
        </p:nvGraphicFramePr>
        <p:xfrm>
          <a:off x="4191000" y="3200400"/>
          <a:ext cx="1592263" cy="820738"/>
        </p:xfrm>
        <a:graphic>
          <a:graphicData uri="http://schemas.openxmlformats.org/presentationml/2006/ole">
            <p:oleObj spid="_x0000_s10242" name="Equation" r:id="rId3" imgW="812520" imgH="419040" progId="Equation.3">
              <p:embed/>
            </p:oleObj>
          </a:graphicData>
        </a:graphic>
      </p:graphicFrame>
      <p:sp>
        <p:nvSpPr>
          <p:cNvPr id="10263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1066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400000"/>
                </a:solidFill>
                <a:cs typeface="Times New Roman" pitchFamily="18" charset="0"/>
              </a:rPr>
              <a:t>Phong model: variant with </a:t>
            </a:r>
            <a:r>
              <a:rPr lang="en-US" sz="2800" i="1" smtClean="0">
                <a:solidFill>
                  <a:srgbClr val="400000"/>
                </a:solidFill>
                <a:cs typeface="Times New Roman" pitchFamily="18" charset="0"/>
              </a:rPr>
              <a:t>halfway vector </a:t>
            </a:r>
            <a:r>
              <a:rPr lang="en-US" sz="2800" b="1" smtClean="0">
                <a:solidFill>
                  <a:srgbClr val="400000"/>
                </a:solidFill>
                <a:cs typeface="Times New Roman" pitchFamily="18" charset="0"/>
              </a:rPr>
              <a:t>H.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400000"/>
                </a:solidFill>
                <a:cs typeface="Times New Roman" pitchFamily="18" charset="0"/>
              </a:rPr>
              <a:t>Use </a:t>
            </a:r>
            <a:r>
              <a:rPr lang="en-US" sz="2800" smtClean="0">
                <a:solidFill>
                  <a:srgbClr val="400000"/>
                </a:solidFill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2800" smtClean="0">
                <a:solidFill>
                  <a:srgbClr val="400000"/>
                </a:solidFill>
                <a:cs typeface="Times New Roman" pitchFamily="18" charset="0"/>
              </a:rPr>
              <a:t> instead of </a:t>
            </a:r>
            <a:r>
              <a:rPr lang="en-US" sz="2800" smtClean="0">
                <a:solidFill>
                  <a:srgbClr val="400000"/>
                </a:solidFill>
                <a:latin typeface="Symbol" pitchFamily="18" charset="2"/>
                <a:cs typeface="Times New Roman" pitchFamily="18" charset="0"/>
              </a:rPr>
              <a:t>f.</a:t>
            </a:r>
            <a:endParaRPr lang="en-US" sz="2800" smtClean="0">
              <a:solidFill>
                <a:srgbClr val="400000"/>
              </a:solidFill>
              <a:cs typeface="Times New Roman" pitchFamily="18" charset="0"/>
            </a:endParaRPr>
          </a:p>
        </p:txBody>
      </p:sp>
      <p:graphicFrame>
        <p:nvGraphicFramePr>
          <p:cNvPr id="10243" name="Object 57"/>
          <p:cNvGraphicFramePr>
            <a:graphicFrameLocks noChangeAspect="1"/>
          </p:cNvGraphicFramePr>
          <p:nvPr/>
        </p:nvGraphicFramePr>
        <p:xfrm>
          <a:off x="4191000" y="4191000"/>
          <a:ext cx="2609850" cy="496888"/>
        </p:xfrm>
        <a:graphic>
          <a:graphicData uri="http://schemas.openxmlformats.org/presentationml/2006/ole">
            <p:oleObj spid="_x0000_s10243" name="Equation" r:id="rId4" imgW="1333440" imgH="253800" progId="Equation.3">
              <p:embed/>
            </p:oleObj>
          </a:graphicData>
        </a:graphic>
      </p:graphicFrame>
      <p:sp>
        <p:nvSpPr>
          <p:cNvPr id="407610" name="Rectangle 58"/>
          <p:cNvSpPr>
            <a:spLocks noChangeArrowheads="1"/>
          </p:cNvSpPr>
          <p:nvPr/>
        </p:nvSpPr>
        <p:spPr bwMode="auto">
          <a:xfrm>
            <a:off x="3671888" y="4868863"/>
            <a:ext cx="54721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800" i="0">
                <a:solidFill>
                  <a:srgbClr val="400000"/>
                </a:solidFill>
                <a:cs typeface="Times New Roman" pitchFamily="18" charset="0"/>
              </a:rPr>
              <a:t>If light source and viewer far away: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800" b="1" i="0">
                <a:solidFill>
                  <a:srgbClr val="400000"/>
                </a:solidFill>
                <a:cs typeface="Times New Roman" pitchFamily="18" charset="0"/>
              </a:rPr>
              <a:t>H </a:t>
            </a:r>
            <a:r>
              <a:rPr lang="en-US" sz="2800" b="1" i="0">
                <a:solidFill>
                  <a:srgbClr val="400000"/>
                </a:solidFill>
                <a:cs typeface="Times New Roman" pitchFamily="18" charset="0"/>
                <a:sym typeface="Symbol" pitchFamily="18" charset="2"/>
              </a:rPr>
              <a:t></a:t>
            </a:r>
            <a:r>
              <a:rPr lang="en-US" sz="2800" i="0">
                <a:solidFill>
                  <a:srgbClr val="400000"/>
                </a:solidFill>
                <a:cs typeface="Times New Roman" pitchFamily="18" charset="0"/>
              </a:rPr>
              <a:t> constant.</a:t>
            </a:r>
            <a:endParaRPr lang="en-US" sz="2800" b="1" i="0">
              <a:solidFill>
                <a:srgbClr val="400000"/>
              </a:solidFill>
              <a:cs typeface="Times New Roman" pitchFamily="18" charset="0"/>
            </a:endParaRPr>
          </a:p>
        </p:txBody>
      </p:sp>
      <p:sp>
        <p:nvSpPr>
          <p:cNvPr id="10265" name="Text Box 4"/>
          <p:cNvSpPr txBox="1">
            <a:spLocks noChangeArrowheads="1"/>
          </p:cNvSpPr>
          <p:nvPr/>
        </p:nvSpPr>
        <p:spPr bwMode="auto">
          <a:xfrm>
            <a:off x="6248400" y="6019800"/>
            <a:ext cx="2603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0"/>
              <a:t>H&amp;B 17-3:537-546</a:t>
            </a:r>
            <a:endParaRPr lang="en-GB" i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610" grpId="0" build="p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illumination model </a:t>
            </a:r>
            <a:endParaRPr lang="en-GB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3048000"/>
            <a:ext cx="4191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endParaRPr lang="en-GB" sz="2800" i="0">
              <a:solidFill>
                <a:srgbClr val="400000"/>
              </a:solidFill>
              <a:cs typeface="Times New Roman" pitchFamily="18" charset="0"/>
            </a:endParaRPr>
          </a:p>
        </p:txBody>
      </p:sp>
      <p:graphicFrame>
        <p:nvGraphicFramePr>
          <p:cNvPr id="11266" name="Object 24"/>
          <p:cNvGraphicFramePr>
            <a:graphicFrameLocks noChangeAspect="1"/>
          </p:cNvGraphicFramePr>
          <p:nvPr/>
        </p:nvGraphicFramePr>
        <p:xfrm>
          <a:off x="755650" y="2708275"/>
          <a:ext cx="6851650" cy="3384550"/>
        </p:xfrm>
        <a:graphic>
          <a:graphicData uri="http://schemas.openxmlformats.org/presentationml/2006/ole">
            <p:oleObj spid="_x0000_s11266" name="Equation" r:id="rId3" imgW="3213000" imgH="1587240" progId="Equation.3">
              <p:embed/>
            </p:oleObj>
          </a:graphicData>
        </a:graphic>
      </p:graphicFrame>
      <p:sp>
        <p:nvSpPr>
          <p:cNvPr id="11269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1066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400000"/>
                </a:solidFill>
                <a:cs typeface="Times New Roman" pitchFamily="18" charset="0"/>
              </a:rPr>
              <a:t>All together: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6248400" y="6019800"/>
            <a:ext cx="2603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0"/>
              <a:t>H&amp;B 17-3:537-546</a:t>
            </a:r>
            <a:endParaRPr lang="en-GB" i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1800" b="1" dirty="0" err="1" smtClean="0"/>
              <a:t>Q.Explain</a:t>
            </a:r>
            <a:r>
              <a:rPr lang="en-US" sz="1800" b="1" dirty="0" smtClean="0"/>
              <a:t> Cohen Sutherland line clipping, clip the lines with coordinates (x0,y0)=(60,20) and (x1,y1) =(80,120) given the window boundaries( </a:t>
            </a:r>
            <a:r>
              <a:rPr lang="en-US" sz="1800" b="1" dirty="0" err="1" smtClean="0"/>
              <a:t>xwmin,ywmin</a:t>
            </a:r>
            <a:r>
              <a:rPr lang="en-US" sz="1800" b="1" dirty="0" smtClean="0"/>
              <a:t>)=(50,50) and (</a:t>
            </a:r>
            <a:r>
              <a:rPr lang="en-US" sz="1800" b="1" dirty="0" err="1" smtClean="0"/>
              <a:t>xmax</a:t>
            </a:r>
            <a:r>
              <a:rPr lang="en-US" sz="1800" b="1" dirty="0" smtClean="0"/>
              <a:t>,</a:t>
            </a:r>
            <a:r>
              <a:rPr lang="en-US" sz="1800" b="1" u="heavy" dirty="0" smtClean="0"/>
              <a:t> </a:t>
            </a:r>
            <a:r>
              <a:rPr lang="en-US" sz="1800" b="1" u="heavy" dirty="0" err="1" smtClean="0"/>
              <a:t>ymax</a:t>
            </a:r>
            <a:r>
              <a:rPr lang="en-US" sz="1800" b="1" u="heavy" dirty="0" smtClean="0"/>
              <a:t>) = (100,100)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image1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066800"/>
            <a:ext cx="72390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1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343400" cy="6280214"/>
          </a:xfrm>
          <a:prstGeom prst="rect">
            <a:avLst/>
          </a:prstGeom>
        </p:spPr>
      </p:pic>
      <p:pic>
        <p:nvPicPr>
          <p:cNvPr id="8" name="image14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8593" y="0"/>
            <a:ext cx="5165407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826" y="2530297"/>
            <a:ext cx="540385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10" dirty="0"/>
              <a:t>Thank</a:t>
            </a:r>
            <a:r>
              <a:rPr sz="8800" spc="-55" dirty="0"/>
              <a:t> </a:t>
            </a:r>
            <a:r>
              <a:rPr sz="8800" spc="-140" dirty="0"/>
              <a:t>You!!</a:t>
            </a:r>
            <a:endParaRPr sz="8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Clipping window</a:t>
            </a:r>
            <a:endParaRPr lang="en-GB" altLang="nl-NL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752600"/>
            <a:ext cx="3336925" cy="2420938"/>
            <a:chOff x="490" y="1104"/>
            <a:chExt cx="2102" cy="1525"/>
          </a:xfrm>
        </p:grpSpPr>
        <p:sp>
          <p:nvSpPr>
            <p:cNvPr id="11283" name="Freeform 5"/>
            <p:cNvSpPr>
              <a:spLocks/>
            </p:cNvSpPr>
            <p:nvPr/>
          </p:nvSpPr>
          <p:spPr bwMode="auto">
            <a:xfrm>
              <a:off x="912" y="1536"/>
              <a:ext cx="1440" cy="614"/>
            </a:xfrm>
            <a:custGeom>
              <a:avLst/>
              <a:gdLst>
                <a:gd name="T0" fmla="*/ 0 w 1440"/>
                <a:gd name="T1" fmla="*/ 613 h 614"/>
                <a:gd name="T2" fmla="*/ 310 w 1440"/>
                <a:gd name="T3" fmla="*/ 53 h 614"/>
                <a:gd name="T4" fmla="*/ 477 w 1440"/>
                <a:gd name="T5" fmla="*/ 315 h 614"/>
                <a:gd name="T6" fmla="*/ 818 w 1440"/>
                <a:gd name="T7" fmla="*/ 0 h 614"/>
                <a:gd name="T8" fmla="*/ 917 w 1440"/>
                <a:gd name="T9" fmla="*/ 393 h 614"/>
                <a:gd name="T10" fmla="*/ 1048 w 1440"/>
                <a:gd name="T11" fmla="*/ 173 h 614"/>
                <a:gd name="T12" fmla="*/ 1200 w 1440"/>
                <a:gd name="T13" fmla="*/ 472 h 614"/>
                <a:gd name="T14" fmla="*/ 1326 w 1440"/>
                <a:gd name="T15" fmla="*/ 294 h 614"/>
                <a:gd name="T16" fmla="*/ 1440 w 1440"/>
                <a:gd name="T17" fmla="*/ 614 h 614"/>
                <a:gd name="T18" fmla="*/ 0 w 1440"/>
                <a:gd name="T19" fmla="*/ 613 h 6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40"/>
                <a:gd name="T31" fmla="*/ 0 h 614"/>
                <a:gd name="T32" fmla="*/ 1440 w 1440"/>
                <a:gd name="T33" fmla="*/ 614 h 6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40" h="614">
                  <a:moveTo>
                    <a:pt x="0" y="613"/>
                  </a:moveTo>
                  <a:lnTo>
                    <a:pt x="310" y="53"/>
                  </a:lnTo>
                  <a:lnTo>
                    <a:pt x="477" y="315"/>
                  </a:lnTo>
                  <a:lnTo>
                    <a:pt x="818" y="0"/>
                  </a:lnTo>
                  <a:lnTo>
                    <a:pt x="917" y="393"/>
                  </a:lnTo>
                  <a:lnTo>
                    <a:pt x="1048" y="173"/>
                  </a:lnTo>
                  <a:lnTo>
                    <a:pt x="1200" y="472"/>
                  </a:lnTo>
                  <a:lnTo>
                    <a:pt x="1326" y="294"/>
                  </a:lnTo>
                  <a:lnTo>
                    <a:pt x="1440" y="614"/>
                  </a:lnTo>
                  <a:lnTo>
                    <a:pt x="0" y="613"/>
                  </a:lnTo>
                  <a:close/>
                </a:path>
              </a:pathLst>
            </a:custGeom>
            <a:solidFill>
              <a:srgbClr val="D9D9FF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284" name="Line 6"/>
            <p:cNvSpPr>
              <a:spLocks noChangeShapeType="1"/>
            </p:cNvSpPr>
            <p:nvPr/>
          </p:nvSpPr>
          <p:spPr bwMode="auto">
            <a:xfrm>
              <a:off x="816" y="2341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285" name="Line 7"/>
            <p:cNvSpPr>
              <a:spLocks noChangeShapeType="1"/>
            </p:cNvSpPr>
            <p:nvPr/>
          </p:nvSpPr>
          <p:spPr bwMode="auto">
            <a:xfrm flipV="1">
              <a:off x="1056" y="1237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286" name="Line 8"/>
            <p:cNvSpPr>
              <a:spLocks noChangeShapeType="1"/>
            </p:cNvSpPr>
            <p:nvPr/>
          </p:nvSpPr>
          <p:spPr bwMode="auto">
            <a:xfrm>
              <a:off x="1392" y="224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87" name="Line 9"/>
            <p:cNvSpPr>
              <a:spLocks noChangeShapeType="1"/>
            </p:cNvSpPr>
            <p:nvPr/>
          </p:nvSpPr>
          <p:spPr bwMode="auto">
            <a:xfrm>
              <a:off x="2160" y="224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88" name="Line 10"/>
            <p:cNvSpPr>
              <a:spLocks noChangeShapeType="1"/>
            </p:cNvSpPr>
            <p:nvPr/>
          </p:nvSpPr>
          <p:spPr bwMode="auto">
            <a:xfrm>
              <a:off x="1056" y="205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89" name="Line 11"/>
            <p:cNvSpPr>
              <a:spLocks noChangeShapeType="1"/>
            </p:cNvSpPr>
            <p:nvPr/>
          </p:nvSpPr>
          <p:spPr bwMode="auto">
            <a:xfrm>
              <a:off x="1056" y="142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90" name="Text Box 12"/>
            <p:cNvSpPr txBox="1">
              <a:spLocks noChangeArrowheads="1"/>
            </p:cNvSpPr>
            <p:nvPr/>
          </p:nvSpPr>
          <p:spPr bwMode="auto">
            <a:xfrm>
              <a:off x="1152" y="2341"/>
              <a:ext cx="5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nl-NL"/>
                <a:t>xw</a:t>
              </a:r>
              <a:r>
                <a:rPr lang="en-US" altLang="nl-NL" i="0" baseline="-25000"/>
                <a:t>min</a:t>
              </a:r>
              <a:endParaRPr lang="en-GB" altLang="nl-NL"/>
            </a:p>
          </p:txBody>
        </p:sp>
        <p:sp>
          <p:nvSpPr>
            <p:cNvPr id="11291" name="Text Box 13"/>
            <p:cNvSpPr txBox="1">
              <a:spLocks noChangeArrowheads="1"/>
            </p:cNvSpPr>
            <p:nvPr/>
          </p:nvSpPr>
          <p:spPr bwMode="auto">
            <a:xfrm>
              <a:off x="1910" y="2341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nl-NL"/>
                <a:t>xw</a:t>
              </a:r>
              <a:r>
                <a:rPr lang="en-US" altLang="nl-NL" i="0" baseline="-25000"/>
                <a:t>max</a:t>
              </a:r>
              <a:endParaRPr lang="en-GB" altLang="nl-NL"/>
            </a:p>
          </p:txBody>
        </p:sp>
        <p:sp>
          <p:nvSpPr>
            <p:cNvPr id="11292" name="Text Box 14"/>
            <p:cNvSpPr txBox="1">
              <a:spLocks noChangeArrowheads="1"/>
            </p:cNvSpPr>
            <p:nvPr/>
          </p:nvSpPr>
          <p:spPr bwMode="auto">
            <a:xfrm>
              <a:off x="528" y="1285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nl-NL"/>
                <a:t>yw</a:t>
              </a:r>
              <a:r>
                <a:rPr lang="en-US" altLang="nl-NL" i="0" baseline="-25000"/>
                <a:t>max</a:t>
              </a:r>
              <a:endParaRPr lang="en-GB" altLang="nl-NL"/>
            </a:p>
          </p:txBody>
        </p:sp>
        <p:sp>
          <p:nvSpPr>
            <p:cNvPr id="11293" name="Text Box 15"/>
            <p:cNvSpPr txBox="1">
              <a:spLocks noChangeArrowheads="1"/>
            </p:cNvSpPr>
            <p:nvPr/>
          </p:nvSpPr>
          <p:spPr bwMode="auto">
            <a:xfrm>
              <a:off x="490" y="1861"/>
              <a:ext cx="5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nl-NL"/>
                <a:t>yw</a:t>
              </a:r>
              <a:r>
                <a:rPr lang="en-US" altLang="nl-NL" i="0" baseline="-25000"/>
                <a:t>min</a:t>
              </a:r>
              <a:endParaRPr lang="en-GB" altLang="nl-NL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104" y="1104"/>
              <a:ext cx="1488" cy="949"/>
              <a:chOff x="1008" y="1488"/>
              <a:chExt cx="1488" cy="949"/>
            </a:xfrm>
          </p:grpSpPr>
          <p:sp>
            <p:nvSpPr>
              <p:cNvPr id="11295" name="Rectangle 17"/>
              <p:cNvSpPr>
                <a:spLocks noChangeArrowheads="1"/>
              </p:cNvSpPr>
              <p:nvPr/>
            </p:nvSpPr>
            <p:spPr bwMode="auto">
              <a:xfrm>
                <a:off x="1296" y="1813"/>
                <a:ext cx="76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  <p:sp>
            <p:nvSpPr>
              <p:cNvPr id="11296" name="Rectangle 1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14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spcBef>
                    <a:spcPct val="20000"/>
                  </a:spcBef>
                </a:pPr>
                <a:r>
                  <a:rPr lang="en-US" altLang="nl-NL" i="0"/>
                  <a:t>Clipping window</a:t>
                </a:r>
                <a:endParaRPr lang="en-GB" altLang="nl-NL" i="0"/>
              </a:p>
            </p:txBody>
          </p:sp>
        </p:grpSp>
      </p:grpSp>
      <p:sp>
        <p:nvSpPr>
          <p:cNvPr id="11268" name="Text Box 19"/>
          <p:cNvSpPr>
            <a:spLocks noGrp="1" noChangeArrowheads="1"/>
          </p:cNvSpPr>
          <p:nvPr>
            <p:ph type="body" idx="1"/>
          </p:nvPr>
        </p:nvSpPr>
        <p:spPr>
          <a:xfrm>
            <a:off x="838200" y="4495800"/>
            <a:ext cx="7620000" cy="15240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nl-NL" sz="2400" smtClean="0"/>
              <a:t>Clipping window usually an </a:t>
            </a:r>
            <a:r>
              <a:rPr lang="en-US" altLang="nl-NL" sz="2400" i="1" smtClean="0"/>
              <a:t>axis-aligned </a:t>
            </a:r>
            <a:r>
              <a:rPr lang="en-US" altLang="nl-NL" sz="2400" smtClean="0"/>
              <a:t>rectangle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GB" altLang="nl-NL" sz="2400" smtClean="0"/>
              <a:t>Sometimes rotation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GB" altLang="nl-NL" sz="2400" smtClean="0"/>
              <a:t>From world to view coordinates: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nl-NL" sz="2400" smtClean="0">
                <a:cs typeface="Times New Roman" pitchFamily="18" charset="0"/>
              </a:rPr>
              <a:t>	possibly followed by rotation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GB" altLang="nl-NL" sz="2400" smtClean="0">
                <a:cs typeface="Times New Roman" pitchFamily="18" charset="0"/>
              </a:rPr>
              <a:t>More complex in 3D</a:t>
            </a:r>
          </a:p>
        </p:txBody>
      </p:sp>
      <p:sp>
        <p:nvSpPr>
          <p:cNvPr id="11269" name="Oval 20"/>
          <p:cNvSpPr>
            <a:spLocks noChangeArrowheads="1"/>
          </p:cNvSpPr>
          <p:nvPr/>
        </p:nvSpPr>
        <p:spPr bwMode="auto">
          <a:xfrm>
            <a:off x="2178050" y="321627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267200" y="1995488"/>
            <a:ext cx="4568825" cy="2308225"/>
            <a:chOff x="2688" y="1257"/>
            <a:chExt cx="2878" cy="1454"/>
          </a:xfrm>
        </p:grpSpPr>
        <p:sp>
          <p:nvSpPr>
            <p:cNvPr id="11274" name="Freeform 23"/>
            <p:cNvSpPr>
              <a:spLocks/>
            </p:cNvSpPr>
            <p:nvPr/>
          </p:nvSpPr>
          <p:spPr bwMode="auto">
            <a:xfrm>
              <a:off x="3696" y="1835"/>
              <a:ext cx="1440" cy="614"/>
            </a:xfrm>
            <a:custGeom>
              <a:avLst/>
              <a:gdLst>
                <a:gd name="T0" fmla="*/ 0 w 1440"/>
                <a:gd name="T1" fmla="*/ 613 h 614"/>
                <a:gd name="T2" fmla="*/ 310 w 1440"/>
                <a:gd name="T3" fmla="*/ 53 h 614"/>
                <a:gd name="T4" fmla="*/ 477 w 1440"/>
                <a:gd name="T5" fmla="*/ 315 h 614"/>
                <a:gd name="T6" fmla="*/ 818 w 1440"/>
                <a:gd name="T7" fmla="*/ 0 h 614"/>
                <a:gd name="T8" fmla="*/ 917 w 1440"/>
                <a:gd name="T9" fmla="*/ 393 h 614"/>
                <a:gd name="T10" fmla="*/ 1048 w 1440"/>
                <a:gd name="T11" fmla="*/ 173 h 614"/>
                <a:gd name="T12" fmla="*/ 1200 w 1440"/>
                <a:gd name="T13" fmla="*/ 472 h 614"/>
                <a:gd name="T14" fmla="*/ 1326 w 1440"/>
                <a:gd name="T15" fmla="*/ 294 h 614"/>
                <a:gd name="T16" fmla="*/ 1440 w 1440"/>
                <a:gd name="T17" fmla="*/ 614 h 614"/>
                <a:gd name="T18" fmla="*/ 0 w 1440"/>
                <a:gd name="T19" fmla="*/ 613 h 6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40"/>
                <a:gd name="T31" fmla="*/ 0 h 614"/>
                <a:gd name="T32" fmla="*/ 1440 w 1440"/>
                <a:gd name="T33" fmla="*/ 614 h 6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40" h="614">
                  <a:moveTo>
                    <a:pt x="0" y="613"/>
                  </a:moveTo>
                  <a:lnTo>
                    <a:pt x="310" y="53"/>
                  </a:lnTo>
                  <a:lnTo>
                    <a:pt x="477" y="315"/>
                  </a:lnTo>
                  <a:lnTo>
                    <a:pt x="818" y="0"/>
                  </a:lnTo>
                  <a:lnTo>
                    <a:pt x="917" y="393"/>
                  </a:lnTo>
                  <a:lnTo>
                    <a:pt x="1048" y="173"/>
                  </a:lnTo>
                  <a:lnTo>
                    <a:pt x="1200" y="472"/>
                  </a:lnTo>
                  <a:lnTo>
                    <a:pt x="1326" y="294"/>
                  </a:lnTo>
                  <a:lnTo>
                    <a:pt x="1440" y="614"/>
                  </a:lnTo>
                  <a:lnTo>
                    <a:pt x="0" y="613"/>
                  </a:lnTo>
                  <a:close/>
                </a:path>
              </a:pathLst>
            </a:custGeom>
            <a:solidFill>
              <a:srgbClr val="D9D9FF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275" name="Line 24"/>
            <p:cNvSpPr>
              <a:spLocks noChangeShapeType="1"/>
            </p:cNvSpPr>
            <p:nvPr/>
          </p:nvSpPr>
          <p:spPr bwMode="auto">
            <a:xfrm>
              <a:off x="3934" y="2361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276" name="Line 25"/>
            <p:cNvSpPr>
              <a:spLocks noChangeShapeType="1"/>
            </p:cNvSpPr>
            <p:nvPr/>
          </p:nvSpPr>
          <p:spPr bwMode="auto">
            <a:xfrm flipV="1">
              <a:off x="4174" y="1257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277" name="Line 27"/>
            <p:cNvSpPr>
              <a:spLocks noChangeShapeType="1"/>
            </p:cNvSpPr>
            <p:nvPr/>
          </p:nvSpPr>
          <p:spPr bwMode="auto">
            <a:xfrm>
              <a:off x="4945" y="226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78" name="Text Box 31"/>
            <p:cNvSpPr txBox="1">
              <a:spLocks noChangeArrowheads="1"/>
            </p:cNvSpPr>
            <p:nvPr/>
          </p:nvSpPr>
          <p:spPr bwMode="auto">
            <a:xfrm>
              <a:off x="4425" y="2420"/>
              <a:ext cx="11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nl-NL"/>
                <a:t>xw</a:t>
              </a:r>
              <a:r>
                <a:rPr lang="en-US" altLang="nl-NL" i="0" baseline="-25000"/>
                <a:t>max</a:t>
              </a:r>
              <a:r>
                <a:rPr lang="en-US" altLang="nl-NL">
                  <a:sym typeface="Symbol" pitchFamily="18" charset="2"/>
                </a:rPr>
                <a:t> </a:t>
              </a:r>
              <a:r>
                <a:rPr lang="en-US" altLang="nl-NL"/>
                <a:t>xw</a:t>
              </a:r>
              <a:r>
                <a:rPr lang="en-US" altLang="nl-NL" i="0" baseline="-25000"/>
                <a:t>min</a:t>
              </a:r>
              <a:endParaRPr lang="en-GB" altLang="nl-NL"/>
            </a:p>
          </p:txBody>
        </p:sp>
        <p:sp>
          <p:nvSpPr>
            <p:cNvPr id="11279" name="Text Box 32"/>
            <p:cNvSpPr txBox="1">
              <a:spLocks noChangeArrowheads="1"/>
            </p:cNvSpPr>
            <p:nvPr/>
          </p:nvSpPr>
          <p:spPr bwMode="auto">
            <a:xfrm>
              <a:off x="3016" y="1556"/>
              <a:ext cx="115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nl-NL"/>
                <a:t>yw</a:t>
              </a:r>
              <a:r>
                <a:rPr lang="en-US" altLang="nl-NL" i="0" baseline="-25000"/>
                <a:t>max </a:t>
              </a:r>
              <a:r>
                <a:rPr lang="en-US" altLang="nl-NL">
                  <a:sym typeface="Symbol" pitchFamily="18" charset="2"/>
                </a:rPr>
                <a:t> </a:t>
              </a:r>
              <a:r>
                <a:rPr lang="en-US" altLang="nl-NL"/>
                <a:t>yw</a:t>
              </a:r>
              <a:r>
                <a:rPr lang="en-US" altLang="nl-NL" i="0" baseline="-25000"/>
                <a:t>min</a:t>
              </a:r>
              <a:endParaRPr lang="en-GB" altLang="nl-NL" i="0" baseline="-25000"/>
            </a:p>
          </p:txBody>
        </p:sp>
        <p:sp>
          <p:nvSpPr>
            <p:cNvPr id="11280" name="Rectangle 35"/>
            <p:cNvSpPr>
              <a:spLocks noChangeArrowheads="1"/>
            </p:cNvSpPr>
            <p:nvPr/>
          </p:nvSpPr>
          <p:spPr bwMode="auto">
            <a:xfrm>
              <a:off x="4176" y="1728"/>
              <a:ext cx="76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11281" name="Oval 37"/>
            <p:cNvSpPr>
              <a:spLocks noChangeArrowheads="1"/>
            </p:cNvSpPr>
            <p:nvPr/>
          </p:nvSpPr>
          <p:spPr bwMode="auto">
            <a:xfrm>
              <a:off x="4156" y="2325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11282" name="Line 39"/>
            <p:cNvSpPr>
              <a:spLocks noChangeShapeType="1"/>
            </p:cNvSpPr>
            <p:nvPr/>
          </p:nvSpPr>
          <p:spPr bwMode="auto">
            <a:xfrm>
              <a:off x="2688" y="2064"/>
              <a:ext cx="57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12008" name="Line 40"/>
          <p:cNvSpPr>
            <a:spLocks noChangeShapeType="1"/>
          </p:cNvSpPr>
          <p:nvPr/>
        </p:nvSpPr>
        <p:spPr bwMode="auto">
          <a:xfrm flipH="1">
            <a:off x="1665288" y="3276600"/>
            <a:ext cx="544512" cy="4095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72" name="Object 44"/>
          <p:cNvGraphicFramePr>
            <a:graphicFrameLocks noChangeAspect="1"/>
          </p:cNvGraphicFramePr>
          <p:nvPr/>
        </p:nvGraphicFramePr>
        <p:xfrm>
          <a:off x="5292725" y="5127625"/>
          <a:ext cx="2533650" cy="461963"/>
        </p:xfrm>
        <a:graphic>
          <a:graphicData uri="http://schemas.openxmlformats.org/presentationml/2006/ole">
            <p:oleObj spid="_x0000_s2050" name="Equation" r:id="rId3" imgW="1117115" imgH="203112" progId="Equation.3">
              <p:embed/>
            </p:oleObj>
          </a:graphicData>
        </a:graphic>
      </p:graphicFrame>
      <p:sp>
        <p:nvSpPr>
          <p:cNvPr id="11273" name="Text Box 5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nl-NL" i="0"/>
              <a:t>H&amp;B 8-2:259-261</a:t>
            </a:r>
            <a:endParaRPr lang="en-GB" altLang="nl-NL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398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>
                <a:latin typeface="Times New Roman" pitchFamily="18" charset="0"/>
              </a:rPr>
              <a:t>Window to Viewport Coordinate Transformation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052513"/>
            <a:ext cx="8686800" cy="5078412"/>
          </a:xfrm>
        </p:spPr>
        <p:txBody>
          <a:bodyPr/>
          <a:lstStyle/>
          <a:p>
            <a:pPr marL="571500" indent="-571500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Select the viewport in normalized coordinate, and then object description transferred to normalized device coordinate.</a:t>
            </a:r>
          </a:p>
          <a:p>
            <a:pPr marL="571500" indent="-571500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To maintain the same relative placement in the viewport as in the window:</a:t>
            </a:r>
          </a:p>
        </p:txBody>
      </p:sp>
      <p:sp>
        <p:nvSpPr>
          <p:cNvPr id="705540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5542" name="Rectangle 6"/>
          <p:cNvSpPr>
            <a:spLocks noChangeArrowheads="1"/>
          </p:cNvSpPr>
          <p:nvPr/>
        </p:nvSpPr>
        <p:spPr bwMode="auto">
          <a:xfrm>
            <a:off x="0" y="381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5543" name="Rectangle 7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5545" name="Rectangle 9"/>
          <p:cNvSpPr>
            <a:spLocks noChangeArrowheads="1"/>
          </p:cNvSpPr>
          <p:nvPr/>
        </p:nvSpPr>
        <p:spPr bwMode="auto">
          <a:xfrm>
            <a:off x="0" y="2381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05563" name="Picture 27" descr="6-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1908175" y="4292600"/>
            <a:ext cx="5903913" cy="2501900"/>
          </a:xfrm>
          <a:noFill/>
          <a:ln/>
        </p:spPr>
      </p:pic>
      <p:sp>
        <p:nvSpPr>
          <p:cNvPr id="705566" name="Rectangle 30"/>
          <p:cNvSpPr>
            <a:spLocks noChangeArrowheads="1"/>
          </p:cNvSpPr>
          <p:nvPr/>
        </p:nvSpPr>
        <p:spPr bwMode="auto">
          <a:xfrm>
            <a:off x="0" y="29860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5565" name="Object 29"/>
          <p:cNvGraphicFramePr>
            <a:graphicFrameLocks noChangeAspect="1"/>
          </p:cNvGraphicFramePr>
          <p:nvPr/>
        </p:nvGraphicFramePr>
        <p:xfrm>
          <a:off x="2627313" y="2276475"/>
          <a:ext cx="4249737" cy="1974850"/>
        </p:xfrm>
        <a:graphic>
          <a:graphicData uri="http://schemas.openxmlformats.org/presentationml/2006/ole">
            <p:oleObj spid="_x0000_s3074" name="Equation" r:id="rId5" imgW="1905000" imgH="889000" progId="Equation.3">
              <p:embed/>
            </p:oleObj>
          </a:graphicData>
        </a:graphic>
      </p:graphicFrame>
      <p:sp>
        <p:nvSpPr>
          <p:cNvPr id="705567" name="Rectangle 31"/>
          <p:cNvSpPr>
            <a:spLocks noChangeArrowheads="1"/>
          </p:cNvSpPr>
          <p:nvPr/>
        </p:nvSpPr>
        <p:spPr bwMode="auto">
          <a:xfrm>
            <a:off x="0" y="38719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398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>
                <a:latin typeface="Times New Roman" pitchFamily="18" charset="0"/>
              </a:rPr>
              <a:t>Window to Viewport Coordinate Transformation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352800"/>
            <a:ext cx="8686800" cy="5078413"/>
          </a:xfrm>
        </p:spPr>
        <p:txBody>
          <a:bodyPr/>
          <a:lstStyle/>
          <a:p>
            <a:pPr marL="571500" indent="-571500">
              <a:buSzPct val="80000"/>
              <a:buFont typeface="Wingdings" pitchFamily="2" charset="2"/>
              <a:buAutoNum type="arabicPeriod"/>
            </a:pP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Perform a scaling transformation that scales the window area to the size of the viewport.</a:t>
            </a:r>
          </a:p>
          <a:p>
            <a:pPr marL="571500" indent="-571500">
              <a:buSzPct val="80000"/>
              <a:buFont typeface="Wingdings" pitchFamily="2" charset="2"/>
              <a:buAutoNum type="arabicPeriod"/>
            </a:pP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Translate the scaled window area to the position of the 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viewport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/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7589" name="Rectangle 5"/>
          <p:cNvSpPr>
            <a:spLocks noChangeArrowheads="1"/>
          </p:cNvSpPr>
          <p:nvPr/>
        </p:nvSpPr>
        <p:spPr bwMode="auto">
          <a:xfrm>
            <a:off x="0" y="381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7590" name="Rectangle 6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7591" name="Rectangle 7"/>
          <p:cNvSpPr>
            <a:spLocks noChangeArrowheads="1"/>
          </p:cNvSpPr>
          <p:nvPr/>
        </p:nvSpPr>
        <p:spPr bwMode="auto">
          <a:xfrm>
            <a:off x="0" y="2381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7593" name="Rectangle 9"/>
          <p:cNvSpPr>
            <a:spLocks noChangeArrowheads="1"/>
          </p:cNvSpPr>
          <p:nvPr/>
        </p:nvSpPr>
        <p:spPr bwMode="auto">
          <a:xfrm>
            <a:off x="0" y="29860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7594" name="Object 10"/>
          <p:cNvGraphicFramePr>
            <a:graphicFrameLocks noChangeAspect="1"/>
          </p:cNvGraphicFramePr>
          <p:nvPr/>
        </p:nvGraphicFramePr>
        <p:xfrm>
          <a:off x="900113" y="1052513"/>
          <a:ext cx="3600450" cy="1674812"/>
        </p:xfrm>
        <a:graphic>
          <a:graphicData uri="http://schemas.openxmlformats.org/presentationml/2006/ole">
            <p:oleObj spid="_x0000_s4098" name="Equation" r:id="rId4" imgW="1905000" imgH="889000" progId="Equation.3">
              <p:embed/>
            </p:oleObj>
          </a:graphicData>
        </a:graphic>
      </p:graphicFrame>
      <p:sp>
        <p:nvSpPr>
          <p:cNvPr id="707595" name="Rectangle 11"/>
          <p:cNvSpPr>
            <a:spLocks noChangeArrowheads="1"/>
          </p:cNvSpPr>
          <p:nvPr/>
        </p:nvSpPr>
        <p:spPr bwMode="auto">
          <a:xfrm>
            <a:off x="0" y="38719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7598" name="Rectangle 14"/>
          <p:cNvSpPr>
            <a:spLocks noChangeArrowheads="1"/>
          </p:cNvSpPr>
          <p:nvPr/>
        </p:nvSpPr>
        <p:spPr bwMode="auto">
          <a:xfrm>
            <a:off x="0" y="3200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7597" name="Object 13"/>
          <p:cNvGraphicFramePr>
            <a:graphicFrameLocks noChangeAspect="1"/>
          </p:cNvGraphicFramePr>
          <p:nvPr/>
        </p:nvGraphicFramePr>
        <p:xfrm>
          <a:off x="2057400" y="1752600"/>
          <a:ext cx="4319588" cy="1146175"/>
        </p:xfrm>
        <a:graphic>
          <a:graphicData uri="http://schemas.openxmlformats.org/presentationml/2006/ole">
            <p:oleObj spid="_x0000_s4099" name="Equation" r:id="rId5" imgW="1727200" imgH="457200" progId="Equation.3">
              <p:embed/>
            </p:oleObj>
          </a:graphicData>
        </a:graphic>
      </p:graphicFrame>
      <p:sp>
        <p:nvSpPr>
          <p:cNvPr id="707599" name="Rectangle 15"/>
          <p:cNvSpPr>
            <a:spLocks noChangeArrowheads="1"/>
          </p:cNvSpPr>
          <p:nvPr/>
        </p:nvSpPr>
        <p:spPr bwMode="auto">
          <a:xfrm>
            <a:off x="0" y="36576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7601" name="Rectangle 17"/>
          <p:cNvSpPr>
            <a:spLocks noChangeArrowheads="1"/>
          </p:cNvSpPr>
          <p:nvPr/>
        </p:nvSpPr>
        <p:spPr bwMode="auto">
          <a:xfrm>
            <a:off x="0" y="29860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7600" name="Object 16"/>
          <p:cNvGraphicFramePr>
            <a:graphicFrameLocks noChangeAspect="1"/>
          </p:cNvGraphicFramePr>
          <p:nvPr/>
        </p:nvGraphicFramePr>
        <p:xfrm>
          <a:off x="5219700" y="1052513"/>
          <a:ext cx="2881313" cy="1778000"/>
        </p:xfrm>
        <a:graphic>
          <a:graphicData uri="http://schemas.openxmlformats.org/presentationml/2006/ole">
            <p:oleObj spid="_x0000_s4100" name="Equation" r:id="rId6" imgW="1219200" imgH="889000" progId="Equation.3">
              <p:embed/>
            </p:oleObj>
          </a:graphicData>
        </a:graphic>
      </p:graphicFrame>
      <p:sp>
        <p:nvSpPr>
          <p:cNvPr id="707602" name="Rectangle 18"/>
          <p:cNvSpPr>
            <a:spLocks noChangeArrowheads="1"/>
          </p:cNvSpPr>
          <p:nvPr/>
        </p:nvSpPr>
        <p:spPr bwMode="auto">
          <a:xfrm>
            <a:off x="0" y="38719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smtClean="0">
                <a:latin typeface="Times New Roman" pitchFamily="18" charset="0"/>
              </a:rPr>
              <a:t>1.6 Levels of clipping: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</a:rPr>
              <a:t>Point Clipping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</a:rPr>
              <a:t>Line Clipping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</a:rPr>
              <a:t>Polygon Clipping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</a:rPr>
              <a:t>Area Clipping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</a:rPr>
              <a:t>Text Clipping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</a:rPr>
              <a:t>Curve Clipping</a:t>
            </a:r>
          </a:p>
          <a:p>
            <a:pPr lvl="1" eaLnBrk="1" hangingPunct="1"/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>
                <a:latin typeface="Times New Roman" pitchFamily="18" charset="0"/>
              </a:rPr>
              <a:t>2D Clipping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Point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4648200" cy="3733800"/>
          </a:xfrm>
          <a:noFill/>
        </p:spPr>
        <p:txBody>
          <a:bodyPr/>
          <a:lstStyle/>
          <a:p>
            <a:pPr marL="830263" lvl="1" eaLnBrk="1" hangingPunct="1"/>
            <a:r>
              <a:rPr lang="en-IE" sz="2400" smtClean="0">
                <a:latin typeface="Times New Roman" pitchFamily="18" charset="0"/>
              </a:rPr>
              <a:t>Simple and Easy </a:t>
            </a:r>
          </a:p>
          <a:p>
            <a:pPr marL="830263" lvl="1" eaLnBrk="1" hangingPunct="1"/>
            <a:r>
              <a:rPr lang="en-IE" sz="2400" smtClean="0">
                <a:latin typeface="Times New Roman" pitchFamily="18" charset="0"/>
              </a:rPr>
              <a:t>a point (</a:t>
            </a:r>
            <a:r>
              <a:rPr lang="en-IE" sz="2400" i="1" smtClean="0">
                <a:latin typeface="Times New Roman" pitchFamily="18" charset="0"/>
              </a:rPr>
              <a:t>x,y</a:t>
            </a:r>
            <a:r>
              <a:rPr lang="en-IE" sz="2400" smtClean="0">
                <a:latin typeface="Times New Roman" pitchFamily="18" charset="0"/>
              </a:rPr>
              <a:t>) is not clipped if:</a:t>
            </a:r>
          </a:p>
          <a:p>
            <a:pPr marL="0" indent="0" eaLnBrk="1" hangingPunct="1">
              <a:buFontTx/>
              <a:buNone/>
            </a:pPr>
            <a:r>
              <a:rPr lang="en-IE" sz="2400" i="1" smtClean="0">
                <a:latin typeface="Times New Roman" pitchFamily="18" charset="0"/>
              </a:rPr>
              <a:t>	wx</a:t>
            </a:r>
            <a:r>
              <a:rPr lang="en-IE" sz="2400" i="1" baseline="-25000" smtClean="0">
                <a:latin typeface="Times New Roman" pitchFamily="18" charset="0"/>
              </a:rPr>
              <a:t>min </a:t>
            </a:r>
            <a:r>
              <a:rPr lang="en-IE" sz="2400" i="1" smtClean="0">
                <a:latin typeface="Times New Roman" pitchFamily="18" charset="0"/>
                <a:cs typeface="Arial" charset="0"/>
              </a:rPr>
              <a:t>≤ x ≤ </a:t>
            </a:r>
            <a:r>
              <a:rPr lang="en-IE" sz="2400" i="1" smtClean="0">
                <a:latin typeface="Times New Roman" pitchFamily="18" charset="0"/>
              </a:rPr>
              <a:t>wx</a:t>
            </a:r>
            <a:r>
              <a:rPr lang="en-IE" sz="2400" i="1" baseline="-25000" smtClean="0">
                <a:latin typeface="Times New Roman" pitchFamily="18" charset="0"/>
              </a:rPr>
              <a:t>max</a:t>
            </a:r>
            <a:r>
              <a:rPr lang="en-IE" sz="2400" smtClean="0">
                <a:latin typeface="Times New Roman" pitchFamily="18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IE" sz="2400" smtClean="0">
                <a:latin typeface="Times New Roman" pitchFamily="18" charset="0"/>
              </a:rPr>
              <a:t>		&amp;</a:t>
            </a:r>
          </a:p>
          <a:p>
            <a:pPr marL="0" indent="0" eaLnBrk="1" hangingPunct="1">
              <a:buFontTx/>
              <a:buNone/>
            </a:pPr>
            <a:r>
              <a:rPr lang="en-IE" sz="2400" smtClean="0">
                <a:latin typeface="Times New Roman" pitchFamily="18" charset="0"/>
              </a:rPr>
              <a:t> 	</a:t>
            </a:r>
            <a:r>
              <a:rPr lang="en-IE" sz="2400" i="1" smtClean="0">
                <a:latin typeface="Times New Roman" pitchFamily="18" charset="0"/>
              </a:rPr>
              <a:t>wy</a:t>
            </a:r>
            <a:r>
              <a:rPr lang="en-IE" sz="2400" i="1" baseline="-25000" smtClean="0">
                <a:latin typeface="Times New Roman" pitchFamily="18" charset="0"/>
              </a:rPr>
              <a:t>min </a:t>
            </a:r>
            <a:r>
              <a:rPr lang="en-IE" sz="2400" i="1" smtClean="0">
                <a:latin typeface="Times New Roman" pitchFamily="18" charset="0"/>
                <a:cs typeface="Arial" charset="0"/>
              </a:rPr>
              <a:t>≤ y ≤ </a:t>
            </a:r>
            <a:r>
              <a:rPr lang="en-IE" sz="2400" i="1" smtClean="0">
                <a:latin typeface="Times New Roman" pitchFamily="18" charset="0"/>
              </a:rPr>
              <a:t>wy</a:t>
            </a:r>
            <a:r>
              <a:rPr lang="en-IE" sz="2400" i="1" baseline="-25000" smtClean="0">
                <a:latin typeface="Times New Roman" pitchFamily="18" charset="0"/>
              </a:rPr>
              <a:t>max</a:t>
            </a:r>
          </a:p>
          <a:p>
            <a:pPr marL="830263" lvl="1" eaLnBrk="1" hangingPunct="1"/>
            <a:endParaRPr lang="en-IE" sz="2400" smtClean="0">
              <a:latin typeface="Times New Roman" pitchFamily="18" charset="0"/>
            </a:endParaRPr>
          </a:p>
          <a:p>
            <a:pPr marL="830263" lvl="1" eaLnBrk="1" hangingPunct="1"/>
            <a:r>
              <a:rPr lang="en-IE" sz="2400" smtClean="0">
                <a:latin typeface="Times New Roman" pitchFamily="18" charset="0"/>
              </a:rPr>
              <a:t>otherwise it is clipped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333875" y="1828800"/>
            <a:ext cx="4810125" cy="3419475"/>
            <a:chOff x="1229" y="2066"/>
            <a:chExt cx="3030" cy="2154"/>
          </a:xfrm>
        </p:grpSpPr>
        <p:sp>
          <p:nvSpPr>
            <p:cNvPr id="19464" name="Line 4"/>
            <p:cNvSpPr>
              <a:spLocks noChangeShapeType="1"/>
            </p:cNvSpPr>
            <p:nvPr/>
          </p:nvSpPr>
          <p:spPr bwMode="auto">
            <a:xfrm flipH="1">
              <a:off x="1719" y="2667"/>
              <a:ext cx="2534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5"/>
            <p:cNvSpPr>
              <a:spLocks noChangeShapeType="1"/>
            </p:cNvSpPr>
            <p:nvPr/>
          </p:nvSpPr>
          <p:spPr bwMode="auto">
            <a:xfrm>
              <a:off x="1362" y="3990"/>
              <a:ext cx="2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Line 6"/>
            <p:cNvSpPr>
              <a:spLocks noChangeShapeType="1"/>
            </p:cNvSpPr>
            <p:nvPr/>
          </p:nvSpPr>
          <p:spPr bwMode="auto">
            <a:xfrm flipV="1">
              <a:off x="1653" y="2084"/>
              <a:ext cx="0" cy="2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Rectangle 7"/>
            <p:cNvSpPr>
              <a:spLocks noChangeArrowheads="1"/>
            </p:cNvSpPr>
            <p:nvPr/>
          </p:nvSpPr>
          <p:spPr bwMode="auto">
            <a:xfrm>
              <a:off x="2271" y="2665"/>
              <a:ext cx="1246" cy="83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8"/>
            <p:cNvSpPr>
              <a:spLocks noChangeShapeType="1"/>
            </p:cNvSpPr>
            <p:nvPr/>
          </p:nvSpPr>
          <p:spPr bwMode="auto">
            <a:xfrm flipH="1">
              <a:off x="1586" y="2664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Line 9"/>
            <p:cNvSpPr>
              <a:spLocks noChangeShapeType="1"/>
            </p:cNvSpPr>
            <p:nvPr/>
          </p:nvSpPr>
          <p:spPr bwMode="auto">
            <a:xfrm flipH="1">
              <a:off x="1586" y="3505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0"/>
            <p:cNvSpPr>
              <a:spLocks noChangeShapeType="1"/>
            </p:cNvSpPr>
            <p:nvPr/>
          </p:nvSpPr>
          <p:spPr bwMode="auto">
            <a:xfrm>
              <a:off x="2275" y="3931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11"/>
            <p:cNvSpPr>
              <a:spLocks noChangeShapeType="1"/>
            </p:cNvSpPr>
            <p:nvPr/>
          </p:nvSpPr>
          <p:spPr bwMode="auto">
            <a:xfrm>
              <a:off x="3516" y="3931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Text Box 12"/>
            <p:cNvSpPr txBox="1">
              <a:spLocks noChangeArrowheads="1"/>
            </p:cNvSpPr>
            <p:nvPr/>
          </p:nvSpPr>
          <p:spPr bwMode="auto">
            <a:xfrm>
              <a:off x="1229" y="2522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19473" name="Text Box 13"/>
            <p:cNvSpPr txBox="1">
              <a:spLocks noChangeArrowheads="1"/>
            </p:cNvSpPr>
            <p:nvPr/>
          </p:nvSpPr>
          <p:spPr bwMode="auto">
            <a:xfrm>
              <a:off x="1229" y="3372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19474" name="Text Box 14"/>
            <p:cNvSpPr txBox="1">
              <a:spLocks noChangeArrowheads="1"/>
            </p:cNvSpPr>
            <p:nvPr/>
          </p:nvSpPr>
          <p:spPr bwMode="auto">
            <a:xfrm>
              <a:off x="2067" y="3988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19475" name="Text Box 15"/>
            <p:cNvSpPr txBox="1">
              <a:spLocks noChangeArrowheads="1"/>
            </p:cNvSpPr>
            <p:nvPr/>
          </p:nvSpPr>
          <p:spPr bwMode="auto">
            <a:xfrm>
              <a:off x="3309" y="3989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19476" name="Text Box 16"/>
            <p:cNvSpPr txBox="1">
              <a:spLocks noChangeArrowheads="1"/>
            </p:cNvSpPr>
            <p:nvPr/>
          </p:nvSpPr>
          <p:spPr bwMode="auto">
            <a:xfrm>
              <a:off x="2564" y="2419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Window</a:t>
              </a:r>
              <a:endParaRPr lang="en-US" baseline="0"/>
            </a:p>
          </p:txBody>
        </p:sp>
        <p:sp>
          <p:nvSpPr>
            <p:cNvPr id="19477" name="Oval 17"/>
            <p:cNvSpPr>
              <a:spLocks noChangeArrowheads="1"/>
            </p:cNvSpPr>
            <p:nvPr/>
          </p:nvSpPr>
          <p:spPr bwMode="auto">
            <a:xfrm>
              <a:off x="3185" y="29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Oval 18"/>
            <p:cNvSpPr>
              <a:spLocks noChangeArrowheads="1"/>
            </p:cNvSpPr>
            <p:nvPr/>
          </p:nvSpPr>
          <p:spPr bwMode="auto">
            <a:xfrm>
              <a:off x="3724" y="254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Text Box 19"/>
            <p:cNvSpPr txBox="1">
              <a:spLocks noChangeArrowheads="1"/>
            </p:cNvSpPr>
            <p:nvPr/>
          </p:nvSpPr>
          <p:spPr bwMode="auto">
            <a:xfrm>
              <a:off x="3191" y="2856"/>
              <a:ext cx="2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</a:t>
              </a:r>
              <a:endParaRPr lang="en-US" sz="1400" b="1" baseline="0"/>
            </a:p>
          </p:txBody>
        </p:sp>
        <p:sp>
          <p:nvSpPr>
            <p:cNvPr id="19480" name="Text Box 20"/>
            <p:cNvSpPr txBox="1">
              <a:spLocks noChangeArrowheads="1"/>
            </p:cNvSpPr>
            <p:nvPr/>
          </p:nvSpPr>
          <p:spPr bwMode="auto">
            <a:xfrm>
              <a:off x="3756" y="2479"/>
              <a:ext cx="2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2</a:t>
              </a:r>
              <a:endParaRPr lang="en-US" sz="1400" b="1" baseline="0"/>
            </a:p>
          </p:txBody>
        </p:sp>
        <p:sp>
          <p:nvSpPr>
            <p:cNvPr id="19481" name="Text Box 21"/>
            <p:cNvSpPr txBox="1">
              <a:spLocks noChangeArrowheads="1"/>
            </p:cNvSpPr>
            <p:nvPr/>
          </p:nvSpPr>
          <p:spPr bwMode="auto">
            <a:xfrm>
              <a:off x="2395" y="2779"/>
              <a:ext cx="2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5</a:t>
              </a:r>
              <a:endParaRPr lang="en-US" sz="1400" b="1" baseline="0"/>
            </a:p>
          </p:txBody>
        </p:sp>
        <p:sp>
          <p:nvSpPr>
            <p:cNvPr id="19482" name="Text Box 22"/>
            <p:cNvSpPr txBox="1">
              <a:spLocks noChangeArrowheads="1"/>
            </p:cNvSpPr>
            <p:nvPr/>
          </p:nvSpPr>
          <p:spPr bwMode="auto">
            <a:xfrm>
              <a:off x="1818" y="2940"/>
              <a:ext cx="2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7</a:t>
              </a:r>
              <a:endParaRPr lang="en-US" sz="1400" b="1" baseline="0"/>
            </a:p>
          </p:txBody>
        </p:sp>
        <p:sp>
          <p:nvSpPr>
            <p:cNvPr id="19483" name="Text Box 23"/>
            <p:cNvSpPr txBox="1">
              <a:spLocks noChangeArrowheads="1"/>
            </p:cNvSpPr>
            <p:nvPr/>
          </p:nvSpPr>
          <p:spPr bwMode="auto">
            <a:xfrm>
              <a:off x="2937" y="3652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10</a:t>
              </a:r>
              <a:endParaRPr lang="en-US" sz="1400" b="1" baseline="0"/>
            </a:p>
          </p:txBody>
        </p:sp>
        <p:sp>
          <p:nvSpPr>
            <p:cNvPr id="19484" name="Text Box 24"/>
            <p:cNvSpPr txBox="1">
              <a:spLocks noChangeArrowheads="1"/>
            </p:cNvSpPr>
            <p:nvPr/>
          </p:nvSpPr>
          <p:spPr bwMode="auto">
            <a:xfrm>
              <a:off x="2644" y="3235"/>
              <a:ext cx="2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9</a:t>
              </a:r>
              <a:endParaRPr lang="en-US" sz="1400" b="1" baseline="0"/>
            </a:p>
          </p:txBody>
        </p:sp>
        <p:sp>
          <p:nvSpPr>
            <p:cNvPr id="19485" name="Text Box 25"/>
            <p:cNvSpPr txBox="1">
              <a:spLocks noChangeArrowheads="1"/>
            </p:cNvSpPr>
            <p:nvPr/>
          </p:nvSpPr>
          <p:spPr bwMode="auto">
            <a:xfrm>
              <a:off x="2703" y="2134"/>
              <a:ext cx="2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4</a:t>
              </a:r>
              <a:endParaRPr lang="en-US" sz="1400" b="1" baseline="0"/>
            </a:p>
          </p:txBody>
        </p:sp>
        <p:sp>
          <p:nvSpPr>
            <p:cNvPr id="19486" name="Text Box 26"/>
            <p:cNvSpPr txBox="1">
              <a:spLocks noChangeArrowheads="1"/>
            </p:cNvSpPr>
            <p:nvPr/>
          </p:nvSpPr>
          <p:spPr bwMode="auto">
            <a:xfrm>
              <a:off x="3756" y="3289"/>
              <a:ext cx="2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8</a:t>
              </a:r>
              <a:endParaRPr lang="en-US" sz="1400" b="1" baseline="0"/>
            </a:p>
          </p:txBody>
        </p:sp>
        <p:sp>
          <p:nvSpPr>
            <p:cNvPr id="19487" name="Oval 27"/>
            <p:cNvSpPr>
              <a:spLocks noChangeArrowheads="1"/>
            </p:cNvSpPr>
            <p:nvPr/>
          </p:nvSpPr>
          <p:spPr bwMode="auto">
            <a:xfrm>
              <a:off x="3674" y="2419"/>
              <a:ext cx="303" cy="30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Text Box 28"/>
            <p:cNvSpPr txBox="1">
              <a:spLocks noChangeArrowheads="1"/>
            </p:cNvSpPr>
            <p:nvPr/>
          </p:nvSpPr>
          <p:spPr bwMode="auto">
            <a:xfrm>
              <a:off x="3626" y="2262"/>
              <a:ext cx="4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200" baseline="0">
                  <a:solidFill>
                    <a:srgbClr val="FF0000"/>
                  </a:solidFill>
                </a:rPr>
                <a:t>Clipped</a:t>
              </a:r>
              <a:endParaRPr lang="en-US" sz="1200" baseline="0">
                <a:solidFill>
                  <a:srgbClr val="FF0000"/>
                </a:solidFill>
              </a:endParaRPr>
            </a:p>
          </p:txBody>
        </p:sp>
        <p:sp>
          <p:nvSpPr>
            <p:cNvPr id="19489" name="Text Box 29"/>
            <p:cNvSpPr txBox="1">
              <a:spLocks noChangeArrowheads="1"/>
            </p:cNvSpPr>
            <p:nvPr/>
          </p:nvSpPr>
          <p:spPr bwMode="auto">
            <a:xfrm>
              <a:off x="2269" y="2986"/>
              <a:ext cx="1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IE" sz="1200" baseline="0">
                  <a:solidFill>
                    <a:srgbClr val="FF0000"/>
                  </a:solidFill>
                </a:rPr>
                <a:t>Points Within the Window are Not Clipped</a:t>
              </a:r>
              <a:endParaRPr lang="en-US" sz="1200" baseline="0">
                <a:solidFill>
                  <a:srgbClr val="FF0000"/>
                </a:solidFill>
              </a:endParaRPr>
            </a:p>
          </p:txBody>
        </p:sp>
        <p:sp>
          <p:nvSpPr>
            <p:cNvPr id="19490" name="Line 30"/>
            <p:cNvSpPr>
              <a:spLocks noChangeShapeType="1"/>
            </p:cNvSpPr>
            <p:nvPr/>
          </p:nvSpPr>
          <p:spPr bwMode="auto">
            <a:xfrm flipH="1">
              <a:off x="1726" y="3504"/>
              <a:ext cx="253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Line 31"/>
            <p:cNvSpPr>
              <a:spLocks noChangeShapeType="1"/>
            </p:cNvSpPr>
            <p:nvPr/>
          </p:nvSpPr>
          <p:spPr bwMode="auto">
            <a:xfrm rot="16200000" flipH="1">
              <a:off x="1356" y="3005"/>
              <a:ext cx="1836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32"/>
            <p:cNvSpPr>
              <a:spLocks noChangeShapeType="1"/>
            </p:cNvSpPr>
            <p:nvPr/>
          </p:nvSpPr>
          <p:spPr bwMode="auto">
            <a:xfrm rot="16200000" flipH="1">
              <a:off x="2598" y="2992"/>
              <a:ext cx="1836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Oval 33"/>
            <p:cNvSpPr>
              <a:spLocks noChangeArrowheads="1"/>
            </p:cNvSpPr>
            <p:nvPr/>
          </p:nvSpPr>
          <p:spPr bwMode="auto">
            <a:xfrm>
              <a:off x="2377" y="2838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Oval 34"/>
            <p:cNvSpPr>
              <a:spLocks noChangeArrowheads="1"/>
            </p:cNvSpPr>
            <p:nvPr/>
          </p:nvSpPr>
          <p:spPr bwMode="auto">
            <a:xfrm>
              <a:off x="2634" y="329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Oval 35"/>
            <p:cNvSpPr>
              <a:spLocks noChangeArrowheads="1"/>
            </p:cNvSpPr>
            <p:nvPr/>
          </p:nvSpPr>
          <p:spPr bwMode="auto">
            <a:xfrm>
              <a:off x="1806" y="3013"/>
              <a:ext cx="48" cy="4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Oval 36"/>
            <p:cNvSpPr>
              <a:spLocks noChangeArrowheads="1"/>
            </p:cNvSpPr>
            <p:nvPr/>
          </p:nvSpPr>
          <p:spPr bwMode="auto">
            <a:xfrm>
              <a:off x="2919" y="3718"/>
              <a:ext cx="48" cy="4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Oval 37"/>
            <p:cNvSpPr>
              <a:spLocks noChangeArrowheads="1"/>
            </p:cNvSpPr>
            <p:nvPr/>
          </p:nvSpPr>
          <p:spPr bwMode="auto">
            <a:xfrm>
              <a:off x="2685" y="2199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Oval 38"/>
            <p:cNvSpPr>
              <a:spLocks noChangeArrowheads="1"/>
            </p:cNvSpPr>
            <p:nvPr/>
          </p:nvSpPr>
          <p:spPr bwMode="auto">
            <a:xfrm>
              <a:off x="2608" y="2066"/>
              <a:ext cx="303" cy="303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Text Box 39"/>
            <p:cNvSpPr txBox="1">
              <a:spLocks noChangeArrowheads="1"/>
            </p:cNvSpPr>
            <p:nvPr/>
          </p:nvSpPr>
          <p:spPr bwMode="auto">
            <a:xfrm>
              <a:off x="2887" y="2139"/>
              <a:ext cx="4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200" baseline="0">
                  <a:solidFill>
                    <a:srgbClr val="FF0000"/>
                  </a:solidFill>
                </a:rPr>
                <a:t>Clipped</a:t>
              </a:r>
              <a:endParaRPr lang="en-US" sz="1200" baseline="0">
                <a:solidFill>
                  <a:srgbClr val="FF0000"/>
                </a:solidFill>
              </a:endParaRPr>
            </a:p>
          </p:txBody>
        </p:sp>
        <p:sp>
          <p:nvSpPr>
            <p:cNvPr id="19500" name="Oval 40"/>
            <p:cNvSpPr>
              <a:spLocks noChangeArrowheads="1"/>
            </p:cNvSpPr>
            <p:nvPr/>
          </p:nvSpPr>
          <p:spPr bwMode="auto">
            <a:xfrm>
              <a:off x="2856" y="3598"/>
              <a:ext cx="304" cy="303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Text Box 41"/>
            <p:cNvSpPr txBox="1">
              <a:spLocks noChangeArrowheads="1"/>
            </p:cNvSpPr>
            <p:nvPr/>
          </p:nvSpPr>
          <p:spPr bwMode="auto">
            <a:xfrm>
              <a:off x="2445" y="3667"/>
              <a:ext cx="4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200" baseline="0">
                  <a:solidFill>
                    <a:srgbClr val="FF0000"/>
                  </a:solidFill>
                </a:rPr>
                <a:t>Clipped</a:t>
              </a:r>
              <a:endParaRPr lang="en-US" sz="1200" baseline="0">
                <a:solidFill>
                  <a:srgbClr val="FF0000"/>
                </a:solidFill>
              </a:endParaRPr>
            </a:p>
          </p:txBody>
        </p:sp>
        <p:sp>
          <p:nvSpPr>
            <p:cNvPr id="19502" name="Oval 42"/>
            <p:cNvSpPr>
              <a:spLocks noChangeArrowheads="1"/>
            </p:cNvSpPr>
            <p:nvPr/>
          </p:nvSpPr>
          <p:spPr bwMode="auto">
            <a:xfrm>
              <a:off x="1739" y="2894"/>
              <a:ext cx="303" cy="303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Text Box 43"/>
            <p:cNvSpPr txBox="1">
              <a:spLocks noChangeArrowheads="1"/>
            </p:cNvSpPr>
            <p:nvPr/>
          </p:nvSpPr>
          <p:spPr bwMode="auto">
            <a:xfrm>
              <a:off x="1691" y="2737"/>
              <a:ext cx="4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200" baseline="0">
                  <a:solidFill>
                    <a:srgbClr val="FF0000"/>
                  </a:solidFill>
                </a:rPr>
                <a:t>Clipped</a:t>
              </a:r>
              <a:endParaRPr lang="en-US" sz="1200" baseline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CLIPPING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4400" dirty="0" smtClean="0">
                <a:latin typeface="Cambria Math" pitchFamily="18" charset="0"/>
                <a:ea typeface="Cambria Math" pitchFamily="18" charset="0"/>
              </a:rPr>
              <a:t>Clipping is the process of removing lines or portions of lines outside an area of interest.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 smtClean="0">
                <a:latin typeface="Cambria Math" pitchFamily="18" charset="0"/>
                <a:ea typeface="Cambria Math" pitchFamily="18" charset="0"/>
              </a:rPr>
              <a:t>Typically any line or part there of which is outside of the viewing area is removed.</a:t>
            </a:r>
            <a:endParaRPr lang="en-US" sz="44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4191000" cy="4525963"/>
          </a:xfrm>
        </p:spPr>
        <p:txBody>
          <a:bodyPr/>
          <a:lstStyle/>
          <a:p>
            <a:pPr marL="830263" lvl="1" eaLnBrk="1" hangingPunct="1">
              <a:lnSpc>
                <a:spcPct val="90000"/>
              </a:lnSpc>
            </a:pPr>
            <a:r>
              <a:rPr lang="en-IE" sz="2400" smtClean="0">
                <a:latin typeface="Times New Roman" pitchFamily="18" charset="0"/>
              </a:rPr>
              <a:t>It is Harder than point clipping</a:t>
            </a:r>
          </a:p>
          <a:p>
            <a:pPr marL="830263" lvl="1" eaLnBrk="1" hangingPunct="1">
              <a:lnSpc>
                <a:spcPct val="90000"/>
              </a:lnSpc>
            </a:pPr>
            <a:r>
              <a:rPr lang="en-IE" sz="2400" smtClean="0">
                <a:latin typeface="Times New Roman" pitchFamily="18" charset="0"/>
              </a:rPr>
              <a:t>We first examine the end-points of each line to see if they are in the window or not</a:t>
            </a:r>
          </a:p>
          <a:p>
            <a:pPr marL="1238250" lvl="2" eaLnBrk="1" hangingPunct="1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Both endpoints inside, line trivially accepted</a:t>
            </a:r>
          </a:p>
          <a:p>
            <a:pPr marL="1238250" lvl="2" eaLnBrk="1" hangingPunct="1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One in and one out, line is partially inside</a:t>
            </a:r>
          </a:p>
          <a:p>
            <a:pPr marL="1238250" lvl="2" eaLnBrk="1" hangingPunct="1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Both outside, might be partially inside</a:t>
            </a:r>
          </a:p>
          <a:p>
            <a:pPr marL="1238250" lvl="2" eaLnBrk="1" hangingPunct="1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What about trivial cases?</a:t>
            </a:r>
          </a:p>
          <a:p>
            <a:pPr marL="830263" lvl="1" eaLnBrk="1" hangingPunct="1">
              <a:lnSpc>
                <a:spcPct val="90000"/>
              </a:lnSpc>
            </a:pPr>
            <a:endParaRPr lang="en-IE" smtClean="0">
              <a:latin typeface="Times New Roman" pitchFamily="18" charset="0"/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4419600" y="1752600"/>
            <a:ext cx="4562475" cy="3798888"/>
            <a:chOff x="2544" y="1872"/>
            <a:chExt cx="3173" cy="2291"/>
          </a:xfrm>
        </p:grpSpPr>
        <p:sp>
          <p:nvSpPr>
            <p:cNvPr id="21512" name="Line 51"/>
            <p:cNvSpPr>
              <a:spLocks noChangeShapeType="1"/>
            </p:cNvSpPr>
            <p:nvPr/>
          </p:nvSpPr>
          <p:spPr bwMode="auto">
            <a:xfrm>
              <a:off x="2544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52"/>
            <p:cNvSpPr>
              <a:spLocks noChangeShapeType="1"/>
            </p:cNvSpPr>
            <p:nvPr/>
          </p:nvSpPr>
          <p:spPr bwMode="auto">
            <a:xfrm>
              <a:off x="2544" y="321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53"/>
            <p:cNvSpPr>
              <a:spLocks noChangeShapeType="1"/>
            </p:cNvSpPr>
            <p:nvPr/>
          </p:nvSpPr>
          <p:spPr bwMode="auto">
            <a:xfrm>
              <a:off x="3216" y="187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54"/>
            <p:cNvSpPr>
              <a:spLocks noChangeShapeType="1"/>
            </p:cNvSpPr>
            <p:nvPr/>
          </p:nvSpPr>
          <p:spPr bwMode="auto">
            <a:xfrm>
              <a:off x="4224" y="187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Rectangle 55"/>
            <p:cNvSpPr>
              <a:spLocks noChangeArrowheads="1"/>
            </p:cNvSpPr>
            <p:nvPr/>
          </p:nvSpPr>
          <p:spPr bwMode="auto">
            <a:xfrm>
              <a:off x="3216" y="2304"/>
              <a:ext cx="1008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Text Box 56"/>
            <p:cNvSpPr txBox="1">
              <a:spLocks noChangeArrowheads="1"/>
            </p:cNvSpPr>
            <p:nvPr/>
          </p:nvSpPr>
          <p:spPr bwMode="auto">
            <a:xfrm>
              <a:off x="5154" y="3072"/>
              <a:ext cx="563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latin typeface="Times New Roman" pitchFamily="18" charset="0"/>
                </a:rPr>
                <a:t>ymin</a:t>
              </a:r>
            </a:p>
          </p:txBody>
        </p:sp>
        <p:sp>
          <p:nvSpPr>
            <p:cNvPr id="21518" name="Text Box 57"/>
            <p:cNvSpPr txBox="1">
              <a:spLocks noChangeArrowheads="1"/>
            </p:cNvSpPr>
            <p:nvPr/>
          </p:nvSpPr>
          <p:spPr bwMode="auto">
            <a:xfrm>
              <a:off x="5106" y="2112"/>
              <a:ext cx="598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latin typeface="Times New Roman" pitchFamily="18" charset="0"/>
                </a:rPr>
                <a:t>ymax</a:t>
              </a:r>
            </a:p>
          </p:txBody>
        </p:sp>
        <p:sp>
          <p:nvSpPr>
            <p:cNvPr id="21519" name="Text Box 58"/>
            <p:cNvSpPr txBox="1">
              <a:spLocks noChangeArrowheads="1"/>
            </p:cNvSpPr>
            <p:nvPr/>
          </p:nvSpPr>
          <p:spPr bwMode="auto">
            <a:xfrm>
              <a:off x="2927" y="3888"/>
              <a:ext cx="563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latin typeface="Times New Roman" pitchFamily="18" charset="0"/>
                </a:rPr>
                <a:t>xmin</a:t>
              </a:r>
            </a:p>
          </p:txBody>
        </p:sp>
        <p:sp>
          <p:nvSpPr>
            <p:cNvPr id="21520" name="Text Box 59"/>
            <p:cNvSpPr txBox="1">
              <a:spLocks noChangeArrowheads="1"/>
            </p:cNvSpPr>
            <p:nvPr/>
          </p:nvSpPr>
          <p:spPr bwMode="auto">
            <a:xfrm>
              <a:off x="4032" y="3888"/>
              <a:ext cx="59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latin typeface="Times New Roman" pitchFamily="18" charset="0"/>
                </a:rPr>
                <a:t>xmax</a:t>
              </a:r>
            </a:p>
          </p:txBody>
        </p:sp>
        <p:sp>
          <p:nvSpPr>
            <p:cNvPr id="21521" name="Line 60"/>
            <p:cNvSpPr>
              <a:spLocks noChangeShapeType="1"/>
            </p:cNvSpPr>
            <p:nvPr/>
          </p:nvSpPr>
          <p:spPr bwMode="auto">
            <a:xfrm>
              <a:off x="3552" y="259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61"/>
            <p:cNvSpPr>
              <a:spLocks noChangeShapeType="1"/>
            </p:cNvSpPr>
            <p:nvPr/>
          </p:nvSpPr>
          <p:spPr bwMode="auto">
            <a:xfrm flipH="1">
              <a:off x="2880" y="2112"/>
              <a:ext cx="86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62"/>
            <p:cNvSpPr>
              <a:spLocks noChangeShapeType="1"/>
            </p:cNvSpPr>
            <p:nvPr/>
          </p:nvSpPr>
          <p:spPr bwMode="auto">
            <a:xfrm flipH="1" flipV="1">
              <a:off x="4032" y="2544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63"/>
            <p:cNvSpPr>
              <a:spLocks noChangeShapeType="1"/>
            </p:cNvSpPr>
            <p:nvPr/>
          </p:nvSpPr>
          <p:spPr bwMode="auto">
            <a:xfrm flipH="1">
              <a:off x="4128" y="312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Line Clipping</a:t>
            </a:r>
            <a:endParaRPr lang="en-US" smtClean="0">
              <a:latin typeface="Times New Roman" pitchFamily="18" charset="0"/>
            </a:endParaRPr>
          </a:p>
        </p:txBody>
      </p:sp>
      <p:graphicFrame>
        <p:nvGraphicFramePr>
          <p:cNvPr id="86020" name="Group 4"/>
          <p:cNvGraphicFramePr>
            <a:graphicFrameLocks noGrp="1"/>
          </p:cNvGraphicFramePr>
          <p:nvPr>
            <p:ph sz="half" idx="2"/>
          </p:nvPr>
        </p:nvGraphicFramePr>
        <p:xfrm>
          <a:off x="533400" y="1676400"/>
          <a:ext cx="7923213" cy="4159251"/>
        </p:xfrm>
        <a:graphic>
          <a:graphicData uri="http://schemas.openxmlformats.org/drawingml/2006/table">
            <a:tbl>
              <a:tblPr/>
              <a:tblGrid>
                <a:gridCol w="3284538"/>
                <a:gridCol w="2049462"/>
                <a:gridCol w="2589213"/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Situation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Solution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Both end-points inside the window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Don’t clip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4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One end-point inside the window, one outside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Must clip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4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Both end-points outside the window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Don’t know!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477000" y="2362200"/>
            <a:ext cx="1352550" cy="1003300"/>
            <a:chOff x="3696" y="1827"/>
            <a:chExt cx="938" cy="696"/>
          </a:xfrm>
        </p:grpSpPr>
        <p:sp>
          <p:nvSpPr>
            <p:cNvPr id="22571" name="Line 27"/>
            <p:cNvSpPr>
              <a:spLocks noChangeShapeType="1"/>
            </p:cNvSpPr>
            <p:nvPr/>
          </p:nvSpPr>
          <p:spPr bwMode="auto">
            <a:xfrm>
              <a:off x="3696" y="2512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28"/>
            <p:cNvSpPr>
              <a:spLocks noChangeShapeType="1"/>
            </p:cNvSpPr>
            <p:nvPr/>
          </p:nvSpPr>
          <p:spPr bwMode="auto">
            <a:xfrm flipV="1">
              <a:off x="3712" y="1827"/>
              <a:ext cx="0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Rectangle 29"/>
            <p:cNvSpPr>
              <a:spLocks noChangeArrowheads="1"/>
            </p:cNvSpPr>
            <p:nvPr/>
          </p:nvSpPr>
          <p:spPr bwMode="auto">
            <a:xfrm>
              <a:off x="3878" y="1953"/>
              <a:ext cx="488" cy="408"/>
            </a:xfrm>
            <a:prstGeom prst="rect">
              <a:avLst/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4" name="Line 30"/>
            <p:cNvSpPr>
              <a:spLocks noChangeShapeType="1"/>
            </p:cNvSpPr>
            <p:nvPr/>
          </p:nvSpPr>
          <p:spPr bwMode="auto">
            <a:xfrm flipV="1">
              <a:off x="3956" y="2024"/>
              <a:ext cx="149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Line 31"/>
            <p:cNvSpPr>
              <a:spLocks noChangeShapeType="1"/>
            </p:cNvSpPr>
            <p:nvPr/>
          </p:nvSpPr>
          <p:spPr bwMode="auto">
            <a:xfrm>
              <a:off x="4105" y="2140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477000" y="3505200"/>
            <a:ext cx="1331913" cy="989013"/>
            <a:chOff x="3787" y="2659"/>
            <a:chExt cx="938" cy="696"/>
          </a:xfrm>
        </p:grpSpPr>
        <p:sp>
          <p:nvSpPr>
            <p:cNvPr id="22565" name="Line 33"/>
            <p:cNvSpPr>
              <a:spLocks noChangeShapeType="1"/>
            </p:cNvSpPr>
            <p:nvPr/>
          </p:nvSpPr>
          <p:spPr bwMode="auto">
            <a:xfrm>
              <a:off x="3787" y="3344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Line 34"/>
            <p:cNvSpPr>
              <a:spLocks noChangeShapeType="1"/>
            </p:cNvSpPr>
            <p:nvPr/>
          </p:nvSpPr>
          <p:spPr bwMode="auto">
            <a:xfrm flipV="1">
              <a:off x="3803" y="2659"/>
              <a:ext cx="0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Rectangle 35"/>
            <p:cNvSpPr>
              <a:spLocks noChangeArrowheads="1"/>
            </p:cNvSpPr>
            <p:nvPr/>
          </p:nvSpPr>
          <p:spPr bwMode="auto">
            <a:xfrm>
              <a:off x="3969" y="2785"/>
              <a:ext cx="488" cy="408"/>
            </a:xfrm>
            <a:prstGeom prst="rect">
              <a:avLst/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8" name="Line 36"/>
            <p:cNvSpPr>
              <a:spLocks noChangeShapeType="1"/>
            </p:cNvSpPr>
            <p:nvPr/>
          </p:nvSpPr>
          <p:spPr bwMode="auto">
            <a:xfrm flipV="1">
              <a:off x="4332" y="2840"/>
              <a:ext cx="31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37"/>
            <p:cNvSpPr>
              <a:spLocks noChangeShapeType="1"/>
            </p:cNvSpPr>
            <p:nvPr/>
          </p:nvSpPr>
          <p:spPr bwMode="auto">
            <a:xfrm>
              <a:off x="4150" y="2886"/>
              <a:ext cx="18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Line 38"/>
            <p:cNvSpPr>
              <a:spLocks noChangeShapeType="1"/>
            </p:cNvSpPr>
            <p:nvPr/>
          </p:nvSpPr>
          <p:spPr bwMode="auto">
            <a:xfrm>
              <a:off x="4014" y="2704"/>
              <a:ext cx="91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477000" y="4724400"/>
            <a:ext cx="1379538" cy="1023938"/>
            <a:chOff x="3787" y="3420"/>
            <a:chExt cx="938" cy="696"/>
          </a:xfrm>
        </p:grpSpPr>
        <p:sp>
          <p:nvSpPr>
            <p:cNvPr id="22559" name="Line 40"/>
            <p:cNvSpPr>
              <a:spLocks noChangeShapeType="1"/>
            </p:cNvSpPr>
            <p:nvPr/>
          </p:nvSpPr>
          <p:spPr bwMode="auto">
            <a:xfrm>
              <a:off x="3787" y="4105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Line 41"/>
            <p:cNvSpPr>
              <a:spLocks noChangeShapeType="1"/>
            </p:cNvSpPr>
            <p:nvPr/>
          </p:nvSpPr>
          <p:spPr bwMode="auto">
            <a:xfrm flipV="1">
              <a:off x="3803" y="3420"/>
              <a:ext cx="0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Rectangle 42"/>
            <p:cNvSpPr>
              <a:spLocks noChangeArrowheads="1"/>
            </p:cNvSpPr>
            <p:nvPr/>
          </p:nvSpPr>
          <p:spPr bwMode="auto">
            <a:xfrm>
              <a:off x="3969" y="3546"/>
              <a:ext cx="488" cy="408"/>
            </a:xfrm>
            <a:prstGeom prst="rect">
              <a:avLst/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Line 43"/>
            <p:cNvSpPr>
              <a:spLocks noChangeShapeType="1"/>
            </p:cNvSpPr>
            <p:nvPr/>
          </p:nvSpPr>
          <p:spPr bwMode="auto">
            <a:xfrm>
              <a:off x="4150" y="3475"/>
              <a:ext cx="4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Line 44"/>
            <p:cNvSpPr>
              <a:spLocks noChangeShapeType="1"/>
            </p:cNvSpPr>
            <p:nvPr/>
          </p:nvSpPr>
          <p:spPr bwMode="auto">
            <a:xfrm flipV="1">
              <a:off x="4059" y="3793"/>
              <a:ext cx="49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Line 45"/>
            <p:cNvSpPr>
              <a:spLocks noChangeShapeType="1"/>
            </p:cNvSpPr>
            <p:nvPr/>
          </p:nvSpPr>
          <p:spPr bwMode="auto">
            <a:xfrm>
              <a:off x="3858" y="3657"/>
              <a:ext cx="91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2D Line Clipping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124200"/>
            <a:ext cx="6477000" cy="2438400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>
                <a:latin typeface="Times New Roman" pitchFamily="18" charset="0"/>
              </a:rPr>
              <a:t>Analytical Line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b="1" smtClean="0">
                <a:latin typeface="Times New Roman" pitchFamily="18" charset="0"/>
              </a:rPr>
              <a:t>Cohen Sutherland Line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>
                <a:latin typeface="Times New Roman" pitchFamily="18" charset="0"/>
              </a:rPr>
              <a:t>Liang Barsky Line Clipping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r>
              <a:rPr lang="en-IE" sz="4000" smtClean="0">
                <a:latin typeface="Times New Roman" pitchFamily="18" charset="0"/>
              </a:rPr>
              <a:t> </a:t>
            </a:r>
            <a:endParaRPr lang="en-US" sz="4000" smtClean="0">
              <a:latin typeface="Times New Roman" pitchFamily="18" charset="0"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534025" cy="4525963"/>
          </a:xfrm>
        </p:spPr>
        <p:txBody>
          <a:bodyPr/>
          <a:lstStyle/>
          <a:p>
            <a:pPr lvl="1" eaLnBrk="1" hangingPunct="1"/>
            <a:r>
              <a:rPr lang="en-IE" smtClean="0">
                <a:latin typeface="Times New Roman" pitchFamily="18" charset="0"/>
              </a:rPr>
              <a:t>An efficient line clipping algorithm</a:t>
            </a:r>
          </a:p>
          <a:p>
            <a:pPr lvl="1" eaLnBrk="1" hangingPunct="1"/>
            <a:r>
              <a:rPr lang="en-IE" smtClean="0">
                <a:latin typeface="Times New Roman" pitchFamily="18" charset="0"/>
              </a:rPr>
              <a:t>The key advantage of the algorithm is that it vastly reduces the number of line intersections that must be calculated.</a:t>
            </a: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5995988" y="1247775"/>
            <a:ext cx="3148012" cy="56245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6046788" y="3960813"/>
            <a:ext cx="3044825" cy="2530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IE" sz="2000" baseline="0">
                <a:latin typeface="Times New Roman" pitchFamily="18" charset="0"/>
              </a:rPr>
              <a:t>Dr. Ivan E. Sutherland co-developed the Cohen-Sutherland clipping algorithm. Sutherland is a graphics giant and includes amongst his achievements the invention of the head mounted display.</a:t>
            </a:r>
            <a:endParaRPr lang="en-US" sz="2000" baseline="0">
              <a:latin typeface="Times New Roman" pitchFamily="18" charset="0"/>
            </a:endParaRPr>
          </a:p>
        </p:txBody>
      </p:sp>
      <p:pic>
        <p:nvPicPr>
          <p:cNvPr id="2458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6075" y="1319213"/>
            <a:ext cx="1809750" cy="2609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4586" name="Rectangle 7"/>
          <p:cNvSpPr>
            <a:spLocks noChangeArrowheads="1"/>
          </p:cNvSpPr>
          <p:nvPr/>
        </p:nvSpPr>
        <p:spPr bwMode="auto">
          <a:xfrm>
            <a:off x="0" y="5530850"/>
            <a:ext cx="6002338" cy="132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8"/>
          <p:cNvSpPr txBox="1">
            <a:spLocks noChangeArrowheads="1"/>
          </p:cNvSpPr>
          <p:nvPr/>
        </p:nvSpPr>
        <p:spPr bwMode="auto">
          <a:xfrm>
            <a:off x="1139825" y="5842000"/>
            <a:ext cx="470058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IE" sz="2000" baseline="0">
                <a:latin typeface="Times New Roman" pitchFamily="18" charset="0"/>
              </a:rPr>
              <a:t>Cohen is something of a mystery – can anybody find out who he was?</a:t>
            </a:r>
            <a:endParaRPr lang="en-US" sz="2000" baseline="0">
              <a:latin typeface="Times New Roman" pitchFamily="18" charset="0"/>
            </a:endParaRPr>
          </a:p>
        </p:txBody>
      </p:sp>
      <p:pic>
        <p:nvPicPr>
          <p:cNvPr id="2458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8" y="5597525"/>
            <a:ext cx="952500" cy="1195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eaLnBrk="1" hangingPunct="1">
              <a:lnSpc>
                <a:spcPct val="90000"/>
              </a:lnSpc>
            </a:pPr>
            <a:r>
              <a:rPr lang="en-IE" smtClean="0">
                <a:latin typeface="Times New Roman" pitchFamily="18" charset="0"/>
              </a:rPr>
              <a:t>Two phases Algorithm</a:t>
            </a:r>
            <a:endParaRPr lang="en-US" smtClean="0">
              <a:latin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GB" sz="2400" b="1" i="1" smtClean="0">
              <a:latin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GB" sz="2400" b="1" i="1" smtClean="0">
                <a:latin typeface="Times New Roman" pitchFamily="18" charset="0"/>
              </a:rPr>
              <a:t>Phase I: Identification Phase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GB" sz="2400" smtClean="0">
                <a:latin typeface="Times New Roman" pitchFamily="18" charset="0"/>
              </a:rPr>
              <a:t>All line segments fall into one of the following categories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GB" sz="2400" smtClean="0">
                <a:latin typeface="Times New Roman" pitchFamily="18" charset="0"/>
              </a:rPr>
              <a:t>Visible: Both endpoints lies inside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GB" sz="2400" smtClean="0">
                <a:latin typeface="Times New Roman" pitchFamily="18" charset="0"/>
              </a:rPr>
              <a:t>Invisible: Line completely lies outside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GB" sz="2400" smtClean="0">
                <a:latin typeface="Times New Roman" pitchFamily="18" charset="0"/>
              </a:rPr>
              <a:t>Clipping Candidate: A line neither in category 1 or 2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GB" sz="2400" b="1" i="1" smtClean="0">
              <a:latin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GB" sz="2400" b="1" i="1" smtClean="0">
                <a:latin typeface="Times New Roman" pitchFamily="18" charset="0"/>
              </a:rPr>
              <a:t>Phase II: Perform Clipping</a:t>
            </a:r>
            <a:endParaRPr lang="en-GB" sz="2400" smtClean="0">
              <a:latin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GB" sz="2800" smtClean="0">
                <a:latin typeface="Times New Roman" pitchFamily="18" charset="0"/>
              </a:rPr>
              <a:t>	</a:t>
            </a:r>
            <a:r>
              <a:rPr lang="en-GB" sz="2400" smtClean="0">
                <a:latin typeface="Times New Roman" pitchFamily="18" charset="0"/>
              </a:rPr>
              <a:t>Compute intersection for all lines that are candidate for clipping.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E" sz="2400" b="1" i="1" smtClean="0">
                <a:latin typeface="Times New Roman" pitchFamily="18" charset="0"/>
              </a:rPr>
              <a:t>Phase I: Identification Phase: </a:t>
            </a:r>
            <a:r>
              <a:rPr lang="en-IE" sz="2400" smtClean="0">
                <a:latin typeface="Times New Roman" pitchFamily="18" charset="0"/>
              </a:rPr>
              <a:t>World space is divided into regions based on the window boundaries</a:t>
            </a:r>
          </a:p>
          <a:p>
            <a:pPr lvl="1" eaLnBrk="1" hangingPunct="1"/>
            <a:r>
              <a:rPr lang="en-IE" sz="2000" smtClean="0">
                <a:latin typeface="Times New Roman" pitchFamily="18" charset="0"/>
              </a:rPr>
              <a:t>Each region has a unique four bit region code</a:t>
            </a:r>
          </a:p>
          <a:p>
            <a:pPr lvl="1" eaLnBrk="1" hangingPunct="1"/>
            <a:r>
              <a:rPr lang="en-IE" sz="2000" smtClean="0">
                <a:latin typeface="Times New Roman" pitchFamily="18" charset="0"/>
              </a:rPr>
              <a:t>Region codes indicate the position of the regions with respect to the window</a:t>
            </a:r>
            <a:endParaRPr lang="en-GB" sz="2000" smtClean="0">
              <a:latin typeface="Times New Roman" pitchFamily="18" charset="0"/>
            </a:endParaRPr>
          </a:p>
        </p:txBody>
      </p:sp>
      <p:graphicFrame>
        <p:nvGraphicFramePr>
          <p:cNvPr id="91176" name="Group 40"/>
          <p:cNvGraphicFramePr>
            <a:graphicFrameLocks noGrp="1"/>
          </p:cNvGraphicFramePr>
          <p:nvPr>
            <p:ph sz="half" idx="4294967295"/>
          </p:nvPr>
        </p:nvGraphicFramePr>
        <p:xfrm>
          <a:off x="4419600" y="3581400"/>
          <a:ext cx="3690938" cy="2688210"/>
        </p:xfrm>
        <a:graphic>
          <a:graphicData uri="http://schemas.openxmlformats.org/drawingml/2006/table">
            <a:tbl>
              <a:tblPr/>
              <a:tblGrid>
                <a:gridCol w="1230313"/>
                <a:gridCol w="1230312"/>
                <a:gridCol w="1230313"/>
              </a:tblGrid>
              <a:tr h="874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4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Window</a:t>
                      </a: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4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893763" y="4613275"/>
            <a:ext cx="2884487" cy="1339850"/>
            <a:chOff x="973" y="2626"/>
            <a:chExt cx="1817" cy="844"/>
          </a:xfrm>
        </p:grpSpPr>
        <p:sp>
          <p:nvSpPr>
            <p:cNvPr id="26646" name="Rectangle 31"/>
            <p:cNvSpPr>
              <a:spLocks noChangeArrowheads="1"/>
            </p:cNvSpPr>
            <p:nvPr/>
          </p:nvSpPr>
          <p:spPr bwMode="auto">
            <a:xfrm>
              <a:off x="973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aseline="0"/>
                <a:t>above</a:t>
              </a:r>
              <a:endParaRPr lang="en-US" baseline="0"/>
            </a:p>
          </p:txBody>
        </p:sp>
        <p:sp>
          <p:nvSpPr>
            <p:cNvPr id="26647" name="Rectangle 32"/>
            <p:cNvSpPr>
              <a:spLocks noChangeArrowheads="1"/>
            </p:cNvSpPr>
            <p:nvPr/>
          </p:nvSpPr>
          <p:spPr bwMode="auto">
            <a:xfrm>
              <a:off x="1427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aseline="0"/>
                <a:t>below</a:t>
              </a:r>
              <a:endParaRPr lang="en-US" baseline="0"/>
            </a:p>
          </p:txBody>
        </p:sp>
        <p:sp>
          <p:nvSpPr>
            <p:cNvPr id="26648" name="Rectangle 33"/>
            <p:cNvSpPr>
              <a:spLocks noChangeArrowheads="1"/>
            </p:cNvSpPr>
            <p:nvPr/>
          </p:nvSpPr>
          <p:spPr bwMode="auto">
            <a:xfrm>
              <a:off x="1882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aseline="0"/>
                <a:t>right</a:t>
              </a:r>
              <a:endParaRPr lang="en-US" baseline="0"/>
            </a:p>
          </p:txBody>
        </p:sp>
        <p:sp>
          <p:nvSpPr>
            <p:cNvPr id="26649" name="Rectangle 34"/>
            <p:cNvSpPr>
              <a:spLocks noChangeArrowheads="1"/>
            </p:cNvSpPr>
            <p:nvPr/>
          </p:nvSpPr>
          <p:spPr bwMode="auto">
            <a:xfrm>
              <a:off x="2337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aseline="0"/>
                <a:t>left</a:t>
              </a:r>
              <a:endParaRPr lang="en-US" baseline="0"/>
            </a:p>
          </p:txBody>
        </p:sp>
        <p:sp>
          <p:nvSpPr>
            <p:cNvPr id="26650" name="Text Box 35"/>
            <p:cNvSpPr txBox="1">
              <a:spLocks noChangeArrowheads="1"/>
            </p:cNvSpPr>
            <p:nvPr/>
          </p:nvSpPr>
          <p:spPr bwMode="auto">
            <a:xfrm>
              <a:off x="1093" y="262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3</a:t>
              </a:r>
              <a:endParaRPr lang="en-US" baseline="0"/>
            </a:p>
          </p:txBody>
        </p:sp>
        <p:sp>
          <p:nvSpPr>
            <p:cNvPr id="26651" name="Text Box 36"/>
            <p:cNvSpPr txBox="1">
              <a:spLocks noChangeArrowheads="1"/>
            </p:cNvSpPr>
            <p:nvPr/>
          </p:nvSpPr>
          <p:spPr bwMode="auto">
            <a:xfrm>
              <a:off x="1548" y="262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2</a:t>
              </a:r>
              <a:endParaRPr lang="en-US" baseline="0"/>
            </a:p>
          </p:txBody>
        </p:sp>
        <p:sp>
          <p:nvSpPr>
            <p:cNvPr id="26652" name="Text Box 37"/>
            <p:cNvSpPr txBox="1">
              <a:spLocks noChangeArrowheads="1"/>
            </p:cNvSpPr>
            <p:nvPr/>
          </p:nvSpPr>
          <p:spPr bwMode="auto">
            <a:xfrm>
              <a:off x="2003" y="262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1</a:t>
              </a:r>
              <a:endParaRPr lang="en-US" baseline="0"/>
            </a:p>
          </p:txBody>
        </p:sp>
        <p:sp>
          <p:nvSpPr>
            <p:cNvPr id="26653" name="Text Box 38"/>
            <p:cNvSpPr txBox="1">
              <a:spLocks noChangeArrowheads="1"/>
            </p:cNvSpPr>
            <p:nvPr/>
          </p:nvSpPr>
          <p:spPr bwMode="auto">
            <a:xfrm>
              <a:off x="2458" y="262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0</a:t>
              </a:r>
              <a:endParaRPr lang="en-US" baseline="0"/>
            </a:p>
          </p:txBody>
        </p:sp>
        <p:sp>
          <p:nvSpPr>
            <p:cNvPr id="26654" name="Text Box 39"/>
            <p:cNvSpPr txBox="1">
              <a:spLocks noChangeArrowheads="1"/>
            </p:cNvSpPr>
            <p:nvPr/>
          </p:nvSpPr>
          <p:spPr bwMode="auto">
            <a:xfrm>
              <a:off x="1084" y="3239"/>
              <a:ext cx="1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Region Code Legend</a:t>
              </a:r>
              <a:endParaRPr lang="en-US" baseline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6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E" sz="2400" smtClean="0">
                <a:latin typeface="Times New Roman" pitchFamily="18" charset="0"/>
              </a:rPr>
              <a:t>Every end-point is labelled with the appropriate region code</a:t>
            </a:r>
            <a:endParaRPr lang="en-GB" sz="2400" smtClean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46250" y="2679700"/>
            <a:ext cx="5549900" cy="3614738"/>
            <a:chOff x="1120" y="1978"/>
            <a:chExt cx="3496" cy="2277"/>
          </a:xfrm>
        </p:grpSpPr>
        <p:sp>
          <p:nvSpPr>
            <p:cNvPr id="27656" name="Line 5"/>
            <p:cNvSpPr>
              <a:spLocks noChangeShapeType="1"/>
            </p:cNvSpPr>
            <p:nvPr/>
          </p:nvSpPr>
          <p:spPr bwMode="auto">
            <a:xfrm rot="16200000" flipH="1">
              <a:off x="1234" y="2977"/>
              <a:ext cx="199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6"/>
            <p:cNvSpPr>
              <a:spLocks noChangeShapeType="1"/>
            </p:cNvSpPr>
            <p:nvPr/>
          </p:nvSpPr>
          <p:spPr bwMode="auto">
            <a:xfrm rot="16200000" flipH="1">
              <a:off x="2558" y="2999"/>
              <a:ext cx="199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7"/>
            <p:cNvSpPr>
              <a:spLocks noChangeShapeType="1"/>
            </p:cNvSpPr>
            <p:nvPr/>
          </p:nvSpPr>
          <p:spPr bwMode="auto">
            <a:xfrm flipH="1">
              <a:off x="1604" y="2621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8"/>
            <p:cNvSpPr>
              <a:spLocks noChangeShapeType="1"/>
            </p:cNvSpPr>
            <p:nvPr/>
          </p:nvSpPr>
          <p:spPr bwMode="auto">
            <a:xfrm flipH="1">
              <a:off x="1632" y="3498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9"/>
            <p:cNvSpPr>
              <a:spLocks noChangeShapeType="1"/>
            </p:cNvSpPr>
            <p:nvPr/>
          </p:nvSpPr>
          <p:spPr bwMode="auto">
            <a:xfrm>
              <a:off x="1262" y="4025"/>
              <a:ext cx="3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0"/>
            <p:cNvSpPr>
              <a:spLocks noChangeShapeType="1"/>
            </p:cNvSpPr>
            <p:nvPr/>
          </p:nvSpPr>
          <p:spPr bwMode="auto">
            <a:xfrm flipV="1">
              <a:off x="1572" y="1994"/>
              <a:ext cx="0" cy="2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Rectangle 11"/>
            <p:cNvSpPr>
              <a:spLocks noChangeArrowheads="1"/>
            </p:cNvSpPr>
            <p:nvPr/>
          </p:nvSpPr>
          <p:spPr bwMode="auto">
            <a:xfrm>
              <a:off x="2231" y="2612"/>
              <a:ext cx="1328" cy="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2"/>
            <p:cNvSpPr>
              <a:spLocks noChangeShapeType="1"/>
            </p:cNvSpPr>
            <p:nvPr/>
          </p:nvSpPr>
          <p:spPr bwMode="auto">
            <a:xfrm flipH="1">
              <a:off x="1500" y="2618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3"/>
            <p:cNvSpPr>
              <a:spLocks noChangeShapeType="1"/>
            </p:cNvSpPr>
            <p:nvPr/>
          </p:nvSpPr>
          <p:spPr bwMode="auto">
            <a:xfrm flipH="1">
              <a:off x="1500" y="3499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4"/>
            <p:cNvSpPr>
              <a:spLocks noChangeShapeType="1"/>
            </p:cNvSpPr>
            <p:nvPr/>
          </p:nvSpPr>
          <p:spPr bwMode="auto">
            <a:xfrm>
              <a:off x="2235" y="396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15"/>
            <p:cNvSpPr>
              <a:spLocks noChangeShapeType="1"/>
            </p:cNvSpPr>
            <p:nvPr/>
          </p:nvSpPr>
          <p:spPr bwMode="auto">
            <a:xfrm>
              <a:off x="3558" y="39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Text Box 16"/>
            <p:cNvSpPr txBox="1">
              <a:spLocks noChangeArrowheads="1"/>
            </p:cNvSpPr>
            <p:nvPr/>
          </p:nvSpPr>
          <p:spPr bwMode="auto">
            <a:xfrm>
              <a:off x="1120" y="2485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27668" name="Text Box 17"/>
            <p:cNvSpPr txBox="1">
              <a:spLocks noChangeArrowheads="1"/>
            </p:cNvSpPr>
            <p:nvPr/>
          </p:nvSpPr>
          <p:spPr bwMode="auto">
            <a:xfrm>
              <a:off x="1120" y="3366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27669" name="Text Box 18"/>
            <p:cNvSpPr txBox="1">
              <a:spLocks noChangeArrowheads="1"/>
            </p:cNvSpPr>
            <p:nvPr/>
          </p:nvSpPr>
          <p:spPr bwMode="auto">
            <a:xfrm>
              <a:off x="2013" y="4023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27670" name="Text Box 19"/>
            <p:cNvSpPr txBox="1">
              <a:spLocks noChangeArrowheads="1"/>
            </p:cNvSpPr>
            <p:nvPr/>
          </p:nvSpPr>
          <p:spPr bwMode="auto">
            <a:xfrm>
              <a:off x="3337" y="4024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27671" name="Text Box 20"/>
            <p:cNvSpPr txBox="1">
              <a:spLocks noChangeArrowheads="1"/>
            </p:cNvSpPr>
            <p:nvPr/>
          </p:nvSpPr>
          <p:spPr bwMode="auto">
            <a:xfrm>
              <a:off x="2543" y="2351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Window</a:t>
              </a:r>
              <a:endParaRPr lang="en-US" baseline="0"/>
            </a:p>
          </p:txBody>
        </p:sp>
        <p:sp>
          <p:nvSpPr>
            <p:cNvPr id="27672" name="Line 21"/>
            <p:cNvSpPr>
              <a:spLocks noChangeShapeType="1"/>
            </p:cNvSpPr>
            <p:nvPr/>
          </p:nvSpPr>
          <p:spPr bwMode="auto">
            <a:xfrm flipV="1">
              <a:off x="2410" y="2704"/>
              <a:ext cx="442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22"/>
            <p:cNvSpPr>
              <a:spLocks noChangeShapeType="1"/>
            </p:cNvSpPr>
            <p:nvPr/>
          </p:nvSpPr>
          <p:spPr bwMode="auto">
            <a:xfrm flipV="1">
              <a:off x="1793" y="2170"/>
              <a:ext cx="648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23"/>
            <p:cNvSpPr>
              <a:spLocks noChangeShapeType="1"/>
            </p:cNvSpPr>
            <p:nvPr/>
          </p:nvSpPr>
          <p:spPr bwMode="auto">
            <a:xfrm>
              <a:off x="2473" y="3351"/>
              <a:ext cx="468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24"/>
            <p:cNvSpPr>
              <a:spLocks noChangeShapeType="1"/>
            </p:cNvSpPr>
            <p:nvPr/>
          </p:nvSpPr>
          <p:spPr bwMode="auto">
            <a:xfrm>
              <a:off x="1969" y="3078"/>
              <a:ext cx="185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Text Box 25"/>
            <p:cNvSpPr txBox="1">
              <a:spLocks noChangeArrowheads="1"/>
            </p:cNvSpPr>
            <p:nvPr/>
          </p:nvSpPr>
          <p:spPr bwMode="auto">
            <a:xfrm>
              <a:off x="1658" y="2725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3</a:t>
              </a:r>
              <a:r>
                <a:rPr lang="en-IE" sz="1400" b="1" baseline="0"/>
                <a:t> [0001]</a:t>
              </a:r>
              <a:endParaRPr lang="en-US" sz="1400" b="1" baseline="0"/>
            </a:p>
          </p:txBody>
        </p:sp>
        <p:sp>
          <p:nvSpPr>
            <p:cNvPr id="27677" name="Text Box 26"/>
            <p:cNvSpPr txBox="1">
              <a:spLocks noChangeArrowheads="1"/>
            </p:cNvSpPr>
            <p:nvPr/>
          </p:nvSpPr>
          <p:spPr bwMode="auto">
            <a:xfrm>
              <a:off x="2849" y="2630"/>
              <a:ext cx="5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6 </a:t>
              </a:r>
              <a:r>
                <a:rPr lang="en-IE" sz="1400" b="1" baseline="0"/>
                <a:t>[0000]</a:t>
              </a:r>
              <a:endParaRPr lang="en-US" sz="1400" b="1" baseline="0"/>
            </a:p>
          </p:txBody>
        </p:sp>
        <p:sp>
          <p:nvSpPr>
            <p:cNvPr id="27678" name="Text Box 27"/>
            <p:cNvSpPr txBox="1">
              <a:spLocks noChangeArrowheads="1"/>
            </p:cNvSpPr>
            <p:nvPr/>
          </p:nvSpPr>
          <p:spPr bwMode="auto">
            <a:xfrm>
              <a:off x="2300" y="2925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5</a:t>
              </a:r>
              <a:r>
                <a:rPr lang="en-IE" sz="1400" b="1" baseline="0"/>
                <a:t> [0000]</a:t>
              </a:r>
              <a:endParaRPr lang="en-US" sz="1400" b="1" baseline="0"/>
            </a:p>
          </p:txBody>
        </p:sp>
        <p:sp>
          <p:nvSpPr>
            <p:cNvPr id="27679" name="Text Box 28"/>
            <p:cNvSpPr txBox="1">
              <a:spLocks noChangeArrowheads="1"/>
            </p:cNvSpPr>
            <p:nvPr/>
          </p:nvSpPr>
          <p:spPr bwMode="auto">
            <a:xfrm>
              <a:off x="1661" y="3084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7</a:t>
              </a:r>
              <a:r>
                <a:rPr lang="en-IE" sz="1400" b="1" baseline="0"/>
                <a:t> [0001]</a:t>
              </a:r>
              <a:endParaRPr lang="en-US" sz="1400" b="1" baseline="0"/>
            </a:p>
          </p:txBody>
        </p:sp>
        <p:sp>
          <p:nvSpPr>
            <p:cNvPr id="27680" name="Text Box 29"/>
            <p:cNvSpPr txBox="1">
              <a:spLocks noChangeArrowheads="1"/>
            </p:cNvSpPr>
            <p:nvPr/>
          </p:nvSpPr>
          <p:spPr bwMode="auto">
            <a:xfrm>
              <a:off x="2941" y="3665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10</a:t>
              </a:r>
              <a:r>
                <a:rPr lang="en-IE" sz="1400" b="1" baseline="0"/>
                <a:t> [0100]</a:t>
              </a:r>
              <a:endParaRPr lang="en-US" sz="1400" b="1" baseline="0"/>
            </a:p>
          </p:txBody>
        </p:sp>
        <p:sp>
          <p:nvSpPr>
            <p:cNvPr id="27681" name="Text Box 30"/>
            <p:cNvSpPr txBox="1">
              <a:spLocks noChangeArrowheads="1"/>
            </p:cNvSpPr>
            <p:nvPr/>
          </p:nvSpPr>
          <p:spPr bwMode="auto">
            <a:xfrm>
              <a:off x="2469" y="3241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9</a:t>
              </a:r>
              <a:r>
                <a:rPr lang="en-IE" sz="1400" b="1" baseline="0"/>
                <a:t> [0000]</a:t>
              </a:r>
              <a:endParaRPr lang="en-US" sz="1400" b="1" baseline="0"/>
            </a:p>
          </p:txBody>
        </p:sp>
        <p:sp>
          <p:nvSpPr>
            <p:cNvPr id="27682" name="Text Box 31"/>
            <p:cNvSpPr txBox="1">
              <a:spLocks noChangeArrowheads="1"/>
            </p:cNvSpPr>
            <p:nvPr/>
          </p:nvSpPr>
          <p:spPr bwMode="auto">
            <a:xfrm>
              <a:off x="2432" y="2087"/>
              <a:ext cx="5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4 </a:t>
              </a:r>
              <a:r>
                <a:rPr lang="en-IE" sz="1400" b="1" baseline="0"/>
                <a:t>[1000]</a:t>
              </a:r>
              <a:endParaRPr lang="en-US" sz="1400" b="1" baseline="0"/>
            </a:p>
          </p:txBody>
        </p:sp>
        <p:sp>
          <p:nvSpPr>
            <p:cNvPr id="27683" name="Text Box 32"/>
            <p:cNvSpPr txBox="1">
              <a:spLocks noChangeArrowheads="1"/>
            </p:cNvSpPr>
            <p:nvPr/>
          </p:nvSpPr>
          <p:spPr bwMode="auto">
            <a:xfrm>
              <a:off x="3814" y="3277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8</a:t>
              </a:r>
              <a:r>
                <a:rPr lang="en-IE" sz="1400" b="1" baseline="0"/>
                <a:t> [0010]</a:t>
              </a:r>
              <a:endParaRPr lang="en-US" sz="1400" b="1" baseline="0"/>
            </a:p>
          </p:txBody>
        </p:sp>
        <p:sp>
          <p:nvSpPr>
            <p:cNvPr id="27684" name="Line 33"/>
            <p:cNvSpPr>
              <a:spLocks noChangeShapeType="1"/>
            </p:cNvSpPr>
            <p:nvPr/>
          </p:nvSpPr>
          <p:spPr bwMode="auto">
            <a:xfrm flipH="1" flipV="1">
              <a:off x="3667" y="2070"/>
              <a:ext cx="338" cy="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Text Box 34"/>
            <p:cNvSpPr txBox="1">
              <a:spLocks noChangeArrowheads="1"/>
            </p:cNvSpPr>
            <p:nvPr/>
          </p:nvSpPr>
          <p:spPr bwMode="auto">
            <a:xfrm>
              <a:off x="3991" y="2920"/>
              <a:ext cx="6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12</a:t>
              </a:r>
              <a:r>
                <a:rPr lang="en-IE" sz="1400" b="1" baseline="0"/>
                <a:t> [0010]</a:t>
              </a:r>
              <a:endParaRPr lang="en-US" sz="1400" b="1" baseline="0"/>
            </a:p>
          </p:txBody>
        </p:sp>
        <p:sp>
          <p:nvSpPr>
            <p:cNvPr id="27686" name="Text Box 35"/>
            <p:cNvSpPr txBox="1">
              <a:spLocks noChangeArrowheads="1"/>
            </p:cNvSpPr>
            <p:nvPr/>
          </p:nvSpPr>
          <p:spPr bwMode="auto">
            <a:xfrm>
              <a:off x="3675" y="1995"/>
              <a:ext cx="6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11 </a:t>
              </a:r>
              <a:r>
                <a:rPr lang="en-IE" sz="1400" b="1" baseline="0"/>
                <a:t>[1010]</a:t>
              </a:r>
              <a:endParaRPr lang="en-US" sz="1400" b="1" baseline="0"/>
            </a:p>
          </p:txBody>
        </p:sp>
        <p:sp>
          <p:nvSpPr>
            <p:cNvPr id="27687" name="Line 36"/>
            <p:cNvSpPr>
              <a:spLocks noChangeShapeType="1"/>
            </p:cNvSpPr>
            <p:nvPr/>
          </p:nvSpPr>
          <p:spPr bwMode="auto">
            <a:xfrm flipV="1">
              <a:off x="1854" y="3848"/>
              <a:ext cx="1933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Text Box 37"/>
            <p:cNvSpPr txBox="1">
              <a:spLocks noChangeArrowheads="1"/>
            </p:cNvSpPr>
            <p:nvPr/>
          </p:nvSpPr>
          <p:spPr bwMode="auto">
            <a:xfrm>
              <a:off x="1575" y="3755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13</a:t>
              </a:r>
              <a:r>
                <a:rPr lang="en-IE" sz="1400" b="1" baseline="0"/>
                <a:t> [0101]</a:t>
              </a:r>
              <a:endParaRPr lang="en-US" sz="1400" b="1" baseline="0"/>
            </a:p>
          </p:txBody>
        </p:sp>
        <p:sp>
          <p:nvSpPr>
            <p:cNvPr id="27689" name="Text Box 38"/>
            <p:cNvSpPr txBox="1">
              <a:spLocks noChangeArrowheads="1"/>
            </p:cNvSpPr>
            <p:nvPr/>
          </p:nvSpPr>
          <p:spPr bwMode="auto">
            <a:xfrm>
              <a:off x="3788" y="3758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14</a:t>
              </a:r>
              <a:r>
                <a:rPr lang="en-IE" sz="1400" b="1" baseline="0"/>
                <a:t> [0110]</a:t>
              </a:r>
              <a:endParaRPr lang="en-US" sz="1400" b="1" baseline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457200" y="1447800"/>
            <a:ext cx="8229600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2400" b="1" baseline="0">
                <a:latin typeface="Times New Roman" pitchFamily="18" charset="0"/>
              </a:rPr>
              <a:t>Visible Lines:</a:t>
            </a:r>
            <a:r>
              <a:rPr lang="en-IE" sz="2400" baseline="0">
                <a:latin typeface="Times New Roman" pitchFamily="18" charset="0"/>
              </a:rPr>
              <a:t> Lines completely contained within the window boundaries have region code [0000] for both end-points so are not clipped</a:t>
            </a:r>
            <a:endParaRPr lang="en-IE" sz="2400" i="1" baseline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62125" y="3013075"/>
            <a:ext cx="5549900" cy="3614738"/>
            <a:chOff x="1120" y="1728"/>
            <a:chExt cx="3496" cy="2277"/>
          </a:xfrm>
        </p:grpSpPr>
        <p:sp>
          <p:nvSpPr>
            <p:cNvPr id="28680" name="Line 5"/>
            <p:cNvSpPr>
              <a:spLocks noChangeShapeType="1"/>
            </p:cNvSpPr>
            <p:nvPr/>
          </p:nvSpPr>
          <p:spPr bwMode="auto">
            <a:xfrm rot="16200000" flipH="1">
              <a:off x="1234" y="2727"/>
              <a:ext cx="199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6"/>
            <p:cNvSpPr>
              <a:spLocks noChangeShapeType="1"/>
            </p:cNvSpPr>
            <p:nvPr/>
          </p:nvSpPr>
          <p:spPr bwMode="auto">
            <a:xfrm rot="16200000" flipH="1">
              <a:off x="2558" y="2749"/>
              <a:ext cx="199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7"/>
            <p:cNvSpPr>
              <a:spLocks noChangeShapeType="1"/>
            </p:cNvSpPr>
            <p:nvPr/>
          </p:nvSpPr>
          <p:spPr bwMode="auto">
            <a:xfrm flipH="1">
              <a:off x="1604" y="2371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8"/>
            <p:cNvSpPr>
              <a:spLocks noChangeShapeType="1"/>
            </p:cNvSpPr>
            <p:nvPr/>
          </p:nvSpPr>
          <p:spPr bwMode="auto">
            <a:xfrm flipH="1">
              <a:off x="1632" y="3248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9"/>
            <p:cNvSpPr>
              <a:spLocks noChangeShapeType="1"/>
            </p:cNvSpPr>
            <p:nvPr/>
          </p:nvSpPr>
          <p:spPr bwMode="auto">
            <a:xfrm>
              <a:off x="1262" y="3775"/>
              <a:ext cx="3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0"/>
            <p:cNvSpPr>
              <a:spLocks noChangeShapeType="1"/>
            </p:cNvSpPr>
            <p:nvPr/>
          </p:nvSpPr>
          <p:spPr bwMode="auto">
            <a:xfrm flipV="1">
              <a:off x="1572" y="1744"/>
              <a:ext cx="0" cy="2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Rectangle 11"/>
            <p:cNvSpPr>
              <a:spLocks noChangeArrowheads="1"/>
            </p:cNvSpPr>
            <p:nvPr/>
          </p:nvSpPr>
          <p:spPr bwMode="auto">
            <a:xfrm>
              <a:off x="2231" y="2362"/>
              <a:ext cx="1328" cy="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Line 12"/>
            <p:cNvSpPr>
              <a:spLocks noChangeShapeType="1"/>
            </p:cNvSpPr>
            <p:nvPr/>
          </p:nvSpPr>
          <p:spPr bwMode="auto">
            <a:xfrm flipH="1">
              <a:off x="1500" y="2368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3"/>
            <p:cNvSpPr>
              <a:spLocks noChangeShapeType="1"/>
            </p:cNvSpPr>
            <p:nvPr/>
          </p:nvSpPr>
          <p:spPr bwMode="auto">
            <a:xfrm flipH="1">
              <a:off x="1500" y="3249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4"/>
            <p:cNvSpPr>
              <a:spLocks noChangeShapeType="1"/>
            </p:cNvSpPr>
            <p:nvPr/>
          </p:nvSpPr>
          <p:spPr bwMode="auto">
            <a:xfrm>
              <a:off x="2235" y="371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5"/>
            <p:cNvSpPr>
              <a:spLocks noChangeShapeType="1"/>
            </p:cNvSpPr>
            <p:nvPr/>
          </p:nvSpPr>
          <p:spPr bwMode="auto">
            <a:xfrm>
              <a:off x="3558" y="371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Text Box 16"/>
            <p:cNvSpPr txBox="1">
              <a:spLocks noChangeArrowheads="1"/>
            </p:cNvSpPr>
            <p:nvPr/>
          </p:nvSpPr>
          <p:spPr bwMode="auto">
            <a:xfrm>
              <a:off x="1120" y="2235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28692" name="Text Box 17"/>
            <p:cNvSpPr txBox="1">
              <a:spLocks noChangeArrowheads="1"/>
            </p:cNvSpPr>
            <p:nvPr/>
          </p:nvSpPr>
          <p:spPr bwMode="auto">
            <a:xfrm>
              <a:off x="1120" y="3116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28693" name="Text Box 18"/>
            <p:cNvSpPr txBox="1">
              <a:spLocks noChangeArrowheads="1"/>
            </p:cNvSpPr>
            <p:nvPr/>
          </p:nvSpPr>
          <p:spPr bwMode="auto">
            <a:xfrm>
              <a:off x="2013" y="3773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28694" name="Text Box 19"/>
            <p:cNvSpPr txBox="1">
              <a:spLocks noChangeArrowheads="1"/>
            </p:cNvSpPr>
            <p:nvPr/>
          </p:nvSpPr>
          <p:spPr bwMode="auto">
            <a:xfrm>
              <a:off x="3337" y="3774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28695" name="Text Box 20"/>
            <p:cNvSpPr txBox="1">
              <a:spLocks noChangeArrowheads="1"/>
            </p:cNvSpPr>
            <p:nvPr/>
          </p:nvSpPr>
          <p:spPr bwMode="auto">
            <a:xfrm>
              <a:off x="2543" y="2101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Window</a:t>
              </a:r>
              <a:endParaRPr lang="en-US" baseline="0"/>
            </a:p>
          </p:txBody>
        </p:sp>
        <p:sp>
          <p:nvSpPr>
            <p:cNvPr id="28696" name="Line 21"/>
            <p:cNvSpPr>
              <a:spLocks noChangeShapeType="1"/>
            </p:cNvSpPr>
            <p:nvPr/>
          </p:nvSpPr>
          <p:spPr bwMode="auto">
            <a:xfrm flipV="1">
              <a:off x="2410" y="2454"/>
              <a:ext cx="442" cy="22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22"/>
            <p:cNvSpPr>
              <a:spLocks noChangeShapeType="1"/>
            </p:cNvSpPr>
            <p:nvPr/>
          </p:nvSpPr>
          <p:spPr bwMode="auto">
            <a:xfrm flipV="1">
              <a:off x="1793" y="1920"/>
              <a:ext cx="648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23"/>
            <p:cNvSpPr>
              <a:spLocks noChangeShapeType="1"/>
            </p:cNvSpPr>
            <p:nvPr/>
          </p:nvSpPr>
          <p:spPr bwMode="auto">
            <a:xfrm>
              <a:off x="2473" y="3101"/>
              <a:ext cx="468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Line 24"/>
            <p:cNvSpPr>
              <a:spLocks noChangeShapeType="1"/>
            </p:cNvSpPr>
            <p:nvPr/>
          </p:nvSpPr>
          <p:spPr bwMode="auto">
            <a:xfrm>
              <a:off x="1969" y="2828"/>
              <a:ext cx="185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Text Box 25"/>
            <p:cNvSpPr txBox="1">
              <a:spLocks noChangeArrowheads="1"/>
            </p:cNvSpPr>
            <p:nvPr/>
          </p:nvSpPr>
          <p:spPr bwMode="auto">
            <a:xfrm>
              <a:off x="1658" y="2475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3</a:t>
              </a:r>
              <a:r>
                <a:rPr lang="en-IE" sz="1400" b="1" baseline="0"/>
                <a:t> [0001]</a:t>
              </a:r>
              <a:endParaRPr lang="en-US" sz="1400" b="1" baseline="0"/>
            </a:p>
          </p:txBody>
        </p:sp>
        <p:sp>
          <p:nvSpPr>
            <p:cNvPr id="28701" name="Text Box 26"/>
            <p:cNvSpPr txBox="1">
              <a:spLocks noChangeArrowheads="1"/>
            </p:cNvSpPr>
            <p:nvPr/>
          </p:nvSpPr>
          <p:spPr bwMode="auto">
            <a:xfrm>
              <a:off x="2849" y="2380"/>
              <a:ext cx="5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3333CC"/>
                  </a:solidFill>
                </a:rPr>
                <a:t>P</a:t>
              </a:r>
              <a:r>
                <a:rPr lang="en-IE" sz="1400" b="1">
                  <a:solidFill>
                    <a:srgbClr val="3333CC"/>
                  </a:solidFill>
                </a:rPr>
                <a:t>6 </a:t>
              </a:r>
              <a:r>
                <a:rPr lang="en-IE" sz="1400" b="1" baseline="0">
                  <a:solidFill>
                    <a:srgbClr val="3333CC"/>
                  </a:solidFill>
                </a:rPr>
                <a:t>[0000]</a:t>
              </a:r>
              <a:endParaRPr 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28702" name="Text Box 27"/>
            <p:cNvSpPr txBox="1">
              <a:spLocks noChangeArrowheads="1"/>
            </p:cNvSpPr>
            <p:nvPr/>
          </p:nvSpPr>
          <p:spPr bwMode="auto">
            <a:xfrm>
              <a:off x="2300" y="2675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3333CC"/>
                  </a:solidFill>
                </a:rPr>
                <a:t>P</a:t>
              </a:r>
              <a:r>
                <a:rPr lang="en-IE" sz="1400" b="1">
                  <a:solidFill>
                    <a:srgbClr val="3333CC"/>
                  </a:solidFill>
                </a:rPr>
                <a:t>5</a:t>
              </a:r>
              <a:r>
                <a:rPr lang="en-IE" sz="1400" b="1" baseline="0">
                  <a:solidFill>
                    <a:srgbClr val="3333CC"/>
                  </a:solidFill>
                </a:rPr>
                <a:t> [0000]</a:t>
              </a:r>
              <a:endParaRPr 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28703" name="Text Box 28"/>
            <p:cNvSpPr txBox="1">
              <a:spLocks noChangeArrowheads="1"/>
            </p:cNvSpPr>
            <p:nvPr/>
          </p:nvSpPr>
          <p:spPr bwMode="auto">
            <a:xfrm>
              <a:off x="1661" y="2834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7</a:t>
              </a:r>
              <a:r>
                <a:rPr lang="en-IE" sz="1400" b="1" baseline="0"/>
                <a:t> [0001]</a:t>
              </a:r>
              <a:endParaRPr lang="en-US" sz="1400" b="1" baseline="0"/>
            </a:p>
          </p:txBody>
        </p:sp>
        <p:sp>
          <p:nvSpPr>
            <p:cNvPr id="28704" name="Text Box 29"/>
            <p:cNvSpPr txBox="1">
              <a:spLocks noChangeArrowheads="1"/>
            </p:cNvSpPr>
            <p:nvPr/>
          </p:nvSpPr>
          <p:spPr bwMode="auto">
            <a:xfrm>
              <a:off x="2941" y="3415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10</a:t>
              </a:r>
              <a:r>
                <a:rPr lang="en-IE" sz="1400" b="1" baseline="0"/>
                <a:t> [0100]</a:t>
              </a:r>
              <a:endParaRPr lang="en-US" sz="1400" b="1" baseline="0"/>
            </a:p>
          </p:txBody>
        </p:sp>
        <p:sp>
          <p:nvSpPr>
            <p:cNvPr id="28705" name="Text Box 30"/>
            <p:cNvSpPr txBox="1">
              <a:spLocks noChangeArrowheads="1"/>
            </p:cNvSpPr>
            <p:nvPr/>
          </p:nvSpPr>
          <p:spPr bwMode="auto">
            <a:xfrm>
              <a:off x="2469" y="2991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9</a:t>
              </a:r>
              <a:r>
                <a:rPr lang="en-IE" sz="1400" b="1" baseline="0"/>
                <a:t> [0000]</a:t>
              </a:r>
              <a:endParaRPr lang="en-US" sz="1400" b="1" baseline="0"/>
            </a:p>
          </p:txBody>
        </p:sp>
        <p:sp>
          <p:nvSpPr>
            <p:cNvPr id="28706" name="Text Box 31"/>
            <p:cNvSpPr txBox="1">
              <a:spLocks noChangeArrowheads="1"/>
            </p:cNvSpPr>
            <p:nvPr/>
          </p:nvSpPr>
          <p:spPr bwMode="auto">
            <a:xfrm>
              <a:off x="2432" y="1837"/>
              <a:ext cx="5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4 </a:t>
              </a:r>
              <a:r>
                <a:rPr lang="en-IE" sz="1400" b="1" baseline="0"/>
                <a:t>[1000]</a:t>
              </a:r>
              <a:endParaRPr lang="en-US" sz="1400" b="1" baseline="0"/>
            </a:p>
          </p:txBody>
        </p:sp>
        <p:sp>
          <p:nvSpPr>
            <p:cNvPr id="28707" name="Text Box 32"/>
            <p:cNvSpPr txBox="1">
              <a:spLocks noChangeArrowheads="1"/>
            </p:cNvSpPr>
            <p:nvPr/>
          </p:nvSpPr>
          <p:spPr bwMode="auto">
            <a:xfrm>
              <a:off x="3814" y="3027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8</a:t>
              </a:r>
              <a:r>
                <a:rPr lang="en-IE" sz="1400" b="1" baseline="0"/>
                <a:t> [0010]</a:t>
              </a:r>
              <a:endParaRPr lang="en-US" sz="1400" b="1" baseline="0"/>
            </a:p>
          </p:txBody>
        </p:sp>
        <p:sp>
          <p:nvSpPr>
            <p:cNvPr id="28708" name="Line 33"/>
            <p:cNvSpPr>
              <a:spLocks noChangeShapeType="1"/>
            </p:cNvSpPr>
            <p:nvPr/>
          </p:nvSpPr>
          <p:spPr bwMode="auto">
            <a:xfrm flipH="1" flipV="1">
              <a:off x="3667" y="1820"/>
              <a:ext cx="338" cy="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Text Box 34"/>
            <p:cNvSpPr txBox="1">
              <a:spLocks noChangeArrowheads="1"/>
            </p:cNvSpPr>
            <p:nvPr/>
          </p:nvSpPr>
          <p:spPr bwMode="auto">
            <a:xfrm>
              <a:off x="3991" y="2670"/>
              <a:ext cx="6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12</a:t>
              </a:r>
              <a:r>
                <a:rPr lang="en-IE" sz="1400" b="1" baseline="0"/>
                <a:t> [0010]</a:t>
              </a:r>
              <a:endParaRPr lang="en-US" sz="1400" b="1" baseline="0"/>
            </a:p>
          </p:txBody>
        </p:sp>
        <p:sp>
          <p:nvSpPr>
            <p:cNvPr id="28710" name="Text Box 35"/>
            <p:cNvSpPr txBox="1">
              <a:spLocks noChangeArrowheads="1"/>
            </p:cNvSpPr>
            <p:nvPr/>
          </p:nvSpPr>
          <p:spPr bwMode="auto">
            <a:xfrm>
              <a:off x="3675" y="1745"/>
              <a:ext cx="6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11 </a:t>
              </a:r>
              <a:r>
                <a:rPr lang="en-IE" sz="1400" b="1" baseline="0"/>
                <a:t>[1010]</a:t>
              </a:r>
              <a:endParaRPr lang="en-US" sz="1400" b="1" baseline="0"/>
            </a:p>
          </p:txBody>
        </p:sp>
        <p:sp>
          <p:nvSpPr>
            <p:cNvPr id="28711" name="Line 36"/>
            <p:cNvSpPr>
              <a:spLocks noChangeShapeType="1"/>
            </p:cNvSpPr>
            <p:nvPr/>
          </p:nvSpPr>
          <p:spPr bwMode="auto">
            <a:xfrm flipV="1">
              <a:off x="1854" y="3600"/>
              <a:ext cx="1933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Text Box 37"/>
            <p:cNvSpPr txBox="1">
              <a:spLocks noChangeArrowheads="1"/>
            </p:cNvSpPr>
            <p:nvPr/>
          </p:nvSpPr>
          <p:spPr bwMode="auto">
            <a:xfrm>
              <a:off x="1575" y="3507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13</a:t>
              </a:r>
              <a:r>
                <a:rPr lang="en-IE" sz="1400" b="1" baseline="0"/>
                <a:t> [0101]</a:t>
              </a:r>
              <a:endParaRPr lang="en-US" sz="1400" b="1" baseline="0"/>
            </a:p>
          </p:txBody>
        </p:sp>
        <p:sp>
          <p:nvSpPr>
            <p:cNvPr id="28713" name="Text Box 38"/>
            <p:cNvSpPr txBox="1">
              <a:spLocks noChangeArrowheads="1"/>
            </p:cNvSpPr>
            <p:nvPr/>
          </p:nvSpPr>
          <p:spPr bwMode="auto">
            <a:xfrm>
              <a:off x="3788" y="3510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14</a:t>
              </a:r>
              <a:r>
                <a:rPr lang="en-IE" sz="1400" b="1" baseline="0"/>
                <a:t> [0110]</a:t>
              </a:r>
              <a:endParaRPr lang="en-US" sz="1400" b="1" baseline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533400" y="1600200"/>
            <a:ext cx="8229600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2400" b="1" baseline="0">
                <a:latin typeface="Times New Roman" pitchFamily="18" charset="0"/>
              </a:rPr>
              <a:t>Invisible Lines: </a:t>
            </a:r>
            <a:r>
              <a:rPr lang="en-IE" sz="2400" baseline="0">
                <a:latin typeface="Times New Roman" pitchFamily="18" charset="0"/>
              </a:rPr>
              <a:t>Any line with a common set bit in the region codes of both end-points can be clipped completely</a:t>
            </a:r>
          </a:p>
          <a:p>
            <a:pPr marL="830263" lvl="1" indent="-285750">
              <a:spcBef>
                <a:spcPct val="20000"/>
              </a:spcBef>
              <a:buFontTx/>
              <a:buChar char="–"/>
            </a:pPr>
            <a:r>
              <a:rPr lang="en-IE" sz="2000" baseline="0">
                <a:latin typeface="Times New Roman" pitchFamily="18" charset="0"/>
              </a:rPr>
              <a:t>The AND operation can efficiently check this </a:t>
            </a:r>
          </a:p>
          <a:p>
            <a:pPr marL="830263" lvl="1" indent="-285750">
              <a:spcBef>
                <a:spcPct val="20000"/>
              </a:spcBef>
              <a:buFontTx/>
              <a:buChar char="–"/>
            </a:pPr>
            <a:r>
              <a:rPr lang="en-IE" sz="2000" baseline="0">
                <a:latin typeface="Times New Roman" pitchFamily="18" charset="0"/>
              </a:rPr>
              <a:t>Non Zero means Invisible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62125" y="3013075"/>
            <a:ext cx="5549900" cy="3614738"/>
            <a:chOff x="1120" y="1908"/>
            <a:chExt cx="3496" cy="2277"/>
          </a:xfrm>
        </p:grpSpPr>
        <p:sp>
          <p:nvSpPr>
            <p:cNvPr id="29704" name="Line 5"/>
            <p:cNvSpPr>
              <a:spLocks noChangeShapeType="1"/>
            </p:cNvSpPr>
            <p:nvPr/>
          </p:nvSpPr>
          <p:spPr bwMode="auto">
            <a:xfrm rot="16200000" flipH="1">
              <a:off x="1234" y="2907"/>
              <a:ext cx="199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 rot="16200000" flipH="1">
              <a:off x="2558" y="2929"/>
              <a:ext cx="199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 flipH="1">
              <a:off x="1604" y="2551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 flipH="1">
              <a:off x="1632" y="3428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>
              <a:off x="1262" y="3955"/>
              <a:ext cx="3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 flipV="1">
              <a:off x="1572" y="1924"/>
              <a:ext cx="0" cy="2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Rectangle 11"/>
            <p:cNvSpPr>
              <a:spLocks noChangeArrowheads="1"/>
            </p:cNvSpPr>
            <p:nvPr/>
          </p:nvSpPr>
          <p:spPr bwMode="auto">
            <a:xfrm>
              <a:off x="2231" y="2542"/>
              <a:ext cx="1328" cy="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 flipH="1">
              <a:off x="1500" y="2548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 flipH="1">
              <a:off x="1500" y="3429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14"/>
            <p:cNvSpPr>
              <a:spLocks noChangeShapeType="1"/>
            </p:cNvSpPr>
            <p:nvPr/>
          </p:nvSpPr>
          <p:spPr bwMode="auto">
            <a:xfrm>
              <a:off x="2235" y="389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5"/>
            <p:cNvSpPr>
              <a:spLocks noChangeShapeType="1"/>
            </p:cNvSpPr>
            <p:nvPr/>
          </p:nvSpPr>
          <p:spPr bwMode="auto">
            <a:xfrm>
              <a:off x="3558" y="389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Text Box 16"/>
            <p:cNvSpPr txBox="1">
              <a:spLocks noChangeArrowheads="1"/>
            </p:cNvSpPr>
            <p:nvPr/>
          </p:nvSpPr>
          <p:spPr bwMode="auto">
            <a:xfrm>
              <a:off x="1120" y="2415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29716" name="Text Box 17"/>
            <p:cNvSpPr txBox="1">
              <a:spLocks noChangeArrowheads="1"/>
            </p:cNvSpPr>
            <p:nvPr/>
          </p:nvSpPr>
          <p:spPr bwMode="auto">
            <a:xfrm>
              <a:off x="1120" y="3296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29717" name="Text Box 18"/>
            <p:cNvSpPr txBox="1">
              <a:spLocks noChangeArrowheads="1"/>
            </p:cNvSpPr>
            <p:nvPr/>
          </p:nvSpPr>
          <p:spPr bwMode="auto">
            <a:xfrm>
              <a:off x="2013" y="3953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29718" name="Text Box 19"/>
            <p:cNvSpPr txBox="1">
              <a:spLocks noChangeArrowheads="1"/>
            </p:cNvSpPr>
            <p:nvPr/>
          </p:nvSpPr>
          <p:spPr bwMode="auto">
            <a:xfrm>
              <a:off x="3337" y="3954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29719" name="Text Box 20"/>
            <p:cNvSpPr txBox="1">
              <a:spLocks noChangeArrowheads="1"/>
            </p:cNvSpPr>
            <p:nvPr/>
          </p:nvSpPr>
          <p:spPr bwMode="auto">
            <a:xfrm>
              <a:off x="2543" y="2281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Window</a:t>
              </a:r>
              <a:endParaRPr lang="en-US" baseline="0"/>
            </a:p>
          </p:txBody>
        </p:sp>
        <p:sp>
          <p:nvSpPr>
            <p:cNvPr id="29720" name="Line 21"/>
            <p:cNvSpPr>
              <a:spLocks noChangeShapeType="1"/>
            </p:cNvSpPr>
            <p:nvPr/>
          </p:nvSpPr>
          <p:spPr bwMode="auto">
            <a:xfrm flipV="1">
              <a:off x="2410" y="2634"/>
              <a:ext cx="442" cy="22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22"/>
            <p:cNvSpPr>
              <a:spLocks noChangeShapeType="1"/>
            </p:cNvSpPr>
            <p:nvPr/>
          </p:nvSpPr>
          <p:spPr bwMode="auto">
            <a:xfrm flipV="1">
              <a:off x="1793" y="2100"/>
              <a:ext cx="648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23"/>
            <p:cNvSpPr>
              <a:spLocks noChangeShapeType="1"/>
            </p:cNvSpPr>
            <p:nvPr/>
          </p:nvSpPr>
          <p:spPr bwMode="auto">
            <a:xfrm>
              <a:off x="2473" y="3281"/>
              <a:ext cx="468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24"/>
            <p:cNvSpPr>
              <a:spLocks noChangeShapeType="1"/>
            </p:cNvSpPr>
            <p:nvPr/>
          </p:nvSpPr>
          <p:spPr bwMode="auto">
            <a:xfrm>
              <a:off x="1969" y="3008"/>
              <a:ext cx="185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Text Box 25"/>
            <p:cNvSpPr txBox="1">
              <a:spLocks noChangeArrowheads="1"/>
            </p:cNvSpPr>
            <p:nvPr/>
          </p:nvSpPr>
          <p:spPr bwMode="auto">
            <a:xfrm>
              <a:off x="1658" y="2655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3</a:t>
              </a:r>
              <a:r>
                <a:rPr lang="en-IE" sz="1400" b="1" baseline="0"/>
                <a:t> [0001]</a:t>
              </a:r>
              <a:endParaRPr lang="en-US" sz="1400" b="1" baseline="0"/>
            </a:p>
          </p:txBody>
        </p:sp>
        <p:sp>
          <p:nvSpPr>
            <p:cNvPr id="29725" name="Text Box 26"/>
            <p:cNvSpPr txBox="1">
              <a:spLocks noChangeArrowheads="1"/>
            </p:cNvSpPr>
            <p:nvPr/>
          </p:nvSpPr>
          <p:spPr bwMode="auto">
            <a:xfrm>
              <a:off x="2849" y="2560"/>
              <a:ext cx="5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3333CC"/>
                  </a:solidFill>
                </a:rPr>
                <a:t>P</a:t>
              </a:r>
              <a:r>
                <a:rPr lang="en-IE" sz="1400" b="1">
                  <a:solidFill>
                    <a:srgbClr val="3333CC"/>
                  </a:solidFill>
                </a:rPr>
                <a:t>6 </a:t>
              </a:r>
              <a:r>
                <a:rPr lang="en-IE" sz="1400" b="1" baseline="0">
                  <a:solidFill>
                    <a:srgbClr val="3333CC"/>
                  </a:solidFill>
                </a:rPr>
                <a:t>[0000]</a:t>
              </a:r>
              <a:endParaRPr 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29726" name="Text Box 27"/>
            <p:cNvSpPr txBox="1">
              <a:spLocks noChangeArrowheads="1"/>
            </p:cNvSpPr>
            <p:nvPr/>
          </p:nvSpPr>
          <p:spPr bwMode="auto">
            <a:xfrm>
              <a:off x="2300" y="2855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3333CC"/>
                  </a:solidFill>
                </a:rPr>
                <a:t>P</a:t>
              </a:r>
              <a:r>
                <a:rPr lang="en-IE" sz="1400" b="1">
                  <a:solidFill>
                    <a:srgbClr val="3333CC"/>
                  </a:solidFill>
                </a:rPr>
                <a:t>5</a:t>
              </a:r>
              <a:r>
                <a:rPr lang="en-IE" sz="1400" b="1" baseline="0">
                  <a:solidFill>
                    <a:srgbClr val="3333CC"/>
                  </a:solidFill>
                </a:rPr>
                <a:t> [0000]</a:t>
              </a:r>
              <a:endParaRPr 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29727" name="Text Box 28"/>
            <p:cNvSpPr txBox="1">
              <a:spLocks noChangeArrowheads="1"/>
            </p:cNvSpPr>
            <p:nvPr/>
          </p:nvSpPr>
          <p:spPr bwMode="auto">
            <a:xfrm>
              <a:off x="1661" y="3014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7</a:t>
              </a:r>
              <a:r>
                <a:rPr lang="en-IE" sz="1400" b="1" baseline="0"/>
                <a:t> [0001]</a:t>
              </a:r>
              <a:endParaRPr lang="en-US" sz="1400" b="1" baseline="0"/>
            </a:p>
          </p:txBody>
        </p:sp>
        <p:sp>
          <p:nvSpPr>
            <p:cNvPr id="29728" name="Text Box 29"/>
            <p:cNvSpPr txBox="1">
              <a:spLocks noChangeArrowheads="1"/>
            </p:cNvSpPr>
            <p:nvPr/>
          </p:nvSpPr>
          <p:spPr bwMode="auto">
            <a:xfrm>
              <a:off x="2941" y="3595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10</a:t>
              </a:r>
              <a:r>
                <a:rPr lang="en-IE" sz="1400" b="1" baseline="0"/>
                <a:t> [0100]</a:t>
              </a:r>
              <a:endParaRPr lang="en-US" sz="1400" b="1" baseline="0"/>
            </a:p>
          </p:txBody>
        </p:sp>
        <p:sp>
          <p:nvSpPr>
            <p:cNvPr id="29729" name="Text Box 30"/>
            <p:cNvSpPr txBox="1">
              <a:spLocks noChangeArrowheads="1"/>
            </p:cNvSpPr>
            <p:nvPr/>
          </p:nvSpPr>
          <p:spPr bwMode="auto">
            <a:xfrm>
              <a:off x="2469" y="3171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9</a:t>
              </a:r>
              <a:r>
                <a:rPr lang="en-IE" sz="1400" b="1" baseline="0"/>
                <a:t> [0000]</a:t>
              </a:r>
              <a:endParaRPr lang="en-US" sz="1400" b="1" baseline="0"/>
            </a:p>
          </p:txBody>
        </p:sp>
        <p:sp>
          <p:nvSpPr>
            <p:cNvPr id="29730" name="Text Box 31"/>
            <p:cNvSpPr txBox="1">
              <a:spLocks noChangeArrowheads="1"/>
            </p:cNvSpPr>
            <p:nvPr/>
          </p:nvSpPr>
          <p:spPr bwMode="auto">
            <a:xfrm>
              <a:off x="2432" y="2017"/>
              <a:ext cx="5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4 </a:t>
              </a:r>
              <a:r>
                <a:rPr lang="en-IE" sz="1400" b="1" baseline="0"/>
                <a:t>[1000]</a:t>
              </a:r>
              <a:endParaRPr lang="en-US" sz="1400" b="1" baseline="0"/>
            </a:p>
          </p:txBody>
        </p:sp>
        <p:sp>
          <p:nvSpPr>
            <p:cNvPr id="29731" name="Text Box 32"/>
            <p:cNvSpPr txBox="1">
              <a:spLocks noChangeArrowheads="1"/>
            </p:cNvSpPr>
            <p:nvPr/>
          </p:nvSpPr>
          <p:spPr bwMode="auto">
            <a:xfrm>
              <a:off x="3814" y="3207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8</a:t>
              </a:r>
              <a:r>
                <a:rPr lang="en-IE" sz="1400" b="1" baseline="0"/>
                <a:t> [0010]</a:t>
              </a:r>
              <a:endParaRPr lang="en-US" sz="1400" b="1" baseline="0"/>
            </a:p>
          </p:txBody>
        </p:sp>
        <p:sp>
          <p:nvSpPr>
            <p:cNvPr id="29732" name="Line 33"/>
            <p:cNvSpPr>
              <a:spLocks noChangeShapeType="1"/>
            </p:cNvSpPr>
            <p:nvPr/>
          </p:nvSpPr>
          <p:spPr bwMode="auto">
            <a:xfrm flipH="1" flipV="1">
              <a:off x="3667" y="2000"/>
              <a:ext cx="338" cy="9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Text Box 34"/>
            <p:cNvSpPr txBox="1">
              <a:spLocks noChangeArrowheads="1"/>
            </p:cNvSpPr>
            <p:nvPr/>
          </p:nvSpPr>
          <p:spPr bwMode="auto">
            <a:xfrm>
              <a:off x="3991" y="2850"/>
              <a:ext cx="6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FF0000"/>
                  </a:solidFill>
                </a:rPr>
                <a:t>P</a:t>
              </a:r>
              <a:r>
                <a:rPr lang="en-IE" sz="1400" b="1">
                  <a:solidFill>
                    <a:srgbClr val="FF0000"/>
                  </a:solidFill>
                </a:rPr>
                <a:t>12</a:t>
              </a:r>
              <a:r>
                <a:rPr lang="en-IE" sz="1400" b="1" baseline="0">
                  <a:solidFill>
                    <a:srgbClr val="FF0000"/>
                  </a:solidFill>
                </a:rPr>
                <a:t> [0010]</a:t>
              </a:r>
              <a:endParaRPr lang="en-US" sz="1400" b="1" baseline="0">
                <a:solidFill>
                  <a:srgbClr val="FF0000"/>
                </a:solidFill>
              </a:endParaRPr>
            </a:p>
          </p:txBody>
        </p:sp>
        <p:sp>
          <p:nvSpPr>
            <p:cNvPr id="29734" name="Text Box 35"/>
            <p:cNvSpPr txBox="1">
              <a:spLocks noChangeArrowheads="1"/>
            </p:cNvSpPr>
            <p:nvPr/>
          </p:nvSpPr>
          <p:spPr bwMode="auto">
            <a:xfrm>
              <a:off x="3675" y="1925"/>
              <a:ext cx="6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FF0000"/>
                  </a:solidFill>
                </a:rPr>
                <a:t>P</a:t>
              </a:r>
              <a:r>
                <a:rPr lang="en-IE" sz="1400" b="1">
                  <a:solidFill>
                    <a:srgbClr val="FF0000"/>
                  </a:solidFill>
                </a:rPr>
                <a:t>11 </a:t>
              </a:r>
              <a:r>
                <a:rPr lang="en-IE" sz="1400" b="1" baseline="0">
                  <a:solidFill>
                    <a:srgbClr val="FF0000"/>
                  </a:solidFill>
                </a:rPr>
                <a:t>[1010]</a:t>
              </a:r>
              <a:endParaRPr lang="en-US" sz="1400" b="1" baseline="0">
                <a:solidFill>
                  <a:srgbClr val="FF0000"/>
                </a:solidFill>
              </a:endParaRPr>
            </a:p>
          </p:txBody>
        </p:sp>
        <p:sp>
          <p:nvSpPr>
            <p:cNvPr id="29735" name="Line 36"/>
            <p:cNvSpPr>
              <a:spLocks noChangeShapeType="1"/>
            </p:cNvSpPr>
            <p:nvPr/>
          </p:nvSpPr>
          <p:spPr bwMode="auto">
            <a:xfrm flipV="1">
              <a:off x="1854" y="3780"/>
              <a:ext cx="1933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Text Box 37"/>
            <p:cNvSpPr txBox="1">
              <a:spLocks noChangeArrowheads="1"/>
            </p:cNvSpPr>
            <p:nvPr/>
          </p:nvSpPr>
          <p:spPr bwMode="auto">
            <a:xfrm>
              <a:off x="1575" y="3687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FF0000"/>
                  </a:solidFill>
                </a:rPr>
                <a:t>P</a:t>
              </a:r>
              <a:r>
                <a:rPr lang="en-IE" sz="1400" b="1">
                  <a:solidFill>
                    <a:srgbClr val="FF0000"/>
                  </a:solidFill>
                </a:rPr>
                <a:t>13</a:t>
              </a:r>
              <a:r>
                <a:rPr lang="en-IE" sz="1400" b="1" baseline="0">
                  <a:solidFill>
                    <a:srgbClr val="FF0000"/>
                  </a:solidFill>
                </a:rPr>
                <a:t> [0101]</a:t>
              </a:r>
              <a:endParaRPr lang="en-US" sz="1400" b="1" baseline="0">
                <a:solidFill>
                  <a:srgbClr val="FF0000"/>
                </a:solidFill>
              </a:endParaRPr>
            </a:p>
          </p:txBody>
        </p:sp>
        <p:sp>
          <p:nvSpPr>
            <p:cNvPr id="29737" name="Text Box 38"/>
            <p:cNvSpPr txBox="1">
              <a:spLocks noChangeArrowheads="1"/>
            </p:cNvSpPr>
            <p:nvPr/>
          </p:nvSpPr>
          <p:spPr bwMode="auto">
            <a:xfrm>
              <a:off x="3788" y="3690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FF0000"/>
                  </a:solidFill>
                </a:rPr>
                <a:t>P</a:t>
              </a:r>
              <a:r>
                <a:rPr lang="en-IE" sz="1400" b="1">
                  <a:solidFill>
                    <a:srgbClr val="FF0000"/>
                  </a:solidFill>
                </a:rPr>
                <a:t>14</a:t>
              </a:r>
              <a:r>
                <a:rPr lang="en-IE" sz="1400" b="1" baseline="0">
                  <a:solidFill>
                    <a:srgbClr val="FF0000"/>
                  </a:solidFill>
                </a:rPr>
                <a:t> [0110]</a:t>
              </a:r>
              <a:endParaRPr lang="en-US" sz="1400" b="1" baseline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E" sz="2400" b="1" smtClean="0">
                <a:latin typeface="Times New Roman" pitchFamily="18" charset="0"/>
              </a:rPr>
              <a:t>Clipping Candidates: </a:t>
            </a:r>
            <a:r>
              <a:rPr lang="en-IE" sz="2400" smtClean="0">
                <a:latin typeface="Times New Roman" pitchFamily="18" charset="0"/>
              </a:rPr>
              <a:t>Lines that cannot be identified as completely inside or outside the window may or may not cross the window interior. These lines are processed in Phase II. </a:t>
            </a:r>
            <a:endParaRPr lang="en-GB" sz="2400" smtClean="0">
              <a:latin typeface="Times New Roman" pitchFamily="18" charset="0"/>
            </a:endParaRPr>
          </a:p>
          <a:p>
            <a:pPr lvl="1" eaLnBrk="1" hangingPunct="1"/>
            <a:r>
              <a:rPr lang="en-IE" sz="2000" smtClean="0">
                <a:latin typeface="Times New Roman" pitchFamily="18" charset="0"/>
              </a:rPr>
              <a:t>If AND operation result in 0 the line is candidate for clipping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62125" y="3013075"/>
            <a:ext cx="5549900" cy="3614738"/>
            <a:chOff x="1120" y="1908"/>
            <a:chExt cx="3496" cy="2277"/>
          </a:xfrm>
        </p:grpSpPr>
        <p:sp>
          <p:nvSpPr>
            <p:cNvPr id="30728" name="Line 5"/>
            <p:cNvSpPr>
              <a:spLocks noChangeShapeType="1"/>
            </p:cNvSpPr>
            <p:nvPr/>
          </p:nvSpPr>
          <p:spPr bwMode="auto">
            <a:xfrm rot="16200000" flipH="1">
              <a:off x="1234" y="2907"/>
              <a:ext cx="199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6"/>
            <p:cNvSpPr>
              <a:spLocks noChangeShapeType="1"/>
            </p:cNvSpPr>
            <p:nvPr/>
          </p:nvSpPr>
          <p:spPr bwMode="auto">
            <a:xfrm rot="16200000" flipH="1">
              <a:off x="2558" y="2929"/>
              <a:ext cx="199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7"/>
            <p:cNvSpPr>
              <a:spLocks noChangeShapeType="1"/>
            </p:cNvSpPr>
            <p:nvPr/>
          </p:nvSpPr>
          <p:spPr bwMode="auto">
            <a:xfrm flipH="1">
              <a:off x="1604" y="2551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8"/>
            <p:cNvSpPr>
              <a:spLocks noChangeShapeType="1"/>
            </p:cNvSpPr>
            <p:nvPr/>
          </p:nvSpPr>
          <p:spPr bwMode="auto">
            <a:xfrm flipH="1">
              <a:off x="1632" y="3428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9"/>
            <p:cNvSpPr>
              <a:spLocks noChangeShapeType="1"/>
            </p:cNvSpPr>
            <p:nvPr/>
          </p:nvSpPr>
          <p:spPr bwMode="auto">
            <a:xfrm>
              <a:off x="1262" y="3955"/>
              <a:ext cx="3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10"/>
            <p:cNvSpPr>
              <a:spLocks noChangeShapeType="1"/>
            </p:cNvSpPr>
            <p:nvPr/>
          </p:nvSpPr>
          <p:spPr bwMode="auto">
            <a:xfrm flipV="1">
              <a:off x="1572" y="1924"/>
              <a:ext cx="0" cy="2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1"/>
            <p:cNvSpPr>
              <a:spLocks noChangeArrowheads="1"/>
            </p:cNvSpPr>
            <p:nvPr/>
          </p:nvSpPr>
          <p:spPr bwMode="auto">
            <a:xfrm>
              <a:off x="2231" y="2542"/>
              <a:ext cx="1328" cy="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2"/>
            <p:cNvSpPr>
              <a:spLocks noChangeShapeType="1"/>
            </p:cNvSpPr>
            <p:nvPr/>
          </p:nvSpPr>
          <p:spPr bwMode="auto">
            <a:xfrm flipH="1">
              <a:off x="1500" y="2548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Line 13"/>
            <p:cNvSpPr>
              <a:spLocks noChangeShapeType="1"/>
            </p:cNvSpPr>
            <p:nvPr/>
          </p:nvSpPr>
          <p:spPr bwMode="auto">
            <a:xfrm flipH="1">
              <a:off x="1500" y="3429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14"/>
            <p:cNvSpPr>
              <a:spLocks noChangeShapeType="1"/>
            </p:cNvSpPr>
            <p:nvPr/>
          </p:nvSpPr>
          <p:spPr bwMode="auto">
            <a:xfrm>
              <a:off x="2235" y="389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15"/>
            <p:cNvSpPr>
              <a:spLocks noChangeShapeType="1"/>
            </p:cNvSpPr>
            <p:nvPr/>
          </p:nvSpPr>
          <p:spPr bwMode="auto">
            <a:xfrm>
              <a:off x="3558" y="389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Text Box 16"/>
            <p:cNvSpPr txBox="1">
              <a:spLocks noChangeArrowheads="1"/>
            </p:cNvSpPr>
            <p:nvPr/>
          </p:nvSpPr>
          <p:spPr bwMode="auto">
            <a:xfrm>
              <a:off x="1120" y="2415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30740" name="Text Box 17"/>
            <p:cNvSpPr txBox="1">
              <a:spLocks noChangeArrowheads="1"/>
            </p:cNvSpPr>
            <p:nvPr/>
          </p:nvSpPr>
          <p:spPr bwMode="auto">
            <a:xfrm>
              <a:off x="1120" y="3296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30741" name="Text Box 18"/>
            <p:cNvSpPr txBox="1">
              <a:spLocks noChangeArrowheads="1"/>
            </p:cNvSpPr>
            <p:nvPr/>
          </p:nvSpPr>
          <p:spPr bwMode="auto">
            <a:xfrm>
              <a:off x="2013" y="3953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30742" name="Text Box 19"/>
            <p:cNvSpPr txBox="1">
              <a:spLocks noChangeArrowheads="1"/>
            </p:cNvSpPr>
            <p:nvPr/>
          </p:nvSpPr>
          <p:spPr bwMode="auto">
            <a:xfrm>
              <a:off x="3337" y="3954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30743" name="Text Box 20"/>
            <p:cNvSpPr txBox="1">
              <a:spLocks noChangeArrowheads="1"/>
            </p:cNvSpPr>
            <p:nvPr/>
          </p:nvSpPr>
          <p:spPr bwMode="auto">
            <a:xfrm>
              <a:off x="2543" y="2281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Window</a:t>
              </a:r>
              <a:endParaRPr lang="en-US" baseline="0"/>
            </a:p>
          </p:txBody>
        </p:sp>
        <p:sp>
          <p:nvSpPr>
            <p:cNvPr id="30744" name="Line 21"/>
            <p:cNvSpPr>
              <a:spLocks noChangeShapeType="1"/>
            </p:cNvSpPr>
            <p:nvPr/>
          </p:nvSpPr>
          <p:spPr bwMode="auto">
            <a:xfrm flipV="1">
              <a:off x="2410" y="2634"/>
              <a:ext cx="442" cy="22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2"/>
            <p:cNvSpPr>
              <a:spLocks noChangeShapeType="1"/>
            </p:cNvSpPr>
            <p:nvPr/>
          </p:nvSpPr>
          <p:spPr bwMode="auto">
            <a:xfrm flipV="1">
              <a:off x="1793" y="2100"/>
              <a:ext cx="648" cy="534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23"/>
            <p:cNvSpPr>
              <a:spLocks noChangeShapeType="1"/>
            </p:cNvSpPr>
            <p:nvPr/>
          </p:nvSpPr>
          <p:spPr bwMode="auto">
            <a:xfrm>
              <a:off x="2473" y="3281"/>
              <a:ext cx="468" cy="368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24"/>
            <p:cNvSpPr>
              <a:spLocks noChangeShapeType="1"/>
            </p:cNvSpPr>
            <p:nvPr/>
          </p:nvSpPr>
          <p:spPr bwMode="auto">
            <a:xfrm>
              <a:off x="1969" y="3008"/>
              <a:ext cx="1854" cy="288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Text Box 25"/>
            <p:cNvSpPr txBox="1">
              <a:spLocks noChangeArrowheads="1"/>
            </p:cNvSpPr>
            <p:nvPr/>
          </p:nvSpPr>
          <p:spPr bwMode="auto">
            <a:xfrm>
              <a:off x="1658" y="2655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3</a:t>
              </a:r>
              <a:r>
                <a:rPr lang="en-IE" sz="1400" b="1" baseline="0"/>
                <a:t> [0001]</a:t>
              </a:r>
              <a:endParaRPr lang="en-US" sz="1400" b="1" baseline="0"/>
            </a:p>
          </p:txBody>
        </p:sp>
        <p:sp>
          <p:nvSpPr>
            <p:cNvPr id="30749" name="Text Box 26"/>
            <p:cNvSpPr txBox="1">
              <a:spLocks noChangeArrowheads="1"/>
            </p:cNvSpPr>
            <p:nvPr/>
          </p:nvSpPr>
          <p:spPr bwMode="auto">
            <a:xfrm>
              <a:off x="2849" y="2560"/>
              <a:ext cx="5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3333CC"/>
                  </a:solidFill>
                </a:rPr>
                <a:t>P</a:t>
              </a:r>
              <a:r>
                <a:rPr lang="en-IE" sz="1400" b="1">
                  <a:solidFill>
                    <a:srgbClr val="3333CC"/>
                  </a:solidFill>
                </a:rPr>
                <a:t>6 </a:t>
              </a:r>
              <a:r>
                <a:rPr lang="en-IE" sz="1400" b="1" baseline="0">
                  <a:solidFill>
                    <a:srgbClr val="3333CC"/>
                  </a:solidFill>
                </a:rPr>
                <a:t>[0000]</a:t>
              </a:r>
              <a:endParaRPr 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30750" name="Text Box 27"/>
            <p:cNvSpPr txBox="1">
              <a:spLocks noChangeArrowheads="1"/>
            </p:cNvSpPr>
            <p:nvPr/>
          </p:nvSpPr>
          <p:spPr bwMode="auto">
            <a:xfrm>
              <a:off x="2300" y="2855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3333CC"/>
                  </a:solidFill>
                </a:rPr>
                <a:t>P</a:t>
              </a:r>
              <a:r>
                <a:rPr lang="en-IE" sz="1400" b="1">
                  <a:solidFill>
                    <a:srgbClr val="3333CC"/>
                  </a:solidFill>
                </a:rPr>
                <a:t>5</a:t>
              </a:r>
              <a:r>
                <a:rPr lang="en-IE" sz="1400" b="1" baseline="0">
                  <a:solidFill>
                    <a:srgbClr val="3333CC"/>
                  </a:solidFill>
                </a:rPr>
                <a:t> [0000]</a:t>
              </a:r>
              <a:endParaRPr 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30751" name="Text Box 28"/>
            <p:cNvSpPr txBox="1">
              <a:spLocks noChangeArrowheads="1"/>
            </p:cNvSpPr>
            <p:nvPr/>
          </p:nvSpPr>
          <p:spPr bwMode="auto">
            <a:xfrm>
              <a:off x="1661" y="3014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7</a:t>
              </a:r>
              <a:r>
                <a:rPr lang="en-IE" sz="1400" b="1" baseline="0"/>
                <a:t> [0001]</a:t>
              </a:r>
              <a:endParaRPr lang="en-US" sz="1400" b="1" baseline="0"/>
            </a:p>
          </p:txBody>
        </p:sp>
        <p:sp>
          <p:nvSpPr>
            <p:cNvPr id="30752" name="Text Box 29"/>
            <p:cNvSpPr txBox="1">
              <a:spLocks noChangeArrowheads="1"/>
            </p:cNvSpPr>
            <p:nvPr/>
          </p:nvSpPr>
          <p:spPr bwMode="auto">
            <a:xfrm>
              <a:off x="2941" y="3595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10</a:t>
              </a:r>
              <a:r>
                <a:rPr lang="en-IE" sz="1400" b="1" baseline="0"/>
                <a:t> [0100]</a:t>
              </a:r>
              <a:endParaRPr lang="en-US" sz="1400" b="1" baseline="0"/>
            </a:p>
          </p:txBody>
        </p:sp>
        <p:sp>
          <p:nvSpPr>
            <p:cNvPr id="30753" name="Text Box 30"/>
            <p:cNvSpPr txBox="1">
              <a:spLocks noChangeArrowheads="1"/>
            </p:cNvSpPr>
            <p:nvPr/>
          </p:nvSpPr>
          <p:spPr bwMode="auto">
            <a:xfrm>
              <a:off x="2469" y="3171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9</a:t>
              </a:r>
              <a:r>
                <a:rPr lang="en-IE" sz="1400" b="1" baseline="0"/>
                <a:t> [0000]</a:t>
              </a:r>
              <a:endParaRPr lang="en-US" sz="1400" b="1" baseline="0"/>
            </a:p>
          </p:txBody>
        </p:sp>
        <p:sp>
          <p:nvSpPr>
            <p:cNvPr id="30754" name="Text Box 31"/>
            <p:cNvSpPr txBox="1">
              <a:spLocks noChangeArrowheads="1"/>
            </p:cNvSpPr>
            <p:nvPr/>
          </p:nvSpPr>
          <p:spPr bwMode="auto">
            <a:xfrm>
              <a:off x="2432" y="2017"/>
              <a:ext cx="5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4 </a:t>
              </a:r>
              <a:r>
                <a:rPr lang="en-IE" sz="1400" b="1" baseline="0"/>
                <a:t>[1000]</a:t>
              </a:r>
              <a:endParaRPr lang="en-US" sz="1400" b="1" baseline="0"/>
            </a:p>
          </p:txBody>
        </p:sp>
        <p:sp>
          <p:nvSpPr>
            <p:cNvPr id="30755" name="Text Box 32"/>
            <p:cNvSpPr txBox="1">
              <a:spLocks noChangeArrowheads="1"/>
            </p:cNvSpPr>
            <p:nvPr/>
          </p:nvSpPr>
          <p:spPr bwMode="auto">
            <a:xfrm>
              <a:off x="3814" y="3207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8</a:t>
              </a:r>
              <a:r>
                <a:rPr lang="en-IE" sz="1400" b="1" baseline="0"/>
                <a:t> [0010]</a:t>
              </a:r>
              <a:endParaRPr lang="en-US" sz="1400" b="1" baseline="0"/>
            </a:p>
          </p:txBody>
        </p:sp>
        <p:sp>
          <p:nvSpPr>
            <p:cNvPr id="30756" name="Line 33"/>
            <p:cNvSpPr>
              <a:spLocks noChangeShapeType="1"/>
            </p:cNvSpPr>
            <p:nvPr/>
          </p:nvSpPr>
          <p:spPr bwMode="auto">
            <a:xfrm flipH="1" flipV="1">
              <a:off x="3667" y="2000"/>
              <a:ext cx="338" cy="9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Text Box 34"/>
            <p:cNvSpPr txBox="1">
              <a:spLocks noChangeArrowheads="1"/>
            </p:cNvSpPr>
            <p:nvPr/>
          </p:nvSpPr>
          <p:spPr bwMode="auto">
            <a:xfrm>
              <a:off x="3991" y="2850"/>
              <a:ext cx="6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FF0000"/>
                  </a:solidFill>
                </a:rPr>
                <a:t>P</a:t>
              </a:r>
              <a:r>
                <a:rPr lang="en-IE" sz="1400" b="1">
                  <a:solidFill>
                    <a:srgbClr val="FF0000"/>
                  </a:solidFill>
                </a:rPr>
                <a:t>12</a:t>
              </a:r>
              <a:r>
                <a:rPr lang="en-IE" sz="1400" b="1" baseline="0">
                  <a:solidFill>
                    <a:srgbClr val="FF0000"/>
                  </a:solidFill>
                </a:rPr>
                <a:t> [0010]</a:t>
              </a:r>
              <a:endParaRPr lang="en-US" sz="1400" b="1" baseline="0">
                <a:solidFill>
                  <a:srgbClr val="FF0000"/>
                </a:solidFill>
              </a:endParaRPr>
            </a:p>
          </p:txBody>
        </p:sp>
        <p:sp>
          <p:nvSpPr>
            <p:cNvPr id="30758" name="Text Box 35"/>
            <p:cNvSpPr txBox="1">
              <a:spLocks noChangeArrowheads="1"/>
            </p:cNvSpPr>
            <p:nvPr/>
          </p:nvSpPr>
          <p:spPr bwMode="auto">
            <a:xfrm>
              <a:off x="3675" y="1925"/>
              <a:ext cx="6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FF0000"/>
                  </a:solidFill>
                </a:rPr>
                <a:t>P</a:t>
              </a:r>
              <a:r>
                <a:rPr lang="en-IE" sz="1400" b="1">
                  <a:solidFill>
                    <a:srgbClr val="FF0000"/>
                  </a:solidFill>
                </a:rPr>
                <a:t>11 </a:t>
              </a:r>
              <a:r>
                <a:rPr lang="en-IE" sz="1400" b="1" baseline="0">
                  <a:solidFill>
                    <a:srgbClr val="FF0000"/>
                  </a:solidFill>
                </a:rPr>
                <a:t>[1010]</a:t>
              </a:r>
              <a:endParaRPr lang="en-US" sz="1400" b="1" baseline="0">
                <a:solidFill>
                  <a:srgbClr val="FF0000"/>
                </a:solidFill>
              </a:endParaRPr>
            </a:p>
          </p:txBody>
        </p:sp>
        <p:sp>
          <p:nvSpPr>
            <p:cNvPr id="30759" name="Line 36"/>
            <p:cNvSpPr>
              <a:spLocks noChangeShapeType="1"/>
            </p:cNvSpPr>
            <p:nvPr/>
          </p:nvSpPr>
          <p:spPr bwMode="auto">
            <a:xfrm flipV="1">
              <a:off x="1854" y="3780"/>
              <a:ext cx="1933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Text Box 37"/>
            <p:cNvSpPr txBox="1">
              <a:spLocks noChangeArrowheads="1"/>
            </p:cNvSpPr>
            <p:nvPr/>
          </p:nvSpPr>
          <p:spPr bwMode="auto">
            <a:xfrm>
              <a:off x="1575" y="3687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FF0000"/>
                  </a:solidFill>
                </a:rPr>
                <a:t>P</a:t>
              </a:r>
              <a:r>
                <a:rPr lang="en-IE" sz="1400" b="1">
                  <a:solidFill>
                    <a:srgbClr val="FF0000"/>
                  </a:solidFill>
                </a:rPr>
                <a:t>13</a:t>
              </a:r>
              <a:r>
                <a:rPr lang="en-IE" sz="1400" b="1" baseline="0">
                  <a:solidFill>
                    <a:srgbClr val="FF0000"/>
                  </a:solidFill>
                </a:rPr>
                <a:t> [0101]</a:t>
              </a:r>
              <a:endParaRPr lang="en-US" sz="1400" b="1" baseline="0">
                <a:solidFill>
                  <a:srgbClr val="FF0000"/>
                </a:solidFill>
              </a:endParaRPr>
            </a:p>
          </p:txBody>
        </p:sp>
        <p:sp>
          <p:nvSpPr>
            <p:cNvPr id="30761" name="Text Box 38"/>
            <p:cNvSpPr txBox="1">
              <a:spLocks noChangeArrowheads="1"/>
            </p:cNvSpPr>
            <p:nvPr/>
          </p:nvSpPr>
          <p:spPr bwMode="auto">
            <a:xfrm>
              <a:off x="3788" y="3690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FF0000"/>
                  </a:solidFill>
                </a:rPr>
                <a:t>P</a:t>
              </a:r>
              <a:r>
                <a:rPr lang="en-IE" sz="1400" b="1">
                  <a:solidFill>
                    <a:srgbClr val="FF0000"/>
                  </a:solidFill>
                </a:rPr>
                <a:t>14</a:t>
              </a:r>
              <a:r>
                <a:rPr lang="en-IE" sz="1400" b="1" baseline="0">
                  <a:solidFill>
                    <a:srgbClr val="FF0000"/>
                  </a:solidFill>
                </a:rPr>
                <a:t> [0110]</a:t>
              </a:r>
              <a:endParaRPr lang="en-US" sz="1400" b="1" baseline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2D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137160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sz="2800" b="1" smtClean="0">
                <a:latin typeface="Times New Roman" pitchFamily="18" charset="0"/>
              </a:rPr>
              <a:t>1. Introduction: </a:t>
            </a:r>
          </a:p>
          <a:p>
            <a:pPr marL="0" indent="0" eaLnBrk="1" hangingPunct="1">
              <a:buFontTx/>
              <a:buNone/>
            </a:pPr>
            <a:r>
              <a:rPr lang="en-IE" sz="2400" smtClean="0">
                <a:latin typeface="Times New Roman" pitchFamily="18" charset="0"/>
              </a:rPr>
              <a:t>A scene is made up of a collection of objects specified in world coordinates</a:t>
            </a:r>
            <a:endParaRPr lang="en-US" sz="2400" smtClean="0">
              <a:latin typeface="Times New Roman" pitchFamily="18" charset="0"/>
            </a:endParaRP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3505200" y="5867400"/>
            <a:ext cx="207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World Coordinates</a:t>
            </a:r>
            <a:endParaRPr lang="en-US" baseline="0"/>
          </a:p>
        </p:txBody>
      </p:sp>
      <p:sp>
        <p:nvSpPr>
          <p:cNvPr id="5128" name="Freeform 5"/>
          <p:cNvSpPr>
            <a:spLocks/>
          </p:cNvSpPr>
          <p:nvPr/>
        </p:nvSpPr>
        <p:spPr bwMode="auto">
          <a:xfrm>
            <a:off x="1835150" y="3116263"/>
            <a:ext cx="5472113" cy="2447925"/>
          </a:xfrm>
          <a:custGeom>
            <a:avLst/>
            <a:gdLst>
              <a:gd name="T0" fmla="*/ 0 w 4627"/>
              <a:gd name="T1" fmla="*/ 2313 h 2358"/>
              <a:gd name="T2" fmla="*/ 1905 w 4627"/>
              <a:gd name="T3" fmla="*/ 589 h 2358"/>
              <a:gd name="T4" fmla="*/ 2268 w 4627"/>
              <a:gd name="T5" fmla="*/ 1224 h 2358"/>
              <a:gd name="T6" fmla="*/ 2540 w 4627"/>
              <a:gd name="T7" fmla="*/ 272 h 2358"/>
              <a:gd name="T8" fmla="*/ 2994 w 4627"/>
              <a:gd name="T9" fmla="*/ 816 h 2358"/>
              <a:gd name="T10" fmla="*/ 3447 w 4627"/>
              <a:gd name="T11" fmla="*/ 0 h 2358"/>
              <a:gd name="T12" fmla="*/ 4627 w 4627"/>
              <a:gd name="T13" fmla="*/ 2358 h 2358"/>
              <a:gd name="T14" fmla="*/ 0 w 4627"/>
              <a:gd name="T15" fmla="*/ 2313 h 23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27"/>
              <a:gd name="T25" fmla="*/ 0 h 2358"/>
              <a:gd name="T26" fmla="*/ 4627 w 4627"/>
              <a:gd name="T27" fmla="*/ 2358 h 23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27" h="2358">
                <a:moveTo>
                  <a:pt x="0" y="2313"/>
                </a:moveTo>
                <a:lnTo>
                  <a:pt x="1905" y="589"/>
                </a:lnTo>
                <a:lnTo>
                  <a:pt x="2268" y="1224"/>
                </a:lnTo>
                <a:lnTo>
                  <a:pt x="2540" y="272"/>
                </a:lnTo>
                <a:lnTo>
                  <a:pt x="2994" y="816"/>
                </a:lnTo>
                <a:lnTo>
                  <a:pt x="3447" y="0"/>
                </a:lnTo>
                <a:lnTo>
                  <a:pt x="4627" y="2358"/>
                </a:lnTo>
                <a:lnTo>
                  <a:pt x="0" y="231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>
            <a:off x="1042988" y="5853113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7"/>
          <p:cNvSpPr>
            <a:spLocks noChangeShapeType="1"/>
          </p:cNvSpPr>
          <p:nvPr/>
        </p:nvSpPr>
        <p:spPr bwMode="auto">
          <a:xfrm flipV="1">
            <a:off x="1547813" y="254000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1" name="Oval 8"/>
          <p:cNvSpPr>
            <a:spLocks noChangeArrowheads="1"/>
          </p:cNvSpPr>
          <p:nvPr/>
        </p:nvSpPr>
        <p:spPr bwMode="auto">
          <a:xfrm>
            <a:off x="4024313" y="368300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Oval 9"/>
          <p:cNvSpPr>
            <a:spLocks noChangeArrowheads="1"/>
          </p:cNvSpPr>
          <p:nvPr/>
        </p:nvSpPr>
        <p:spPr bwMode="auto">
          <a:xfrm>
            <a:off x="1806575" y="5440363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Oval 10"/>
          <p:cNvSpPr>
            <a:spLocks noChangeArrowheads="1"/>
          </p:cNvSpPr>
          <p:nvPr/>
        </p:nvSpPr>
        <p:spPr bwMode="auto">
          <a:xfrm>
            <a:off x="4456113" y="4300538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Oval 11"/>
          <p:cNvSpPr>
            <a:spLocks noChangeArrowheads="1"/>
          </p:cNvSpPr>
          <p:nvPr/>
        </p:nvSpPr>
        <p:spPr bwMode="auto">
          <a:xfrm>
            <a:off x="4800600" y="33591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Oval 12"/>
          <p:cNvSpPr>
            <a:spLocks noChangeArrowheads="1"/>
          </p:cNvSpPr>
          <p:nvPr/>
        </p:nvSpPr>
        <p:spPr bwMode="auto">
          <a:xfrm>
            <a:off x="5335588" y="389890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Oval 13"/>
          <p:cNvSpPr>
            <a:spLocks noChangeArrowheads="1"/>
          </p:cNvSpPr>
          <p:nvPr/>
        </p:nvSpPr>
        <p:spPr bwMode="auto">
          <a:xfrm>
            <a:off x="5868988" y="3063875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Oval 14"/>
          <p:cNvSpPr>
            <a:spLocks noChangeArrowheads="1"/>
          </p:cNvSpPr>
          <p:nvPr/>
        </p:nvSpPr>
        <p:spPr bwMode="auto">
          <a:xfrm>
            <a:off x="7250113" y="5497513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4724400" cy="396240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b="1" i="1" smtClean="0">
                <a:latin typeface="Times New Roman" pitchFamily="18" charset="0"/>
              </a:rPr>
              <a:t>Assigning Codes </a:t>
            </a:r>
          </a:p>
          <a:p>
            <a:pPr marL="830263" lvl="1" eaLnBrk="1" hangingPunct="1"/>
            <a:r>
              <a:rPr lang="en-IE" smtClean="0">
                <a:latin typeface="Times New Roman" pitchFamily="18" charset="0"/>
              </a:rPr>
              <a:t>Let point (</a:t>
            </a:r>
            <a:r>
              <a:rPr lang="en-IE" i="1" smtClean="0">
                <a:latin typeface="Times New Roman" pitchFamily="18" charset="0"/>
              </a:rPr>
              <a:t>x,y</a:t>
            </a:r>
            <a:r>
              <a:rPr lang="en-IE" smtClean="0">
                <a:latin typeface="Times New Roman" pitchFamily="18" charset="0"/>
              </a:rPr>
              <a:t>) is be given code b</a:t>
            </a:r>
            <a:r>
              <a:rPr lang="en-IE" baseline="-25000" smtClean="0">
                <a:latin typeface="Times New Roman" pitchFamily="18" charset="0"/>
              </a:rPr>
              <a:t>3</a:t>
            </a:r>
            <a:r>
              <a:rPr lang="en-IE" smtClean="0">
                <a:latin typeface="Times New Roman" pitchFamily="18" charset="0"/>
              </a:rPr>
              <a:t>b</a:t>
            </a:r>
            <a:r>
              <a:rPr lang="en-IE" baseline="-25000" smtClean="0">
                <a:latin typeface="Times New Roman" pitchFamily="18" charset="0"/>
              </a:rPr>
              <a:t>2</a:t>
            </a:r>
            <a:r>
              <a:rPr lang="en-IE" smtClean="0">
                <a:latin typeface="Times New Roman" pitchFamily="18" charset="0"/>
              </a:rPr>
              <a:t>b</a:t>
            </a:r>
            <a:r>
              <a:rPr lang="en-IE" baseline="-25000" smtClean="0">
                <a:latin typeface="Times New Roman" pitchFamily="18" charset="0"/>
              </a:rPr>
              <a:t>1</a:t>
            </a:r>
            <a:r>
              <a:rPr lang="en-IE" smtClean="0">
                <a:latin typeface="Times New Roman" pitchFamily="18" charset="0"/>
              </a:rPr>
              <a:t>b</a:t>
            </a:r>
            <a:r>
              <a:rPr lang="en-IE" baseline="-25000" smtClean="0">
                <a:latin typeface="Times New Roman" pitchFamily="18" charset="0"/>
              </a:rPr>
              <a:t>0</a:t>
            </a:r>
            <a:r>
              <a:rPr lang="en-IE" smtClean="0">
                <a:latin typeface="Times New Roman" pitchFamily="18" charset="0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IE" sz="2800" i="1" smtClean="0">
                <a:latin typeface="Times New Roman" pitchFamily="18" charset="0"/>
              </a:rPr>
              <a:t>	bit 3 = 1 if wy</a:t>
            </a:r>
            <a:r>
              <a:rPr lang="en-IE" sz="2800" i="1" baseline="-25000" smtClean="0">
                <a:latin typeface="Times New Roman" pitchFamily="18" charset="0"/>
              </a:rPr>
              <a:t>max</a:t>
            </a:r>
            <a:r>
              <a:rPr lang="en-IE" sz="2800" i="1" smtClean="0">
                <a:latin typeface="Times New Roman" pitchFamily="18" charset="0"/>
              </a:rPr>
              <a:t> - </a:t>
            </a:r>
            <a:r>
              <a:rPr lang="en-IE" sz="2800" i="1" smtClean="0">
                <a:latin typeface="Times New Roman" pitchFamily="18" charset="0"/>
                <a:cs typeface="Arial" charset="0"/>
              </a:rPr>
              <a:t>y ≤0</a:t>
            </a:r>
          </a:p>
          <a:p>
            <a:pPr marL="0" indent="0" eaLnBrk="1" hangingPunct="1">
              <a:buFontTx/>
              <a:buNone/>
            </a:pPr>
            <a:r>
              <a:rPr lang="en-IE" sz="2800" i="1" smtClean="0">
                <a:latin typeface="Times New Roman" pitchFamily="18" charset="0"/>
                <a:cs typeface="Arial" charset="0"/>
              </a:rPr>
              <a:t>	bit 2 = 1 if y - </a:t>
            </a:r>
            <a:r>
              <a:rPr lang="en-IE" sz="2800" i="1" smtClean="0">
                <a:latin typeface="Times New Roman" pitchFamily="18" charset="0"/>
              </a:rPr>
              <a:t>wy</a:t>
            </a:r>
            <a:r>
              <a:rPr lang="en-IE" sz="2800" i="1" baseline="-25000" smtClean="0">
                <a:latin typeface="Times New Roman" pitchFamily="18" charset="0"/>
              </a:rPr>
              <a:t>min </a:t>
            </a:r>
            <a:r>
              <a:rPr lang="en-IE" sz="2800" i="1" smtClean="0">
                <a:latin typeface="Times New Roman" pitchFamily="18" charset="0"/>
                <a:cs typeface="Arial" charset="0"/>
              </a:rPr>
              <a:t>≤ 0</a:t>
            </a:r>
            <a:endParaRPr lang="en-IE" sz="2800" i="1" baseline="-25000" smtClean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IE" sz="2800" i="1" smtClean="0">
                <a:latin typeface="Times New Roman" pitchFamily="18" charset="0"/>
                <a:cs typeface="Arial" charset="0"/>
              </a:rPr>
              <a:t> 	</a:t>
            </a:r>
            <a:r>
              <a:rPr lang="en-IE" sz="2800" i="1" smtClean="0">
                <a:latin typeface="Times New Roman" pitchFamily="18" charset="0"/>
              </a:rPr>
              <a:t>bit 1 = 1 if wx</a:t>
            </a:r>
            <a:r>
              <a:rPr lang="en-IE" sz="2800" i="1" baseline="-25000" smtClean="0">
                <a:latin typeface="Times New Roman" pitchFamily="18" charset="0"/>
              </a:rPr>
              <a:t>max</a:t>
            </a:r>
            <a:r>
              <a:rPr lang="en-IE" sz="2800" i="1" smtClean="0">
                <a:latin typeface="Times New Roman" pitchFamily="18" charset="0"/>
              </a:rPr>
              <a:t> - x</a:t>
            </a:r>
            <a:r>
              <a:rPr lang="en-IE" sz="2800" i="1" smtClean="0">
                <a:latin typeface="Times New Roman" pitchFamily="18" charset="0"/>
                <a:cs typeface="Arial" charset="0"/>
              </a:rPr>
              <a:t> ≤0</a:t>
            </a:r>
          </a:p>
          <a:p>
            <a:pPr marL="0" indent="0" eaLnBrk="1" hangingPunct="1">
              <a:buFontTx/>
              <a:buNone/>
            </a:pPr>
            <a:r>
              <a:rPr lang="en-IE" sz="2800" i="1" smtClean="0">
                <a:latin typeface="Times New Roman" pitchFamily="18" charset="0"/>
                <a:cs typeface="Arial" charset="0"/>
              </a:rPr>
              <a:t>	bit 0 = 1 if x - </a:t>
            </a:r>
            <a:r>
              <a:rPr lang="en-IE" sz="2800" i="1" smtClean="0">
                <a:latin typeface="Times New Roman" pitchFamily="18" charset="0"/>
              </a:rPr>
              <a:t>wx</a:t>
            </a:r>
            <a:r>
              <a:rPr lang="en-IE" sz="2800" i="1" baseline="-25000" smtClean="0">
                <a:latin typeface="Times New Roman" pitchFamily="18" charset="0"/>
              </a:rPr>
              <a:t>min </a:t>
            </a:r>
            <a:r>
              <a:rPr lang="en-IE" sz="2800" i="1" smtClean="0">
                <a:latin typeface="Times New Roman" pitchFamily="18" charset="0"/>
                <a:cs typeface="Arial" charset="0"/>
              </a:rPr>
              <a:t>≤ 0</a:t>
            </a:r>
            <a:endParaRPr lang="en-IE" sz="2800" i="1" baseline="-25000" smtClean="0">
              <a:latin typeface="Times New Roman" pitchFamily="18" charset="0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800600" y="2362200"/>
            <a:ext cx="4318000" cy="3162300"/>
            <a:chOff x="1120" y="1978"/>
            <a:chExt cx="3725" cy="2314"/>
          </a:xfrm>
        </p:grpSpPr>
        <p:sp>
          <p:nvSpPr>
            <p:cNvPr id="31752" name="Line 46"/>
            <p:cNvSpPr>
              <a:spLocks noChangeShapeType="1"/>
            </p:cNvSpPr>
            <p:nvPr/>
          </p:nvSpPr>
          <p:spPr bwMode="auto">
            <a:xfrm rot="16200000" flipH="1">
              <a:off x="1234" y="2977"/>
              <a:ext cx="199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Line 47"/>
            <p:cNvSpPr>
              <a:spLocks noChangeShapeType="1"/>
            </p:cNvSpPr>
            <p:nvPr/>
          </p:nvSpPr>
          <p:spPr bwMode="auto">
            <a:xfrm rot="16200000" flipH="1">
              <a:off x="2558" y="2999"/>
              <a:ext cx="199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Line 48"/>
            <p:cNvSpPr>
              <a:spLocks noChangeShapeType="1"/>
            </p:cNvSpPr>
            <p:nvPr/>
          </p:nvSpPr>
          <p:spPr bwMode="auto">
            <a:xfrm flipH="1">
              <a:off x="1604" y="2621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49"/>
            <p:cNvSpPr>
              <a:spLocks noChangeShapeType="1"/>
            </p:cNvSpPr>
            <p:nvPr/>
          </p:nvSpPr>
          <p:spPr bwMode="auto">
            <a:xfrm flipH="1">
              <a:off x="1632" y="3498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50"/>
            <p:cNvSpPr>
              <a:spLocks noChangeShapeType="1"/>
            </p:cNvSpPr>
            <p:nvPr/>
          </p:nvSpPr>
          <p:spPr bwMode="auto">
            <a:xfrm>
              <a:off x="1262" y="4025"/>
              <a:ext cx="3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51"/>
            <p:cNvSpPr>
              <a:spLocks noChangeShapeType="1"/>
            </p:cNvSpPr>
            <p:nvPr/>
          </p:nvSpPr>
          <p:spPr bwMode="auto">
            <a:xfrm flipV="1">
              <a:off x="1572" y="1994"/>
              <a:ext cx="0" cy="2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Rectangle 52"/>
            <p:cNvSpPr>
              <a:spLocks noChangeArrowheads="1"/>
            </p:cNvSpPr>
            <p:nvPr/>
          </p:nvSpPr>
          <p:spPr bwMode="auto">
            <a:xfrm>
              <a:off x="2231" y="2612"/>
              <a:ext cx="1328" cy="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53"/>
            <p:cNvSpPr>
              <a:spLocks noChangeShapeType="1"/>
            </p:cNvSpPr>
            <p:nvPr/>
          </p:nvSpPr>
          <p:spPr bwMode="auto">
            <a:xfrm flipH="1">
              <a:off x="1500" y="2618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54"/>
            <p:cNvSpPr>
              <a:spLocks noChangeShapeType="1"/>
            </p:cNvSpPr>
            <p:nvPr/>
          </p:nvSpPr>
          <p:spPr bwMode="auto">
            <a:xfrm flipH="1">
              <a:off x="1500" y="3499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55"/>
            <p:cNvSpPr>
              <a:spLocks noChangeShapeType="1"/>
            </p:cNvSpPr>
            <p:nvPr/>
          </p:nvSpPr>
          <p:spPr bwMode="auto">
            <a:xfrm>
              <a:off x="2235" y="396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6"/>
            <p:cNvSpPr>
              <a:spLocks noChangeShapeType="1"/>
            </p:cNvSpPr>
            <p:nvPr/>
          </p:nvSpPr>
          <p:spPr bwMode="auto">
            <a:xfrm>
              <a:off x="3558" y="39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Text Box 57"/>
            <p:cNvSpPr txBox="1">
              <a:spLocks noChangeArrowheads="1"/>
            </p:cNvSpPr>
            <p:nvPr/>
          </p:nvSpPr>
          <p:spPr bwMode="auto">
            <a:xfrm>
              <a:off x="1120" y="2486"/>
              <a:ext cx="64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31764" name="Text Box 58"/>
            <p:cNvSpPr txBox="1">
              <a:spLocks noChangeArrowheads="1"/>
            </p:cNvSpPr>
            <p:nvPr/>
          </p:nvSpPr>
          <p:spPr bwMode="auto">
            <a:xfrm>
              <a:off x="1120" y="3366"/>
              <a:ext cx="6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31765" name="Text Box 59"/>
            <p:cNvSpPr txBox="1">
              <a:spLocks noChangeArrowheads="1"/>
            </p:cNvSpPr>
            <p:nvPr/>
          </p:nvSpPr>
          <p:spPr bwMode="auto">
            <a:xfrm>
              <a:off x="2014" y="4023"/>
              <a:ext cx="61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31766" name="Text Box 60"/>
            <p:cNvSpPr txBox="1">
              <a:spLocks noChangeArrowheads="1"/>
            </p:cNvSpPr>
            <p:nvPr/>
          </p:nvSpPr>
          <p:spPr bwMode="auto">
            <a:xfrm>
              <a:off x="3337" y="4024"/>
              <a:ext cx="64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31767" name="Text Box 61"/>
            <p:cNvSpPr txBox="1">
              <a:spLocks noChangeArrowheads="1"/>
            </p:cNvSpPr>
            <p:nvPr/>
          </p:nvSpPr>
          <p:spPr bwMode="auto">
            <a:xfrm>
              <a:off x="2543" y="2351"/>
              <a:ext cx="86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Window</a:t>
              </a:r>
              <a:endParaRPr lang="en-US" baseline="0"/>
            </a:p>
          </p:txBody>
        </p:sp>
        <p:sp>
          <p:nvSpPr>
            <p:cNvPr id="31768" name="Line 62"/>
            <p:cNvSpPr>
              <a:spLocks noChangeShapeType="1"/>
            </p:cNvSpPr>
            <p:nvPr/>
          </p:nvSpPr>
          <p:spPr bwMode="auto">
            <a:xfrm flipV="1">
              <a:off x="2410" y="2704"/>
              <a:ext cx="442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63"/>
            <p:cNvSpPr>
              <a:spLocks noChangeShapeType="1"/>
            </p:cNvSpPr>
            <p:nvPr/>
          </p:nvSpPr>
          <p:spPr bwMode="auto">
            <a:xfrm flipV="1">
              <a:off x="1793" y="2170"/>
              <a:ext cx="648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Line 64"/>
            <p:cNvSpPr>
              <a:spLocks noChangeShapeType="1"/>
            </p:cNvSpPr>
            <p:nvPr/>
          </p:nvSpPr>
          <p:spPr bwMode="auto">
            <a:xfrm>
              <a:off x="2473" y="3351"/>
              <a:ext cx="468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65"/>
            <p:cNvSpPr>
              <a:spLocks noChangeShapeType="1"/>
            </p:cNvSpPr>
            <p:nvPr/>
          </p:nvSpPr>
          <p:spPr bwMode="auto">
            <a:xfrm>
              <a:off x="1969" y="3078"/>
              <a:ext cx="185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Text Box 66"/>
            <p:cNvSpPr txBox="1">
              <a:spLocks noChangeArrowheads="1"/>
            </p:cNvSpPr>
            <p:nvPr/>
          </p:nvSpPr>
          <p:spPr bwMode="auto">
            <a:xfrm>
              <a:off x="1658" y="2725"/>
              <a:ext cx="80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3</a:t>
              </a:r>
              <a:r>
                <a:rPr lang="en-IE" sz="1400" b="1" baseline="0"/>
                <a:t> [0001]</a:t>
              </a:r>
              <a:endParaRPr lang="en-US" sz="1400" b="1" baseline="0"/>
            </a:p>
          </p:txBody>
        </p:sp>
        <p:sp>
          <p:nvSpPr>
            <p:cNvPr id="31773" name="Text Box 67"/>
            <p:cNvSpPr txBox="1">
              <a:spLocks noChangeArrowheads="1"/>
            </p:cNvSpPr>
            <p:nvPr/>
          </p:nvSpPr>
          <p:spPr bwMode="auto">
            <a:xfrm>
              <a:off x="2850" y="2631"/>
              <a:ext cx="78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6 </a:t>
              </a:r>
              <a:r>
                <a:rPr lang="en-IE" sz="1400" b="1" baseline="0"/>
                <a:t>[0000]</a:t>
              </a:r>
              <a:endParaRPr lang="en-US" sz="1400" b="1" baseline="0"/>
            </a:p>
          </p:txBody>
        </p:sp>
        <p:sp>
          <p:nvSpPr>
            <p:cNvPr id="31774" name="Text Box 68"/>
            <p:cNvSpPr txBox="1">
              <a:spLocks noChangeArrowheads="1"/>
            </p:cNvSpPr>
            <p:nvPr/>
          </p:nvSpPr>
          <p:spPr bwMode="auto">
            <a:xfrm>
              <a:off x="2300" y="2925"/>
              <a:ext cx="80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5</a:t>
              </a:r>
              <a:r>
                <a:rPr lang="en-IE" sz="1400" b="1" baseline="0"/>
                <a:t> [0000]</a:t>
              </a:r>
              <a:endParaRPr lang="en-US" sz="1400" b="1" baseline="0"/>
            </a:p>
          </p:txBody>
        </p:sp>
        <p:sp>
          <p:nvSpPr>
            <p:cNvPr id="31775" name="Text Box 69"/>
            <p:cNvSpPr txBox="1">
              <a:spLocks noChangeArrowheads="1"/>
            </p:cNvSpPr>
            <p:nvPr/>
          </p:nvSpPr>
          <p:spPr bwMode="auto">
            <a:xfrm>
              <a:off x="1661" y="3084"/>
              <a:ext cx="80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7</a:t>
              </a:r>
              <a:r>
                <a:rPr lang="en-IE" sz="1400" b="1" baseline="0"/>
                <a:t> [0001]</a:t>
              </a:r>
              <a:endParaRPr lang="en-US" sz="1400" b="1" baseline="0"/>
            </a:p>
          </p:txBody>
        </p:sp>
        <p:sp>
          <p:nvSpPr>
            <p:cNvPr id="31776" name="Text Box 70"/>
            <p:cNvSpPr txBox="1">
              <a:spLocks noChangeArrowheads="1"/>
            </p:cNvSpPr>
            <p:nvPr/>
          </p:nvSpPr>
          <p:spPr bwMode="auto">
            <a:xfrm>
              <a:off x="2941" y="3665"/>
              <a:ext cx="85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10</a:t>
              </a:r>
              <a:r>
                <a:rPr lang="en-IE" sz="1400" b="1" baseline="0"/>
                <a:t> [0100]</a:t>
              </a:r>
              <a:endParaRPr lang="en-US" sz="1400" b="1" baseline="0"/>
            </a:p>
          </p:txBody>
        </p:sp>
        <p:sp>
          <p:nvSpPr>
            <p:cNvPr id="31777" name="Text Box 71"/>
            <p:cNvSpPr txBox="1">
              <a:spLocks noChangeArrowheads="1"/>
            </p:cNvSpPr>
            <p:nvPr/>
          </p:nvSpPr>
          <p:spPr bwMode="auto">
            <a:xfrm>
              <a:off x="2469" y="3241"/>
              <a:ext cx="80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9</a:t>
              </a:r>
              <a:r>
                <a:rPr lang="en-IE" sz="1400" b="1" baseline="0"/>
                <a:t> [0000]</a:t>
              </a:r>
              <a:endParaRPr lang="en-US" sz="1400" b="1" baseline="0"/>
            </a:p>
          </p:txBody>
        </p:sp>
        <p:sp>
          <p:nvSpPr>
            <p:cNvPr id="31778" name="Text Box 72"/>
            <p:cNvSpPr txBox="1">
              <a:spLocks noChangeArrowheads="1"/>
            </p:cNvSpPr>
            <p:nvPr/>
          </p:nvSpPr>
          <p:spPr bwMode="auto">
            <a:xfrm>
              <a:off x="2432" y="2087"/>
              <a:ext cx="78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4 </a:t>
              </a:r>
              <a:r>
                <a:rPr lang="en-IE" sz="1400" b="1" baseline="0"/>
                <a:t>[1000]</a:t>
              </a:r>
              <a:endParaRPr lang="en-US" sz="1400" b="1" baseline="0"/>
            </a:p>
          </p:txBody>
        </p:sp>
        <p:sp>
          <p:nvSpPr>
            <p:cNvPr id="31779" name="Text Box 73"/>
            <p:cNvSpPr txBox="1">
              <a:spLocks noChangeArrowheads="1"/>
            </p:cNvSpPr>
            <p:nvPr/>
          </p:nvSpPr>
          <p:spPr bwMode="auto">
            <a:xfrm>
              <a:off x="3815" y="3277"/>
              <a:ext cx="80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8</a:t>
              </a:r>
              <a:r>
                <a:rPr lang="en-IE" sz="1400" b="1" baseline="0"/>
                <a:t> [0010]</a:t>
              </a:r>
              <a:endParaRPr lang="en-US" sz="1400" b="1" baseline="0"/>
            </a:p>
          </p:txBody>
        </p:sp>
        <p:sp>
          <p:nvSpPr>
            <p:cNvPr id="31780" name="Line 74"/>
            <p:cNvSpPr>
              <a:spLocks noChangeShapeType="1"/>
            </p:cNvSpPr>
            <p:nvPr/>
          </p:nvSpPr>
          <p:spPr bwMode="auto">
            <a:xfrm flipH="1" flipV="1">
              <a:off x="3667" y="2070"/>
              <a:ext cx="338" cy="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Text Box 75"/>
            <p:cNvSpPr txBox="1">
              <a:spLocks noChangeArrowheads="1"/>
            </p:cNvSpPr>
            <p:nvPr/>
          </p:nvSpPr>
          <p:spPr bwMode="auto">
            <a:xfrm>
              <a:off x="3991" y="2920"/>
              <a:ext cx="85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12</a:t>
              </a:r>
              <a:r>
                <a:rPr lang="en-IE" sz="1400" b="1" baseline="0"/>
                <a:t> [0010]</a:t>
              </a:r>
              <a:endParaRPr lang="en-US" sz="1400" b="1" baseline="0"/>
            </a:p>
          </p:txBody>
        </p:sp>
        <p:sp>
          <p:nvSpPr>
            <p:cNvPr id="31782" name="Text Box 76"/>
            <p:cNvSpPr txBox="1">
              <a:spLocks noChangeArrowheads="1"/>
            </p:cNvSpPr>
            <p:nvPr/>
          </p:nvSpPr>
          <p:spPr bwMode="auto">
            <a:xfrm>
              <a:off x="3674" y="1995"/>
              <a:ext cx="84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11 </a:t>
              </a:r>
              <a:r>
                <a:rPr lang="en-IE" sz="1400" b="1" baseline="0"/>
                <a:t>[1010]</a:t>
              </a:r>
              <a:endParaRPr lang="en-US" sz="1400" b="1" baseline="0"/>
            </a:p>
          </p:txBody>
        </p:sp>
        <p:sp>
          <p:nvSpPr>
            <p:cNvPr id="31783" name="Line 77"/>
            <p:cNvSpPr>
              <a:spLocks noChangeShapeType="1"/>
            </p:cNvSpPr>
            <p:nvPr/>
          </p:nvSpPr>
          <p:spPr bwMode="auto">
            <a:xfrm flipV="1">
              <a:off x="1854" y="3848"/>
              <a:ext cx="1933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Text Box 78"/>
            <p:cNvSpPr txBox="1">
              <a:spLocks noChangeArrowheads="1"/>
            </p:cNvSpPr>
            <p:nvPr/>
          </p:nvSpPr>
          <p:spPr bwMode="auto">
            <a:xfrm>
              <a:off x="1575" y="3755"/>
              <a:ext cx="85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13</a:t>
              </a:r>
              <a:r>
                <a:rPr lang="en-IE" sz="1400" b="1" baseline="0"/>
                <a:t> [0101]</a:t>
              </a:r>
              <a:endParaRPr lang="en-US" sz="1400" b="1" baseline="0"/>
            </a:p>
          </p:txBody>
        </p:sp>
        <p:sp>
          <p:nvSpPr>
            <p:cNvPr id="31785" name="Text Box 79"/>
            <p:cNvSpPr txBox="1">
              <a:spLocks noChangeArrowheads="1"/>
            </p:cNvSpPr>
            <p:nvPr/>
          </p:nvSpPr>
          <p:spPr bwMode="auto">
            <a:xfrm>
              <a:off x="3788" y="3758"/>
              <a:ext cx="85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14</a:t>
              </a:r>
              <a:r>
                <a:rPr lang="en-IE" sz="1400" b="1" baseline="0"/>
                <a:t> [0110]</a:t>
              </a:r>
              <a:endParaRPr lang="en-US" sz="1400" b="1" baseline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smtClean="0">
                <a:latin typeface="Times New Roman" pitchFamily="18" charset="0"/>
              </a:rPr>
              <a:t>Cohen-Sutherland Clipping Algorithm</a:t>
            </a:r>
            <a:endParaRPr lang="en-US" sz="4000" smtClean="0">
              <a:latin typeface="Times New Roman" pitchFamily="18" charset="0"/>
            </a:endParaRP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E" sz="2400" b="1" i="1" smtClean="0">
                <a:latin typeface="Times New Roman" pitchFamily="18" charset="0"/>
              </a:rPr>
              <a:t>Phase II: Clipping Phase:</a:t>
            </a:r>
            <a:r>
              <a:rPr lang="en-IE" sz="2000" b="1" i="1" smtClean="0">
                <a:latin typeface="Times New Roman" pitchFamily="18" charset="0"/>
              </a:rPr>
              <a:t> </a:t>
            </a:r>
            <a:r>
              <a:rPr lang="en-IE" sz="2400" smtClean="0">
                <a:latin typeface="Times New Roman" pitchFamily="18" charset="0"/>
              </a:rPr>
              <a:t>Lines that are in category 3 are now processed as follows: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>
                <a:latin typeface="Times New Roman" pitchFamily="18" charset="0"/>
              </a:rPr>
              <a:t>Compare an end-point outside the window to a boundary (choose any order in which to consider boundaries e.g. left, right, bottom, top) and determine how much can be discarded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>
                <a:latin typeface="Times New Roman" pitchFamily="18" charset="0"/>
              </a:rPr>
              <a:t>If the remainder of the line is entirely inside or outside the window, retain it or clip it respectively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>
                <a:latin typeface="Times New Roman" pitchFamily="18" charset="0"/>
              </a:rPr>
              <a:t>Otherwise, compare the remainder of the line against the other window boundaries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>
                <a:latin typeface="Times New Roman" pitchFamily="18" charset="0"/>
              </a:rPr>
              <a:t>Continue until the line is either discarded or a segment inside the window is found</a:t>
            </a:r>
            <a:endParaRPr lang="en-GB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IE" sz="2400" smtClean="0">
                <a:latin typeface="Times New Roman" pitchFamily="18" charset="0"/>
              </a:rPr>
              <a:t>Intersection points with the window boundaries are calculated using the line-equation parameters</a:t>
            </a:r>
          </a:p>
          <a:p>
            <a:pPr lvl="1" eaLnBrk="1" hangingPunct="1"/>
            <a:r>
              <a:rPr lang="en-IE" sz="2400" smtClean="0">
                <a:latin typeface="Times New Roman" pitchFamily="18" charset="0"/>
              </a:rPr>
              <a:t>Consider a line with the end-points (</a:t>
            </a:r>
            <a:r>
              <a:rPr lang="en-IE" sz="2400" i="1" smtClean="0">
                <a:latin typeface="Times New Roman" pitchFamily="18" charset="0"/>
              </a:rPr>
              <a:t>x</a:t>
            </a:r>
            <a:r>
              <a:rPr lang="en-IE" sz="2400" i="1" baseline="-25000" smtClean="0">
                <a:latin typeface="Times New Roman" pitchFamily="18" charset="0"/>
              </a:rPr>
              <a:t>1</a:t>
            </a:r>
            <a:r>
              <a:rPr lang="en-IE" sz="2400" i="1" smtClean="0">
                <a:latin typeface="Times New Roman" pitchFamily="18" charset="0"/>
              </a:rPr>
              <a:t>, y</a:t>
            </a:r>
            <a:r>
              <a:rPr lang="en-IE" sz="2400" i="1" baseline="-25000" smtClean="0">
                <a:latin typeface="Times New Roman" pitchFamily="18" charset="0"/>
              </a:rPr>
              <a:t>1</a:t>
            </a:r>
            <a:r>
              <a:rPr lang="en-IE" sz="2400" smtClean="0">
                <a:latin typeface="Times New Roman" pitchFamily="18" charset="0"/>
              </a:rPr>
              <a:t>) and (</a:t>
            </a:r>
            <a:r>
              <a:rPr lang="en-IE" sz="2400" i="1" smtClean="0">
                <a:latin typeface="Times New Roman" pitchFamily="18" charset="0"/>
              </a:rPr>
              <a:t>x</a:t>
            </a:r>
            <a:r>
              <a:rPr lang="en-IE" sz="2400" i="1" baseline="-25000" smtClean="0">
                <a:latin typeface="Times New Roman" pitchFamily="18" charset="0"/>
              </a:rPr>
              <a:t>2</a:t>
            </a:r>
            <a:r>
              <a:rPr lang="en-IE" sz="2400" i="1" smtClean="0">
                <a:latin typeface="Times New Roman" pitchFamily="18" charset="0"/>
              </a:rPr>
              <a:t>, y</a:t>
            </a:r>
            <a:r>
              <a:rPr lang="en-IE" sz="2400" i="1" baseline="-25000" smtClean="0">
                <a:latin typeface="Times New Roman" pitchFamily="18" charset="0"/>
              </a:rPr>
              <a:t>2</a:t>
            </a:r>
            <a:r>
              <a:rPr lang="en-IE" sz="2400" smtClean="0">
                <a:latin typeface="Times New Roman" pitchFamily="18" charset="0"/>
              </a:rPr>
              <a:t>)</a:t>
            </a:r>
          </a:p>
          <a:p>
            <a:pPr lvl="1" eaLnBrk="1" hangingPunct="1"/>
            <a:r>
              <a:rPr lang="en-IE" sz="2400" smtClean="0">
                <a:latin typeface="Times New Roman" pitchFamily="18" charset="0"/>
              </a:rPr>
              <a:t>The y-coordinate of an intersection with a vertical window boundary can be calculated using:</a:t>
            </a:r>
          </a:p>
          <a:p>
            <a:pPr lvl="1" eaLnBrk="1" hangingPunct="1">
              <a:buFontTx/>
              <a:buNone/>
            </a:pPr>
            <a:r>
              <a:rPr lang="en-IE" sz="2400" i="1" smtClean="0">
                <a:latin typeface="Times New Roman" pitchFamily="18" charset="0"/>
              </a:rPr>
              <a:t>				y = y</a:t>
            </a:r>
            <a:r>
              <a:rPr lang="en-IE" sz="2400" i="1" baseline="-25000" smtClean="0">
                <a:latin typeface="Times New Roman" pitchFamily="18" charset="0"/>
              </a:rPr>
              <a:t>1</a:t>
            </a:r>
            <a:r>
              <a:rPr lang="en-IE" sz="2400" i="1" smtClean="0">
                <a:latin typeface="Times New Roman" pitchFamily="18" charset="0"/>
              </a:rPr>
              <a:t> + m </a:t>
            </a:r>
            <a:r>
              <a:rPr lang="en-IE" sz="2400" smtClean="0">
                <a:latin typeface="Times New Roman" pitchFamily="18" charset="0"/>
              </a:rPr>
              <a:t>(</a:t>
            </a:r>
            <a:r>
              <a:rPr lang="en-IE" sz="2400" i="1" smtClean="0">
                <a:latin typeface="Times New Roman" pitchFamily="18" charset="0"/>
              </a:rPr>
              <a:t>x</a:t>
            </a:r>
            <a:r>
              <a:rPr lang="en-IE" sz="2400" i="1" baseline="-25000" smtClean="0">
                <a:latin typeface="Times New Roman" pitchFamily="18" charset="0"/>
              </a:rPr>
              <a:t>boundary</a:t>
            </a:r>
            <a:r>
              <a:rPr lang="en-IE" sz="2400" i="1" smtClean="0">
                <a:latin typeface="Times New Roman" pitchFamily="18" charset="0"/>
              </a:rPr>
              <a:t> - x</a:t>
            </a:r>
            <a:r>
              <a:rPr lang="en-IE" sz="2400" i="1" baseline="-25000" smtClean="0">
                <a:latin typeface="Times New Roman" pitchFamily="18" charset="0"/>
              </a:rPr>
              <a:t>1</a:t>
            </a:r>
            <a:r>
              <a:rPr lang="en-IE" sz="2400" smtClean="0">
                <a:latin typeface="Times New Roman" pitchFamily="18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IE" sz="2400" smtClean="0">
                <a:latin typeface="Times New Roman" pitchFamily="18" charset="0"/>
              </a:rPr>
              <a:t>	where </a:t>
            </a:r>
            <a:r>
              <a:rPr lang="en-IE" sz="2400" i="1" smtClean="0">
                <a:latin typeface="Times New Roman" pitchFamily="18" charset="0"/>
              </a:rPr>
              <a:t>x</a:t>
            </a:r>
            <a:r>
              <a:rPr lang="en-IE" sz="2400" i="1" baseline="-25000" smtClean="0">
                <a:latin typeface="Times New Roman" pitchFamily="18" charset="0"/>
              </a:rPr>
              <a:t>boundary</a:t>
            </a:r>
            <a:r>
              <a:rPr lang="en-IE" sz="2400" smtClean="0">
                <a:latin typeface="Times New Roman" pitchFamily="18" charset="0"/>
              </a:rPr>
              <a:t> can be set to either </a:t>
            </a:r>
            <a:r>
              <a:rPr lang="en-IE" sz="2400" i="1" smtClean="0">
                <a:latin typeface="Times New Roman" pitchFamily="18" charset="0"/>
              </a:rPr>
              <a:t>wx</a:t>
            </a:r>
            <a:r>
              <a:rPr lang="en-IE" sz="2400" i="1" baseline="-25000" smtClean="0">
                <a:latin typeface="Times New Roman" pitchFamily="18" charset="0"/>
              </a:rPr>
              <a:t>min</a:t>
            </a:r>
            <a:r>
              <a:rPr lang="en-IE" sz="2400" smtClean="0">
                <a:latin typeface="Times New Roman" pitchFamily="18" charset="0"/>
              </a:rPr>
              <a:t> or </a:t>
            </a:r>
            <a:r>
              <a:rPr lang="en-IE" sz="2400" i="1" smtClean="0">
                <a:latin typeface="Times New Roman" pitchFamily="18" charset="0"/>
              </a:rPr>
              <a:t>wx</a:t>
            </a:r>
            <a:r>
              <a:rPr lang="en-IE" sz="2400" i="1" baseline="-25000" smtClean="0">
                <a:latin typeface="Times New Roman" pitchFamily="18" charset="0"/>
              </a:rPr>
              <a:t>max</a:t>
            </a:r>
          </a:p>
          <a:p>
            <a:pPr lvl="1" eaLnBrk="1" hangingPunct="1"/>
            <a:r>
              <a:rPr lang="en-IE" sz="2400" smtClean="0">
                <a:latin typeface="Times New Roman" pitchFamily="18" charset="0"/>
              </a:rPr>
              <a:t>The x-coordinate of an intersection with a horizontal window boundary can be calculated using:</a:t>
            </a:r>
          </a:p>
          <a:p>
            <a:pPr lvl="1" eaLnBrk="1" hangingPunct="1">
              <a:buFontTx/>
              <a:buNone/>
            </a:pPr>
            <a:r>
              <a:rPr lang="en-IE" sz="2400" i="1" smtClean="0">
                <a:latin typeface="Times New Roman" pitchFamily="18" charset="0"/>
              </a:rPr>
              <a:t>				x = x</a:t>
            </a:r>
            <a:r>
              <a:rPr lang="en-IE" sz="2400" i="1" baseline="-25000" smtClean="0">
                <a:latin typeface="Times New Roman" pitchFamily="18" charset="0"/>
              </a:rPr>
              <a:t>1</a:t>
            </a:r>
            <a:r>
              <a:rPr lang="en-IE" sz="2400" i="1" smtClean="0">
                <a:latin typeface="Times New Roman" pitchFamily="18" charset="0"/>
              </a:rPr>
              <a:t> + </a:t>
            </a:r>
            <a:r>
              <a:rPr lang="en-IE" sz="2400" smtClean="0">
                <a:latin typeface="Times New Roman" pitchFamily="18" charset="0"/>
              </a:rPr>
              <a:t>(</a:t>
            </a:r>
            <a:r>
              <a:rPr lang="en-IE" sz="2400" i="1" smtClean="0">
                <a:latin typeface="Times New Roman" pitchFamily="18" charset="0"/>
              </a:rPr>
              <a:t>y</a:t>
            </a:r>
            <a:r>
              <a:rPr lang="en-IE" sz="2400" baseline="-25000" smtClean="0">
                <a:latin typeface="Times New Roman" pitchFamily="18" charset="0"/>
              </a:rPr>
              <a:t>boundary</a:t>
            </a:r>
            <a:r>
              <a:rPr lang="en-IE" sz="2400" i="1" smtClean="0">
                <a:latin typeface="Times New Roman" pitchFamily="18" charset="0"/>
              </a:rPr>
              <a:t> - y</a:t>
            </a:r>
            <a:r>
              <a:rPr lang="en-IE" sz="2400" i="1" baseline="-25000" smtClean="0">
                <a:latin typeface="Times New Roman" pitchFamily="18" charset="0"/>
              </a:rPr>
              <a:t>1</a:t>
            </a:r>
            <a:r>
              <a:rPr lang="en-IE" sz="2400" smtClean="0">
                <a:latin typeface="Times New Roman" pitchFamily="18" charset="0"/>
              </a:rPr>
              <a:t>)</a:t>
            </a:r>
            <a:r>
              <a:rPr lang="en-IE" sz="2400" i="1" smtClean="0">
                <a:latin typeface="Times New Roman" pitchFamily="18" charset="0"/>
              </a:rPr>
              <a:t> </a:t>
            </a:r>
            <a:r>
              <a:rPr lang="en-IE" sz="2400" smtClean="0">
                <a:latin typeface="Times New Roman" pitchFamily="18" charset="0"/>
              </a:rPr>
              <a:t>/</a:t>
            </a:r>
            <a:r>
              <a:rPr lang="en-IE" sz="2400" i="1" smtClean="0">
                <a:latin typeface="Times New Roman" pitchFamily="18" charset="0"/>
              </a:rPr>
              <a:t> m</a:t>
            </a:r>
            <a:endParaRPr lang="en-IE" sz="2400" smtClean="0">
              <a:latin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IE" sz="2400" smtClean="0">
                <a:latin typeface="Times New Roman" pitchFamily="18" charset="0"/>
              </a:rPr>
              <a:t>	where </a:t>
            </a:r>
            <a:r>
              <a:rPr lang="en-IE" sz="2400" i="1" smtClean="0">
                <a:latin typeface="Times New Roman" pitchFamily="18" charset="0"/>
              </a:rPr>
              <a:t>y</a:t>
            </a:r>
            <a:r>
              <a:rPr lang="en-IE" sz="2400" i="1" baseline="-25000" smtClean="0">
                <a:latin typeface="Times New Roman" pitchFamily="18" charset="0"/>
              </a:rPr>
              <a:t>boundary</a:t>
            </a:r>
            <a:r>
              <a:rPr lang="en-IE" sz="2400" smtClean="0">
                <a:latin typeface="Times New Roman" pitchFamily="18" charset="0"/>
              </a:rPr>
              <a:t> can be set to either </a:t>
            </a:r>
            <a:r>
              <a:rPr lang="en-IE" sz="2400" i="1" smtClean="0">
                <a:latin typeface="Times New Roman" pitchFamily="18" charset="0"/>
              </a:rPr>
              <a:t>wy</a:t>
            </a:r>
            <a:r>
              <a:rPr lang="en-IE" sz="2400" i="1" baseline="-25000" smtClean="0">
                <a:latin typeface="Times New Roman" pitchFamily="18" charset="0"/>
              </a:rPr>
              <a:t>min</a:t>
            </a:r>
            <a:r>
              <a:rPr lang="en-IE" sz="2400" smtClean="0">
                <a:latin typeface="Times New Roman" pitchFamily="18" charset="0"/>
              </a:rPr>
              <a:t> or </a:t>
            </a:r>
            <a:r>
              <a:rPr lang="en-IE" sz="2400" i="1" smtClean="0">
                <a:latin typeface="Times New Roman" pitchFamily="18" charset="0"/>
              </a:rPr>
              <a:t>wy</a:t>
            </a:r>
            <a:r>
              <a:rPr lang="en-IE" sz="2400" i="1" baseline="-25000" smtClean="0">
                <a:latin typeface="Times New Roman" pitchFamily="18" charset="0"/>
              </a:rPr>
              <a:t>max</a:t>
            </a:r>
            <a:endParaRPr lang="en-IE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400" smtClean="0">
                <a:latin typeface="Times New Roman" pitchFamily="18" charset="0"/>
              </a:rPr>
              <a:t>We can use the region codes to determine which window boundaries should be considered for intersection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>
                <a:latin typeface="Times New Roman" pitchFamily="18" charset="0"/>
              </a:rPr>
              <a:t>To check if a line crosses a particular boundary we compare the appropriate bits in the region codes of its end-points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>
                <a:latin typeface="Times New Roman" pitchFamily="18" charset="0"/>
              </a:rPr>
              <a:t>If one of these is a 1 and the other is a 0 then the line crosses the boundary.</a:t>
            </a:r>
            <a:endParaRPr lang="en-GB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686800" cy="5524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E" sz="2400" b="1" smtClean="0">
                <a:latin typeface="Times New Roman" pitchFamily="18" charset="0"/>
              </a:rPr>
              <a:t>Example1: </a:t>
            </a:r>
            <a:r>
              <a:rPr lang="en-IE" sz="2400" smtClean="0">
                <a:latin typeface="Times New Roman" pitchFamily="18" charset="0"/>
              </a:rPr>
              <a:t>Consider the line P</a:t>
            </a:r>
            <a:r>
              <a:rPr lang="en-IE" sz="2400" baseline="-25000" smtClean="0">
                <a:latin typeface="Times New Roman" pitchFamily="18" charset="0"/>
              </a:rPr>
              <a:t>9</a:t>
            </a:r>
            <a:r>
              <a:rPr lang="en-IE" sz="2400" smtClean="0">
                <a:latin typeface="Times New Roman" pitchFamily="18" charset="0"/>
              </a:rPr>
              <a:t> to P</a:t>
            </a:r>
            <a:r>
              <a:rPr lang="en-IE" sz="2400" baseline="-25000" smtClean="0">
                <a:latin typeface="Times New Roman" pitchFamily="18" charset="0"/>
              </a:rPr>
              <a:t>10</a:t>
            </a:r>
            <a:r>
              <a:rPr lang="en-IE" sz="2400" smtClean="0">
                <a:latin typeface="Times New Roman" pitchFamily="18" charset="0"/>
              </a:rPr>
              <a:t> below</a:t>
            </a:r>
          </a:p>
          <a:p>
            <a:pPr lvl="1" eaLnBrk="1" hangingPunct="1"/>
            <a:r>
              <a:rPr lang="en-IE" sz="2400" smtClean="0">
                <a:latin typeface="Times New Roman" pitchFamily="18" charset="0"/>
              </a:rPr>
              <a:t>Start at P</a:t>
            </a:r>
            <a:r>
              <a:rPr lang="en-IE" sz="2400" baseline="-25000" smtClean="0">
                <a:latin typeface="Times New Roman" pitchFamily="18" charset="0"/>
              </a:rPr>
              <a:t>10</a:t>
            </a:r>
          </a:p>
          <a:p>
            <a:pPr lvl="1" eaLnBrk="1" hangingPunct="1"/>
            <a:r>
              <a:rPr lang="en-IE" sz="2400" smtClean="0">
                <a:latin typeface="Times New Roman" pitchFamily="18" charset="0"/>
              </a:rPr>
              <a:t>From the region codes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of the two end-points we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know the line doesn’t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cross the left or right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boundary</a:t>
            </a:r>
          </a:p>
          <a:p>
            <a:pPr lvl="1" eaLnBrk="1" hangingPunct="1">
              <a:spcBef>
                <a:spcPct val="0"/>
              </a:spcBef>
            </a:pPr>
            <a:r>
              <a:rPr lang="en-IE" sz="2400" smtClean="0">
                <a:latin typeface="Times New Roman" pitchFamily="18" charset="0"/>
              </a:rPr>
              <a:t>Calculate the intersection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 of the line with the bottom boundary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IE" sz="2400" smtClean="0">
                <a:latin typeface="Times New Roman" pitchFamily="18" charset="0"/>
              </a:rPr>
              <a:t>     to generate point P</a:t>
            </a:r>
            <a:r>
              <a:rPr lang="en-IE" sz="2400" baseline="-25000" smtClean="0">
                <a:latin typeface="Times New Roman" pitchFamily="18" charset="0"/>
              </a:rPr>
              <a:t>10</a:t>
            </a:r>
            <a:r>
              <a:rPr lang="en-IE" sz="2400" smtClean="0">
                <a:latin typeface="Times New Roman" pitchFamily="18" charset="0"/>
                <a:cs typeface="Arial" charset="0"/>
              </a:rPr>
              <a:t>’</a:t>
            </a:r>
          </a:p>
          <a:p>
            <a:pPr lvl="1" eaLnBrk="1" hangingPunct="1"/>
            <a:r>
              <a:rPr lang="en-IE" sz="2400" smtClean="0">
                <a:latin typeface="Times New Roman" pitchFamily="18" charset="0"/>
                <a:cs typeface="Arial" charset="0"/>
              </a:rPr>
              <a:t>The line P</a:t>
            </a:r>
            <a:r>
              <a:rPr lang="en-IE" sz="2400" baseline="-25000" smtClean="0">
                <a:latin typeface="Times New Roman" pitchFamily="18" charset="0"/>
                <a:cs typeface="Arial" charset="0"/>
              </a:rPr>
              <a:t>9</a:t>
            </a:r>
            <a:r>
              <a:rPr lang="en-IE" sz="2400" smtClean="0">
                <a:latin typeface="Times New Roman" pitchFamily="18" charset="0"/>
                <a:cs typeface="Arial" charset="0"/>
              </a:rPr>
              <a:t> to P</a:t>
            </a:r>
            <a:r>
              <a:rPr lang="en-IE" sz="2400" baseline="-25000" smtClean="0">
                <a:latin typeface="Times New Roman" pitchFamily="18" charset="0"/>
                <a:cs typeface="Arial" charset="0"/>
              </a:rPr>
              <a:t>10</a:t>
            </a:r>
            <a:r>
              <a:rPr lang="en-IE" sz="2400" smtClean="0">
                <a:latin typeface="Times New Roman" pitchFamily="18" charset="0"/>
                <a:cs typeface="Arial" charset="0"/>
              </a:rPr>
              <a:t>’ is completely inside the window so is retained</a:t>
            </a:r>
            <a:endParaRPr lang="en-GB" sz="2400" smtClean="0">
              <a:latin typeface="Times New Roman" pitchFamily="18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1676400"/>
            <a:ext cx="3576638" cy="3078163"/>
            <a:chOff x="3026" y="2050"/>
            <a:chExt cx="2452" cy="2111"/>
          </a:xfrm>
        </p:grpSpPr>
        <p:sp>
          <p:nvSpPr>
            <p:cNvPr id="35848" name="Line 5"/>
            <p:cNvSpPr>
              <a:spLocks noChangeShapeType="1"/>
            </p:cNvSpPr>
            <p:nvPr/>
          </p:nvSpPr>
          <p:spPr bwMode="auto">
            <a:xfrm rot="16200000" flipH="1">
              <a:off x="2960" y="2955"/>
              <a:ext cx="180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Line 6"/>
            <p:cNvSpPr>
              <a:spLocks noChangeShapeType="1"/>
            </p:cNvSpPr>
            <p:nvPr/>
          </p:nvSpPr>
          <p:spPr bwMode="auto">
            <a:xfrm rot="16200000" flipH="1">
              <a:off x="4211" y="2966"/>
              <a:ext cx="1832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Line 7"/>
            <p:cNvSpPr>
              <a:spLocks noChangeShapeType="1"/>
            </p:cNvSpPr>
            <p:nvPr/>
          </p:nvSpPr>
          <p:spPr bwMode="auto">
            <a:xfrm flipH="1">
              <a:off x="3487" y="2465"/>
              <a:ext cx="198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8"/>
            <p:cNvSpPr>
              <a:spLocks noChangeShapeType="1"/>
            </p:cNvSpPr>
            <p:nvPr/>
          </p:nvSpPr>
          <p:spPr bwMode="auto">
            <a:xfrm flipH="1">
              <a:off x="3513" y="3368"/>
              <a:ext cx="1965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Line 9"/>
            <p:cNvSpPr>
              <a:spLocks noChangeShapeType="1"/>
            </p:cNvSpPr>
            <p:nvPr/>
          </p:nvSpPr>
          <p:spPr bwMode="auto">
            <a:xfrm>
              <a:off x="3161" y="3910"/>
              <a:ext cx="2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Line 10"/>
            <p:cNvSpPr>
              <a:spLocks noChangeShapeType="1"/>
            </p:cNvSpPr>
            <p:nvPr/>
          </p:nvSpPr>
          <p:spPr bwMode="auto">
            <a:xfrm flipV="1">
              <a:off x="3456" y="205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Rectangle 11"/>
            <p:cNvSpPr>
              <a:spLocks noChangeArrowheads="1"/>
            </p:cNvSpPr>
            <p:nvPr/>
          </p:nvSpPr>
          <p:spPr bwMode="auto">
            <a:xfrm>
              <a:off x="3864" y="2456"/>
              <a:ext cx="1264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Line 12"/>
            <p:cNvSpPr>
              <a:spLocks noChangeShapeType="1"/>
            </p:cNvSpPr>
            <p:nvPr/>
          </p:nvSpPr>
          <p:spPr bwMode="auto">
            <a:xfrm flipH="1">
              <a:off x="3388" y="2462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13"/>
            <p:cNvSpPr>
              <a:spLocks noChangeShapeType="1"/>
            </p:cNvSpPr>
            <p:nvPr/>
          </p:nvSpPr>
          <p:spPr bwMode="auto">
            <a:xfrm flipH="1">
              <a:off x="3388" y="3369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4"/>
            <p:cNvSpPr>
              <a:spLocks noChangeShapeType="1"/>
            </p:cNvSpPr>
            <p:nvPr/>
          </p:nvSpPr>
          <p:spPr bwMode="auto">
            <a:xfrm>
              <a:off x="3867" y="38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5"/>
            <p:cNvSpPr>
              <a:spLocks noChangeShapeType="1"/>
            </p:cNvSpPr>
            <p:nvPr/>
          </p:nvSpPr>
          <p:spPr bwMode="auto">
            <a:xfrm>
              <a:off x="5127" y="38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Text Box 16"/>
            <p:cNvSpPr txBox="1">
              <a:spLocks noChangeArrowheads="1"/>
            </p:cNvSpPr>
            <p:nvPr/>
          </p:nvSpPr>
          <p:spPr bwMode="auto">
            <a:xfrm>
              <a:off x="3026" y="2327"/>
              <a:ext cx="51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35860" name="Text Box 17"/>
            <p:cNvSpPr txBox="1">
              <a:spLocks noChangeArrowheads="1"/>
            </p:cNvSpPr>
            <p:nvPr/>
          </p:nvSpPr>
          <p:spPr bwMode="auto">
            <a:xfrm>
              <a:off x="3026" y="3232"/>
              <a:ext cx="48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35861" name="Text Box 18"/>
            <p:cNvSpPr txBox="1">
              <a:spLocks noChangeArrowheads="1"/>
            </p:cNvSpPr>
            <p:nvPr/>
          </p:nvSpPr>
          <p:spPr bwMode="auto">
            <a:xfrm>
              <a:off x="3656" y="3908"/>
              <a:ext cx="4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35862" name="Text Box 19"/>
            <p:cNvSpPr txBox="1">
              <a:spLocks noChangeArrowheads="1"/>
            </p:cNvSpPr>
            <p:nvPr/>
          </p:nvSpPr>
          <p:spPr bwMode="auto">
            <a:xfrm>
              <a:off x="4918" y="3909"/>
              <a:ext cx="5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35863" name="Text Box 20"/>
            <p:cNvSpPr txBox="1">
              <a:spLocks noChangeArrowheads="1"/>
            </p:cNvSpPr>
            <p:nvPr/>
          </p:nvSpPr>
          <p:spPr bwMode="auto">
            <a:xfrm>
              <a:off x="4162" y="2188"/>
              <a:ext cx="6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Window</a:t>
              </a:r>
              <a:endParaRPr lang="en-US" baseline="0"/>
            </a:p>
          </p:txBody>
        </p:sp>
        <p:sp>
          <p:nvSpPr>
            <p:cNvPr id="35864" name="Line 21"/>
            <p:cNvSpPr>
              <a:spLocks noChangeShapeType="1"/>
            </p:cNvSpPr>
            <p:nvPr/>
          </p:nvSpPr>
          <p:spPr bwMode="auto">
            <a:xfrm>
              <a:off x="4094" y="3216"/>
              <a:ext cx="297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Text Box 22"/>
            <p:cNvSpPr txBox="1">
              <a:spLocks noChangeArrowheads="1"/>
            </p:cNvSpPr>
            <p:nvPr/>
          </p:nvSpPr>
          <p:spPr bwMode="auto">
            <a:xfrm>
              <a:off x="4401" y="3657"/>
              <a:ext cx="679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10</a:t>
              </a:r>
              <a:r>
                <a:rPr lang="en-IE" sz="1400" b="1" baseline="0"/>
                <a:t> [0100]</a:t>
              </a:r>
              <a:endParaRPr lang="en-US" sz="1400" b="1" baseline="0"/>
            </a:p>
          </p:txBody>
        </p:sp>
        <p:sp>
          <p:nvSpPr>
            <p:cNvPr id="35866" name="Text Box 23"/>
            <p:cNvSpPr txBox="1">
              <a:spLocks noChangeArrowheads="1"/>
            </p:cNvSpPr>
            <p:nvPr/>
          </p:nvSpPr>
          <p:spPr bwMode="auto">
            <a:xfrm>
              <a:off x="4090" y="3105"/>
              <a:ext cx="636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9</a:t>
              </a:r>
              <a:r>
                <a:rPr lang="en-IE" sz="1400" b="1" baseline="0"/>
                <a:t> [0000]</a:t>
              </a:r>
              <a:endParaRPr lang="en-US" sz="1400" b="1" baseline="0"/>
            </a:p>
          </p:txBody>
        </p:sp>
        <p:sp>
          <p:nvSpPr>
            <p:cNvPr id="35867" name="Text Box 24"/>
            <p:cNvSpPr txBox="1">
              <a:spLocks noChangeArrowheads="1"/>
            </p:cNvSpPr>
            <p:nvPr/>
          </p:nvSpPr>
          <p:spPr bwMode="auto">
            <a:xfrm>
              <a:off x="4198" y="3357"/>
              <a:ext cx="713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3333CC"/>
                  </a:solidFill>
                </a:rPr>
                <a:t>P</a:t>
              </a:r>
              <a:r>
                <a:rPr lang="en-IE" sz="1400" b="1">
                  <a:solidFill>
                    <a:srgbClr val="3333CC"/>
                  </a:solidFill>
                </a:rPr>
                <a:t>10</a:t>
              </a:r>
              <a:r>
                <a:rPr lang="en-IE" sz="1400" b="1" baseline="0">
                  <a:solidFill>
                    <a:srgbClr val="3333CC"/>
                  </a:solidFill>
                </a:rPr>
                <a:t>’ [0000]</a:t>
              </a:r>
              <a:endParaRPr 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35868" name="Oval 25"/>
            <p:cNvSpPr>
              <a:spLocks noChangeArrowheads="1"/>
            </p:cNvSpPr>
            <p:nvPr/>
          </p:nvSpPr>
          <p:spPr bwMode="auto">
            <a:xfrm>
              <a:off x="4152" y="3343"/>
              <a:ext cx="45" cy="45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Line 26"/>
            <p:cNvSpPr>
              <a:spLocks noChangeShapeType="1"/>
            </p:cNvSpPr>
            <p:nvPr/>
          </p:nvSpPr>
          <p:spPr bwMode="auto">
            <a:xfrm>
              <a:off x="4096" y="3212"/>
              <a:ext cx="78" cy="161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Text Box 27"/>
            <p:cNvSpPr txBox="1">
              <a:spLocks noChangeArrowheads="1"/>
            </p:cNvSpPr>
            <p:nvPr/>
          </p:nvSpPr>
          <p:spPr bwMode="auto">
            <a:xfrm>
              <a:off x="4086" y="3105"/>
              <a:ext cx="636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3333CC"/>
                  </a:solidFill>
                </a:rPr>
                <a:t>P</a:t>
              </a:r>
              <a:r>
                <a:rPr lang="en-IE" sz="1400" b="1">
                  <a:solidFill>
                    <a:srgbClr val="3333CC"/>
                  </a:solidFill>
                </a:rPr>
                <a:t>9</a:t>
              </a:r>
              <a:r>
                <a:rPr lang="en-IE" sz="1400" b="1" baseline="0">
                  <a:solidFill>
                    <a:srgbClr val="3333CC"/>
                  </a:solidFill>
                </a:rPr>
                <a:t> [0000]</a:t>
              </a:r>
              <a:endParaRPr lang="en-US" sz="1400" b="1" baseline="0">
                <a:solidFill>
                  <a:srgbClr val="3333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E" sz="2400" b="1" smtClean="0">
                <a:latin typeface="Times New Roman" pitchFamily="18" charset="0"/>
              </a:rPr>
              <a:t>Example 2: </a:t>
            </a:r>
            <a:r>
              <a:rPr lang="en-IE" sz="2400" smtClean="0">
                <a:latin typeface="Times New Roman" pitchFamily="18" charset="0"/>
              </a:rPr>
              <a:t>Consider the line P</a:t>
            </a:r>
            <a:r>
              <a:rPr lang="en-IE" sz="2400" baseline="-25000" smtClean="0">
                <a:latin typeface="Times New Roman" pitchFamily="18" charset="0"/>
              </a:rPr>
              <a:t>3</a:t>
            </a:r>
            <a:r>
              <a:rPr lang="en-IE" sz="2400" smtClean="0">
                <a:latin typeface="Times New Roman" pitchFamily="18" charset="0"/>
              </a:rPr>
              <a:t> to P</a:t>
            </a:r>
            <a:r>
              <a:rPr lang="en-IE" sz="2400" baseline="-25000" smtClean="0">
                <a:latin typeface="Times New Roman" pitchFamily="18" charset="0"/>
              </a:rPr>
              <a:t>4</a:t>
            </a:r>
            <a:r>
              <a:rPr lang="en-IE" sz="2400" smtClean="0">
                <a:latin typeface="Times New Roman" pitchFamily="18" charset="0"/>
              </a:rPr>
              <a:t> below</a:t>
            </a:r>
          </a:p>
          <a:p>
            <a:pPr lvl="1" eaLnBrk="1" hangingPunct="1"/>
            <a:r>
              <a:rPr lang="en-IE" sz="2400" smtClean="0">
                <a:latin typeface="Times New Roman" pitchFamily="18" charset="0"/>
              </a:rPr>
              <a:t>Start at P</a:t>
            </a:r>
            <a:r>
              <a:rPr lang="en-IE" sz="2400" baseline="-25000" smtClean="0">
                <a:latin typeface="Times New Roman" pitchFamily="18" charset="0"/>
              </a:rPr>
              <a:t>4</a:t>
            </a:r>
          </a:p>
          <a:p>
            <a:pPr lvl="1" eaLnBrk="1" hangingPunct="1"/>
            <a:r>
              <a:rPr lang="en-IE" sz="2400" smtClean="0">
                <a:latin typeface="Times New Roman" pitchFamily="18" charset="0"/>
              </a:rPr>
              <a:t>From the region codes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of the two end-points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we know the line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crosses the left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boundary so calculate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the intersection point to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generate P</a:t>
            </a:r>
            <a:r>
              <a:rPr lang="en-IE" sz="2400" baseline="-25000" smtClean="0">
                <a:latin typeface="Times New Roman" pitchFamily="18" charset="0"/>
              </a:rPr>
              <a:t>4</a:t>
            </a:r>
            <a:r>
              <a:rPr lang="en-IE" sz="2400" smtClean="0">
                <a:latin typeface="Times New Roman" pitchFamily="18" charset="0"/>
              </a:rPr>
              <a:t>’</a:t>
            </a:r>
          </a:p>
          <a:p>
            <a:pPr lvl="1" eaLnBrk="1" hangingPunct="1"/>
            <a:endParaRPr lang="en-IE" sz="2400" smtClean="0">
              <a:latin typeface="Times New Roman" pitchFamily="18" charset="0"/>
              <a:cs typeface="Arial" charset="0"/>
            </a:endParaRPr>
          </a:p>
          <a:p>
            <a:pPr lvl="1" eaLnBrk="1" hangingPunct="1"/>
            <a:r>
              <a:rPr lang="en-IE" sz="2400" smtClean="0">
                <a:latin typeface="Times New Roman" pitchFamily="18" charset="0"/>
                <a:cs typeface="Arial" charset="0"/>
              </a:rPr>
              <a:t>The line P</a:t>
            </a:r>
            <a:r>
              <a:rPr lang="en-IE" sz="2400" baseline="-25000" smtClean="0">
                <a:latin typeface="Times New Roman" pitchFamily="18" charset="0"/>
                <a:cs typeface="Arial" charset="0"/>
              </a:rPr>
              <a:t>3</a:t>
            </a:r>
            <a:r>
              <a:rPr lang="en-IE" sz="2400" smtClean="0">
                <a:latin typeface="Times New Roman" pitchFamily="18" charset="0"/>
                <a:cs typeface="Arial" charset="0"/>
              </a:rPr>
              <a:t> to P</a:t>
            </a:r>
            <a:r>
              <a:rPr lang="en-IE" sz="2400" baseline="-25000" smtClean="0">
                <a:latin typeface="Times New Roman" pitchFamily="18" charset="0"/>
                <a:cs typeface="Arial" charset="0"/>
              </a:rPr>
              <a:t>4</a:t>
            </a:r>
            <a:r>
              <a:rPr lang="en-IE" sz="2400" smtClean="0">
                <a:latin typeface="Times New Roman" pitchFamily="18" charset="0"/>
                <a:cs typeface="Arial" charset="0"/>
              </a:rPr>
              <a:t>’ is completely outside the window so is clipped</a:t>
            </a:r>
            <a:endParaRPr lang="en-GB" sz="2400" smtClean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10150" y="2055813"/>
            <a:ext cx="4022725" cy="3317875"/>
            <a:chOff x="3026" y="2050"/>
            <a:chExt cx="2534" cy="2090"/>
          </a:xfrm>
        </p:grpSpPr>
        <p:sp>
          <p:nvSpPr>
            <p:cNvPr id="36872" name="Line 5"/>
            <p:cNvSpPr>
              <a:spLocks noChangeShapeType="1"/>
            </p:cNvSpPr>
            <p:nvPr/>
          </p:nvSpPr>
          <p:spPr bwMode="auto">
            <a:xfrm rot="16200000" flipH="1">
              <a:off x="3130" y="2955"/>
              <a:ext cx="180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6"/>
            <p:cNvSpPr>
              <a:spLocks noChangeShapeType="1"/>
            </p:cNvSpPr>
            <p:nvPr/>
          </p:nvSpPr>
          <p:spPr bwMode="auto">
            <a:xfrm rot="16200000" flipH="1">
              <a:off x="4381" y="2966"/>
              <a:ext cx="1832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Line 7"/>
            <p:cNvSpPr>
              <a:spLocks noChangeShapeType="1"/>
            </p:cNvSpPr>
            <p:nvPr/>
          </p:nvSpPr>
          <p:spPr bwMode="auto">
            <a:xfrm flipH="1">
              <a:off x="3487" y="2465"/>
              <a:ext cx="198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Line 8"/>
            <p:cNvSpPr>
              <a:spLocks noChangeShapeType="1"/>
            </p:cNvSpPr>
            <p:nvPr/>
          </p:nvSpPr>
          <p:spPr bwMode="auto">
            <a:xfrm flipH="1">
              <a:off x="3513" y="3368"/>
              <a:ext cx="1965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9"/>
            <p:cNvSpPr>
              <a:spLocks noChangeShapeType="1"/>
            </p:cNvSpPr>
            <p:nvPr/>
          </p:nvSpPr>
          <p:spPr bwMode="auto">
            <a:xfrm>
              <a:off x="3161" y="3910"/>
              <a:ext cx="2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10"/>
            <p:cNvSpPr>
              <a:spLocks noChangeShapeType="1"/>
            </p:cNvSpPr>
            <p:nvPr/>
          </p:nvSpPr>
          <p:spPr bwMode="auto">
            <a:xfrm flipV="1">
              <a:off x="3456" y="205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Rectangle 11"/>
            <p:cNvSpPr>
              <a:spLocks noChangeArrowheads="1"/>
            </p:cNvSpPr>
            <p:nvPr/>
          </p:nvSpPr>
          <p:spPr bwMode="auto">
            <a:xfrm>
              <a:off x="4034" y="2456"/>
              <a:ext cx="1264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Line 12"/>
            <p:cNvSpPr>
              <a:spLocks noChangeShapeType="1"/>
            </p:cNvSpPr>
            <p:nvPr/>
          </p:nvSpPr>
          <p:spPr bwMode="auto">
            <a:xfrm flipH="1">
              <a:off x="3388" y="2462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13"/>
            <p:cNvSpPr>
              <a:spLocks noChangeShapeType="1"/>
            </p:cNvSpPr>
            <p:nvPr/>
          </p:nvSpPr>
          <p:spPr bwMode="auto">
            <a:xfrm flipH="1">
              <a:off x="3388" y="3369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4"/>
            <p:cNvSpPr>
              <a:spLocks noChangeShapeType="1"/>
            </p:cNvSpPr>
            <p:nvPr/>
          </p:nvSpPr>
          <p:spPr bwMode="auto">
            <a:xfrm>
              <a:off x="4037" y="38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5"/>
            <p:cNvSpPr>
              <a:spLocks noChangeShapeType="1"/>
            </p:cNvSpPr>
            <p:nvPr/>
          </p:nvSpPr>
          <p:spPr bwMode="auto">
            <a:xfrm>
              <a:off x="5297" y="38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Text Box 16"/>
            <p:cNvSpPr txBox="1">
              <a:spLocks noChangeArrowheads="1"/>
            </p:cNvSpPr>
            <p:nvPr/>
          </p:nvSpPr>
          <p:spPr bwMode="auto">
            <a:xfrm>
              <a:off x="3026" y="2326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36884" name="Text Box 17"/>
            <p:cNvSpPr txBox="1">
              <a:spLocks noChangeArrowheads="1"/>
            </p:cNvSpPr>
            <p:nvPr/>
          </p:nvSpPr>
          <p:spPr bwMode="auto">
            <a:xfrm>
              <a:off x="3026" y="3232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36885" name="Text Box 18"/>
            <p:cNvSpPr txBox="1">
              <a:spLocks noChangeArrowheads="1"/>
            </p:cNvSpPr>
            <p:nvPr/>
          </p:nvSpPr>
          <p:spPr bwMode="auto">
            <a:xfrm>
              <a:off x="3826" y="3908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36886" name="Text Box 19"/>
            <p:cNvSpPr txBox="1">
              <a:spLocks noChangeArrowheads="1"/>
            </p:cNvSpPr>
            <p:nvPr/>
          </p:nvSpPr>
          <p:spPr bwMode="auto">
            <a:xfrm>
              <a:off x="5087" y="3909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36887" name="Text Box 20"/>
            <p:cNvSpPr txBox="1">
              <a:spLocks noChangeArrowheads="1"/>
            </p:cNvSpPr>
            <p:nvPr/>
          </p:nvSpPr>
          <p:spPr bwMode="auto">
            <a:xfrm>
              <a:off x="4332" y="2228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Window</a:t>
              </a:r>
              <a:endParaRPr lang="en-US" baseline="0"/>
            </a:p>
          </p:txBody>
        </p:sp>
        <p:sp>
          <p:nvSpPr>
            <p:cNvPr id="36888" name="Text Box 21"/>
            <p:cNvSpPr txBox="1">
              <a:spLocks noChangeArrowheads="1"/>
            </p:cNvSpPr>
            <p:nvPr/>
          </p:nvSpPr>
          <p:spPr bwMode="auto">
            <a:xfrm>
              <a:off x="3453" y="2163"/>
              <a:ext cx="6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FF0000"/>
                  </a:solidFill>
                </a:rPr>
                <a:t>P</a:t>
              </a:r>
              <a:r>
                <a:rPr lang="en-IE" sz="1400" b="1">
                  <a:solidFill>
                    <a:srgbClr val="FF0000"/>
                  </a:solidFill>
                </a:rPr>
                <a:t>4</a:t>
              </a:r>
              <a:r>
                <a:rPr lang="en-IE" sz="1400" b="1" baseline="0">
                  <a:solidFill>
                    <a:srgbClr val="FF0000"/>
                  </a:solidFill>
                </a:rPr>
                <a:t>’ [1001]</a:t>
              </a:r>
              <a:endParaRPr lang="en-US" sz="1400" b="1" baseline="0">
                <a:solidFill>
                  <a:srgbClr val="FF0000"/>
                </a:solidFill>
              </a:endParaRPr>
            </a:p>
          </p:txBody>
        </p:sp>
        <p:sp>
          <p:nvSpPr>
            <p:cNvPr id="36889" name="Line 22"/>
            <p:cNvSpPr>
              <a:spLocks noChangeShapeType="1"/>
            </p:cNvSpPr>
            <p:nvPr/>
          </p:nvSpPr>
          <p:spPr bwMode="auto">
            <a:xfrm flipV="1">
              <a:off x="3699" y="2160"/>
              <a:ext cx="509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Text Box 23"/>
            <p:cNvSpPr txBox="1">
              <a:spLocks noChangeArrowheads="1"/>
            </p:cNvSpPr>
            <p:nvPr/>
          </p:nvSpPr>
          <p:spPr bwMode="auto">
            <a:xfrm>
              <a:off x="3466" y="2617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3</a:t>
              </a:r>
              <a:r>
                <a:rPr lang="en-IE" sz="1400" b="1" baseline="0"/>
                <a:t> [0001]</a:t>
              </a:r>
              <a:endParaRPr lang="en-US" sz="1400" b="1" baseline="0"/>
            </a:p>
          </p:txBody>
        </p:sp>
        <p:sp>
          <p:nvSpPr>
            <p:cNvPr id="36891" name="Text Box 24"/>
            <p:cNvSpPr txBox="1">
              <a:spLocks noChangeArrowheads="1"/>
            </p:cNvSpPr>
            <p:nvPr/>
          </p:nvSpPr>
          <p:spPr bwMode="auto">
            <a:xfrm>
              <a:off x="4220" y="2077"/>
              <a:ext cx="5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4 </a:t>
              </a:r>
              <a:r>
                <a:rPr lang="en-IE" sz="1400" b="1" baseline="0"/>
                <a:t>[1000]</a:t>
              </a:r>
              <a:endParaRPr lang="en-US" sz="1400" b="1" baseline="0"/>
            </a:p>
          </p:txBody>
        </p:sp>
        <p:sp>
          <p:nvSpPr>
            <p:cNvPr id="36892" name="Oval 25"/>
            <p:cNvSpPr>
              <a:spLocks noChangeArrowheads="1"/>
            </p:cNvSpPr>
            <p:nvPr/>
          </p:nvSpPr>
          <p:spPr bwMode="auto">
            <a:xfrm>
              <a:off x="4010" y="2292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Line 26"/>
            <p:cNvSpPr>
              <a:spLocks noChangeShapeType="1"/>
            </p:cNvSpPr>
            <p:nvPr/>
          </p:nvSpPr>
          <p:spPr bwMode="auto">
            <a:xfrm flipV="1">
              <a:off x="3699" y="2314"/>
              <a:ext cx="336" cy="3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Text Box 27"/>
            <p:cNvSpPr txBox="1">
              <a:spLocks noChangeArrowheads="1"/>
            </p:cNvSpPr>
            <p:nvPr/>
          </p:nvSpPr>
          <p:spPr bwMode="auto">
            <a:xfrm>
              <a:off x="3467" y="2618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FF0000"/>
                  </a:solidFill>
                </a:rPr>
                <a:t>P</a:t>
              </a:r>
              <a:r>
                <a:rPr lang="en-IE" sz="1400" b="1">
                  <a:solidFill>
                    <a:srgbClr val="FF0000"/>
                  </a:solidFill>
                </a:rPr>
                <a:t>3</a:t>
              </a:r>
              <a:r>
                <a:rPr lang="en-IE" sz="1400" b="1" baseline="0">
                  <a:solidFill>
                    <a:srgbClr val="FF0000"/>
                  </a:solidFill>
                </a:rPr>
                <a:t> [0001]</a:t>
              </a:r>
              <a:endParaRPr lang="en-US" sz="1400" b="1" baseline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IE" sz="2400" b="1" smtClean="0">
                <a:latin typeface="Times New Roman" pitchFamily="18" charset="0"/>
              </a:rPr>
              <a:t>Example 3: </a:t>
            </a:r>
            <a:r>
              <a:rPr lang="en-IE" sz="2400" smtClean="0">
                <a:latin typeface="Times New Roman" pitchFamily="18" charset="0"/>
              </a:rPr>
              <a:t>Consider the line P</a:t>
            </a:r>
            <a:r>
              <a:rPr lang="en-IE" sz="2400" baseline="-25000" smtClean="0">
                <a:latin typeface="Times New Roman" pitchFamily="18" charset="0"/>
              </a:rPr>
              <a:t>7</a:t>
            </a:r>
            <a:r>
              <a:rPr lang="en-IE" sz="2400" smtClean="0">
                <a:latin typeface="Times New Roman" pitchFamily="18" charset="0"/>
              </a:rPr>
              <a:t> to P</a:t>
            </a:r>
            <a:r>
              <a:rPr lang="en-IE" sz="2400" baseline="-25000" smtClean="0">
                <a:latin typeface="Times New Roman" pitchFamily="18" charset="0"/>
              </a:rPr>
              <a:t>8</a:t>
            </a:r>
            <a:r>
              <a:rPr lang="en-IE" sz="2400" smtClean="0">
                <a:latin typeface="Times New Roman" pitchFamily="18" charset="0"/>
              </a:rPr>
              <a:t> below</a:t>
            </a:r>
          </a:p>
          <a:p>
            <a:pPr lvl="1" eaLnBrk="1" hangingPunct="1"/>
            <a:r>
              <a:rPr lang="en-IE" sz="2400" smtClean="0">
                <a:latin typeface="Times New Roman" pitchFamily="18" charset="0"/>
              </a:rPr>
              <a:t>Start at P</a:t>
            </a:r>
            <a:r>
              <a:rPr lang="en-IE" sz="2400" baseline="-25000" smtClean="0">
                <a:latin typeface="Times New Roman" pitchFamily="18" charset="0"/>
              </a:rPr>
              <a:t>7</a:t>
            </a:r>
          </a:p>
          <a:p>
            <a:pPr lvl="1" eaLnBrk="1" hangingPunct="1"/>
            <a:r>
              <a:rPr lang="en-IE" sz="2400" smtClean="0">
                <a:latin typeface="Times New Roman" pitchFamily="18" charset="0"/>
              </a:rPr>
              <a:t>From the two region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codes of the two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end-points we know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the line crosses the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left boundary so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calculate the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intersection point to </a:t>
            </a:r>
            <a:br>
              <a:rPr lang="en-IE" sz="2400" smtClean="0">
                <a:latin typeface="Times New Roman" pitchFamily="18" charset="0"/>
              </a:rPr>
            </a:br>
            <a:r>
              <a:rPr lang="en-IE" sz="2400" smtClean="0">
                <a:latin typeface="Times New Roman" pitchFamily="18" charset="0"/>
              </a:rPr>
              <a:t>generate P</a:t>
            </a:r>
            <a:r>
              <a:rPr lang="en-IE" sz="2400" baseline="-25000" smtClean="0">
                <a:latin typeface="Times New Roman" pitchFamily="18" charset="0"/>
              </a:rPr>
              <a:t>7</a:t>
            </a:r>
            <a:r>
              <a:rPr lang="en-IE" sz="2400" smtClean="0">
                <a:latin typeface="Times New Roman" pitchFamily="18" charset="0"/>
              </a:rPr>
              <a:t>’</a:t>
            </a:r>
            <a:endParaRPr lang="en-GB" sz="2400" smtClean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13275" y="2135188"/>
            <a:ext cx="4594225" cy="3317875"/>
            <a:chOff x="2906" y="2150"/>
            <a:chExt cx="2894" cy="2090"/>
          </a:xfrm>
        </p:grpSpPr>
        <p:sp>
          <p:nvSpPr>
            <p:cNvPr id="37896" name="Line 5"/>
            <p:cNvSpPr>
              <a:spLocks noChangeShapeType="1"/>
            </p:cNvSpPr>
            <p:nvPr/>
          </p:nvSpPr>
          <p:spPr bwMode="auto">
            <a:xfrm rot="16200000" flipH="1">
              <a:off x="3010" y="3055"/>
              <a:ext cx="180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Line 6"/>
            <p:cNvSpPr>
              <a:spLocks noChangeShapeType="1"/>
            </p:cNvSpPr>
            <p:nvPr/>
          </p:nvSpPr>
          <p:spPr bwMode="auto">
            <a:xfrm rot="16200000" flipH="1">
              <a:off x="4261" y="3066"/>
              <a:ext cx="1832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Line 7"/>
            <p:cNvSpPr>
              <a:spLocks noChangeShapeType="1"/>
            </p:cNvSpPr>
            <p:nvPr/>
          </p:nvSpPr>
          <p:spPr bwMode="auto">
            <a:xfrm flipH="1">
              <a:off x="3367" y="2565"/>
              <a:ext cx="198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8"/>
            <p:cNvSpPr>
              <a:spLocks noChangeShapeType="1"/>
            </p:cNvSpPr>
            <p:nvPr/>
          </p:nvSpPr>
          <p:spPr bwMode="auto">
            <a:xfrm flipH="1">
              <a:off x="3393" y="3468"/>
              <a:ext cx="1965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9"/>
            <p:cNvSpPr>
              <a:spLocks noChangeShapeType="1"/>
            </p:cNvSpPr>
            <p:nvPr/>
          </p:nvSpPr>
          <p:spPr bwMode="auto">
            <a:xfrm>
              <a:off x="3041" y="4010"/>
              <a:ext cx="2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0"/>
            <p:cNvSpPr>
              <a:spLocks noChangeShapeType="1"/>
            </p:cNvSpPr>
            <p:nvPr/>
          </p:nvSpPr>
          <p:spPr bwMode="auto">
            <a:xfrm flipV="1">
              <a:off x="3336" y="215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Rectangle 11"/>
            <p:cNvSpPr>
              <a:spLocks noChangeArrowheads="1"/>
            </p:cNvSpPr>
            <p:nvPr/>
          </p:nvSpPr>
          <p:spPr bwMode="auto">
            <a:xfrm>
              <a:off x="3914" y="2556"/>
              <a:ext cx="1264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2"/>
            <p:cNvSpPr>
              <a:spLocks noChangeShapeType="1"/>
            </p:cNvSpPr>
            <p:nvPr/>
          </p:nvSpPr>
          <p:spPr bwMode="auto">
            <a:xfrm flipH="1">
              <a:off x="3268" y="2562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3"/>
            <p:cNvSpPr>
              <a:spLocks noChangeShapeType="1"/>
            </p:cNvSpPr>
            <p:nvPr/>
          </p:nvSpPr>
          <p:spPr bwMode="auto">
            <a:xfrm flipH="1">
              <a:off x="3268" y="3469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4"/>
            <p:cNvSpPr>
              <a:spLocks noChangeShapeType="1"/>
            </p:cNvSpPr>
            <p:nvPr/>
          </p:nvSpPr>
          <p:spPr bwMode="auto">
            <a:xfrm>
              <a:off x="3917" y="39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5"/>
            <p:cNvSpPr>
              <a:spLocks noChangeShapeType="1"/>
            </p:cNvSpPr>
            <p:nvPr/>
          </p:nvSpPr>
          <p:spPr bwMode="auto">
            <a:xfrm>
              <a:off x="5177" y="39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Text Box 16"/>
            <p:cNvSpPr txBox="1">
              <a:spLocks noChangeArrowheads="1"/>
            </p:cNvSpPr>
            <p:nvPr/>
          </p:nvSpPr>
          <p:spPr bwMode="auto">
            <a:xfrm>
              <a:off x="2906" y="2426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37908" name="Text Box 17"/>
            <p:cNvSpPr txBox="1">
              <a:spLocks noChangeArrowheads="1"/>
            </p:cNvSpPr>
            <p:nvPr/>
          </p:nvSpPr>
          <p:spPr bwMode="auto">
            <a:xfrm>
              <a:off x="2906" y="3332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37909" name="Text Box 18"/>
            <p:cNvSpPr txBox="1">
              <a:spLocks noChangeArrowheads="1"/>
            </p:cNvSpPr>
            <p:nvPr/>
          </p:nvSpPr>
          <p:spPr bwMode="auto">
            <a:xfrm>
              <a:off x="3706" y="4008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37910" name="Text Box 19"/>
            <p:cNvSpPr txBox="1">
              <a:spLocks noChangeArrowheads="1"/>
            </p:cNvSpPr>
            <p:nvPr/>
          </p:nvSpPr>
          <p:spPr bwMode="auto">
            <a:xfrm>
              <a:off x="4967" y="4009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37911" name="Text Box 20"/>
            <p:cNvSpPr txBox="1">
              <a:spLocks noChangeArrowheads="1"/>
            </p:cNvSpPr>
            <p:nvPr/>
          </p:nvSpPr>
          <p:spPr bwMode="auto">
            <a:xfrm>
              <a:off x="4212" y="2328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Window</a:t>
              </a:r>
              <a:endParaRPr lang="en-US" baseline="0"/>
            </a:p>
          </p:txBody>
        </p:sp>
        <p:sp>
          <p:nvSpPr>
            <p:cNvPr id="37912" name="Text Box 21"/>
            <p:cNvSpPr txBox="1">
              <a:spLocks noChangeArrowheads="1"/>
            </p:cNvSpPr>
            <p:nvPr/>
          </p:nvSpPr>
          <p:spPr bwMode="auto">
            <a:xfrm>
              <a:off x="3899" y="2920"/>
              <a:ext cx="6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3333CC"/>
                  </a:solidFill>
                </a:rPr>
                <a:t>P</a:t>
              </a:r>
              <a:r>
                <a:rPr lang="en-IE" sz="1400" b="1">
                  <a:solidFill>
                    <a:srgbClr val="3333CC"/>
                  </a:solidFill>
                </a:rPr>
                <a:t>7</a:t>
              </a:r>
              <a:r>
                <a:rPr lang="en-IE" sz="1400" b="1" baseline="0">
                  <a:solidFill>
                    <a:srgbClr val="3333CC"/>
                  </a:solidFill>
                </a:rPr>
                <a:t>’ [0000]</a:t>
              </a:r>
              <a:endParaRPr 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37913" name="Line 22"/>
            <p:cNvSpPr>
              <a:spLocks noChangeShapeType="1"/>
            </p:cNvSpPr>
            <p:nvPr/>
          </p:nvSpPr>
          <p:spPr bwMode="auto">
            <a:xfrm>
              <a:off x="3579" y="3059"/>
              <a:ext cx="2013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Text Box 23"/>
            <p:cNvSpPr txBox="1">
              <a:spLocks noChangeArrowheads="1"/>
            </p:cNvSpPr>
            <p:nvPr/>
          </p:nvSpPr>
          <p:spPr bwMode="auto">
            <a:xfrm>
              <a:off x="3310" y="3084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7</a:t>
              </a:r>
              <a:r>
                <a:rPr lang="en-IE" sz="1400" b="1" baseline="0"/>
                <a:t> [0001]</a:t>
              </a:r>
              <a:endParaRPr lang="en-US" sz="1400" b="1" baseline="0"/>
            </a:p>
          </p:txBody>
        </p:sp>
        <p:sp>
          <p:nvSpPr>
            <p:cNvPr id="37915" name="Text Box 24"/>
            <p:cNvSpPr txBox="1">
              <a:spLocks noChangeArrowheads="1"/>
            </p:cNvSpPr>
            <p:nvPr/>
          </p:nvSpPr>
          <p:spPr bwMode="auto">
            <a:xfrm>
              <a:off x="5216" y="3070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8</a:t>
              </a:r>
              <a:r>
                <a:rPr lang="en-IE" sz="1400" b="1" baseline="0"/>
                <a:t> [0010]</a:t>
              </a:r>
              <a:endParaRPr lang="en-US" sz="1400" b="1" baseline="0"/>
            </a:p>
          </p:txBody>
        </p:sp>
        <p:sp>
          <p:nvSpPr>
            <p:cNvPr id="37916" name="Oval 25"/>
            <p:cNvSpPr>
              <a:spLocks noChangeArrowheads="1"/>
            </p:cNvSpPr>
            <p:nvPr/>
          </p:nvSpPr>
          <p:spPr bwMode="auto">
            <a:xfrm>
              <a:off x="3890" y="3068"/>
              <a:ext cx="45" cy="45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7" name="Text Box 26"/>
            <p:cNvSpPr txBox="1">
              <a:spLocks noChangeArrowheads="1"/>
            </p:cNvSpPr>
            <p:nvPr/>
          </p:nvSpPr>
          <p:spPr bwMode="auto">
            <a:xfrm>
              <a:off x="4592" y="3215"/>
              <a:ext cx="6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3333CC"/>
                  </a:solidFill>
                </a:rPr>
                <a:t>P</a:t>
              </a:r>
              <a:r>
                <a:rPr lang="en-IE" sz="1400" b="1">
                  <a:solidFill>
                    <a:srgbClr val="3333CC"/>
                  </a:solidFill>
                </a:rPr>
                <a:t>8</a:t>
              </a:r>
              <a:r>
                <a:rPr lang="en-IE" sz="1400" b="1" baseline="0">
                  <a:solidFill>
                    <a:srgbClr val="3333CC"/>
                  </a:solidFill>
                </a:rPr>
                <a:t>’ [0000]</a:t>
              </a:r>
              <a:endParaRPr 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37918" name="Oval 27"/>
            <p:cNvSpPr>
              <a:spLocks noChangeArrowheads="1"/>
            </p:cNvSpPr>
            <p:nvPr/>
          </p:nvSpPr>
          <p:spPr bwMode="auto">
            <a:xfrm>
              <a:off x="5158" y="3213"/>
              <a:ext cx="45" cy="45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9" name="Line 28"/>
            <p:cNvSpPr>
              <a:spLocks noChangeShapeType="1"/>
            </p:cNvSpPr>
            <p:nvPr/>
          </p:nvSpPr>
          <p:spPr bwMode="auto">
            <a:xfrm>
              <a:off x="3913" y="3090"/>
              <a:ext cx="1267" cy="144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IE" sz="2400" b="1" smtClean="0">
                <a:latin typeface="Times New Roman" pitchFamily="18" charset="0"/>
              </a:rPr>
              <a:t>Example 4: </a:t>
            </a:r>
            <a:r>
              <a:rPr lang="en-IE" sz="2400" smtClean="0">
                <a:latin typeface="Times New Roman" pitchFamily="18" charset="0"/>
              </a:rPr>
              <a:t>Consider the line P</a:t>
            </a:r>
            <a:r>
              <a:rPr lang="en-IE" sz="2400" baseline="-25000" smtClean="0">
                <a:latin typeface="Times New Roman" pitchFamily="18" charset="0"/>
              </a:rPr>
              <a:t>7</a:t>
            </a:r>
            <a:r>
              <a:rPr lang="en-IE" sz="2400" smtClean="0">
                <a:latin typeface="Times New Roman" pitchFamily="18" charset="0"/>
              </a:rPr>
              <a:t>’ to P</a:t>
            </a:r>
            <a:r>
              <a:rPr lang="en-IE" sz="2400" baseline="-25000" smtClean="0">
                <a:latin typeface="Times New Roman" pitchFamily="18" charset="0"/>
              </a:rPr>
              <a:t>8</a:t>
            </a:r>
            <a:endParaRPr lang="en-IE" sz="2400" smtClean="0">
              <a:latin typeface="Times New Roman" pitchFamily="18" charset="0"/>
              <a:cs typeface="Arial" charset="0"/>
            </a:endParaRPr>
          </a:p>
          <a:p>
            <a:pPr lvl="1" eaLnBrk="1" hangingPunct="1"/>
            <a:r>
              <a:rPr lang="en-IE" sz="2400" smtClean="0">
                <a:latin typeface="Times New Roman" pitchFamily="18" charset="0"/>
                <a:cs typeface="Arial" charset="0"/>
              </a:rPr>
              <a:t>Start at P</a:t>
            </a:r>
            <a:r>
              <a:rPr lang="en-IE" sz="2400" baseline="-25000" smtClean="0">
                <a:latin typeface="Times New Roman" pitchFamily="18" charset="0"/>
                <a:cs typeface="Arial" charset="0"/>
              </a:rPr>
              <a:t>8</a:t>
            </a:r>
            <a:r>
              <a:rPr lang="en-IE" sz="2400" smtClean="0">
                <a:latin typeface="Times New Roman" pitchFamily="18" charset="0"/>
                <a:cs typeface="Arial" charset="0"/>
              </a:rPr>
              <a:t> </a:t>
            </a:r>
          </a:p>
          <a:p>
            <a:pPr lvl="1" eaLnBrk="1" hangingPunct="1"/>
            <a:r>
              <a:rPr lang="en-IE" sz="2400" smtClean="0">
                <a:latin typeface="Times New Roman" pitchFamily="18" charset="0"/>
                <a:cs typeface="Arial" charset="0"/>
              </a:rPr>
              <a:t>Calculate the </a:t>
            </a:r>
            <a:br>
              <a:rPr lang="en-IE" sz="2400" smtClean="0">
                <a:latin typeface="Times New Roman" pitchFamily="18" charset="0"/>
                <a:cs typeface="Arial" charset="0"/>
              </a:rPr>
            </a:br>
            <a:r>
              <a:rPr lang="en-IE" sz="2400" smtClean="0">
                <a:latin typeface="Times New Roman" pitchFamily="18" charset="0"/>
                <a:cs typeface="Arial" charset="0"/>
              </a:rPr>
              <a:t>intersection with the </a:t>
            </a:r>
            <a:br>
              <a:rPr lang="en-IE" sz="2400" smtClean="0">
                <a:latin typeface="Times New Roman" pitchFamily="18" charset="0"/>
                <a:cs typeface="Arial" charset="0"/>
              </a:rPr>
            </a:br>
            <a:r>
              <a:rPr lang="en-IE" sz="2400" smtClean="0">
                <a:latin typeface="Times New Roman" pitchFamily="18" charset="0"/>
                <a:cs typeface="Arial" charset="0"/>
              </a:rPr>
              <a:t>right boundary to </a:t>
            </a:r>
            <a:br>
              <a:rPr lang="en-IE" sz="2400" smtClean="0">
                <a:latin typeface="Times New Roman" pitchFamily="18" charset="0"/>
                <a:cs typeface="Arial" charset="0"/>
              </a:rPr>
            </a:br>
            <a:r>
              <a:rPr lang="en-IE" sz="2400" smtClean="0">
                <a:latin typeface="Times New Roman" pitchFamily="18" charset="0"/>
                <a:cs typeface="Arial" charset="0"/>
              </a:rPr>
              <a:t>generate P</a:t>
            </a:r>
            <a:r>
              <a:rPr lang="en-IE" sz="2400" baseline="-25000" smtClean="0">
                <a:latin typeface="Times New Roman" pitchFamily="18" charset="0"/>
                <a:cs typeface="Arial" charset="0"/>
              </a:rPr>
              <a:t>8</a:t>
            </a:r>
            <a:r>
              <a:rPr lang="en-IE" sz="2400" smtClean="0">
                <a:latin typeface="Times New Roman" pitchFamily="18" charset="0"/>
                <a:cs typeface="Arial" charset="0"/>
              </a:rPr>
              <a:t>’</a:t>
            </a:r>
          </a:p>
          <a:p>
            <a:pPr lvl="1" eaLnBrk="1" hangingPunct="1"/>
            <a:r>
              <a:rPr lang="en-IE" sz="2400" smtClean="0">
                <a:latin typeface="Times New Roman" pitchFamily="18" charset="0"/>
                <a:cs typeface="Arial" charset="0"/>
              </a:rPr>
              <a:t>P</a:t>
            </a:r>
            <a:r>
              <a:rPr lang="en-IE" sz="2400" baseline="-25000" smtClean="0">
                <a:latin typeface="Times New Roman" pitchFamily="18" charset="0"/>
                <a:cs typeface="Arial" charset="0"/>
              </a:rPr>
              <a:t>7</a:t>
            </a:r>
            <a:r>
              <a:rPr lang="en-IE" sz="2400" smtClean="0">
                <a:latin typeface="Times New Roman" pitchFamily="18" charset="0"/>
                <a:cs typeface="Arial" charset="0"/>
              </a:rPr>
              <a:t>’ to P</a:t>
            </a:r>
            <a:r>
              <a:rPr lang="en-IE" sz="2400" baseline="-25000" smtClean="0">
                <a:latin typeface="Times New Roman" pitchFamily="18" charset="0"/>
                <a:cs typeface="Arial" charset="0"/>
              </a:rPr>
              <a:t>8</a:t>
            </a:r>
            <a:r>
              <a:rPr lang="en-IE" sz="2400" smtClean="0">
                <a:latin typeface="Times New Roman" pitchFamily="18" charset="0"/>
                <a:cs typeface="Arial" charset="0"/>
              </a:rPr>
              <a:t>’ is inside </a:t>
            </a:r>
            <a:br>
              <a:rPr lang="en-IE" sz="2400" smtClean="0">
                <a:latin typeface="Times New Roman" pitchFamily="18" charset="0"/>
                <a:cs typeface="Arial" charset="0"/>
              </a:rPr>
            </a:br>
            <a:r>
              <a:rPr lang="en-IE" sz="2400" smtClean="0">
                <a:latin typeface="Times New Roman" pitchFamily="18" charset="0"/>
                <a:cs typeface="Arial" charset="0"/>
              </a:rPr>
              <a:t>the window so is </a:t>
            </a:r>
            <a:br>
              <a:rPr lang="en-IE" sz="2400" smtClean="0">
                <a:latin typeface="Times New Roman" pitchFamily="18" charset="0"/>
                <a:cs typeface="Arial" charset="0"/>
              </a:rPr>
            </a:br>
            <a:r>
              <a:rPr lang="en-IE" sz="2400" smtClean="0">
                <a:latin typeface="Times New Roman" pitchFamily="18" charset="0"/>
                <a:cs typeface="Arial" charset="0"/>
              </a:rPr>
              <a:t>retained</a:t>
            </a:r>
            <a:endParaRPr lang="en-GB" sz="2400" smtClean="0">
              <a:latin typeface="Times New Roman" pitchFamily="18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13275" y="2138363"/>
            <a:ext cx="4594225" cy="3317875"/>
            <a:chOff x="2906" y="2150"/>
            <a:chExt cx="2894" cy="2090"/>
          </a:xfrm>
        </p:grpSpPr>
        <p:sp>
          <p:nvSpPr>
            <p:cNvPr id="38920" name="Line 5"/>
            <p:cNvSpPr>
              <a:spLocks noChangeShapeType="1"/>
            </p:cNvSpPr>
            <p:nvPr/>
          </p:nvSpPr>
          <p:spPr bwMode="auto">
            <a:xfrm rot="16200000" flipH="1">
              <a:off x="3010" y="3055"/>
              <a:ext cx="180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6"/>
            <p:cNvSpPr>
              <a:spLocks noChangeShapeType="1"/>
            </p:cNvSpPr>
            <p:nvPr/>
          </p:nvSpPr>
          <p:spPr bwMode="auto">
            <a:xfrm rot="16200000" flipH="1">
              <a:off x="4261" y="3066"/>
              <a:ext cx="1832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Line 7"/>
            <p:cNvSpPr>
              <a:spLocks noChangeShapeType="1"/>
            </p:cNvSpPr>
            <p:nvPr/>
          </p:nvSpPr>
          <p:spPr bwMode="auto">
            <a:xfrm flipH="1">
              <a:off x="3367" y="2565"/>
              <a:ext cx="198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Line 8"/>
            <p:cNvSpPr>
              <a:spLocks noChangeShapeType="1"/>
            </p:cNvSpPr>
            <p:nvPr/>
          </p:nvSpPr>
          <p:spPr bwMode="auto">
            <a:xfrm flipH="1">
              <a:off x="3393" y="3468"/>
              <a:ext cx="1965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Line 9"/>
            <p:cNvSpPr>
              <a:spLocks noChangeShapeType="1"/>
            </p:cNvSpPr>
            <p:nvPr/>
          </p:nvSpPr>
          <p:spPr bwMode="auto">
            <a:xfrm>
              <a:off x="3041" y="4010"/>
              <a:ext cx="2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10"/>
            <p:cNvSpPr>
              <a:spLocks noChangeShapeType="1"/>
            </p:cNvSpPr>
            <p:nvPr/>
          </p:nvSpPr>
          <p:spPr bwMode="auto">
            <a:xfrm flipV="1">
              <a:off x="3336" y="215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Rectangle 11"/>
            <p:cNvSpPr>
              <a:spLocks noChangeArrowheads="1"/>
            </p:cNvSpPr>
            <p:nvPr/>
          </p:nvSpPr>
          <p:spPr bwMode="auto">
            <a:xfrm>
              <a:off x="3914" y="2556"/>
              <a:ext cx="1264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Line 12"/>
            <p:cNvSpPr>
              <a:spLocks noChangeShapeType="1"/>
            </p:cNvSpPr>
            <p:nvPr/>
          </p:nvSpPr>
          <p:spPr bwMode="auto">
            <a:xfrm flipH="1">
              <a:off x="3268" y="2562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3"/>
            <p:cNvSpPr>
              <a:spLocks noChangeShapeType="1"/>
            </p:cNvSpPr>
            <p:nvPr/>
          </p:nvSpPr>
          <p:spPr bwMode="auto">
            <a:xfrm flipH="1">
              <a:off x="3268" y="3469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14"/>
            <p:cNvSpPr>
              <a:spLocks noChangeShapeType="1"/>
            </p:cNvSpPr>
            <p:nvPr/>
          </p:nvSpPr>
          <p:spPr bwMode="auto">
            <a:xfrm>
              <a:off x="3917" y="39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15"/>
            <p:cNvSpPr>
              <a:spLocks noChangeShapeType="1"/>
            </p:cNvSpPr>
            <p:nvPr/>
          </p:nvSpPr>
          <p:spPr bwMode="auto">
            <a:xfrm>
              <a:off x="5177" y="39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Text Box 16"/>
            <p:cNvSpPr txBox="1">
              <a:spLocks noChangeArrowheads="1"/>
            </p:cNvSpPr>
            <p:nvPr/>
          </p:nvSpPr>
          <p:spPr bwMode="auto">
            <a:xfrm>
              <a:off x="2906" y="2426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38932" name="Text Box 17"/>
            <p:cNvSpPr txBox="1">
              <a:spLocks noChangeArrowheads="1"/>
            </p:cNvSpPr>
            <p:nvPr/>
          </p:nvSpPr>
          <p:spPr bwMode="auto">
            <a:xfrm>
              <a:off x="2906" y="3332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wy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38933" name="Text Box 18"/>
            <p:cNvSpPr txBox="1">
              <a:spLocks noChangeArrowheads="1"/>
            </p:cNvSpPr>
            <p:nvPr/>
          </p:nvSpPr>
          <p:spPr bwMode="auto">
            <a:xfrm>
              <a:off x="3706" y="4008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min</a:t>
              </a:r>
              <a:endParaRPr lang="en-US" baseline="0"/>
            </a:p>
          </p:txBody>
        </p:sp>
        <p:sp>
          <p:nvSpPr>
            <p:cNvPr id="38934" name="Text Box 19"/>
            <p:cNvSpPr txBox="1">
              <a:spLocks noChangeArrowheads="1"/>
            </p:cNvSpPr>
            <p:nvPr/>
          </p:nvSpPr>
          <p:spPr bwMode="auto">
            <a:xfrm>
              <a:off x="4967" y="4009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wx</a:t>
              </a:r>
              <a:r>
                <a:rPr lang="en-IE"/>
                <a:t>max</a:t>
              </a:r>
              <a:endParaRPr lang="en-US" baseline="0"/>
            </a:p>
          </p:txBody>
        </p:sp>
        <p:sp>
          <p:nvSpPr>
            <p:cNvPr id="38935" name="Text Box 20"/>
            <p:cNvSpPr txBox="1">
              <a:spLocks noChangeArrowheads="1"/>
            </p:cNvSpPr>
            <p:nvPr/>
          </p:nvSpPr>
          <p:spPr bwMode="auto">
            <a:xfrm>
              <a:off x="4212" y="2328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Window</a:t>
              </a:r>
              <a:endParaRPr lang="en-US" baseline="0"/>
            </a:p>
          </p:txBody>
        </p:sp>
        <p:sp>
          <p:nvSpPr>
            <p:cNvPr id="38936" name="Text Box 21"/>
            <p:cNvSpPr txBox="1">
              <a:spLocks noChangeArrowheads="1"/>
            </p:cNvSpPr>
            <p:nvPr/>
          </p:nvSpPr>
          <p:spPr bwMode="auto">
            <a:xfrm>
              <a:off x="3899" y="2920"/>
              <a:ext cx="6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3333CC"/>
                  </a:solidFill>
                </a:rPr>
                <a:t>P</a:t>
              </a:r>
              <a:r>
                <a:rPr lang="en-IE" sz="1400" b="1">
                  <a:solidFill>
                    <a:srgbClr val="3333CC"/>
                  </a:solidFill>
                </a:rPr>
                <a:t>7</a:t>
              </a:r>
              <a:r>
                <a:rPr lang="en-IE" sz="1400" b="1" baseline="0">
                  <a:solidFill>
                    <a:srgbClr val="3333CC"/>
                  </a:solidFill>
                </a:rPr>
                <a:t>’ [0000]</a:t>
              </a:r>
              <a:endParaRPr 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38937" name="Line 22"/>
            <p:cNvSpPr>
              <a:spLocks noChangeShapeType="1"/>
            </p:cNvSpPr>
            <p:nvPr/>
          </p:nvSpPr>
          <p:spPr bwMode="auto">
            <a:xfrm>
              <a:off x="3579" y="3059"/>
              <a:ext cx="2013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Text Box 23"/>
            <p:cNvSpPr txBox="1">
              <a:spLocks noChangeArrowheads="1"/>
            </p:cNvSpPr>
            <p:nvPr/>
          </p:nvSpPr>
          <p:spPr bwMode="auto">
            <a:xfrm>
              <a:off x="3310" y="3084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7</a:t>
              </a:r>
              <a:r>
                <a:rPr lang="en-IE" sz="1400" b="1" baseline="0"/>
                <a:t> [0001]</a:t>
              </a:r>
              <a:endParaRPr lang="en-US" sz="1400" b="1" baseline="0"/>
            </a:p>
          </p:txBody>
        </p:sp>
        <p:sp>
          <p:nvSpPr>
            <p:cNvPr id="38939" name="Text Box 24"/>
            <p:cNvSpPr txBox="1">
              <a:spLocks noChangeArrowheads="1"/>
            </p:cNvSpPr>
            <p:nvPr/>
          </p:nvSpPr>
          <p:spPr bwMode="auto">
            <a:xfrm>
              <a:off x="5216" y="3070"/>
              <a:ext cx="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/>
                <a:t>P</a:t>
              </a:r>
              <a:r>
                <a:rPr lang="en-IE" sz="1400" b="1"/>
                <a:t>8</a:t>
              </a:r>
              <a:r>
                <a:rPr lang="en-IE" sz="1400" b="1" baseline="0"/>
                <a:t> [0010]</a:t>
              </a:r>
              <a:endParaRPr lang="en-US" sz="1400" b="1" baseline="0"/>
            </a:p>
          </p:txBody>
        </p:sp>
        <p:sp>
          <p:nvSpPr>
            <p:cNvPr id="38940" name="Oval 25"/>
            <p:cNvSpPr>
              <a:spLocks noChangeArrowheads="1"/>
            </p:cNvSpPr>
            <p:nvPr/>
          </p:nvSpPr>
          <p:spPr bwMode="auto">
            <a:xfrm>
              <a:off x="3890" y="3068"/>
              <a:ext cx="45" cy="45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1" name="Text Box 26"/>
            <p:cNvSpPr txBox="1">
              <a:spLocks noChangeArrowheads="1"/>
            </p:cNvSpPr>
            <p:nvPr/>
          </p:nvSpPr>
          <p:spPr bwMode="auto">
            <a:xfrm>
              <a:off x="4592" y="3215"/>
              <a:ext cx="6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sz="1400" b="1" baseline="0">
                  <a:solidFill>
                    <a:srgbClr val="3333CC"/>
                  </a:solidFill>
                </a:rPr>
                <a:t>P</a:t>
              </a:r>
              <a:r>
                <a:rPr lang="en-IE" sz="1400" b="1">
                  <a:solidFill>
                    <a:srgbClr val="3333CC"/>
                  </a:solidFill>
                </a:rPr>
                <a:t>8</a:t>
              </a:r>
              <a:r>
                <a:rPr lang="en-IE" sz="1400" b="1" baseline="0">
                  <a:solidFill>
                    <a:srgbClr val="3333CC"/>
                  </a:solidFill>
                </a:rPr>
                <a:t>’ [0000]</a:t>
              </a:r>
              <a:endParaRPr 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38942" name="Oval 27"/>
            <p:cNvSpPr>
              <a:spLocks noChangeArrowheads="1"/>
            </p:cNvSpPr>
            <p:nvPr/>
          </p:nvSpPr>
          <p:spPr bwMode="auto">
            <a:xfrm>
              <a:off x="5158" y="3213"/>
              <a:ext cx="45" cy="45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28"/>
            <p:cNvSpPr>
              <a:spLocks noChangeShapeType="1"/>
            </p:cNvSpPr>
            <p:nvPr/>
          </p:nvSpPr>
          <p:spPr bwMode="auto">
            <a:xfrm>
              <a:off x="3913" y="3090"/>
              <a:ext cx="1267" cy="144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7850" indent="-577850" algn="ctr" eaLnBrk="1" hangingPunct="1">
              <a:lnSpc>
                <a:spcPct val="90000"/>
              </a:lnSpc>
              <a:buFontTx/>
              <a:buNone/>
            </a:pPr>
            <a:r>
              <a:rPr lang="en-IE" sz="2800" smtClean="0">
                <a:latin typeface="Times New Roman" pitchFamily="18" charset="0"/>
              </a:rPr>
              <a:t>Mid-Point Subdivision Method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GB" sz="2000" smtClean="0">
                <a:latin typeface="Times New Roman" pitchFamily="18" charset="0"/>
              </a:rPr>
              <a:t>Algorithm</a:t>
            </a:r>
          </a:p>
          <a:p>
            <a:pPr marL="1327150" lvl="2" indent="-412750" eaLnBrk="1" hangingPunct="1">
              <a:lnSpc>
                <a:spcPct val="90000"/>
              </a:lnSpc>
              <a:buFontTx/>
              <a:buAutoNum type="arabicPeriod"/>
            </a:pPr>
            <a:r>
              <a:rPr lang="en-GB" sz="1800" smtClean="0">
                <a:latin typeface="Times New Roman" pitchFamily="18" charset="0"/>
              </a:rPr>
              <a:t>Initialise the list of lines to all lines</a:t>
            </a:r>
          </a:p>
          <a:p>
            <a:pPr marL="1327150" lvl="2" indent="-412750" eaLnBrk="1" hangingPunct="1">
              <a:lnSpc>
                <a:spcPct val="90000"/>
              </a:lnSpc>
              <a:buFontTx/>
              <a:buAutoNum type="arabicPeriod"/>
            </a:pPr>
            <a:r>
              <a:rPr lang="en-GB" sz="1800" smtClean="0">
                <a:latin typeface="Times New Roman" pitchFamily="18" charset="0"/>
              </a:rPr>
              <a:t>Classify lines as in </a:t>
            </a:r>
            <a:r>
              <a:rPr lang="en-GB" sz="1800" b="1" i="1" smtClean="0">
                <a:latin typeface="Times New Roman" pitchFamily="18" charset="0"/>
              </a:rPr>
              <a:t>Phase I</a:t>
            </a:r>
          </a:p>
          <a:p>
            <a:pPr marL="1743075" lvl="3" indent="-371475" eaLnBrk="1" hangingPunct="1">
              <a:lnSpc>
                <a:spcPct val="90000"/>
              </a:lnSpc>
              <a:buFontTx/>
              <a:buAutoNum type="romanLcPeriod"/>
            </a:pPr>
            <a:r>
              <a:rPr lang="en-GB" sz="1600" smtClean="0">
                <a:latin typeface="Times New Roman" pitchFamily="18" charset="0"/>
              </a:rPr>
              <a:t>Assign 4 point bit codes to both end points a</a:t>
            </a:r>
            <a:r>
              <a:rPr lang="en-GB" sz="1600" baseline="-25000" smtClean="0">
                <a:latin typeface="Times New Roman" pitchFamily="18" charset="0"/>
              </a:rPr>
              <a:t>3</a:t>
            </a:r>
            <a:r>
              <a:rPr lang="en-GB" sz="1600" smtClean="0">
                <a:latin typeface="Times New Roman" pitchFamily="18" charset="0"/>
              </a:rPr>
              <a:t>a</a:t>
            </a:r>
            <a:r>
              <a:rPr lang="en-GB" sz="1600" baseline="-25000" smtClean="0">
                <a:latin typeface="Times New Roman" pitchFamily="18" charset="0"/>
              </a:rPr>
              <a:t>2</a:t>
            </a:r>
            <a:r>
              <a:rPr lang="en-GB" sz="1600" smtClean="0">
                <a:latin typeface="Times New Roman" pitchFamily="18" charset="0"/>
              </a:rPr>
              <a:t>a</a:t>
            </a:r>
            <a:r>
              <a:rPr lang="en-GB" sz="1600" baseline="-25000" smtClean="0">
                <a:latin typeface="Times New Roman" pitchFamily="18" charset="0"/>
              </a:rPr>
              <a:t>1</a:t>
            </a:r>
            <a:r>
              <a:rPr lang="en-GB" sz="1600" smtClean="0">
                <a:latin typeface="Times New Roman" pitchFamily="18" charset="0"/>
              </a:rPr>
              <a:t>a</a:t>
            </a:r>
            <a:r>
              <a:rPr lang="en-GB" sz="1600" baseline="-25000" smtClean="0">
                <a:latin typeface="Times New Roman" pitchFamily="18" charset="0"/>
              </a:rPr>
              <a:t>0</a:t>
            </a:r>
            <a:r>
              <a:rPr lang="en-GB" sz="1600" smtClean="0">
                <a:latin typeface="Times New Roman" pitchFamily="18" charset="0"/>
              </a:rPr>
              <a:t> and b</a:t>
            </a:r>
            <a:r>
              <a:rPr lang="en-GB" sz="1600" baseline="-25000" smtClean="0">
                <a:latin typeface="Times New Roman" pitchFamily="18" charset="0"/>
              </a:rPr>
              <a:t>3</a:t>
            </a:r>
            <a:r>
              <a:rPr lang="en-GB" sz="1600" smtClean="0">
                <a:latin typeface="Times New Roman" pitchFamily="18" charset="0"/>
              </a:rPr>
              <a:t>b</a:t>
            </a:r>
            <a:r>
              <a:rPr lang="en-GB" sz="1600" baseline="-25000" smtClean="0">
                <a:latin typeface="Times New Roman" pitchFamily="18" charset="0"/>
              </a:rPr>
              <a:t>2</a:t>
            </a:r>
            <a:r>
              <a:rPr lang="en-GB" sz="1600" smtClean="0">
                <a:latin typeface="Times New Roman" pitchFamily="18" charset="0"/>
              </a:rPr>
              <a:t>b</a:t>
            </a:r>
            <a:r>
              <a:rPr lang="en-GB" sz="1600" baseline="-25000" smtClean="0">
                <a:latin typeface="Times New Roman" pitchFamily="18" charset="0"/>
              </a:rPr>
              <a:t>1</a:t>
            </a:r>
            <a:r>
              <a:rPr lang="en-GB" sz="1600" smtClean="0">
                <a:latin typeface="Times New Roman" pitchFamily="18" charset="0"/>
              </a:rPr>
              <a:t>b</a:t>
            </a:r>
            <a:r>
              <a:rPr lang="en-GB" sz="1600" baseline="-25000" smtClean="0">
                <a:latin typeface="Times New Roman" pitchFamily="18" charset="0"/>
              </a:rPr>
              <a:t>0</a:t>
            </a:r>
            <a:r>
              <a:rPr lang="en-GB" sz="1600" smtClean="0">
                <a:latin typeface="Times New Roman" pitchFamily="18" charset="0"/>
              </a:rPr>
              <a:t> </a:t>
            </a:r>
          </a:p>
          <a:p>
            <a:pPr marL="1743075" lvl="3" indent="-371475" eaLnBrk="1" hangingPunct="1">
              <a:lnSpc>
                <a:spcPct val="90000"/>
              </a:lnSpc>
              <a:buFontTx/>
              <a:buAutoNum type="romanLcPeriod"/>
            </a:pPr>
            <a:r>
              <a:rPr lang="en-GB" sz="1600" smtClean="0">
                <a:latin typeface="Times New Roman" pitchFamily="18" charset="0"/>
              </a:rPr>
              <a:t>If (a</a:t>
            </a:r>
            <a:r>
              <a:rPr lang="en-GB" sz="1600" baseline="-25000" smtClean="0">
                <a:latin typeface="Times New Roman" pitchFamily="18" charset="0"/>
              </a:rPr>
              <a:t>3</a:t>
            </a:r>
            <a:r>
              <a:rPr lang="en-GB" sz="1600" smtClean="0">
                <a:latin typeface="Times New Roman" pitchFamily="18" charset="0"/>
              </a:rPr>
              <a:t>a</a:t>
            </a:r>
            <a:r>
              <a:rPr lang="en-GB" sz="1600" baseline="-25000" smtClean="0">
                <a:latin typeface="Times New Roman" pitchFamily="18" charset="0"/>
              </a:rPr>
              <a:t>2</a:t>
            </a:r>
            <a:r>
              <a:rPr lang="en-GB" sz="1600" smtClean="0">
                <a:latin typeface="Times New Roman" pitchFamily="18" charset="0"/>
              </a:rPr>
              <a:t>a</a:t>
            </a:r>
            <a:r>
              <a:rPr lang="en-GB" sz="1600" baseline="-25000" smtClean="0">
                <a:latin typeface="Times New Roman" pitchFamily="18" charset="0"/>
              </a:rPr>
              <a:t>1</a:t>
            </a:r>
            <a:r>
              <a:rPr lang="en-GB" sz="1600" smtClean="0">
                <a:latin typeface="Times New Roman" pitchFamily="18" charset="0"/>
              </a:rPr>
              <a:t>a</a:t>
            </a:r>
            <a:r>
              <a:rPr lang="en-GB" sz="1600" baseline="-25000" smtClean="0">
                <a:latin typeface="Times New Roman" pitchFamily="18" charset="0"/>
              </a:rPr>
              <a:t>0</a:t>
            </a:r>
            <a:r>
              <a:rPr lang="en-GB" sz="1600" smtClean="0">
                <a:latin typeface="Times New Roman" pitchFamily="18" charset="0"/>
              </a:rPr>
              <a:t> = b</a:t>
            </a:r>
            <a:r>
              <a:rPr lang="en-GB" sz="1600" baseline="-25000" smtClean="0">
                <a:latin typeface="Times New Roman" pitchFamily="18" charset="0"/>
              </a:rPr>
              <a:t>3</a:t>
            </a:r>
            <a:r>
              <a:rPr lang="en-GB" sz="1600" smtClean="0">
                <a:latin typeface="Times New Roman" pitchFamily="18" charset="0"/>
              </a:rPr>
              <a:t>b</a:t>
            </a:r>
            <a:r>
              <a:rPr lang="en-GB" sz="1600" baseline="-25000" smtClean="0">
                <a:latin typeface="Times New Roman" pitchFamily="18" charset="0"/>
              </a:rPr>
              <a:t>2</a:t>
            </a:r>
            <a:r>
              <a:rPr lang="en-GB" sz="1600" smtClean="0">
                <a:latin typeface="Times New Roman" pitchFamily="18" charset="0"/>
              </a:rPr>
              <a:t>b</a:t>
            </a:r>
            <a:r>
              <a:rPr lang="en-GB" sz="1600" baseline="-25000" smtClean="0">
                <a:latin typeface="Times New Roman" pitchFamily="18" charset="0"/>
              </a:rPr>
              <a:t>1</a:t>
            </a:r>
            <a:r>
              <a:rPr lang="en-GB" sz="1600" smtClean="0">
                <a:latin typeface="Times New Roman" pitchFamily="18" charset="0"/>
              </a:rPr>
              <a:t>b</a:t>
            </a:r>
            <a:r>
              <a:rPr lang="en-GB" sz="1600" baseline="-25000" smtClean="0">
                <a:latin typeface="Times New Roman" pitchFamily="18" charset="0"/>
              </a:rPr>
              <a:t>0 </a:t>
            </a:r>
            <a:r>
              <a:rPr lang="en-GB" sz="1600" smtClean="0">
                <a:latin typeface="Times New Roman" pitchFamily="18" charset="0"/>
              </a:rPr>
              <a:t> =  0 )Line in category 1</a:t>
            </a:r>
          </a:p>
          <a:p>
            <a:pPr marL="1743075" lvl="3" indent="-371475" eaLnBrk="1" hangingPunct="1">
              <a:lnSpc>
                <a:spcPct val="90000"/>
              </a:lnSpc>
              <a:buFontTx/>
              <a:buAutoNum type="romanLcPeriod"/>
            </a:pPr>
            <a:r>
              <a:rPr lang="en-GB" sz="1600" smtClean="0">
                <a:latin typeface="Times New Roman" pitchFamily="18" charset="0"/>
              </a:rPr>
              <a:t>If (a</a:t>
            </a:r>
            <a:r>
              <a:rPr lang="en-GB" sz="1600" baseline="-25000" smtClean="0">
                <a:latin typeface="Times New Roman" pitchFamily="18" charset="0"/>
              </a:rPr>
              <a:t>3</a:t>
            </a:r>
            <a:r>
              <a:rPr lang="en-GB" sz="1600" smtClean="0">
                <a:latin typeface="Times New Roman" pitchFamily="18" charset="0"/>
              </a:rPr>
              <a:t>a</a:t>
            </a:r>
            <a:r>
              <a:rPr lang="en-GB" sz="1600" baseline="-25000" smtClean="0">
                <a:latin typeface="Times New Roman" pitchFamily="18" charset="0"/>
              </a:rPr>
              <a:t>2</a:t>
            </a:r>
            <a:r>
              <a:rPr lang="en-GB" sz="1600" smtClean="0">
                <a:latin typeface="Times New Roman" pitchFamily="18" charset="0"/>
              </a:rPr>
              <a:t>a</a:t>
            </a:r>
            <a:r>
              <a:rPr lang="en-GB" sz="1600" baseline="-25000" smtClean="0">
                <a:latin typeface="Times New Roman" pitchFamily="18" charset="0"/>
              </a:rPr>
              <a:t>1</a:t>
            </a:r>
            <a:r>
              <a:rPr lang="en-GB" sz="1600" smtClean="0">
                <a:latin typeface="Times New Roman" pitchFamily="18" charset="0"/>
              </a:rPr>
              <a:t>a</a:t>
            </a:r>
            <a:r>
              <a:rPr lang="en-GB" sz="1600" baseline="-25000" smtClean="0">
                <a:latin typeface="Times New Roman" pitchFamily="18" charset="0"/>
              </a:rPr>
              <a:t>0</a:t>
            </a:r>
            <a:r>
              <a:rPr lang="en-GB" sz="1600" smtClean="0">
                <a:latin typeface="Times New Roman" pitchFamily="18" charset="0"/>
              </a:rPr>
              <a:t>)AND (b</a:t>
            </a:r>
            <a:r>
              <a:rPr lang="en-GB" sz="1600" baseline="-25000" smtClean="0">
                <a:latin typeface="Times New Roman" pitchFamily="18" charset="0"/>
              </a:rPr>
              <a:t>3</a:t>
            </a:r>
            <a:r>
              <a:rPr lang="en-GB" sz="1600" smtClean="0">
                <a:latin typeface="Times New Roman" pitchFamily="18" charset="0"/>
              </a:rPr>
              <a:t>b</a:t>
            </a:r>
            <a:r>
              <a:rPr lang="en-GB" sz="1600" baseline="-25000" smtClean="0">
                <a:latin typeface="Times New Roman" pitchFamily="18" charset="0"/>
              </a:rPr>
              <a:t>2</a:t>
            </a:r>
            <a:r>
              <a:rPr lang="en-GB" sz="1600" smtClean="0">
                <a:latin typeface="Times New Roman" pitchFamily="18" charset="0"/>
              </a:rPr>
              <a:t>b</a:t>
            </a:r>
            <a:r>
              <a:rPr lang="en-GB" sz="1600" baseline="-25000" smtClean="0">
                <a:latin typeface="Times New Roman" pitchFamily="18" charset="0"/>
              </a:rPr>
              <a:t>1</a:t>
            </a:r>
            <a:r>
              <a:rPr lang="en-GB" sz="1600" smtClean="0">
                <a:latin typeface="Times New Roman" pitchFamily="18" charset="0"/>
              </a:rPr>
              <a:t>b</a:t>
            </a:r>
            <a:r>
              <a:rPr lang="en-GB" sz="1600" baseline="-25000" smtClean="0">
                <a:latin typeface="Times New Roman" pitchFamily="18" charset="0"/>
              </a:rPr>
              <a:t>0 </a:t>
            </a:r>
            <a:r>
              <a:rPr lang="en-GB" sz="1600" smtClean="0">
                <a:latin typeface="Times New Roman" pitchFamily="18" charset="0"/>
              </a:rPr>
              <a:t>) #  0 ) Line in category 2</a:t>
            </a:r>
          </a:p>
          <a:p>
            <a:pPr marL="1743075" lvl="3" indent="-371475" eaLnBrk="1" hangingPunct="1">
              <a:lnSpc>
                <a:spcPct val="90000"/>
              </a:lnSpc>
              <a:buFontTx/>
              <a:buAutoNum type="romanLcPeriod"/>
            </a:pPr>
            <a:r>
              <a:rPr lang="en-GB" sz="1600" smtClean="0">
                <a:latin typeface="Times New Roman" pitchFamily="18" charset="0"/>
              </a:rPr>
              <a:t>If (a</a:t>
            </a:r>
            <a:r>
              <a:rPr lang="en-GB" sz="1600" baseline="-25000" smtClean="0">
                <a:latin typeface="Times New Roman" pitchFamily="18" charset="0"/>
              </a:rPr>
              <a:t>3</a:t>
            </a:r>
            <a:r>
              <a:rPr lang="en-GB" sz="1600" smtClean="0">
                <a:latin typeface="Times New Roman" pitchFamily="18" charset="0"/>
              </a:rPr>
              <a:t>a</a:t>
            </a:r>
            <a:r>
              <a:rPr lang="en-GB" sz="1600" baseline="-25000" smtClean="0">
                <a:latin typeface="Times New Roman" pitchFamily="18" charset="0"/>
              </a:rPr>
              <a:t>2</a:t>
            </a:r>
            <a:r>
              <a:rPr lang="en-GB" sz="1600" smtClean="0">
                <a:latin typeface="Times New Roman" pitchFamily="18" charset="0"/>
              </a:rPr>
              <a:t>a</a:t>
            </a:r>
            <a:r>
              <a:rPr lang="en-GB" sz="1600" baseline="-25000" smtClean="0">
                <a:latin typeface="Times New Roman" pitchFamily="18" charset="0"/>
              </a:rPr>
              <a:t>1</a:t>
            </a:r>
            <a:r>
              <a:rPr lang="en-GB" sz="1600" smtClean="0">
                <a:latin typeface="Times New Roman" pitchFamily="18" charset="0"/>
              </a:rPr>
              <a:t>a</a:t>
            </a:r>
            <a:r>
              <a:rPr lang="en-GB" sz="1600" baseline="-25000" smtClean="0">
                <a:latin typeface="Times New Roman" pitchFamily="18" charset="0"/>
              </a:rPr>
              <a:t>0</a:t>
            </a:r>
            <a:r>
              <a:rPr lang="en-GB" sz="1600" smtClean="0">
                <a:latin typeface="Times New Roman" pitchFamily="18" charset="0"/>
              </a:rPr>
              <a:t>)AND (b</a:t>
            </a:r>
            <a:r>
              <a:rPr lang="en-GB" sz="1600" baseline="-25000" smtClean="0">
                <a:latin typeface="Times New Roman" pitchFamily="18" charset="0"/>
              </a:rPr>
              <a:t>3</a:t>
            </a:r>
            <a:r>
              <a:rPr lang="en-GB" sz="1600" smtClean="0">
                <a:latin typeface="Times New Roman" pitchFamily="18" charset="0"/>
              </a:rPr>
              <a:t>b</a:t>
            </a:r>
            <a:r>
              <a:rPr lang="en-GB" sz="1600" baseline="-25000" smtClean="0">
                <a:latin typeface="Times New Roman" pitchFamily="18" charset="0"/>
              </a:rPr>
              <a:t>2</a:t>
            </a:r>
            <a:r>
              <a:rPr lang="en-GB" sz="1600" smtClean="0">
                <a:latin typeface="Times New Roman" pitchFamily="18" charset="0"/>
              </a:rPr>
              <a:t>b</a:t>
            </a:r>
            <a:r>
              <a:rPr lang="en-GB" sz="1600" baseline="-25000" smtClean="0">
                <a:latin typeface="Times New Roman" pitchFamily="18" charset="0"/>
              </a:rPr>
              <a:t>1</a:t>
            </a:r>
            <a:r>
              <a:rPr lang="en-GB" sz="1600" smtClean="0">
                <a:latin typeface="Times New Roman" pitchFamily="18" charset="0"/>
              </a:rPr>
              <a:t>b</a:t>
            </a:r>
            <a:r>
              <a:rPr lang="en-GB" sz="1600" baseline="-25000" smtClean="0">
                <a:latin typeface="Times New Roman" pitchFamily="18" charset="0"/>
              </a:rPr>
              <a:t>0 </a:t>
            </a:r>
            <a:r>
              <a:rPr lang="en-GB" sz="1600" smtClean="0">
                <a:latin typeface="Times New Roman" pitchFamily="18" charset="0"/>
              </a:rPr>
              <a:t>) =  0 ) Line in category 3</a:t>
            </a:r>
          </a:p>
          <a:p>
            <a:pPr marL="1327150" lvl="2" indent="-412750" eaLnBrk="1" hangingPunct="1">
              <a:lnSpc>
                <a:spcPct val="90000"/>
              </a:lnSpc>
              <a:buFontTx/>
              <a:buAutoNum type="arabicPeriod"/>
            </a:pPr>
            <a:r>
              <a:rPr lang="en-GB" sz="1800" smtClean="0">
                <a:latin typeface="Times New Roman" pitchFamily="18" charset="0"/>
              </a:rPr>
              <a:t>Display all lines from the list in category 1 and remove;</a:t>
            </a:r>
          </a:p>
          <a:p>
            <a:pPr marL="1327150" lvl="2" indent="-412750" eaLnBrk="1" hangingPunct="1">
              <a:lnSpc>
                <a:spcPct val="90000"/>
              </a:lnSpc>
              <a:buFontTx/>
              <a:buAutoNum type="arabicPeriod"/>
            </a:pPr>
            <a:r>
              <a:rPr lang="en-GB" sz="1800" smtClean="0">
                <a:latin typeface="Times New Roman" pitchFamily="18" charset="0"/>
              </a:rPr>
              <a:t>Delete all lines from the list in category 2 as they are invisible;</a:t>
            </a:r>
          </a:p>
          <a:p>
            <a:pPr marL="1327150" lvl="2" indent="-412750" eaLnBrk="1" hangingPunct="1">
              <a:lnSpc>
                <a:spcPct val="90000"/>
              </a:lnSpc>
              <a:buFontTx/>
              <a:buAutoNum type="arabicPeriod"/>
            </a:pPr>
            <a:r>
              <a:rPr lang="en-GB" sz="1800" smtClean="0">
                <a:latin typeface="Times New Roman" pitchFamily="18" charset="0"/>
              </a:rPr>
              <a:t>Divide all lines of category 3 are into two smaller segments at mid-point </a:t>
            </a:r>
            <a:r>
              <a:rPr lang="en-GB" sz="1800" i="1" smtClean="0">
                <a:latin typeface="Times New Roman" pitchFamily="18" charset="0"/>
              </a:rPr>
              <a:t>(x</a:t>
            </a:r>
            <a:r>
              <a:rPr lang="en-GB" sz="1800" i="1" baseline="-25000" smtClean="0">
                <a:latin typeface="Times New Roman" pitchFamily="18" charset="0"/>
              </a:rPr>
              <a:t>m</a:t>
            </a:r>
            <a:r>
              <a:rPr lang="en-GB" sz="1800" i="1" smtClean="0">
                <a:latin typeface="Times New Roman" pitchFamily="18" charset="0"/>
              </a:rPr>
              <a:t>,y</a:t>
            </a:r>
            <a:r>
              <a:rPr lang="en-GB" sz="1800" i="1" baseline="-25000" smtClean="0">
                <a:latin typeface="Times New Roman" pitchFamily="18" charset="0"/>
              </a:rPr>
              <a:t>m</a:t>
            </a:r>
            <a:r>
              <a:rPr lang="en-GB" sz="1800" i="1" smtClean="0">
                <a:latin typeface="Times New Roman" pitchFamily="18" charset="0"/>
              </a:rPr>
              <a:t>)</a:t>
            </a:r>
            <a:r>
              <a:rPr lang="en-GB" sz="1800" smtClean="0">
                <a:latin typeface="Times New Roman" pitchFamily="18" charset="0"/>
              </a:rPr>
              <a:t> where </a:t>
            </a:r>
            <a:r>
              <a:rPr lang="en-GB" sz="1800" i="1" smtClean="0">
                <a:latin typeface="Times New Roman" pitchFamily="18" charset="0"/>
              </a:rPr>
              <a:t>x</a:t>
            </a:r>
            <a:r>
              <a:rPr lang="en-GB" sz="1800" i="1" baseline="-25000" smtClean="0">
                <a:latin typeface="Times New Roman" pitchFamily="18" charset="0"/>
              </a:rPr>
              <a:t>m </a:t>
            </a:r>
            <a:r>
              <a:rPr lang="en-GB" sz="1800" i="1" smtClean="0">
                <a:latin typeface="Times New Roman" pitchFamily="18" charset="0"/>
              </a:rPr>
              <a:t>= (x</a:t>
            </a:r>
            <a:r>
              <a:rPr lang="en-GB" sz="1800" i="1" baseline="-25000" smtClean="0">
                <a:latin typeface="Times New Roman" pitchFamily="18" charset="0"/>
              </a:rPr>
              <a:t>1 </a:t>
            </a:r>
            <a:r>
              <a:rPr lang="en-GB" sz="1800" i="1" smtClean="0">
                <a:latin typeface="Times New Roman" pitchFamily="18" charset="0"/>
              </a:rPr>
              <a:t>+x</a:t>
            </a:r>
            <a:r>
              <a:rPr lang="en-GB" sz="1800" i="1" baseline="-25000" smtClean="0">
                <a:latin typeface="Times New Roman" pitchFamily="18" charset="0"/>
              </a:rPr>
              <a:t>2</a:t>
            </a:r>
            <a:r>
              <a:rPr lang="en-GB" sz="1800" i="1" smtClean="0">
                <a:latin typeface="Times New Roman" pitchFamily="18" charset="0"/>
              </a:rPr>
              <a:t>)/2 and y</a:t>
            </a:r>
            <a:r>
              <a:rPr lang="en-GB" sz="1800" i="1" baseline="-25000" smtClean="0">
                <a:latin typeface="Times New Roman" pitchFamily="18" charset="0"/>
              </a:rPr>
              <a:t>m </a:t>
            </a:r>
            <a:r>
              <a:rPr lang="en-GB" sz="1800" i="1" smtClean="0">
                <a:latin typeface="Times New Roman" pitchFamily="18" charset="0"/>
              </a:rPr>
              <a:t>= (y</a:t>
            </a:r>
            <a:r>
              <a:rPr lang="en-GB" sz="1800" i="1" baseline="-25000" smtClean="0">
                <a:latin typeface="Times New Roman" pitchFamily="18" charset="0"/>
              </a:rPr>
              <a:t>1 </a:t>
            </a:r>
            <a:r>
              <a:rPr lang="en-GB" sz="1800" i="1" smtClean="0">
                <a:latin typeface="Times New Roman" pitchFamily="18" charset="0"/>
              </a:rPr>
              <a:t>+y</a:t>
            </a:r>
            <a:r>
              <a:rPr lang="en-GB" sz="1800" i="1" baseline="-25000" smtClean="0">
                <a:latin typeface="Times New Roman" pitchFamily="18" charset="0"/>
              </a:rPr>
              <a:t>2</a:t>
            </a:r>
            <a:r>
              <a:rPr lang="en-GB" sz="1800" i="1" smtClean="0">
                <a:latin typeface="Times New Roman" pitchFamily="18" charset="0"/>
              </a:rPr>
              <a:t>)/2 </a:t>
            </a:r>
          </a:p>
          <a:p>
            <a:pPr marL="1327150" lvl="2" indent="-412750" eaLnBrk="1" hangingPunct="1">
              <a:lnSpc>
                <a:spcPct val="90000"/>
              </a:lnSpc>
              <a:buFontTx/>
              <a:buAutoNum type="arabicPeriod"/>
            </a:pPr>
            <a:r>
              <a:rPr lang="en-GB" sz="1800" smtClean="0">
                <a:latin typeface="Times New Roman" pitchFamily="18" charset="0"/>
              </a:rPr>
              <a:t>Remove the original line from list and enter its two newly created segments.</a:t>
            </a:r>
          </a:p>
          <a:p>
            <a:pPr marL="1327150" lvl="2" indent="-412750" eaLnBrk="1" hangingPunct="1">
              <a:lnSpc>
                <a:spcPct val="90000"/>
              </a:lnSpc>
              <a:buFontTx/>
              <a:buAutoNum type="arabicPeriod"/>
            </a:pPr>
            <a:r>
              <a:rPr lang="en-GB" sz="1800" smtClean="0">
                <a:latin typeface="Times New Roman" pitchFamily="18" charset="0"/>
              </a:rPr>
              <a:t>Repeat step 2-5 until list is null.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GB" smtClean="0">
              <a:latin typeface="Times New Roman" pitchFamily="18" charset="0"/>
            </a:endParaRPr>
          </a:p>
        </p:txBody>
      </p:sp>
      <p:sp>
        <p:nvSpPr>
          <p:cNvPr id="40966" name="Line 3"/>
          <p:cNvSpPr>
            <a:spLocks noChangeShapeType="1"/>
          </p:cNvSpPr>
          <p:nvPr/>
        </p:nvSpPr>
        <p:spPr bwMode="auto">
          <a:xfrm rot="16200000" flipH="1">
            <a:off x="1204118" y="3647282"/>
            <a:ext cx="4691063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Line 4"/>
          <p:cNvSpPr>
            <a:spLocks noChangeShapeType="1"/>
          </p:cNvSpPr>
          <p:nvPr/>
        </p:nvSpPr>
        <p:spPr bwMode="auto">
          <a:xfrm rot="16200000" flipH="1">
            <a:off x="4314031" y="3698082"/>
            <a:ext cx="46942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Line 5"/>
          <p:cNvSpPr>
            <a:spLocks noChangeShapeType="1"/>
          </p:cNvSpPr>
          <p:nvPr/>
        </p:nvSpPr>
        <p:spPr bwMode="auto">
          <a:xfrm flipH="1">
            <a:off x="2073275" y="2811463"/>
            <a:ext cx="6411913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Line 6"/>
          <p:cNvSpPr>
            <a:spLocks noChangeShapeType="1"/>
          </p:cNvSpPr>
          <p:nvPr/>
        </p:nvSpPr>
        <p:spPr bwMode="auto">
          <a:xfrm flipH="1">
            <a:off x="2138363" y="4870450"/>
            <a:ext cx="6411912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0" name="Line 7"/>
          <p:cNvSpPr>
            <a:spLocks noChangeShapeType="1"/>
          </p:cNvSpPr>
          <p:nvPr/>
        </p:nvSpPr>
        <p:spPr bwMode="auto">
          <a:xfrm>
            <a:off x="1270000" y="6108700"/>
            <a:ext cx="7153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Line 8"/>
          <p:cNvSpPr>
            <a:spLocks noChangeShapeType="1"/>
          </p:cNvSpPr>
          <p:nvPr/>
        </p:nvSpPr>
        <p:spPr bwMode="auto">
          <a:xfrm flipV="1">
            <a:off x="1997075" y="1339850"/>
            <a:ext cx="0" cy="5284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Rectangle 9"/>
          <p:cNvSpPr>
            <a:spLocks noChangeArrowheads="1"/>
          </p:cNvSpPr>
          <p:nvPr/>
        </p:nvSpPr>
        <p:spPr bwMode="auto">
          <a:xfrm>
            <a:off x="3544888" y="2790825"/>
            <a:ext cx="3117850" cy="2079625"/>
          </a:xfrm>
          <a:prstGeom prst="rect">
            <a:avLst/>
          </a:prstGeom>
          <a:noFill/>
          <a:ln w="44450">
            <a:solidFill>
              <a:srgbClr val="FF66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0"/>
          <p:cNvSpPr>
            <a:spLocks noChangeShapeType="1"/>
          </p:cNvSpPr>
          <p:nvPr/>
        </p:nvSpPr>
        <p:spPr bwMode="auto">
          <a:xfrm flipH="1">
            <a:off x="1828800" y="2805113"/>
            <a:ext cx="3127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Line 11"/>
          <p:cNvSpPr>
            <a:spLocks noChangeShapeType="1"/>
          </p:cNvSpPr>
          <p:nvPr/>
        </p:nvSpPr>
        <p:spPr bwMode="auto">
          <a:xfrm flipH="1">
            <a:off x="1828800" y="4873625"/>
            <a:ext cx="3127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Line 12"/>
          <p:cNvSpPr>
            <a:spLocks noChangeShapeType="1"/>
          </p:cNvSpPr>
          <p:nvPr/>
        </p:nvSpPr>
        <p:spPr bwMode="auto">
          <a:xfrm>
            <a:off x="3554413" y="5959475"/>
            <a:ext cx="0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6" name="Line 13"/>
          <p:cNvSpPr>
            <a:spLocks noChangeShapeType="1"/>
          </p:cNvSpPr>
          <p:nvPr/>
        </p:nvSpPr>
        <p:spPr bwMode="auto">
          <a:xfrm>
            <a:off x="6661150" y="5937250"/>
            <a:ext cx="0" cy="338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Text Box 14"/>
          <p:cNvSpPr txBox="1">
            <a:spLocks noChangeArrowheads="1"/>
          </p:cNvSpPr>
          <p:nvPr/>
        </p:nvSpPr>
        <p:spPr bwMode="auto">
          <a:xfrm>
            <a:off x="1114425" y="2603500"/>
            <a:ext cx="750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wy</a:t>
            </a:r>
            <a:r>
              <a:rPr lang="en-IE"/>
              <a:t>max</a:t>
            </a:r>
            <a:endParaRPr lang="en-US" baseline="0"/>
          </a:p>
        </p:txBody>
      </p:sp>
      <p:sp>
        <p:nvSpPr>
          <p:cNvPr id="40978" name="Text Box 15"/>
          <p:cNvSpPr txBox="1">
            <a:spLocks noChangeArrowheads="1"/>
          </p:cNvSpPr>
          <p:nvPr/>
        </p:nvSpPr>
        <p:spPr bwMode="auto">
          <a:xfrm>
            <a:off x="1155700" y="4660900"/>
            <a:ext cx="709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wy</a:t>
            </a:r>
            <a:r>
              <a:rPr lang="en-IE"/>
              <a:t>min</a:t>
            </a:r>
            <a:endParaRPr lang="en-US" baseline="0"/>
          </a:p>
        </p:txBody>
      </p:sp>
      <p:sp>
        <p:nvSpPr>
          <p:cNvPr id="40979" name="Text Box 16"/>
          <p:cNvSpPr txBox="1">
            <a:spLocks noChangeArrowheads="1"/>
          </p:cNvSpPr>
          <p:nvPr/>
        </p:nvSpPr>
        <p:spPr bwMode="auto">
          <a:xfrm>
            <a:off x="3184525" y="6207125"/>
            <a:ext cx="7080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wx</a:t>
            </a:r>
            <a:r>
              <a:rPr lang="en-IE"/>
              <a:t>min</a:t>
            </a:r>
            <a:endParaRPr lang="en-US" baseline="0"/>
          </a:p>
        </p:txBody>
      </p:sp>
      <p:sp>
        <p:nvSpPr>
          <p:cNvPr id="40980" name="Text Box 17"/>
          <p:cNvSpPr txBox="1">
            <a:spLocks noChangeArrowheads="1"/>
          </p:cNvSpPr>
          <p:nvPr/>
        </p:nvSpPr>
        <p:spPr bwMode="auto">
          <a:xfrm>
            <a:off x="6267450" y="6205538"/>
            <a:ext cx="750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wx</a:t>
            </a:r>
            <a:r>
              <a:rPr lang="en-IE"/>
              <a:t>max</a:t>
            </a:r>
            <a:endParaRPr lang="en-US" baseline="0"/>
          </a:p>
        </p:txBody>
      </p:sp>
      <p:sp>
        <p:nvSpPr>
          <p:cNvPr id="40981" name="Text Box 18"/>
          <p:cNvSpPr txBox="1">
            <a:spLocks noChangeArrowheads="1"/>
          </p:cNvSpPr>
          <p:nvPr/>
        </p:nvSpPr>
        <p:spPr bwMode="auto">
          <a:xfrm>
            <a:off x="4525963" y="2314575"/>
            <a:ext cx="1157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 sz="2000" b="1" baseline="0">
                <a:solidFill>
                  <a:srgbClr val="FF9900"/>
                </a:solidFill>
              </a:rPr>
              <a:t>Window</a:t>
            </a:r>
            <a:endParaRPr lang="en-US" sz="2000" b="1" baseline="0">
              <a:solidFill>
                <a:srgbClr val="FF9900"/>
              </a:solidFill>
            </a:endParaRPr>
          </a:p>
        </p:txBody>
      </p:sp>
      <p:sp>
        <p:nvSpPr>
          <p:cNvPr id="40982" name="Line 19"/>
          <p:cNvSpPr>
            <a:spLocks noChangeShapeType="1"/>
          </p:cNvSpPr>
          <p:nvPr/>
        </p:nvSpPr>
        <p:spPr bwMode="auto">
          <a:xfrm flipV="1">
            <a:off x="4038600" y="2590800"/>
            <a:ext cx="44196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95" name="Line 23"/>
          <p:cNvSpPr>
            <a:spLocks noChangeShapeType="1"/>
          </p:cNvSpPr>
          <p:nvPr/>
        </p:nvSpPr>
        <p:spPr bwMode="auto">
          <a:xfrm>
            <a:off x="6248400" y="3352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097" name="Line 25"/>
          <p:cNvSpPr>
            <a:spLocks noChangeShapeType="1"/>
          </p:cNvSpPr>
          <p:nvPr/>
        </p:nvSpPr>
        <p:spPr bwMode="auto">
          <a:xfrm flipV="1">
            <a:off x="4038600" y="3429000"/>
            <a:ext cx="2209800" cy="838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098" name="Line 26"/>
          <p:cNvSpPr>
            <a:spLocks noChangeShapeType="1"/>
          </p:cNvSpPr>
          <p:nvPr/>
        </p:nvSpPr>
        <p:spPr bwMode="auto">
          <a:xfrm flipV="1">
            <a:off x="6248400" y="2590800"/>
            <a:ext cx="2209800" cy="8382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7315200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103" name="Line 31"/>
          <p:cNvSpPr>
            <a:spLocks noChangeShapeType="1"/>
          </p:cNvSpPr>
          <p:nvPr/>
        </p:nvSpPr>
        <p:spPr bwMode="auto">
          <a:xfrm flipV="1">
            <a:off x="7315200" y="2590800"/>
            <a:ext cx="1143000" cy="4572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104" name="Line 32"/>
          <p:cNvSpPr>
            <a:spLocks noChangeShapeType="1"/>
          </p:cNvSpPr>
          <p:nvPr/>
        </p:nvSpPr>
        <p:spPr bwMode="auto">
          <a:xfrm flipV="1">
            <a:off x="6248400" y="3048000"/>
            <a:ext cx="990600" cy="3810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5" grpId="0" animBg="1"/>
      <p:bldP spid="131097" grpId="0" animBg="1"/>
      <p:bldP spid="131098" grpId="0" animBg="1"/>
      <p:bldP spid="131099" grpId="0" animBg="1"/>
      <p:bldP spid="131103" grpId="0" animBg="1"/>
      <p:bldP spid="131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2D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74738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sz="2400" smtClean="0">
                <a:latin typeface="Times New Roman" pitchFamily="18" charset="0"/>
              </a:rPr>
              <a:t>When we display a scene only those objects within a particular window are displayed</a:t>
            </a:r>
            <a:endParaRPr lang="en-US" sz="2400" smtClean="0">
              <a:latin typeface="Times New Roman" pitchFamily="18" charset="0"/>
            </a:endParaRPr>
          </a:p>
        </p:txBody>
      </p:sp>
      <p:sp>
        <p:nvSpPr>
          <p:cNvPr id="6151" name="Freeform 4"/>
          <p:cNvSpPr>
            <a:spLocks/>
          </p:cNvSpPr>
          <p:nvPr/>
        </p:nvSpPr>
        <p:spPr bwMode="auto">
          <a:xfrm>
            <a:off x="1835150" y="3122613"/>
            <a:ext cx="5472113" cy="2447925"/>
          </a:xfrm>
          <a:custGeom>
            <a:avLst/>
            <a:gdLst>
              <a:gd name="T0" fmla="*/ 0 w 4627"/>
              <a:gd name="T1" fmla="*/ 2313 h 2358"/>
              <a:gd name="T2" fmla="*/ 1905 w 4627"/>
              <a:gd name="T3" fmla="*/ 589 h 2358"/>
              <a:gd name="T4" fmla="*/ 2268 w 4627"/>
              <a:gd name="T5" fmla="*/ 1224 h 2358"/>
              <a:gd name="T6" fmla="*/ 2540 w 4627"/>
              <a:gd name="T7" fmla="*/ 272 h 2358"/>
              <a:gd name="T8" fmla="*/ 2994 w 4627"/>
              <a:gd name="T9" fmla="*/ 816 h 2358"/>
              <a:gd name="T10" fmla="*/ 3447 w 4627"/>
              <a:gd name="T11" fmla="*/ 0 h 2358"/>
              <a:gd name="T12" fmla="*/ 4627 w 4627"/>
              <a:gd name="T13" fmla="*/ 2358 h 2358"/>
              <a:gd name="T14" fmla="*/ 0 w 4627"/>
              <a:gd name="T15" fmla="*/ 2313 h 23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27"/>
              <a:gd name="T25" fmla="*/ 0 h 2358"/>
              <a:gd name="T26" fmla="*/ 4627 w 4627"/>
              <a:gd name="T27" fmla="*/ 2358 h 23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27" h="2358">
                <a:moveTo>
                  <a:pt x="0" y="2313"/>
                </a:moveTo>
                <a:lnTo>
                  <a:pt x="1905" y="589"/>
                </a:lnTo>
                <a:lnTo>
                  <a:pt x="2268" y="1224"/>
                </a:lnTo>
                <a:lnTo>
                  <a:pt x="2540" y="272"/>
                </a:lnTo>
                <a:lnTo>
                  <a:pt x="2994" y="816"/>
                </a:lnTo>
                <a:lnTo>
                  <a:pt x="3447" y="0"/>
                </a:lnTo>
                <a:lnTo>
                  <a:pt x="4627" y="2358"/>
                </a:lnTo>
                <a:lnTo>
                  <a:pt x="0" y="231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>
            <a:off x="1042988" y="5859463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Line 6"/>
          <p:cNvSpPr>
            <a:spLocks noChangeShapeType="1"/>
          </p:cNvSpPr>
          <p:nvPr/>
        </p:nvSpPr>
        <p:spPr bwMode="auto">
          <a:xfrm flipV="1">
            <a:off x="1547813" y="25463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Rectangle 7"/>
          <p:cNvSpPr>
            <a:spLocks noChangeArrowheads="1"/>
          </p:cNvSpPr>
          <p:nvPr/>
        </p:nvSpPr>
        <p:spPr bwMode="auto">
          <a:xfrm>
            <a:off x="3635375" y="2906713"/>
            <a:ext cx="2808288" cy="18732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8"/>
          <p:cNvSpPr>
            <a:spLocks noChangeShapeType="1"/>
          </p:cNvSpPr>
          <p:nvPr/>
        </p:nvSpPr>
        <p:spPr bwMode="auto">
          <a:xfrm flipH="1">
            <a:off x="1431925" y="29067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9"/>
          <p:cNvSpPr>
            <a:spLocks noChangeShapeType="1"/>
          </p:cNvSpPr>
          <p:nvPr/>
        </p:nvSpPr>
        <p:spPr bwMode="auto">
          <a:xfrm flipH="1">
            <a:off x="1431925" y="4778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0"/>
          <p:cNvSpPr>
            <a:spLocks noChangeShapeType="1"/>
          </p:cNvSpPr>
          <p:nvPr/>
        </p:nvSpPr>
        <p:spPr bwMode="auto">
          <a:xfrm>
            <a:off x="3635375" y="5757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11"/>
          <p:cNvSpPr>
            <a:spLocks noChangeShapeType="1"/>
          </p:cNvSpPr>
          <p:nvPr/>
        </p:nvSpPr>
        <p:spPr bwMode="auto">
          <a:xfrm>
            <a:off x="6443663" y="5757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Text Box 12"/>
          <p:cNvSpPr txBox="1">
            <a:spLocks noChangeArrowheads="1"/>
          </p:cNvSpPr>
          <p:nvPr/>
        </p:nvSpPr>
        <p:spPr bwMode="auto">
          <a:xfrm>
            <a:off x="700088" y="2690813"/>
            <a:ext cx="750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wy</a:t>
            </a:r>
            <a:r>
              <a:rPr lang="en-IE"/>
              <a:t>max</a:t>
            </a:r>
            <a:endParaRPr lang="en-US" baseline="0"/>
          </a:p>
        </p:txBody>
      </p:sp>
      <p:sp>
        <p:nvSpPr>
          <p:cNvPr id="6160" name="Text Box 13"/>
          <p:cNvSpPr txBox="1">
            <a:spLocks noChangeArrowheads="1"/>
          </p:cNvSpPr>
          <p:nvPr/>
        </p:nvSpPr>
        <p:spPr bwMode="auto">
          <a:xfrm>
            <a:off x="700088" y="4562475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wy</a:t>
            </a:r>
            <a:r>
              <a:rPr lang="en-IE"/>
              <a:t>min</a:t>
            </a:r>
            <a:endParaRPr lang="en-US" baseline="0"/>
          </a:p>
        </p:txBody>
      </p:sp>
      <p:sp>
        <p:nvSpPr>
          <p:cNvPr id="6161" name="Text Box 14"/>
          <p:cNvSpPr txBox="1">
            <a:spLocks noChangeArrowheads="1"/>
          </p:cNvSpPr>
          <p:nvPr/>
        </p:nvSpPr>
        <p:spPr bwMode="auto">
          <a:xfrm>
            <a:off x="3275013" y="5905500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wx</a:t>
            </a:r>
            <a:r>
              <a:rPr lang="en-IE"/>
              <a:t>min</a:t>
            </a:r>
            <a:endParaRPr lang="en-US" baseline="0"/>
          </a:p>
        </p:txBody>
      </p:sp>
      <p:sp>
        <p:nvSpPr>
          <p:cNvPr id="6162" name="Text Box 15"/>
          <p:cNvSpPr txBox="1">
            <a:spLocks noChangeArrowheads="1"/>
          </p:cNvSpPr>
          <p:nvPr/>
        </p:nvSpPr>
        <p:spPr bwMode="auto">
          <a:xfrm>
            <a:off x="6083300" y="5903913"/>
            <a:ext cx="750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wx</a:t>
            </a:r>
            <a:r>
              <a:rPr lang="en-IE"/>
              <a:t>max</a:t>
            </a:r>
            <a:endParaRPr lang="en-US" baseline="0"/>
          </a:p>
        </p:txBody>
      </p:sp>
      <p:sp>
        <p:nvSpPr>
          <p:cNvPr id="6163" name="Text Box 16"/>
          <p:cNvSpPr txBox="1">
            <a:spLocks noChangeArrowheads="1"/>
          </p:cNvSpPr>
          <p:nvPr/>
        </p:nvSpPr>
        <p:spPr bwMode="auto">
          <a:xfrm>
            <a:off x="4572000" y="2403475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Window</a:t>
            </a:r>
            <a:endParaRPr lang="en-US" baseline="0"/>
          </a:p>
        </p:txBody>
      </p:sp>
      <p:sp>
        <p:nvSpPr>
          <p:cNvPr id="6164" name="Oval 17"/>
          <p:cNvSpPr>
            <a:spLocks noChangeArrowheads="1"/>
          </p:cNvSpPr>
          <p:nvPr/>
        </p:nvSpPr>
        <p:spPr bwMode="auto">
          <a:xfrm>
            <a:off x="4024313" y="36893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Oval 18"/>
          <p:cNvSpPr>
            <a:spLocks noChangeArrowheads="1"/>
          </p:cNvSpPr>
          <p:nvPr/>
        </p:nvSpPr>
        <p:spPr bwMode="auto">
          <a:xfrm>
            <a:off x="1806575" y="5446713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Oval 19"/>
          <p:cNvSpPr>
            <a:spLocks noChangeArrowheads="1"/>
          </p:cNvSpPr>
          <p:nvPr/>
        </p:nvSpPr>
        <p:spPr bwMode="auto">
          <a:xfrm>
            <a:off x="4456113" y="4306888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Oval 20"/>
          <p:cNvSpPr>
            <a:spLocks noChangeArrowheads="1"/>
          </p:cNvSpPr>
          <p:nvPr/>
        </p:nvSpPr>
        <p:spPr bwMode="auto">
          <a:xfrm>
            <a:off x="4800600" y="336550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Oval 21"/>
          <p:cNvSpPr>
            <a:spLocks noChangeArrowheads="1"/>
          </p:cNvSpPr>
          <p:nvPr/>
        </p:nvSpPr>
        <p:spPr bwMode="auto">
          <a:xfrm>
            <a:off x="5335588" y="39052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Oval 22"/>
          <p:cNvSpPr>
            <a:spLocks noChangeArrowheads="1"/>
          </p:cNvSpPr>
          <p:nvPr/>
        </p:nvSpPr>
        <p:spPr bwMode="auto">
          <a:xfrm>
            <a:off x="5868988" y="3070225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Oval 23"/>
          <p:cNvSpPr>
            <a:spLocks noChangeArrowheads="1"/>
          </p:cNvSpPr>
          <p:nvPr/>
        </p:nvSpPr>
        <p:spPr bwMode="auto">
          <a:xfrm>
            <a:off x="7250113" y="5503863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Text Box 24"/>
          <p:cNvSpPr txBox="1">
            <a:spLocks noChangeArrowheads="1"/>
          </p:cNvSpPr>
          <p:nvPr/>
        </p:nvSpPr>
        <p:spPr bwMode="auto">
          <a:xfrm>
            <a:off x="3962400" y="5867400"/>
            <a:ext cx="207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World Coordinates</a:t>
            </a:r>
            <a:endParaRPr lang="en-US" baseline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GB" smtClean="0">
              <a:latin typeface="Times New Roman" pitchFamily="18" charset="0"/>
            </a:endParaRPr>
          </a:p>
        </p:txBody>
      </p:sp>
      <p:sp>
        <p:nvSpPr>
          <p:cNvPr id="41990" name="Line 3"/>
          <p:cNvSpPr>
            <a:spLocks noChangeShapeType="1"/>
          </p:cNvSpPr>
          <p:nvPr/>
        </p:nvSpPr>
        <p:spPr bwMode="auto">
          <a:xfrm rot="16200000" flipH="1">
            <a:off x="1204118" y="3647282"/>
            <a:ext cx="4691063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Line 4"/>
          <p:cNvSpPr>
            <a:spLocks noChangeShapeType="1"/>
          </p:cNvSpPr>
          <p:nvPr/>
        </p:nvSpPr>
        <p:spPr bwMode="auto">
          <a:xfrm rot="16200000" flipH="1">
            <a:off x="4314031" y="3698082"/>
            <a:ext cx="46942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Line 5"/>
          <p:cNvSpPr>
            <a:spLocks noChangeShapeType="1"/>
          </p:cNvSpPr>
          <p:nvPr/>
        </p:nvSpPr>
        <p:spPr bwMode="auto">
          <a:xfrm flipH="1">
            <a:off x="2073275" y="2811463"/>
            <a:ext cx="6411913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Line 6"/>
          <p:cNvSpPr>
            <a:spLocks noChangeShapeType="1"/>
          </p:cNvSpPr>
          <p:nvPr/>
        </p:nvSpPr>
        <p:spPr bwMode="auto">
          <a:xfrm flipH="1">
            <a:off x="2138363" y="4870450"/>
            <a:ext cx="6411912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Line 7"/>
          <p:cNvSpPr>
            <a:spLocks noChangeShapeType="1"/>
          </p:cNvSpPr>
          <p:nvPr/>
        </p:nvSpPr>
        <p:spPr bwMode="auto">
          <a:xfrm>
            <a:off x="1270000" y="6108700"/>
            <a:ext cx="7153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Line 8"/>
          <p:cNvSpPr>
            <a:spLocks noChangeShapeType="1"/>
          </p:cNvSpPr>
          <p:nvPr/>
        </p:nvSpPr>
        <p:spPr bwMode="auto">
          <a:xfrm flipV="1">
            <a:off x="1997075" y="1339850"/>
            <a:ext cx="0" cy="5284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Rectangle 9"/>
          <p:cNvSpPr>
            <a:spLocks noChangeArrowheads="1"/>
          </p:cNvSpPr>
          <p:nvPr/>
        </p:nvSpPr>
        <p:spPr bwMode="auto">
          <a:xfrm>
            <a:off x="3544888" y="2790825"/>
            <a:ext cx="3117850" cy="2079625"/>
          </a:xfrm>
          <a:prstGeom prst="rect">
            <a:avLst/>
          </a:prstGeom>
          <a:noFill/>
          <a:ln w="44450">
            <a:solidFill>
              <a:srgbClr val="FF66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0"/>
          <p:cNvSpPr>
            <a:spLocks noChangeShapeType="1"/>
          </p:cNvSpPr>
          <p:nvPr/>
        </p:nvSpPr>
        <p:spPr bwMode="auto">
          <a:xfrm flipH="1">
            <a:off x="1828800" y="2805113"/>
            <a:ext cx="3127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11"/>
          <p:cNvSpPr>
            <a:spLocks noChangeShapeType="1"/>
          </p:cNvSpPr>
          <p:nvPr/>
        </p:nvSpPr>
        <p:spPr bwMode="auto">
          <a:xfrm flipH="1">
            <a:off x="1828800" y="4873625"/>
            <a:ext cx="3127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12"/>
          <p:cNvSpPr>
            <a:spLocks noChangeShapeType="1"/>
          </p:cNvSpPr>
          <p:nvPr/>
        </p:nvSpPr>
        <p:spPr bwMode="auto">
          <a:xfrm>
            <a:off x="3554413" y="5959475"/>
            <a:ext cx="0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13"/>
          <p:cNvSpPr>
            <a:spLocks noChangeShapeType="1"/>
          </p:cNvSpPr>
          <p:nvPr/>
        </p:nvSpPr>
        <p:spPr bwMode="auto">
          <a:xfrm>
            <a:off x="6661150" y="5937250"/>
            <a:ext cx="0" cy="338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Text Box 14"/>
          <p:cNvSpPr txBox="1">
            <a:spLocks noChangeArrowheads="1"/>
          </p:cNvSpPr>
          <p:nvPr/>
        </p:nvSpPr>
        <p:spPr bwMode="auto">
          <a:xfrm>
            <a:off x="1114425" y="2603500"/>
            <a:ext cx="750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wy</a:t>
            </a:r>
            <a:r>
              <a:rPr lang="en-IE"/>
              <a:t>max</a:t>
            </a:r>
            <a:endParaRPr lang="en-US" baseline="0"/>
          </a:p>
        </p:txBody>
      </p:sp>
      <p:sp>
        <p:nvSpPr>
          <p:cNvPr id="42002" name="Text Box 15"/>
          <p:cNvSpPr txBox="1">
            <a:spLocks noChangeArrowheads="1"/>
          </p:cNvSpPr>
          <p:nvPr/>
        </p:nvSpPr>
        <p:spPr bwMode="auto">
          <a:xfrm>
            <a:off x="1155700" y="4660900"/>
            <a:ext cx="709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wy</a:t>
            </a:r>
            <a:r>
              <a:rPr lang="en-IE"/>
              <a:t>min</a:t>
            </a:r>
            <a:endParaRPr lang="en-US" baseline="0"/>
          </a:p>
        </p:txBody>
      </p:sp>
      <p:sp>
        <p:nvSpPr>
          <p:cNvPr id="42003" name="Text Box 16"/>
          <p:cNvSpPr txBox="1">
            <a:spLocks noChangeArrowheads="1"/>
          </p:cNvSpPr>
          <p:nvPr/>
        </p:nvSpPr>
        <p:spPr bwMode="auto">
          <a:xfrm>
            <a:off x="3184525" y="6207125"/>
            <a:ext cx="7080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wx</a:t>
            </a:r>
            <a:r>
              <a:rPr lang="en-IE"/>
              <a:t>min</a:t>
            </a:r>
            <a:endParaRPr lang="en-US" baseline="0"/>
          </a:p>
        </p:txBody>
      </p:sp>
      <p:sp>
        <p:nvSpPr>
          <p:cNvPr id="42004" name="Text Box 17"/>
          <p:cNvSpPr txBox="1">
            <a:spLocks noChangeArrowheads="1"/>
          </p:cNvSpPr>
          <p:nvPr/>
        </p:nvSpPr>
        <p:spPr bwMode="auto">
          <a:xfrm>
            <a:off x="6267450" y="6205538"/>
            <a:ext cx="750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wx</a:t>
            </a:r>
            <a:r>
              <a:rPr lang="en-IE"/>
              <a:t>max</a:t>
            </a:r>
            <a:endParaRPr lang="en-US" baseline="0"/>
          </a:p>
        </p:txBody>
      </p:sp>
      <p:sp>
        <p:nvSpPr>
          <p:cNvPr id="42005" name="Text Box 18"/>
          <p:cNvSpPr txBox="1">
            <a:spLocks noChangeArrowheads="1"/>
          </p:cNvSpPr>
          <p:nvPr/>
        </p:nvSpPr>
        <p:spPr bwMode="auto">
          <a:xfrm>
            <a:off x="4525963" y="2314575"/>
            <a:ext cx="1157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 sz="2000" b="1" baseline="0">
                <a:solidFill>
                  <a:srgbClr val="FF9900"/>
                </a:solidFill>
              </a:rPr>
              <a:t>Window</a:t>
            </a:r>
            <a:endParaRPr lang="en-US" sz="2000" b="1" baseline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Cohen-Sutherland Line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 eaLnBrk="1" hangingPunct="1">
              <a:buFontTx/>
              <a:buNone/>
            </a:pPr>
            <a:r>
              <a:rPr lang="en-IE" smtClean="0">
                <a:latin typeface="Times New Roman" pitchFamily="18" charset="0"/>
              </a:rPr>
              <a:t>Mid-Point Subdivision Method</a:t>
            </a:r>
          </a:p>
          <a:p>
            <a:pPr marL="914400" lvl="1" indent="-457200" eaLnBrk="1" hangingPunct="1"/>
            <a:endParaRPr lang="en-GB" sz="2400" smtClean="0">
              <a:latin typeface="Times New Roman" pitchFamily="18" charset="0"/>
            </a:endParaRPr>
          </a:p>
          <a:p>
            <a:pPr marL="914400" lvl="1" indent="-457200" eaLnBrk="1" hangingPunct="1"/>
            <a:r>
              <a:rPr lang="en-GB" sz="2400" smtClean="0">
                <a:latin typeface="Times New Roman" pitchFamily="18" charset="0"/>
              </a:rPr>
              <a:t>Integer Version</a:t>
            </a:r>
          </a:p>
          <a:p>
            <a:pPr marL="914400" lvl="1" indent="-457200" eaLnBrk="1" hangingPunct="1"/>
            <a:r>
              <a:rPr lang="en-GB" sz="2400" smtClean="0">
                <a:latin typeface="Times New Roman" pitchFamily="18" charset="0"/>
              </a:rPr>
              <a:t>Fast as Division by 2 can be performed by simple shift right operation</a:t>
            </a:r>
          </a:p>
          <a:p>
            <a:pPr marL="914400" lvl="1" indent="-457200" eaLnBrk="1" hangingPunct="1"/>
            <a:r>
              <a:rPr lang="en-GB" sz="2400" smtClean="0">
                <a:latin typeface="Times New Roman" pitchFamily="18" charset="0"/>
              </a:rPr>
              <a:t>For NxN max dimension of line number of subdivisions required log</a:t>
            </a:r>
            <a:r>
              <a:rPr lang="en-GB" sz="2400" baseline="-25000" smtClean="0">
                <a:latin typeface="Times New Roman" pitchFamily="18" charset="0"/>
              </a:rPr>
              <a:t>2</a:t>
            </a:r>
            <a:r>
              <a:rPr lang="en-GB" sz="2400" smtClean="0">
                <a:latin typeface="Times New Roman" pitchFamily="18" charset="0"/>
              </a:rPr>
              <a:t> N. </a:t>
            </a:r>
          </a:p>
          <a:p>
            <a:pPr marL="914400" lvl="1" indent="-457200" eaLnBrk="1" hangingPunct="1"/>
            <a:r>
              <a:rPr lang="en-GB" sz="2400" smtClean="0">
                <a:latin typeface="Times New Roman" pitchFamily="18" charset="0"/>
              </a:rPr>
              <a:t>Thus a 1024x1024 raster display require just 10 subdivisions………</a:t>
            </a:r>
          </a:p>
          <a:p>
            <a:pPr marL="914400" lvl="1" indent="-457200" eaLnBrk="1" hangingPunct="1"/>
            <a:endParaRPr lang="en-GB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Polygon Clipping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</a:rPr>
              <a:t>Polygons have a distinct </a:t>
            </a:r>
            <a:r>
              <a:rPr lang="en-US" sz="2800" i="1" smtClean="0">
                <a:latin typeface="Times New Roman" pitchFamily="18" charset="0"/>
              </a:rPr>
              <a:t>inside</a:t>
            </a:r>
            <a:r>
              <a:rPr lang="en-US" sz="2800" smtClean="0">
                <a:latin typeface="Times New Roman" pitchFamily="18" charset="0"/>
              </a:rPr>
              <a:t> and </a:t>
            </a:r>
            <a:r>
              <a:rPr lang="en-US" sz="2800" i="1" smtClean="0">
                <a:latin typeface="Times New Roman" pitchFamily="18" charset="0"/>
              </a:rPr>
              <a:t>outside</a:t>
            </a:r>
            <a:r>
              <a:rPr lang="en-US" sz="2800" smtClean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</a:rPr>
              <a:t>Decided by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Even/Odd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Winding Number</a:t>
            </a:r>
          </a:p>
        </p:txBody>
      </p:sp>
      <p:sp>
        <p:nvSpPr>
          <p:cNvPr id="45063" name="Freeform 4"/>
          <p:cNvSpPr>
            <a:spLocks/>
          </p:cNvSpPr>
          <p:nvPr/>
        </p:nvSpPr>
        <p:spPr bwMode="auto">
          <a:xfrm>
            <a:off x="7162800" y="2209800"/>
            <a:ext cx="1371600" cy="2057400"/>
          </a:xfrm>
          <a:custGeom>
            <a:avLst/>
            <a:gdLst>
              <a:gd name="T0" fmla="*/ 0 w 864"/>
              <a:gd name="T1" fmla="*/ 1056 h 1296"/>
              <a:gd name="T2" fmla="*/ 672 w 864"/>
              <a:gd name="T3" fmla="*/ 0 h 1296"/>
              <a:gd name="T4" fmla="*/ 864 w 864"/>
              <a:gd name="T5" fmla="*/ 1296 h 1296"/>
              <a:gd name="T6" fmla="*/ 0 w 864"/>
              <a:gd name="T7" fmla="*/ 1056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296"/>
              <a:gd name="T14" fmla="*/ 864 w 864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296">
                <a:moveTo>
                  <a:pt x="0" y="1056"/>
                </a:moveTo>
                <a:lnTo>
                  <a:pt x="672" y="0"/>
                </a:lnTo>
                <a:lnTo>
                  <a:pt x="864" y="1296"/>
                </a:lnTo>
                <a:lnTo>
                  <a:pt x="0" y="1056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Freeform 5"/>
          <p:cNvSpPr>
            <a:spLocks/>
          </p:cNvSpPr>
          <p:nvPr/>
        </p:nvSpPr>
        <p:spPr bwMode="auto">
          <a:xfrm>
            <a:off x="4572000" y="2362200"/>
            <a:ext cx="1951038" cy="2206625"/>
          </a:xfrm>
          <a:custGeom>
            <a:avLst/>
            <a:gdLst>
              <a:gd name="T0" fmla="*/ 21 w 1229"/>
              <a:gd name="T1" fmla="*/ 1083 h 1390"/>
              <a:gd name="T2" fmla="*/ 568 w 1229"/>
              <a:gd name="T3" fmla="*/ 0 h 1390"/>
              <a:gd name="T4" fmla="*/ 791 w 1229"/>
              <a:gd name="T5" fmla="*/ 1390 h 1390"/>
              <a:gd name="T6" fmla="*/ 0 w 1229"/>
              <a:gd name="T7" fmla="*/ 207 h 1390"/>
              <a:gd name="T8" fmla="*/ 1229 w 1229"/>
              <a:gd name="T9" fmla="*/ 553 h 1390"/>
              <a:gd name="T10" fmla="*/ 21 w 1229"/>
              <a:gd name="T11" fmla="*/ 1083 h 13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9"/>
              <a:gd name="T19" fmla="*/ 0 h 1390"/>
              <a:gd name="T20" fmla="*/ 1229 w 1229"/>
              <a:gd name="T21" fmla="*/ 1390 h 13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9" h="1390">
                <a:moveTo>
                  <a:pt x="21" y="1083"/>
                </a:moveTo>
                <a:lnTo>
                  <a:pt x="568" y="0"/>
                </a:lnTo>
                <a:lnTo>
                  <a:pt x="791" y="1390"/>
                </a:lnTo>
                <a:lnTo>
                  <a:pt x="0" y="207"/>
                </a:lnTo>
                <a:lnTo>
                  <a:pt x="1229" y="553"/>
                </a:lnTo>
                <a:lnTo>
                  <a:pt x="21" y="1083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43600" y="4343400"/>
            <a:ext cx="1951038" cy="2206625"/>
            <a:chOff x="3379" y="1824"/>
            <a:chExt cx="1229" cy="1390"/>
          </a:xfrm>
        </p:grpSpPr>
        <p:sp>
          <p:nvSpPr>
            <p:cNvPr id="45066" name="Freeform 7"/>
            <p:cNvSpPr>
              <a:spLocks/>
            </p:cNvSpPr>
            <p:nvPr/>
          </p:nvSpPr>
          <p:spPr bwMode="auto">
            <a:xfrm>
              <a:off x="3648" y="2160"/>
              <a:ext cx="432" cy="576"/>
            </a:xfrm>
            <a:custGeom>
              <a:avLst/>
              <a:gdLst>
                <a:gd name="T0" fmla="*/ 0 w 432"/>
                <a:gd name="T1" fmla="*/ 288 h 576"/>
                <a:gd name="T2" fmla="*/ 144 w 432"/>
                <a:gd name="T3" fmla="*/ 0 h 576"/>
                <a:gd name="T4" fmla="*/ 384 w 432"/>
                <a:gd name="T5" fmla="*/ 48 h 576"/>
                <a:gd name="T6" fmla="*/ 432 w 432"/>
                <a:gd name="T7" fmla="*/ 432 h 576"/>
                <a:gd name="T8" fmla="*/ 192 w 432"/>
                <a:gd name="T9" fmla="*/ 576 h 576"/>
                <a:gd name="T10" fmla="*/ 0 w 432"/>
                <a:gd name="T11" fmla="*/ 336 h 576"/>
                <a:gd name="T12" fmla="*/ 0 w 432"/>
                <a:gd name="T13" fmla="*/ 288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576"/>
                <a:gd name="T23" fmla="*/ 432 w 432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576">
                  <a:moveTo>
                    <a:pt x="0" y="288"/>
                  </a:moveTo>
                  <a:lnTo>
                    <a:pt x="144" y="0"/>
                  </a:lnTo>
                  <a:lnTo>
                    <a:pt x="384" y="48"/>
                  </a:lnTo>
                  <a:lnTo>
                    <a:pt x="432" y="432"/>
                  </a:lnTo>
                  <a:lnTo>
                    <a:pt x="192" y="576"/>
                  </a:lnTo>
                  <a:lnTo>
                    <a:pt x="0" y="336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Freeform 8"/>
            <p:cNvSpPr>
              <a:spLocks/>
            </p:cNvSpPr>
            <p:nvPr/>
          </p:nvSpPr>
          <p:spPr bwMode="auto">
            <a:xfrm>
              <a:off x="3379" y="1824"/>
              <a:ext cx="1229" cy="1390"/>
            </a:xfrm>
            <a:custGeom>
              <a:avLst/>
              <a:gdLst>
                <a:gd name="T0" fmla="*/ 21 w 1229"/>
                <a:gd name="T1" fmla="*/ 1083 h 1390"/>
                <a:gd name="T2" fmla="*/ 568 w 1229"/>
                <a:gd name="T3" fmla="*/ 0 h 1390"/>
                <a:gd name="T4" fmla="*/ 791 w 1229"/>
                <a:gd name="T5" fmla="*/ 1390 h 1390"/>
                <a:gd name="T6" fmla="*/ 0 w 1229"/>
                <a:gd name="T7" fmla="*/ 207 h 1390"/>
                <a:gd name="T8" fmla="*/ 1229 w 1229"/>
                <a:gd name="T9" fmla="*/ 553 h 1390"/>
                <a:gd name="T10" fmla="*/ 21 w 1229"/>
                <a:gd name="T11" fmla="*/ 1083 h 1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9"/>
                <a:gd name="T19" fmla="*/ 0 h 1390"/>
                <a:gd name="T20" fmla="*/ 1229 w 1229"/>
                <a:gd name="T21" fmla="*/ 1390 h 13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9" h="1390">
                  <a:moveTo>
                    <a:pt x="21" y="1083"/>
                  </a:moveTo>
                  <a:lnTo>
                    <a:pt x="568" y="0"/>
                  </a:lnTo>
                  <a:lnTo>
                    <a:pt x="791" y="1390"/>
                  </a:lnTo>
                  <a:lnTo>
                    <a:pt x="0" y="207"/>
                  </a:lnTo>
                  <a:lnTo>
                    <a:pt x="1229" y="553"/>
                  </a:lnTo>
                  <a:lnTo>
                    <a:pt x="21" y="1083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Polygon Clipping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</a:rPr>
              <a:t>Note the difference between clipping </a:t>
            </a:r>
            <a:r>
              <a:rPr lang="en-US" sz="2800" i="1" smtClean="0">
                <a:latin typeface="Times New Roman" pitchFamily="18" charset="0"/>
              </a:rPr>
              <a:t>lines</a:t>
            </a:r>
            <a:r>
              <a:rPr lang="en-US" sz="2800" smtClean="0">
                <a:latin typeface="Times New Roman" pitchFamily="18" charset="0"/>
              </a:rPr>
              <a:t> and </a:t>
            </a:r>
            <a:r>
              <a:rPr lang="en-US" sz="2800" i="1" smtClean="0">
                <a:latin typeface="Times New Roman" pitchFamily="18" charset="0"/>
              </a:rPr>
              <a:t>polygons</a:t>
            </a:r>
            <a:r>
              <a:rPr lang="en-US" sz="2800" smtClean="0">
                <a:latin typeface="Times New Roman" pitchFamily="18" charset="0"/>
              </a:rPr>
              <a:t>:</a:t>
            </a:r>
          </a:p>
        </p:txBody>
      </p:sp>
      <p:sp>
        <p:nvSpPr>
          <p:cNvPr id="46087" name="Freeform 4"/>
          <p:cNvSpPr>
            <a:spLocks/>
          </p:cNvSpPr>
          <p:nvPr/>
        </p:nvSpPr>
        <p:spPr bwMode="auto">
          <a:xfrm>
            <a:off x="1447800" y="3048000"/>
            <a:ext cx="1981200" cy="2514600"/>
          </a:xfrm>
          <a:custGeom>
            <a:avLst/>
            <a:gdLst>
              <a:gd name="T0" fmla="*/ 48 w 1248"/>
              <a:gd name="T1" fmla="*/ 0 h 1584"/>
              <a:gd name="T2" fmla="*/ 0 w 1248"/>
              <a:gd name="T3" fmla="*/ 816 h 1584"/>
              <a:gd name="T4" fmla="*/ 432 w 1248"/>
              <a:gd name="T5" fmla="*/ 288 h 1584"/>
              <a:gd name="T6" fmla="*/ 432 w 1248"/>
              <a:gd name="T7" fmla="*/ 1584 h 1584"/>
              <a:gd name="T8" fmla="*/ 1248 w 1248"/>
              <a:gd name="T9" fmla="*/ 528 h 1584"/>
              <a:gd name="T10" fmla="*/ 48 w 1248"/>
              <a:gd name="T11" fmla="*/ 0 h 15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8"/>
              <a:gd name="T19" fmla="*/ 0 h 1584"/>
              <a:gd name="T20" fmla="*/ 1248 w 1248"/>
              <a:gd name="T21" fmla="*/ 1584 h 15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8" h="1584">
                <a:moveTo>
                  <a:pt x="48" y="0"/>
                </a:moveTo>
                <a:lnTo>
                  <a:pt x="0" y="816"/>
                </a:lnTo>
                <a:lnTo>
                  <a:pt x="432" y="288"/>
                </a:lnTo>
                <a:lnTo>
                  <a:pt x="432" y="1584"/>
                </a:lnTo>
                <a:lnTo>
                  <a:pt x="1248" y="528"/>
                </a:lnTo>
                <a:lnTo>
                  <a:pt x="48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8" name="Rectangle 5"/>
          <p:cNvSpPr>
            <a:spLocks noChangeArrowheads="1"/>
          </p:cNvSpPr>
          <p:nvPr/>
        </p:nvSpPr>
        <p:spPr bwMode="auto">
          <a:xfrm>
            <a:off x="914400" y="3810000"/>
            <a:ext cx="1828800" cy="12954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Freeform 6"/>
          <p:cNvSpPr>
            <a:spLocks/>
          </p:cNvSpPr>
          <p:nvPr/>
        </p:nvSpPr>
        <p:spPr bwMode="auto">
          <a:xfrm>
            <a:off x="5562600" y="2209800"/>
            <a:ext cx="1981200" cy="2514600"/>
          </a:xfrm>
          <a:custGeom>
            <a:avLst/>
            <a:gdLst>
              <a:gd name="T0" fmla="*/ 48 w 1248"/>
              <a:gd name="T1" fmla="*/ 0 h 1584"/>
              <a:gd name="T2" fmla="*/ 0 w 1248"/>
              <a:gd name="T3" fmla="*/ 816 h 1584"/>
              <a:gd name="T4" fmla="*/ 432 w 1248"/>
              <a:gd name="T5" fmla="*/ 288 h 1584"/>
              <a:gd name="T6" fmla="*/ 432 w 1248"/>
              <a:gd name="T7" fmla="*/ 1584 h 1584"/>
              <a:gd name="T8" fmla="*/ 1248 w 1248"/>
              <a:gd name="T9" fmla="*/ 528 h 1584"/>
              <a:gd name="T10" fmla="*/ 48 w 1248"/>
              <a:gd name="T11" fmla="*/ 0 h 15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8"/>
              <a:gd name="T19" fmla="*/ 0 h 1584"/>
              <a:gd name="T20" fmla="*/ 1248 w 1248"/>
              <a:gd name="T21" fmla="*/ 1584 h 15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8" h="1584">
                <a:moveTo>
                  <a:pt x="48" y="0"/>
                </a:moveTo>
                <a:lnTo>
                  <a:pt x="0" y="816"/>
                </a:lnTo>
                <a:lnTo>
                  <a:pt x="432" y="288"/>
                </a:lnTo>
                <a:lnTo>
                  <a:pt x="432" y="1584"/>
                </a:lnTo>
                <a:lnTo>
                  <a:pt x="1248" y="528"/>
                </a:lnTo>
                <a:lnTo>
                  <a:pt x="48" y="0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0" name="Rectangle 7"/>
          <p:cNvSpPr>
            <a:spLocks noChangeArrowheads="1"/>
          </p:cNvSpPr>
          <p:nvPr/>
        </p:nvSpPr>
        <p:spPr bwMode="auto">
          <a:xfrm>
            <a:off x="5029200" y="2971800"/>
            <a:ext cx="1828800" cy="12954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aseline="0">
              <a:solidFill>
                <a:srgbClr val="009900"/>
              </a:solidFill>
            </a:endParaRPr>
          </a:p>
        </p:txBody>
      </p:sp>
      <p:sp>
        <p:nvSpPr>
          <p:cNvPr id="46091" name="Freeform 8"/>
          <p:cNvSpPr>
            <a:spLocks/>
          </p:cNvSpPr>
          <p:nvPr/>
        </p:nvSpPr>
        <p:spPr bwMode="auto">
          <a:xfrm>
            <a:off x="3505200" y="4608513"/>
            <a:ext cx="1285875" cy="1268412"/>
          </a:xfrm>
          <a:custGeom>
            <a:avLst/>
            <a:gdLst>
              <a:gd name="T0" fmla="*/ 12 w 810"/>
              <a:gd name="T1" fmla="*/ 0 h 799"/>
              <a:gd name="T2" fmla="*/ 0 w 810"/>
              <a:gd name="T3" fmla="*/ 313 h 799"/>
              <a:gd name="T4" fmla="*/ 265 w 810"/>
              <a:gd name="T5" fmla="*/ 0 h 799"/>
              <a:gd name="T6" fmla="*/ 442 w 810"/>
              <a:gd name="T7" fmla="*/ 0 h 799"/>
              <a:gd name="T8" fmla="*/ 426 w 810"/>
              <a:gd name="T9" fmla="*/ 799 h 799"/>
              <a:gd name="T10" fmla="*/ 634 w 810"/>
              <a:gd name="T11" fmla="*/ 799 h 799"/>
              <a:gd name="T12" fmla="*/ 810 w 810"/>
              <a:gd name="T13" fmla="*/ 561 h 799"/>
              <a:gd name="T14" fmla="*/ 803 w 810"/>
              <a:gd name="T15" fmla="*/ 8 h 799"/>
              <a:gd name="T16" fmla="*/ 12 w 810"/>
              <a:gd name="T17" fmla="*/ 0 h 7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0"/>
              <a:gd name="T28" fmla="*/ 0 h 799"/>
              <a:gd name="T29" fmla="*/ 810 w 810"/>
              <a:gd name="T30" fmla="*/ 799 h 79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0" h="799">
                <a:moveTo>
                  <a:pt x="12" y="0"/>
                </a:moveTo>
                <a:lnTo>
                  <a:pt x="0" y="313"/>
                </a:lnTo>
                <a:lnTo>
                  <a:pt x="265" y="0"/>
                </a:lnTo>
                <a:lnTo>
                  <a:pt x="442" y="0"/>
                </a:lnTo>
                <a:lnTo>
                  <a:pt x="426" y="799"/>
                </a:lnTo>
                <a:lnTo>
                  <a:pt x="634" y="799"/>
                </a:lnTo>
                <a:lnTo>
                  <a:pt x="810" y="561"/>
                </a:lnTo>
                <a:lnTo>
                  <a:pt x="803" y="8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2" name="Line 9"/>
          <p:cNvSpPr>
            <a:spLocks noChangeShapeType="1"/>
          </p:cNvSpPr>
          <p:nvPr/>
        </p:nvSpPr>
        <p:spPr bwMode="auto">
          <a:xfrm flipH="1">
            <a:off x="7605713" y="3810000"/>
            <a:ext cx="14287" cy="5730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3" name="Line 10"/>
          <p:cNvSpPr>
            <a:spLocks noChangeShapeType="1"/>
          </p:cNvSpPr>
          <p:nvPr/>
        </p:nvSpPr>
        <p:spPr bwMode="auto">
          <a:xfrm flipH="1">
            <a:off x="7594600" y="3810000"/>
            <a:ext cx="482600" cy="571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4" name="Line 11"/>
          <p:cNvSpPr>
            <a:spLocks noChangeShapeType="1"/>
          </p:cNvSpPr>
          <p:nvPr/>
        </p:nvSpPr>
        <p:spPr bwMode="auto">
          <a:xfrm flipH="1">
            <a:off x="8305800" y="3810000"/>
            <a:ext cx="0" cy="1295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5" name="Line 12"/>
          <p:cNvSpPr>
            <a:spLocks noChangeShapeType="1"/>
          </p:cNvSpPr>
          <p:nvPr/>
        </p:nvSpPr>
        <p:spPr bwMode="auto">
          <a:xfrm flipH="1">
            <a:off x="8686800" y="4776788"/>
            <a:ext cx="211138" cy="3286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6" name="Line 13"/>
          <p:cNvSpPr>
            <a:spLocks noChangeShapeType="1"/>
          </p:cNvSpPr>
          <p:nvPr/>
        </p:nvSpPr>
        <p:spPr bwMode="auto">
          <a:xfrm>
            <a:off x="6781800" y="4495800"/>
            <a:ext cx="838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7" name="Line 14"/>
          <p:cNvSpPr>
            <a:spLocks noChangeShapeType="1"/>
          </p:cNvSpPr>
          <p:nvPr/>
        </p:nvSpPr>
        <p:spPr bwMode="auto">
          <a:xfrm>
            <a:off x="2362200" y="5410200"/>
            <a:ext cx="838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8" name="Text Box 15"/>
          <p:cNvSpPr txBox="1">
            <a:spLocks noChangeArrowheads="1"/>
          </p:cNvSpPr>
          <p:nvPr/>
        </p:nvSpPr>
        <p:spPr bwMode="auto">
          <a:xfrm>
            <a:off x="3581400" y="4191000"/>
            <a:ext cx="1182688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latin typeface="Bookman Old Style" pitchFamily="18" charset="0"/>
              </a:rPr>
              <a:t>NOTE!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Polygon Clipping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</a:rPr>
              <a:t>Some difficulties: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Maintaining correct inside/outside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Variable number of vertices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Handle screen corners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	correctly</a:t>
            </a:r>
          </a:p>
        </p:txBody>
      </p:sp>
      <p:sp>
        <p:nvSpPr>
          <p:cNvPr id="47111" name="Freeform 4"/>
          <p:cNvSpPr>
            <a:spLocks/>
          </p:cNvSpPr>
          <p:nvPr/>
        </p:nvSpPr>
        <p:spPr bwMode="auto">
          <a:xfrm>
            <a:off x="6046788" y="2571750"/>
            <a:ext cx="2633662" cy="2228850"/>
          </a:xfrm>
          <a:custGeom>
            <a:avLst/>
            <a:gdLst>
              <a:gd name="T0" fmla="*/ 1659 w 1659"/>
              <a:gd name="T1" fmla="*/ 0 h 1404"/>
              <a:gd name="T2" fmla="*/ 511 w 1659"/>
              <a:gd name="T3" fmla="*/ 1404 h 1404"/>
              <a:gd name="T4" fmla="*/ 0 w 1659"/>
              <a:gd name="T5" fmla="*/ 661 h 1404"/>
              <a:gd name="T6" fmla="*/ 1659 w 1659"/>
              <a:gd name="T7" fmla="*/ 0 h 1404"/>
              <a:gd name="T8" fmla="*/ 0 60000 65536"/>
              <a:gd name="T9" fmla="*/ 0 60000 65536"/>
              <a:gd name="T10" fmla="*/ 0 60000 65536"/>
              <a:gd name="T11" fmla="*/ 0 60000 65536"/>
              <a:gd name="T12" fmla="*/ 0 w 1659"/>
              <a:gd name="T13" fmla="*/ 0 h 1404"/>
              <a:gd name="T14" fmla="*/ 1659 w 1659"/>
              <a:gd name="T15" fmla="*/ 1404 h 14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59" h="1404">
                <a:moveTo>
                  <a:pt x="1659" y="0"/>
                </a:moveTo>
                <a:lnTo>
                  <a:pt x="511" y="1404"/>
                </a:lnTo>
                <a:lnTo>
                  <a:pt x="0" y="661"/>
                </a:lnTo>
                <a:lnTo>
                  <a:pt x="1659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Rectangle 5"/>
          <p:cNvSpPr>
            <a:spLocks noChangeArrowheads="1"/>
          </p:cNvSpPr>
          <p:nvPr/>
        </p:nvSpPr>
        <p:spPr bwMode="auto">
          <a:xfrm>
            <a:off x="6248400" y="3048000"/>
            <a:ext cx="1828800" cy="12954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smtClean="0">
                <a:latin typeface="Times New Roman" pitchFamily="18" charset="0"/>
              </a:rPr>
              <a:t>Sutherland-Hodgman Area Clipping</a:t>
            </a:r>
            <a:endParaRPr lang="en-US" sz="4000" smtClean="0">
              <a:latin typeface="Times New Roman" pitchFamily="18" charset="0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5715000" cy="4525963"/>
          </a:xfrm>
        </p:spPr>
        <p:txBody>
          <a:bodyPr/>
          <a:lstStyle/>
          <a:p>
            <a:pPr eaLnBrk="1" hangingPunct="1"/>
            <a:r>
              <a:rPr lang="en-IE" sz="2800" smtClean="0">
                <a:latin typeface="Times New Roman" pitchFamily="18" charset="0"/>
              </a:rPr>
              <a:t>A technique for clipping areas </a:t>
            </a:r>
            <a:br>
              <a:rPr lang="en-IE" sz="2800" smtClean="0">
                <a:latin typeface="Times New Roman" pitchFamily="18" charset="0"/>
              </a:rPr>
            </a:br>
            <a:r>
              <a:rPr lang="en-IE" sz="2800" smtClean="0">
                <a:latin typeface="Times New Roman" pitchFamily="18" charset="0"/>
              </a:rPr>
              <a:t>developed by Sutherland &amp; </a:t>
            </a:r>
            <a:br>
              <a:rPr lang="en-IE" sz="2800" smtClean="0">
                <a:latin typeface="Times New Roman" pitchFamily="18" charset="0"/>
              </a:rPr>
            </a:br>
            <a:r>
              <a:rPr lang="en-IE" sz="2800" smtClean="0">
                <a:latin typeface="Times New Roman" pitchFamily="18" charset="0"/>
              </a:rPr>
              <a:t>Hodgman</a:t>
            </a:r>
          </a:p>
          <a:p>
            <a:pPr eaLnBrk="1" hangingPunct="1"/>
            <a:r>
              <a:rPr lang="en-IE" sz="2800" smtClean="0">
                <a:latin typeface="Times New Roman" pitchFamily="18" charset="0"/>
              </a:rPr>
              <a:t>Put simply the polygon is clipped </a:t>
            </a:r>
            <a:br>
              <a:rPr lang="en-IE" sz="2800" smtClean="0">
                <a:latin typeface="Times New Roman" pitchFamily="18" charset="0"/>
              </a:rPr>
            </a:br>
            <a:r>
              <a:rPr lang="en-IE" sz="2800" smtClean="0">
                <a:latin typeface="Times New Roman" pitchFamily="18" charset="0"/>
              </a:rPr>
              <a:t>by comparing it against each </a:t>
            </a:r>
            <a:br>
              <a:rPr lang="en-IE" sz="2800" smtClean="0">
                <a:latin typeface="Times New Roman" pitchFamily="18" charset="0"/>
              </a:rPr>
            </a:br>
            <a:r>
              <a:rPr lang="en-IE" sz="2800" smtClean="0">
                <a:latin typeface="Times New Roman" pitchFamily="18" charset="0"/>
              </a:rPr>
              <a:t>boundary in turn</a:t>
            </a:r>
            <a:endParaRPr lang="en-US" sz="2800" smtClean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0813" y="4038600"/>
            <a:ext cx="8993187" cy="2205038"/>
            <a:chOff x="-10" y="2790"/>
            <a:chExt cx="5665" cy="1389"/>
          </a:xfrm>
        </p:grpSpPr>
        <p:sp>
          <p:nvSpPr>
            <p:cNvPr id="48140" name="Rectangle 5"/>
            <p:cNvSpPr>
              <a:spLocks noChangeArrowheads="1"/>
            </p:cNvSpPr>
            <p:nvPr/>
          </p:nvSpPr>
          <p:spPr bwMode="auto">
            <a:xfrm>
              <a:off x="4335" y="2910"/>
              <a:ext cx="218" cy="124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10" y="2790"/>
              <a:ext cx="5545" cy="1344"/>
              <a:chOff x="110" y="2790"/>
              <a:chExt cx="5545" cy="1344"/>
            </a:xfrm>
          </p:grpSpPr>
          <p:sp>
            <p:nvSpPr>
              <p:cNvPr id="207879" name="AutoShape 7"/>
              <p:cNvSpPr>
                <a:spLocks noChangeArrowheads="1"/>
              </p:cNvSpPr>
              <p:nvPr/>
            </p:nvSpPr>
            <p:spPr bwMode="auto">
              <a:xfrm>
                <a:off x="110" y="2983"/>
                <a:ext cx="1055" cy="932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8148" name="Rectangle 8"/>
              <p:cNvSpPr>
                <a:spLocks noChangeArrowheads="1"/>
              </p:cNvSpPr>
              <p:nvPr/>
            </p:nvSpPr>
            <p:spPr bwMode="auto">
              <a:xfrm>
                <a:off x="326" y="3163"/>
                <a:ext cx="623" cy="5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81" name="AutoShape 9"/>
              <p:cNvSpPr>
                <a:spLocks noChangeArrowheads="1"/>
              </p:cNvSpPr>
              <p:nvPr/>
            </p:nvSpPr>
            <p:spPr bwMode="auto">
              <a:xfrm>
                <a:off x="2362" y="2983"/>
                <a:ext cx="1055" cy="932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8150" name="Rectangle 10"/>
              <p:cNvSpPr>
                <a:spLocks noChangeArrowheads="1"/>
              </p:cNvSpPr>
              <p:nvPr/>
            </p:nvSpPr>
            <p:spPr bwMode="auto">
              <a:xfrm>
                <a:off x="2578" y="3163"/>
                <a:ext cx="623" cy="5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83" name="AutoShape 11"/>
              <p:cNvSpPr>
                <a:spLocks noChangeArrowheads="1"/>
              </p:cNvSpPr>
              <p:nvPr/>
            </p:nvSpPr>
            <p:spPr bwMode="auto">
              <a:xfrm>
                <a:off x="3486" y="2983"/>
                <a:ext cx="1055" cy="932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8152" name="Rectangle 12"/>
              <p:cNvSpPr>
                <a:spLocks noChangeArrowheads="1"/>
              </p:cNvSpPr>
              <p:nvPr/>
            </p:nvSpPr>
            <p:spPr bwMode="auto">
              <a:xfrm>
                <a:off x="3702" y="3163"/>
                <a:ext cx="623" cy="5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85" name="AutoShape 13"/>
              <p:cNvSpPr>
                <a:spLocks noChangeArrowheads="1"/>
              </p:cNvSpPr>
              <p:nvPr/>
            </p:nvSpPr>
            <p:spPr bwMode="auto">
              <a:xfrm>
                <a:off x="1230" y="2983"/>
                <a:ext cx="1055" cy="932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8154" name="Rectangle 14"/>
              <p:cNvSpPr>
                <a:spLocks noChangeArrowheads="1"/>
              </p:cNvSpPr>
              <p:nvPr/>
            </p:nvSpPr>
            <p:spPr bwMode="auto">
              <a:xfrm>
                <a:off x="1446" y="3163"/>
                <a:ext cx="623" cy="5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87" name="AutoShape 15"/>
              <p:cNvSpPr>
                <a:spLocks noChangeArrowheads="1"/>
              </p:cNvSpPr>
              <p:nvPr/>
            </p:nvSpPr>
            <p:spPr bwMode="auto">
              <a:xfrm>
                <a:off x="4585" y="2983"/>
                <a:ext cx="1055" cy="932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8156" name="Rectangle 16"/>
              <p:cNvSpPr>
                <a:spLocks noChangeArrowheads="1"/>
              </p:cNvSpPr>
              <p:nvPr/>
            </p:nvSpPr>
            <p:spPr bwMode="auto">
              <a:xfrm>
                <a:off x="4801" y="3163"/>
                <a:ext cx="623" cy="5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7" name="Rectangle 17"/>
              <p:cNvSpPr>
                <a:spLocks noChangeArrowheads="1"/>
              </p:cNvSpPr>
              <p:nvPr/>
            </p:nvSpPr>
            <p:spPr bwMode="auto">
              <a:xfrm>
                <a:off x="1222" y="2925"/>
                <a:ext cx="218" cy="109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8" name="Rectangle 18"/>
              <p:cNvSpPr>
                <a:spLocks noChangeArrowheads="1"/>
              </p:cNvSpPr>
              <p:nvPr/>
            </p:nvSpPr>
            <p:spPr bwMode="auto">
              <a:xfrm>
                <a:off x="3205" y="2893"/>
                <a:ext cx="218" cy="124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9" name="Rectangle 19"/>
              <p:cNvSpPr>
                <a:spLocks noChangeArrowheads="1"/>
              </p:cNvSpPr>
              <p:nvPr/>
            </p:nvSpPr>
            <p:spPr bwMode="auto">
              <a:xfrm rot="-5400000">
                <a:off x="3901" y="2427"/>
                <a:ext cx="218" cy="124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Rectangle 20"/>
              <p:cNvSpPr>
                <a:spLocks noChangeArrowheads="1"/>
              </p:cNvSpPr>
              <p:nvPr/>
            </p:nvSpPr>
            <p:spPr bwMode="auto">
              <a:xfrm rot="-5400000">
                <a:off x="5051" y="3430"/>
                <a:ext cx="218" cy="8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1" name="Rectangle 21"/>
              <p:cNvSpPr>
                <a:spLocks noChangeArrowheads="1"/>
              </p:cNvSpPr>
              <p:nvPr/>
            </p:nvSpPr>
            <p:spPr bwMode="auto">
              <a:xfrm rot="-5400000">
                <a:off x="5035" y="2638"/>
                <a:ext cx="218" cy="81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2" name="Rectangle 22"/>
              <p:cNvSpPr>
                <a:spLocks noChangeArrowheads="1"/>
              </p:cNvSpPr>
              <p:nvPr/>
            </p:nvSpPr>
            <p:spPr bwMode="auto">
              <a:xfrm>
                <a:off x="2351" y="2931"/>
                <a:ext cx="218" cy="1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3" name="Rectangle 23"/>
              <p:cNvSpPr>
                <a:spLocks noChangeArrowheads="1"/>
              </p:cNvSpPr>
              <p:nvPr/>
            </p:nvSpPr>
            <p:spPr bwMode="auto">
              <a:xfrm>
                <a:off x="3481" y="2948"/>
                <a:ext cx="218" cy="1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4" name="Rectangle 24"/>
              <p:cNvSpPr>
                <a:spLocks noChangeArrowheads="1"/>
              </p:cNvSpPr>
              <p:nvPr/>
            </p:nvSpPr>
            <p:spPr bwMode="auto">
              <a:xfrm>
                <a:off x="5437" y="2790"/>
                <a:ext cx="218" cy="124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5" name="Rectangle 25"/>
              <p:cNvSpPr>
                <a:spLocks noChangeArrowheads="1"/>
              </p:cNvSpPr>
              <p:nvPr/>
            </p:nvSpPr>
            <p:spPr bwMode="auto">
              <a:xfrm>
                <a:off x="4583" y="2908"/>
                <a:ext cx="218" cy="1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42" name="Text Box 26"/>
            <p:cNvSpPr txBox="1">
              <a:spLocks noChangeArrowheads="1"/>
            </p:cNvSpPr>
            <p:nvPr/>
          </p:nvSpPr>
          <p:spPr bwMode="auto">
            <a:xfrm>
              <a:off x="-10" y="3948"/>
              <a:ext cx="12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IE" baseline="0"/>
                <a:t>Original Area</a:t>
              </a:r>
              <a:endParaRPr lang="en-US" baseline="0"/>
            </a:p>
          </p:txBody>
        </p:sp>
        <p:sp>
          <p:nvSpPr>
            <p:cNvPr id="48143" name="Text Box 27"/>
            <p:cNvSpPr txBox="1">
              <a:spLocks noChangeArrowheads="1"/>
            </p:cNvSpPr>
            <p:nvPr/>
          </p:nvSpPr>
          <p:spPr bwMode="auto">
            <a:xfrm>
              <a:off x="1119" y="3948"/>
              <a:ext cx="12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IE" baseline="0"/>
                <a:t>Clip Left</a:t>
              </a:r>
              <a:endParaRPr lang="en-US" baseline="0"/>
            </a:p>
          </p:txBody>
        </p:sp>
        <p:sp>
          <p:nvSpPr>
            <p:cNvPr id="48144" name="Text Box 28"/>
            <p:cNvSpPr txBox="1">
              <a:spLocks noChangeArrowheads="1"/>
            </p:cNvSpPr>
            <p:nvPr/>
          </p:nvSpPr>
          <p:spPr bwMode="auto">
            <a:xfrm>
              <a:off x="2247" y="3948"/>
              <a:ext cx="12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IE" baseline="0"/>
                <a:t>Clip Right</a:t>
              </a:r>
              <a:endParaRPr lang="en-US" baseline="0"/>
            </a:p>
          </p:txBody>
        </p:sp>
        <p:sp>
          <p:nvSpPr>
            <p:cNvPr id="48145" name="Text Box 29"/>
            <p:cNvSpPr txBox="1">
              <a:spLocks noChangeArrowheads="1"/>
            </p:cNvSpPr>
            <p:nvPr/>
          </p:nvSpPr>
          <p:spPr bwMode="auto">
            <a:xfrm>
              <a:off x="3536" y="3948"/>
              <a:ext cx="9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IE" baseline="0"/>
                <a:t>Clip Top</a:t>
              </a:r>
              <a:endParaRPr lang="en-US" baseline="0"/>
            </a:p>
          </p:txBody>
        </p:sp>
        <p:sp>
          <p:nvSpPr>
            <p:cNvPr id="48146" name="Text Box 30"/>
            <p:cNvSpPr txBox="1">
              <a:spLocks noChangeArrowheads="1"/>
            </p:cNvSpPr>
            <p:nvPr/>
          </p:nvSpPr>
          <p:spPr bwMode="auto">
            <a:xfrm>
              <a:off x="4655" y="3948"/>
              <a:ext cx="9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IE" baseline="0"/>
                <a:t>Clip Bottom</a:t>
              </a:r>
              <a:endParaRPr lang="en-US" baseline="0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248400" y="1600200"/>
            <a:ext cx="2517775" cy="2924175"/>
            <a:chOff x="4174" y="1152"/>
            <a:chExt cx="1586" cy="1842"/>
          </a:xfrm>
        </p:grpSpPr>
        <p:sp>
          <p:nvSpPr>
            <p:cNvPr id="48137" name="Rectangle 32"/>
            <p:cNvSpPr>
              <a:spLocks noChangeArrowheads="1"/>
            </p:cNvSpPr>
            <p:nvPr/>
          </p:nvSpPr>
          <p:spPr bwMode="auto">
            <a:xfrm>
              <a:off x="4174" y="1152"/>
              <a:ext cx="1586" cy="184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Text Box 33"/>
            <p:cNvSpPr txBox="1">
              <a:spLocks noChangeArrowheads="1"/>
            </p:cNvSpPr>
            <p:nvPr/>
          </p:nvSpPr>
          <p:spPr bwMode="auto">
            <a:xfrm>
              <a:off x="4178" y="1200"/>
              <a:ext cx="1582" cy="17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IE" sz="2000" baseline="0">
                  <a:latin typeface="Times New Roman" pitchFamily="18" charset="0"/>
                </a:rPr>
                <a:t>Sutherland </a:t>
              </a:r>
              <a:br>
                <a:rPr lang="en-IE" sz="2000" baseline="0">
                  <a:latin typeface="Times New Roman" pitchFamily="18" charset="0"/>
                </a:rPr>
              </a:br>
              <a:r>
                <a:rPr lang="en-IE" sz="2000" baseline="0">
                  <a:latin typeface="Times New Roman" pitchFamily="18" charset="0"/>
                </a:rPr>
                <a:t>turns up </a:t>
              </a:r>
              <a:br>
                <a:rPr lang="en-IE" sz="2000" baseline="0">
                  <a:latin typeface="Times New Roman" pitchFamily="18" charset="0"/>
                </a:rPr>
              </a:br>
              <a:r>
                <a:rPr lang="en-IE" sz="2000" baseline="0">
                  <a:latin typeface="Times New Roman" pitchFamily="18" charset="0"/>
                </a:rPr>
                <a:t>again. This </a:t>
              </a:r>
              <a:br>
                <a:rPr lang="en-IE" sz="2000" baseline="0">
                  <a:latin typeface="Times New Roman" pitchFamily="18" charset="0"/>
                </a:rPr>
              </a:br>
              <a:r>
                <a:rPr lang="en-IE" sz="2000" baseline="0">
                  <a:latin typeface="Times New Roman" pitchFamily="18" charset="0"/>
                </a:rPr>
                <a:t>time with </a:t>
              </a:r>
              <a:br>
                <a:rPr lang="en-IE" sz="2000" baseline="0">
                  <a:latin typeface="Times New Roman" pitchFamily="18" charset="0"/>
                </a:rPr>
              </a:br>
              <a:r>
                <a:rPr lang="en-IE" sz="2000" baseline="0">
                  <a:latin typeface="Times New Roman" pitchFamily="18" charset="0"/>
                </a:rPr>
                <a:t>Gary Hodgman with whom he worked at the first ever graphics company </a:t>
              </a:r>
              <a:r>
                <a:rPr lang="en-GB" sz="2000" baseline="0">
                  <a:latin typeface="Times New Roman" pitchFamily="18" charset="0"/>
                </a:rPr>
                <a:t>Evans &amp; Sutherland </a:t>
              </a:r>
              <a:endParaRPr lang="en-US" sz="2000" baseline="0">
                <a:latin typeface="Times New Roman" pitchFamily="18" charset="0"/>
              </a:endParaRPr>
            </a:p>
          </p:txBody>
        </p:sp>
        <p:pic>
          <p:nvPicPr>
            <p:cNvPr id="48139" name="Picture 3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92" y="1248"/>
              <a:ext cx="600" cy="7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latin typeface="Times New Roman" pitchFamily="18" charset="0"/>
              </a:rPr>
              <a:t>1. Basic Concept: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</a:rPr>
              <a:t>Simplify via separation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</a:rPr>
              <a:t>Clip whole polygon against one edge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Repeat with output for other 3 edges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Similar for 3D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</a:rPr>
              <a:t>You can create intermediate vertices that get thrown out</a:t>
            </a:r>
          </a:p>
        </p:txBody>
      </p:sp>
      <p:sp>
        <p:nvSpPr>
          <p:cNvPr id="4915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</a:rPr>
              <a:t>Sutherland-Hodgeman Polygon Clipping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Freeform 2"/>
          <p:cNvSpPr>
            <a:spLocks/>
          </p:cNvSpPr>
          <p:nvPr/>
        </p:nvSpPr>
        <p:spPr bwMode="auto">
          <a:xfrm>
            <a:off x="7727950" y="2520950"/>
            <a:ext cx="1152525" cy="2133600"/>
          </a:xfrm>
          <a:custGeom>
            <a:avLst/>
            <a:gdLst>
              <a:gd name="T0" fmla="*/ 8 w 822"/>
              <a:gd name="T1" fmla="*/ 914 h 1344"/>
              <a:gd name="T2" fmla="*/ 296 w 822"/>
              <a:gd name="T3" fmla="*/ 0 h 1344"/>
              <a:gd name="T4" fmla="*/ 488 w 822"/>
              <a:gd name="T5" fmla="*/ 0 h 1344"/>
              <a:gd name="T6" fmla="*/ 814 w 822"/>
              <a:gd name="T7" fmla="*/ 1052 h 1344"/>
              <a:gd name="T8" fmla="*/ 822 w 822"/>
              <a:gd name="T9" fmla="*/ 1344 h 1344"/>
              <a:gd name="T10" fmla="*/ 730 w 822"/>
              <a:gd name="T11" fmla="*/ 1336 h 1344"/>
              <a:gd name="T12" fmla="*/ 0 w 822"/>
              <a:gd name="T13" fmla="*/ 645 h 1344"/>
              <a:gd name="T14" fmla="*/ 0 w 822"/>
              <a:gd name="T15" fmla="*/ 376 h 1344"/>
              <a:gd name="T16" fmla="*/ 814 w 822"/>
              <a:gd name="T17" fmla="*/ 215 h 1344"/>
              <a:gd name="T18" fmla="*/ 814 w 822"/>
              <a:gd name="T19" fmla="*/ 368 h 1344"/>
              <a:gd name="T20" fmla="*/ 0 w 822"/>
              <a:gd name="T21" fmla="*/ 1290 h 1344"/>
              <a:gd name="T22" fmla="*/ 8 w 822"/>
              <a:gd name="T23" fmla="*/ 914 h 13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2"/>
              <a:gd name="T37" fmla="*/ 0 h 1344"/>
              <a:gd name="T38" fmla="*/ 822 w 822"/>
              <a:gd name="T39" fmla="*/ 1344 h 13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2" h="1344">
                <a:moveTo>
                  <a:pt x="8" y="914"/>
                </a:moveTo>
                <a:lnTo>
                  <a:pt x="296" y="0"/>
                </a:lnTo>
                <a:lnTo>
                  <a:pt x="488" y="0"/>
                </a:lnTo>
                <a:lnTo>
                  <a:pt x="814" y="1052"/>
                </a:lnTo>
                <a:lnTo>
                  <a:pt x="822" y="1344"/>
                </a:lnTo>
                <a:lnTo>
                  <a:pt x="730" y="1336"/>
                </a:lnTo>
                <a:lnTo>
                  <a:pt x="0" y="645"/>
                </a:lnTo>
                <a:lnTo>
                  <a:pt x="0" y="376"/>
                </a:lnTo>
                <a:lnTo>
                  <a:pt x="814" y="215"/>
                </a:lnTo>
                <a:lnTo>
                  <a:pt x="814" y="368"/>
                </a:lnTo>
                <a:lnTo>
                  <a:pt x="0" y="1290"/>
                </a:lnTo>
                <a:lnTo>
                  <a:pt x="8" y="914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</a:rPr>
              <a:t>Sutherland-Hodgeman Polygon Clipping</a:t>
            </a:r>
          </a:p>
        </p:txBody>
      </p:sp>
      <p:sp>
        <p:nvSpPr>
          <p:cNvPr id="5018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</a:rPr>
              <a:t>Example</a:t>
            </a:r>
          </a:p>
        </p:txBody>
      </p:sp>
      <p:sp>
        <p:nvSpPr>
          <p:cNvPr id="50184" name="Freeform 5"/>
          <p:cNvSpPr>
            <a:spLocks/>
          </p:cNvSpPr>
          <p:nvPr/>
        </p:nvSpPr>
        <p:spPr bwMode="auto">
          <a:xfrm>
            <a:off x="166688" y="2057400"/>
            <a:ext cx="1719262" cy="2895600"/>
          </a:xfrm>
          <a:custGeom>
            <a:avLst/>
            <a:gdLst>
              <a:gd name="T0" fmla="*/ 75 w 1227"/>
              <a:gd name="T1" fmla="*/ 1766 h 1824"/>
              <a:gd name="T2" fmla="*/ 90 w 1227"/>
              <a:gd name="T3" fmla="*/ 1705 h 1824"/>
              <a:gd name="T4" fmla="*/ 106 w 1227"/>
              <a:gd name="T5" fmla="*/ 1674 h 1824"/>
              <a:gd name="T6" fmla="*/ 624 w 1227"/>
              <a:gd name="T7" fmla="*/ 0 h 1824"/>
              <a:gd name="T8" fmla="*/ 1200 w 1227"/>
              <a:gd name="T9" fmla="*/ 1824 h 1824"/>
              <a:gd name="T10" fmla="*/ 0 w 1227"/>
              <a:gd name="T11" fmla="*/ 720 h 1824"/>
              <a:gd name="T12" fmla="*/ 1227 w 1227"/>
              <a:gd name="T13" fmla="*/ 476 h 1824"/>
              <a:gd name="T14" fmla="*/ 75 w 1227"/>
              <a:gd name="T15" fmla="*/ 1766 h 1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27"/>
              <a:gd name="T25" fmla="*/ 0 h 1824"/>
              <a:gd name="T26" fmla="*/ 1227 w 1227"/>
              <a:gd name="T27" fmla="*/ 1824 h 1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27" h="1824">
                <a:moveTo>
                  <a:pt x="75" y="1766"/>
                </a:moveTo>
                <a:cubicBezTo>
                  <a:pt x="78" y="1752"/>
                  <a:pt x="83" y="1720"/>
                  <a:pt x="90" y="1705"/>
                </a:cubicBezTo>
                <a:cubicBezTo>
                  <a:pt x="95" y="1694"/>
                  <a:pt x="106" y="1674"/>
                  <a:pt x="106" y="1674"/>
                </a:cubicBezTo>
                <a:lnTo>
                  <a:pt x="624" y="0"/>
                </a:lnTo>
                <a:lnTo>
                  <a:pt x="1200" y="1824"/>
                </a:lnTo>
                <a:lnTo>
                  <a:pt x="0" y="720"/>
                </a:lnTo>
                <a:lnTo>
                  <a:pt x="1227" y="476"/>
                </a:lnTo>
                <a:lnTo>
                  <a:pt x="75" y="1766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Rectangle 6"/>
          <p:cNvSpPr>
            <a:spLocks noChangeArrowheads="1"/>
          </p:cNvSpPr>
          <p:nvPr/>
        </p:nvSpPr>
        <p:spPr bwMode="auto">
          <a:xfrm>
            <a:off x="471488" y="2514600"/>
            <a:ext cx="11430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Text Box 7"/>
          <p:cNvSpPr txBox="1">
            <a:spLocks noChangeArrowheads="1"/>
          </p:cNvSpPr>
          <p:nvPr/>
        </p:nvSpPr>
        <p:spPr bwMode="auto">
          <a:xfrm>
            <a:off x="642938" y="5121275"/>
            <a:ext cx="803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aseline="0">
                <a:latin typeface="Bookman Old Style" pitchFamily="18" charset="0"/>
              </a:rPr>
              <a:t>Start</a:t>
            </a:r>
          </a:p>
        </p:txBody>
      </p:sp>
      <p:sp>
        <p:nvSpPr>
          <p:cNvPr id="50187" name="Freeform 8"/>
          <p:cNvSpPr>
            <a:spLocks/>
          </p:cNvSpPr>
          <p:nvPr/>
        </p:nvSpPr>
        <p:spPr bwMode="auto">
          <a:xfrm>
            <a:off x="2317750" y="2057400"/>
            <a:ext cx="1397000" cy="2895600"/>
          </a:xfrm>
          <a:custGeom>
            <a:avLst/>
            <a:gdLst>
              <a:gd name="T0" fmla="*/ 8 w 997"/>
              <a:gd name="T1" fmla="*/ 1244 h 1824"/>
              <a:gd name="T2" fmla="*/ 394 w 997"/>
              <a:gd name="T3" fmla="*/ 0 h 1824"/>
              <a:gd name="T4" fmla="*/ 970 w 997"/>
              <a:gd name="T5" fmla="*/ 1824 h 1824"/>
              <a:gd name="T6" fmla="*/ 0 w 997"/>
              <a:gd name="T7" fmla="*/ 945 h 1824"/>
              <a:gd name="T8" fmla="*/ 8 w 997"/>
              <a:gd name="T9" fmla="*/ 668 h 1824"/>
              <a:gd name="T10" fmla="*/ 997 w 997"/>
              <a:gd name="T11" fmla="*/ 476 h 1824"/>
              <a:gd name="T12" fmla="*/ 8 w 997"/>
              <a:gd name="T13" fmla="*/ 1597 h 1824"/>
              <a:gd name="T14" fmla="*/ 8 w 997"/>
              <a:gd name="T15" fmla="*/ 1244 h 1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97"/>
              <a:gd name="T25" fmla="*/ 0 h 1824"/>
              <a:gd name="T26" fmla="*/ 997 w 997"/>
              <a:gd name="T27" fmla="*/ 1824 h 1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97" h="1824">
                <a:moveTo>
                  <a:pt x="8" y="1244"/>
                </a:moveTo>
                <a:lnTo>
                  <a:pt x="394" y="0"/>
                </a:lnTo>
                <a:lnTo>
                  <a:pt x="970" y="1824"/>
                </a:lnTo>
                <a:lnTo>
                  <a:pt x="0" y="945"/>
                </a:lnTo>
                <a:lnTo>
                  <a:pt x="8" y="668"/>
                </a:lnTo>
                <a:lnTo>
                  <a:pt x="997" y="476"/>
                </a:lnTo>
                <a:lnTo>
                  <a:pt x="8" y="1597"/>
                </a:lnTo>
                <a:lnTo>
                  <a:pt x="8" y="1244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Rectangle 9"/>
          <p:cNvSpPr>
            <a:spLocks noChangeArrowheads="1"/>
          </p:cNvSpPr>
          <p:nvPr/>
        </p:nvSpPr>
        <p:spPr bwMode="auto">
          <a:xfrm>
            <a:off x="2300288" y="2514600"/>
            <a:ext cx="11430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Text Box 10"/>
          <p:cNvSpPr txBox="1">
            <a:spLocks noChangeArrowheads="1"/>
          </p:cNvSpPr>
          <p:nvPr/>
        </p:nvSpPr>
        <p:spPr bwMode="auto">
          <a:xfrm>
            <a:off x="2471738" y="5121275"/>
            <a:ext cx="646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aseline="0">
                <a:latin typeface="Bookman Old Style" pitchFamily="18" charset="0"/>
              </a:rPr>
              <a:t>Left</a:t>
            </a:r>
          </a:p>
        </p:txBody>
      </p:sp>
      <p:sp>
        <p:nvSpPr>
          <p:cNvPr id="50190" name="Freeform 11"/>
          <p:cNvSpPr>
            <a:spLocks/>
          </p:cNvSpPr>
          <p:nvPr/>
        </p:nvSpPr>
        <p:spPr bwMode="auto">
          <a:xfrm>
            <a:off x="4114800" y="2057400"/>
            <a:ext cx="1163638" cy="2706688"/>
          </a:xfrm>
          <a:custGeom>
            <a:avLst/>
            <a:gdLst>
              <a:gd name="T0" fmla="*/ 8 w 830"/>
              <a:gd name="T1" fmla="*/ 1213 h 1705"/>
              <a:gd name="T2" fmla="*/ 394 w 830"/>
              <a:gd name="T3" fmla="*/ 0 h 1705"/>
              <a:gd name="T4" fmla="*/ 822 w 830"/>
              <a:gd name="T5" fmla="*/ 1352 h 1705"/>
              <a:gd name="T6" fmla="*/ 830 w 830"/>
              <a:gd name="T7" fmla="*/ 1705 h 1705"/>
              <a:gd name="T8" fmla="*/ 0 w 830"/>
              <a:gd name="T9" fmla="*/ 945 h 1705"/>
              <a:gd name="T10" fmla="*/ 8 w 830"/>
              <a:gd name="T11" fmla="*/ 676 h 1705"/>
              <a:gd name="T12" fmla="*/ 830 w 830"/>
              <a:gd name="T13" fmla="*/ 507 h 1705"/>
              <a:gd name="T14" fmla="*/ 822 w 830"/>
              <a:gd name="T15" fmla="*/ 668 h 1705"/>
              <a:gd name="T16" fmla="*/ 8 w 830"/>
              <a:gd name="T17" fmla="*/ 1590 h 1705"/>
              <a:gd name="T18" fmla="*/ 8 w 830"/>
              <a:gd name="T19" fmla="*/ 1213 h 17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30"/>
              <a:gd name="T31" fmla="*/ 0 h 1705"/>
              <a:gd name="T32" fmla="*/ 830 w 830"/>
              <a:gd name="T33" fmla="*/ 1705 h 17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30" h="1705">
                <a:moveTo>
                  <a:pt x="8" y="1213"/>
                </a:moveTo>
                <a:lnTo>
                  <a:pt x="394" y="0"/>
                </a:lnTo>
                <a:lnTo>
                  <a:pt x="822" y="1352"/>
                </a:lnTo>
                <a:lnTo>
                  <a:pt x="830" y="1705"/>
                </a:lnTo>
                <a:lnTo>
                  <a:pt x="0" y="945"/>
                </a:lnTo>
                <a:lnTo>
                  <a:pt x="8" y="676"/>
                </a:lnTo>
                <a:lnTo>
                  <a:pt x="830" y="507"/>
                </a:lnTo>
                <a:lnTo>
                  <a:pt x="822" y="668"/>
                </a:lnTo>
                <a:lnTo>
                  <a:pt x="8" y="1590"/>
                </a:lnTo>
                <a:lnTo>
                  <a:pt x="8" y="1213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Rectangle 12"/>
          <p:cNvSpPr>
            <a:spLocks noChangeArrowheads="1"/>
          </p:cNvSpPr>
          <p:nvPr/>
        </p:nvSpPr>
        <p:spPr bwMode="auto">
          <a:xfrm>
            <a:off x="4129088" y="2514600"/>
            <a:ext cx="11430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Text Box 13"/>
          <p:cNvSpPr txBox="1">
            <a:spLocks noChangeArrowheads="1"/>
          </p:cNvSpPr>
          <p:nvPr/>
        </p:nvSpPr>
        <p:spPr bwMode="auto">
          <a:xfrm>
            <a:off x="4300538" y="5121275"/>
            <a:ext cx="84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aseline="0">
                <a:latin typeface="Bookman Old Style" pitchFamily="18" charset="0"/>
              </a:rPr>
              <a:t>Right</a:t>
            </a:r>
          </a:p>
        </p:txBody>
      </p:sp>
      <p:sp>
        <p:nvSpPr>
          <p:cNvPr id="50193" name="Freeform 14"/>
          <p:cNvSpPr>
            <a:spLocks/>
          </p:cNvSpPr>
          <p:nvPr/>
        </p:nvSpPr>
        <p:spPr bwMode="auto">
          <a:xfrm>
            <a:off x="5918200" y="2057400"/>
            <a:ext cx="1152525" cy="2597150"/>
          </a:xfrm>
          <a:custGeom>
            <a:avLst/>
            <a:gdLst>
              <a:gd name="T0" fmla="*/ 8 w 822"/>
              <a:gd name="T1" fmla="*/ 1206 h 1636"/>
              <a:gd name="T2" fmla="*/ 388 w 822"/>
              <a:gd name="T3" fmla="*/ 0 h 1636"/>
              <a:gd name="T4" fmla="*/ 814 w 822"/>
              <a:gd name="T5" fmla="*/ 1344 h 1636"/>
              <a:gd name="T6" fmla="*/ 822 w 822"/>
              <a:gd name="T7" fmla="*/ 1636 h 1636"/>
              <a:gd name="T8" fmla="*/ 730 w 822"/>
              <a:gd name="T9" fmla="*/ 1628 h 1636"/>
              <a:gd name="T10" fmla="*/ 0 w 822"/>
              <a:gd name="T11" fmla="*/ 937 h 1636"/>
              <a:gd name="T12" fmla="*/ 0 w 822"/>
              <a:gd name="T13" fmla="*/ 668 h 1636"/>
              <a:gd name="T14" fmla="*/ 814 w 822"/>
              <a:gd name="T15" fmla="*/ 507 h 1636"/>
              <a:gd name="T16" fmla="*/ 814 w 822"/>
              <a:gd name="T17" fmla="*/ 660 h 1636"/>
              <a:gd name="T18" fmla="*/ 0 w 822"/>
              <a:gd name="T19" fmla="*/ 1582 h 1636"/>
              <a:gd name="T20" fmla="*/ 8 w 822"/>
              <a:gd name="T21" fmla="*/ 1206 h 16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22"/>
              <a:gd name="T34" fmla="*/ 0 h 1636"/>
              <a:gd name="T35" fmla="*/ 822 w 822"/>
              <a:gd name="T36" fmla="*/ 1636 h 16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22" h="1636">
                <a:moveTo>
                  <a:pt x="8" y="1206"/>
                </a:moveTo>
                <a:lnTo>
                  <a:pt x="388" y="0"/>
                </a:lnTo>
                <a:lnTo>
                  <a:pt x="814" y="1344"/>
                </a:lnTo>
                <a:lnTo>
                  <a:pt x="822" y="1636"/>
                </a:lnTo>
                <a:lnTo>
                  <a:pt x="730" y="1628"/>
                </a:lnTo>
                <a:lnTo>
                  <a:pt x="0" y="937"/>
                </a:lnTo>
                <a:lnTo>
                  <a:pt x="0" y="668"/>
                </a:lnTo>
                <a:lnTo>
                  <a:pt x="814" y="507"/>
                </a:lnTo>
                <a:lnTo>
                  <a:pt x="814" y="660"/>
                </a:lnTo>
                <a:lnTo>
                  <a:pt x="0" y="1582"/>
                </a:lnTo>
                <a:lnTo>
                  <a:pt x="8" y="1206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4" name="Rectangle 15"/>
          <p:cNvSpPr>
            <a:spLocks noChangeArrowheads="1"/>
          </p:cNvSpPr>
          <p:nvPr/>
        </p:nvSpPr>
        <p:spPr bwMode="auto">
          <a:xfrm>
            <a:off x="5924550" y="2514600"/>
            <a:ext cx="11430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Text Box 16"/>
          <p:cNvSpPr txBox="1">
            <a:spLocks noChangeArrowheads="1"/>
          </p:cNvSpPr>
          <p:nvPr/>
        </p:nvSpPr>
        <p:spPr bwMode="auto">
          <a:xfrm>
            <a:off x="5943600" y="5121275"/>
            <a:ext cx="1089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aseline="0">
                <a:latin typeface="Bookman Old Style" pitchFamily="18" charset="0"/>
              </a:rPr>
              <a:t>Bottom</a:t>
            </a:r>
          </a:p>
        </p:txBody>
      </p:sp>
      <p:sp>
        <p:nvSpPr>
          <p:cNvPr id="50196" name="Rectangle 17"/>
          <p:cNvSpPr>
            <a:spLocks noChangeArrowheads="1"/>
          </p:cNvSpPr>
          <p:nvPr/>
        </p:nvSpPr>
        <p:spPr bwMode="auto">
          <a:xfrm>
            <a:off x="7743825" y="2514600"/>
            <a:ext cx="11430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Text Box 18"/>
          <p:cNvSpPr txBox="1">
            <a:spLocks noChangeArrowheads="1"/>
          </p:cNvSpPr>
          <p:nvPr/>
        </p:nvSpPr>
        <p:spPr bwMode="auto">
          <a:xfrm>
            <a:off x="7969250" y="5121275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aseline="0">
                <a:latin typeface="Bookman Old Style" pitchFamily="18" charset="0"/>
              </a:rPr>
              <a:t>Top</a:t>
            </a:r>
          </a:p>
        </p:txBody>
      </p:sp>
      <p:sp>
        <p:nvSpPr>
          <p:cNvPr id="50198" name="Text Box 19"/>
          <p:cNvSpPr txBox="1">
            <a:spLocks noChangeArrowheads="1"/>
          </p:cNvSpPr>
          <p:nvPr/>
        </p:nvSpPr>
        <p:spPr bwMode="auto">
          <a:xfrm>
            <a:off x="990600" y="5510213"/>
            <a:ext cx="6692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aseline="0">
                <a:latin typeface="Bookman Old Style" pitchFamily="18" charset="0"/>
              </a:rPr>
              <a:t>Note that the point one of the points added when clipping </a:t>
            </a:r>
          </a:p>
          <a:p>
            <a:r>
              <a:rPr lang="en-US" baseline="0">
                <a:latin typeface="Bookman Old Style" pitchFamily="18" charset="0"/>
              </a:rPr>
              <a:t>on the right gets removed when we clip with bottom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latin typeface="Times New Roman" pitchFamily="18" charset="0"/>
              </a:rPr>
              <a:t>2. Algorithm: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</a:rPr>
              <a:t>	</a:t>
            </a:r>
            <a:r>
              <a:rPr lang="en-US" sz="2400" smtClean="0">
                <a:latin typeface="Times New Roman" pitchFamily="18" charset="0"/>
              </a:rPr>
              <a:t>Let (P</a:t>
            </a:r>
            <a:r>
              <a:rPr lang="en-US" sz="2400" baseline="-25000" smtClean="0">
                <a:latin typeface="Times New Roman" pitchFamily="18" charset="0"/>
              </a:rPr>
              <a:t>1</a:t>
            </a:r>
            <a:r>
              <a:rPr lang="en-US" sz="2400" smtClean="0">
                <a:latin typeface="Times New Roman" pitchFamily="18" charset="0"/>
              </a:rPr>
              <a:t>, P</a:t>
            </a:r>
            <a:r>
              <a:rPr lang="en-US" sz="2400" baseline="-25000" smtClean="0">
                <a:latin typeface="Times New Roman" pitchFamily="18" charset="0"/>
              </a:rPr>
              <a:t>2</a:t>
            </a:r>
            <a:r>
              <a:rPr lang="en-US" sz="2400" smtClean="0">
                <a:latin typeface="Times New Roman" pitchFamily="18" charset="0"/>
              </a:rPr>
              <a:t>,…. P</a:t>
            </a:r>
            <a:r>
              <a:rPr lang="en-US" sz="2400" baseline="-25000" smtClean="0">
                <a:latin typeface="Times New Roman" pitchFamily="18" charset="0"/>
              </a:rPr>
              <a:t>N</a:t>
            </a:r>
            <a:r>
              <a:rPr lang="en-US" sz="2400" smtClean="0">
                <a:latin typeface="Times New Roman" pitchFamily="18" charset="0"/>
              </a:rPr>
              <a:t>) be the vertex list of the Polygon to be clipped and E be the edge of </a:t>
            </a:r>
            <a:r>
              <a:rPr lang="en-US" sz="2400" i="1" u="sng" smtClean="0">
                <a:latin typeface="Times New Roman" pitchFamily="18" charset="0"/>
              </a:rPr>
              <a:t>+vely oriented, convex clipping window</a:t>
            </a:r>
            <a:r>
              <a:rPr lang="en-US" sz="2400" smtClean="0">
                <a:latin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	We clip each edge of the polygon in turn against each window edge E, forming a new polygon whose vertices are determined as follows: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</a:rPr>
              <a:t>Sutherland-Hodgeman Polygon Clipping</a:t>
            </a:r>
          </a:p>
        </p:txBody>
      </p:sp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5638800" y="3200400"/>
            <a:ext cx="1828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6"/>
          <p:cNvSpPr>
            <a:spLocks noChangeShapeType="1"/>
          </p:cNvSpPr>
          <p:nvPr/>
        </p:nvSpPr>
        <p:spPr bwMode="auto">
          <a:xfrm flipV="1">
            <a:off x="72390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9" name="Line 7"/>
          <p:cNvSpPr>
            <a:spLocks noChangeShapeType="1"/>
          </p:cNvSpPr>
          <p:nvPr/>
        </p:nvSpPr>
        <p:spPr bwMode="auto">
          <a:xfrm flipH="1">
            <a:off x="60960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0" name="Line 9"/>
          <p:cNvSpPr>
            <a:spLocks noChangeShapeType="1"/>
          </p:cNvSpPr>
          <p:nvPr/>
        </p:nvSpPr>
        <p:spPr bwMode="auto">
          <a:xfrm flipH="1">
            <a:off x="58674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1" name="Line 10"/>
          <p:cNvSpPr>
            <a:spLocks noChangeShapeType="1"/>
          </p:cNvSpPr>
          <p:nvPr/>
        </p:nvSpPr>
        <p:spPr bwMode="auto">
          <a:xfrm>
            <a:off x="6096000" y="4038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Times New Roman" pitchFamily="18" charset="0"/>
              </a:rPr>
              <a:t>Four cases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i="1" smtClean="0">
                <a:latin typeface="Times New Roman" pitchFamily="18" charset="0"/>
              </a:rPr>
              <a:t>Inside: </a:t>
            </a:r>
            <a:r>
              <a:rPr lang="en-US" sz="2400" smtClean="0">
                <a:latin typeface="Times New Roman" pitchFamily="18" charset="0"/>
              </a:rPr>
              <a:t>If both P</a:t>
            </a:r>
            <a:r>
              <a:rPr lang="en-US" sz="2400" baseline="-25000" smtClean="0">
                <a:latin typeface="Times New Roman" pitchFamily="18" charset="0"/>
              </a:rPr>
              <a:t>i-1</a:t>
            </a:r>
            <a:r>
              <a:rPr lang="en-US" sz="2400" smtClean="0">
                <a:latin typeface="Times New Roman" pitchFamily="18" charset="0"/>
              </a:rPr>
              <a:t> and P</a:t>
            </a:r>
            <a:r>
              <a:rPr lang="en-US" sz="2400" baseline="-25000" smtClean="0">
                <a:latin typeface="Times New Roman" pitchFamily="18" charset="0"/>
              </a:rPr>
              <a:t>i</a:t>
            </a:r>
            <a:r>
              <a:rPr lang="en-US" sz="2400" smtClean="0">
                <a:latin typeface="Times New Roman" pitchFamily="18" charset="0"/>
              </a:rPr>
              <a:t> are to the left of window edge vertex then P</a:t>
            </a:r>
            <a:r>
              <a:rPr lang="en-US" sz="2400" baseline="-25000" smtClean="0">
                <a:latin typeface="Times New Roman" pitchFamily="18" charset="0"/>
              </a:rPr>
              <a:t>i</a:t>
            </a:r>
            <a:r>
              <a:rPr lang="en-US" sz="2400" smtClean="0">
                <a:latin typeface="Times New Roman" pitchFamily="18" charset="0"/>
              </a:rPr>
              <a:t> is placed on the output vertex list.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i="1" smtClean="0">
                <a:latin typeface="Times New Roman" pitchFamily="18" charset="0"/>
              </a:rPr>
              <a:t>Entering: </a:t>
            </a:r>
            <a:r>
              <a:rPr lang="en-US" sz="2400" smtClean="0">
                <a:latin typeface="Times New Roman" pitchFamily="18" charset="0"/>
              </a:rPr>
              <a:t>If  P</a:t>
            </a:r>
            <a:r>
              <a:rPr lang="en-US" sz="2400" baseline="-25000" smtClean="0">
                <a:latin typeface="Times New Roman" pitchFamily="18" charset="0"/>
              </a:rPr>
              <a:t>i-1</a:t>
            </a:r>
            <a:r>
              <a:rPr lang="en-US" sz="2400" smtClean="0">
                <a:latin typeface="Times New Roman" pitchFamily="18" charset="0"/>
              </a:rPr>
              <a:t> is to the right of window edge and P</a:t>
            </a:r>
            <a:r>
              <a:rPr lang="en-US" sz="2400" baseline="-25000" smtClean="0">
                <a:latin typeface="Times New Roman" pitchFamily="18" charset="0"/>
              </a:rPr>
              <a:t>i</a:t>
            </a:r>
            <a:r>
              <a:rPr lang="en-US" sz="2400" smtClean="0">
                <a:latin typeface="Times New Roman" pitchFamily="18" charset="0"/>
              </a:rPr>
              <a:t> is to the left of window edge vertex then intersection (I) of P</a:t>
            </a:r>
            <a:r>
              <a:rPr lang="en-US" sz="2400" baseline="-25000" smtClean="0">
                <a:latin typeface="Times New Roman" pitchFamily="18" charset="0"/>
              </a:rPr>
              <a:t>i-1 </a:t>
            </a:r>
            <a:r>
              <a:rPr lang="en-US" sz="2400" smtClean="0">
                <a:latin typeface="Times New Roman" pitchFamily="18" charset="0"/>
              </a:rPr>
              <a:t>P</a:t>
            </a:r>
            <a:r>
              <a:rPr lang="en-US" sz="2400" baseline="-25000" smtClean="0">
                <a:latin typeface="Times New Roman" pitchFamily="18" charset="0"/>
              </a:rPr>
              <a:t>i </a:t>
            </a:r>
            <a:r>
              <a:rPr lang="en-US" sz="2400" smtClean="0">
                <a:latin typeface="Times New Roman" pitchFamily="18" charset="0"/>
              </a:rPr>
              <a:t> with edge E and P</a:t>
            </a:r>
            <a:r>
              <a:rPr lang="en-US" sz="2400" baseline="-25000" smtClean="0">
                <a:latin typeface="Times New Roman" pitchFamily="18" charset="0"/>
              </a:rPr>
              <a:t>i</a:t>
            </a:r>
            <a:r>
              <a:rPr lang="en-US" sz="2400" smtClean="0">
                <a:latin typeface="Times New Roman" pitchFamily="18" charset="0"/>
              </a:rPr>
              <a:t> are placed on the output vertex list.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i="1" smtClean="0">
                <a:latin typeface="Times New Roman" pitchFamily="18" charset="0"/>
              </a:rPr>
              <a:t>Leaving: </a:t>
            </a:r>
            <a:r>
              <a:rPr lang="en-US" sz="2400" smtClean="0">
                <a:latin typeface="Times New Roman" pitchFamily="18" charset="0"/>
              </a:rPr>
              <a:t>If  P</a:t>
            </a:r>
            <a:r>
              <a:rPr lang="en-US" sz="2400" baseline="-25000" smtClean="0">
                <a:latin typeface="Times New Roman" pitchFamily="18" charset="0"/>
              </a:rPr>
              <a:t>i-1</a:t>
            </a:r>
            <a:r>
              <a:rPr lang="en-US" sz="2400" smtClean="0">
                <a:latin typeface="Times New Roman" pitchFamily="18" charset="0"/>
              </a:rPr>
              <a:t> is to the left of window edge and P</a:t>
            </a:r>
            <a:r>
              <a:rPr lang="en-US" sz="2400" baseline="-25000" smtClean="0">
                <a:latin typeface="Times New Roman" pitchFamily="18" charset="0"/>
              </a:rPr>
              <a:t>i</a:t>
            </a:r>
            <a:r>
              <a:rPr lang="en-US" sz="2400" smtClean="0">
                <a:latin typeface="Times New Roman" pitchFamily="18" charset="0"/>
              </a:rPr>
              <a:t> is to the right of window edge vertex then only intersection (I) of P</a:t>
            </a:r>
            <a:r>
              <a:rPr lang="en-US" sz="2400" baseline="-25000" smtClean="0">
                <a:latin typeface="Times New Roman" pitchFamily="18" charset="0"/>
              </a:rPr>
              <a:t>i-1 </a:t>
            </a:r>
            <a:r>
              <a:rPr lang="en-US" sz="2400" smtClean="0">
                <a:latin typeface="Times New Roman" pitchFamily="18" charset="0"/>
              </a:rPr>
              <a:t>P</a:t>
            </a:r>
            <a:r>
              <a:rPr lang="en-US" sz="2400" baseline="-25000" smtClean="0">
                <a:latin typeface="Times New Roman" pitchFamily="18" charset="0"/>
              </a:rPr>
              <a:t>i </a:t>
            </a:r>
            <a:r>
              <a:rPr lang="en-US" sz="2400" smtClean="0">
                <a:latin typeface="Times New Roman" pitchFamily="18" charset="0"/>
              </a:rPr>
              <a:t> with edge E is placed on the output vertex list.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i="1" smtClean="0">
                <a:latin typeface="Times New Roman" pitchFamily="18" charset="0"/>
              </a:rPr>
              <a:t>Outside: </a:t>
            </a:r>
            <a:r>
              <a:rPr lang="en-US" sz="2400" smtClean="0">
                <a:latin typeface="Times New Roman" pitchFamily="18" charset="0"/>
              </a:rPr>
              <a:t>If both P</a:t>
            </a:r>
            <a:r>
              <a:rPr lang="en-US" sz="2400" baseline="-25000" smtClean="0">
                <a:latin typeface="Times New Roman" pitchFamily="18" charset="0"/>
              </a:rPr>
              <a:t>i-1</a:t>
            </a:r>
            <a:r>
              <a:rPr lang="en-US" sz="2400" smtClean="0">
                <a:latin typeface="Times New Roman" pitchFamily="18" charset="0"/>
              </a:rPr>
              <a:t> and P</a:t>
            </a:r>
            <a:r>
              <a:rPr lang="en-US" sz="2400" baseline="-25000" smtClean="0">
                <a:latin typeface="Times New Roman" pitchFamily="18" charset="0"/>
              </a:rPr>
              <a:t>i</a:t>
            </a:r>
            <a:r>
              <a:rPr lang="en-US" sz="2400" smtClean="0">
                <a:latin typeface="Times New Roman" pitchFamily="18" charset="0"/>
              </a:rPr>
              <a:t> are to the right of window edge nothing is placed on the output vertex list.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	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</a:rPr>
              <a:t>Sutherland-Hodgeman Polygon Clipping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2D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174" name="Freeform 3"/>
          <p:cNvSpPr>
            <a:spLocks/>
          </p:cNvSpPr>
          <p:nvPr/>
        </p:nvSpPr>
        <p:spPr bwMode="auto">
          <a:xfrm>
            <a:off x="1835150" y="3117850"/>
            <a:ext cx="5472113" cy="2447925"/>
          </a:xfrm>
          <a:custGeom>
            <a:avLst/>
            <a:gdLst>
              <a:gd name="T0" fmla="*/ 0 w 4627"/>
              <a:gd name="T1" fmla="*/ 2313 h 2358"/>
              <a:gd name="T2" fmla="*/ 1905 w 4627"/>
              <a:gd name="T3" fmla="*/ 589 h 2358"/>
              <a:gd name="T4" fmla="*/ 2268 w 4627"/>
              <a:gd name="T5" fmla="*/ 1224 h 2358"/>
              <a:gd name="T6" fmla="*/ 2540 w 4627"/>
              <a:gd name="T7" fmla="*/ 272 h 2358"/>
              <a:gd name="T8" fmla="*/ 2994 w 4627"/>
              <a:gd name="T9" fmla="*/ 816 h 2358"/>
              <a:gd name="T10" fmla="*/ 3447 w 4627"/>
              <a:gd name="T11" fmla="*/ 0 h 2358"/>
              <a:gd name="T12" fmla="*/ 4627 w 4627"/>
              <a:gd name="T13" fmla="*/ 2358 h 2358"/>
              <a:gd name="T14" fmla="*/ 0 w 4627"/>
              <a:gd name="T15" fmla="*/ 2313 h 23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27"/>
              <a:gd name="T25" fmla="*/ 0 h 2358"/>
              <a:gd name="T26" fmla="*/ 4627 w 4627"/>
              <a:gd name="T27" fmla="*/ 2358 h 23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27" h="2358">
                <a:moveTo>
                  <a:pt x="0" y="2313"/>
                </a:moveTo>
                <a:lnTo>
                  <a:pt x="1905" y="589"/>
                </a:lnTo>
                <a:lnTo>
                  <a:pt x="2268" y="1224"/>
                </a:lnTo>
                <a:lnTo>
                  <a:pt x="2540" y="272"/>
                </a:lnTo>
                <a:lnTo>
                  <a:pt x="2994" y="816"/>
                </a:lnTo>
                <a:lnTo>
                  <a:pt x="3447" y="0"/>
                </a:lnTo>
                <a:lnTo>
                  <a:pt x="4627" y="2358"/>
                </a:lnTo>
                <a:lnTo>
                  <a:pt x="0" y="231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Line 4"/>
          <p:cNvSpPr>
            <a:spLocks noChangeShapeType="1"/>
          </p:cNvSpPr>
          <p:nvPr/>
        </p:nvSpPr>
        <p:spPr bwMode="auto">
          <a:xfrm>
            <a:off x="1042988" y="5854700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Line 5"/>
          <p:cNvSpPr>
            <a:spLocks noChangeShapeType="1"/>
          </p:cNvSpPr>
          <p:nvPr/>
        </p:nvSpPr>
        <p:spPr bwMode="auto">
          <a:xfrm flipV="1">
            <a:off x="1547813" y="254158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3635375" y="2901950"/>
            <a:ext cx="2808288" cy="18732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63713" y="2052638"/>
            <a:ext cx="6537325" cy="3657600"/>
            <a:chOff x="975" y="1126"/>
            <a:chExt cx="4118" cy="2304"/>
          </a:xfrm>
        </p:grpSpPr>
        <p:sp>
          <p:nvSpPr>
            <p:cNvPr id="7195" name="Rectangle 8"/>
            <p:cNvSpPr>
              <a:spLocks noChangeArrowheads="1"/>
            </p:cNvSpPr>
            <p:nvPr/>
          </p:nvSpPr>
          <p:spPr bwMode="auto">
            <a:xfrm>
              <a:off x="975" y="1162"/>
              <a:ext cx="1161" cy="22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Rectangle 9"/>
            <p:cNvSpPr>
              <a:spLocks noChangeArrowheads="1"/>
            </p:cNvSpPr>
            <p:nvPr/>
          </p:nvSpPr>
          <p:spPr bwMode="auto">
            <a:xfrm>
              <a:off x="3932" y="1126"/>
              <a:ext cx="1161" cy="22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Rectangle 10"/>
            <p:cNvSpPr>
              <a:spLocks noChangeArrowheads="1"/>
            </p:cNvSpPr>
            <p:nvPr/>
          </p:nvSpPr>
          <p:spPr bwMode="auto">
            <a:xfrm>
              <a:off x="1474" y="2850"/>
              <a:ext cx="2858" cy="53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4017963" y="3686175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4449763" y="4303713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4794250" y="3362325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5329238" y="3902075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5862638" y="30670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74738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sz="2400" smtClean="0">
                <a:latin typeface="Times New Roman" pitchFamily="18" charset="0"/>
              </a:rPr>
              <a:t>Because drawing things to a display takes time we </a:t>
            </a:r>
            <a:r>
              <a:rPr lang="en-IE" sz="2400" i="1" smtClean="0">
                <a:latin typeface="Times New Roman" pitchFamily="18" charset="0"/>
              </a:rPr>
              <a:t>clip</a:t>
            </a:r>
            <a:r>
              <a:rPr lang="en-IE" sz="2400" smtClean="0">
                <a:latin typeface="Times New Roman" pitchFamily="18" charset="0"/>
              </a:rPr>
              <a:t> everything outside the window</a:t>
            </a:r>
            <a:endParaRPr lang="en-US" sz="2400" smtClean="0">
              <a:latin typeface="Times New Roman" pitchFamily="18" charset="0"/>
            </a:endParaRP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1431925" y="29067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H="1">
            <a:off x="1431925" y="4778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3635375" y="5757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6443663" y="5757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700088" y="2690813"/>
            <a:ext cx="750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wy</a:t>
            </a:r>
            <a:r>
              <a:rPr lang="en-IE"/>
              <a:t>max</a:t>
            </a:r>
            <a:endParaRPr lang="en-US" baseline="0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700088" y="4562475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wy</a:t>
            </a:r>
            <a:r>
              <a:rPr lang="en-IE"/>
              <a:t>min</a:t>
            </a:r>
            <a:endParaRPr lang="en-US" baseline="0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3275013" y="5905500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wx</a:t>
            </a:r>
            <a:r>
              <a:rPr lang="en-IE"/>
              <a:t>min</a:t>
            </a:r>
            <a:endParaRPr lang="en-US" baseline="0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6083300" y="5903913"/>
            <a:ext cx="750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wx</a:t>
            </a:r>
            <a:r>
              <a:rPr lang="en-IE"/>
              <a:t>max</a:t>
            </a:r>
            <a:endParaRPr lang="en-US" baseline="0"/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3935413" y="6284913"/>
            <a:ext cx="207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World Coordinates</a:t>
            </a:r>
            <a:endParaRPr lang="en-US" baseline="0"/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4572000" y="2403475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Window</a:t>
            </a:r>
            <a:endParaRPr lang="en-US" baseline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</a:rPr>
              <a:t>Sutherland-Hodgeman Polygon Clipping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</a:rPr>
              <a:t>Creating New Vertex List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6781800" y="2590800"/>
            <a:ext cx="2057400" cy="3484563"/>
            <a:chOff x="4272" y="1632"/>
            <a:chExt cx="1296" cy="2195"/>
          </a:xfrm>
        </p:grpSpPr>
        <p:sp>
          <p:nvSpPr>
            <p:cNvPr id="53295" name="Freeform 10"/>
            <p:cNvSpPr>
              <a:spLocks/>
            </p:cNvSpPr>
            <p:nvPr/>
          </p:nvSpPr>
          <p:spPr bwMode="auto">
            <a:xfrm>
              <a:off x="4512" y="1872"/>
              <a:ext cx="768" cy="1008"/>
            </a:xfrm>
            <a:custGeom>
              <a:avLst/>
              <a:gdLst>
                <a:gd name="T0" fmla="*/ 48 w 768"/>
                <a:gd name="T1" fmla="*/ 1008 h 1008"/>
                <a:gd name="T2" fmla="*/ 0 w 768"/>
                <a:gd name="T3" fmla="*/ 0 h 1008"/>
                <a:gd name="T4" fmla="*/ 672 w 768"/>
                <a:gd name="T5" fmla="*/ 48 h 1008"/>
                <a:gd name="T6" fmla="*/ 768 w 768"/>
                <a:gd name="T7" fmla="*/ 720 h 1008"/>
                <a:gd name="T8" fmla="*/ 48 w 768"/>
                <a:gd name="T9" fmla="*/ 1008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008"/>
                <a:gd name="T17" fmla="*/ 768 w 76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008">
                  <a:moveTo>
                    <a:pt x="48" y="1008"/>
                  </a:moveTo>
                  <a:lnTo>
                    <a:pt x="0" y="0"/>
                  </a:lnTo>
                  <a:lnTo>
                    <a:pt x="672" y="48"/>
                  </a:lnTo>
                  <a:lnTo>
                    <a:pt x="768" y="720"/>
                  </a:lnTo>
                  <a:lnTo>
                    <a:pt x="48" y="100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6" name="Rectangle 11"/>
            <p:cNvSpPr>
              <a:spLocks noChangeArrowheads="1"/>
            </p:cNvSpPr>
            <p:nvPr/>
          </p:nvSpPr>
          <p:spPr bwMode="auto">
            <a:xfrm>
              <a:off x="4752" y="1632"/>
              <a:ext cx="816" cy="13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7" name="Oval 23"/>
            <p:cNvSpPr>
              <a:spLocks noChangeArrowheads="1"/>
            </p:cNvSpPr>
            <p:nvPr/>
          </p:nvSpPr>
          <p:spPr bwMode="auto">
            <a:xfrm>
              <a:off x="5136" y="1872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8" name="Oval 24"/>
            <p:cNvSpPr>
              <a:spLocks noChangeArrowheads="1"/>
            </p:cNvSpPr>
            <p:nvPr/>
          </p:nvSpPr>
          <p:spPr bwMode="auto">
            <a:xfrm>
              <a:off x="5232" y="2544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9" name="Oval 25"/>
            <p:cNvSpPr>
              <a:spLocks noChangeArrowheads="1"/>
            </p:cNvSpPr>
            <p:nvPr/>
          </p:nvSpPr>
          <p:spPr bwMode="auto">
            <a:xfrm>
              <a:off x="4512" y="2832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0" name="Oval 27"/>
            <p:cNvSpPr>
              <a:spLocks noChangeArrowheads="1"/>
            </p:cNvSpPr>
            <p:nvPr/>
          </p:nvSpPr>
          <p:spPr bwMode="auto">
            <a:xfrm>
              <a:off x="4704" y="1839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1" name="Oval 33"/>
            <p:cNvSpPr>
              <a:spLocks noChangeArrowheads="1"/>
            </p:cNvSpPr>
            <p:nvPr/>
          </p:nvSpPr>
          <p:spPr bwMode="auto">
            <a:xfrm>
              <a:off x="4464" y="1824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2" name="Line 34"/>
            <p:cNvSpPr>
              <a:spLocks noChangeShapeType="1"/>
            </p:cNvSpPr>
            <p:nvPr/>
          </p:nvSpPr>
          <p:spPr bwMode="auto">
            <a:xfrm flipH="1" flipV="1">
              <a:off x="4368" y="1920"/>
              <a:ext cx="4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3" name="Oval 37"/>
            <p:cNvSpPr>
              <a:spLocks noChangeArrowheads="1"/>
            </p:cNvSpPr>
            <p:nvPr/>
          </p:nvSpPr>
          <p:spPr bwMode="auto">
            <a:xfrm>
              <a:off x="4704" y="2751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4" name="Text Box 39"/>
            <p:cNvSpPr txBox="1">
              <a:spLocks noChangeArrowheads="1"/>
            </p:cNvSpPr>
            <p:nvPr/>
          </p:nvSpPr>
          <p:spPr bwMode="auto">
            <a:xfrm>
              <a:off x="4498" y="3039"/>
              <a:ext cx="1013" cy="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aseline="0">
                  <a:latin typeface="Bookman Old Style" pitchFamily="18" charset="0"/>
                </a:rPr>
                <a:t>out </a:t>
              </a:r>
              <a:r>
                <a:rPr lang="en-US" baseline="0">
                  <a:latin typeface="Bookman Old Style" pitchFamily="18" charset="0"/>
                  <a:sym typeface="Wingdings" pitchFamily="2" charset="2"/>
                </a:rPr>
                <a:t> out</a:t>
              </a:r>
            </a:p>
            <a:p>
              <a:pPr algn="ctr"/>
              <a:r>
                <a:rPr lang="en-US" baseline="0">
                  <a:latin typeface="Bookman Old Style" pitchFamily="18" charset="0"/>
                  <a:sym typeface="Wingdings" pitchFamily="2" charset="2"/>
                </a:rPr>
                <a:t>save nothing</a:t>
              </a:r>
            </a:p>
            <a:p>
              <a:pPr algn="ctr"/>
              <a:r>
                <a:rPr lang="en-US" sz="2000" b="1" baseline="0">
                  <a:latin typeface="Bookman Old Style" pitchFamily="18" charset="0"/>
                </a:rPr>
                <a:t>Outside</a:t>
              </a:r>
            </a:p>
            <a:p>
              <a:pPr algn="ctr"/>
              <a:r>
                <a:rPr lang="en-US" sz="2000" b="1" baseline="0">
                  <a:latin typeface="Bookman Old Style" pitchFamily="18" charset="0"/>
                </a:rPr>
                <a:t>(0 output)</a:t>
              </a:r>
            </a:p>
          </p:txBody>
        </p:sp>
        <p:sp>
          <p:nvSpPr>
            <p:cNvPr id="53305" name="Text Box 44"/>
            <p:cNvSpPr txBox="1">
              <a:spLocks noChangeArrowheads="1"/>
            </p:cNvSpPr>
            <p:nvPr/>
          </p:nvSpPr>
          <p:spPr bwMode="auto">
            <a:xfrm>
              <a:off x="4320" y="2880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baseline="0"/>
                <a:t>P</a:t>
              </a:r>
              <a:r>
                <a:rPr lang="en-US" b="1"/>
                <a:t>i-1</a:t>
              </a:r>
            </a:p>
          </p:txBody>
        </p:sp>
        <p:sp>
          <p:nvSpPr>
            <p:cNvPr id="53306" name="Text Box 48"/>
            <p:cNvSpPr txBox="1">
              <a:spLocks noChangeArrowheads="1"/>
            </p:cNvSpPr>
            <p:nvPr/>
          </p:nvSpPr>
          <p:spPr bwMode="auto">
            <a:xfrm>
              <a:off x="4272" y="1728"/>
              <a:ext cx="2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baseline="0"/>
                <a:t>P</a:t>
              </a:r>
              <a:r>
                <a:rPr lang="en-US" b="1"/>
                <a:t>i</a:t>
              </a:r>
            </a:p>
          </p:txBody>
        </p:sp>
        <p:sp>
          <p:nvSpPr>
            <p:cNvPr id="53307" name="Line 54"/>
            <p:cNvSpPr>
              <a:spLocks noChangeShapeType="1"/>
            </p:cNvSpPr>
            <p:nvPr/>
          </p:nvSpPr>
          <p:spPr bwMode="auto">
            <a:xfrm>
              <a:off x="4752" y="1632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0" y="2514600"/>
            <a:ext cx="2182813" cy="3514725"/>
            <a:chOff x="0" y="1584"/>
            <a:chExt cx="1375" cy="2214"/>
          </a:xfrm>
        </p:grpSpPr>
        <p:sp>
          <p:nvSpPr>
            <p:cNvPr id="53284" name="Freeform 56"/>
            <p:cNvSpPr>
              <a:spLocks/>
            </p:cNvSpPr>
            <p:nvPr/>
          </p:nvSpPr>
          <p:spPr bwMode="auto">
            <a:xfrm>
              <a:off x="48" y="1824"/>
              <a:ext cx="768" cy="1008"/>
            </a:xfrm>
            <a:custGeom>
              <a:avLst/>
              <a:gdLst>
                <a:gd name="T0" fmla="*/ 48 w 768"/>
                <a:gd name="T1" fmla="*/ 1008 h 1008"/>
                <a:gd name="T2" fmla="*/ 0 w 768"/>
                <a:gd name="T3" fmla="*/ 0 h 1008"/>
                <a:gd name="T4" fmla="*/ 672 w 768"/>
                <a:gd name="T5" fmla="*/ 48 h 1008"/>
                <a:gd name="T6" fmla="*/ 768 w 768"/>
                <a:gd name="T7" fmla="*/ 720 h 1008"/>
                <a:gd name="T8" fmla="*/ 48 w 768"/>
                <a:gd name="T9" fmla="*/ 1008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008"/>
                <a:gd name="T17" fmla="*/ 768 w 76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008">
                  <a:moveTo>
                    <a:pt x="48" y="1008"/>
                  </a:moveTo>
                  <a:lnTo>
                    <a:pt x="0" y="0"/>
                  </a:lnTo>
                  <a:lnTo>
                    <a:pt x="672" y="48"/>
                  </a:lnTo>
                  <a:lnTo>
                    <a:pt x="768" y="720"/>
                  </a:lnTo>
                  <a:lnTo>
                    <a:pt x="48" y="100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Rectangle 57"/>
            <p:cNvSpPr>
              <a:spLocks noChangeArrowheads="1"/>
            </p:cNvSpPr>
            <p:nvPr/>
          </p:nvSpPr>
          <p:spPr bwMode="auto">
            <a:xfrm>
              <a:off x="288" y="1584"/>
              <a:ext cx="816" cy="13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6" name="Oval 59"/>
            <p:cNvSpPr>
              <a:spLocks noChangeArrowheads="1"/>
            </p:cNvSpPr>
            <p:nvPr/>
          </p:nvSpPr>
          <p:spPr bwMode="auto">
            <a:xfrm>
              <a:off x="768" y="2496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7" name="Oval 60"/>
            <p:cNvSpPr>
              <a:spLocks noChangeArrowheads="1"/>
            </p:cNvSpPr>
            <p:nvPr/>
          </p:nvSpPr>
          <p:spPr bwMode="auto">
            <a:xfrm>
              <a:off x="672" y="1824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8" name="Oval 61"/>
            <p:cNvSpPr>
              <a:spLocks noChangeArrowheads="1"/>
            </p:cNvSpPr>
            <p:nvPr/>
          </p:nvSpPr>
          <p:spPr bwMode="auto">
            <a:xfrm>
              <a:off x="48" y="2784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9" name="Line 62"/>
            <p:cNvSpPr>
              <a:spLocks noChangeShapeType="1"/>
            </p:cNvSpPr>
            <p:nvPr/>
          </p:nvSpPr>
          <p:spPr bwMode="auto">
            <a:xfrm>
              <a:off x="816" y="1824"/>
              <a:ext cx="9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0" name="Oval 63"/>
            <p:cNvSpPr>
              <a:spLocks noChangeArrowheads="1"/>
            </p:cNvSpPr>
            <p:nvPr/>
          </p:nvSpPr>
          <p:spPr bwMode="auto">
            <a:xfrm>
              <a:off x="0" y="177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Text Box 64"/>
            <p:cNvSpPr txBox="1">
              <a:spLocks noChangeArrowheads="1"/>
            </p:cNvSpPr>
            <p:nvPr/>
          </p:nvSpPr>
          <p:spPr bwMode="auto">
            <a:xfrm>
              <a:off x="13" y="2991"/>
              <a:ext cx="1362" cy="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aseline="0">
                  <a:latin typeface="Bookman Old Style" pitchFamily="18" charset="0"/>
                </a:rPr>
                <a:t>in </a:t>
              </a:r>
              <a:r>
                <a:rPr lang="en-US" baseline="0">
                  <a:latin typeface="Bookman Old Style" pitchFamily="18" charset="0"/>
                  <a:sym typeface="Wingdings" pitchFamily="2" charset="2"/>
                </a:rPr>
                <a:t> in</a:t>
              </a:r>
            </a:p>
            <a:p>
              <a:pPr algn="ctr"/>
              <a:r>
                <a:rPr lang="en-US" baseline="0">
                  <a:latin typeface="Bookman Old Style" pitchFamily="18" charset="0"/>
                  <a:sym typeface="Wingdings" pitchFamily="2" charset="2"/>
                </a:rPr>
                <a:t>save ending vert</a:t>
              </a:r>
              <a:r>
                <a:rPr lang="en-US" sz="2000" baseline="0">
                  <a:latin typeface="Bookman Old Style" pitchFamily="18" charset="0"/>
                  <a:sym typeface="Wingdings" pitchFamily="2" charset="2"/>
                </a:rPr>
                <a:t>  </a:t>
              </a:r>
            </a:p>
            <a:p>
              <a:pPr algn="ctr"/>
              <a:r>
                <a:rPr lang="en-US" sz="2000" b="1" baseline="0">
                  <a:latin typeface="Bookman Old Style" pitchFamily="18" charset="0"/>
                </a:rPr>
                <a:t>Inside</a:t>
              </a:r>
            </a:p>
            <a:p>
              <a:pPr algn="ctr"/>
              <a:r>
                <a:rPr lang="en-US" sz="2000" b="1" baseline="0">
                  <a:latin typeface="Bookman Old Style" pitchFamily="18" charset="0"/>
                </a:rPr>
                <a:t>(1 output)</a:t>
              </a:r>
            </a:p>
          </p:txBody>
        </p:sp>
        <p:sp>
          <p:nvSpPr>
            <p:cNvPr id="53292" name="Text Box 65"/>
            <p:cNvSpPr txBox="1">
              <a:spLocks noChangeArrowheads="1"/>
            </p:cNvSpPr>
            <p:nvPr/>
          </p:nvSpPr>
          <p:spPr bwMode="auto">
            <a:xfrm>
              <a:off x="576" y="1584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baseline="0"/>
                <a:t>P</a:t>
              </a:r>
              <a:r>
                <a:rPr lang="en-US" b="1"/>
                <a:t>i-1</a:t>
              </a:r>
            </a:p>
          </p:txBody>
        </p:sp>
        <p:sp>
          <p:nvSpPr>
            <p:cNvPr id="53293" name="Text Box 66"/>
            <p:cNvSpPr txBox="1">
              <a:spLocks noChangeArrowheads="1"/>
            </p:cNvSpPr>
            <p:nvPr/>
          </p:nvSpPr>
          <p:spPr bwMode="auto">
            <a:xfrm>
              <a:off x="768" y="2592"/>
              <a:ext cx="2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baseline="0"/>
                <a:t>P</a:t>
              </a:r>
              <a:r>
                <a:rPr lang="en-US" b="1"/>
                <a:t>i</a:t>
              </a:r>
            </a:p>
          </p:txBody>
        </p:sp>
        <p:sp>
          <p:nvSpPr>
            <p:cNvPr id="53294" name="Line 67"/>
            <p:cNvSpPr>
              <a:spLocks noChangeShapeType="1"/>
            </p:cNvSpPr>
            <p:nvPr/>
          </p:nvSpPr>
          <p:spPr bwMode="auto">
            <a:xfrm>
              <a:off x="288" y="1584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2362200" y="2590800"/>
            <a:ext cx="2163763" cy="3759200"/>
            <a:chOff x="1488" y="1632"/>
            <a:chExt cx="1363" cy="2368"/>
          </a:xfrm>
        </p:grpSpPr>
        <p:sp>
          <p:nvSpPr>
            <p:cNvPr id="53272" name="Freeform 4"/>
            <p:cNvSpPr>
              <a:spLocks/>
            </p:cNvSpPr>
            <p:nvPr/>
          </p:nvSpPr>
          <p:spPr bwMode="auto">
            <a:xfrm>
              <a:off x="1536" y="1872"/>
              <a:ext cx="768" cy="1008"/>
            </a:xfrm>
            <a:custGeom>
              <a:avLst/>
              <a:gdLst>
                <a:gd name="T0" fmla="*/ 48 w 768"/>
                <a:gd name="T1" fmla="*/ 1008 h 1008"/>
                <a:gd name="T2" fmla="*/ 0 w 768"/>
                <a:gd name="T3" fmla="*/ 0 h 1008"/>
                <a:gd name="T4" fmla="*/ 672 w 768"/>
                <a:gd name="T5" fmla="*/ 48 h 1008"/>
                <a:gd name="T6" fmla="*/ 768 w 768"/>
                <a:gd name="T7" fmla="*/ 720 h 1008"/>
                <a:gd name="T8" fmla="*/ 48 w 768"/>
                <a:gd name="T9" fmla="*/ 1008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008"/>
                <a:gd name="T17" fmla="*/ 768 w 76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008">
                  <a:moveTo>
                    <a:pt x="48" y="1008"/>
                  </a:moveTo>
                  <a:lnTo>
                    <a:pt x="0" y="0"/>
                  </a:lnTo>
                  <a:lnTo>
                    <a:pt x="672" y="48"/>
                  </a:lnTo>
                  <a:lnTo>
                    <a:pt x="768" y="720"/>
                  </a:lnTo>
                  <a:lnTo>
                    <a:pt x="48" y="100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3" name="Rectangle 5"/>
            <p:cNvSpPr>
              <a:spLocks noChangeArrowheads="1"/>
            </p:cNvSpPr>
            <p:nvPr/>
          </p:nvSpPr>
          <p:spPr bwMode="auto">
            <a:xfrm>
              <a:off x="1776" y="1632"/>
              <a:ext cx="816" cy="13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4" name="Oval 12"/>
            <p:cNvSpPr>
              <a:spLocks noChangeArrowheads="1"/>
            </p:cNvSpPr>
            <p:nvPr/>
          </p:nvSpPr>
          <p:spPr bwMode="auto">
            <a:xfrm>
              <a:off x="1488" y="1824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5" name="Oval 13"/>
            <p:cNvSpPr>
              <a:spLocks noChangeArrowheads="1"/>
            </p:cNvSpPr>
            <p:nvPr/>
          </p:nvSpPr>
          <p:spPr bwMode="auto">
            <a:xfrm>
              <a:off x="2160" y="1872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6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7" name="Oval 15"/>
            <p:cNvSpPr>
              <a:spLocks noChangeArrowheads="1"/>
            </p:cNvSpPr>
            <p:nvPr/>
          </p:nvSpPr>
          <p:spPr bwMode="auto">
            <a:xfrm>
              <a:off x="2256" y="2544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8" name="Line 28"/>
            <p:cNvSpPr>
              <a:spLocks noChangeShapeType="1"/>
            </p:cNvSpPr>
            <p:nvPr/>
          </p:nvSpPr>
          <p:spPr bwMode="auto">
            <a:xfrm>
              <a:off x="1584" y="1728"/>
              <a:ext cx="62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9" name="Text Box 35"/>
            <p:cNvSpPr txBox="1">
              <a:spLocks noChangeArrowheads="1"/>
            </p:cNvSpPr>
            <p:nvPr/>
          </p:nvSpPr>
          <p:spPr bwMode="auto">
            <a:xfrm>
              <a:off x="1488" y="3039"/>
              <a:ext cx="1363" cy="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aseline="0">
                  <a:latin typeface="Bookman Old Style" pitchFamily="18" charset="0"/>
                </a:rPr>
                <a:t>out </a:t>
              </a:r>
              <a:r>
                <a:rPr lang="en-US" baseline="0">
                  <a:latin typeface="Bookman Old Style" pitchFamily="18" charset="0"/>
                  <a:sym typeface="Wingdings" pitchFamily="2" charset="2"/>
                </a:rPr>
                <a:t> in</a:t>
              </a:r>
            </a:p>
            <a:p>
              <a:pPr algn="ctr"/>
              <a:r>
                <a:rPr lang="en-US" baseline="0">
                  <a:latin typeface="Bookman Old Style" pitchFamily="18" charset="0"/>
                  <a:sym typeface="Wingdings" pitchFamily="2" charset="2"/>
                </a:rPr>
                <a:t>save new clip vert</a:t>
              </a:r>
            </a:p>
            <a:p>
              <a:pPr algn="ctr"/>
              <a:r>
                <a:rPr lang="en-US" baseline="0">
                  <a:latin typeface="Bookman Old Style" pitchFamily="18" charset="0"/>
                  <a:sym typeface="Wingdings" pitchFamily="2" charset="2"/>
                </a:rPr>
                <a:t>and ending vert</a:t>
              </a:r>
            </a:p>
            <a:p>
              <a:pPr algn="ctr"/>
              <a:r>
                <a:rPr lang="en-US" sz="2000" b="1" baseline="0">
                  <a:latin typeface="Bookman Old Style" pitchFamily="18" charset="0"/>
                  <a:sym typeface="Wingdings" pitchFamily="2" charset="2"/>
                </a:rPr>
                <a:t>Entering</a:t>
              </a:r>
            </a:p>
            <a:p>
              <a:pPr algn="ctr"/>
              <a:r>
                <a:rPr lang="en-US" sz="2000" b="1" baseline="0">
                  <a:latin typeface="Bookman Old Style" pitchFamily="18" charset="0"/>
                  <a:sym typeface="Wingdings" pitchFamily="2" charset="2"/>
                </a:rPr>
                <a:t>(2 outputs)</a:t>
              </a:r>
            </a:p>
          </p:txBody>
        </p:sp>
        <p:sp>
          <p:nvSpPr>
            <p:cNvPr id="53280" name="Text Box 40"/>
            <p:cNvSpPr txBox="1">
              <a:spLocks noChangeArrowheads="1"/>
            </p:cNvSpPr>
            <p:nvPr/>
          </p:nvSpPr>
          <p:spPr bwMode="auto">
            <a:xfrm>
              <a:off x="2304" y="1776"/>
              <a:ext cx="2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baseline="0"/>
                <a:t>P</a:t>
              </a:r>
              <a:r>
                <a:rPr lang="en-US" b="1"/>
                <a:t>i</a:t>
              </a:r>
            </a:p>
          </p:txBody>
        </p:sp>
        <p:sp>
          <p:nvSpPr>
            <p:cNvPr id="53281" name="Text Box 41"/>
            <p:cNvSpPr txBox="1">
              <a:spLocks noChangeArrowheads="1"/>
            </p:cNvSpPr>
            <p:nvPr/>
          </p:nvSpPr>
          <p:spPr bwMode="auto">
            <a:xfrm>
              <a:off x="1488" y="1920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baseline="0"/>
                <a:t>P</a:t>
              </a:r>
              <a:r>
                <a:rPr lang="en-US" b="1"/>
                <a:t>i-1</a:t>
              </a:r>
            </a:p>
          </p:txBody>
        </p:sp>
        <p:sp>
          <p:nvSpPr>
            <p:cNvPr id="53282" name="Oval 71"/>
            <p:cNvSpPr>
              <a:spLocks noChangeArrowheads="1"/>
            </p:cNvSpPr>
            <p:nvPr/>
          </p:nvSpPr>
          <p:spPr bwMode="auto">
            <a:xfrm>
              <a:off x="1728" y="1824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3" name="Line 51"/>
            <p:cNvSpPr>
              <a:spLocks noChangeShapeType="1"/>
            </p:cNvSpPr>
            <p:nvPr/>
          </p:nvSpPr>
          <p:spPr bwMode="auto">
            <a:xfrm>
              <a:off x="1776" y="1632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4495800" y="2590800"/>
            <a:ext cx="2392363" cy="3484563"/>
            <a:chOff x="2832" y="1632"/>
            <a:chExt cx="1507" cy="2195"/>
          </a:xfrm>
        </p:grpSpPr>
        <p:sp>
          <p:nvSpPr>
            <p:cNvPr id="53259" name="Text Box 47"/>
            <p:cNvSpPr txBox="1">
              <a:spLocks noChangeArrowheads="1"/>
            </p:cNvSpPr>
            <p:nvPr/>
          </p:nvSpPr>
          <p:spPr bwMode="auto">
            <a:xfrm>
              <a:off x="2832" y="2832"/>
              <a:ext cx="2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baseline="0"/>
                <a:t>P</a:t>
              </a:r>
              <a:r>
                <a:rPr lang="en-US" b="1"/>
                <a:t>i</a:t>
              </a:r>
            </a:p>
          </p:txBody>
        </p:sp>
        <p:sp>
          <p:nvSpPr>
            <p:cNvPr id="53260" name="Freeform 8"/>
            <p:cNvSpPr>
              <a:spLocks/>
            </p:cNvSpPr>
            <p:nvPr/>
          </p:nvSpPr>
          <p:spPr bwMode="auto">
            <a:xfrm>
              <a:off x="3024" y="1872"/>
              <a:ext cx="768" cy="1008"/>
            </a:xfrm>
            <a:custGeom>
              <a:avLst/>
              <a:gdLst>
                <a:gd name="T0" fmla="*/ 48 w 768"/>
                <a:gd name="T1" fmla="*/ 1008 h 1008"/>
                <a:gd name="T2" fmla="*/ 0 w 768"/>
                <a:gd name="T3" fmla="*/ 0 h 1008"/>
                <a:gd name="T4" fmla="*/ 672 w 768"/>
                <a:gd name="T5" fmla="*/ 48 h 1008"/>
                <a:gd name="T6" fmla="*/ 768 w 768"/>
                <a:gd name="T7" fmla="*/ 720 h 1008"/>
                <a:gd name="T8" fmla="*/ 48 w 768"/>
                <a:gd name="T9" fmla="*/ 1008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008"/>
                <a:gd name="T17" fmla="*/ 768 w 76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008">
                  <a:moveTo>
                    <a:pt x="48" y="1008"/>
                  </a:moveTo>
                  <a:lnTo>
                    <a:pt x="0" y="0"/>
                  </a:lnTo>
                  <a:lnTo>
                    <a:pt x="672" y="48"/>
                  </a:lnTo>
                  <a:lnTo>
                    <a:pt x="768" y="720"/>
                  </a:lnTo>
                  <a:lnTo>
                    <a:pt x="48" y="100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Rectangle 9"/>
            <p:cNvSpPr>
              <a:spLocks noChangeArrowheads="1"/>
            </p:cNvSpPr>
            <p:nvPr/>
          </p:nvSpPr>
          <p:spPr bwMode="auto">
            <a:xfrm>
              <a:off x="3264" y="1632"/>
              <a:ext cx="816" cy="13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2" name="Oval 20"/>
            <p:cNvSpPr>
              <a:spLocks noChangeArrowheads="1"/>
            </p:cNvSpPr>
            <p:nvPr/>
          </p:nvSpPr>
          <p:spPr bwMode="auto">
            <a:xfrm>
              <a:off x="3648" y="1872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Oval 21"/>
            <p:cNvSpPr>
              <a:spLocks noChangeArrowheads="1"/>
            </p:cNvSpPr>
            <p:nvPr/>
          </p:nvSpPr>
          <p:spPr bwMode="auto">
            <a:xfrm>
              <a:off x="3744" y="2544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Oval 22"/>
            <p:cNvSpPr>
              <a:spLocks noChangeArrowheads="1"/>
            </p:cNvSpPr>
            <p:nvPr/>
          </p:nvSpPr>
          <p:spPr bwMode="auto">
            <a:xfrm>
              <a:off x="3024" y="2832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Oval 26"/>
            <p:cNvSpPr>
              <a:spLocks noChangeArrowheads="1"/>
            </p:cNvSpPr>
            <p:nvPr/>
          </p:nvSpPr>
          <p:spPr bwMode="auto">
            <a:xfrm>
              <a:off x="3216" y="1839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Line 30"/>
            <p:cNvSpPr>
              <a:spLocks noChangeShapeType="1"/>
            </p:cNvSpPr>
            <p:nvPr/>
          </p:nvSpPr>
          <p:spPr bwMode="auto">
            <a:xfrm flipH="1">
              <a:off x="3120" y="2736"/>
              <a:ext cx="67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7" name="Text Box 38"/>
            <p:cNvSpPr txBox="1">
              <a:spLocks noChangeArrowheads="1"/>
            </p:cNvSpPr>
            <p:nvPr/>
          </p:nvSpPr>
          <p:spPr bwMode="auto">
            <a:xfrm>
              <a:off x="2976" y="3039"/>
              <a:ext cx="1363" cy="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aseline="0">
                  <a:latin typeface="Bookman Old Style" pitchFamily="18" charset="0"/>
                </a:rPr>
                <a:t>in </a:t>
              </a:r>
              <a:r>
                <a:rPr lang="en-US" baseline="0">
                  <a:latin typeface="Bookman Old Style" pitchFamily="18" charset="0"/>
                  <a:sym typeface="Wingdings" pitchFamily="2" charset="2"/>
                </a:rPr>
                <a:t> out</a:t>
              </a:r>
            </a:p>
            <a:p>
              <a:pPr algn="ctr"/>
              <a:r>
                <a:rPr lang="en-US" baseline="0">
                  <a:latin typeface="Bookman Old Style" pitchFamily="18" charset="0"/>
                  <a:sym typeface="Wingdings" pitchFamily="2" charset="2"/>
                </a:rPr>
                <a:t>save new clip vert</a:t>
              </a:r>
            </a:p>
            <a:p>
              <a:pPr algn="ctr"/>
              <a:r>
                <a:rPr lang="en-US" sz="2000" b="1" baseline="0">
                  <a:latin typeface="Bookman Old Style" pitchFamily="18" charset="0"/>
                </a:rPr>
                <a:t>Leaving</a:t>
              </a:r>
            </a:p>
            <a:p>
              <a:pPr algn="ctr"/>
              <a:r>
                <a:rPr lang="en-US" sz="2000" b="1" baseline="0">
                  <a:latin typeface="Bookman Old Style" pitchFamily="18" charset="0"/>
                </a:rPr>
                <a:t>(1 output)</a:t>
              </a:r>
            </a:p>
          </p:txBody>
        </p:sp>
        <p:sp>
          <p:nvSpPr>
            <p:cNvPr id="53268" name="Text Box 43"/>
            <p:cNvSpPr txBox="1">
              <a:spLocks noChangeArrowheads="1"/>
            </p:cNvSpPr>
            <p:nvPr/>
          </p:nvSpPr>
          <p:spPr bwMode="auto">
            <a:xfrm>
              <a:off x="3792" y="2592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baseline="0"/>
                <a:t>P</a:t>
              </a:r>
              <a:r>
                <a:rPr lang="en-US" b="1"/>
                <a:t>i-1</a:t>
              </a:r>
            </a:p>
          </p:txBody>
        </p:sp>
        <p:sp>
          <p:nvSpPr>
            <p:cNvPr id="53269" name="Oval 73"/>
            <p:cNvSpPr>
              <a:spLocks noChangeArrowheads="1"/>
            </p:cNvSpPr>
            <p:nvPr/>
          </p:nvSpPr>
          <p:spPr bwMode="auto">
            <a:xfrm>
              <a:off x="3216" y="2736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Line 53"/>
            <p:cNvSpPr>
              <a:spLocks noChangeShapeType="1"/>
            </p:cNvSpPr>
            <p:nvPr/>
          </p:nvSpPr>
          <p:spPr bwMode="auto">
            <a:xfrm>
              <a:off x="3264" y="1632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1" name="Oval 32"/>
            <p:cNvSpPr>
              <a:spLocks noChangeArrowheads="1"/>
            </p:cNvSpPr>
            <p:nvPr/>
          </p:nvSpPr>
          <p:spPr bwMode="auto">
            <a:xfrm>
              <a:off x="2976" y="1824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IE" sz="4000" smtClean="0">
                <a:latin typeface="Times New Roman" pitchFamily="18" charset="0"/>
              </a:rPr>
              <a:t>Sutherland-Hodgman Polygon Clipping</a:t>
            </a:r>
            <a:endParaRPr lang="en-US" sz="4000" smtClean="0">
              <a:latin typeface="Times New Roman" pitchFamily="18" charset="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3814763" cy="5251450"/>
          </a:xfrm>
        </p:spPr>
        <p:txBody>
          <a:bodyPr/>
          <a:lstStyle/>
          <a:p>
            <a:pPr eaLnBrk="1" hangingPunct="1"/>
            <a:endParaRPr lang="en-IE" sz="2400" smtClean="0">
              <a:latin typeface="Times New Roman" pitchFamily="18" charset="0"/>
            </a:endParaRPr>
          </a:p>
          <a:p>
            <a:pPr eaLnBrk="1" hangingPunct="1"/>
            <a:r>
              <a:rPr lang="en-IE" sz="2400" smtClean="0">
                <a:latin typeface="Times New Roman" pitchFamily="18" charset="0"/>
              </a:rPr>
              <a:t>Each example shows the point being processed (P) and the previous point (S)</a:t>
            </a:r>
          </a:p>
          <a:p>
            <a:pPr eaLnBrk="1" hangingPunct="1"/>
            <a:endParaRPr lang="en-IE" sz="2400" smtClean="0">
              <a:latin typeface="Times New Roman" pitchFamily="18" charset="0"/>
            </a:endParaRPr>
          </a:p>
          <a:p>
            <a:pPr eaLnBrk="1" hangingPunct="1"/>
            <a:endParaRPr lang="en-IE" sz="2400" smtClean="0">
              <a:latin typeface="Times New Roman" pitchFamily="18" charset="0"/>
            </a:endParaRPr>
          </a:p>
          <a:p>
            <a:pPr eaLnBrk="1" hangingPunct="1"/>
            <a:r>
              <a:rPr lang="en-IE" sz="2400" smtClean="0">
                <a:latin typeface="Times New Roman" pitchFamily="18" charset="0"/>
              </a:rPr>
              <a:t>Saved points define area clipped to the boundary in question</a:t>
            </a:r>
            <a:endParaRPr lang="en-US" sz="2400" smtClean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4213" y="1425575"/>
            <a:ext cx="1700212" cy="2314575"/>
            <a:chOff x="2831" y="898"/>
            <a:chExt cx="1071" cy="1458"/>
          </a:xfrm>
        </p:grpSpPr>
        <p:sp>
          <p:nvSpPr>
            <p:cNvPr id="54327" name="Freeform 5"/>
            <p:cNvSpPr>
              <a:spLocks/>
            </p:cNvSpPr>
            <p:nvPr/>
          </p:nvSpPr>
          <p:spPr bwMode="auto">
            <a:xfrm>
              <a:off x="2832" y="933"/>
              <a:ext cx="786" cy="1029"/>
            </a:xfrm>
            <a:custGeom>
              <a:avLst/>
              <a:gdLst>
                <a:gd name="T0" fmla="*/ 0 w 786"/>
                <a:gd name="T1" fmla="*/ 1029 h 1029"/>
                <a:gd name="T2" fmla="*/ 18 w 786"/>
                <a:gd name="T3" fmla="*/ 0 h 1029"/>
                <a:gd name="T4" fmla="*/ 651 w 786"/>
                <a:gd name="T5" fmla="*/ 267 h 1029"/>
                <a:gd name="T6" fmla="*/ 786 w 786"/>
                <a:gd name="T7" fmla="*/ 711 h 1029"/>
                <a:gd name="T8" fmla="*/ 0 w 786"/>
                <a:gd name="T9" fmla="*/ 1029 h 10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6"/>
                <a:gd name="T16" fmla="*/ 0 h 1029"/>
                <a:gd name="T17" fmla="*/ 786 w 786"/>
                <a:gd name="T18" fmla="*/ 1029 h 10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6" h="1029">
                  <a:moveTo>
                    <a:pt x="0" y="1029"/>
                  </a:moveTo>
                  <a:lnTo>
                    <a:pt x="18" y="0"/>
                  </a:lnTo>
                  <a:lnTo>
                    <a:pt x="651" y="267"/>
                  </a:lnTo>
                  <a:lnTo>
                    <a:pt x="786" y="711"/>
                  </a:lnTo>
                  <a:lnTo>
                    <a:pt x="0" y="102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8" name="Rectangle 6"/>
            <p:cNvSpPr>
              <a:spLocks noChangeArrowheads="1"/>
            </p:cNvSpPr>
            <p:nvPr/>
          </p:nvSpPr>
          <p:spPr bwMode="auto">
            <a:xfrm>
              <a:off x="3157" y="898"/>
              <a:ext cx="745" cy="10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9" name="Line 7"/>
            <p:cNvSpPr>
              <a:spLocks noChangeShapeType="1"/>
            </p:cNvSpPr>
            <p:nvPr/>
          </p:nvSpPr>
          <p:spPr bwMode="auto">
            <a:xfrm>
              <a:off x="2849" y="933"/>
              <a:ext cx="636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0" name="Line 8"/>
            <p:cNvSpPr>
              <a:spLocks noChangeShapeType="1"/>
            </p:cNvSpPr>
            <p:nvPr/>
          </p:nvSpPr>
          <p:spPr bwMode="auto">
            <a:xfrm flipH="1">
              <a:off x="2834" y="1643"/>
              <a:ext cx="795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1" name="Line 9"/>
            <p:cNvSpPr>
              <a:spLocks noChangeShapeType="1"/>
            </p:cNvSpPr>
            <p:nvPr/>
          </p:nvSpPr>
          <p:spPr bwMode="auto">
            <a:xfrm flipH="1">
              <a:off x="2831" y="934"/>
              <a:ext cx="20" cy="1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2" name="Text Box 10"/>
            <p:cNvSpPr txBox="1">
              <a:spLocks noChangeArrowheads="1"/>
            </p:cNvSpPr>
            <p:nvPr/>
          </p:nvSpPr>
          <p:spPr bwMode="auto">
            <a:xfrm>
              <a:off x="3486" y="102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>
                  <a:solidFill>
                    <a:srgbClr val="3333CC"/>
                  </a:solidFill>
                </a:rPr>
                <a:t>S</a:t>
              </a:r>
              <a:endParaRPr lang="en-US" baseline="0">
                <a:solidFill>
                  <a:srgbClr val="3333CC"/>
                </a:solidFill>
              </a:endParaRPr>
            </a:p>
          </p:txBody>
        </p:sp>
        <p:sp>
          <p:nvSpPr>
            <p:cNvPr id="54333" name="Text Box 11"/>
            <p:cNvSpPr txBox="1">
              <a:spLocks noChangeArrowheads="1"/>
            </p:cNvSpPr>
            <p:nvPr/>
          </p:nvSpPr>
          <p:spPr bwMode="auto">
            <a:xfrm>
              <a:off x="3622" y="1525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>
                  <a:solidFill>
                    <a:srgbClr val="3333CC"/>
                  </a:solidFill>
                </a:rPr>
                <a:t>P</a:t>
              </a:r>
              <a:endParaRPr lang="en-US" baseline="0">
                <a:solidFill>
                  <a:srgbClr val="3333CC"/>
                </a:solidFill>
              </a:endParaRPr>
            </a:p>
          </p:txBody>
        </p:sp>
        <p:sp>
          <p:nvSpPr>
            <p:cNvPr id="54334" name="Line 12"/>
            <p:cNvSpPr>
              <a:spLocks noChangeShapeType="1"/>
            </p:cNvSpPr>
            <p:nvPr/>
          </p:nvSpPr>
          <p:spPr bwMode="auto">
            <a:xfrm>
              <a:off x="3482" y="1198"/>
              <a:ext cx="140" cy="447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Line 13"/>
            <p:cNvSpPr>
              <a:spLocks noChangeShapeType="1"/>
            </p:cNvSpPr>
            <p:nvPr/>
          </p:nvSpPr>
          <p:spPr bwMode="auto">
            <a:xfrm>
              <a:off x="3494" y="1241"/>
              <a:ext cx="70" cy="22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Text Box 14"/>
            <p:cNvSpPr txBox="1">
              <a:spLocks noChangeArrowheads="1"/>
            </p:cNvSpPr>
            <p:nvPr/>
          </p:nvSpPr>
          <p:spPr bwMode="auto">
            <a:xfrm>
              <a:off x="2884" y="2125"/>
              <a:ext cx="9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Save Point P</a:t>
              </a:r>
              <a:endParaRPr lang="en-US" baseline="0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677025" y="1406525"/>
            <a:ext cx="2008188" cy="2354263"/>
            <a:chOff x="4206" y="886"/>
            <a:chExt cx="1265" cy="1483"/>
          </a:xfrm>
        </p:grpSpPr>
        <p:sp>
          <p:nvSpPr>
            <p:cNvPr id="54315" name="Freeform 16"/>
            <p:cNvSpPr>
              <a:spLocks/>
            </p:cNvSpPr>
            <p:nvPr/>
          </p:nvSpPr>
          <p:spPr bwMode="auto">
            <a:xfrm>
              <a:off x="4403" y="923"/>
              <a:ext cx="786" cy="1029"/>
            </a:xfrm>
            <a:custGeom>
              <a:avLst/>
              <a:gdLst>
                <a:gd name="T0" fmla="*/ 0 w 786"/>
                <a:gd name="T1" fmla="*/ 1029 h 1029"/>
                <a:gd name="T2" fmla="*/ 18 w 786"/>
                <a:gd name="T3" fmla="*/ 0 h 1029"/>
                <a:gd name="T4" fmla="*/ 651 w 786"/>
                <a:gd name="T5" fmla="*/ 267 h 1029"/>
                <a:gd name="T6" fmla="*/ 786 w 786"/>
                <a:gd name="T7" fmla="*/ 711 h 1029"/>
                <a:gd name="T8" fmla="*/ 0 w 786"/>
                <a:gd name="T9" fmla="*/ 1029 h 10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6"/>
                <a:gd name="T16" fmla="*/ 0 h 1029"/>
                <a:gd name="T17" fmla="*/ 786 w 786"/>
                <a:gd name="T18" fmla="*/ 1029 h 10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6" h="1029">
                  <a:moveTo>
                    <a:pt x="0" y="1029"/>
                  </a:moveTo>
                  <a:lnTo>
                    <a:pt x="18" y="0"/>
                  </a:lnTo>
                  <a:lnTo>
                    <a:pt x="651" y="267"/>
                  </a:lnTo>
                  <a:lnTo>
                    <a:pt x="786" y="711"/>
                  </a:lnTo>
                  <a:lnTo>
                    <a:pt x="0" y="102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6" name="Rectangle 17"/>
            <p:cNvSpPr>
              <a:spLocks noChangeArrowheads="1"/>
            </p:cNvSpPr>
            <p:nvPr/>
          </p:nvSpPr>
          <p:spPr bwMode="auto">
            <a:xfrm>
              <a:off x="4726" y="886"/>
              <a:ext cx="745" cy="10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7" name="Line 18"/>
            <p:cNvSpPr>
              <a:spLocks noChangeShapeType="1"/>
            </p:cNvSpPr>
            <p:nvPr/>
          </p:nvSpPr>
          <p:spPr bwMode="auto">
            <a:xfrm>
              <a:off x="4418" y="921"/>
              <a:ext cx="636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Line 19"/>
            <p:cNvSpPr>
              <a:spLocks noChangeShapeType="1"/>
            </p:cNvSpPr>
            <p:nvPr/>
          </p:nvSpPr>
          <p:spPr bwMode="auto">
            <a:xfrm>
              <a:off x="5051" y="1186"/>
              <a:ext cx="120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Line 20"/>
            <p:cNvSpPr>
              <a:spLocks noChangeShapeType="1"/>
            </p:cNvSpPr>
            <p:nvPr/>
          </p:nvSpPr>
          <p:spPr bwMode="auto">
            <a:xfrm flipH="1">
              <a:off x="4400" y="922"/>
              <a:ext cx="20" cy="1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Text Box 21"/>
            <p:cNvSpPr txBox="1">
              <a:spLocks noChangeArrowheads="1"/>
            </p:cNvSpPr>
            <p:nvPr/>
          </p:nvSpPr>
          <p:spPr bwMode="auto">
            <a:xfrm>
              <a:off x="5172" y="1435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>
                  <a:solidFill>
                    <a:srgbClr val="3333CC"/>
                  </a:solidFill>
                </a:rPr>
                <a:t>S</a:t>
              </a:r>
              <a:endParaRPr lang="en-US" baseline="0">
                <a:solidFill>
                  <a:srgbClr val="3333CC"/>
                </a:solidFill>
              </a:endParaRPr>
            </a:p>
          </p:txBody>
        </p:sp>
        <p:sp>
          <p:nvSpPr>
            <p:cNvPr id="54321" name="Text Box 22"/>
            <p:cNvSpPr txBox="1">
              <a:spLocks noChangeArrowheads="1"/>
            </p:cNvSpPr>
            <p:nvPr/>
          </p:nvSpPr>
          <p:spPr bwMode="auto">
            <a:xfrm>
              <a:off x="4206" y="1929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>
                  <a:solidFill>
                    <a:srgbClr val="3333CC"/>
                  </a:solidFill>
                </a:rPr>
                <a:t>P</a:t>
              </a:r>
              <a:endParaRPr lang="en-US" baseline="0">
                <a:solidFill>
                  <a:srgbClr val="3333CC"/>
                </a:solidFill>
              </a:endParaRPr>
            </a:p>
          </p:txBody>
        </p:sp>
        <p:sp>
          <p:nvSpPr>
            <p:cNvPr id="54322" name="Line 23"/>
            <p:cNvSpPr>
              <a:spLocks noChangeShapeType="1"/>
            </p:cNvSpPr>
            <p:nvPr/>
          </p:nvSpPr>
          <p:spPr bwMode="auto">
            <a:xfrm flipH="1">
              <a:off x="4394" y="1622"/>
              <a:ext cx="774" cy="327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Line 24"/>
            <p:cNvSpPr>
              <a:spLocks noChangeShapeType="1"/>
            </p:cNvSpPr>
            <p:nvPr/>
          </p:nvSpPr>
          <p:spPr bwMode="auto">
            <a:xfrm flipH="1">
              <a:off x="4803" y="1626"/>
              <a:ext cx="367" cy="14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Text Box 25"/>
            <p:cNvSpPr txBox="1">
              <a:spLocks noChangeArrowheads="1"/>
            </p:cNvSpPr>
            <p:nvPr/>
          </p:nvSpPr>
          <p:spPr bwMode="auto">
            <a:xfrm>
              <a:off x="4466" y="2119"/>
              <a:ext cx="9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Save Point </a:t>
              </a:r>
              <a:r>
                <a:rPr lang="en-IE" sz="2000" baseline="0">
                  <a:latin typeface="Times New Roman" pitchFamily="18" charset="0"/>
                </a:rPr>
                <a:t>I</a:t>
              </a:r>
              <a:endParaRPr lang="en-US" sz="2000" baseline="0">
                <a:latin typeface="Times New Roman" pitchFamily="18" charset="0"/>
              </a:endParaRPr>
            </a:p>
          </p:txBody>
        </p:sp>
        <p:sp>
          <p:nvSpPr>
            <p:cNvPr id="54325" name="Oval 26"/>
            <p:cNvSpPr>
              <a:spLocks noChangeArrowheads="1"/>
            </p:cNvSpPr>
            <p:nvPr/>
          </p:nvSpPr>
          <p:spPr bwMode="auto">
            <a:xfrm>
              <a:off x="4687" y="1778"/>
              <a:ext cx="69" cy="69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6" name="Text Box 27"/>
            <p:cNvSpPr txBox="1">
              <a:spLocks noChangeArrowheads="1"/>
            </p:cNvSpPr>
            <p:nvPr/>
          </p:nvSpPr>
          <p:spPr bwMode="auto">
            <a:xfrm>
              <a:off x="4593" y="1602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>
                  <a:solidFill>
                    <a:srgbClr val="3333CC"/>
                  </a:solidFill>
                  <a:latin typeface="Times New Roman" pitchFamily="18" charset="0"/>
                </a:rPr>
                <a:t>I</a:t>
              </a:r>
              <a:endParaRPr lang="en-US" baseline="0">
                <a:solidFill>
                  <a:srgbClr val="3333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165600" y="4024313"/>
            <a:ext cx="2139950" cy="2405062"/>
            <a:chOff x="2624" y="2535"/>
            <a:chExt cx="1348" cy="1515"/>
          </a:xfrm>
        </p:grpSpPr>
        <p:sp>
          <p:nvSpPr>
            <p:cNvPr id="54305" name="Freeform 29"/>
            <p:cNvSpPr>
              <a:spLocks/>
            </p:cNvSpPr>
            <p:nvPr/>
          </p:nvSpPr>
          <p:spPr bwMode="auto">
            <a:xfrm>
              <a:off x="2846" y="2658"/>
              <a:ext cx="786" cy="1029"/>
            </a:xfrm>
            <a:custGeom>
              <a:avLst/>
              <a:gdLst>
                <a:gd name="T0" fmla="*/ 0 w 786"/>
                <a:gd name="T1" fmla="*/ 1029 h 1029"/>
                <a:gd name="T2" fmla="*/ 18 w 786"/>
                <a:gd name="T3" fmla="*/ 0 h 1029"/>
                <a:gd name="T4" fmla="*/ 651 w 786"/>
                <a:gd name="T5" fmla="*/ 267 h 1029"/>
                <a:gd name="T6" fmla="*/ 786 w 786"/>
                <a:gd name="T7" fmla="*/ 711 h 1029"/>
                <a:gd name="T8" fmla="*/ 0 w 786"/>
                <a:gd name="T9" fmla="*/ 1029 h 10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6"/>
                <a:gd name="T16" fmla="*/ 0 h 1029"/>
                <a:gd name="T17" fmla="*/ 786 w 786"/>
                <a:gd name="T18" fmla="*/ 1029 h 10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6" h="1029">
                  <a:moveTo>
                    <a:pt x="0" y="1029"/>
                  </a:moveTo>
                  <a:lnTo>
                    <a:pt x="18" y="0"/>
                  </a:lnTo>
                  <a:lnTo>
                    <a:pt x="651" y="267"/>
                  </a:lnTo>
                  <a:lnTo>
                    <a:pt x="786" y="711"/>
                  </a:lnTo>
                  <a:lnTo>
                    <a:pt x="0" y="102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6" name="Rectangle 30"/>
            <p:cNvSpPr>
              <a:spLocks noChangeArrowheads="1"/>
            </p:cNvSpPr>
            <p:nvPr/>
          </p:nvSpPr>
          <p:spPr bwMode="auto">
            <a:xfrm>
              <a:off x="3164" y="2626"/>
              <a:ext cx="745" cy="10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7" name="Line 31"/>
            <p:cNvSpPr>
              <a:spLocks noChangeShapeType="1"/>
            </p:cNvSpPr>
            <p:nvPr/>
          </p:nvSpPr>
          <p:spPr bwMode="auto">
            <a:xfrm>
              <a:off x="2856" y="2661"/>
              <a:ext cx="636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8" name="Line 32"/>
            <p:cNvSpPr>
              <a:spLocks noChangeShapeType="1"/>
            </p:cNvSpPr>
            <p:nvPr/>
          </p:nvSpPr>
          <p:spPr bwMode="auto">
            <a:xfrm>
              <a:off x="3489" y="2926"/>
              <a:ext cx="14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9" name="Line 33"/>
            <p:cNvSpPr>
              <a:spLocks noChangeShapeType="1"/>
            </p:cNvSpPr>
            <p:nvPr/>
          </p:nvSpPr>
          <p:spPr bwMode="auto">
            <a:xfrm flipH="1">
              <a:off x="2841" y="3370"/>
              <a:ext cx="77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0" name="Text Box 34"/>
            <p:cNvSpPr txBox="1">
              <a:spLocks noChangeArrowheads="1"/>
            </p:cNvSpPr>
            <p:nvPr/>
          </p:nvSpPr>
          <p:spPr bwMode="auto">
            <a:xfrm>
              <a:off x="2656" y="2535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>
                  <a:solidFill>
                    <a:srgbClr val="3333CC"/>
                  </a:solidFill>
                </a:rPr>
                <a:t>P</a:t>
              </a:r>
              <a:endParaRPr lang="en-US" baseline="0">
                <a:solidFill>
                  <a:srgbClr val="3333CC"/>
                </a:solidFill>
              </a:endParaRPr>
            </a:p>
          </p:txBody>
        </p:sp>
        <p:sp>
          <p:nvSpPr>
            <p:cNvPr id="54311" name="Text Box 35"/>
            <p:cNvSpPr txBox="1">
              <a:spLocks noChangeArrowheads="1"/>
            </p:cNvSpPr>
            <p:nvPr/>
          </p:nvSpPr>
          <p:spPr bwMode="auto">
            <a:xfrm>
              <a:off x="2624" y="3585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>
                  <a:solidFill>
                    <a:srgbClr val="3333CC"/>
                  </a:solidFill>
                </a:rPr>
                <a:t>S</a:t>
              </a:r>
              <a:endParaRPr lang="en-US" baseline="0">
                <a:solidFill>
                  <a:srgbClr val="3333CC"/>
                </a:solidFill>
              </a:endParaRPr>
            </a:p>
          </p:txBody>
        </p:sp>
        <p:sp>
          <p:nvSpPr>
            <p:cNvPr id="54312" name="Line 36"/>
            <p:cNvSpPr>
              <a:spLocks noChangeShapeType="1"/>
            </p:cNvSpPr>
            <p:nvPr/>
          </p:nvSpPr>
          <p:spPr bwMode="auto">
            <a:xfrm flipV="1">
              <a:off x="2841" y="2662"/>
              <a:ext cx="10" cy="1033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3" name="Line 37"/>
            <p:cNvSpPr>
              <a:spLocks noChangeShapeType="1"/>
            </p:cNvSpPr>
            <p:nvPr/>
          </p:nvSpPr>
          <p:spPr bwMode="auto">
            <a:xfrm flipH="1" flipV="1">
              <a:off x="2843" y="3172"/>
              <a:ext cx="10" cy="507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Text Box 38"/>
            <p:cNvSpPr txBox="1">
              <a:spLocks noChangeArrowheads="1"/>
            </p:cNvSpPr>
            <p:nvPr/>
          </p:nvSpPr>
          <p:spPr bwMode="auto">
            <a:xfrm>
              <a:off x="2784" y="3819"/>
              <a:ext cx="1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No Points Saved</a:t>
              </a:r>
              <a:endParaRPr lang="en-US" baseline="0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6654800" y="4019550"/>
            <a:ext cx="2106613" cy="2413000"/>
            <a:chOff x="4192" y="2532"/>
            <a:chExt cx="1327" cy="1520"/>
          </a:xfrm>
        </p:grpSpPr>
        <p:sp>
          <p:nvSpPr>
            <p:cNvPr id="54293" name="Freeform 40"/>
            <p:cNvSpPr>
              <a:spLocks/>
            </p:cNvSpPr>
            <p:nvPr/>
          </p:nvSpPr>
          <p:spPr bwMode="auto">
            <a:xfrm>
              <a:off x="4374" y="2668"/>
              <a:ext cx="786" cy="1029"/>
            </a:xfrm>
            <a:custGeom>
              <a:avLst/>
              <a:gdLst>
                <a:gd name="T0" fmla="*/ 0 w 786"/>
                <a:gd name="T1" fmla="*/ 1029 h 1029"/>
                <a:gd name="T2" fmla="*/ 18 w 786"/>
                <a:gd name="T3" fmla="*/ 0 h 1029"/>
                <a:gd name="T4" fmla="*/ 651 w 786"/>
                <a:gd name="T5" fmla="*/ 267 h 1029"/>
                <a:gd name="T6" fmla="*/ 786 w 786"/>
                <a:gd name="T7" fmla="*/ 711 h 1029"/>
                <a:gd name="T8" fmla="*/ 0 w 786"/>
                <a:gd name="T9" fmla="*/ 1029 h 10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6"/>
                <a:gd name="T16" fmla="*/ 0 h 1029"/>
                <a:gd name="T17" fmla="*/ 786 w 786"/>
                <a:gd name="T18" fmla="*/ 1029 h 10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6" h="1029">
                  <a:moveTo>
                    <a:pt x="0" y="1029"/>
                  </a:moveTo>
                  <a:lnTo>
                    <a:pt x="18" y="0"/>
                  </a:lnTo>
                  <a:lnTo>
                    <a:pt x="651" y="267"/>
                  </a:lnTo>
                  <a:lnTo>
                    <a:pt x="786" y="711"/>
                  </a:lnTo>
                  <a:lnTo>
                    <a:pt x="0" y="102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4" name="Rectangle 41"/>
            <p:cNvSpPr>
              <a:spLocks noChangeArrowheads="1"/>
            </p:cNvSpPr>
            <p:nvPr/>
          </p:nvSpPr>
          <p:spPr bwMode="auto">
            <a:xfrm>
              <a:off x="4700" y="2623"/>
              <a:ext cx="745" cy="10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Line 42"/>
            <p:cNvSpPr>
              <a:spLocks noChangeShapeType="1"/>
            </p:cNvSpPr>
            <p:nvPr/>
          </p:nvSpPr>
          <p:spPr bwMode="auto">
            <a:xfrm>
              <a:off x="5025" y="2923"/>
              <a:ext cx="14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6" name="Line 43"/>
            <p:cNvSpPr>
              <a:spLocks noChangeShapeType="1"/>
            </p:cNvSpPr>
            <p:nvPr/>
          </p:nvSpPr>
          <p:spPr bwMode="auto">
            <a:xfrm flipH="1">
              <a:off x="4377" y="3367"/>
              <a:ext cx="77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7" name="Line 44"/>
            <p:cNvSpPr>
              <a:spLocks noChangeShapeType="1"/>
            </p:cNvSpPr>
            <p:nvPr/>
          </p:nvSpPr>
          <p:spPr bwMode="auto">
            <a:xfrm flipH="1">
              <a:off x="4374" y="2659"/>
              <a:ext cx="20" cy="1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Text Box 45"/>
            <p:cNvSpPr txBox="1">
              <a:spLocks noChangeArrowheads="1"/>
            </p:cNvSpPr>
            <p:nvPr/>
          </p:nvSpPr>
          <p:spPr bwMode="auto">
            <a:xfrm>
              <a:off x="4192" y="2532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>
                  <a:solidFill>
                    <a:srgbClr val="3333CC"/>
                  </a:solidFill>
                </a:rPr>
                <a:t>S</a:t>
              </a:r>
              <a:endParaRPr lang="en-US" baseline="0">
                <a:solidFill>
                  <a:srgbClr val="3333CC"/>
                </a:solidFill>
              </a:endParaRPr>
            </a:p>
          </p:txBody>
        </p:sp>
        <p:sp>
          <p:nvSpPr>
            <p:cNvPr id="54299" name="Text Box 46"/>
            <p:cNvSpPr txBox="1">
              <a:spLocks noChangeArrowheads="1"/>
            </p:cNvSpPr>
            <p:nvPr/>
          </p:nvSpPr>
          <p:spPr bwMode="auto">
            <a:xfrm>
              <a:off x="5033" y="2798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>
                  <a:solidFill>
                    <a:srgbClr val="3333CC"/>
                  </a:solidFill>
                </a:rPr>
                <a:t>P</a:t>
              </a:r>
              <a:endParaRPr lang="en-US" baseline="0">
                <a:solidFill>
                  <a:srgbClr val="3333CC"/>
                </a:solidFill>
              </a:endParaRPr>
            </a:p>
          </p:txBody>
        </p:sp>
        <p:sp>
          <p:nvSpPr>
            <p:cNvPr id="54300" name="Line 47"/>
            <p:cNvSpPr>
              <a:spLocks noChangeShapeType="1"/>
            </p:cNvSpPr>
            <p:nvPr/>
          </p:nvSpPr>
          <p:spPr bwMode="auto">
            <a:xfrm flipH="1" flipV="1">
              <a:off x="4397" y="2659"/>
              <a:ext cx="625" cy="259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1" name="Line 48"/>
            <p:cNvSpPr>
              <a:spLocks noChangeShapeType="1"/>
            </p:cNvSpPr>
            <p:nvPr/>
          </p:nvSpPr>
          <p:spPr bwMode="auto">
            <a:xfrm>
              <a:off x="4418" y="2682"/>
              <a:ext cx="189" cy="59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Text Box 49"/>
            <p:cNvSpPr txBox="1">
              <a:spLocks noChangeArrowheads="1"/>
            </p:cNvSpPr>
            <p:nvPr/>
          </p:nvSpPr>
          <p:spPr bwMode="auto">
            <a:xfrm>
              <a:off x="4270" y="3802"/>
              <a:ext cx="1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Save Points </a:t>
              </a:r>
              <a:r>
                <a:rPr lang="en-IE" sz="2000" baseline="0">
                  <a:latin typeface="Times New Roman" pitchFamily="18" charset="0"/>
                </a:rPr>
                <a:t>I</a:t>
              </a:r>
              <a:r>
                <a:rPr lang="en-IE" baseline="0"/>
                <a:t> &amp; P</a:t>
              </a:r>
              <a:endParaRPr lang="en-US" baseline="0"/>
            </a:p>
          </p:txBody>
        </p:sp>
        <p:sp>
          <p:nvSpPr>
            <p:cNvPr id="54303" name="Oval 50"/>
            <p:cNvSpPr>
              <a:spLocks noChangeArrowheads="1"/>
            </p:cNvSpPr>
            <p:nvPr/>
          </p:nvSpPr>
          <p:spPr bwMode="auto">
            <a:xfrm>
              <a:off x="4671" y="2756"/>
              <a:ext cx="69" cy="69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4" name="Text Box 51"/>
            <p:cNvSpPr txBox="1">
              <a:spLocks noChangeArrowheads="1"/>
            </p:cNvSpPr>
            <p:nvPr/>
          </p:nvSpPr>
          <p:spPr bwMode="auto">
            <a:xfrm>
              <a:off x="4571" y="2801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>
                  <a:solidFill>
                    <a:srgbClr val="3333CC"/>
                  </a:solidFill>
                  <a:latin typeface="Times New Roman" pitchFamily="18" charset="0"/>
                </a:rPr>
                <a:t>I</a:t>
              </a:r>
              <a:endParaRPr lang="en-US" baseline="0">
                <a:solidFill>
                  <a:srgbClr val="3333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5386388" y="2332038"/>
            <a:ext cx="2363787" cy="2932112"/>
            <a:chOff x="2652" y="1331"/>
            <a:chExt cx="1489" cy="1847"/>
          </a:xfrm>
        </p:grpSpPr>
        <p:sp>
          <p:nvSpPr>
            <p:cNvPr id="54284" name="Rectangle 53"/>
            <p:cNvSpPr>
              <a:spLocks noChangeArrowheads="1"/>
            </p:cNvSpPr>
            <p:nvPr/>
          </p:nvSpPr>
          <p:spPr bwMode="auto">
            <a:xfrm>
              <a:off x="2652" y="1331"/>
              <a:ext cx="1489" cy="18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5" name="Freeform 54"/>
            <p:cNvSpPr>
              <a:spLocks/>
            </p:cNvSpPr>
            <p:nvPr/>
          </p:nvSpPr>
          <p:spPr bwMode="auto">
            <a:xfrm>
              <a:off x="2691" y="1743"/>
              <a:ext cx="786" cy="1029"/>
            </a:xfrm>
            <a:custGeom>
              <a:avLst/>
              <a:gdLst>
                <a:gd name="T0" fmla="*/ 0 w 786"/>
                <a:gd name="T1" fmla="*/ 1029 h 1029"/>
                <a:gd name="T2" fmla="*/ 18 w 786"/>
                <a:gd name="T3" fmla="*/ 0 h 1029"/>
                <a:gd name="T4" fmla="*/ 651 w 786"/>
                <a:gd name="T5" fmla="*/ 267 h 1029"/>
                <a:gd name="T6" fmla="*/ 786 w 786"/>
                <a:gd name="T7" fmla="*/ 711 h 1029"/>
                <a:gd name="T8" fmla="*/ 0 w 786"/>
                <a:gd name="T9" fmla="*/ 1029 h 10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6"/>
                <a:gd name="T16" fmla="*/ 0 h 1029"/>
                <a:gd name="T17" fmla="*/ 786 w 786"/>
                <a:gd name="T18" fmla="*/ 1029 h 10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6" h="1029">
                  <a:moveTo>
                    <a:pt x="0" y="1029"/>
                  </a:moveTo>
                  <a:lnTo>
                    <a:pt x="18" y="0"/>
                  </a:lnTo>
                  <a:lnTo>
                    <a:pt x="651" y="267"/>
                  </a:lnTo>
                  <a:lnTo>
                    <a:pt x="786" y="711"/>
                  </a:lnTo>
                  <a:lnTo>
                    <a:pt x="0" y="102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Rectangle 55"/>
            <p:cNvSpPr>
              <a:spLocks noChangeArrowheads="1"/>
            </p:cNvSpPr>
            <p:nvPr/>
          </p:nvSpPr>
          <p:spPr bwMode="auto">
            <a:xfrm>
              <a:off x="2670" y="1609"/>
              <a:ext cx="347" cy="12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3003" y="1874"/>
              <a:ext cx="477" cy="776"/>
              <a:chOff x="2993" y="1874"/>
              <a:chExt cx="477" cy="776"/>
            </a:xfrm>
          </p:grpSpPr>
          <p:sp>
            <p:nvSpPr>
              <p:cNvPr id="54289" name="Line 57"/>
              <p:cNvSpPr>
                <a:spLocks noChangeShapeType="1"/>
              </p:cNvSpPr>
              <p:nvPr/>
            </p:nvSpPr>
            <p:spPr bwMode="auto">
              <a:xfrm>
                <a:off x="3008" y="1874"/>
                <a:ext cx="338" cy="139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0" name="Line 58"/>
              <p:cNvSpPr>
                <a:spLocks noChangeShapeType="1"/>
              </p:cNvSpPr>
              <p:nvPr/>
            </p:nvSpPr>
            <p:spPr bwMode="auto">
              <a:xfrm>
                <a:off x="3343" y="2010"/>
                <a:ext cx="120" cy="437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1" name="Line 59"/>
              <p:cNvSpPr>
                <a:spLocks noChangeShapeType="1"/>
              </p:cNvSpPr>
              <p:nvPr/>
            </p:nvSpPr>
            <p:spPr bwMode="auto">
              <a:xfrm flipH="1">
                <a:off x="2993" y="2454"/>
                <a:ext cx="477" cy="189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2" name="Line 60"/>
              <p:cNvSpPr>
                <a:spLocks noChangeShapeType="1"/>
              </p:cNvSpPr>
              <p:nvPr/>
            </p:nvSpPr>
            <p:spPr bwMode="auto">
              <a:xfrm flipH="1">
                <a:off x="3000" y="1875"/>
                <a:ext cx="10" cy="775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8" name="Rectangle 61"/>
            <p:cNvSpPr>
              <a:spLocks noChangeArrowheads="1"/>
            </p:cNvSpPr>
            <p:nvPr/>
          </p:nvSpPr>
          <p:spPr bwMode="auto">
            <a:xfrm>
              <a:off x="3018" y="1710"/>
              <a:ext cx="745" cy="10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14600" y="0"/>
            <a:ext cx="6934200" cy="7086600"/>
            <a:chOff x="3265" y="518"/>
            <a:chExt cx="7200" cy="9565"/>
          </a:xfrm>
        </p:grpSpPr>
        <p:sp>
          <p:nvSpPr>
            <p:cNvPr id="55304" name="AutoShape 6"/>
            <p:cNvSpPr>
              <a:spLocks noChangeAspect="1" noChangeArrowheads="1"/>
            </p:cNvSpPr>
            <p:nvPr/>
          </p:nvSpPr>
          <p:spPr bwMode="auto">
            <a:xfrm>
              <a:off x="3265" y="518"/>
              <a:ext cx="7200" cy="9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AutoShape 7"/>
            <p:cNvSpPr>
              <a:spLocks noChangeArrowheads="1"/>
            </p:cNvSpPr>
            <p:nvPr/>
          </p:nvSpPr>
          <p:spPr bwMode="auto">
            <a:xfrm>
              <a:off x="6351" y="827"/>
              <a:ext cx="1028" cy="462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START</a:t>
              </a:r>
              <a:endParaRPr lang="en-US" b="1" baseline="0"/>
            </a:p>
          </p:txBody>
        </p:sp>
        <p:sp>
          <p:nvSpPr>
            <p:cNvPr id="55306" name="AutoShape 8"/>
            <p:cNvSpPr>
              <a:spLocks noChangeArrowheads="1"/>
            </p:cNvSpPr>
            <p:nvPr/>
          </p:nvSpPr>
          <p:spPr bwMode="auto">
            <a:xfrm>
              <a:off x="5219" y="1598"/>
              <a:ext cx="3188" cy="617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INPUT VERTEX LIST</a:t>
              </a:r>
            </a:p>
            <a:p>
              <a:pPr algn="ctr"/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(P</a:t>
              </a:r>
              <a:r>
                <a:rPr lang="en-US" altLang="ko-KR" sz="1000" b="1">
                  <a:latin typeface="Times New Roman" pitchFamily="18" charset="0"/>
                  <a:ea typeface="Batang" pitchFamily="18" charset="-127"/>
                </a:rPr>
                <a:t>1</a:t>
              </a:r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, P</a:t>
              </a:r>
              <a:r>
                <a:rPr lang="en-US" altLang="ko-KR" sz="1000" b="1">
                  <a:latin typeface="Times New Roman" pitchFamily="18" charset="0"/>
                  <a:ea typeface="Batang" pitchFamily="18" charset="-127"/>
                </a:rPr>
                <a:t>2</a:t>
              </a:r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........, P</a:t>
              </a:r>
              <a:r>
                <a:rPr lang="en-US" altLang="ko-KR" sz="1000" b="1">
                  <a:latin typeface="Times New Roman" pitchFamily="18" charset="0"/>
                  <a:ea typeface="Batang" pitchFamily="18" charset="-127"/>
                </a:rPr>
                <a:t>N</a:t>
              </a:r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)</a:t>
              </a:r>
              <a:endParaRPr lang="en-US" b="1" baseline="0"/>
            </a:p>
          </p:txBody>
        </p:sp>
        <p:sp>
          <p:nvSpPr>
            <p:cNvPr id="55307" name="AutoShape 9"/>
            <p:cNvSpPr>
              <a:spLocks noChangeArrowheads="1"/>
            </p:cNvSpPr>
            <p:nvPr/>
          </p:nvSpPr>
          <p:spPr bwMode="auto">
            <a:xfrm>
              <a:off x="5631" y="3295"/>
              <a:ext cx="2263" cy="123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IF P</a:t>
              </a:r>
              <a:r>
                <a:rPr lang="en-US" altLang="ko-KR" sz="1000" b="1">
                  <a:latin typeface="Times New Roman" pitchFamily="18" charset="0"/>
                  <a:ea typeface="Batang" pitchFamily="18" charset="-127"/>
                </a:rPr>
                <a:t>i</a:t>
              </a:r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P</a:t>
              </a:r>
              <a:r>
                <a:rPr lang="en-US" altLang="ko-KR" sz="1000" b="1">
                  <a:latin typeface="Times New Roman" pitchFamily="18" charset="0"/>
                  <a:ea typeface="Batang" pitchFamily="18" charset="-127"/>
                </a:rPr>
                <a:t>i+1</a:t>
              </a:r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 INTERSECT E ?</a:t>
              </a:r>
              <a:endParaRPr lang="en-US" b="1" baseline="0"/>
            </a:p>
          </p:txBody>
        </p:sp>
        <p:sp>
          <p:nvSpPr>
            <p:cNvPr id="55308" name="AutoShape 10"/>
            <p:cNvSpPr>
              <a:spLocks noChangeArrowheads="1"/>
            </p:cNvSpPr>
            <p:nvPr/>
          </p:nvSpPr>
          <p:spPr bwMode="auto">
            <a:xfrm>
              <a:off x="4911" y="2524"/>
              <a:ext cx="3496" cy="462"/>
            </a:xfrm>
            <a:prstGeom prst="hexagon">
              <a:avLst>
                <a:gd name="adj" fmla="val 189177"/>
                <a:gd name="vf" fmla="val 11547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FOR i =1 TO (N-1) DO</a:t>
              </a:r>
              <a:endParaRPr lang="en-US" b="1" baseline="0"/>
            </a:p>
          </p:txBody>
        </p:sp>
        <p:sp>
          <p:nvSpPr>
            <p:cNvPr id="55309" name="AutoShape 11"/>
            <p:cNvSpPr>
              <a:spLocks noChangeArrowheads="1"/>
            </p:cNvSpPr>
            <p:nvPr/>
          </p:nvSpPr>
          <p:spPr bwMode="auto">
            <a:xfrm>
              <a:off x="4499" y="4838"/>
              <a:ext cx="1235" cy="30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COMPUTE I</a:t>
              </a:r>
              <a:endParaRPr lang="en-US" b="1" baseline="0"/>
            </a:p>
          </p:txBody>
        </p:sp>
        <p:sp>
          <p:nvSpPr>
            <p:cNvPr id="55310" name="AutoShape 12"/>
            <p:cNvSpPr>
              <a:spLocks noChangeArrowheads="1"/>
            </p:cNvSpPr>
            <p:nvPr/>
          </p:nvSpPr>
          <p:spPr bwMode="auto">
            <a:xfrm>
              <a:off x="3471" y="5455"/>
              <a:ext cx="3394" cy="30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OUTPUT I IN VERTEX LIST</a:t>
              </a:r>
              <a:endParaRPr lang="en-US" b="1" baseline="0"/>
            </a:p>
          </p:txBody>
        </p:sp>
        <p:sp>
          <p:nvSpPr>
            <p:cNvPr id="55311" name="Line 13"/>
            <p:cNvSpPr>
              <a:spLocks noChangeShapeType="1"/>
            </p:cNvSpPr>
            <p:nvPr/>
          </p:nvSpPr>
          <p:spPr bwMode="auto">
            <a:xfrm>
              <a:off x="6762" y="1289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2" name="Line 14"/>
            <p:cNvSpPr>
              <a:spLocks noChangeShapeType="1"/>
            </p:cNvSpPr>
            <p:nvPr/>
          </p:nvSpPr>
          <p:spPr bwMode="auto">
            <a:xfrm>
              <a:off x="6762" y="2215"/>
              <a:ext cx="1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3" name="Line 15"/>
            <p:cNvSpPr>
              <a:spLocks noChangeShapeType="1"/>
            </p:cNvSpPr>
            <p:nvPr/>
          </p:nvSpPr>
          <p:spPr bwMode="auto">
            <a:xfrm>
              <a:off x="6762" y="2986"/>
              <a:ext cx="1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4" name="Line 16"/>
            <p:cNvSpPr>
              <a:spLocks noChangeShapeType="1"/>
            </p:cNvSpPr>
            <p:nvPr/>
          </p:nvSpPr>
          <p:spPr bwMode="auto">
            <a:xfrm flipH="1">
              <a:off x="5014" y="3912"/>
              <a:ext cx="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5014" y="3912"/>
              <a:ext cx="0" cy="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5014" y="5146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 flipH="1">
              <a:off x="7894" y="3912"/>
              <a:ext cx="6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8511" y="3912"/>
              <a:ext cx="1" cy="2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5014" y="5763"/>
              <a:ext cx="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22"/>
            <p:cNvSpPr>
              <a:spLocks noChangeShapeType="1"/>
            </p:cNvSpPr>
            <p:nvPr/>
          </p:nvSpPr>
          <p:spPr bwMode="auto">
            <a:xfrm>
              <a:off x="5014" y="5918"/>
              <a:ext cx="34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23"/>
            <p:cNvSpPr>
              <a:spLocks noChangeShapeType="1"/>
            </p:cNvSpPr>
            <p:nvPr/>
          </p:nvSpPr>
          <p:spPr bwMode="auto">
            <a:xfrm>
              <a:off x="6762" y="5918"/>
              <a:ext cx="1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AutoShape 24"/>
            <p:cNvSpPr>
              <a:spLocks noChangeArrowheads="1"/>
            </p:cNvSpPr>
            <p:nvPr/>
          </p:nvSpPr>
          <p:spPr bwMode="auto">
            <a:xfrm>
              <a:off x="5631" y="6226"/>
              <a:ext cx="2263" cy="926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IF P</a:t>
              </a:r>
              <a:r>
                <a:rPr lang="en-US" altLang="ko-KR" sz="1000" b="1">
                  <a:latin typeface="Times New Roman" pitchFamily="18" charset="0"/>
                  <a:ea typeface="Batang" pitchFamily="18" charset="-127"/>
                </a:rPr>
                <a:t>i</a:t>
              </a:r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  TO LEFT OF E ?</a:t>
              </a:r>
              <a:endParaRPr lang="en-US" b="1" baseline="0"/>
            </a:p>
          </p:txBody>
        </p:sp>
        <p:sp>
          <p:nvSpPr>
            <p:cNvPr id="55323" name="Text Box 25"/>
            <p:cNvSpPr txBox="1">
              <a:spLocks noChangeArrowheads="1"/>
            </p:cNvSpPr>
            <p:nvPr/>
          </p:nvSpPr>
          <p:spPr bwMode="auto">
            <a:xfrm>
              <a:off x="5014" y="3603"/>
              <a:ext cx="618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 baseline="0">
                  <a:latin typeface="Times New Roman" pitchFamily="18" charset="0"/>
                  <a:ea typeface="Batang" pitchFamily="18" charset="-127"/>
                </a:rPr>
                <a:t>YES</a:t>
              </a:r>
              <a:endParaRPr lang="en-US" baseline="0"/>
            </a:p>
          </p:txBody>
        </p:sp>
        <p:sp>
          <p:nvSpPr>
            <p:cNvPr id="55324" name="Text Box 26"/>
            <p:cNvSpPr txBox="1">
              <a:spLocks noChangeArrowheads="1"/>
            </p:cNvSpPr>
            <p:nvPr/>
          </p:nvSpPr>
          <p:spPr bwMode="auto">
            <a:xfrm>
              <a:off x="7894" y="3603"/>
              <a:ext cx="618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 baseline="0">
                  <a:latin typeface="Times New Roman" pitchFamily="18" charset="0"/>
                  <a:ea typeface="Batang" pitchFamily="18" charset="-127"/>
                </a:rPr>
                <a:t>NO</a:t>
              </a:r>
              <a:endParaRPr lang="en-US" baseline="0"/>
            </a:p>
          </p:txBody>
        </p:sp>
        <p:sp>
          <p:nvSpPr>
            <p:cNvPr id="55325" name="Line 27"/>
            <p:cNvSpPr>
              <a:spLocks noChangeShapeType="1"/>
            </p:cNvSpPr>
            <p:nvPr/>
          </p:nvSpPr>
          <p:spPr bwMode="auto">
            <a:xfrm flipH="1">
              <a:off x="5014" y="6690"/>
              <a:ext cx="6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28"/>
            <p:cNvSpPr>
              <a:spLocks noChangeShapeType="1"/>
            </p:cNvSpPr>
            <p:nvPr/>
          </p:nvSpPr>
          <p:spPr bwMode="auto">
            <a:xfrm>
              <a:off x="5014" y="6690"/>
              <a:ext cx="1" cy="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Text Box 29"/>
            <p:cNvSpPr txBox="1">
              <a:spLocks noChangeArrowheads="1"/>
            </p:cNvSpPr>
            <p:nvPr/>
          </p:nvSpPr>
          <p:spPr bwMode="auto">
            <a:xfrm>
              <a:off x="5014" y="6380"/>
              <a:ext cx="618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 baseline="0">
                  <a:latin typeface="Times New Roman" pitchFamily="18" charset="0"/>
                  <a:ea typeface="Batang" pitchFamily="18" charset="-127"/>
                </a:rPr>
                <a:t>YES</a:t>
              </a:r>
              <a:endParaRPr lang="en-US" baseline="0"/>
            </a:p>
          </p:txBody>
        </p:sp>
        <p:sp>
          <p:nvSpPr>
            <p:cNvPr id="55328" name="AutoShape 30"/>
            <p:cNvSpPr>
              <a:spLocks noChangeArrowheads="1"/>
            </p:cNvSpPr>
            <p:nvPr/>
          </p:nvSpPr>
          <p:spPr bwMode="auto">
            <a:xfrm>
              <a:off x="3471" y="7615"/>
              <a:ext cx="3394" cy="30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OUTPUT P</a:t>
              </a:r>
              <a:r>
                <a:rPr lang="en-US" altLang="ko-KR" sz="1000" b="1">
                  <a:latin typeface="Times New Roman" pitchFamily="18" charset="0"/>
                  <a:ea typeface="Batang" pitchFamily="18" charset="-127"/>
                </a:rPr>
                <a:t>i</a:t>
              </a:r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 IN VERTEX LIST</a:t>
              </a:r>
              <a:endParaRPr lang="en-US" b="1" baseline="0"/>
            </a:p>
          </p:txBody>
        </p:sp>
        <p:sp>
          <p:nvSpPr>
            <p:cNvPr id="55329" name="Line 31"/>
            <p:cNvSpPr>
              <a:spLocks noChangeShapeType="1"/>
            </p:cNvSpPr>
            <p:nvPr/>
          </p:nvSpPr>
          <p:spPr bwMode="auto">
            <a:xfrm flipH="1">
              <a:off x="7894" y="6689"/>
              <a:ext cx="6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0" name="Line 32"/>
            <p:cNvSpPr>
              <a:spLocks noChangeShapeType="1"/>
            </p:cNvSpPr>
            <p:nvPr/>
          </p:nvSpPr>
          <p:spPr bwMode="auto">
            <a:xfrm>
              <a:off x="8511" y="6689"/>
              <a:ext cx="1" cy="13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1" name="Text Box 33"/>
            <p:cNvSpPr txBox="1">
              <a:spLocks noChangeArrowheads="1"/>
            </p:cNvSpPr>
            <p:nvPr/>
          </p:nvSpPr>
          <p:spPr bwMode="auto">
            <a:xfrm>
              <a:off x="7894" y="6380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 baseline="0">
                  <a:latin typeface="Times New Roman" pitchFamily="18" charset="0"/>
                  <a:ea typeface="Batang" pitchFamily="18" charset="-127"/>
                </a:rPr>
                <a:t>NO</a:t>
              </a:r>
              <a:endParaRPr lang="en-US" baseline="0"/>
            </a:p>
          </p:txBody>
        </p:sp>
        <p:sp>
          <p:nvSpPr>
            <p:cNvPr id="55332" name="Line 34"/>
            <p:cNvSpPr>
              <a:spLocks noChangeShapeType="1"/>
            </p:cNvSpPr>
            <p:nvPr/>
          </p:nvSpPr>
          <p:spPr bwMode="auto">
            <a:xfrm>
              <a:off x="5014" y="7923"/>
              <a:ext cx="1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3" name="Line 35"/>
            <p:cNvSpPr>
              <a:spLocks noChangeShapeType="1"/>
            </p:cNvSpPr>
            <p:nvPr/>
          </p:nvSpPr>
          <p:spPr bwMode="auto">
            <a:xfrm>
              <a:off x="5014" y="8077"/>
              <a:ext cx="34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4" name="Line 36"/>
            <p:cNvSpPr>
              <a:spLocks noChangeShapeType="1"/>
            </p:cNvSpPr>
            <p:nvPr/>
          </p:nvSpPr>
          <p:spPr bwMode="auto">
            <a:xfrm>
              <a:off x="6659" y="8077"/>
              <a:ext cx="1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5" name="AutoShape 37"/>
            <p:cNvSpPr>
              <a:spLocks noChangeArrowheads="1"/>
            </p:cNvSpPr>
            <p:nvPr/>
          </p:nvSpPr>
          <p:spPr bwMode="auto">
            <a:xfrm>
              <a:off x="6145" y="8386"/>
              <a:ext cx="1235" cy="30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000" b="1" baseline="0">
                  <a:latin typeface="Times New Roman" pitchFamily="18" charset="0"/>
                  <a:ea typeface="Batang" pitchFamily="18" charset="-127"/>
                </a:rPr>
                <a:t>i =  i+1</a:t>
              </a:r>
              <a:endParaRPr lang="en-US" b="1" baseline="0"/>
            </a:p>
          </p:txBody>
        </p:sp>
        <p:sp>
          <p:nvSpPr>
            <p:cNvPr id="55336" name="Line 38"/>
            <p:cNvSpPr>
              <a:spLocks noChangeShapeType="1"/>
            </p:cNvSpPr>
            <p:nvPr/>
          </p:nvSpPr>
          <p:spPr bwMode="auto">
            <a:xfrm>
              <a:off x="6659" y="8695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7" name="Line 39"/>
            <p:cNvSpPr>
              <a:spLocks noChangeShapeType="1"/>
            </p:cNvSpPr>
            <p:nvPr/>
          </p:nvSpPr>
          <p:spPr bwMode="auto">
            <a:xfrm flipH="1">
              <a:off x="3265" y="9003"/>
              <a:ext cx="33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8" name="Line 40"/>
            <p:cNvSpPr>
              <a:spLocks noChangeShapeType="1"/>
            </p:cNvSpPr>
            <p:nvPr/>
          </p:nvSpPr>
          <p:spPr bwMode="auto">
            <a:xfrm flipV="1">
              <a:off x="3265" y="2369"/>
              <a:ext cx="1" cy="66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9" name="Line 41"/>
            <p:cNvSpPr>
              <a:spLocks noChangeShapeType="1"/>
            </p:cNvSpPr>
            <p:nvPr/>
          </p:nvSpPr>
          <p:spPr bwMode="auto">
            <a:xfrm>
              <a:off x="3265" y="2369"/>
              <a:ext cx="34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2" name="Rectangle 44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3581400" cy="838200"/>
          </a:xfrm>
          <a:noFill/>
        </p:spPr>
        <p:txBody>
          <a:bodyPr/>
          <a:lstStyle/>
          <a:p>
            <a:pPr algn="l" eaLnBrk="1" hangingPunct="1"/>
            <a:r>
              <a:rPr lang="en-US" sz="4000" smtClean="0">
                <a:latin typeface="Times New Roman" pitchFamily="18" charset="0"/>
              </a:rPr>
              <a:t>Flow Chart</a:t>
            </a:r>
          </a:p>
        </p:txBody>
      </p:sp>
      <p:sp>
        <p:nvSpPr>
          <p:cNvPr id="203821" name="Text Box 45"/>
          <p:cNvSpPr txBox="1">
            <a:spLocks noChangeArrowheads="1"/>
          </p:cNvSpPr>
          <p:nvPr/>
        </p:nvSpPr>
        <p:spPr bwMode="auto">
          <a:xfrm>
            <a:off x="304800" y="5257800"/>
            <a:ext cx="2286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aseline="0">
                <a:latin typeface="Times New Roman" pitchFamily="18" charset="0"/>
              </a:rPr>
              <a:t>Special case for first 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9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3581400" cy="838200"/>
          </a:xfrm>
          <a:noFill/>
        </p:spPr>
        <p:txBody>
          <a:bodyPr/>
          <a:lstStyle/>
          <a:p>
            <a:pPr algn="l" eaLnBrk="1" hangingPunct="1"/>
            <a:r>
              <a:rPr lang="en-US" sz="4000" smtClean="0">
                <a:latin typeface="Times New Roman" pitchFamily="18" charset="0"/>
              </a:rPr>
              <a:t>Flow Chart</a:t>
            </a:r>
          </a:p>
        </p:txBody>
      </p:sp>
      <p:sp>
        <p:nvSpPr>
          <p:cNvPr id="56326" name="Text Box 40"/>
          <p:cNvSpPr txBox="1">
            <a:spLocks noChangeArrowheads="1"/>
          </p:cNvSpPr>
          <p:nvPr/>
        </p:nvSpPr>
        <p:spPr bwMode="auto">
          <a:xfrm>
            <a:off x="457200" y="1066800"/>
            <a:ext cx="2286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aseline="0">
                <a:latin typeface="Times New Roman" pitchFamily="18" charset="0"/>
              </a:rPr>
              <a:t>Special case for first Vertex</a:t>
            </a:r>
          </a:p>
        </p:txBody>
      </p:sp>
      <p:grpSp>
        <p:nvGrpSpPr>
          <p:cNvPr id="2" name="Group 41"/>
          <p:cNvGrpSpPr>
            <a:grpSpLocks noChangeAspect="1"/>
          </p:cNvGrpSpPr>
          <p:nvPr/>
        </p:nvGrpSpPr>
        <p:grpSpPr bwMode="auto">
          <a:xfrm>
            <a:off x="2743200" y="381000"/>
            <a:ext cx="6096000" cy="6172200"/>
            <a:chOff x="3265" y="2369"/>
            <a:chExt cx="7200" cy="7714"/>
          </a:xfrm>
        </p:grpSpPr>
        <p:sp>
          <p:nvSpPr>
            <p:cNvPr id="56329" name="AutoShape 42"/>
            <p:cNvSpPr>
              <a:spLocks noChangeAspect="1" noChangeArrowheads="1"/>
            </p:cNvSpPr>
            <p:nvPr/>
          </p:nvSpPr>
          <p:spPr bwMode="auto">
            <a:xfrm>
              <a:off x="3265" y="2369"/>
              <a:ext cx="7200" cy="7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AutoShape 43"/>
            <p:cNvSpPr>
              <a:spLocks noChangeArrowheads="1"/>
            </p:cNvSpPr>
            <p:nvPr/>
          </p:nvSpPr>
          <p:spPr bwMode="auto">
            <a:xfrm>
              <a:off x="5631" y="3295"/>
              <a:ext cx="2263" cy="123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000" baseline="0">
                  <a:latin typeface="Times New Roman" pitchFamily="18" charset="0"/>
                  <a:ea typeface="Batang" pitchFamily="18" charset="-127"/>
                </a:rPr>
                <a:t>IF P</a:t>
              </a:r>
              <a:r>
                <a:rPr lang="en-US" altLang="ko-KR" sz="1000">
                  <a:latin typeface="Times New Roman" pitchFamily="18" charset="0"/>
                  <a:ea typeface="Batang" pitchFamily="18" charset="-127"/>
                </a:rPr>
                <a:t>N</a:t>
              </a:r>
              <a:r>
                <a:rPr lang="en-US" altLang="ko-KR" sz="1000" baseline="0">
                  <a:latin typeface="Times New Roman" pitchFamily="18" charset="0"/>
                  <a:ea typeface="Batang" pitchFamily="18" charset="-127"/>
                </a:rPr>
                <a:t>P</a:t>
              </a:r>
              <a:r>
                <a:rPr lang="en-US" altLang="ko-KR" sz="1000">
                  <a:latin typeface="Times New Roman" pitchFamily="18" charset="0"/>
                  <a:ea typeface="Batang" pitchFamily="18" charset="-127"/>
                </a:rPr>
                <a:t>0</a:t>
              </a:r>
              <a:r>
                <a:rPr lang="en-US" altLang="ko-KR" sz="1000" baseline="0">
                  <a:latin typeface="Times New Roman" pitchFamily="18" charset="0"/>
                  <a:ea typeface="Batang" pitchFamily="18" charset="-127"/>
                </a:rPr>
                <a:t> INTERSECT E ?</a:t>
              </a:r>
              <a:endParaRPr lang="en-US" baseline="0"/>
            </a:p>
          </p:txBody>
        </p:sp>
        <p:sp>
          <p:nvSpPr>
            <p:cNvPr id="56331" name="AutoShape 44"/>
            <p:cNvSpPr>
              <a:spLocks noChangeArrowheads="1"/>
            </p:cNvSpPr>
            <p:nvPr/>
          </p:nvSpPr>
          <p:spPr bwMode="auto">
            <a:xfrm>
              <a:off x="4499" y="4838"/>
              <a:ext cx="1235" cy="30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 baseline="0">
                  <a:latin typeface="Times New Roman" pitchFamily="18" charset="0"/>
                  <a:ea typeface="Batang" pitchFamily="18" charset="-127"/>
                </a:rPr>
                <a:t>COMPUTE I</a:t>
              </a:r>
              <a:endParaRPr lang="en-US" baseline="0"/>
            </a:p>
          </p:txBody>
        </p:sp>
        <p:sp>
          <p:nvSpPr>
            <p:cNvPr id="56332" name="AutoShape 45"/>
            <p:cNvSpPr>
              <a:spLocks noChangeArrowheads="1"/>
            </p:cNvSpPr>
            <p:nvPr/>
          </p:nvSpPr>
          <p:spPr bwMode="auto">
            <a:xfrm>
              <a:off x="3471" y="5455"/>
              <a:ext cx="3394" cy="30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000" baseline="0">
                  <a:latin typeface="Times New Roman" pitchFamily="18" charset="0"/>
                  <a:ea typeface="Batang" pitchFamily="18" charset="-127"/>
                </a:rPr>
                <a:t>OUTPUT I IN VERTEX LIST</a:t>
              </a:r>
              <a:endParaRPr lang="en-US" baseline="0"/>
            </a:p>
          </p:txBody>
        </p:sp>
        <p:sp>
          <p:nvSpPr>
            <p:cNvPr id="56333" name="Line 46"/>
            <p:cNvSpPr>
              <a:spLocks noChangeShapeType="1"/>
            </p:cNvSpPr>
            <p:nvPr/>
          </p:nvSpPr>
          <p:spPr bwMode="auto">
            <a:xfrm flipH="1">
              <a:off x="5014" y="3912"/>
              <a:ext cx="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47"/>
            <p:cNvSpPr>
              <a:spLocks noChangeShapeType="1"/>
            </p:cNvSpPr>
            <p:nvPr/>
          </p:nvSpPr>
          <p:spPr bwMode="auto">
            <a:xfrm>
              <a:off x="5014" y="3912"/>
              <a:ext cx="0" cy="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Line 48"/>
            <p:cNvSpPr>
              <a:spLocks noChangeShapeType="1"/>
            </p:cNvSpPr>
            <p:nvPr/>
          </p:nvSpPr>
          <p:spPr bwMode="auto">
            <a:xfrm>
              <a:off x="5014" y="5146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Line 49"/>
            <p:cNvSpPr>
              <a:spLocks noChangeShapeType="1"/>
            </p:cNvSpPr>
            <p:nvPr/>
          </p:nvSpPr>
          <p:spPr bwMode="auto">
            <a:xfrm flipH="1">
              <a:off x="7894" y="3912"/>
              <a:ext cx="6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7" name="Line 50"/>
            <p:cNvSpPr>
              <a:spLocks noChangeShapeType="1"/>
            </p:cNvSpPr>
            <p:nvPr/>
          </p:nvSpPr>
          <p:spPr bwMode="auto">
            <a:xfrm>
              <a:off x="8511" y="3912"/>
              <a:ext cx="1" cy="2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8" name="Line 51"/>
            <p:cNvSpPr>
              <a:spLocks noChangeShapeType="1"/>
            </p:cNvSpPr>
            <p:nvPr/>
          </p:nvSpPr>
          <p:spPr bwMode="auto">
            <a:xfrm>
              <a:off x="5014" y="5763"/>
              <a:ext cx="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9" name="Line 52"/>
            <p:cNvSpPr>
              <a:spLocks noChangeShapeType="1"/>
            </p:cNvSpPr>
            <p:nvPr/>
          </p:nvSpPr>
          <p:spPr bwMode="auto">
            <a:xfrm>
              <a:off x="5014" y="5918"/>
              <a:ext cx="34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Line 53"/>
            <p:cNvSpPr>
              <a:spLocks noChangeShapeType="1"/>
            </p:cNvSpPr>
            <p:nvPr/>
          </p:nvSpPr>
          <p:spPr bwMode="auto">
            <a:xfrm>
              <a:off x="6762" y="5918"/>
              <a:ext cx="1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Text Box 54"/>
            <p:cNvSpPr txBox="1">
              <a:spLocks noChangeArrowheads="1"/>
            </p:cNvSpPr>
            <p:nvPr/>
          </p:nvSpPr>
          <p:spPr bwMode="auto">
            <a:xfrm>
              <a:off x="5014" y="3603"/>
              <a:ext cx="618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 baseline="0">
                  <a:latin typeface="Times New Roman" pitchFamily="18" charset="0"/>
                  <a:ea typeface="Batang" pitchFamily="18" charset="-127"/>
                </a:rPr>
                <a:t>YES</a:t>
              </a:r>
              <a:endParaRPr lang="en-US" baseline="0"/>
            </a:p>
          </p:txBody>
        </p:sp>
        <p:sp>
          <p:nvSpPr>
            <p:cNvPr id="56342" name="Text Box 55"/>
            <p:cNvSpPr txBox="1">
              <a:spLocks noChangeArrowheads="1"/>
            </p:cNvSpPr>
            <p:nvPr/>
          </p:nvSpPr>
          <p:spPr bwMode="auto">
            <a:xfrm>
              <a:off x="7894" y="3603"/>
              <a:ext cx="618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000" baseline="0">
                  <a:latin typeface="Times New Roman" pitchFamily="18" charset="0"/>
                  <a:ea typeface="Batang" pitchFamily="18" charset="-127"/>
                </a:rPr>
                <a:t>NO</a:t>
              </a:r>
              <a:endParaRPr lang="en-US" baseline="0"/>
            </a:p>
          </p:txBody>
        </p:sp>
        <p:sp>
          <p:nvSpPr>
            <p:cNvPr id="56343" name="AutoShape 56"/>
            <p:cNvSpPr>
              <a:spLocks noChangeArrowheads="1"/>
            </p:cNvSpPr>
            <p:nvPr/>
          </p:nvSpPr>
          <p:spPr bwMode="auto">
            <a:xfrm>
              <a:off x="6145" y="6226"/>
              <a:ext cx="1234" cy="411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200" baseline="0">
                  <a:latin typeface="Times New Roman" pitchFamily="18" charset="0"/>
                  <a:ea typeface="Batang" pitchFamily="18" charset="-127"/>
                </a:rPr>
                <a:t>END</a:t>
              </a:r>
              <a:endParaRPr lang="en-US" baseline="0"/>
            </a:p>
          </p:txBody>
        </p:sp>
      </p:grpSp>
      <p:sp>
        <p:nvSpPr>
          <p:cNvPr id="205881" name="Text Box 57"/>
          <p:cNvSpPr txBox="1">
            <a:spLocks noChangeArrowheads="1"/>
          </p:cNvSpPr>
          <p:nvPr/>
        </p:nvSpPr>
        <p:spPr bwMode="auto">
          <a:xfrm>
            <a:off x="685800" y="4038600"/>
            <a:ext cx="784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aseline="0">
                <a:latin typeface="Times New Roman" pitchFamily="18" charset="0"/>
              </a:rPr>
              <a:t>YOU CAN ALSO APPEND AN ADDITIONAL VERTEX P</a:t>
            </a:r>
            <a:r>
              <a:rPr lang="en-US" sz="2400">
                <a:latin typeface="Times New Roman" pitchFamily="18" charset="0"/>
              </a:rPr>
              <a:t>N+1</a:t>
            </a:r>
            <a:r>
              <a:rPr lang="en-US" sz="2400" baseline="0">
                <a:latin typeface="Times New Roman" pitchFamily="18" charset="0"/>
              </a:rPr>
              <a:t> = P</a:t>
            </a:r>
            <a:r>
              <a:rPr lang="en-US" sz="2400">
                <a:latin typeface="Times New Roman" pitchFamily="18" charset="0"/>
              </a:rPr>
              <a:t>1</a:t>
            </a:r>
            <a:r>
              <a:rPr lang="en-US" sz="2400" baseline="0">
                <a:latin typeface="Times New Roman" pitchFamily="18" charset="0"/>
              </a:rPr>
              <a:t> AND AVOID SPECIAL CASE FOR FIRST 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</a:rPr>
              <a:t>Sutherland-Hodgeman Polygon Clipping</a:t>
            </a: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latin typeface="Times New Roman" pitchFamily="18" charset="0"/>
              </a:rPr>
              <a:t>Inside/Outside Test: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 	Let </a:t>
            </a:r>
            <a:r>
              <a:rPr lang="en-US" sz="2400" i="1" smtClean="0">
                <a:latin typeface="Times New Roman" pitchFamily="18" charset="0"/>
              </a:rPr>
              <a:t>P(x,y)</a:t>
            </a:r>
            <a:r>
              <a:rPr lang="en-US" sz="2400" smtClean="0">
                <a:latin typeface="Times New Roman" pitchFamily="18" charset="0"/>
              </a:rPr>
              <a:t> be the polygon vertex which is to be tested against  edge E defined form A</a:t>
            </a:r>
            <a:r>
              <a:rPr lang="en-US" sz="2400" i="1" smtClean="0">
                <a:latin typeface="Times New Roman" pitchFamily="18" charset="0"/>
              </a:rPr>
              <a:t>(x</a:t>
            </a:r>
            <a:r>
              <a:rPr lang="en-US" sz="2400" i="1" baseline="-25000" smtClean="0">
                <a:latin typeface="Times New Roman" pitchFamily="18" charset="0"/>
              </a:rPr>
              <a:t>1</a:t>
            </a:r>
            <a:r>
              <a:rPr lang="en-US" sz="2400" i="1" smtClean="0">
                <a:latin typeface="Times New Roman" pitchFamily="18" charset="0"/>
              </a:rPr>
              <a:t>, y</a:t>
            </a:r>
            <a:r>
              <a:rPr lang="en-US" sz="2400" i="1" baseline="-25000" smtClean="0">
                <a:latin typeface="Times New Roman" pitchFamily="18" charset="0"/>
              </a:rPr>
              <a:t>1</a:t>
            </a:r>
            <a:r>
              <a:rPr lang="en-US" sz="2400" i="1" smtClean="0">
                <a:latin typeface="Times New Roman" pitchFamily="18" charset="0"/>
              </a:rPr>
              <a:t>)</a:t>
            </a:r>
            <a:r>
              <a:rPr lang="en-US" sz="2400" smtClean="0">
                <a:latin typeface="Times New Roman" pitchFamily="18" charset="0"/>
              </a:rPr>
              <a:t> to B</a:t>
            </a:r>
            <a:r>
              <a:rPr lang="en-US" sz="2400" i="1" smtClean="0">
                <a:latin typeface="Times New Roman" pitchFamily="18" charset="0"/>
              </a:rPr>
              <a:t>(x</a:t>
            </a:r>
            <a:r>
              <a:rPr lang="en-US" sz="2400" i="1" baseline="-25000" smtClean="0">
                <a:latin typeface="Times New Roman" pitchFamily="18" charset="0"/>
              </a:rPr>
              <a:t>2</a:t>
            </a:r>
            <a:r>
              <a:rPr lang="en-US" sz="2400" i="1" smtClean="0">
                <a:latin typeface="Times New Roman" pitchFamily="18" charset="0"/>
              </a:rPr>
              <a:t>, y</a:t>
            </a:r>
            <a:r>
              <a:rPr lang="en-US" sz="2400" i="1" baseline="-25000" smtClean="0">
                <a:latin typeface="Times New Roman" pitchFamily="18" charset="0"/>
              </a:rPr>
              <a:t>2</a:t>
            </a:r>
            <a:r>
              <a:rPr lang="en-US" sz="2400" i="1" smtClean="0">
                <a:latin typeface="Times New Roman" pitchFamily="18" charset="0"/>
              </a:rPr>
              <a:t>)</a:t>
            </a:r>
            <a:r>
              <a:rPr lang="en-US" sz="2400" smtClean="0">
                <a:latin typeface="Times New Roman" pitchFamily="18" charset="0"/>
              </a:rPr>
              <a:t>. Point </a:t>
            </a:r>
            <a:r>
              <a:rPr lang="en-US" sz="2400" i="1" smtClean="0">
                <a:latin typeface="Times New Roman" pitchFamily="18" charset="0"/>
              </a:rPr>
              <a:t>P</a:t>
            </a:r>
            <a:r>
              <a:rPr lang="en-US" sz="2400" smtClean="0">
                <a:latin typeface="Times New Roman" pitchFamily="18" charset="0"/>
              </a:rPr>
              <a:t> is to be said to the left (inside) of E or AB  iff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		</a:t>
            </a:r>
          </a:p>
          <a:p>
            <a:pPr eaLnBrk="1" hangingPunct="1">
              <a:buFontTx/>
              <a:buNone/>
            </a:pPr>
            <a:endParaRPr lang="en-US" sz="24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		or  C = </a:t>
            </a:r>
            <a:r>
              <a:rPr lang="en-US" sz="2400" i="1" smtClean="0">
                <a:latin typeface="Times New Roman" pitchFamily="18" charset="0"/>
              </a:rPr>
              <a:t>(x</a:t>
            </a:r>
            <a:r>
              <a:rPr lang="en-US" sz="2400" i="1" baseline="-25000" smtClean="0">
                <a:latin typeface="Times New Roman" pitchFamily="18" charset="0"/>
              </a:rPr>
              <a:t>2 </a:t>
            </a:r>
            <a:r>
              <a:rPr lang="en-US" sz="2400" i="1" smtClean="0">
                <a:latin typeface="Times New Roman" pitchFamily="18" charset="0"/>
              </a:rPr>
              <a:t>–  x</a:t>
            </a:r>
            <a:r>
              <a:rPr lang="en-US" sz="2400" i="1" baseline="-25000" smtClean="0">
                <a:latin typeface="Times New Roman" pitchFamily="18" charset="0"/>
              </a:rPr>
              <a:t>1</a:t>
            </a:r>
            <a:r>
              <a:rPr lang="en-US" sz="2400" i="1" smtClean="0">
                <a:latin typeface="Times New Roman" pitchFamily="18" charset="0"/>
              </a:rPr>
              <a:t>) (y</a:t>
            </a:r>
            <a:r>
              <a:rPr lang="en-US" sz="2400" i="1" baseline="-25000" smtClean="0">
                <a:latin typeface="Times New Roman" pitchFamily="18" charset="0"/>
              </a:rPr>
              <a:t> </a:t>
            </a:r>
            <a:r>
              <a:rPr lang="en-US" sz="2400" i="1" smtClean="0">
                <a:latin typeface="Times New Roman" pitchFamily="18" charset="0"/>
              </a:rPr>
              <a:t>–  y</a:t>
            </a:r>
            <a:r>
              <a:rPr lang="en-US" sz="2400" i="1" baseline="-25000" smtClean="0">
                <a:latin typeface="Times New Roman" pitchFamily="18" charset="0"/>
              </a:rPr>
              <a:t>1</a:t>
            </a:r>
            <a:r>
              <a:rPr lang="en-US" sz="2400" i="1" smtClean="0">
                <a:latin typeface="Times New Roman" pitchFamily="18" charset="0"/>
              </a:rPr>
              <a:t>) – (y</a:t>
            </a:r>
            <a:r>
              <a:rPr lang="en-US" sz="2400" i="1" baseline="-25000" smtClean="0">
                <a:latin typeface="Times New Roman" pitchFamily="18" charset="0"/>
              </a:rPr>
              <a:t>2  </a:t>
            </a:r>
            <a:r>
              <a:rPr lang="en-US" sz="2400" i="1" smtClean="0">
                <a:latin typeface="Times New Roman" pitchFamily="18" charset="0"/>
              </a:rPr>
              <a:t>–  y</a:t>
            </a:r>
            <a:r>
              <a:rPr lang="en-US" sz="2400" i="1" baseline="-25000" smtClean="0">
                <a:latin typeface="Times New Roman" pitchFamily="18" charset="0"/>
              </a:rPr>
              <a:t>1</a:t>
            </a:r>
            <a:r>
              <a:rPr lang="en-US" sz="2400" i="1" smtClean="0">
                <a:latin typeface="Times New Roman" pitchFamily="18" charset="0"/>
              </a:rPr>
              <a:t>)(x</a:t>
            </a:r>
            <a:r>
              <a:rPr lang="en-US" sz="2400" i="1" baseline="-25000" smtClean="0">
                <a:latin typeface="Times New Roman" pitchFamily="18" charset="0"/>
              </a:rPr>
              <a:t> </a:t>
            </a:r>
            <a:r>
              <a:rPr lang="en-US" sz="2400" i="1" smtClean="0">
                <a:latin typeface="Times New Roman" pitchFamily="18" charset="0"/>
              </a:rPr>
              <a:t>–  x</a:t>
            </a:r>
            <a:r>
              <a:rPr lang="en-US" sz="2400" i="1" baseline="-25000" smtClean="0">
                <a:latin typeface="Times New Roman" pitchFamily="18" charset="0"/>
              </a:rPr>
              <a:t>1</a:t>
            </a:r>
            <a:r>
              <a:rPr lang="en-US" sz="2400" i="1" smtClean="0">
                <a:latin typeface="Times New Roman" pitchFamily="18" charset="0"/>
              </a:rPr>
              <a:t>)   &gt; 0 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		otherwise it is said to be the right/Outside of edge E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895600" y="3276600"/>
          <a:ext cx="2743200" cy="942975"/>
        </p:xfrm>
        <a:graphic>
          <a:graphicData uri="http://schemas.openxmlformats.org/presentationml/2006/ole">
            <p:oleObj spid="_x0000_s1026" name="Equation" r:id="rId4" imgW="12571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Other Area Clipping Concerns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400" smtClean="0">
                <a:latin typeface="Times New Roman" pitchFamily="18" charset="0"/>
              </a:rPr>
              <a:t>Clipping concave areas can be a little more tricky as often superfluous lines must be removed</a:t>
            </a:r>
          </a:p>
          <a:p>
            <a:pPr eaLnBrk="1" hangingPunct="1">
              <a:lnSpc>
                <a:spcPct val="90000"/>
              </a:lnSpc>
            </a:pPr>
            <a:endParaRPr lang="en-IE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IE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IE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IE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IE" sz="16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IE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IE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IE" sz="2400" smtClean="0">
                <a:latin typeface="Times New Roman" pitchFamily="18" charset="0"/>
              </a:rPr>
              <a:t>Clipping curves requires more work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smtClean="0">
                <a:latin typeface="Times New Roman" pitchFamily="18" charset="0"/>
              </a:rPr>
              <a:t>For circles we must find the two intersection points on the window boundary</a:t>
            </a:r>
            <a:endParaRPr lang="en-US" sz="2000" smtClean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41825" y="2743200"/>
            <a:ext cx="4702175" cy="2327275"/>
            <a:chOff x="2748" y="1748"/>
            <a:chExt cx="2962" cy="146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748" y="1874"/>
              <a:ext cx="1211" cy="1112"/>
              <a:chOff x="2998" y="1329"/>
              <a:chExt cx="1211" cy="1112"/>
            </a:xfrm>
          </p:grpSpPr>
          <p:sp>
            <p:nvSpPr>
              <p:cNvPr id="62492" name="Oval 6"/>
              <p:cNvSpPr>
                <a:spLocks noChangeArrowheads="1"/>
              </p:cNvSpPr>
              <p:nvPr/>
            </p:nvSpPr>
            <p:spPr bwMode="auto">
              <a:xfrm>
                <a:off x="3445" y="1329"/>
                <a:ext cx="764" cy="7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3" name="Rectangle 7"/>
              <p:cNvSpPr>
                <a:spLocks noChangeArrowheads="1"/>
              </p:cNvSpPr>
              <p:nvPr/>
            </p:nvSpPr>
            <p:spPr bwMode="auto">
              <a:xfrm>
                <a:off x="2998" y="1508"/>
                <a:ext cx="973" cy="9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419" y="1748"/>
              <a:ext cx="1291" cy="1268"/>
              <a:chOff x="2341" y="2642"/>
              <a:chExt cx="1291" cy="1268"/>
            </a:xfrm>
          </p:grpSpPr>
          <p:sp>
            <p:nvSpPr>
              <p:cNvPr id="62488" name="Oval 9"/>
              <p:cNvSpPr>
                <a:spLocks noChangeArrowheads="1"/>
              </p:cNvSpPr>
              <p:nvPr/>
            </p:nvSpPr>
            <p:spPr bwMode="auto">
              <a:xfrm>
                <a:off x="2788" y="2778"/>
                <a:ext cx="764" cy="7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9" name="Rectangle 10"/>
              <p:cNvSpPr>
                <a:spLocks noChangeArrowheads="1"/>
              </p:cNvSpPr>
              <p:nvPr/>
            </p:nvSpPr>
            <p:spPr bwMode="auto">
              <a:xfrm>
                <a:off x="2341" y="2957"/>
                <a:ext cx="973" cy="9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0" name="Rectangle 11"/>
              <p:cNvSpPr>
                <a:spLocks noChangeArrowheads="1"/>
              </p:cNvSpPr>
              <p:nvPr/>
            </p:nvSpPr>
            <p:spPr bwMode="auto">
              <a:xfrm>
                <a:off x="2354" y="2642"/>
                <a:ext cx="1181" cy="3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1" name="Rectangle 12"/>
              <p:cNvSpPr>
                <a:spLocks noChangeArrowheads="1"/>
              </p:cNvSpPr>
              <p:nvPr/>
            </p:nvSpPr>
            <p:spPr bwMode="auto">
              <a:xfrm rot="-5400000">
                <a:off x="2887" y="3166"/>
                <a:ext cx="1181" cy="3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485" name="AutoShape 13"/>
            <p:cNvSpPr>
              <a:spLocks noChangeArrowheads="1"/>
            </p:cNvSpPr>
            <p:nvPr/>
          </p:nvSpPr>
          <p:spPr bwMode="auto">
            <a:xfrm>
              <a:off x="3988" y="2390"/>
              <a:ext cx="378" cy="234"/>
            </a:xfrm>
            <a:prstGeom prst="rightArrow">
              <a:avLst>
                <a:gd name="adj1" fmla="val 50000"/>
                <a:gd name="adj2" fmla="val 40385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Text Box 14"/>
            <p:cNvSpPr txBox="1">
              <a:spLocks noChangeArrowheads="1"/>
            </p:cNvSpPr>
            <p:nvPr/>
          </p:nvSpPr>
          <p:spPr bwMode="auto">
            <a:xfrm>
              <a:off x="2896" y="2983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Window</a:t>
              </a:r>
              <a:endParaRPr lang="en-US" baseline="0"/>
            </a:p>
          </p:txBody>
        </p:sp>
        <p:sp>
          <p:nvSpPr>
            <p:cNvPr id="62487" name="Text Box 15"/>
            <p:cNvSpPr txBox="1">
              <a:spLocks noChangeArrowheads="1"/>
            </p:cNvSpPr>
            <p:nvPr/>
          </p:nvSpPr>
          <p:spPr bwMode="auto">
            <a:xfrm>
              <a:off x="4570" y="2983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Window</a:t>
              </a:r>
              <a:endParaRPr lang="en-US" baseline="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82600" y="2935288"/>
            <a:ext cx="3314700" cy="2119312"/>
            <a:chOff x="304" y="1879"/>
            <a:chExt cx="2088" cy="1335"/>
          </a:xfrm>
        </p:grpSpPr>
        <p:sp>
          <p:nvSpPr>
            <p:cNvPr id="62473" name="Freeform 17"/>
            <p:cNvSpPr>
              <a:spLocks/>
            </p:cNvSpPr>
            <p:nvPr/>
          </p:nvSpPr>
          <p:spPr bwMode="auto">
            <a:xfrm>
              <a:off x="1364" y="1976"/>
              <a:ext cx="789" cy="893"/>
            </a:xfrm>
            <a:custGeom>
              <a:avLst/>
              <a:gdLst>
                <a:gd name="T0" fmla="*/ 975 w 975"/>
                <a:gd name="T1" fmla="*/ 0 h 1104"/>
                <a:gd name="T2" fmla="*/ 957 w 975"/>
                <a:gd name="T3" fmla="*/ 300 h 1104"/>
                <a:gd name="T4" fmla="*/ 276 w 975"/>
                <a:gd name="T5" fmla="*/ 537 h 1104"/>
                <a:gd name="T6" fmla="*/ 936 w 975"/>
                <a:gd name="T7" fmla="*/ 786 h 1104"/>
                <a:gd name="T8" fmla="*/ 942 w 975"/>
                <a:gd name="T9" fmla="*/ 1104 h 1104"/>
                <a:gd name="T10" fmla="*/ 0 w 975"/>
                <a:gd name="T11" fmla="*/ 732 h 1104"/>
                <a:gd name="T12" fmla="*/ 129 w 975"/>
                <a:gd name="T13" fmla="*/ 288 h 1104"/>
                <a:gd name="T14" fmla="*/ 975 w 975"/>
                <a:gd name="T15" fmla="*/ 0 h 1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75"/>
                <a:gd name="T25" fmla="*/ 0 h 1104"/>
                <a:gd name="T26" fmla="*/ 975 w 975"/>
                <a:gd name="T27" fmla="*/ 1104 h 1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75" h="1104">
                  <a:moveTo>
                    <a:pt x="975" y="0"/>
                  </a:moveTo>
                  <a:lnTo>
                    <a:pt x="957" y="300"/>
                  </a:lnTo>
                  <a:lnTo>
                    <a:pt x="276" y="537"/>
                  </a:lnTo>
                  <a:lnTo>
                    <a:pt x="936" y="786"/>
                  </a:lnTo>
                  <a:lnTo>
                    <a:pt x="942" y="1104"/>
                  </a:lnTo>
                  <a:lnTo>
                    <a:pt x="0" y="732"/>
                  </a:lnTo>
                  <a:lnTo>
                    <a:pt x="129" y="288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4" name="Rectangle 18"/>
            <p:cNvSpPr>
              <a:spLocks noChangeArrowheads="1"/>
            </p:cNvSpPr>
            <p:nvPr/>
          </p:nvSpPr>
          <p:spPr bwMode="auto">
            <a:xfrm>
              <a:off x="1306" y="1886"/>
              <a:ext cx="467" cy="108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Line 19"/>
            <p:cNvSpPr>
              <a:spLocks noChangeShapeType="1"/>
            </p:cNvSpPr>
            <p:nvPr/>
          </p:nvSpPr>
          <p:spPr bwMode="auto">
            <a:xfrm>
              <a:off x="1775" y="2105"/>
              <a:ext cx="2" cy="632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6" name="AutoShape 20"/>
            <p:cNvSpPr>
              <a:spLocks noChangeArrowheads="1"/>
            </p:cNvSpPr>
            <p:nvPr/>
          </p:nvSpPr>
          <p:spPr bwMode="auto">
            <a:xfrm>
              <a:off x="1360" y="2294"/>
              <a:ext cx="378" cy="234"/>
            </a:xfrm>
            <a:prstGeom prst="rightArrow">
              <a:avLst>
                <a:gd name="adj1" fmla="val 50000"/>
                <a:gd name="adj2" fmla="val 40385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7" name="Freeform 21"/>
            <p:cNvSpPr>
              <a:spLocks/>
            </p:cNvSpPr>
            <p:nvPr/>
          </p:nvSpPr>
          <p:spPr bwMode="auto">
            <a:xfrm>
              <a:off x="304" y="1960"/>
              <a:ext cx="789" cy="893"/>
            </a:xfrm>
            <a:custGeom>
              <a:avLst/>
              <a:gdLst>
                <a:gd name="T0" fmla="*/ 975 w 975"/>
                <a:gd name="T1" fmla="*/ 0 h 1104"/>
                <a:gd name="T2" fmla="*/ 957 w 975"/>
                <a:gd name="T3" fmla="*/ 300 h 1104"/>
                <a:gd name="T4" fmla="*/ 276 w 975"/>
                <a:gd name="T5" fmla="*/ 537 h 1104"/>
                <a:gd name="T6" fmla="*/ 936 w 975"/>
                <a:gd name="T7" fmla="*/ 786 h 1104"/>
                <a:gd name="T8" fmla="*/ 942 w 975"/>
                <a:gd name="T9" fmla="*/ 1104 h 1104"/>
                <a:gd name="T10" fmla="*/ 0 w 975"/>
                <a:gd name="T11" fmla="*/ 732 h 1104"/>
                <a:gd name="T12" fmla="*/ 129 w 975"/>
                <a:gd name="T13" fmla="*/ 288 h 1104"/>
                <a:gd name="T14" fmla="*/ 975 w 975"/>
                <a:gd name="T15" fmla="*/ 0 h 1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75"/>
                <a:gd name="T25" fmla="*/ 0 h 1104"/>
                <a:gd name="T26" fmla="*/ 975 w 975"/>
                <a:gd name="T27" fmla="*/ 1104 h 1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75" h="1104">
                  <a:moveTo>
                    <a:pt x="975" y="0"/>
                  </a:moveTo>
                  <a:lnTo>
                    <a:pt x="957" y="300"/>
                  </a:lnTo>
                  <a:lnTo>
                    <a:pt x="276" y="537"/>
                  </a:lnTo>
                  <a:lnTo>
                    <a:pt x="936" y="786"/>
                  </a:lnTo>
                  <a:lnTo>
                    <a:pt x="942" y="1104"/>
                  </a:lnTo>
                  <a:lnTo>
                    <a:pt x="0" y="732"/>
                  </a:lnTo>
                  <a:lnTo>
                    <a:pt x="129" y="288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Rectangle 22"/>
            <p:cNvSpPr>
              <a:spLocks noChangeArrowheads="1"/>
            </p:cNvSpPr>
            <p:nvPr/>
          </p:nvSpPr>
          <p:spPr bwMode="auto">
            <a:xfrm>
              <a:off x="719" y="1879"/>
              <a:ext cx="603" cy="10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9" name="Text Box 23"/>
            <p:cNvSpPr txBox="1">
              <a:spLocks noChangeArrowheads="1"/>
            </p:cNvSpPr>
            <p:nvPr/>
          </p:nvSpPr>
          <p:spPr bwMode="auto">
            <a:xfrm>
              <a:off x="695" y="2983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Window</a:t>
              </a:r>
              <a:endParaRPr lang="en-US" baseline="0"/>
            </a:p>
          </p:txBody>
        </p:sp>
        <p:sp>
          <p:nvSpPr>
            <p:cNvPr id="62480" name="Text Box 24"/>
            <p:cNvSpPr txBox="1">
              <a:spLocks noChangeArrowheads="1"/>
            </p:cNvSpPr>
            <p:nvPr/>
          </p:nvSpPr>
          <p:spPr bwMode="auto">
            <a:xfrm>
              <a:off x="1764" y="2983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E" baseline="0"/>
                <a:t>Window</a:t>
              </a:r>
              <a:endParaRPr lang="en-US" baseline="0"/>
            </a:p>
          </p:txBody>
        </p:sp>
        <p:sp>
          <p:nvSpPr>
            <p:cNvPr id="62481" name="Line 25"/>
            <p:cNvSpPr>
              <a:spLocks noChangeShapeType="1"/>
            </p:cNvSpPr>
            <p:nvPr/>
          </p:nvSpPr>
          <p:spPr bwMode="auto">
            <a:xfrm flipV="1">
              <a:off x="1779" y="2341"/>
              <a:ext cx="0" cy="1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2" name="Rectangle 26"/>
            <p:cNvSpPr>
              <a:spLocks noChangeArrowheads="1"/>
            </p:cNvSpPr>
            <p:nvPr/>
          </p:nvSpPr>
          <p:spPr bwMode="auto">
            <a:xfrm>
              <a:off x="1779" y="1895"/>
              <a:ext cx="603" cy="10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Text Clipping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Text clipping relies on the concept of bounding rectangle</a:t>
            </a:r>
          </a:p>
          <a:p>
            <a:pPr marL="609600" indent="-609600" eaLnBrk="1" hangingPunct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b="1" smtClean="0">
                <a:latin typeface="Times New Roman" pitchFamily="18" charset="0"/>
              </a:rPr>
              <a:t>TYPES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latin typeface="Times New Roman" pitchFamily="18" charset="0"/>
              </a:rPr>
              <a:t>All or None String Clipping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latin typeface="Times New Roman" pitchFamily="18" charset="0"/>
              </a:rPr>
              <a:t>All or None Character Clipping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latin typeface="Times New Roman" pitchFamily="18" charset="0"/>
              </a:rPr>
              <a:t>Component Character Clipping</a:t>
            </a:r>
          </a:p>
          <a:p>
            <a:pPr marL="990600" lvl="1" indent="-533400"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Text Clipping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525963"/>
          </a:xfrm>
        </p:spPr>
        <p:txBody>
          <a:bodyPr/>
          <a:lstStyle/>
          <a:p>
            <a:pPr marL="465138" indent="-465138" eaLnBrk="1" hangingPunct="1">
              <a:buFontTx/>
              <a:buNone/>
            </a:pPr>
            <a:r>
              <a:rPr lang="en-US" sz="2800" b="1" smtClean="0">
                <a:latin typeface="Times New Roman" pitchFamily="18" charset="0"/>
              </a:rPr>
              <a:t>1.	All or None String Clipping</a:t>
            </a:r>
          </a:p>
          <a:p>
            <a:pPr marL="465138" indent="-465138" eaLnBrk="1" hangingPunct="1"/>
            <a:r>
              <a:rPr lang="en-US" sz="2400" smtClean="0">
                <a:latin typeface="Times New Roman" pitchFamily="18" charset="0"/>
              </a:rPr>
              <a:t>In this scheme, if all of the string is inside window, we clip it, otherwise the string is discarded. </a:t>
            </a:r>
            <a:r>
              <a:rPr lang="en-US" sz="2400" smtClean="0">
                <a:solidFill>
                  <a:srgbClr val="009900"/>
                </a:solidFill>
                <a:latin typeface="Times New Roman" pitchFamily="18" charset="0"/>
              </a:rPr>
              <a:t>This is the fastest method.</a:t>
            </a:r>
          </a:p>
          <a:p>
            <a:pPr marL="465138" indent="-465138" eaLnBrk="1" hangingPunct="1"/>
            <a:r>
              <a:rPr lang="en-US" sz="2400" smtClean="0">
                <a:latin typeface="Times New Roman" pitchFamily="18" charset="0"/>
              </a:rPr>
              <a:t>The procedure is implemented by consider a </a:t>
            </a:r>
            <a:r>
              <a:rPr lang="en-US" sz="2400" b="1" i="1" smtClean="0">
                <a:latin typeface="Times New Roman" pitchFamily="18" charset="0"/>
              </a:rPr>
              <a:t>bounding rectangle </a:t>
            </a:r>
            <a:r>
              <a:rPr lang="en-US" sz="2400" smtClean="0">
                <a:latin typeface="Times New Roman" pitchFamily="18" charset="0"/>
              </a:rPr>
              <a:t>around the text pattern. The boundary positions are compared to the window boundaries. In case of overlapping the string is rejected.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85800" y="4038600"/>
            <a:ext cx="7239000" cy="2209800"/>
            <a:chOff x="432" y="2544"/>
            <a:chExt cx="4560" cy="1392"/>
          </a:xfrm>
        </p:grpSpPr>
        <p:sp>
          <p:nvSpPr>
            <p:cNvPr id="65544" name="Rectangle 18"/>
            <p:cNvSpPr>
              <a:spLocks noChangeArrowheads="1"/>
            </p:cNvSpPr>
            <p:nvPr/>
          </p:nvSpPr>
          <p:spPr bwMode="auto">
            <a:xfrm>
              <a:off x="672" y="2832"/>
              <a:ext cx="1488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Text Box 19"/>
            <p:cNvSpPr txBox="1">
              <a:spLocks noChangeArrowheads="1"/>
            </p:cNvSpPr>
            <p:nvPr/>
          </p:nvSpPr>
          <p:spPr bwMode="auto">
            <a:xfrm>
              <a:off x="432" y="2976"/>
              <a:ext cx="515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 NG 1</a:t>
              </a:r>
            </a:p>
          </p:txBody>
        </p:sp>
        <p:sp>
          <p:nvSpPr>
            <p:cNvPr id="65546" name="Text Box 20"/>
            <p:cNvSpPr txBox="1">
              <a:spLocks noChangeArrowheads="1"/>
            </p:cNvSpPr>
            <p:nvPr/>
          </p:nvSpPr>
          <p:spPr bwMode="auto">
            <a:xfrm rot="-1481494">
              <a:off x="1872" y="3168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2</a:t>
              </a:r>
            </a:p>
          </p:txBody>
        </p:sp>
        <p:sp>
          <p:nvSpPr>
            <p:cNvPr id="65547" name="Text Box 21"/>
            <p:cNvSpPr txBox="1">
              <a:spLocks noChangeArrowheads="1"/>
            </p:cNvSpPr>
            <p:nvPr/>
          </p:nvSpPr>
          <p:spPr bwMode="auto">
            <a:xfrm>
              <a:off x="624" y="345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3</a:t>
              </a:r>
            </a:p>
          </p:txBody>
        </p:sp>
        <p:sp>
          <p:nvSpPr>
            <p:cNvPr id="65548" name="Text Box 22"/>
            <p:cNvSpPr txBox="1">
              <a:spLocks noChangeArrowheads="1"/>
            </p:cNvSpPr>
            <p:nvPr/>
          </p:nvSpPr>
          <p:spPr bwMode="auto">
            <a:xfrm>
              <a:off x="1296" y="369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4</a:t>
              </a:r>
            </a:p>
          </p:txBody>
        </p:sp>
        <p:sp>
          <p:nvSpPr>
            <p:cNvPr id="65549" name="Text Box 23"/>
            <p:cNvSpPr txBox="1">
              <a:spLocks noChangeArrowheads="1"/>
            </p:cNvSpPr>
            <p:nvPr/>
          </p:nvSpPr>
          <p:spPr bwMode="auto">
            <a:xfrm>
              <a:off x="1200" y="2544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5</a:t>
              </a:r>
            </a:p>
          </p:txBody>
        </p:sp>
        <p:sp>
          <p:nvSpPr>
            <p:cNvPr id="65550" name="AutoShape 24"/>
            <p:cNvSpPr>
              <a:spLocks noChangeArrowheads="1"/>
            </p:cNvSpPr>
            <p:nvPr/>
          </p:nvSpPr>
          <p:spPr bwMode="auto">
            <a:xfrm>
              <a:off x="2352" y="3312"/>
              <a:ext cx="864" cy="24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Rectangle 25"/>
            <p:cNvSpPr>
              <a:spLocks noChangeArrowheads="1"/>
            </p:cNvSpPr>
            <p:nvPr/>
          </p:nvSpPr>
          <p:spPr bwMode="auto">
            <a:xfrm>
              <a:off x="3504" y="2832"/>
              <a:ext cx="1488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Text Box 29"/>
            <p:cNvSpPr txBox="1">
              <a:spLocks noChangeArrowheads="1"/>
            </p:cNvSpPr>
            <p:nvPr/>
          </p:nvSpPr>
          <p:spPr bwMode="auto">
            <a:xfrm>
              <a:off x="4128" y="369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Text Clipping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525963"/>
          </a:xfrm>
        </p:spPr>
        <p:txBody>
          <a:bodyPr/>
          <a:lstStyle/>
          <a:p>
            <a:pPr marL="465138" indent="-465138" eaLnBrk="1" hangingPunct="1">
              <a:buFontTx/>
              <a:buNone/>
            </a:pPr>
            <a:r>
              <a:rPr lang="en-US" sz="2800" b="1" smtClean="0">
                <a:latin typeface="Times New Roman" pitchFamily="18" charset="0"/>
              </a:rPr>
              <a:t>2.	All or None Character Clipping</a:t>
            </a:r>
          </a:p>
          <a:p>
            <a:pPr marL="465138" indent="-465138" eaLnBrk="1" hangingPunct="1"/>
            <a:r>
              <a:rPr lang="en-US" sz="2400" smtClean="0">
                <a:latin typeface="Times New Roman" pitchFamily="18" charset="0"/>
              </a:rPr>
              <a:t>In this scheme, we discard only those characters that are not completely inside window.</a:t>
            </a:r>
            <a:endParaRPr lang="en-US" sz="2400" smtClean="0">
              <a:solidFill>
                <a:srgbClr val="009900"/>
              </a:solidFill>
              <a:latin typeface="Times New Roman" pitchFamily="18" charset="0"/>
            </a:endParaRPr>
          </a:p>
          <a:p>
            <a:pPr marL="465138" indent="-465138" eaLnBrk="1" hangingPunct="1"/>
            <a:r>
              <a:rPr lang="en-US" sz="2400" smtClean="0">
                <a:latin typeface="Times New Roman" pitchFamily="18" charset="0"/>
              </a:rPr>
              <a:t>Boundary limits of individual characters are compared against window. In case of overlapping the character is rejected.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85800" y="4038600"/>
            <a:ext cx="7239000" cy="2209800"/>
            <a:chOff x="432" y="2544"/>
            <a:chExt cx="4560" cy="1392"/>
          </a:xfrm>
        </p:grpSpPr>
        <p:sp>
          <p:nvSpPr>
            <p:cNvPr id="66568" name="Rectangle 4"/>
            <p:cNvSpPr>
              <a:spLocks noChangeArrowheads="1"/>
            </p:cNvSpPr>
            <p:nvPr/>
          </p:nvSpPr>
          <p:spPr bwMode="auto">
            <a:xfrm>
              <a:off x="672" y="2832"/>
              <a:ext cx="1488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9" name="Text Box 5"/>
            <p:cNvSpPr txBox="1">
              <a:spLocks noChangeArrowheads="1"/>
            </p:cNvSpPr>
            <p:nvPr/>
          </p:nvSpPr>
          <p:spPr bwMode="auto">
            <a:xfrm>
              <a:off x="432" y="2976"/>
              <a:ext cx="515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 NG 1</a:t>
              </a:r>
            </a:p>
          </p:txBody>
        </p:sp>
        <p:sp>
          <p:nvSpPr>
            <p:cNvPr id="66570" name="Text Box 6"/>
            <p:cNvSpPr txBox="1">
              <a:spLocks noChangeArrowheads="1"/>
            </p:cNvSpPr>
            <p:nvPr/>
          </p:nvSpPr>
          <p:spPr bwMode="auto">
            <a:xfrm rot="-1481494">
              <a:off x="1872" y="3168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2</a:t>
              </a:r>
            </a:p>
          </p:txBody>
        </p:sp>
        <p:sp>
          <p:nvSpPr>
            <p:cNvPr id="66571" name="Text Box 7"/>
            <p:cNvSpPr txBox="1">
              <a:spLocks noChangeArrowheads="1"/>
            </p:cNvSpPr>
            <p:nvPr/>
          </p:nvSpPr>
          <p:spPr bwMode="auto">
            <a:xfrm>
              <a:off x="624" y="345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3</a:t>
              </a:r>
            </a:p>
          </p:txBody>
        </p:sp>
        <p:sp>
          <p:nvSpPr>
            <p:cNvPr id="66572" name="Text Box 8"/>
            <p:cNvSpPr txBox="1">
              <a:spLocks noChangeArrowheads="1"/>
            </p:cNvSpPr>
            <p:nvPr/>
          </p:nvSpPr>
          <p:spPr bwMode="auto">
            <a:xfrm>
              <a:off x="1296" y="369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4</a:t>
              </a:r>
            </a:p>
          </p:txBody>
        </p:sp>
        <p:sp>
          <p:nvSpPr>
            <p:cNvPr id="66573" name="Text Box 9"/>
            <p:cNvSpPr txBox="1">
              <a:spLocks noChangeArrowheads="1"/>
            </p:cNvSpPr>
            <p:nvPr/>
          </p:nvSpPr>
          <p:spPr bwMode="auto">
            <a:xfrm>
              <a:off x="1200" y="2544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5</a:t>
              </a:r>
            </a:p>
          </p:txBody>
        </p:sp>
        <p:sp>
          <p:nvSpPr>
            <p:cNvPr id="66574" name="AutoShape 12"/>
            <p:cNvSpPr>
              <a:spLocks noChangeArrowheads="1"/>
            </p:cNvSpPr>
            <p:nvPr/>
          </p:nvSpPr>
          <p:spPr bwMode="auto">
            <a:xfrm>
              <a:off x="2352" y="3312"/>
              <a:ext cx="864" cy="24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Rectangle 13"/>
            <p:cNvSpPr>
              <a:spLocks noChangeArrowheads="1"/>
            </p:cNvSpPr>
            <p:nvPr/>
          </p:nvSpPr>
          <p:spPr bwMode="auto">
            <a:xfrm>
              <a:off x="3504" y="2832"/>
              <a:ext cx="1488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Text Box 14"/>
            <p:cNvSpPr txBox="1">
              <a:spLocks noChangeArrowheads="1"/>
            </p:cNvSpPr>
            <p:nvPr/>
          </p:nvSpPr>
          <p:spPr bwMode="auto">
            <a:xfrm>
              <a:off x="3504" y="2976"/>
              <a:ext cx="278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 NG 1</a:t>
              </a:r>
            </a:p>
          </p:txBody>
        </p:sp>
        <p:sp>
          <p:nvSpPr>
            <p:cNvPr id="66577" name="Text Box 15"/>
            <p:cNvSpPr txBox="1">
              <a:spLocks noChangeArrowheads="1"/>
            </p:cNvSpPr>
            <p:nvPr/>
          </p:nvSpPr>
          <p:spPr bwMode="auto">
            <a:xfrm rot="-1481494">
              <a:off x="4715" y="3218"/>
              <a:ext cx="243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</a:t>
              </a:r>
            </a:p>
          </p:txBody>
        </p:sp>
        <p:sp>
          <p:nvSpPr>
            <p:cNvPr id="66578" name="Text Box 16"/>
            <p:cNvSpPr txBox="1">
              <a:spLocks noChangeArrowheads="1"/>
            </p:cNvSpPr>
            <p:nvPr/>
          </p:nvSpPr>
          <p:spPr bwMode="auto">
            <a:xfrm>
              <a:off x="3504" y="3456"/>
              <a:ext cx="44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 TRING 3</a:t>
              </a:r>
            </a:p>
          </p:txBody>
        </p:sp>
        <p:sp>
          <p:nvSpPr>
            <p:cNvPr id="66579" name="Text Box 17"/>
            <p:cNvSpPr txBox="1">
              <a:spLocks noChangeArrowheads="1"/>
            </p:cNvSpPr>
            <p:nvPr/>
          </p:nvSpPr>
          <p:spPr bwMode="auto">
            <a:xfrm>
              <a:off x="4128" y="369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Text Clipping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525963"/>
          </a:xfrm>
        </p:spPr>
        <p:txBody>
          <a:bodyPr/>
          <a:lstStyle/>
          <a:p>
            <a:pPr marL="465138" indent="-465138" eaLnBrk="1" hangingPunct="1">
              <a:buFontTx/>
              <a:buNone/>
            </a:pPr>
            <a:r>
              <a:rPr lang="en-US" sz="2800" b="1" smtClean="0">
                <a:latin typeface="Times New Roman" pitchFamily="18" charset="0"/>
              </a:rPr>
              <a:t>3.	Component Character Clipping</a:t>
            </a:r>
          </a:p>
          <a:p>
            <a:pPr marL="465138" indent="-465138" eaLnBrk="1" hangingPunct="1"/>
            <a:r>
              <a:rPr lang="en-US" sz="2400" smtClean="0">
                <a:latin typeface="Times New Roman" pitchFamily="18" charset="0"/>
              </a:rPr>
              <a:t>Characters are treated like graphic objects.</a:t>
            </a:r>
          </a:p>
          <a:p>
            <a:pPr marL="1112838" lvl="1" indent="-533400" eaLnBrk="1" hangingPunct="1"/>
            <a:r>
              <a:rPr lang="en-US" sz="2000" smtClean="0">
                <a:solidFill>
                  <a:srgbClr val="009900"/>
                </a:solidFill>
                <a:latin typeface="Times New Roman" pitchFamily="18" charset="0"/>
              </a:rPr>
              <a:t>Bit Mapped Fonts : Point Clipping</a:t>
            </a:r>
          </a:p>
          <a:p>
            <a:pPr marL="1112838" lvl="1" indent="-533400" eaLnBrk="1" hangingPunct="1"/>
            <a:r>
              <a:rPr lang="en-US" sz="2000" smtClean="0">
                <a:solidFill>
                  <a:srgbClr val="009900"/>
                </a:solidFill>
                <a:latin typeface="Times New Roman" pitchFamily="18" charset="0"/>
              </a:rPr>
              <a:t>Outlined Fonts	     : Line/Curve Clipping</a:t>
            </a:r>
          </a:p>
          <a:p>
            <a:pPr marL="465138" indent="-465138" eaLnBrk="1" hangingPunct="1"/>
            <a:r>
              <a:rPr lang="en-US" sz="2400" smtClean="0">
                <a:latin typeface="Times New Roman" pitchFamily="18" charset="0"/>
              </a:rPr>
              <a:t>In case of overlapping the part of the character inside is displayed and the outside portion of the character is rejected.</a:t>
            </a:r>
          </a:p>
          <a:p>
            <a:pPr marL="465138" indent="-465138" eaLnBrk="1" hangingPunct="1">
              <a:buFontTx/>
              <a:buNone/>
            </a:pPr>
            <a:endParaRPr lang="en-US" sz="2400" smtClean="0">
              <a:latin typeface="Times New Roman" pitchFamily="18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85800" y="4038600"/>
            <a:ext cx="7467600" cy="2209800"/>
            <a:chOff x="432" y="2544"/>
            <a:chExt cx="4704" cy="1392"/>
          </a:xfrm>
        </p:grpSpPr>
        <p:sp>
          <p:nvSpPr>
            <p:cNvPr id="67592" name="Rectangle 4"/>
            <p:cNvSpPr>
              <a:spLocks noChangeArrowheads="1"/>
            </p:cNvSpPr>
            <p:nvPr/>
          </p:nvSpPr>
          <p:spPr bwMode="auto">
            <a:xfrm>
              <a:off x="672" y="2832"/>
              <a:ext cx="1488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Text Box 5"/>
            <p:cNvSpPr txBox="1">
              <a:spLocks noChangeArrowheads="1"/>
            </p:cNvSpPr>
            <p:nvPr/>
          </p:nvSpPr>
          <p:spPr bwMode="auto">
            <a:xfrm>
              <a:off x="432" y="2976"/>
              <a:ext cx="515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 NG 1</a:t>
              </a:r>
            </a:p>
          </p:txBody>
        </p:sp>
        <p:sp>
          <p:nvSpPr>
            <p:cNvPr id="67594" name="Text Box 6"/>
            <p:cNvSpPr txBox="1">
              <a:spLocks noChangeArrowheads="1"/>
            </p:cNvSpPr>
            <p:nvPr/>
          </p:nvSpPr>
          <p:spPr bwMode="auto">
            <a:xfrm rot="-1481494">
              <a:off x="1872" y="3168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2</a:t>
              </a:r>
            </a:p>
          </p:txBody>
        </p:sp>
        <p:sp>
          <p:nvSpPr>
            <p:cNvPr id="67595" name="Text Box 7"/>
            <p:cNvSpPr txBox="1">
              <a:spLocks noChangeArrowheads="1"/>
            </p:cNvSpPr>
            <p:nvPr/>
          </p:nvSpPr>
          <p:spPr bwMode="auto">
            <a:xfrm>
              <a:off x="624" y="345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3</a:t>
              </a:r>
            </a:p>
          </p:txBody>
        </p:sp>
        <p:sp>
          <p:nvSpPr>
            <p:cNvPr id="67596" name="Text Box 8"/>
            <p:cNvSpPr txBox="1">
              <a:spLocks noChangeArrowheads="1"/>
            </p:cNvSpPr>
            <p:nvPr/>
          </p:nvSpPr>
          <p:spPr bwMode="auto">
            <a:xfrm>
              <a:off x="1296" y="369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4</a:t>
              </a:r>
            </a:p>
          </p:txBody>
        </p:sp>
        <p:sp>
          <p:nvSpPr>
            <p:cNvPr id="67597" name="Text Box 9"/>
            <p:cNvSpPr txBox="1">
              <a:spLocks noChangeArrowheads="1"/>
            </p:cNvSpPr>
            <p:nvPr/>
          </p:nvSpPr>
          <p:spPr bwMode="auto">
            <a:xfrm>
              <a:off x="1200" y="2544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5</a:t>
              </a:r>
            </a:p>
          </p:txBody>
        </p:sp>
        <p:sp>
          <p:nvSpPr>
            <p:cNvPr id="67598" name="AutoShape 10"/>
            <p:cNvSpPr>
              <a:spLocks noChangeArrowheads="1"/>
            </p:cNvSpPr>
            <p:nvPr/>
          </p:nvSpPr>
          <p:spPr bwMode="auto">
            <a:xfrm>
              <a:off x="2352" y="3312"/>
              <a:ext cx="864" cy="24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9" name="Text Box 12"/>
            <p:cNvSpPr txBox="1">
              <a:spLocks noChangeArrowheads="1"/>
            </p:cNvSpPr>
            <p:nvPr/>
          </p:nvSpPr>
          <p:spPr bwMode="auto">
            <a:xfrm>
              <a:off x="3504" y="2976"/>
              <a:ext cx="278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 NG 1</a:t>
              </a:r>
            </a:p>
          </p:txBody>
        </p:sp>
        <p:sp>
          <p:nvSpPr>
            <p:cNvPr id="67600" name="Text Box 15"/>
            <p:cNvSpPr txBox="1">
              <a:spLocks noChangeArrowheads="1"/>
            </p:cNvSpPr>
            <p:nvPr/>
          </p:nvSpPr>
          <p:spPr bwMode="auto">
            <a:xfrm>
              <a:off x="4128" y="369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4</a:t>
              </a:r>
            </a:p>
          </p:txBody>
        </p:sp>
        <p:sp>
          <p:nvSpPr>
            <p:cNvPr id="67601" name="Text Box 16"/>
            <p:cNvSpPr txBox="1">
              <a:spLocks noChangeArrowheads="1"/>
            </p:cNvSpPr>
            <p:nvPr/>
          </p:nvSpPr>
          <p:spPr bwMode="auto">
            <a:xfrm rot="-1481494">
              <a:off x="4711" y="3251"/>
              <a:ext cx="318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</a:t>
              </a:r>
            </a:p>
          </p:txBody>
        </p:sp>
        <p:sp>
          <p:nvSpPr>
            <p:cNvPr id="67602" name="Text Box 17"/>
            <p:cNvSpPr txBox="1">
              <a:spLocks noChangeArrowheads="1"/>
            </p:cNvSpPr>
            <p:nvPr/>
          </p:nvSpPr>
          <p:spPr bwMode="auto">
            <a:xfrm>
              <a:off x="3456" y="345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91440">
              <a:spAutoFit/>
            </a:bodyPr>
            <a:lstStyle/>
            <a:p>
              <a:r>
                <a:rPr lang="en-US" sz="2000"/>
                <a:t>STRING 3</a:t>
              </a:r>
            </a:p>
          </p:txBody>
        </p:sp>
        <p:sp>
          <p:nvSpPr>
            <p:cNvPr id="67603" name="Rectangle 18"/>
            <p:cNvSpPr>
              <a:spLocks noChangeArrowheads="1"/>
            </p:cNvSpPr>
            <p:nvPr/>
          </p:nvSpPr>
          <p:spPr bwMode="auto">
            <a:xfrm>
              <a:off x="4992" y="3168"/>
              <a:ext cx="48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Rectangle 19"/>
            <p:cNvSpPr>
              <a:spLocks noChangeArrowheads="1"/>
            </p:cNvSpPr>
            <p:nvPr/>
          </p:nvSpPr>
          <p:spPr bwMode="auto">
            <a:xfrm>
              <a:off x="5040" y="3312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Rectangle 20"/>
            <p:cNvSpPr>
              <a:spLocks noChangeArrowheads="1"/>
            </p:cNvSpPr>
            <p:nvPr/>
          </p:nvSpPr>
          <p:spPr bwMode="auto">
            <a:xfrm>
              <a:off x="3408" y="3456"/>
              <a:ext cx="9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6" name="Rectangle 11"/>
            <p:cNvSpPr>
              <a:spLocks noChangeArrowheads="1"/>
            </p:cNvSpPr>
            <p:nvPr/>
          </p:nvSpPr>
          <p:spPr bwMode="auto">
            <a:xfrm>
              <a:off x="3504" y="2832"/>
              <a:ext cx="1488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Times New Roman" pitchFamily="18" charset="0"/>
              </a:rPr>
              <a:t>1.1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smtClean="0">
                <a:latin typeface="Times New Roman" pitchFamily="18" charset="0"/>
              </a:rPr>
              <a:t>Clipping</a:t>
            </a:r>
            <a:r>
              <a:rPr lang="en-US" sz="2400" smtClean="0">
                <a:latin typeface="Times New Roman" pitchFamily="18" charset="0"/>
              </a:rPr>
              <a:t> is the process of determining which elements of the picture lie inside the window and are visible.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By default, the “</a:t>
            </a:r>
            <a:r>
              <a:rPr lang="en-US" sz="2400" b="1" i="1" smtClean="0">
                <a:latin typeface="Times New Roman" pitchFamily="18" charset="0"/>
              </a:rPr>
              <a:t>clip window</a:t>
            </a:r>
            <a:r>
              <a:rPr lang="en-US" sz="2400" smtClean="0">
                <a:latin typeface="Times New Roman" pitchFamily="18" charset="0"/>
              </a:rPr>
              <a:t>” is the entire canvas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not necessary to draw outside the canvas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for some devices, it is damaging (plotters)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\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Sometimes it is convenient to restrict the “clip window” to a smaller portion of the canvas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partial canvas redraw for menus, dialog boxes, other obscuration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1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2D Clipping</a:t>
            </a: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Curve Clipping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990600" lvl="1" indent="-533400" eaLnBrk="1" hangingPunct="1"/>
            <a:r>
              <a:rPr lang="en-US" smtClean="0">
                <a:latin typeface="Times New Roman" pitchFamily="18" charset="0"/>
              </a:rPr>
              <a:t>Areas with curved boundaries can be clipped with methods similar to line and polygon clipping.</a:t>
            </a:r>
          </a:p>
          <a:p>
            <a:pPr marL="990600" lvl="1" indent="-533400" eaLnBrk="1" hangingPunct="1"/>
            <a:r>
              <a:rPr lang="en-US" smtClean="0">
                <a:latin typeface="Times New Roman" pitchFamily="18" charset="0"/>
              </a:rPr>
              <a:t>Curve clipping requires more processing as it involve non linear equations.</a:t>
            </a:r>
          </a:p>
          <a:p>
            <a:pPr marL="990600" lvl="1" indent="-533400" eaLnBrk="1" hangingPunct="1"/>
            <a:r>
              <a:rPr lang="en-US" b="1" i="1" smtClean="0">
                <a:latin typeface="Times New Roman" pitchFamily="18" charset="0"/>
              </a:rPr>
              <a:t>Bounding Rectangles </a:t>
            </a:r>
            <a:r>
              <a:rPr lang="en-US" smtClean="0">
                <a:latin typeface="Times New Roman" pitchFamily="18" charset="0"/>
              </a:rPr>
              <a:t>are used to test for overlap with rectangular clip window.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352800" y="4495800"/>
            <a:ext cx="2286000" cy="1295400"/>
            <a:chOff x="2688" y="3120"/>
            <a:chExt cx="968" cy="432"/>
          </a:xfrm>
        </p:grpSpPr>
        <p:sp>
          <p:nvSpPr>
            <p:cNvPr id="69640" name="Freeform 13"/>
            <p:cNvSpPr>
              <a:spLocks/>
            </p:cNvSpPr>
            <p:nvPr/>
          </p:nvSpPr>
          <p:spPr bwMode="auto">
            <a:xfrm>
              <a:off x="2688" y="3120"/>
              <a:ext cx="968" cy="432"/>
            </a:xfrm>
            <a:custGeom>
              <a:avLst/>
              <a:gdLst>
                <a:gd name="T0" fmla="*/ 288 w 968"/>
                <a:gd name="T1" fmla="*/ 56 h 744"/>
                <a:gd name="T2" fmla="*/ 576 w 968"/>
                <a:gd name="T3" fmla="*/ 248 h 744"/>
                <a:gd name="T4" fmla="*/ 768 w 968"/>
                <a:gd name="T5" fmla="*/ 104 h 744"/>
                <a:gd name="T6" fmla="*/ 864 w 968"/>
                <a:gd name="T7" fmla="*/ 56 h 744"/>
                <a:gd name="T8" fmla="*/ 960 w 968"/>
                <a:gd name="T9" fmla="*/ 296 h 744"/>
                <a:gd name="T10" fmla="*/ 816 w 968"/>
                <a:gd name="T11" fmla="*/ 488 h 744"/>
                <a:gd name="T12" fmla="*/ 576 w 968"/>
                <a:gd name="T13" fmla="*/ 440 h 744"/>
                <a:gd name="T14" fmla="*/ 528 w 968"/>
                <a:gd name="T15" fmla="*/ 584 h 744"/>
                <a:gd name="T16" fmla="*/ 480 w 968"/>
                <a:gd name="T17" fmla="*/ 728 h 744"/>
                <a:gd name="T18" fmla="*/ 384 w 968"/>
                <a:gd name="T19" fmla="*/ 488 h 744"/>
                <a:gd name="T20" fmla="*/ 240 w 968"/>
                <a:gd name="T21" fmla="*/ 392 h 744"/>
                <a:gd name="T22" fmla="*/ 288 w 968"/>
                <a:gd name="T23" fmla="*/ 296 h 744"/>
                <a:gd name="T24" fmla="*/ 144 w 968"/>
                <a:gd name="T25" fmla="*/ 296 h 744"/>
                <a:gd name="T26" fmla="*/ 0 w 968"/>
                <a:gd name="T27" fmla="*/ 104 h 744"/>
                <a:gd name="T28" fmla="*/ 144 w 968"/>
                <a:gd name="T29" fmla="*/ 8 h 744"/>
                <a:gd name="T30" fmla="*/ 288 w 968"/>
                <a:gd name="T31" fmla="*/ 56 h 7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68"/>
                <a:gd name="T49" fmla="*/ 0 h 744"/>
                <a:gd name="T50" fmla="*/ 968 w 968"/>
                <a:gd name="T51" fmla="*/ 744 h 7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68" h="744">
                  <a:moveTo>
                    <a:pt x="288" y="56"/>
                  </a:moveTo>
                  <a:cubicBezTo>
                    <a:pt x="360" y="96"/>
                    <a:pt x="496" y="240"/>
                    <a:pt x="576" y="248"/>
                  </a:cubicBezTo>
                  <a:cubicBezTo>
                    <a:pt x="656" y="256"/>
                    <a:pt x="720" y="136"/>
                    <a:pt x="768" y="104"/>
                  </a:cubicBezTo>
                  <a:cubicBezTo>
                    <a:pt x="816" y="72"/>
                    <a:pt x="832" y="24"/>
                    <a:pt x="864" y="56"/>
                  </a:cubicBezTo>
                  <a:cubicBezTo>
                    <a:pt x="896" y="88"/>
                    <a:pt x="968" y="224"/>
                    <a:pt x="960" y="296"/>
                  </a:cubicBezTo>
                  <a:cubicBezTo>
                    <a:pt x="952" y="368"/>
                    <a:pt x="880" y="464"/>
                    <a:pt x="816" y="488"/>
                  </a:cubicBezTo>
                  <a:cubicBezTo>
                    <a:pt x="752" y="512"/>
                    <a:pt x="624" y="424"/>
                    <a:pt x="576" y="440"/>
                  </a:cubicBezTo>
                  <a:cubicBezTo>
                    <a:pt x="528" y="456"/>
                    <a:pt x="544" y="536"/>
                    <a:pt x="528" y="584"/>
                  </a:cubicBezTo>
                  <a:cubicBezTo>
                    <a:pt x="512" y="632"/>
                    <a:pt x="504" y="744"/>
                    <a:pt x="480" y="728"/>
                  </a:cubicBezTo>
                  <a:cubicBezTo>
                    <a:pt x="456" y="712"/>
                    <a:pt x="424" y="544"/>
                    <a:pt x="384" y="488"/>
                  </a:cubicBezTo>
                  <a:cubicBezTo>
                    <a:pt x="344" y="432"/>
                    <a:pt x="256" y="424"/>
                    <a:pt x="240" y="392"/>
                  </a:cubicBezTo>
                  <a:cubicBezTo>
                    <a:pt x="224" y="360"/>
                    <a:pt x="304" y="312"/>
                    <a:pt x="288" y="296"/>
                  </a:cubicBezTo>
                  <a:cubicBezTo>
                    <a:pt x="272" y="280"/>
                    <a:pt x="192" y="328"/>
                    <a:pt x="144" y="296"/>
                  </a:cubicBezTo>
                  <a:cubicBezTo>
                    <a:pt x="96" y="264"/>
                    <a:pt x="0" y="152"/>
                    <a:pt x="0" y="104"/>
                  </a:cubicBezTo>
                  <a:cubicBezTo>
                    <a:pt x="0" y="56"/>
                    <a:pt x="96" y="16"/>
                    <a:pt x="144" y="8"/>
                  </a:cubicBezTo>
                  <a:cubicBezTo>
                    <a:pt x="192" y="0"/>
                    <a:pt x="216" y="16"/>
                    <a:pt x="288" y="5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1" name="Rectangle 14"/>
            <p:cNvSpPr>
              <a:spLocks noChangeArrowheads="1"/>
            </p:cNvSpPr>
            <p:nvPr/>
          </p:nvSpPr>
          <p:spPr bwMode="auto">
            <a:xfrm>
              <a:off x="2688" y="3120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534400" cy="4525963"/>
          </a:xfrm>
        </p:spPr>
        <p:txBody>
          <a:bodyPr/>
          <a:lstStyle/>
          <a:p>
            <a:pPr marL="990600" lvl="1" indent="-533400" eaLnBrk="1" hangingPunct="1"/>
            <a:r>
              <a:rPr lang="en-US" smtClean="0">
                <a:latin typeface="Times New Roman" pitchFamily="18" charset="0"/>
              </a:rPr>
              <a:t>If bounding rectangle is completely inside the object/curve is saved. </a:t>
            </a:r>
          </a:p>
          <a:p>
            <a:pPr marL="990600" lvl="1" indent="-533400" eaLnBrk="1" hangingPunct="1"/>
            <a:endParaRPr lang="en-US" smtClean="0">
              <a:latin typeface="Times New Roman" pitchFamily="18" charset="0"/>
            </a:endParaRPr>
          </a:p>
          <a:p>
            <a:pPr marL="990600" lvl="1" indent="-533400" eaLnBrk="1" hangingPunct="1"/>
            <a:endParaRPr lang="en-US" smtClean="0">
              <a:latin typeface="Times New Roman" pitchFamily="18" charset="0"/>
            </a:endParaRPr>
          </a:p>
          <a:p>
            <a:pPr marL="990600" lvl="1" indent="-533400" eaLnBrk="1" hangingPunct="1"/>
            <a:endParaRPr lang="en-US" smtClean="0">
              <a:latin typeface="Times New Roman" pitchFamily="18" charset="0"/>
            </a:endParaRPr>
          </a:p>
          <a:p>
            <a:pPr marL="990600" lvl="1" indent="-533400" eaLnBrk="1" hangingPunct="1"/>
            <a:r>
              <a:rPr lang="en-US" smtClean="0">
                <a:latin typeface="Times New Roman" pitchFamily="18" charset="0"/>
              </a:rPr>
              <a:t>If bounding rectangle is completely outside the object/curve is discarded.</a:t>
            </a:r>
          </a:p>
        </p:txBody>
      </p:sp>
      <p:sp>
        <p:nvSpPr>
          <p:cNvPr id="706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Curve Clipping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28800" y="2362200"/>
            <a:ext cx="6248400" cy="1143000"/>
            <a:chOff x="1152" y="1632"/>
            <a:chExt cx="3936" cy="864"/>
          </a:xfrm>
        </p:grpSpPr>
        <p:sp>
          <p:nvSpPr>
            <p:cNvPr id="70670" name="Rectangle 9"/>
            <p:cNvSpPr>
              <a:spLocks noChangeArrowheads="1"/>
            </p:cNvSpPr>
            <p:nvPr/>
          </p:nvSpPr>
          <p:spPr bwMode="auto">
            <a:xfrm>
              <a:off x="1152" y="1632"/>
              <a:ext cx="1536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344" y="1872"/>
              <a:ext cx="968" cy="432"/>
              <a:chOff x="2688" y="3120"/>
              <a:chExt cx="968" cy="432"/>
            </a:xfrm>
          </p:grpSpPr>
          <p:sp>
            <p:nvSpPr>
              <p:cNvPr id="70675" name="Freeform 11"/>
              <p:cNvSpPr>
                <a:spLocks/>
              </p:cNvSpPr>
              <p:nvPr/>
            </p:nvSpPr>
            <p:spPr bwMode="auto">
              <a:xfrm>
                <a:off x="2688" y="3120"/>
                <a:ext cx="968" cy="432"/>
              </a:xfrm>
              <a:custGeom>
                <a:avLst/>
                <a:gdLst>
                  <a:gd name="T0" fmla="*/ 288 w 968"/>
                  <a:gd name="T1" fmla="*/ 56 h 744"/>
                  <a:gd name="T2" fmla="*/ 576 w 968"/>
                  <a:gd name="T3" fmla="*/ 248 h 744"/>
                  <a:gd name="T4" fmla="*/ 768 w 968"/>
                  <a:gd name="T5" fmla="*/ 104 h 744"/>
                  <a:gd name="T6" fmla="*/ 864 w 968"/>
                  <a:gd name="T7" fmla="*/ 56 h 744"/>
                  <a:gd name="T8" fmla="*/ 960 w 968"/>
                  <a:gd name="T9" fmla="*/ 296 h 744"/>
                  <a:gd name="T10" fmla="*/ 816 w 968"/>
                  <a:gd name="T11" fmla="*/ 488 h 744"/>
                  <a:gd name="T12" fmla="*/ 576 w 968"/>
                  <a:gd name="T13" fmla="*/ 440 h 744"/>
                  <a:gd name="T14" fmla="*/ 528 w 968"/>
                  <a:gd name="T15" fmla="*/ 584 h 744"/>
                  <a:gd name="T16" fmla="*/ 480 w 968"/>
                  <a:gd name="T17" fmla="*/ 728 h 744"/>
                  <a:gd name="T18" fmla="*/ 384 w 968"/>
                  <a:gd name="T19" fmla="*/ 488 h 744"/>
                  <a:gd name="T20" fmla="*/ 240 w 968"/>
                  <a:gd name="T21" fmla="*/ 392 h 744"/>
                  <a:gd name="T22" fmla="*/ 288 w 968"/>
                  <a:gd name="T23" fmla="*/ 296 h 744"/>
                  <a:gd name="T24" fmla="*/ 144 w 968"/>
                  <a:gd name="T25" fmla="*/ 296 h 744"/>
                  <a:gd name="T26" fmla="*/ 0 w 968"/>
                  <a:gd name="T27" fmla="*/ 104 h 744"/>
                  <a:gd name="T28" fmla="*/ 144 w 968"/>
                  <a:gd name="T29" fmla="*/ 8 h 744"/>
                  <a:gd name="T30" fmla="*/ 288 w 968"/>
                  <a:gd name="T31" fmla="*/ 56 h 7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68"/>
                  <a:gd name="T49" fmla="*/ 0 h 744"/>
                  <a:gd name="T50" fmla="*/ 968 w 968"/>
                  <a:gd name="T51" fmla="*/ 744 h 7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68" h="744">
                    <a:moveTo>
                      <a:pt x="288" y="56"/>
                    </a:moveTo>
                    <a:cubicBezTo>
                      <a:pt x="360" y="96"/>
                      <a:pt x="496" y="240"/>
                      <a:pt x="576" y="248"/>
                    </a:cubicBezTo>
                    <a:cubicBezTo>
                      <a:pt x="656" y="256"/>
                      <a:pt x="720" y="136"/>
                      <a:pt x="768" y="104"/>
                    </a:cubicBezTo>
                    <a:cubicBezTo>
                      <a:pt x="816" y="72"/>
                      <a:pt x="832" y="24"/>
                      <a:pt x="864" y="56"/>
                    </a:cubicBezTo>
                    <a:cubicBezTo>
                      <a:pt x="896" y="88"/>
                      <a:pt x="968" y="224"/>
                      <a:pt x="960" y="296"/>
                    </a:cubicBezTo>
                    <a:cubicBezTo>
                      <a:pt x="952" y="368"/>
                      <a:pt x="880" y="464"/>
                      <a:pt x="816" y="488"/>
                    </a:cubicBezTo>
                    <a:cubicBezTo>
                      <a:pt x="752" y="512"/>
                      <a:pt x="624" y="424"/>
                      <a:pt x="576" y="440"/>
                    </a:cubicBezTo>
                    <a:cubicBezTo>
                      <a:pt x="528" y="456"/>
                      <a:pt x="544" y="536"/>
                      <a:pt x="528" y="584"/>
                    </a:cubicBezTo>
                    <a:cubicBezTo>
                      <a:pt x="512" y="632"/>
                      <a:pt x="504" y="744"/>
                      <a:pt x="480" y="728"/>
                    </a:cubicBezTo>
                    <a:cubicBezTo>
                      <a:pt x="456" y="712"/>
                      <a:pt x="424" y="544"/>
                      <a:pt x="384" y="488"/>
                    </a:cubicBezTo>
                    <a:cubicBezTo>
                      <a:pt x="344" y="432"/>
                      <a:pt x="256" y="424"/>
                      <a:pt x="240" y="392"/>
                    </a:cubicBezTo>
                    <a:cubicBezTo>
                      <a:pt x="224" y="360"/>
                      <a:pt x="304" y="312"/>
                      <a:pt x="288" y="296"/>
                    </a:cubicBezTo>
                    <a:cubicBezTo>
                      <a:pt x="272" y="280"/>
                      <a:pt x="192" y="328"/>
                      <a:pt x="144" y="296"/>
                    </a:cubicBezTo>
                    <a:cubicBezTo>
                      <a:pt x="96" y="264"/>
                      <a:pt x="0" y="152"/>
                      <a:pt x="0" y="104"/>
                    </a:cubicBezTo>
                    <a:cubicBezTo>
                      <a:pt x="0" y="56"/>
                      <a:pt x="96" y="16"/>
                      <a:pt x="144" y="8"/>
                    </a:cubicBezTo>
                    <a:cubicBezTo>
                      <a:pt x="192" y="0"/>
                      <a:pt x="216" y="16"/>
                      <a:pt x="288" y="5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76" name="Rectangle 12"/>
              <p:cNvSpPr>
                <a:spLocks noChangeArrowheads="1"/>
              </p:cNvSpPr>
              <p:nvPr/>
            </p:nvSpPr>
            <p:spPr bwMode="auto">
              <a:xfrm>
                <a:off x="2688" y="3120"/>
                <a:ext cx="96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672" name="AutoShape 14"/>
            <p:cNvSpPr>
              <a:spLocks noChangeArrowheads="1"/>
            </p:cNvSpPr>
            <p:nvPr/>
          </p:nvSpPr>
          <p:spPr bwMode="auto">
            <a:xfrm>
              <a:off x="2784" y="1872"/>
              <a:ext cx="672" cy="240"/>
            </a:xfrm>
            <a:prstGeom prst="rightArrow">
              <a:avLst>
                <a:gd name="adj1" fmla="val 50000"/>
                <a:gd name="adj2" fmla="val 7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3" name="Rectangle 15"/>
            <p:cNvSpPr>
              <a:spLocks noChangeArrowheads="1"/>
            </p:cNvSpPr>
            <p:nvPr/>
          </p:nvSpPr>
          <p:spPr bwMode="auto">
            <a:xfrm>
              <a:off x="3552" y="1632"/>
              <a:ext cx="1536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4" name="Freeform 17"/>
            <p:cNvSpPr>
              <a:spLocks/>
            </p:cNvSpPr>
            <p:nvPr/>
          </p:nvSpPr>
          <p:spPr bwMode="auto">
            <a:xfrm>
              <a:off x="3744" y="1872"/>
              <a:ext cx="968" cy="432"/>
            </a:xfrm>
            <a:custGeom>
              <a:avLst/>
              <a:gdLst>
                <a:gd name="T0" fmla="*/ 288 w 968"/>
                <a:gd name="T1" fmla="*/ 56 h 744"/>
                <a:gd name="T2" fmla="*/ 576 w 968"/>
                <a:gd name="T3" fmla="*/ 248 h 744"/>
                <a:gd name="T4" fmla="*/ 768 w 968"/>
                <a:gd name="T5" fmla="*/ 104 h 744"/>
                <a:gd name="T6" fmla="*/ 864 w 968"/>
                <a:gd name="T7" fmla="*/ 56 h 744"/>
                <a:gd name="T8" fmla="*/ 960 w 968"/>
                <a:gd name="T9" fmla="*/ 296 h 744"/>
                <a:gd name="T10" fmla="*/ 816 w 968"/>
                <a:gd name="T11" fmla="*/ 488 h 744"/>
                <a:gd name="T12" fmla="*/ 576 w 968"/>
                <a:gd name="T13" fmla="*/ 440 h 744"/>
                <a:gd name="T14" fmla="*/ 528 w 968"/>
                <a:gd name="T15" fmla="*/ 584 h 744"/>
                <a:gd name="T16" fmla="*/ 480 w 968"/>
                <a:gd name="T17" fmla="*/ 728 h 744"/>
                <a:gd name="T18" fmla="*/ 384 w 968"/>
                <a:gd name="T19" fmla="*/ 488 h 744"/>
                <a:gd name="T20" fmla="*/ 240 w 968"/>
                <a:gd name="T21" fmla="*/ 392 h 744"/>
                <a:gd name="T22" fmla="*/ 288 w 968"/>
                <a:gd name="T23" fmla="*/ 296 h 744"/>
                <a:gd name="T24" fmla="*/ 144 w 968"/>
                <a:gd name="T25" fmla="*/ 296 h 744"/>
                <a:gd name="T26" fmla="*/ 0 w 968"/>
                <a:gd name="T27" fmla="*/ 104 h 744"/>
                <a:gd name="T28" fmla="*/ 144 w 968"/>
                <a:gd name="T29" fmla="*/ 8 h 744"/>
                <a:gd name="T30" fmla="*/ 288 w 968"/>
                <a:gd name="T31" fmla="*/ 56 h 7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68"/>
                <a:gd name="T49" fmla="*/ 0 h 744"/>
                <a:gd name="T50" fmla="*/ 968 w 968"/>
                <a:gd name="T51" fmla="*/ 744 h 7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68" h="744">
                  <a:moveTo>
                    <a:pt x="288" y="56"/>
                  </a:moveTo>
                  <a:cubicBezTo>
                    <a:pt x="360" y="96"/>
                    <a:pt x="496" y="240"/>
                    <a:pt x="576" y="248"/>
                  </a:cubicBezTo>
                  <a:cubicBezTo>
                    <a:pt x="656" y="256"/>
                    <a:pt x="720" y="136"/>
                    <a:pt x="768" y="104"/>
                  </a:cubicBezTo>
                  <a:cubicBezTo>
                    <a:pt x="816" y="72"/>
                    <a:pt x="832" y="24"/>
                    <a:pt x="864" y="56"/>
                  </a:cubicBezTo>
                  <a:cubicBezTo>
                    <a:pt x="896" y="88"/>
                    <a:pt x="968" y="224"/>
                    <a:pt x="960" y="296"/>
                  </a:cubicBezTo>
                  <a:cubicBezTo>
                    <a:pt x="952" y="368"/>
                    <a:pt x="880" y="464"/>
                    <a:pt x="816" y="488"/>
                  </a:cubicBezTo>
                  <a:cubicBezTo>
                    <a:pt x="752" y="512"/>
                    <a:pt x="624" y="424"/>
                    <a:pt x="576" y="440"/>
                  </a:cubicBezTo>
                  <a:cubicBezTo>
                    <a:pt x="528" y="456"/>
                    <a:pt x="544" y="536"/>
                    <a:pt x="528" y="584"/>
                  </a:cubicBezTo>
                  <a:cubicBezTo>
                    <a:pt x="512" y="632"/>
                    <a:pt x="504" y="744"/>
                    <a:pt x="480" y="728"/>
                  </a:cubicBezTo>
                  <a:cubicBezTo>
                    <a:pt x="456" y="712"/>
                    <a:pt x="424" y="544"/>
                    <a:pt x="384" y="488"/>
                  </a:cubicBezTo>
                  <a:cubicBezTo>
                    <a:pt x="344" y="432"/>
                    <a:pt x="256" y="424"/>
                    <a:pt x="240" y="392"/>
                  </a:cubicBezTo>
                  <a:cubicBezTo>
                    <a:pt x="224" y="360"/>
                    <a:pt x="304" y="312"/>
                    <a:pt x="288" y="296"/>
                  </a:cubicBezTo>
                  <a:cubicBezTo>
                    <a:pt x="272" y="280"/>
                    <a:pt x="192" y="328"/>
                    <a:pt x="144" y="296"/>
                  </a:cubicBezTo>
                  <a:cubicBezTo>
                    <a:pt x="96" y="264"/>
                    <a:pt x="0" y="152"/>
                    <a:pt x="0" y="104"/>
                  </a:cubicBezTo>
                  <a:cubicBezTo>
                    <a:pt x="0" y="56"/>
                    <a:pt x="96" y="16"/>
                    <a:pt x="144" y="8"/>
                  </a:cubicBezTo>
                  <a:cubicBezTo>
                    <a:pt x="192" y="0"/>
                    <a:pt x="216" y="16"/>
                    <a:pt x="288" y="5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664" name="Rectangle 21"/>
          <p:cNvSpPr>
            <a:spLocks noChangeArrowheads="1"/>
          </p:cNvSpPr>
          <p:nvPr/>
        </p:nvSpPr>
        <p:spPr bwMode="auto">
          <a:xfrm>
            <a:off x="1828800" y="4800600"/>
            <a:ext cx="24384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" y="5486400"/>
            <a:ext cx="1536700" cy="571500"/>
            <a:chOff x="2688" y="3120"/>
            <a:chExt cx="968" cy="432"/>
          </a:xfrm>
        </p:grpSpPr>
        <p:sp>
          <p:nvSpPr>
            <p:cNvPr id="70668" name="Freeform 23"/>
            <p:cNvSpPr>
              <a:spLocks/>
            </p:cNvSpPr>
            <p:nvPr/>
          </p:nvSpPr>
          <p:spPr bwMode="auto">
            <a:xfrm>
              <a:off x="2688" y="3120"/>
              <a:ext cx="968" cy="432"/>
            </a:xfrm>
            <a:custGeom>
              <a:avLst/>
              <a:gdLst>
                <a:gd name="T0" fmla="*/ 288 w 968"/>
                <a:gd name="T1" fmla="*/ 56 h 744"/>
                <a:gd name="T2" fmla="*/ 576 w 968"/>
                <a:gd name="T3" fmla="*/ 248 h 744"/>
                <a:gd name="T4" fmla="*/ 768 w 968"/>
                <a:gd name="T5" fmla="*/ 104 h 744"/>
                <a:gd name="T6" fmla="*/ 864 w 968"/>
                <a:gd name="T7" fmla="*/ 56 h 744"/>
                <a:gd name="T8" fmla="*/ 960 w 968"/>
                <a:gd name="T9" fmla="*/ 296 h 744"/>
                <a:gd name="T10" fmla="*/ 816 w 968"/>
                <a:gd name="T11" fmla="*/ 488 h 744"/>
                <a:gd name="T12" fmla="*/ 576 w 968"/>
                <a:gd name="T13" fmla="*/ 440 h 744"/>
                <a:gd name="T14" fmla="*/ 528 w 968"/>
                <a:gd name="T15" fmla="*/ 584 h 744"/>
                <a:gd name="T16" fmla="*/ 480 w 968"/>
                <a:gd name="T17" fmla="*/ 728 h 744"/>
                <a:gd name="T18" fmla="*/ 384 w 968"/>
                <a:gd name="T19" fmla="*/ 488 h 744"/>
                <a:gd name="T20" fmla="*/ 240 w 968"/>
                <a:gd name="T21" fmla="*/ 392 h 744"/>
                <a:gd name="T22" fmla="*/ 288 w 968"/>
                <a:gd name="T23" fmla="*/ 296 h 744"/>
                <a:gd name="T24" fmla="*/ 144 w 968"/>
                <a:gd name="T25" fmla="*/ 296 h 744"/>
                <a:gd name="T26" fmla="*/ 0 w 968"/>
                <a:gd name="T27" fmla="*/ 104 h 744"/>
                <a:gd name="T28" fmla="*/ 144 w 968"/>
                <a:gd name="T29" fmla="*/ 8 h 744"/>
                <a:gd name="T30" fmla="*/ 288 w 968"/>
                <a:gd name="T31" fmla="*/ 56 h 7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68"/>
                <a:gd name="T49" fmla="*/ 0 h 744"/>
                <a:gd name="T50" fmla="*/ 968 w 968"/>
                <a:gd name="T51" fmla="*/ 744 h 7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68" h="744">
                  <a:moveTo>
                    <a:pt x="288" y="56"/>
                  </a:moveTo>
                  <a:cubicBezTo>
                    <a:pt x="360" y="96"/>
                    <a:pt x="496" y="240"/>
                    <a:pt x="576" y="248"/>
                  </a:cubicBezTo>
                  <a:cubicBezTo>
                    <a:pt x="656" y="256"/>
                    <a:pt x="720" y="136"/>
                    <a:pt x="768" y="104"/>
                  </a:cubicBezTo>
                  <a:cubicBezTo>
                    <a:pt x="816" y="72"/>
                    <a:pt x="832" y="24"/>
                    <a:pt x="864" y="56"/>
                  </a:cubicBezTo>
                  <a:cubicBezTo>
                    <a:pt x="896" y="88"/>
                    <a:pt x="968" y="224"/>
                    <a:pt x="960" y="296"/>
                  </a:cubicBezTo>
                  <a:cubicBezTo>
                    <a:pt x="952" y="368"/>
                    <a:pt x="880" y="464"/>
                    <a:pt x="816" y="488"/>
                  </a:cubicBezTo>
                  <a:cubicBezTo>
                    <a:pt x="752" y="512"/>
                    <a:pt x="624" y="424"/>
                    <a:pt x="576" y="440"/>
                  </a:cubicBezTo>
                  <a:cubicBezTo>
                    <a:pt x="528" y="456"/>
                    <a:pt x="544" y="536"/>
                    <a:pt x="528" y="584"/>
                  </a:cubicBezTo>
                  <a:cubicBezTo>
                    <a:pt x="512" y="632"/>
                    <a:pt x="504" y="744"/>
                    <a:pt x="480" y="728"/>
                  </a:cubicBezTo>
                  <a:cubicBezTo>
                    <a:pt x="456" y="712"/>
                    <a:pt x="424" y="544"/>
                    <a:pt x="384" y="488"/>
                  </a:cubicBezTo>
                  <a:cubicBezTo>
                    <a:pt x="344" y="432"/>
                    <a:pt x="256" y="424"/>
                    <a:pt x="240" y="392"/>
                  </a:cubicBezTo>
                  <a:cubicBezTo>
                    <a:pt x="224" y="360"/>
                    <a:pt x="304" y="312"/>
                    <a:pt x="288" y="296"/>
                  </a:cubicBezTo>
                  <a:cubicBezTo>
                    <a:pt x="272" y="280"/>
                    <a:pt x="192" y="328"/>
                    <a:pt x="144" y="296"/>
                  </a:cubicBezTo>
                  <a:cubicBezTo>
                    <a:pt x="96" y="264"/>
                    <a:pt x="0" y="152"/>
                    <a:pt x="0" y="104"/>
                  </a:cubicBezTo>
                  <a:cubicBezTo>
                    <a:pt x="0" y="56"/>
                    <a:pt x="96" y="16"/>
                    <a:pt x="144" y="8"/>
                  </a:cubicBezTo>
                  <a:cubicBezTo>
                    <a:pt x="192" y="0"/>
                    <a:pt x="216" y="16"/>
                    <a:pt x="288" y="5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9" name="Rectangle 24"/>
            <p:cNvSpPr>
              <a:spLocks noChangeArrowheads="1"/>
            </p:cNvSpPr>
            <p:nvPr/>
          </p:nvSpPr>
          <p:spPr bwMode="auto">
            <a:xfrm>
              <a:off x="2688" y="3120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66" name="AutoShape 25"/>
          <p:cNvSpPr>
            <a:spLocks noChangeArrowheads="1"/>
          </p:cNvSpPr>
          <p:nvPr/>
        </p:nvSpPr>
        <p:spPr bwMode="auto">
          <a:xfrm>
            <a:off x="4419600" y="5118100"/>
            <a:ext cx="1066800" cy="317500"/>
          </a:xfrm>
          <a:prstGeom prst="rightArrow">
            <a:avLst>
              <a:gd name="adj1" fmla="val 50000"/>
              <a:gd name="adj2" fmla="val 84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Rectangle 26"/>
          <p:cNvSpPr>
            <a:spLocks noChangeArrowheads="1"/>
          </p:cNvSpPr>
          <p:nvPr/>
        </p:nvSpPr>
        <p:spPr bwMode="auto">
          <a:xfrm>
            <a:off x="5638800" y="4800600"/>
            <a:ext cx="24384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534400" cy="4525963"/>
          </a:xfrm>
        </p:spPr>
        <p:txBody>
          <a:bodyPr/>
          <a:lstStyle/>
          <a:p>
            <a:pPr marL="990600" lvl="1" indent="-533400" eaLnBrk="1" hangingPunct="1"/>
            <a:r>
              <a:rPr lang="en-US" smtClean="0">
                <a:latin typeface="Times New Roman" pitchFamily="18" charset="0"/>
              </a:rPr>
              <a:t>If both the above tests fails we use other computation saving approaches depending upon type of object</a:t>
            </a:r>
          </a:p>
          <a:p>
            <a:pPr marL="1371600" lvl="2" indent="-457200" eaLnBrk="1" hangingPunct="1"/>
            <a:r>
              <a:rPr lang="en-US" b="1" smtClean="0">
                <a:latin typeface="Times New Roman" pitchFamily="18" charset="0"/>
              </a:rPr>
              <a:t>Circle: </a:t>
            </a:r>
            <a:r>
              <a:rPr lang="en-US" smtClean="0">
                <a:latin typeface="Times New Roman" pitchFamily="18" charset="0"/>
              </a:rPr>
              <a:t>Use coordinate extent of individual quadrant, then octant if required.</a:t>
            </a:r>
          </a:p>
          <a:p>
            <a:pPr marL="1371600" lvl="2" indent="-457200" eaLnBrk="1" hangingPunct="1"/>
            <a:r>
              <a:rPr lang="en-US" b="1" smtClean="0">
                <a:latin typeface="Times New Roman" pitchFamily="18" charset="0"/>
              </a:rPr>
              <a:t>Ellipse: </a:t>
            </a:r>
            <a:r>
              <a:rPr lang="en-US" smtClean="0">
                <a:latin typeface="Times New Roman" pitchFamily="18" charset="0"/>
              </a:rPr>
              <a:t>Use coordinate extent of individual quadrant.</a:t>
            </a:r>
          </a:p>
          <a:p>
            <a:pPr marL="1371600" lvl="2" indent="-457200" eaLnBrk="1" hangingPunct="1"/>
            <a:r>
              <a:rPr lang="en-US" b="1" smtClean="0">
                <a:latin typeface="Times New Roman" pitchFamily="18" charset="0"/>
              </a:rPr>
              <a:t>Point: </a:t>
            </a:r>
            <a:r>
              <a:rPr lang="en-US" smtClean="0">
                <a:latin typeface="Times New Roman" pitchFamily="18" charset="0"/>
              </a:rPr>
              <a:t>Use point clipping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Curve Clipping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90600" y="4876800"/>
            <a:ext cx="7010400" cy="1143000"/>
            <a:chOff x="672" y="1248"/>
            <a:chExt cx="4416" cy="72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72" y="1440"/>
              <a:ext cx="968" cy="360"/>
              <a:chOff x="2688" y="3120"/>
              <a:chExt cx="968" cy="432"/>
            </a:xfrm>
          </p:grpSpPr>
          <p:sp>
            <p:nvSpPr>
              <p:cNvPr id="71694" name="Freeform 7"/>
              <p:cNvSpPr>
                <a:spLocks/>
              </p:cNvSpPr>
              <p:nvPr/>
            </p:nvSpPr>
            <p:spPr bwMode="auto">
              <a:xfrm>
                <a:off x="2688" y="3120"/>
                <a:ext cx="968" cy="432"/>
              </a:xfrm>
              <a:custGeom>
                <a:avLst/>
                <a:gdLst>
                  <a:gd name="T0" fmla="*/ 288 w 968"/>
                  <a:gd name="T1" fmla="*/ 56 h 744"/>
                  <a:gd name="T2" fmla="*/ 576 w 968"/>
                  <a:gd name="T3" fmla="*/ 248 h 744"/>
                  <a:gd name="T4" fmla="*/ 768 w 968"/>
                  <a:gd name="T5" fmla="*/ 104 h 744"/>
                  <a:gd name="T6" fmla="*/ 864 w 968"/>
                  <a:gd name="T7" fmla="*/ 56 h 744"/>
                  <a:gd name="T8" fmla="*/ 960 w 968"/>
                  <a:gd name="T9" fmla="*/ 296 h 744"/>
                  <a:gd name="T10" fmla="*/ 816 w 968"/>
                  <a:gd name="T11" fmla="*/ 488 h 744"/>
                  <a:gd name="T12" fmla="*/ 576 w 968"/>
                  <a:gd name="T13" fmla="*/ 440 h 744"/>
                  <a:gd name="T14" fmla="*/ 528 w 968"/>
                  <a:gd name="T15" fmla="*/ 584 h 744"/>
                  <a:gd name="T16" fmla="*/ 480 w 968"/>
                  <a:gd name="T17" fmla="*/ 728 h 744"/>
                  <a:gd name="T18" fmla="*/ 384 w 968"/>
                  <a:gd name="T19" fmla="*/ 488 h 744"/>
                  <a:gd name="T20" fmla="*/ 240 w 968"/>
                  <a:gd name="T21" fmla="*/ 392 h 744"/>
                  <a:gd name="T22" fmla="*/ 288 w 968"/>
                  <a:gd name="T23" fmla="*/ 296 h 744"/>
                  <a:gd name="T24" fmla="*/ 144 w 968"/>
                  <a:gd name="T25" fmla="*/ 296 h 744"/>
                  <a:gd name="T26" fmla="*/ 0 w 968"/>
                  <a:gd name="T27" fmla="*/ 104 h 744"/>
                  <a:gd name="T28" fmla="*/ 144 w 968"/>
                  <a:gd name="T29" fmla="*/ 8 h 744"/>
                  <a:gd name="T30" fmla="*/ 288 w 968"/>
                  <a:gd name="T31" fmla="*/ 56 h 7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68"/>
                  <a:gd name="T49" fmla="*/ 0 h 744"/>
                  <a:gd name="T50" fmla="*/ 968 w 968"/>
                  <a:gd name="T51" fmla="*/ 744 h 7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68" h="744">
                    <a:moveTo>
                      <a:pt x="288" y="56"/>
                    </a:moveTo>
                    <a:cubicBezTo>
                      <a:pt x="360" y="96"/>
                      <a:pt x="496" y="240"/>
                      <a:pt x="576" y="248"/>
                    </a:cubicBezTo>
                    <a:cubicBezTo>
                      <a:pt x="656" y="256"/>
                      <a:pt x="720" y="136"/>
                      <a:pt x="768" y="104"/>
                    </a:cubicBezTo>
                    <a:cubicBezTo>
                      <a:pt x="816" y="72"/>
                      <a:pt x="832" y="24"/>
                      <a:pt x="864" y="56"/>
                    </a:cubicBezTo>
                    <a:cubicBezTo>
                      <a:pt x="896" y="88"/>
                      <a:pt x="968" y="224"/>
                      <a:pt x="960" y="296"/>
                    </a:cubicBezTo>
                    <a:cubicBezTo>
                      <a:pt x="952" y="368"/>
                      <a:pt x="880" y="464"/>
                      <a:pt x="816" y="488"/>
                    </a:cubicBezTo>
                    <a:cubicBezTo>
                      <a:pt x="752" y="512"/>
                      <a:pt x="624" y="424"/>
                      <a:pt x="576" y="440"/>
                    </a:cubicBezTo>
                    <a:cubicBezTo>
                      <a:pt x="528" y="456"/>
                      <a:pt x="544" y="536"/>
                      <a:pt x="528" y="584"/>
                    </a:cubicBezTo>
                    <a:cubicBezTo>
                      <a:pt x="512" y="632"/>
                      <a:pt x="504" y="744"/>
                      <a:pt x="480" y="728"/>
                    </a:cubicBezTo>
                    <a:cubicBezTo>
                      <a:pt x="456" y="712"/>
                      <a:pt x="424" y="544"/>
                      <a:pt x="384" y="488"/>
                    </a:cubicBezTo>
                    <a:cubicBezTo>
                      <a:pt x="344" y="432"/>
                      <a:pt x="256" y="424"/>
                      <a:pt x="240" y="392"/>
                    </a:cubicBezTo>
                    <a:cubicBezTo>
                      <a:pt x="224" y="360"/>
                      <a:pt x="304" y="312"/>
                      <a:pt x="288" y="296"/>
                    </a:cubicBezTo>
                    <a:cubicBezTo>
                      <a:pt x="272" y="280"/>
                      <a:pt x="192" y="328"/>
                      <a:pt x="144" y="296"/>
                    </a:cubicBezTo>
                    <a:cubicBezTo>
                      <a:pt x="96" y="264"/>
                      <a:pt x="0" y="152"/>
                      <a:pt x="0" y="104"/>
                    </a:cubicBezTo>
                    <a:cubicBezTo>
                      <a:pt x="0" y="56"/>
                      <a:pt x="96" y="16"/>
                      <a:pt x="144" y="8"/>
                    </a:cubicBezTo>
                    <a:cubicBezTo>
                      <a:pt x="192" y="0"/>
                      <a:pt x="216" y="16"/>
                      <a:pt x="288" y="5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5" name="Rectangle 8"/>
              <p:cNvSpPr>
                <a:spLocks noChangeArrowheads="1"/>
              </p:cNvSpPr>
              <p:nvPr/>
            </p:nvSpPr>
            <p:spPr bwMode="auto">
              <a:xfrm>
                <a:off x="2688" y="3120"/>
                <a:ext cx="96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89" name="Rectangle 5"/>
            <p:cNvSpPr>
              <a:spLocks noChangeArrowheads="1"/>
            </p:cNvSpPr>
            <p:nvPr/>
          </p:nvSpPr>
          <p:spPr bwMode="auto">
            <a:xfrm>
              <a:off x="1104" y="1248"/>
              <a:ext cx="1536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0" name="Freeform 19"/>
            <p:cNvSpPr>
              <a:spLocks/>
            </p:cNvSpPr>
            <p:nvPr/>
          </p:nvSpPr>
          <p:spPr bwMode="auto">
            <a:xfrm>
              <a:off x="3120" y="1440"/>
              <a:ext cx="968" cy="360"/>
            </a:xfrm>
            <a:custGeom>
              <a:avLst/>
              <a:gdLst>
                <a:gd name="T0" fmla="*/ 288 w 968"/>
                <a:gd name="T1" fmla="*/ 56 h 744"/>
                <a:gd name="T2" fmla="*/ 576 w 968"/>
                <a:gd name="T3" fmla="*/ 248 h 744"/>
                <a:gd name="T4" fmla="*/ 768 w 968"/>
                <a:gd name="T5" fmla="*/ 104 h 744"/>
                <a:gd name="T6" fmla="*/ 864 w 968"/>
                <a:gd name="T7" fmla="*/ 56 h 744"/>
                <a:gd name="T8" fmla="*/ 960 w 968"/>
                <a:gd name="T9" fmla="*/ 296 h 744"/>
                <a:gd name="T10" fmla="*/ 816 w 968"/>
                <a:gd name="T11" fmla="*/ 488 h 744"/>
                <a:gd name="T12" fmla="*/ 576 w 968"/>
                <a:gd name="T13" fmla="*/ 440 h 744"/>
                <a:gd name="T14" fmla="*/ 528 w 968"/>
                <a:gd name="T15" fmla="*/ 584 h 744"/>
                <a:gd name="T16" fmla="*/ 480 w 968"/>
                <a:gd name="T17" fmla="*/ 728 h 744"/>
                <a:gd name="T18" fmla="*/ 384 w 968"/>
                <a:gd name="T19" fmla="*/ 488 h 744"/>
                <a:gd name="T20" fmla="*/ 240 w 968"/>
                <a:gd name="T21" fmla="*/ 392 h 744"/>
                <a:gd name="T22" fmla="*/ 288 w 968"/>
                <a:gd name="T23" fmla="*/ 296 h 744"/>
                <a:gd name="T24" fmla="*/ 144 w 968"/>
                <a:gd name="T25" fmla="*/ 296 h 744"/>
                <a:gd name="T26" fmla="*/ 0 w 968"/>
                <a:gd name="T27" fmla="*/ 104 h 744"/>
                <a:gd name="T28" fmla="*/ 144 w 968"/>
                <a:gd name="T29" fmla="*/ 8 h 744"/>
                <a:gd name="T30" fmla="*/ 288 w 968"/>
                <a:gd name="T31" fmla="*/ 56 h 7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68"/>
                <a:gd name="T49" fmla="*/ 0 h 744"/>
                <a:gd name="T50" fmla="*/ 968 w 968"/>
                <a:gd name="T51" fmla="*/ 744 h 7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68" h="744">
                  <a:moveTo>
                    <a:pt x="288" y="56"/>
                  </a:moveTo>
                  <a:cubicBezTo>
                    <a:pt x="360" y="96"/>
                    <a:pt x="496" y="240"/>
                    <a:pt x="576" y="248"/>
                  </a:cubicBezTo>
                  <a:cubicBezTo>
                    <a:pt x="656" y="256"/>
                    <a:pt x="720" y="136"/>
                    <a:pt x="768" y="104"/>
                  </a:cubicBezTo>
                  <a:cubicBezTo>
                    <a:pt x="816" y="72"/>
                    <a:pt x="832" y="24"/>
                    <a:pt x="864" y="56"/>
                  </a:cubicBezTo>
                  <a:cubicBezTo>
                    <a:pt x="896" y="88"/>
                    <a:pt x="968" y="224"/>
                    <a:pt x="960" y="296"/>
                  </a:cubicBezTo>
                  <a:cubicBezTo>
                    <a:pt x="952" y="368"/>
                    <a:pt x="880" y="464"/>
                    <a:pt x="816" y="488"/>
                  </a:cubicBezTo>
                  <a:cubicBezTo>
                    <a:pt x="752" y="512"/>
                    <a:pt x="624" y="424"/>
                    <a:pt x="576" y="440"/>
                  </a:cubicBezTo>
                  <a:cubicBezTo>
                    <a:pt x="528" y="456"/>
                    <a:pt x="544" y="536"/>
                    <a:pt x="528" y="584"/>
                  </a:cubicBezTo>
                  <a:cubicBezTo>
                    <a:pt x="512" y="632"/>
                    <a:pt x="504" y="744"/>
                    <a:pt x="480" y="728"/>
                  </a:cubicBezTo>
                  <a:cubicBezTo>
                    <a:pt x="456" y="712"/>
                    <a:pt x="424" y="544"/>
                    <a:pt x="384" y="488"/>
                  </a:cubicBezTo>
                  <a:cubicBezTo>
                    <a:pt x="344" y="432"/>
                    <a:pt x="256" y="424"/>
                    <a:pt x="240" y="392"/>
                  </a:cubicBezTo>
                  <a:cubicBezTo>
                    <a:pt x="224" y="360"/>
                    <a:pt x="304" y="312"/>
                    <a:pt x="288" y="296"/>
                  </a:cubicBezTo>
                  <a:cubicBezTo>
                    <a:pt x="272" y="280"/>
                    <a:pt x="192" y="328"/>
                    <a:pt x="144" y="296"/>
                  </a:cubicBezTo>
                  <a:cubicBezTo>
                    <a:pt x="96" y="264"/>
                    <a:pt x="0" y="152"/>
                    <a:pt x="0" y="104"/>
                  </a:cubicBezTo>
                  <a:cubicBezTo>
                    <a:pt x="0" y="56"/>
                    <a:pt x="96" y="16"/>
                    <a:pt x="144" y="8"/>
                  </a:cubicBezTo>
                  <a:cubicBezTo>
                    <a:pt x="192" y="0"/>
                    <a:pt x="216" y="16"/>
                    <a:pt x="288" y="5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1" name="Rectangle 22"/>
            <p:cNvSpPr>
              <a:spLocks noChangeArrowheads="1"/>
            </p:cNvSpPr>
            <p:nvPr/>
          </p:nvSpPr>
          <p:spPr bwMode="auto">
            <a:xfrm>
              <a:off x="3072" y="1344"/>
              <a:ext cx="480" cy="6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2" name="Rectangle 21"/>
            <p:cNvSpPr>
              <a:spLocks noChangeArrowheads="1"/>
            </p:cNvSpPr>
            <p:nvPr/>
          </p:nvSpPr>
          <p:spPr bwMode="auto">
            <a:xfrm>
              <a:off x="3552" y="1248"/>
              <a:ext cx="1536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3" name="AutoShape 9"/>
            <p:cNvSpPr>
              <a:spLocks noChangeArrowheads="1"/>
            </p:cNvSpPr>
            <p:nvPr/>
          </p:nvSpPr>
          <p:spPr bwMode="auto">
            <a:xfrm>
              <a:off x="2784" y="1488"/>
              <a:ext cx="672" cy="200"/>
            </a:xfrm>
            <a:prstGeom prst="rightArrow">
              <a:avLst>
                <a:gd name="adj1" fmla="val 50000"/>
                <a:gd name="adj2" fmla="val 84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942" y="395096"/>
            <a:ext cx="3978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3D</a:t>
            </a:r>
            <a:r>
              <a:rPr sz="3200" spc="-85" dirty="0"/>
              <a:t> </a:t>
            </a:r>
            <a:r>
              <a:rPr sz="3200" dirty="0"/>
              <a:t>Transformations.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99920"/>
            <a:ext cx="7727315" cy="17087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Use homogeneous coordinates, just </a:t>
            </a:r>
            <a:r>
              <a:rPr sz="2400" spc="-1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in 2D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case.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Transformations </a:t>
            </a:r>
            <a:r>
              <a:rPr sz="2400" spc="-5" dirty="0">
                <a:latin typeface="Arial"/>
                <a:cs typeface="Arial"/>
              </a:rPr>
              <a:t>are now </a:t>
            </a:r>
            <a:r>
              <a:rPr sz="2400" spc="-10" dirty="0">
                <a:latin typeface="Arial"/>
                <a:cs typeface="Arial"/>
              </a:rPr>
              <a:t>4x4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matrices.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will use a right-handed (world) coordinate </a:t>
            </a:r>
            <a:r>
              <a:rPr sz="2400" dirty="0">
                <a:latin typeface="Arial"/>
                <a:cs typeface="Arial"/>
              </a:rPr>
              <a:t>system -  ( z </a:t>
            </a:r>
            <a:r>
              <a:rPr sz="2400" spc="-5" dirty="0">
                <a:latin typeface="Arial"/>
                <a:cs typeface="Arial"/>
              </a:rPr>
              <a:t>out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page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3240" y="4204715"/>
            <a:ext cx="1676400" cy="1600200"/>
          </a:xfrm>
          <a:custGeom>
            <a:avLst/>
            <a:gdLst/>
            <a:ahLst/>
            <a:cxnLst/>
            <a:rect l="l" t="t" r="r" b="b"/>
            <a:pathLst>
              <a:path w="1676400" h="1600200">
                <a:moveTo>
                  <a:pt x="1676400" y="1447800"/>
                </a:moveTo>
                <a:lnTo>
                  <a:pt x="1671307" y="1444167"/>
                </a:lnTo>
                <a:lnTo>
                  <a:pt x="1607058" y="1398282"/>
                </a:lnTo>
                <a:lnTo>
                  <a:pt x="1602130" y="1429651"/>
                </a:lnTo>
                <a:lnTo>
                  <a:pt x="608888" y="1272870"/>
                </a:lnTo>
                <a:lnTo>
                  <a:pt x="609231" y="1262380"/>
                </a:lnTo>
                <a:lnTo>
                  <a:pt x="609600" y="1253744"/>
                </a:lnTo>
                <a:lnTo>
                  <a:pt x="609841" y="1235202"/>
                </a:lnTo>
                <a:lnTo>
                  <a:pt x="608203" y="1195451"/>
                </a:lnTo>
                <a:lnTo>
                  <a:pt x="600583" y="1157224"/>
                </a:lnTo>
                <a:lnTo>
                  <a:pt x="597141" y="1148270"/>
                </a:lnTo>
                <a:lnTo>
                  <a:pt x="597141" y="1235456"/>
                </a:lnTo>
                <a:lnTo>
                  <a:pt x="596887" y="1254125"/>
                </a:lnTo>
                <a:lnTo>
                  <a:pt x="596620" y="1262888"/>
                </a:lnTo>
                <a:lnTo>
                  <a:pt x="596265" y="1270508"/>
                </a:lnTo>
                <a:lnTo>
                  <a:pt x="596252" y="1270863"/>
                </a:lnTo>
                <a:lnTo>
                  <a:pt x="234950" y="1213827"/>
                </a:lnTo>
                <a:lnTo>
                  <a:pt x="234950" y="919378"/>
                </a:lnTo>
                <a:lnTo>
                  <a:pt x="295656" y="966851"/>
                </a:lnTo>
                <a:lnTo>
                  <a:pt x="301993" y="935774"/>
                </a:lnTo>
                <a:lnTo>
                  <a:pt x="349123" y="946658"/>
                </a:lnTo>
                <a:lnTo>
                  <a:pt x="388747" y="959612"/>
                </a:lnTo>
                <a:lnTo>
                  <a:pt x="437642" y="982599"/>
                </a:lnTo>
                <a:lnTo>
                  <a:pt x="480441" y="1010666"/>
                </a:lnTo>
                <a:lnTo>
                  <a:pt x="518668" y="1046861"/>
                </a:lnTo>
                <a:lnTo>
                  <a:pt x="543052" y="1077214"/>
                </a:lnTo>
                <a:lnTo>
                  <a:pt x="564642" y="1110488"/>
                </a:lnTo>
                <a:lnTo>
                  <a:pt x="588391" y="1160780"/>
                </a:lnTo>
                <a:lnTo>
                  <a:pt x="596900" y="1215771"/>
                </a:lnTo>
                <a:lnTo>
                  <a:pt x="597141" y="1235456"/>
                </a:lnTo>
                <a:lnTo>
                  <a:pt x="597141" y="1148270"/>
                </a:lnTo>
                <a:lnTo>
                  <a:pt x="575818" y="1104392"/>
                </a:lnTo>
                <a:lnTo>
                  <a:pt x="553466" y="1070102"/>
                </a:lnTo>
                <a:lnTo>
                  <a:pt x="528447" y="1038733"/>
                </a:lnTo>
                <a:lnTo>
                  <a:pt x="488569" y="1000887"/>
                </a:lnTo>
                <a:lnTo>
                  <a:pt x="443992" y="971550"/>
                </a:lnTo>
                <a:lnTo>
                  <a:pt x="393827" y="947928"/>
                </a:lnTo>
                <a:lnTo>
                  <a:pt x="352552" y="934466"/>
                </a:lnTo>
                <a:lnTo>
                  <a:pt x="306451" y="923671"/>
                </a:lnTo>
                <a:lnTo>
                  <a:pt x="304546" y="923290"/>
                </a:lnTo>
                <a:lnTo>
                  <a:pt x="305054" y="920750"/>
                </a:lnTo>
                <a:lnTo>
                  <a:pt x="310896" y="892175"/>
                </a:lnTo>
                <a:lnTo>
                  <a:pt x="234950" y="912685"/>
                </a:lnTo>
                <a:lnTo>
                  <a:pt x="234950" y="76200"/>
                </a:lnTo>
                <a:lnTo>
                  <a:pt x="266700" y="76200"/>
                </a:lnTo>
                <a:lnTo>
                  <a:pt x="260350" y="63500"/>
                </a:lnTo>
                <a:lnTo>
                  <a:pt x="228600" y="0"/>
                </a:lnTo>
                <a:lnTo>
                  <a:pt x="190500" y="76200"/>
                </a:lnTo>
                <a:lnTo>
                  <a:pt x="222250" y="76200"/>
                </a:lnTo>
                <a:lnTo>
                  <a:pt x="222250" y="916851"/>
                </a:lnTo>
                <a:lnTo>
                  <a:pt x="212725" y="915797"/>
                </a:lnTo>
                <a:lnTo>
                  <a:pt x="204965" y="915416"/>
                </a:lnTo>
                <a:lnTo>
                  <a:pt x="196469" y="915797"/>
                </a:lnTo>
                <a:lnTo>
                  <a:pt x="195834" y="915797"/>
                </a:lnTo>
                <a:lnTo>
                  <a:pt x="195580" y="915924"/>
                </a:lnTo>
                <a:lnTo>
                  <a:pt x="187579" y="917448"/>
                </a:lnTo>
                <a:lnTo>
                  <a:pt x="187071" y="917575"/>
                </a:lnTo>
                <a:lnTo>
                  <a:pt x="186690" y="917702"/>
                </a:lnTo>
                <a:lnTo>
                  <a:pt x="186182" y="917956"/>
                </a:lnTo>
                <a:lnTo>
                  <a:pt x="178562" y="921258"/>
                </a:lnTo>
                <a:lnTo>
                  <a:pt x="178308" y="921385"/>
                </a:lnTo>
                <a:lnTo>
                  <a:pt x="177927" y="921639"/>
                </a:lnTo>
                <a:lnTo>
                  <a:pt x="177546" y="921766"/>
                </a:lnTo>
                <a:lnTo>
                  <a:pt x="173990" y="924306"/>
                </a:lnTo>
                <a:lnTo>
                  <a:pt x="173736" y="924433"/>
                </a:lnTo>
                <a:lnTo>
                  <a:pt x="173482" y="924687"/>
                </a:lnTo>
                <a:lnTo>
                  <a:pt x="148082" y="958469"/>
                </a:lnTo>
                <a:lnTo>
                  <a:pt x="127762" y="999998"/>
                </a:lnTo>
                <a:lnTo>
                  <a:pt x="111252" y="1046480"/>
                </a:lnTo>
                <a:lnTo>
                  <a:pt x="98679" y="1097407"/>
                </a:lnTo>
                <a:lnTo>
                  <a:pt x="91694" y="1134872"/>
                </a:lnTo>
                <a:lnTo>
                  <a:pt x="85725" y="1175512"/>
                </a:lnTo>
                <a:lnTo>
                  <a:pt x="80391" y="1224407"/>
                </a:lnTo>
                <a:lnTo>
                  <a:pt x="76136" y="1280287"/>
                </a:lnTo>
                <a:lnTo>
                  <a:pt x="75069" y="1295158"/>
                </a:lnTo>
                <a:lnTo>
                  <a:pt x="43434" y="1292987"/>
                </a:lnTo>
                <a:lnTo>
                  <a:pt x="76200" y="1371600"/>
                </a:lnTo>
                <a:lnTo>
                  <a:pt x="113169" y="1308735"/>
                </a:lnTo>
                <a:lnTo>
                  <a:pt x="119380" y="1298194"/>
                </a:lnTo>
                <a:lnTo>
                  <a:pt x="87718" y="1296035"/>
                </a:lnTo>
                <a:lnTo>
                  <a:pt x="88836" y="1279398"/>
                </a:lnTo>
                <a:lnTo>
                  <a:pt x="90881" y="1251712"/>
                </a:lnTo>
                <a:lnTo>
                  <a:pt x="93091" y="1225550"/>
                </a:lnTo>
                <a:lnTo>
                  <a:pt x="94475" y="1211199"/>
                </a:lnTo>
                <a:lnTo>
                  <a:pt x="95504" y="1200023"/>
                </a:lnTo>
                <a:lnTo>
                  <a:pt x="101219" y="1156716"/>
                </a:lnTo>
                <a:lnTo>
                  <a:pt x="107442" y="1118235"/>
                </a:lnTo>
                <a:lnTo>
                  <a:pt x="118872" y="1066292"/>
                </a:lnTo>
                <a:lnTo>
                  <a:pt x="133604" y="1019937"/>
                </a:lnTo>
                <a:lnTo>
                  <a:pt x="152146" y="977392"/>
                </a:lnTo>
                <a:lnTo>
                  <a:pt x="172212" y="944753"/>
                </a:lnTo>
                <a:lnTo>
                  <a:pt x="181178" y="934847"/>
                </a:lnTo>
                <a:lnTo>
                  <a:pt x="181394" y="934643"/>
                </a:lnTo>
                <a:lnTo>
                  <a:pt x="190258" y="930021"/>
                </a:lnTo>
                <a:lnTo>
                  <a:pt x="190474" y="929919"/>
                </a:lnTo>
                <a:lnTo>
                  <a:pt x="204203" y="928116"/>
                </a:lnTo>
                <a:lnTo>
                  <a:pt x="211315" y="928370"/>
                </a:lnTo>
                <a:lnTo>
                  <a:pt x="218186" y="929132"/>
                </a:lnTo>
                <a:lnTo>
                  <a:pt x="222250" y="929538"/>
                </a:lnTo>
                <a:lnTo>
                  <a:pt x="222250" y="1217358"/>
                </a:lnTo>
                <a:lnTo>
                  <a:pt x="95389" y="1428775"/>
                </a:lnTo>
                <a:lnTo>
                  <a:pt x="90170" y="1428496"/>
                </a:lnTo>
                <a:lnTo>
                  <a:pt x="77470" y="1428026"/>
                </a:lnTo>
                <a:lnTo>
                  <a:pt x="77089" y="1440713"/>
                </a:lnTo>
                <a:lnTo>
                  <a:pt x="82804" y="1440903"/>
                </a:lnTo>
                <a:lnTo>
                  <a:pt x="87947" y="1441170"/>
                </a:lnTo>
                <a:lnTo>
                  <a:pt x="33705" y="1531581"/>
                </a:lnTo>
                <a:lnTo>
                  <a:pt x="6477" y="1515249"/>
                </a:lnTo>
                <a:lnTo>
                  <a:pt x="0" y="1600200"/>
                </a:lnTo>
                <a:lnTo>
                  <a:pt x="71882" y="1554454"/>
                </a:lnTo>
                <a:lnTo>
                  <a:pt x="62801" y="1549019"/>
                </a:lnTo>
                <a:lnTo>
                  <a:pt x="44627" y="1538135"/>
                </a:lnTo>
                <a:lnTo>
                  <a:pt x="102387" y="1441894"/>
                </a:lnTo>
                <a:lnTo>
                  <a:pt x="148971" y="1444231"/>
                </a:lnTo>
                <a:lnTo>
                  <a:pt x="172593" y="1445094"/>
                </a:lnTo>
                <a:lnTo>
                  <a:pt x="196596" y="1445475"/>
                </a:lnTo>
                <a:lnTo>
                  <a:pt x="219837" y="1445285"/>
                </a:lnTo>
                <a:lnTo>
                  <a:pt x="230886" y="1444904"/>
                </a:lnTo>
                <a:lnTo>
                  <a:pt x="282956" y="1440103"/>
                </a:lnTo>
                <a:lnTo>
                  <a:pt x="324739" y="1433791"/>
                </a:lnTo>
                <a:lnTo>
                  <a:pt x="330212" y="1432788"/>
                </a:lnTo>
                <a:lnTo>
                  <a:pt x="345186" y="1430045"/>
                </a:lnTo>
                <a:lnTo>
                  <a:pt x="382905" y="1421587"/>
                </a:lnTo>
                <a:lnTo>
                  <a:pt x="428625" y="1407693"/>
                </a:lnTo>
                <a:lnTo>
                  <a:pt x="464566" y="1391323"/>
                </a:lnTo>
                <a:lnTo>
                  <a:pt x="493903" y="1372235"/>
                </a:lnTo>
                <a:lnTo>
                  <a:pt x="494411" y="1371981"/>
                </a:lnTo>
                <a:lnTo>
                  <a:pt x="495173" y="1371219"/>
                </a:lnTo>
                <a:lnTo>
                  <a:pt x="498119" y="1367790"/>
                </a:lnTo>
                <a:lnTo>
                  <a:pt x="523748" y="1387563"/>
                </a:lnTo>
                <a:lnTo>
                  <a:pt x="531075" y="1350137"/>
                </a:lnTo>
                <a:lnTo>
                  <a:pt x="540131" y="1303909"/>
                </a:lnTo>
                <a:lnTo>
                  <a:pt x="463423" y="1340993"/>
                </a:lnTo>
                <a:lnTo>
                  <a:pt x="458597" y="1380109"/>
                </a:lnTo>
                <a:lnTo>
                  <a:pt x="410972" y="1400390"/>
                </a:lnTo>
                <a:lnTo>
                  <a:pt x="362077" y="1413484"/>
                </a:lnTo>
                <a:lnTo>
                  <a:pt x="322961" y="1421231"/>
                </a:lnTo>
                <a:lnTo>
                  <a:pt x="281559" y="1427492"/>
                </a:lnTo>
                <a:lnTo>
                  <a:pt x="240652" y="1431645"/>
                </a:lnTo>
                <a:lnTo>
                  <a:pt x="196850" y="1432788"/>
                </a:lnTo>
                <a:lnTo>
                  <a:pt x="173101" y="1432407"/>
                </a:lnTo>
                <a:lnTo>
                  <a:pt x="149606" y="1431556"/>
                </a:lnTo>
                <a:lnTo>
                  <a:pt x="109816" y="1429512"/>
                </a:lnTo>
                <a:lnTo>
                  <a:pt x="231889" y="1226108"/>
                </a:lnTo>
                <a:lnTo>
                  <a:pt x="595947" y="1283614"/>
                </a:lnTo>
                <a:lnTo>
                  <a:pt x="595884" y="1295527"/>
                </a:lnTo>
                <a:lnTo>
                  <a:pt x="608584" y="1295273"/>
                </a:lnTo>
                <a:lnTo>
                  <a:pt x="608457" y="1285582"/>
                </a:lnTo>
                <a:lnTo>
                  <a:pt x="1600161" y="1442199"/>
                </a:lnTo>
                <a:lnTo>
                  <a:pt x="1595247" y="1473542"/>
                </a:lnTo>
                <a:lnTo>
                  <a:pt x="1676400" y="1447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7394" y="5819343"/>
            <a:ext cx="1216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z (out 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page)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775" y="391401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0228" y="543834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6028" y="4344415"/>
            <a:ext cx="338582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Note: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Convenient to think of display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Being </a:t>
            </a:r>
            <a:r>
              <a:rPr sz="2000" dirty="0">
                <a:latin typeface="Times New Roman"/>
                <a:cs typeface="Times New Roman"/>
              </a:rPr>
              <a:t>left-handed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!!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( z into the screen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749" y="1031773"/>
            <a:ext cx="7004902" cy="4449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0" y="152400"/>
            <a:ext cx="510222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Simple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extension to the 3D</a:t>
            </a:r>
            <a:r>
              <a:rPr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case: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817" y="1293621"/>
            <a:ext cx="2305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Scale </a:t>
            </a:r>
            <a:r>
              <a:rPr sz="3200" dirty="0"/>
              <a:t>in</a:t>
            </a:r>
            <a:r>
              <a:rPr sz="3200" spc="-95" dirty="0"/>
              <a:t> </a:t>
            </a:r>
            <a:r>
              <a:rPr sz="3200" dirty="0"/>
              <a:t>3D.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209800" y="3429000"/>
            <a:ext cx="4787265" cy="2222500"/>
          </a:xfrm>
          <a:custGeom>
            <a:avLst/>
            <a:gdLst/>
            <a:ahLst/>
            <a:cxnLst/>
            <a:rect l="l" t="t" r="r" b="b"/>
            <a:pathLst>
              <a:path w="4787265" h="2222500">
                <a:moveTo>
                  <a:pt x="4786884" y="0"/>
                </a:moveTo>
                <a:lnTo>
                  <a:pt x="0" y="0"/>
                </a:lnTo>
                <a:lnTo>
                  <a:pt x="0" y="2221991"/>
                </a:lnTo>
                <a:lnTo>
                  <a:pt x="4786884" y="2221991"/>
                </a:lnTo>
                <a:lnTo>
                  <a:pt x="478688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93096" y="4876224"/>
            <a:ext cx="15684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900" spc="15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6980" y="4876224"/>
            <a:ext cx="15684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900" spc="15" dirty="0">
                <a:latin typeface="Symbol"/>
                <a:cs typeface="Symbol"/>
              </a:rPr>
              <a:t>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6675" y="3807278"/>
            <a:ext cx="39878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4350" spc="52" baseline="-25862" dirty="0">
                <a:latin typeface="Times New Roman"/>
                <a:cs typeface="Times New Roman"/>
              </a:rPr>
              <a:t>0</a:t>
            </a:r>
            <a:r>
              <a:rPr sz="2900" spc="35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2985" y="4786357"/>
            <a:ext cx="984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00" i="1" spc="5" dirty="0">
                <a:latin typeface="Times New Roman"/>
                <a:cs typeface="Times New Roman"/>
              </a:rPr>
              <a:t>z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1642" y="4228975"/>
            <a:ext cx="1098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00" i="1" spc="10" dirty="0">
                <a:latin typeface="Times New Roman"/>
                <a:cs typeface="Times New Roman"/>
              </a:rPr>
              <a:t>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1168" y="4501658"/>
            <a:ext cx="1039494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73075" algn="l"/>
                <a:tab pos="941069" algn="l"/>
              </a:tabLst>
            </a:pPr>
            <a:r>
              <a:rPr sz="1700" i="1" spc="10" dirty="0">
                <a:latin typeface="Times New Roman"/>
                <a:cs typeface="Times New Roman"/>
              </a:rPr>
              <a:t>x	y	</a:t>
            </a:r>
            <a:r>
              <a:rPr sz="1700" i="1" spc="5" dirty="0">
                <a:latin typeface="Times New Roman"/>
                <a:cs typeface="Times New Roman"/>
              </a:rPr>
              <a:t>z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3480" y="4163350"/>
            <a:ext cx="2647315" cy="1403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5880" algn="r">
              <a:lnSpc>
                <a:spcPts val="3220"/>
              </a:lnSpc>
              <a:spcBef>
                <a:spcPts val="114"/>
              </a:spcBef>
            </a:pPr>
            <a:r>
              <a:rPr sz="2900" spc="15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  <a:p>
            <a:pPr marL="63500">
              <a:lnSpc>
                <a:spcPts val="3220"/>
              </a:lnSpc>
              <a:tabLst>
                <a:tab pos="967105" algn="l"/>
                <a:tab pos="1588770" algn="l"/>
                <a:tab pos="2248535" algn="l"/>
              </a:tabLst>
            </a:pPr>
            <a:r>
              <a:rPr sz="4350" spc="22" baseline="2873" dirty="0">
                <a:latin typeface="Symbol"/>
                <a:cs typeface="Symbol"/>
              </a:rPr>
              <a:t></a:t>
            </a:r>
            <a:r>
              <a:rPr sz="4350" spc="-195" baseline="2873" dirty="0">
                <a:latin typeface="Times New Roman"/>
                <a:cs typeface="Times New Roman"/>
              </a:rPr>
              <a:t> </a:t>
            </a:r>
            <a:r>
              <a:rPr sz="2900" spc="25" dirty="0">
                <a:latin typeface="Times New Roman"/>
                <a:cs typeface="Times New Roman"/>
              </a:rPr>
              <a:t>0	0	</a:t>
            </a:r>
            <a:r>
              <a:rPr sz="2900" i="1" spc="15" dirty="0">
                <a:latin typeface="Times New Roman"/>
                <a:cs typeface="Times New Roman"/>
              </a:rPr>
              <a:t>s	</a:t>
            </a:r>
            <a:r>
              <a:rPr sz="2900" spc="35" dirty="0">
                <a:latin typeface="Times New Roman"/>
                <a:cs typeface="Times New Roman"/>
              </a:rPr>
              <a:t>0</a:t>
            </a:r>
            <a:r>
              <a:rPr sz="4350" spc="52" baseline="2873" dirty="0">
                <a:latin typeface="Symbol"/>
                <a:cs typeface="Symbol"/>
              </a:rPr>
              <a:t></a:t>
            </a:r>
            <a:endParaRPr sz="4350" baseline="2873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910"/>
              </a:spcBef>
              <a:tabLst>
                <a:tab pos="967105" algn="l"/>
                <a:tab pos="1649095" algn="l"/>
                <a:tab pos="2245360" algn="l"/>
              </a:tabLst>
            </a:pPr>
            <a:r>
              <a:rPr sz="4350" spc="22" baseline="-13409" dirty="0">
                <a:latin typeface="Symbol"/>
                <a:cs typeface="Symbol"/>
              </a:rPr>
              <a:t></a:t>
            </a:r>
            <a:r>
              <a:rPr sz="4350" spc="-195" baseline="-13409" dirty="0">
                <a:latin typeface="Times New Roman"/>
                <a:cs typeface="Times New Roman"/>
              </a:rPr>
              <a:t> </a:t>
            </a:r>
            <a:r>
              <a:rPr sz="2900" spc="25" dirty="0">
                <a:latin typeface="Times New Roman"/>
                <a:cs typeface="Times New Roman"/>
              </a:rPr>
              <a:t>0	0	0	</a:t>
            </a:r>
            <a:r>
              <a:rPr sz="2900" spc="45" dirty="0">
                <a:latin typeface="Times New Roman"/>
                <a:cs typeface="Times New Roman"/>
              </a:rPr>
              <a:t>1</a:t>
            </a:r>
            <a:r>
              <a:rPr sz="4350" spc="67" baseline="-13409" dirty="0">
                <a:latin typeface="Symbol"/>
                <a:cs typeface="Symbol"/>
              </a:rPr>
              <a:t></a:t>
            </a:r>
            <a:endParaRPr sz="4350" baseline="-13409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6180" y="3310135"/>
            <a:ext cx="2621915" cy="114173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10"/>
              </a:spcBef>
              <a:tabLst>
                <a:tab pos="954405" algn="l"/>
                <a:tab pos="1636395" algn="l"/>
                <a:tab pos="2235835" algn="l"/>
              </a:tabLst>
            </a:pPr>
            <a:r>
              <a:rPr sz="4350" spc="165" baseline="-3831" dirty="0">
                <a:latin typeface="Symbol"/>
                <a:cs typeface="Symbol"/>
              </a:rPr>
              <a:t></a:t>
            </a:r>
            <a:r>
              <a:rPr sz="2900" i="1" spc="110" dirty="0">
                <a:latin typeface="Times New Roman"/>
                <a:cs typeface="Times New Roman"/>
              </a:rPr>
              <a:t>s</a:t>
            </a:r>
            <a:r>
              <a:rPr sz="2550" i="1" spc="165" baseline="-24509" dirty="0">
                <a:latin typeface="Times New Roman"/>
                <a:cs typeface="Times New Roman"/>
              </a:rPr>
              <a:t>x	</a:t>
            </a:r>
            <a:r>
              <a:rPr sz="2900" spc="25" dirty="0">
                <a:latin typeface="Times New Roman"/>
                <a:cs typeface="Times New Roman"/>
              </a:rPr>
              <a:t>0	0	</a:t>
            </a:r>
            <a:r>
              <a:rPr sz="2900" spc="35" dirty="0">
                <a:latin typeface="Times New Roman"/>
                <a:cs typeface="Times New Roman"/>
              </a:rPr>
              <a:t>0</a:t>
            </a:r>
            <a:r>
              <a:rPr sz="4350" spc="52" baseline="-3831" dirty="0">
                <a:latin typeface="Symbol"/>
                <a:cs typeface="Symbol"/>
              </a:rPr>
              <a:t></a:t>
            </a:r>
            <a:endParaRPr sz="4350" baseline="-3831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915"/>
              </a:spcBef>
              <a:tabLst>
                <a:tab pos="883919" algn="l"/>
                <a:tab pos="1636395" algn="l"/>
              </a:tabLst>
            </a:pPr>
            <a:r>
              <a:rPr sz="4350" spc="22" baseline="25862" dirty="0">
                <a:latin typeface="Symbol"/>
                <a:cs typeface="Symbol"/>
              </a:rPr>
              <a:t></a:t>
            </a:r>
            <a:r>
              <a:rPr sz="4350" spc="-195" baseline="25862" dirty="0">
                <a:latin typeface="Times New Roman"/>
                <a:cs typeface="Times New Roman"/>
              </a:rPr>
              <a:t> </a:t>
            </a:r>
            <a:r>
              <a:rPr sz="2900" spc="25" dirty="0">
                <a:latin typeface="Times New Roman"/>
                <a:cs typeface="Times New Roman"/>
              </a:rPr>
              <a:t>0	</a:t>
            </a:r>
            <a:r>
              <a:rPr sz="2900" i="1" spc="15" dirty="0">
                <a:latin typeface="Times New Roman"/>
                <a:cs typeface="Times New Roman"/>
              </a:rPr>
              <a:t>s	</a:t>
            </a:r>
            <a:r>
              <a:rPr sz="2900" spc="25" dirty="0">
                <a:latin typeface="Times New Roman"/>
                <a:cs typeface="Times New Roman"/>
              </a:rPr>
              <a:t>0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6489" y="4254254"/>
            <a:ext cx="235267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702945" algn="l"/>
                <a:tab pos="1180465" algn="l"/>
                <a:tab pos="1643380" algn="l"/>
              </a:tabLst>
            </a:pPr>
            <a:r>
              <a:rPr sz="2900" i="1" spc="25" dirty="0">
                <a:latin typeface="Times New Roman"/>
                <a:cs typeface="Times New Roman"/>
              </a:rPr>
              <a:t>S</a:t>
            </a:r>
            <a:r>
              <a:rPr sz="2900" i="1" spc="-475" dirty="0">
                <a:latin typeface="Times New Roman"/>
                <a:cs typeface="Times New Roman"/>
              </a:rPr>
              <a:t> </a:t>
            </a:r>
            <a:r>
              <a:rPr sz="2900" spc="70" dirty="0">
                <a:latin typeface="Times New Roman"/>
                <a:cs typeface="Times New Roman"/>
              </a:rPr>
              <a:t>(</a:t>
            </a:r>
            <a:r>
              <a:rPr sz="2900" i="1" spc="70" dirty="0">
                <a:latin typeface="Times New Roman"/>
                <a:cs typeface="Times New Roman"/>
              </a:rPr>
              <a:t>s	</a:t>
            </a:r>
            <a:r>
              <a:rPr sz="2900" spc="10" dirty="0">
                <a:latin typeface="Times New Roman"/>
                <a:cs typeface="Times New Roman"/>
              </a:rPr>
              <a:t>,</a:t>
            </a:r>
            <a:r>
              <a:rPr sz="2900" spc="-325" dirty="0">
                <a:latin typeface="Times New Roman"/>
                <a:cs typeface="Times New Roman"/>
              </a:rPr>
              <a:t> </a:t>
            </a:r>
            <a:r>
              <a:rPr sz="2900" i="1" spc="15" dirty="0">
                <a:latin typeface="Times New Roman"/>
                <a:cs typeface="Times New Roman"/>
              </a:rPr>
              <a:t>s	</a:t>
            </a:r>
            <a:r>
              <a:rPr sz="2900" spc="10" dirty="0">
                <a:latin typeface="Times New Roman"/>
                <a:cs typeface="Times New Roman"/>
              </a:rPr>
              <a:t>,</a:t>
            </a:r>
            <a:r>
              <a:rPr sz="2900" spc="-325" dirty="0">
                <a:latin typeface="Times New Roman"/>
                <a:cs typeface="Times New Roman"/>
              </a:rPr>
              <a:t> </a:t>
            </a:r>
            <a:r>
              <a:rPr sz="2900" i="1" spc="15" dirty="0">
                <a:latin typeface="Times New Roman"/>
                <a:cs typeface="Times New Roman"/>
              </a:rPr>
              <a:t>s	</a:t>
            </a:r>
            <a:r>
              <a:rPr sz="2900" spc="15" dirty="0">
                <a:latin typeface="Times New Roman"/>
                <a:cs typeface="Times New Roman"/>
              </a:rPr>
              <a:t>) </a:t>
            </a:r>
            <a:r>
              <a:rPr sz="2900" spc="25" dirty="0">
                <a:latin typeface="Symbol"/>
                <a:cs typeface="Symbol"/>
              </a:rPr>
              <a:t>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4350" spc="22" baseline="13409" dirty="0">
                <a:latin typeface="Symbol"/>
                <a:cs typeface="Symbol"/>
              </a:rPr>
              <a:t></a:t>
            </a:r>
            <a:endParaRPr sz="4350" baseline="13409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739" y="2539111"/>
            <a:ext cx="3360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Simple </a:t>
            </a:r>
            <a:r>
              <a:rPr sz="2000" dirty="0">
                <a:latin typeface="Times New Roman"/>
                <a:cs typeface="Times New Roman"/>
              </a:rPr>
              <a:t>extension to the 3D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398" y="395096"/>
            <a:ext cx="2776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Rotation in</a:t>
            </a:r>
            <a:r>
              <a:rPr sz="3200" spc="-114" dirty="0"/>
              <a:t> </a:t>
            </a:r>
            <a:r>
              <a:rPr sz="3200" spc="-10" dirty="0"/>
              <a:t>3D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21105"/>
            <a:ext cx="6807834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Need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specify which axis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rotation is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about.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z-axis rotation is the same as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2D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0" y="3657600"/>
            <a:ext cx="4206240" cy="1940560"/>
          </a:xfrm>
          <a:custGeom>
            <a:avLst/>
            <a:gdLst/>
            <a:ahLst/>
            <a:cxnLst/>
            <a:rect l="l" t="t" r="r" b="b"/>
            <a:pathLst>
              <a:path w="4206240" h="1940560">
                <a:moveTo>
                  <a:pt x="4206240" y="0"/>
                </a:moveTo>
                <a:lnTo>
                  <a:pt x="0" y="0"/>
                </a:lnTo>
                <a:lnTo>
                  <a:pt x="0" y="1940052"/>
                </a:lnTo>
                <a:lnTo>
                  <a:pt x="4206240" y="1940052"/>
                </a:lnTo>
                <a:lnTo>
                  <a:pt x="420624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41458" y="5190445"/>
            <a:ext cx="13843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50" spc="5" dirty="0">
                <a:latin typeface="Symbol"/>
                <a:cs typeface="Symbol"/>
              </a:rPr>
              <a:t>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4287" y="4919569"/>
            <a:ext cx="13843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50" spc="5" dirty="0">
                <a:latin typeface="Symbol"/>
                <a:cs typeface="Symbol"/>
              </a:rPr>
              <a:t>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4287" y="4608673"/>
            <a:ext cx="13843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50" spc="5" dirty="0">
                <a:latin typeface="Symbol"/>
                <a:cs typeface="Symbol"/>
              </a:rPr>
              <a:t>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4287" y="5190445"/>
            <a:ext cx="13843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50" spc="5" dirty="0">
                <a:latin typeface="Symbol"/>
                <a:cs typeface="Symbol"/>
              </a:rPr>
              <a:t>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6788" y="4919569"/>
            <a:ext cx="35814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825" spc="44" baseline="-32679" dirty="0">
                <a:latin typeface="Times New Roman"/>
                <a:cs typeface="Times New Roman"/>
              </a:rPr>
              <a:t>1</a:t>
            </a:r>
            <a:r>
              <a:rPr sz="2550" spc="30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4599" y="4297140"/>
            <a:ext cx="30543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>
              <a:lnSpc>
                <a:spcPts val="2755"/>
              </a:lnSpc>
              <a:spcBef>
                <a:spcPts val="95"/>
              </a:spcBef>
            </a:pPr>
            <a:r>
              <a:rPr sz="2550" spc="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  <a:p>
            <a:pPr>
              <a:lnSpc>
                <a:spcPts val="2755"/>
              </a:lnSpc>
            </a:pPr>
            <a:r>
              <a:rPr sz="3825" spc="44" baseline="-3267" dirty="0">
                <a:latin typeface="Times New Roman"/>
                <a:cs typeface="Times New Roman"/>
              </a:rPr>
              <a:t>0</a:t>
            </a:r>
            <a:r>
              <a:rPr sz="2550" spc="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8743" y="4527467"/>
            <a:ext cx="175895" cy="99885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69"/>
              </a:spcBef>
            </a:pPr>
            <a:r>
              <a:rPr sz="2550" spc="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r>
              <a:rPr sz="2550" spc="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9199" y="3986243"/>
            <a:ext cx="35623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825" spc="30" baseline="-26143" dirty="0">
                <a:latin typeface="Times New Roman"/>
                <a:cs typeface="Times New Roman"/>
              </a:rPr>
              <a:t>0</a:t>
            </a:r>
            <a:r>
              <a:rPr sz="2550" spc="20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63400" y="3555731"/>
            <a:ext cx="1916430" cy="1971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3345" marR="5080" indent="-93980">
              <a:lnSpc>
                <a:spcPct val="120700"/>
              </a:lnSpc>
              <a:spcBef>
                <a:spcPts val="90"/>
              </a:spcBef>
              <a:tabLst>
                <a:tab pos="1149350" algn="l"/>
                <a:tab pos="1610995" algn="l"/>
              </a:tabLst>
            </a:pPr>
            <a:r>
              <a:rPr sz="2550" spc="10" dirty="0">
                <a:latin typeface="Symbol"/>
                <a:cs typeface="Symbol"/>
              </a:rPr>
              <a:t>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2550" spc="65" dirty="0">
                <a:latin typeface="Times New Roman"/>
                <a:cs typeface="Times New Roman"/>
              </a:rPr>
              <a:t>s</a:t>
            </a:r>
            <a:r>
              <a:rPr sz="2550" spc="45" dirty="0">
                <a:latin typeface="Times New Roman"/>
                <a:cs typeface="Times New Roman"/>
              </a:rPr>
              <a:t>i</a:t>
            </a:r>
            <a:r>
              <a:rPr sz="2550" spc="60" dirty="0">
                <a:latin typeface="Times New Roman"/>
                <a:cs typeface="Times New Roman"/>
              </a:rPr>
              <a:t>n</a:t>
            </a:r>
            <a:r>
              <a:rPr sz="2650" i="1" spc="-45" dirty="0">
                <a:latin typeface="Symbol"/>
                <a:cs typeface="Symbol"/>
              </a:rPr>
              <a:t>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550" spc="5" dirty="0">
                <a:latin typeface="Times New Roman"/>
                <a:cs typeface="Times New Roman"/>
              </a:rPr>
              <a:t>0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30" dirty="0">
                <a:latin typeface="Times New Roman"/>
                <a:cs typeface="Times New Roman"/>
              </a:rPr>
              <a:t>0</a:t>
            </a:r>
            <a:r>
              <a:rPr sz="3825" spc="7" baseline="-4357" dirty="0">
                <a:latin typeface="Symbol"/>
                <a:cs typeface="Symbol"/>
              </a:rPr>
              <a:t></a:t>
            </a:r>
            <a:r>
              <a:rPr sz="3825" baseline="-4357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cos</a:t>
            </a:r>
            <a:r>
              <a:rPr sz="2650" i="1" spc="5" dirty="0">
                <a:latin typeface="Symbol"/>
                <a:cs typeface="Symbol"/>
              </a:rPr>
              <a:t></a:t>
            </a:r>
            <a:r>
              <a:rPr sz="2650" spc="5" dirty="0">
                <a:latin typeface="Times New Roman"/>
                <a:cs typeface="Times New Roman"/>
              </a:rPr>
              <a:t>	</a:t>
            </a:r>
            <a:r>
              <a:rPr sz="2550" spc="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  <a:spcBef>
                <a:spcPts val="755"/>
              </a:spcBef>
              <a:tabLst>
                <a:tab pos="1147445" algn="l"/>
              </a:tabLst>
            </a:pPr>
            <a:r>
              <a:rPr sz="2550" spc="5" dirty="0">
                <a:latin typeface="Times New Roman"/>
                <a:cs typeface="Times New Roman"/>
              </a:rPr>
              <a:t>0	1</a:t>
            </a:r>
            <a:endParaRPr sz="255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  <a:spcBef>
                <a:spcPts val="775"/>
              </a:spcBef>
              <a:tabLst>
                <a:tab pos="1149350" algn="l"/>
              </a:tabLst>
            </a:pPr>
            <a:r>
              <a:rPr sz="2550" spc="5" dirty="0">
                <a:latin typeface="Times New Roman"/>
                <a:cs typeface="Times New Roman"/>
              </a:rPr>
              <a:t>0	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8887" y="3555731"/>
            <a:ext cx="800735" cy="10001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sz="3825" spc="7" baseline="-4357" dirty="0">
                <a:latin typeface="Symbol"/>
                <a:cs typeface="Symbol"/>
              </a:rPr>
              <a:t></a:t>
            </a:r>
            <a:r>
              <a:rPr sz="2550" spc="5" dirty="0">
                <a:latin typeface="Times New Roman"/>
                <a:cs typeface="Times New Roman"/>
              </a:rPr>
              <a:t>cos</a:t>
            </a:r>
            <a:r>
              <a:rPr sz="2650" i="1" spc="5" dirty="0">
                <a:latin typeface="Symbol"/>
                <a:cs typeface="Symbol"/>
              </a:rPr>
              <a:t></a:t>
            </a:r>
            <a:endParaRPr sz="265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655"/>
              </a:spcBef>
            </a:pPr>
            <a:r>
              <a:rPr sz="3825" spc="82" baseline="26143" dirty="0">
                <a:latin typeface="Symbol"/>
                <a:cs typeface="Symbol"/>
              </a:rPr>
              <a:t></a:t>
            </a:r>
            <a:r>
              <a:rPr sz="2550" spc="55" dirty="0">
                <a:latin typeface="Times New Roman"/>
                <a:cs typeface="Times New Roman"/>
              </a:rPr>
              <a:t>sin</a:t>
            </a:r>
            <a:r>
              <a:rPr sz="2650" i="1" spc="55" dirty="0">
                <a:latin typeface="Symbol"/>
                <a:cs typeface="Symbol"/>
              </a:rPr>
              <a:t>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8535" y="4358722"/>
            <a:ext cx="1289685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R</a:t>
            </a:r>
            <a:r>
              <a:rPr sz="2175" i="1" spc="89" baseline="-24904" dirty="0">
                <a:latin typeface="Times New Roman"/>
                <a:cs typeface="Times New Roman"/>
              </a:rPr>
              <a:t>z </a:t>
            </a:r>
            <a:r>
              <a:rPr sz="2550" spc="-130" dirty="0">
                <a:latin typeface="Times New Roman"/>
                <a:cs typeface="Times New Roman"/>
              </a:rPr>
              <a:t>(</a:t>
            </a:r>
            <a:r>
              <a:rPr sz="2650" i="1" spc="-130" dirty="0">
                <a:latin typeface="Symbol"/>
                <a:cs typeface="Symbol"/>
              </a:rPr>
              <a:t></a:t>
            </a:r>
            <a:r>
              <a:rPr sz="2650" i="1" spc="-13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)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145" dirty="0">
                <a:latin typeface="Times New Roman"/>
                <a:cs typeface="Times New Roman"/>
              </a:rPr>
              <a:t> </a:t>
            </a:r>
            <a:r>
              <a:rPr sz="3825" spc="7" baseline="13071" dirty="0">
                <a:latin typeface="Symbol"/>
                <a:cs typeface="Symbol"/>
              </a:rPr>
              <a:t></a:t>
            </a:r>
            <a:endParaRPr sz="3825" baseline="13071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7636" y="1581911"/>
            <a:ext cx="7333487" cy="3474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9555" y="6361174"/>
            <a:ext cx="7091172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686" y="1102337"/>
            <a:ext cx="7392211" cy="4677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885" y="752921"/>
            <a:ext cx="7920578" cy="5034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latin typeface="Times New Roman" pitchFamily="18" charset="0"/>
              </a:rPr>
              <a:t>1.2 Shielding:</a:t>
            </a:r>
          </a:p>
          <a:p>
            <a:pPr lvl="1" eaLnBrk="1" hangingPunct="1"/>
            <a:r>
              <a:rPr lang="en-US" sz="2400" b="1" i="1" smtClean="0">
                <a:latin typeface="Times New Roman" pitchFamily="18" charset="0"/>
              </a:rPr>
              <a:t>Shielding or exterior clipping </a:t>
            </a:r>
            <a:r>
              <a:rPr lang="en-US" sz="2400" smtClean="0">
                <a:latin typeface="Times New Roman" pitchFamily="18" charset="0"/>
              </a:rPr>
              <a:t>is the reverse operation of clipping where window act as the block used to abstract the view. </a:t>
            </a:r>
          </a:p>
          <a:p>
            <a:pPr lvl="1" eaLnBrk="1" hangingPunct="1"/>
            <a:endParaRPr lang="en-US" sz="2400" smtClean="0">
              <a:latin typeface="Times New Roman" pitchFamily="18" charset="0"/>
            </a:endParaRPr>
          </a:p>
          <a:p>
            <a:pPr lvl="1" eaLnBrk="1" hangingPunct="1"/>
            <a:r>
              <a:rPr lang="en-US" sz="2400" smtClean="0">
                <a:latin typeface="Times New Roman" pitchFamily="18" charset="0"/>
              </a:rPr>
              <a:t>Examples</a:t>
            </a:r>
          </a:p>
          <a:p>
            <a:pPr lvl="2" eaLnBrk="1" hangingPunct="1"/>
            <a:r>
              <a:rPr lang="en-US" smtClean="0">
                <a:latin typeface="Times New Roman" pitchFamily="18" charset="0"/>
              </a:rPr>
              <a:t>A multi view window system</a:t>
            </a:r>
          </a:p>
          <a:p>
            <a:pPr lvl="2" eaLnBrk="1" hangingPunct="1"/>
            <a:r>
              <a:rPr lang="en-US" smtClean="0">
                <a:latin typeface="Times New Roman" pitchFamily="18" charset="0"/>
              </a:rPr>
              <a:t>The design of page layouts in advertising or publishing applications or for adding labels or design patterns to picture.</a:t>
            </a:r>
          </a:p>
          <a:p>
            <a:pPr lvl="2" eaLnBrk="1" hangingPunct="1"/>
            <a:r>
              <a:rPr lang="en-US" smtClean="0">
                <a:latin typeface="Times New Roman" pitchFamily="18" charset="0"/>
              </a:rPr>
              <a:t>Combining graphs, maps o schematics</a:t>
            </a:r>
            <a:endParaRPr lang="en-US" sz="2800" smtClean="0">
              <a:latin typeface="Times New Roman" pitchFamily="18" charset="0"/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2D Clipping</a:t>
            </a: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913" y="460628"/>
            <a:ext cx="5965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Rotation around </a:t>
            </a:r>
            <a:r>
              <a:rPr sz="2400" dirty="0"/>
              <a:t>an </a:t>
            </a:r>
            <a:r>
              <a:rPr sz="2400" spc="-5" dirty="0"/>
              <a:t>axis </a:t>
            </a:r>
            <a:r>
              <a:rPr sz="2400" dirty="0"/>
              <a:t>parallel to</a:t>
            </a:r>
            <a:r>
              <a:rPr sz="2400" spc="-45" dirty="0"/>
              <a:t> </a:t>
            </a:r>
            <a:r>
              <a:rPr sz="2400" spc="-5" dirty="0"/>
              <a:t>x-axis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210227" y="1308623"/>
            <a:ext cx="5881053" cy="5016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433" y="605185"/>
            <a:ext cx="8031822" cy="5717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6091" y="729675"/>
            <a:ext cx="7896863" cy="5429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34" y="997645"/>
            <a:ext cx="8066538" cy="453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948" y="539050"/>
            <a:ext cx="8375392" cy="5772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71747" y="5325262"/>
            <a:ext cx="2184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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0654" y="698120"/>
            <a:ext cx="7826491" cy="5351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788" y="727430"/>
            <a:ext cx="8422646" cy="5357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5179" marR="5080" indent="-3329304">
              <a:lnSpc>
                <a:spcPct val="100000"/>
              </a:lnSpc>
              <a:spcBef>
                <a:spcPts val="100"/>
              </a:spcBef>
            </a:pPr>
            <a:r>
              <a:rPr sz="2000" spc="5" dirty="0"/>
              <a:t>Rows </a:t>
            </a:r>
            <a:r>
              <a:rPr sz="2000" dirty="0"/>
              <a:t>of upper-left 3x3 submatrix, </a:t>
            </a:r>
            <a:r>
              <a:rPr sz="2000" spc="5" dirty="0"/>
              <a:t>when </a:t>
            </a:r>
            <a:r>
              <a:rPr sz="2000" dirty="0"/>
              <a:t>rotated by R </a:t>
            </a:r>
            <a:r>
              <a:rPr sz="2000" spc="-5" dirty="0"/>
              <a:t>lie </a:t>
            </a:r>
            <a:r>
              <a:rPr sz="2000" dirty="0"/>
              <a:t>on the</a:t>
            </a:r>
            <a:r>
              <a:rPr sz="2000" spc="-280" dirty="0"/>
              <a:t> </a:t>
            </a:r>
            <a:r>
              <a:rPr sz="2000" dirty="0"/>
              <a:t>x,y  and z</a:t>
            </a:r>
            <a:r>
              <a:rPr sz="2000" spc="-20" dirty="0"/>
              <a:t> </a:t>
            </a:r>
            <a:r>
              <a:rPr sz="2000" dirty="0"/>
              <a:t>axes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7829" y="2813895"/>
            <a:ext cx="258445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835" algn="l"/>
                <a:tab pos="1115060" algn="l"/>
                <a:tab pos="1610360" algn="l"/>
                <a:tab pos="2115185" algn="l"/>
                <a:tab pos="2433955" algn="l"/>
              </a:tabLst>
            </a:pPr>
            <a:r>
              <a:rPr sz="2900" spc="-40" dirty="0">
                <a:latin typeface="Symbol"/>
                <a:cs typeface="Symbol"/>
              </a:rPr>
              <a:t></a:t>
            </a:r>
            <a:r>
              <a:rPr sz="2900" spc="-40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</a:t>
            </a:r>
            <a:r>
              <a:rPr sz="2900" spc="-40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</a:t>
            </a:r>
            <a:r>
              <a:rPr sz="2900" spc="-40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</a:t>
            </a:r>
            <a:r>
              <a:rPr sz="2900" spc="-40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</a:t>
            </a:r>
            <a:r>
              <a:rPr sz="2900" spc="-40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8540" y="2813895"/>
            <a:ext cx="176720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835" algn="l"/>
                <a:tab pos="1115060" algn="l"/>
                <a:tab pos="1617345" algn="l"/>
              </a:tabLst>
            </a:pPr>
            <a:r>
              <a:rPr sz="2900" spc="-40" dirty="0">
                <a:latin typeface="Symbol"/>
                <a:cs typeface="Symbol"/>
              </a:rPr>
              <a:t></a:t>
            </a:r>
            <a:r>
              <a:rPr sz="2900" spc="-40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</a:t>
            </a:r>
            <a:r>
              <a:rPr sz="2900" spc="-40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</a:t>
            </a:r>
            <a:r>
              <a:rPr sz="2900" spc="-40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9729" y="3121795"/>
            <a:ext cx="267335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153160" algn="l"/>
                <a:tab pos="2153285" algn="l"/>
              </a:tabLst>
            </a:pPr>
            <a:r>
              <a:rPr sz="2900" spc="-35" dirty="0">
                <a:latin typeface="Symbol"/>
                <a:cs typeface="Symbol"/>
              </a:rPr>
              <a:t></a:t>
            </a:r>
            <a:r>
              <a:rPr sz="4350" spc="-52" baseline="13409" dirty="0">
                <a:latin typeface="Times New Roman"/>
                <a:cs typeface="Times New Roman"/>
              </a:rPr>
              <a:t>1</a:t>
            </a:r>
            <a:r>
              <a:rPr sz="2900" spc="-35" dirty="0">
                <a:latin typeface="Symbol"/>
                <a:cs typeface="Symbol"/>
              </a:rPr>
              <a:t></a:t>
            </a:r>
            <a:r>
              <a:rPr sz="2900" spc="-35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</a:t>
            </a:r>
            <a:r>
              <a:rPr sz="2900" spc="-50" dirty="0">
                <a:latin typeface="Times New Roman"/>
                <a:cs typeface="Times New Roman"/>
              </a:rPr>
              <a:t> </a:t>
            </a:r>
            <a:r>
              <a:rPr sz="4350" spc="-75" baseline="13409" dirty="0">
                <a:latin typeface="Times New Roman"/>
                <a:cs typeface="Times New Roman"/>
              </a:rPr>
              <a:t>1</a:t>
            </a:r>
            <a:r>
              <a:rPr sz="4350" spc="30" baseline="13409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</a:t>
            </a:r>
            <a:r>
              <a:rPr sz="2900" spc="-40" dirty="0">
                <a:latin typeface="Times New Roman"/>
                <a:cs typeface="Times New Roman"/>
              </a:rPr>
              <a:t>	</a:t>
            </a:r>
            <a:r>
              <a:rPr sz="2900" spc="-35" dirty="0">
                <a:latin typeface="Symbol"/>
                <a:cs typeface="Symbol"/>
              </a:rPr>
              <a:t></a:t>
            </a:r>
            <a:r>
              <a:rPr sz="4350" spc="-52" baseline="13409" dirty="0">
                <a:latin typeface="Times New Roman"/>
                <a:cs typeface="Times New Roman"/>
              </a:rPr>
              <a:t>1</a:t>
            </a:r>
            <a:r>
              <a:rPr sz="2900" spc="-35" dirty="0">
                <a:latin typeface="Symbol"/>
                <a:cs typeface="Symbol"/>
              </a:rPr>
              <a:t>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9754" y="3121795"/>
            <a:ext cx="282702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15620" algn="l"/>
                <a:tab pos="1021080" algn="l"/>
                <a:tab pos="2124075" algn="l"/>
              </a:tabLst>
            </a:pPr>
            <a:r>
              <a:rPr sz="2900" spc="-40" dirty="0">
                <a:latin typeface="Symbol"/>
                <a:cs typeface="Symbol"/>
              </a:rPr>
              <a:t></a:t>
            </a:r>
            <a:r>
              <a:rPr sz="2900" spc="-40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</a:t>
            </a:r>
            <a:r>
              <a:rPr sz="2900" spc="-40" dirty="0">
                <a:latin typeface="Times New Roman"/>
                <a:cs typeface="Times New Roman"/>
              </a:rPr>
              <a:t>	</a:t>
            </a:r>
            <a:r>
              <a:rPr sz="2900" spc="-35" dirty="0">
                <a:latin typeface="Symbol"/>
                <a:cs typeface="Symbol"/>
              </a:rPr>
              <a:t></a:t>
            </a:r>
            <a:r>
              <a:rPr sz="4350" spc="-52" baseline="13409" dirty="0">
                <a:latin typeface="Times New Roman"/>
                <a:cs typeface="Times New Roman"/>
              </a:rPr>
              <a:t>1</a:t>
            </a:r>
            <a:r>
              <a:rPr sz="2900" spc="-35" dirty="0">
                <a:latin typeface="Symbol"/>
                <a:cs typeface="Symbol"/>
              </a:rPr>
              <a:t></a:t>
            </a:r>
            <a:r>
              <a:rPr sz="2900" spc="-35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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4350" spc="-75" baseline="13409" dirty="0">
                <a:latin typeface="Times New Roman"/>
                <a:cs typeface="Times New Roman"/>
              </a:rPr>
              <a:t>1</a:t>
            </a:r>
            <a:r>
              <a:rPr sz="4350" spc="-22" baseline="13409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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9754" y="2813895"/>
            <a:ext cx="69151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900" spc="-40" dirty="0">
                <a:latin typeface="Symbol"/>
                <a:cs typeface="Symbol"/>
              </a:rPr>
              <a:t>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4350" spc="-75" baseline="-33524" dirty="0">
                <a:latin typeface="Times New Roman"/>
                <a:cs typeface="Times New Roman"/>
              </a:rPr>
              <a:t>1</a:t>
            </a:r>
            <a:r>
              <a:rPr sz="4350" spc="-307" baseline="-33524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2429" y="2460504"/>
            <a:ext cx="264795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40460" algn="l"/>
                <a:tab pos="2140585" algn="l"/>
              </a:tabLst>
            </a:pPr>
            <a:r>
              <a:rPr sz="2900" spc="-35" dirty="0">
                <a:latin typeface="Symbol"/>
                <a:cs typeface="Symbol"/>
              </a:rPr>
              <a:t></a:t>
            </a:r>
            <a:r>
              <a:rPr sz="4350" spc="-52" baseline="-2873" dirty="0">
                <a:latin typeface="Times New Roman"/>
                <a:cs typeface="Times New Roman"/>
              </a:rPr>
              <a:t>0</a:t>
            </a:r>
            <a:r>
              <a:rPr sz="2900" spc="-35" dirty="0">
                <a:latin typeface="Symbol"/>
                <a:cs typeface="Symbol"/>
              </a:rPr>
              <a:t></a:t>
            </a:r>
            <a:r>
              <a:rPr sz="2900" spc="-35" dirty="0">
                <a:latin typeface="Times New Roman"/>
                <a:cs typeface="Times New Roman"/>
              </a:rPr>
              <a:t>	</a:t>
            </a:r>
            <a:r>
              <a:rPr sz="2900" spc="-90" dirty="0">
                <a:latin typeface="Symbol"/>
                <a:cs typeface="Symbol"/>
              </a:rPr>
              <a:t></a:t>
            </a:r>
            <a:r>
              <a:rPr sz="4350" i="1" spc="-135" baseline="-2873" dirty="0">
                <a:latin typeface="Times New Roman"/>
                <a:cs typeface="Times New Roman"/>
              </a:rPr>
              <a:t>r</a:t>
            </a:r>
            <a:r>
              <a:rPr sz="2550" spc="-135" baseline="-27777" dirty="0">
                <a:latin typeface="Times New Roman"/>
                <a:cs typeface="Times New Roman"/>
              </a:rPr>
              <a:t>33</a:t>
            </a:r>
            <a:r>
              <a:rPr sz="2550" spc="-187" baseline="-27777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</a:t>
            </a:r>
            <a:r>
              <a:rPr sz="2900" spc="-40" dirty="0">
                <a:latin typeface="Times New Roman"/>
                <a:cs typeface="Times New Roman"/>
              </a:rPr>
              <a:t>	</a:t>
            </a:r>
            <a:r>
              <a:rPr sz="2900" spc="-35" dirty="0">
                <a:latin typeface="Symbol"/>
                <a:cs typeface="Symbol"/>
              </a:rPr>
              <a:t></a:t>
            </a:r>
            <a:r>
              <a:rPr sz="4350" spc="-52" baseline="-2873" dirty="0">
                <a:latin typeface="Times New Roman"/>
                <a:cs typeface="Times New Roman"/>
              </a:rPr>
              <a:t>1</a:t>
            </a:r>
            <a:r>
              <a:rPr sz="2900" spc="-35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3140" y="2460504"/>
            <a:ext cx="183070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40460" algn="l"/>
              </a:tabLst>
            </a:pPr>
            <a:r>
              <a:rPr sz="2900" spc="-35" dirty="0">
                <a:latin typeface="Symbol"/>
                <a:cs typeface="Symbol"/>
              </a:rPr>
              <a:t></a:t>
            </a:r>
            <a:r>
              <a:rPr sz="4350" spc="-52" baseline="-2873" dirty="0">
                <a:latin typeface="Times New Roman"/>
                <a:cs typeface="Times New Roman"/>
              </a:rPr>
              <a:t>0</a:t>
            </a:r>
            <a:r>
              <a:rPr sz="2900" spc="-35" dirty="0">
                <a:latin typeface="Symbol"/>
                <a:cs typeface="Symbol"/>
              </a:rPr>
              <a:t></a:t>
            </a:r>
            <a:r>
              <a:rPr sz="2900" spc="-35" dirty="0">
                <a:latin typeface="Times New Roman"/>
                <a:cs typeface="Times New Roman"/>
              </a:rPr>
              <a:t>	</a:t>
            </a:r>
            <a:r>
              <a:rPr sz="2900" spc="-75" dirty="0">
                <a:latin typeface="Symbol"/>
                <a:cs typeface="Symbol"/>
              </a:rPr>
              <a:t></a:t>
            </a:r>
            <a:r>
              <a:rPr sz="4350" i="1" spc="-112" baseline="-2873" dirty="0">
                <a:latin typeface="Times New Roman"/>
                <a:cs typeface="Times New Roman"/>
              </a:rPr>
              <a:t>r</a:t>
            </a:r>
            <a:r>
              <a:rPr sz="2550" spc="-112" baseline="-27777" dirty="0">
                <a:latin typeface="Times New Roman"/>
                <a:cs typeface="Times New Roman"/>
              </a:rPr>
              <a:t>23</a:t>
            </a:r>
            <a:r>
              <a:rPr sz="2550" spc="-254" baseline="-27777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9754" y="2460504"/>
            <a:ext cx="69151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900" spc="-125" dirty="0">
                <a:latin typeface="Symbol"/>
                <a:cs typeface="Symbol"/>
              </a:rPr>
              <a:t></a:t>
            </a:r>
            <a:r>
              <a:rPr sz="4350" i="1" spc="-187" baseline="-2873" dirty="0">
                <a:latin typeface="Times New Roman"/>
                <a:cs typeface="Times New Roman"/>
              </a:rPr>
              <a:t>r</a:t>
            </a:r>
            <a:r>
              <a:rPr sz="2550" spc="-187" baseline="-27777" dirty="0">
                <a:latin typeface="Times New Roman"/>
                <a:cs typeface="Times New Roman"/>
              </a:rPr>
              <a:t>13</a:t>
            </a:r>
            <a:r>
              <a:rPr sz="2550" spc="-254" baseline="-27777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5067" y="1398885"/>
            <a:ext cx="6100445" cy="117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745">
              <a:lnSpc>
                <a:spcPts val="3135"/>
              </a:lnSpc>
              <a:spcBef>
                <a:spcPts val="95"/>
              </a:spcBef>
              <a:tabLst>
                <a:tab pos="1355725" algn="l"/>
                <a:tab pos="2458720" algn="l"/>
                <a:tab pos="3465195" algn="l"/>
                <a:tab pos="4568190" algn="l"/>
                <a:tab pos="5567680" algn="l"/>
              </a:tabLst>
            </a:pPr>
            <a:r>
              <a:rPr sz="2900" spc="-114" dirty="0">
                <a:latin typeface="Symbol"/>
                <a:cs typeface="Symbol"/>
              </a:rPr>
              <a:t></a:t>
            </a:r>
            <a:r>
              <a:rPr sz="4350" i="1" spc="-172" baseline="3831" dirty="0">
                <a:latin typeface="Times New Roman"/>
                <a:cs typeface="Times New Roman"/>
              </a:rPr>
              <a:t>r</a:t>
            </a:r>
            <a:r>
              <a:rPr sz="2550" spc="-172" baseline="-16339" dirty="0">
                <a:latin typeface="Times New Roman"/>
                <a:cs typeface="Times New Roman"/>
              </a:rPr>
              <a:t>11</a:t>
            </a:r>
            <a:r>
              <a:rPr sz="2550" spc="-247" baseline="-16339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</a:t>
            </a:r>
            <a:r>
              <a:rPr sz="2900" spc="-40" dirty="0">
                <a:latin typeface="Times New Roman"/>
                <a:cs typeface="Times New Roman"/>
              </a:rPr>
              <a:t>	</a:t>
            </a:r>
            <a:r>
              <a:rPr sz="2900" spc="-35" dirty="0">
                <a:latin typeface="Symbol"/>
                <a:cs typeface="Symbol"/>
              </a:rPr>
              <a:t></a:t>
            </a:r>
            <a:r>
              <a:rPr sz="4350" spc="-52" baseline="3831" dirty="0">
                <a:latin typeface="Times New Roman"/>
                <a:cs typeface="Times New Roman"/>
              </a:rPr>
              <a:t>1</a:t>
            </a:r>
            <a:r>
              <a:rPr sz="2900" spc="-35" dirty="0">
                <a:latin typeface="Symbol"/>
                <a:cs typeface="Symbol"/>
              </a:rPr>
              <a:t></a:t>
            </a:r>
            <a:r>
              <a:rPr sz="2900" spc="-35" dirty="0">
                <a:latin typeface="Times New Roman"/>
                <a:cs typeface="Times New Roman"/>
              </a:rPr>
              <a:t>	</a:t>
            </a:r>
            <a:r>
              <a:rPr sz="2900" spc="-70" dirty="0">
                <a:latin typeface="Symbol"/>
                <a:cs typeface="Symbol"/>
              </a:rPr>
              <a:t></a:t>
            </a:r>
            <a:r>
              <a:rPr sz="4350" i="1" spc="-104" baseline="3831" dirty="0">
                <a:latin typeface="Times New Roman"/>
                <a:cs typeface="Times New Roman"/>
              </a:rPr>
              <a:t>r</a:t>
            </a:r>
            <a:r>
              <a:rPr sz="2550" spc="-104" baseline="-16339" dirty="0">
                <a:latin typeface="Times New Roman"/>
                <a:cs typeface="Times New Roman"/>
              </a:rPr>
              <a:t>21</a:t>
            </a:r>
            <a:r>
              <a:rPr sz="2550" spc="-247" baseline="-16339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</a:t>
            </a:r>
            <a:r>
              <a:rPr sz="2900" spc="-40" dirty="0">
                <a:latin typeface="Times New Roman"/>
                <a:cs typeface="Times New Roman"/>
              </a:rPr>
              <a:t>	</a:t>
            </a:r>
            <a:r>
              <a:rPr sz="2900" spc="-35" dirty="0">
                <a:latin typeface="Symbol"/>
                <a:cs typeface="Symbol"/>
              </a:rPr>
              <a:t></a:t>
            </a:r>
            <a:r>
              <a:rPr sz="4350" spc="-52" baseline="3831" dirty="0">
                <a:latin typeface="Times New Roman"/>
                <a:cs typeface="Times New Roman"/>
              </a:rPr>
              <a:t>0</a:t>
            </a:r>
            <a:r>
              <a:rPr sz="2900" spc="-35" dirty="0">
                <a:latin typeface="Symbol"/>
                <a:cs typeface="Symbol"/>
              </a:rPr>
              <a:t></a:t>
            </a:r>
            <a:r>
              <a:rPr sz="2900" spc="-35" dirty="0">
                <a:latin typeface="Times New Roman"/>
                <a:cs typeface="Times New Roman"/>
              </a:rPr>
              <a:t>	</a:t>
            </a:r>
            <a:r>
              <a:rPr sz="2900" spc="-80" dirty="0">
                <a:latin typeface="Symbol"/>
                <a:cs typeface="Symbol"/>
              </a:rPr>
              <a:t></a:t>
            </a:r>
            <a:r>
              <a:rPr sz="4350" i="1" spc="-120" baseline="3831" dirty="0">
                <a:latin typeface="Times New Roman"/>
                <a:cs typeface="Times New Roman"/>
              </a:rPr>
              <a:t>r</a:t>
            </a:r>
            <a:r>
              <a:rPr sz="2550" spc="-120" baseline="-16339" dirty="0">
                <a:latin typeface="Times New Roman"/>
                <a:cs typeface="Times New Roman"/>
              </a:rPr>
              <a:t>31</a:t>
            </a:r>
            <a:r>
              <a:rPr sz="2550" spc="-232" baseline="-16339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</a:t>
            </a:r>
            <a:r>
              <a:rPr sz="2900" spc="-40" dirty="0">
                <a:latin typeface="Times New Roman"/>
                <a:cs typeface="Times New Roman"/>
              </a:rPr>
              <a:t>	</a:t>
            </a:r>
            <a:r>
              <a:rPr sz="2900" spc="-30" dirty="0">
                <a:latin typeface="Symbol"/>
                <a:cs typeface="Symbol"/>
              </a:rPr>
              <a:t></a:t>
            </a:r>
            <a:r>
              <a:rPr sz="4350" spc="-44" baseline="3831" dirty="0">
                <a:latin typeface="Times New Roman"/>
                <a:cs typeface="Times New Roman"/>
              </a:rPr>
              <a:t>0</a:t>
            </a:r>
            <a:r>
              <a:rPr sz="2900" spc="-30" dirty="0">
                <a:latin typeface="Symbol"/>
                <a:cs typeface="Symbol"/>
              </a:rPr>
              <a:t></a:t>
            </a:r>
            <a:endParaRPr sz="2900">
              <a:latin typeface="Symbol"/>
              <a:cs typeface="Symbol"/>
            </a:endParaRPr>
          </a:p>
          <a:p>
            <a:pPr marR="68580" algn="r">
              <a:lnSpc>
                <a:spcPts val="2785"/>
              </a:lnSpc>
              <a:tabLst>
                <a:tab pos="477520" algn="l"/>
                <a:tab pos="982980" algn="l"/>
                <a:tab pos="2085975" algn="l"/>
                <a:tab pos="2587625" algn="l"/>
                <a:tab pos="3092450" algn="l"/>
                <a:tab pos="4195445" algn="l"/>
                <a:tab pos="4690745" algn="l"/>
                <a:tab pos="5194935" algn="l"/>
              </a:tabLst>
            </a:pPr>
            <a:r>
              <a:rPr sz="2900" spc="5" dirty="0">
                <a:latin typeface="Symbol"/>
                <a:cs typeface="Symbol"/>
              </a:rPr>
              <a:t></a:t>
            </a:r>
            <a:r>
              <a:rPr sz="4350" i="1" spc="-60" baseline="-25862" dirty="0">
                <a:latin typeface="Times New Roman"/>
                <a:cs typeface="Times New Roman"/>
              </a:rPr>
              <a:t>r</a:t>
            </a:r>
            <a:r>
              <a:rPr sz="4350" i="1" baseline="-25862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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</a:t>
            </a:r>
            <a:r>
              <a:rPr sz="4350" spc="-37" baseline="-25862" dirty="0">
                <a:latin typeface="Times New Roman"/>
                <a:cs typeface="Times New Roman"/>
              </a:rPr>
              <a:t>0</a:t>
            </a:r>
            <a:r>
              <a:rPr sz="2900" spc="-40" dirty="0">
                <a:latin typeface="Symbol"/>
                <a:cs typeface="Symbol"/>
              </a:rPr>
              <a:t>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5" dirty="0">
                <a:latin typeface="Symbol"/>
                <a:cs typeface="Symbol"/>
              </a:rPr>
              <a:t></a:t>
            </a:r>
            <a:r>
              <a:rPr sz="4350" i="1" spc="-60" baseline="-25862" dirty="0">
                <a:latin typeface="Times New Roman"/>
                <a:cs typeface="Times New Roman"/>
              </a:rPr>
              <a:t>r</a:t>
            </a:r>
            <a:r>
              <a:rPr sz="4350" i="1" baseline="-25862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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60" dirty="0">
                <a:latin typeface="Symbol"/>
                <a:cs typeface="Symbol"/>
              </a:rPr>
              <a:t></a:t>
            </a:r>
            <a:r>
              <a:rPr sz="4350" spc="-15" baseline="-25862" dirty="0">
                <a:latin typeface="Times New Roman"/>
                <a:cs typeface="Times New Roman"/>
              </a:rPr>
              <a:t>1</a:t>
            </a:r>
            <a:r>
              <a:rPr sz="2900" spc="-40" dirty="0">
                <a:latin typeface="Symbol"/>
                <a:cs typeface="Symbol"/>
              </a:rPr>
              <a:t>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10" dirty="0">
                <a:latin typeface="Symbol"/>
                <a:cs typeface="Symbol"/>
              </a:rPr>
              <a:t></a:t>
            </a:r>
            <a:r>
              <a:rPr sz="4350" i="1" spc="-60" baseline="-25862" dirty="0">
                <a:latin typeface="Times New Roman"/>
                <a:cs typeface="Times New Roman"/>
              </a:rPr>
              <a:t>r</a:t>
            </a:r>
            <a:r>
              <a:rPr sz="4350" i="1" baseline="-25862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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35" dirty="0">
                <a:latin typeface="Symbol"/>
                <a:cs typeface="Symbol"/>
              </a:rPr>
              <a:t></a:t>
            </a:r>
            <a:r>
              <a:rPr sz="4350" spc="-37" baseline="-25862" dirty="0">
                <a:latin typeface="Times New Roman"/>
                <a:cs typeface="Times New Roman"/>
              </a:rPr>
              <a:t>0</a:t>
            </a:r>
            <a:r>
              <a:rPr sz="2900" spc="-40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  <a:p>
            <a:pPr marR="68580" algn="r">
              <a:lnSpc>
                <a:spcPts val="3130"/>
              </a:lnSpc>
              <a:tabLst>
                <a:tab pos="1597660" algn="l"/>
                <a:tab pos="2085975" algn="l"/>
                <a:tab pos="3707129" algn="l"/>
                <a:tab pos="4196080" algn="l"/>
                <a:tab pos="5810885" algn="l"/>
              </a:tabLst>
            </a:pPr>
            <a:r>
              <a:rPr sz="4350" i="1" spc="-89" baseline="-13409" dirty="0">
                <a:latin typeface="Times New Roman"/>
                <a:cs typeface="Times New Roman"/>
              </a:rPr>
              <a:t>R</a:t>
            </a:r>
            <a:r>
              <a:rPr sz="4350" i="1" spc="-157" baseline="-13409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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550" spc="-52" baseline="22875" dirty="0">
                <a:latin typeface="Times New Roman"/>
                <a:cs typeface="Times New Roman"/>
              </a:rPr>
              <a:t>12</a:t>
            </a:r>
            <a:r>
              <a:rPr sz="2550" spc="-150" baseline="22875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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4350" spc="-82" baseline="-13409" dirty="0">
                <a:latin typeface="Symbol"/>
                <a:cs typeface="Symbol"/>
              </a:rPr>
              <a:t></a:t>
            </a:r>
            <a:r>
              <a:rPr sz="4350" spc="-97" baseline="-13409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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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4350" i="1" spc="-89" baseline="-13409" dirty="0">
                <a:latin typeface="Times New Roman"/>
                <a:cs typeface="Times New Roman"/>
              </a:rPr>
              <a:t>R</a:t>
            </a:r>
            <a:r>
              <a:rPr sz="4350" i="1" spc="-157" baseline="-13409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</a:t>
            </a:r>
            <a:r>
              <a:rPr sz="2900" spc="180" dirty="0">
                <a:latin typeface="Times New Roman"/>
                <a:cs typeface="Times New Roman"/>
              </a:rPr>
              <a:t> </a:t>
            </a:r>
            <a:r>
              <a:rPr sz="2550" spc="-52" baseline="22875" dirty="0">
                <a:latin typeface="Times New Roman"/>
                <a:cs typeface="Times New Roman"/>
              </a:rPr>
              <a:t>22</a:t>
            </a:r>
            <a:r>
              <a:rPr sz="2550" spc="-150" baseline="22875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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4350" spc="-82" baseline="-13409" dirty="0">
                <a:latin typeface="Symbol"/>
                <a:cs typeface="Symbol"/>
              </a:rPr>
              <a:t></a:t>
            </a:r>
            <a:r>
              <a:rPr sz="4350" spc="-97" baseline="-13409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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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4350" i="1" spc="-89" baseline="-13409" dirty="0">
                <a:latin typeface="Times New Roman"/>
                <a:cs typeface="Times New Roman"/>
              </a:rPr>
              <a:t>R</a:t>
            </a:r>
            <a:r>
              <a:rPr sz="4350" i="1" spc="-165" baseline="-13409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</a:t>
            </a:r>
            <a:r>
              <a:rPr sz="2900" spc="130" dirty="0">
                <a:latin typeface="Times New Roman"/>
                <a:cs typeface="Times New Roman"/>
              </a:rPr>
              <a:t> </a:t>
            </a:r>
            <a:r>
              <a:rPr sz="2550" spc="-52" baseline="22875" dirty="0">
                <a:latin typeface="Times New Roman"/>
                <a:cs typeface="Times New Roman"/>
              </a:rPr>
              <a:t>32</a:t>
            </a:r>
            <a:r>
              <a:rPr sz="2550" spc="-150" baseline="22875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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4350" spc="-82" baseline="-13409" dirty="0">
                <a:latin typeface="Symbol"/>
                <a:cs typeface="Symbol"/>
              </a:rPr>
              <a:t></a:t>
            </a:r>
            <a:r>
              <a:rPr sz="4350" spc="-104" baseline="-13409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Symbol"/>
                <a:cs typeface="Symbol"/>
              </a:rPr>
              <a:t>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40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146" y="727185"/>
            <a:ext cx="8328797" cy="4574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802" y="989911"/>
            <a:ext cx="7036397" cy="4622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5511495"/>
            <a:ext cx="50603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Scaling an object with this </a:t>
            </a:r>
            <a:r>
              <a:rPr sz="2000" spc="-5" dirty="0">
                <a:latin typeface="Times New Roman"/>
                <a:cs typeface="Times New Roman"/>
              </a:rPr>
              <a:t>transformation </a:t>
            </a:r>
            <a:r>
              <a:rPr sz="2000" dirty="0">
                <a:latin typeface="Times New Roman"/>
                <a:cs typeface="Times New Roman"/>
              </a:rPr>
              <a:t>will  </a:t>
            </a:r>
            <a:r>
              <a:rPr sz="2000" spc="-5" dirty="0">
                <a:latin typeface="Times New Roman"/>
                <a:cs typeface="Times New Roman"/>
              </a:rPr>
              <a:t>also move its </a:t>
            </a:r>
            <a:r>
              <a:rPr sz="2000" dirty="0">
                <a:latin typeface="Times New Roman"/>
                <a:cs typeface="Times New Roman"/>
              </a:rPr>
              <a:t>position relative to the origin - so  </a:t>
            </a:r>
            <a:r>
              <a:rPr sz="2000" spc="-5" dirty="0">
                <a:latin typeface="Times New Roman"/>
                <a:cs typeface="Times New Roman"/>
              </a:rPr>
              <a:t>move </a:t>
            </a:r>
            <a:r>
              <a:rPr sz="2000" dirty="0">
                <a:latin typeface="Times New Roman"/>
                <a:cs typeface="Times New Roman"/>
              </a:rPr>
              <a:t>it to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origin, </a:t>
            </a:r>
            <a:r>
              <a:rPr sz="2000" spc="-5" dirty="0">
                <a:latin typeface="Times New Roman"/>
                <a:cs typeface="Times New Roman"/>
              </a:rPr>
              <a:t>scale it, then move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back...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2D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246" name="Freeform 4"/>
          <p:cNvSpPr>
            <a:spLocks/>
          </p:cNvSpPr>
          <p:nvPr/>
        </p:nvSpPr>
        <p:spPr bwMode="auto">
          <a:xfrm>
            <a:off x="1835150" y="3122613"/>
            <a:ext cx="5472113" cy="2447925"/>
          </a:xfrm>
          <a:custGeom>
            <a:avLst/>
            <a:gdLst>
              <a:gd name="T0" fmla="*/ 0 w 4627"/>
              <a:gd name="T1" fmla="*/ 2313 h 2358"/>
              <a:gd name="T2" fmla="*/ 1905 w 4627"/>
              <a:gd name="T3" fmla="*/ 589 h 2358"/>
              <a:gd name="T4" fmla="*/ 2268 w 4627"/>
              <a:gd name="T5" fmla="*/ 1224 h 2358"/>
              <a:gd name="T6" fmla="*/ 2540 w 4627"/>
              <a:gd name="T7" fmla="*/ 272 h 2358"/>
              <a:gd name="T8" fmla="*/ 2994 w 4627"/>
              <a:gd name="T9" fmla="*/ 816 h 2358"/>
              <a:gd name="T10" fmla="*/ 3447 w 4627"/>
              <a:gd name="T11" fmla="*/ 0 h 2358"/>
              <a:gd name="T12" fmla="*/ 4627 w 4627"/>
              <a:gd name="T13" fmla="*/ 2358 h 2358"/>
              <a:gd name="T14" fmla="*/ 0 w 4627"/>
              <a:gd name="T15" fmla="*/ 2313 h 23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27"/>
              <a:gd name="T25" fmla="*/ 0 h 2358"/>
              <a:gd name="T26" fmla="*/ 4627 w 4627"/>
              <a:gd name="T27" fmla="*/ 2358 h 23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27" h="2358">
                <a:moveTo>
                  <a:pt x="0" y="2313"/>
                </a:moveTo>
                <a:lnTo>
                  <a:pt x="1905" y="589"/>
                </a:lnTo>
                <a:lnTo>
                  <a:pt x="2268" y="1224"/>
                </a:lnTo>
                <a:lnTo>
                  <a:pt x="2540" y="272"/>
                </a:lnTo>
                <a:lnTo>
                  <a:pt x="2994" y="816"/>
                </a:lnTo>
                <a:lnTo>
                  <a:pt x="3447" y="0"/>
                </a:lnTo>
                <a:lnTo>
                  <a:pt x="4627" y="2358"/>
                </a:lnTo>
                <a:lnTo>
                  <a:pt x="0" y="231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Line 5"/>
          <p:cNvSpPr>
            <a:spLocks noChangeShapeType="1"/>
          </p:cNvSpPr>
          <p:nvPr/>
        </p:nvSpPr>
        <p:spPr bwMode="auto">
          <a:xfrm>
            <a:off x="1042988" y="5859463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Line 6"/>
          <p:cNvSpPr>
            <a:spLocks noChangeShapeType="1"/>
          </p:cNvSpPr>
          <p:nvPr/>
        </p:nvSpPr>
        <p:spPr bwMode="auto">
          <a:xfrm flipV="1">
            <a:off x="1547813" y="25463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3635375" y="2906713"/>
            <a:ext cx="2808288" cy="18732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8"/>
          <p:cNvSpPr>
            <a:spLocks noChangeShapeType="1"/>
          </p:cNvSpPr>
          <p:nvPr/>
        </p:nvSpPr>
        <p:spPr bwMode="auto">
          <a:xfrm flipH="1">
            <a:off x="1431925" y="29067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 flipH="1">
            <a:off x="1431925" y="4778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0"/>
          <p:cNvSpPr>
            <a:spLocks noChangeShapeType="1"/>
          </p:cNvSpPr>
          <p:nvPr/>
        </p:nvSpPr>
        <p:spPr bwMode="auto">
          <a:xfrm>
            <a:off x="3635375" y="5757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11"/>
          <p:cNvSpPr>
            <a:spLocks noChangeShapeType="1"/>
          </p:cNvSpPr>
          <p:nvPr/>
        </p:nvSpPr>
        <p:spPr bwMode="auto">
          <a:xfrm>
            <a:off x="6443663" y="5757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Text Box 12"/>
          <p:cNvSpPr txBox="1">
            <a:spLocks noChangeArrowheads="1"/>
          </p:cNvSpPr>
          <p:nvPr/>
        </p:nvSpPr>
        <p:spPr bwMode="auto">
          <a:xfrm>
            <a:off x="700088" y="2690813"/>
            <a:ext cx="750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wy</a:t>
            </a:r>
            <a:r>
              <a:rPr lang="en-IE"/>
              <a:t>max</a:t>
            </a:r>
            <a:endParaRPr lang="en-US" baseline="0"/>
          </a:p>
        </p:txBody>
      </p:sp>
      <p:sp>
        <p:nvSpPr>
          <p:cNvPr id="10255" name="Text Box 13"/>
          <p:cNvSpPr txBox="1">
            <a:spLocks noChangeArrowheads="1"/>
          </p:cNvSpPr>
          <p:nvPr/>
        </p:nvSpPr>
        <p:spPr bwMode="auto">
          <a:xfrm>
            <a:off x="700088" y="4562475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wy</a:t>
            </a:r>
            <a:r>
              <a:rPr lang="en-IE"/>
              <a:t>min</a:t>
            </a:r>
            <a:endParaRPr lang="en-US" baseline="0"/>
          </a:p>
        </p:txBody>
      </p:sp>
      <p:sp>
        <p:nvSpPr>
          <p:cNvPr id="10256" name="Text Box 14"/>
          <p:cNvSpPr txBox="1">
            <a:spLocks noChangeArrowheads="1"/>
          </p:cNvSpPr>
          <p:nvPr/>
        </p:nvSpPr>
        <p:spPr bwMode="auto">
          <a:xfrm>
            <a:off x="3275013" y="5905500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wx</a:t>
            </a:r>
            <a:r>
              <a:rPr lang="en-IE"/>
              <a:t>min</a:t>
            </a:r>
            <a:endParaRPr lang="en-US" baseline="0"/>
          </a:p>
        </p:txBody>
      </p:sp>
      <p:sp>
        <p:nvSpPr>
          <p:cNvPr id="10257" name="Text Box 15"/>
          <p:cNvSpPr txBox="1">
            <a:spLocks noChangeArrowheads="1"/>
          </p:cNvSpPr>
          <p:nvPr/>
        </p:nvSpPr>
        <p:spPr bwMode="auto">
          <a:xfrm>
            <a:off x="6083300" y="5903913"/>
            <a:ext cx="750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wx</a:t>
            </a:r>
            <a:r>
              <a:rPr lang="en-IE"/>
              <a:t>max</a:t>
            </a:r>
            <a:endParaRPr lang="en-US" baseline="0"/>
          </a:p>
        </p:txBody>
      </p:sp>
      <p:sp>
        <p:nvSpPr>
          <p:cNvPr id="10258" name="Text Box 16"/>
          <p:cNvSpPr txBox="1">
            <a:spLocks noChangeArrowheads="1"/>
          </p:cNvSpPr>
          <p:nvPr/>
        </p:nvSpPr>
        <p:spPr bwMode="auto">
          <a:xfrm>
            <a:off x="4572000" y="2403475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Window</a:t>
            </a:r>
            <a:endParaRPr lang="en-US" baseline="0"/>
          </a:p>
        </p:txBody>
      </p:sp>
      <p:sp>
        <p:nvSpPr>
          <p:cNvPr id="10259" name="Oval 17"/>
          <p:cNvSpPr>
            <a:spLocks noChangeArrowheads="1"/>
          </p:cNvSpPr>
          <p:nvPr/>
        </p:nvSpPr>
        <p:spPr bwMode="auto">
          <a:xfrm>
            <a:off x="4024313" y="36893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Oval 18"/>
          <p:cNvSpPr>
            <a:spLocks noChangeArrowheads="1"/>
          </p:cNvSpPr>
          <p:nvPr/>
        </p:nvSpPr>
        <p:spPr bwMode="auto">
          <a:xfrm>
            <a:off x="1806575" y="5446713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Oval 19"/>
          <p:cNvSpPr>
            <a:spLocks noChangeArrowheads="1"/>
          </p:cNvSpPr>
          <p:nvPr/>
        </p:nvSpPr>
        <p:spPr bwMode="auto">
          <a:xfrm>
            <a:off x="4456113" y="4306888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Oval 20"/>
          <p:cNvSpPr>
            <a:spLocks noChangeArrowheads="1"/>
          </p:cNvSpPr>
          <p:nvPr/>
        </p:nvSpPr>
        <p:spPr bwMode="auto">
          <a:xfrm>
            <a:off x="4800600" y="336550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Oval 21"/>
          <p:cNvSpPr>
            <a:spLocks noChangeArrowheads="1"/>
          </p:cNvSpPr>
          <p:nvPr/>
        </p:nvSpPr>
        <p:spPr bwMode="auto">
          <a:xfrm>
            <a:off x="5335588" y="39052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Oval 22"/>
          <p:cNvSpPr>
            <a:spLocks noChangeArrowheads="1"/>
          </p:cNvSpPr>
          <p:nvPr/>
        </p:nvSpPr>
        <p:spPr bwMode="auto">
          <a:xfrm>
            <a:off x="5868988" y="3070225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Oval 23"/>
          <p:cNvSpPr>
            <a:spLocks noChangeArrowheads="1"/>
          </p:cNvSpPr>
          <p:nvPr/>
        </p:nvSpPr>
        <p:spPr bwMode="auto">
          <a:xfrm>
            <a:off x="7250113" y="5503863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Text Box 24"/>
          <p:cNvSpPr txBox="1">
            <a:spLocks noChangeArrowheads="1"/>
          </p:cNvSpPr>
          <p:nvPr/>
        </p:nvSpPr>
        <p:spPr bwMode="auto">
          <a:xfrm>
            <a:off x="3962400" y="5867400"/>
            <a:ext cx="207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/>
              <a:t>World Coordinates</a:t>
            </a:r>
            <a:endParaRPr lang="en-US" baseline="0"/>
          </a:p>
        </p:txBody>
      </p:sp>
      <p:sp>
        <p:nvSpPr>
          <p:cNvPr id="10267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68" name="Rectangle 26"/>
          <p:cNvSpPr>
            <a:spLocks noChangeArrowheads="1"/>
          </p:cNvSpPr>
          <p:nvPr/>
        </p:nvSpPr>
        <p:spPr bwMode="auto">
          <a:xfrm>
            <a:off x="3581400" y="2895600"/>
            <a:ext cx="2895600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Line 27"/>
          <p:cNvSpPr>
            <a:spLocks noChangeShapeType="1"/>
          </p:cNvSpPr>
          <p:nvPr/>
        </p:nvSpPr>
        <p:spPr bwMode="auto">
          <a:xfrm>
            <a:off x="3581400" y="4191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6477000" y="41148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71" name="Line 32"/>
          <p:cNvSpPr>
            <a:spLocks noChangeShapeType="1"/>
          </p:cNvSpPr>
          <p:nvPr/>
        </p:nvSpPr>
        <p:spPr bwMode="auto">
          <a:xfrm>
            <a:off x="3581400" y="480060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6934" y="549538"/>
            <a:ext cx="5128038" cy="5919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616267"/>
            <a:ext cx="8275898" cy="5589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More 3D transformations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066800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 smtClean="0"/>
              <a:t>+/- same as in 2D: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Matrix concatenation by multiplication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Reflection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Shearing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Transformations between coordinate systems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800" smtClean="0"/>
          </a:p>
        </p:txBody>
      </p:sp>
      <p:sp>
        <p:nvSpPr>
          <p:cNvPr id="25604" name="Text Box 1039"/>
          <p:cNvSpPr txBox="1">
            <a:spLocks noChangeArrowheads="1"/>
          </p:cNvSpPr>
          <p:nvPr/>
        </p:nvSpPr>
        <p:spPr bwMode="auto">
          <a:xfrm>
            <a:off x="5580063" y="6096000"/>
            <a:ext cx="3578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H&amp;B 9-4, 9-5, 9-6:319-324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752" y="911308"/>
            <a:ext cx="8029149" cy="4676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383" y="1089925"/>
            <a:ext cx="8328797" cy="436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1"/>
          <p:cNvGraphicFramePr>
            <a:graphicFrameLocks noChangeAspect="1"/>
          </p:cNvGraphicFramePr>
          <p:nvPr/>
        </p:nvGraphicFramePr>
        <p:xfrm>
          <a:off x="1619250" y="3284538"/>
          <a:ext cx="5094288" cy="2232025"/>
        </p:xfrm>
        <a:graphic>
          <a:graphicData uri="http://schemas.openxmlformats.org/presentationml/2006/ole">
            <p:oleObj spid="_x0000_s5122" name="Equation" r:id="rId3" imgW="1562100" imgH="685800" progId="Equation.3">
              <p:embed/>
            </p:oleObj>
          </a:graphicData>
        </a:graphic>
      </p:graphicFrame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Affine transformations 1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mtClean="0"/>
              <a:t>Generic name for these transformations: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i="1" smtClean="0"/>
              <a:t>affine transformations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i="1" smtClean="0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6781800" y="6096000"/>
            <a:ext cx="1885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H&amp;B 9-7:324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Affine transformations 2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38862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Properties: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smtClean="0"/>
              <a:t>Transformed </a:t>
            </a:r>
            <a:r>
              <a:rPr lang="en-GB" altLang="en-US" sz="2800" smtClean="0"/>
              <a:t>co</a:t>
            </a:r>
            <a:r>
              <a:rPr lang="en-GB" altLang="en-US" sz="2800" smtClean="0">
                <a:cs typeface="Times New Roman" pitchFamily="18" charset="0"/>
              </a:rPr>
              <a:t>ordinates </a:t>
            </a:r>
            <a:r>
              <a:rPr lang="en-GB" altLang="en-US" sz="2800" i="1" smtClean="0">
                <a:cs typeface="Times New Roman" pitchFamily="18" charset="0"/>
              </a:rPr>
              <a:t>x’,y’ </a:t>
            </a:r>
            <a:r>
              <a:rPr lang="en-GB" altLang="en-US" sz="2800" smtClean="0">
                <a:cs typeface="Times New Roman" pitchFamily="18" charset="0"/>
              </a:rPr>
              <a:t>and </a:t>
            </a:r>
            <a:r>
              <a:rPr lang="en-GB" altLang="en-US" sz="2800" i="1" smtClean="0">
                <a:cs typeface="Times New Roman" pitchFamily="18" charset="0"/>
              </a:rPr>
              <a:t>z’ </a:t>
            </a:r>
            <a:r>
              <a:rPr lang="en-GB" altLang="en-US" sz="2800" smtClean="0">
                <a:cs typeface="Times New Roman" pitchFamily="18" charset="0"/>
              </a:rPr>
              <a:t>are </a:t>
            </a:r>
            <a:r>
              <a:rPr lang="en-GB" altLang="en-US" sz="2800" i="1" smtClean="0">
                <a:cs typeface="Times New Roman" pitchFamily="18" charset="0"/>
              </a:rPr>
              <a:t>linearly </a:t>
            </a:r>
            <a:r>
              <a:rPr lang="en-GB" altLang="en-US" sz="2800" smtClean="0">
                <a:cs typeface="Times New Roman" pitchFamily="18" charset="0"/>
              </a:rPr>
              <a:t>dependent on original coordinates </a:t>
            </a:r>
            <a:r>
              <a:rPr lang="en-GB" altLang="en-US" sz="2800" i="1" smtClean="0">
                <a:cs typeface="Times New Roman" pitchFamily="18" charset="0"/>
              </a:rPr>
              <a:t>x, y </a:t>
            </a:r>
            <a:r>
              <a:rPr lang="en-GB" altLang="en-US" sz="2800" smtClean="0">
                <a:cs typeface="Times New Roman" pitchFamily="18" charset="0"/>
              </a:rPr>
              <a:t>en </a:t>
            </a:r>
            <a:r>
              <a:rPr lang="en-GB" altLang="en-US" sz="2800" i="1" smtClean="0">
                <a:cs typeface="Times New Roman" pitchFamily="18" charset="0"/>
              </a:rPr>
              <a:t>z.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800" smtClean="0">
                <a:cs typeface="Times New Roman" pitchFamily="18" charset="0"/>
              </a:rPr>
              <a:t>Parameters </a:t>
            </a:r>
            <a:r>
              <a:rPr lang="en-GB" altLang="en-US" sz="2800" i="1" smtClean="0">
                <a:cs typeface="Times New Roman" pitchFamily="18" charset="0"/>
              </a:rPr>
              <a:t>a</a:t>
            </a:r>
            <a:r>
              <a:rPr lang="en-GB" altLang="en-US" sz="2800" i="1" baseline="-25000" smtClean="0">
                <a:cs typeface="Times New Roman" pitchFamily="18" charset="0"/>
              </a:rPr>
              <a:t>ij</a:t>
            </a:r>
            <a:r>
              <a:rPr lang="en-GB" altLang="en-US" sz="2800" i="1" smtClean="0">
                <a:cs typeface="Times New Roman" pitchFamily="18" charset="0"/>
              </a:rPr>
              <a:t> </a:t>
            </a:r>
            <a:r>
              <a:rPr lang="en-GB" altLang="en-US" sz="2800" smtClean="0">
                <a:cs typeface="Times New Roman" pitchFamily="18" charset="0"/>
              </a:rPr>
              <a:t>en </a:t>
            </a:r>
            <a:r>
              <a:rPr lang="en-GB" altLang="en-US" sz="2800" i="1" smtClean="0">
                <a:cs typeface="Times New Roman" pitchFamily="18" charset="0"/>
              </a:rPr>
              <a:t>b</a:t>
            </a:r>
            <a:r>
              <a:rPr lang="en-GB" altLang="en-US" sz="2800" i="1" baseline="-25000" smtClean="0">
                <a:cs typeface="Times New Roman" pitchFamily="18" charset="0"/>
              </a:rPr>
              <a:t>k</a:t>
            </a:r>
            <a:r>
              <a:rPr lang="en-GB" altLang="en-US" sz="2800" smtClean="0">
                <a:cs typeface="Times New Roman" pitchFamily="18" charset="0"/>
              </a:rPr>
              <a:t> are constant and determine type of transformation;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800" smtClean="0">
                <a:cs typeface="Times New Roman" pitchFamily="18" charset="0"/>
              </a:rPr>
              <a:t>Examples: translation, rotation, scaling, reflection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800" smtClean="0">
                <a:cs typeface="Times New Roman" pitchFamily="18" charset="0"/>
              </a:rPr>
              <a:t>Parallel lines remain parallel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800" smtClean="0">
                <a:cs typeface="Times New Roman" pitchFamily="18" charset="0"/>
              </a:rPr>
              <a:t>Only translation, rotation reflection: angles and lengths are maintained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GB" altLang="en-US" sz="2800" smtClean="0">
              <a:cs typeface="Times New Roman" pitchFamily="18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781800" y="6096000"/>
            <a:ext cx="1885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H&amp;B 9-7:324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84226"/>
            <a:ext cx="9065260" cy="5505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799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Basic OpenGL </a:t>
            </a:r>
            <a:r>
              <a:rPr sz="2800" b="1" spc="-5">
                <a:solidFill>
                  <a:srgbClr val="FF0000"/>
                </a:solidFill>
                <a:latin typeface="Arial"/>
                <a:cs typeface="Arial"/>
              </a:rPr>
              <a:t>Geometric</a:t>
            </a:r>
            <a:r>
              <a:rPr sz="2800" b="1" spc="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smtClean="0">
                <a:solidFill>
                  <a:srgbClr val="FF0000"/>
                </a:solidFill>
                <a:latin typeface="Arial"/>
                <a:cs typeface="Arial"/>
              </a:rPr>
              <a:t>Transformation</a:t>
            </a:r>
            <a:r>
              <a:rPr lang="en-US" sz="2800" b="1" spc="-5" dirty="0" smtClean="0">
                <a:solidFill>
                  <a:srgbClr val="FF0000"/>
                </a:solidFill>
                <a:latin typeface="Arial"/>
                <a:cs typeface="Arial"/>
              </a:rPr>
              <a:t> Functions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Arial"/>
              <a:cs typeface="Arial"/>
            </a:endParaRPr>
          </a:p>
          <a:p>
            <a:pPr marL="12700" marR="946785" indent="99060" algn="just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 4× 4 translation matrix is </a:t>
            </a:r>
            <a:r>
              <a:rPr sz="2800" dirty="0">
                <a:latin typeface="Arial"/>
                <a:cs typeface="Arial"/>
              </a:rPr>
              <a:t>constructed </a:t>
            </a:r>
            <a:r>
              <a:rPr sz="2800" spc="-5" dirty="0">
                <a:latin typeface="Arial"/>
                <a:cs typeface="Arial"/>
              </a:rPr>
              <a:t>with the  </a:t>
            </a:r>
            <a:r>
              <a:rPr sz="2800" dirty="0">
                <a:latin typeface="Arial"/>
                <a:cs typeface="Arial"/>
              </a:rPr>
              <a:t>following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routine:</a:t>
            </a:r>
            <a:endParaRPr sz="280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glTranslate* </a:t>
            </a:r>
            <a:r>
              <a:rPr sz="2800" b="1" dirty="0">
                <a:latin typeface="Arial"/>
                <a:cs typeface="Arial"/>
              </a:rPr>
              <a:t>(tx, </a:t>
            </a:r>
            <a:r>
              <a:rPr sz="2800" b="1" spc="-15" dirty="0">
                <a:latin typeface="Arial"/>
                <a:cs typeface="Arial"/>
              </a:rPr>
              <a:t>ty,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tz);</a:t>
            </a:r>
            <a:endParaRPr sz="2800">
              <a:latin typeface="Arial"/>
              <a:cs typeface="Arial"/>
            </a:endParaRPr>
          </a:p>
          <a:p>
            <a:pPr marL="554990" marR="5080" indent="-229235" algn="just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dirty="0">
                <a:latin typeface="Arial"/>
                <a:cs typeface="Arial"/>
              </a:rPr>
              <a:t>Translation parameters </a:t>
            </a:r>
            <a:r>
              <a:rPr sz="2800" b="1" spc="5" dirty="0">
                <a:latin typeface="Arial"/>
                <a:cs typeface="Arial"/>
              </a:rPr>
              <a:t>tx</a:t>
            </a:r>
            <a:r>
              <a:rPr sz="2800" spc="5" dirty="0">
                <a:latin typeface="Arial"/>
                <a:cs typeface="Arial"/>
              </a:rPr>
              <a:t>, </a:t>
            </a:r>
            <a:r>
              <a:rPr sz="2800" b="1" spc="-5" dirty="0">
                <a:latin typeface="Arial"/>
                <a:cs typeface="Arial"/>
              </a:rPr>
              <a:t>ty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b="1" spc="-5" dirty="0">
                <a:latin typeface="Arial"/>
                <a:cs typeface="Arial"/>
              </a:rPr>
              <a:t>tz </a:t>
            </a:r>
            <a:r>
              <a:rPr sz="2800" dirty="0">
                <a:latin typeface="Arial"/>
                <a:cs typeface="Arial"/>
              </a:rPr>
              <a:t>can be  assigned any </a:t>
            </a:r>
            <a:r>
              <a:rPr sz="2800" spc="-5" dirty="0">
                <a:latin typeface="Arial"/>
                <a:cs typeface="Arial"/>
              </a:rPr>
              <a:t>real-number </a:t>
            </a:r>
            <a:r>
              <a:rPr sz="2800" dirty="0">
                <a:latin typeface="Arial"/>
                <a:cs typeface="Arial"/>
              </a:rPr>
              <a:t>values, </a:t>
            </a:r>
            <a:r>
              <a:rPr sz="2800" spc="-5" dirty="0">
                <a:latin typeface="Arial"/>
                <a:cs typeface="Arial"/>
              </a:rPr>
              <a:t>and the </a:t>
            </a:r>
            <a:r>
              <a:rPr sz="2800" dirty="0">
                <a:latin typeface="Arial"/>
                <a:cs typeface="Arial"/>
              </a:rPr>
              <a:t>single  suffix code </a:t>
            </a:r>
            <a:r>
              <a:rPr sz="2800" spc="-5" dirty="0">
                <a:latin typeface="Arial"/>
                <a:cs typeface="Arial"/>
              </a:rPr>
              <a:t>to be affixed to this function is </a:t>
            </a:r>
            <a:r>
              <a:rPr sz="2800" dirty="0">
                <a:latin typeface="Arial"/>
                <a:cs typeface="Arial"/>
              </a:rPr>
              <a:t>either </a:t>
            </a:r>
            <a:r>
              <a:rPr sz="2800" b="1" spc="-5" dirty="0">
                <a:latin typeface="Arial"/>
                <a:cs typeface="Arial"/>
              </a:rPr>
              <a:t>f  </a:t>
            </a:r>
            <a:r>
              <a:rPr sz="2800" spc="-5" dirty="0">
                <a:latin typeface="Arial"/>
                <a:cs typeface="Arial"/>
              </a:rPr>
              <a:t>(float)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(double).</a:t>
            </a:r>
            <a:endParaRPr sz="2800">
              <a:latin typeface="Arial"/>
              <a:cs typeface="Arial"/>
            </a:endParaRPr>
          </a:p>
          <a:p>
            <a:pPr marL="554990" marR="5080" indent="-229235" algn="just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» For </a:t>
            </a:r>
            <a:r>
              <a:rPr sz="2800" dirty="0">
                <a:latin typeface="Arial"/>
                <a:cs typeface="Arial"/>
              </a:rPr>
              <a:t>two-dimensional applications, </a:t>
            </a:r>
            <a:r>
              <a:rPr sz="2800" spc="-10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b="1" spc="-5" dirty="0">
                <a:latin typeface="Arial"/>
                <a:cs typeface="Arial"/>
              </a:rPr>
              <a:t>tz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Arial"/>
                <a:cs typeface="Arial"/>
              </a:rPr>
              <a:t>0.0;  and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two-dimensional position </a:t>
            </a:r>
            <a:r>
              <a:rPr sz="2800" spc="-5" dirty="0">
                <a:latin typeface="Arial"/>
                <a:cs typeface="Arial"/>
              </a:rPr>
              <a:t>is represented</a:t>
            </a:r>
            <a:r>
              <a:rPr sz="2800" spc="3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4975" y="5638800"/>
            <a:ext cx="1089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7890" algn="l"/>
              </a:tabLst>
            </a:pPr>
            <a:r>
              <a:rPr sz="2800" spc="-5" dirty="0">
                <a:latin typeface="Arial"/>
                <a:cs typeface="Arial"/>
              </a:rPr>
              <a:t>the	</a:t>
            </a:r>
            <a:r>
              <a:rPr sz="2800" i="1" spc="-5" dirty="0">
                <a:latin typeface="Arial"/>
                <a:cs typeface="Arial"/>
              </a:rPr>
              <a:t>z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5715000"/>
            <a:ext cx="7143115" cy="10252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>
              <a:lnSpc>
                <a:spcPct val="100000"/>
              </a:lnSpc>
              <a:spcBef>
                <a:spcPts val="95"/>
              </a:spcBef>
              <a:tabLst>
                <a:tab pos="829310" algn="l"/>
                <a:tab pos="3219450" algn="l"/>
                <a:tab pos="4757420" algn="l"/>
                <a:tab pos="6116955" algn="l"/>
              </a:tabLst>
            </a:pPr>
            <a:r>
              <a:rPr sz="2000" spc="-5" dirty="0">
                <a:latin typeface="Arial"/>
                <a:cs typeface="Arial"/>
              </a:rPr>
              <a:t>a	fo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-e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em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mn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mat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ix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with  component </a:t>
            </a:r>
            <a:r>
              <a:rPr sz="2000" dirty="0">
                <a:latin typeface="Arial"/>
                <a:cs typeface="Arial"/>
              </a:rPr>
              <a:t>equal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0.0.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spc="-5" dirty="0">
                <a:latin typeface="Arial"/>
                <a:cs typeface="Arial"/>
              </a:rPr>
              <a:t>»</a:t>
            </a:r>
            <a:r>
              <a:rPr sz="2000" spc="-5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example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b="1" dirty="0">
                <a:latin typeface="Arial"/>
                <a:cs typeface="Arial"/>
              </a:rPr>
              <a:t>glTranslatef (25.0, -10.0, 0.0);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8624"/>
            <a:ext cx="8529320" cy="61882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799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Basic OpenGL </a:t>
            </a:r>
            <a:r>
              <a:rPr sz="2800" b="1" spc="-5">
                <a:solidFill>
                  <a:srgbClr val="FF0000"/>
                </a:solidFill>
                <a:latin typeface="Arial"/>
                <a:cs typeface="Arial"/>
              </a:rPr>
              <a:t>Geometric</a:t>
            </a:r>
            <a:r>
              <a:rPr sz="2800" b="1" spc="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smtClean="0">
                <a:solidFill>
                  <a:srgbClr val="FF0000"/>
                </a:solidFill>
                <a:latin typeface="Arial"/>
                <a:cs typeface="Arial"/>
              </a:rPr>
              <a:t>Transformation</a:t>
            </a:r>
            <a:r>
              <a:rPr lang="en-US" sz="2800" b="1" spc="-5" dirty="0" smtClean="0">
                <a:solidFill>
                  <a:srgbClr val="FF0000"/>
                </a:solidFill>
                <a:latin typeface="Arial"/>
                <a:cs typeface="Arial"/>
              </a:rPr>
              <a:t> Functions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Similarly, a 4 × 4 </a:t>
            </a:r>
            <a:r>
              <a:rPr sz="2800" dirty="0">
                <a:latin typeface="Arial"/>
                <a:cs typeface="Arial"/>
              </a:rPr>
              <a:t>rotation </a:t>
            </a:r>
            <a:r>
              <a:rPr sz="2800" spc="-5" dirty="0">
                <a:latin typeface="Arial"/>
                <a:cs typeface="Arial"/>
              </a:rPr>
              <a:t>matrix is generated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glRotate* (theta, </a:t>
            </a:r>
            <a:r>
              <a:rPr sz="2800" b="1" dirty="0">
                <a:latin typeface="Arial"/>
                <a:cs typeface="Arial"/>
              </a:rPr>
              <a:t>vx, </a:t>
            </a:r>
            <a:r>
              <a:rPr sz="2800" b="1" spc="-15" dirty="0">
                <a:latin typeface="Arial"/>
                <a:cs typeface="Arial"/>
              </a:rPr>
              <a:t>vy,</a:t>
            </a:r>
            <a:r>
              <a:rPr sz="2800" b="1" spc="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vz);</a:t>
            </a:r>
            <a:endParaRPr sz="2800">
              <a:latin typeface="Arial"/>
              <a:cs typeface="Arial"/>
            </a:endParaRPr>
          </a:p>
          <a:p>
            <a:pPr marL="901065" marR="508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where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vector </a:t>
            </a:r>
            <a:r>
              <a:rPr sz="2800" b="1" spc="-5" dirty="0">
                <a:latin typeface="Arial"/>
                <a:cs typeface="Arial"/>
              </a:rPr>
              <a:t>v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b="1" dirty="0">
                <a:latin typeface="Arial"/>
                <a:cs typeface="Arial"/>
              </a:rPr>
              <a:t>vx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b="1" spc="-5" dirty="0">
                <a:latin typeface="Arial"/>
                <a:cs typeface="Arial"/>
              </a:rPr>
              <a:t>vy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b="1" dirty="0">
                <a:latin typeface="Arial"/>
                <a:cs typeface="Arial"/>
              </a:rPr>
              <a:t>vz</a:t>
            </a:r>
            <a:r>
              <a:rPr sz="2800" dirty="0">
                <a:latin typeface="Arial"/>
                <a:cs typeface="Arial"/>
              </a:rPr>
              <a:t>) can have any  floating-point </a:t>
            </a:r>
            <a:r>
              <a:rPr sz="2800" spc="-5" dirty="0">
                <a:latin typeface="Arial"/>
                <a:cs typeface="Arial"/>
              </a:rPr>
              <a:t>values for its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components.</a:t>
            </a:r>
            <a:endParaRPr sz="2800">
              <a:latin typeface="Arial"/>
              <a:cs typeface="Arial"/>
            </a:endParaRPr>
          </a:p>
          <a:p>
            <a:pPr marL="901065" marR="825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This vector defines the </a:t>
            </a:r>
            <a:r>
              <a:rPr sz="2800" dirty="0">
                <a:latin typeface="Arial"/>
                <a:cs typeface="Arial"/>
              </a:rPr>
              <a:t>orientation </a:t>
            </a:r>
            <a:r>
              <a:rPr sz="2800" spc="-5" dirty="0">
                <a:latin typeface="Arial"/>
                <a:cs typeface="Arial"/>
              </a:rPr>
              <a:t>for a rotation  axis </a:t>
            </a:r>
            <a:r>
              <a:rPr sz="2800" dirty="0">
                <a:latin typeface="Arial"/>
                <a:cs typeface="Arial"/>
              </a:rPr>
              <a:t>that passes through </a:t>
            </a:r>
            <a:r>
              <a:rPr sz="2800" spc="-5" dirty="0">
                <a:latin typeface="Arial"/>
                <a:cs typeface="Arial"/>
              </a:rPr>
              <a:t>the coordinate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origin.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suffix </a:t>
            </a:r>
            <a:r>
              <a:rPr sz="2800" spc="-5" dirty="0">
                <a:latin typeface="Arial"/>
                <a:cs typeface="Arial"/>
              </a:rPr>
              <a:t>code can be </a:t>
            </a:r>
            <a:r>
              <a:rPr sz="2800" dirty="0">
                <a:latin typeface="Arial"/>
                <a:cs typeface="Arial"/>
              </a:rPr>
              <a:t>either </a:t>
            </a:r>
            <a:r>
              <a:rPr sz="2800" b="1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parameter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theta </a:t>
            </a:r>
            <a:r>
              <a:rPr sz="2800" spc="-5" dirty="0">
                <a:latin typeface="Arial"/>
                <a:cs typeface="Arial"/>
              </a:rPr>
              <a:t>is to be </a:t>
            </a:r>
            <a:r>
              <a:rPr sz="2800" dirty="0">
                <a:latin typeface="Arial"/>
                <a:cs typeface="Arial"/>
              </a:rPr>
              <a:t>assigned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rotation </a:t>
            </a:r>
            <a:r>
              <a:rPr sz="2800" spc="-5" dirty="0">
                <a:latin typeface="Arial"/>
                <a:cs typeface="Arial"/>
              </a:rPr>
              <a:t>angle in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degree.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For example,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statement:</a:t>
            </a:r>
            <a:endParaRPr sz="28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Arial"/>
                <a:cs typeface="Arial"/>
              </a:rPr>
              <a:t>glRotatef </a:t>
            </a:r>
            <a:r>
              <a:rPr sz="2800" b="1" dirty="0">
                <a:latin typeface="Arial"/>
                <a:cs typeface="Arial"/>
              </a:rPr>
              <a:t>(90.0, </a:t>
            </a:r>
            <a:r>
              <a:rPr sz="2800" b="1" spc="-5" dirty="0">
                <a:latin typeface="Arial"/>
                <a:cs typeface="Arial"/>
              </a:rPr>
              <a:t>0.0, </a:t>
            </a:r>
            <a:r>
              <a:rPr sz="2800" b="1" dirty="0">
                <a:latin typeface="Arial"/>
                <a:cs typeface="Arial"/>
              </a:rPr>
              <a:t>0.0,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1.0);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8624"/>
            <a:ext cx="7945120" cy="6960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799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Basic OpenGL </a:t>
            </a:r>
            <a:r>
              <a:rPr sz="2800" b="1" spc="-5">
                <a:solidFill>
                  <a:srgbClr val="FF0000"/>
                </a:solidFill>
                <a:latin typeface="Arial"/>
                <a:cs typeface="Arial"/>
              </a:rPr>
              <a:t>Geometric</a:t>
            </a:r>
            <a:r>
              <a:rPr sz="2800" b="1" spc="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smtClean="0">
                <a:solidFill>
                  <a:srgbClr val="FF0000"/>
                </a:solidFill>
                <a:latin typeface="Arial"/>
                <a:cs typeface="Arial"/>
              </a:rPr>
              <a:t>Transformation</a:t>
            </a:r>
            <a:r>
              <a:rPr lang="en-US" sz="2800" b="1" spc="-5" dirty="0" smtClean="0">
                <a:solidFill>
                  <a:srgbClr val="FF0000"/>
                </a:solidFill>
                <a:latin typeface="Arial"/>
                <a:cs typeface="Arial"/>
              </a:rPr>
              <a:t> Functions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Arial"/>
              <a:cs typeface="Arial"/>
            </a:endParaRPr>
          </a:p>
          <a:p>
            <a:pPr marL="12700" marR="5080" indent="9906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4 × 4 </a:t>
            </a:r>
            <a:r>
              <a:rPr sz="2800" dirty="0">
                <a:latin typeface="Arial"/>
                <a:cs typeface="Arial"/>
              </a:rPr>
              <a:t>scaling </a:t>
            </a:r>
            <a:r>
              <a:rPr sz="2800" spc="-5" dirty="0">
                <a:latin typeface="Arial"/>
                <a:cs typeface="Arial"/>
              </a:rPr>
              <a:t>matrix with </a:t>
            </a:r>
            <a:r>
              <a:rPr sz="2800" dirty="0">
                <a:latin typeface="Arial"/>
                <a:cs typeface="Arial"/>
              </a:rPr>
              <a:t>respect </a:t>
            </a:r>
            <a:r>
              <a:rPr sz="2800" spc="-5" dirty="0">
                <a:latin typeface="Arial"/>
                <a:cs typeface="Arial"/>
              </a:rPr>
              <a:t>to the coordinate  origin with the following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routine: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glScale* </a:t>
            </a:r>
            <a:r>
              <a:rPr sz="2800" b="1" dirty="0">
                <a:latin typeface="Arial"/>
                <a:cs typeface="Arial"/>
              </a:rPr>
              <a:t>(sx, </a:t>
            </a:r>
            <a:r>
              <a:rPr sz="2800" b="1" spc="-15" dirty="0">
                <a:latin typeface="Arial"/>
                <a:cs typeface="Arial"/>
              </a:rPr>
              <a:t>sy,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sz);</a:t>
            </a:r>
            <a:endParaRPr sz="2800">
              <a:latin typeface="Arial"/>
              <a:cs typeface="Arial"/>
            </a:endParaRPr>
          </a:p>
          <a:p>
            <a:pPr marL="355600" marR="390525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suffix </a:t>
            </a:r>
            <a:r>
              <a:rPr sz="2800" spc="-5" dirty="0">
                <a:latin typeface="Arial"/>
                <a:cs typeface="Arial"/>
              </a:rPr>
              <a:t>code is again </a:t>
            </a:r>
            <a:r>
              <a:rPr sz="2800" dirty="0">
                <a:latin typeface="Arial"/>
                <a:cs typeface="Arial"/>
              </a:rPr>
              <a:t>either </a:t>
            </a:r>
            <a:r>
              <a:rPr sz="2800" b="1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, and the  </a:t>
            </a:r>
            <a:r>
              <a:rPr sz="2800" dirty="0">
                <a:latin typeface="Arial"/>
                <a:cs typeface="Arial"/>
              </a:rPr>
              <a:t>scaling parameters </a:t>
            </a:r>
            <a:r>
              <a:rPr sz="2800" spc="-5" dirty="0">
                <a:latin typeface="Arial"/>
                <a:cs typeface="Arial"/>
              </a:rPr>
              <a:t>can be assigned </a:t>
            </a:r>
            <a:r>
              <a:rPr sz="2800" dirty="0">
                <a:latin typeface="Arial"/>
                <a:cs typeface="Arial"/>
              </a:rPr>
              <a:t>any </a:t>
            </a:r>
            <a:r>
              <a:rPr sz="2800" spc="10" dirty="0">
                <a:latin typeface="Arial"/>
                <a:cs typeface="Arial"/>
              </a:rPr>
              <a:t>real-  </a:t>
            </a:r>
            <a:r>
              <a:rPr sz="2800" spc="-5" dirty="0">
                <a:latin typeface="Arial"/>
                <a:cs typeface="Arial"/>
              </a:rPr>
              <a:t>number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values.</a:t>
            </a:r>
            <a:endParaRPr sz="2800">
              <a:latin typeface="Arial"/>
              <a:cs typeface="Arial"/>
            </a:endParaRPr>
          </a:p>
          <a:p>
            <a:pPr marL="355600" marR="13716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Scaling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two-dimensional </a:t>
            </a:r>
            <a:r>
              <a:rPr sz="2800" spc="-5" dirty="0">
                <a:latin typeface="Arial"/>
                <a:cs typeface="Arial"/>
              </a:rPr>
              <a:t>system involves  </a:t>
            </a:r>
            <a:r>
              <a:rPr sz="2800" dirty="0">
                <a:latin typeface="Arial"/>
                <a:cs typeface="Arial"/>
              </a:rPr>
              <a:t>changes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dimensions, so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typical  </a:t>
            </a:r>
            <a:r>
              <a:rPr sz="2800" spc="-5" dirty="0">
                <a:latin typeface="Arial"/>
                <a:cs typeface="Arial"/>
              </a:rPr>
              <a:t>two-dimensional </a:t>
            </a:r>
            <a:r>
              <a:rPr sz="2800" dirty="0">
                <a:latin typeface="Arial"/>
                <a:cs typeface="Arial"/>
              </a:rPr>
              <a:t>scaling operation </a:t>
            </a:r>
            <a:r>
              <a:rPr sz="2800" spc="-5" dirty="0">
                <a:latin typeface="Arial"/>
                <a:cs typeface="Arial"/>
              </a:rPr>
              <a:t>has a </a:t>
            </a:r>
            <a:r>
              <a:rPr sz="2800" i="1" spc="-5" dirty="0">
                <a:latin typeface="Arial"/>
                <a:cs typeface="Arial"/>
              </a:rPr>
              <a:t>z  </a:t>
            </a:r>
            <a:r>
              <a:rPr sz="2800" dirty="0">
                <a:latin typeface="Arial"/>
                <a:cs typeface="Arial"/>
              </a:rPr>
              <a:t>scaling factor </a:t>
            </a:r>
            <a:r>
              <a:rPr sz="2800" spc="-5" dirty="0">
                <a:latin typeface="Arial"/>
                <a:cs typeface="Arial"/>
              </a:rPr>
              <a:t>of 1.0</a:t>
            </a:r>
            <a:endParaRPr sz="2800">
              <a:latin typeface="Arial"/>
              <a:cs typeface="Arial"/>
            </a:endParaRPr>
          </a:p>
          <a:p>
            <a:pPr marL="651510" indent="-63944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650875" algn="l"/>
                <a:tab pos="652145" algn="l"/>
              </a:tabLst>
            </a:pPr>
            <a:r>
              <a:rPr sz="2800" b="1" spc="-5" dirty="0">
                <a:latin typeface="Arial"/>
                <a:cs typeface="Arial"/>
              </a:rPr>
              <a:t>Example: glScalef (2.0, </a:t>
            </a:r>
            <a:r>
              <a:rPr sz="2800" b="1" dirty="0">
                <a:latin typeface="Arial"/>
                <a:cs typeface="Arial"/>
              </a:rPr>
              <a:t>-3.0,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1.0);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Times New Roman" pitchFamily="18" charset="0"/>
              </a:rPr>
              <a:t>2D Clipping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175260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sz="2800" b="1" smtClean="0">
                <a:latin typeface="Times New Roman" pitchFamily="18" charset="0"/>
              </a:rPr>
              <a:t>1.3 Example:</a:t>
            </a:r>
          </a:p>
          <a:p>
            <a:pPr marL="0" indent="0" eaLnBrk="1" hangingPunct="1">
              <a:buFontTx/>
              <a:buNone/>
            </a:pPr>
            <a:r>
              <a:rPr lang="en-IE" sz="2400" smtClean="0">
                <a:latin typeface="Times New Roman" pitchFamily="18" charset="0"/>
              </a:rPr>
              <a:t>For the image below consider which lines and points should be kept and which ones should be clipped against the clipping window</a:t>
            </a:r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>
            <a:off x="1851025" y="6259513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5"/>
          <p:cNvSpPr>
            <a:spLocks noChangeShapeType="1"/>
          </p:cNvSpPr>
          <p:nvPr/>
        </p:nvSpPr>
        <p:spPr bwMode="auto">
          <a:xfrm flipV="1">
            <a:off x="2355850" y="294640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6"/>
          <p:cNvSpPr>
            <a:spLocks noChangeArrowheads="1"/>
          </p:cNvSpPr>
          <p:nvPr/>
        </p:nvSpPr>
        <p:spPr bwMode="auto">
          <a:xfrm>
            <a:off x="3430588" y="3956050"/>
            <a:ext cx="2165350" cy="144462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7"/>
          <p:cNvSpPr>
            <a:spLocks noChangeShapeType="1"/>
          </p:cNvSpPr>
          <p:nvPr/>
        </p:nvSpPr>
        <p:spPr bwMode="auto">
          <a:xfrm flipH="1">
            <a:off x="2239963" y="3938588"/>
            <a:ext cx="24447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8"/>
          <p:cNvSpPr>
            <a:spLocks noChangeShapeType="1"/>
          </p:cNvSpPr>
          <p:nvPr/>
        </p:nvSpPr>
        <p:spPr bwMode="auto">
          <a:xfrm flipH="1">
            <a:off x="2239963" y="5416550"/>
            <a:ext cx="2159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9"/>
          <p:cNvSpPr>
            <a:spLocks noChangeShapeType="1"/>
          </p:cNvSpPr>
          <p:nvPr/>
        </p:nvSpPr>
        <p:spPr bwMode="auto">
          <a:xfrm>
            <a:off x="3436938" y="6157913"/>
            <a:ext cx="0" cy="2174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0"/>
          <p:cNvSpPr>
            <a:spLocks noChangeShapeType="1"/>
          </p:cNvSpPr>
          <p:nvPr/>
        </p:nvSpPr>
        <p:spPr bwMode="auto">
          <a:xfrm>
            <a:off x="5594350" y="6157913"/>
            <a:ext cx="0" cy="2174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Text Box 11"/>
          <p:cNvSpPr txBox="1">
            <a:spLocks noChangeArrowheads="1"/>
          </p:cNvSpPr>
          <p:nvPr/>
        </p:nvSpPr>
        <p:spPr bwMode="auto">
          <a:xfrm>
            <a:off x="1619250" y="3706813"/>
            <a:ext cx="750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>
                <a:solidFill>
                  <a:srgbClr val="3333CC"/>
                </a:solidFill>
              </a:rPr>
              <a:t>wy</a:t>
            </a:r>
            <a:r>
              <a:rPr lang="en-IE">
                <a:solidFill>
                  <a:srgbClr val="3333CC"/>
                </a:solidFill>
              </a:rPr>
              <a:t>max</a:t>
            </a:r>
            <a:endParaRPr lang="en-US" baseline="0">
              <a:solidFill>
                <a:srgbClr val="3333CC"/>
              </a:solidFill>
            </a:endParaRPr>
          </a:p>
        </p:txBody>
      </p:sp>
      <p:sp>
        <p:nvSpPr>
          <p:cNvPr id="11279" name="Text Box 12"/>
          <p:cNvSpPr txBox="1">
            <a:spLocks noChangeArrowheads="1"/>
          </p:cNvSpPr>
          <p:nvPr/>
        </p:nvSpPr>
        <p:spPr bwMode="auto">
          <a:xfrm>
            <a:off x="1619250" y="5184775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>
                <a:solidFill>
                  <a:srgbClr val="3333CC"/>
                </a:solidFill>
              </a:rPr>
              <a:t>wy</a:t>
            </a:r>
            <a:r>
              <a:rPr lang="en-IE">
                <a:solidFill>
                  <a:srgbClr val="3333CC"/>
                </a:solidFill>
              </a:rPr>
              <a:t>min</a:t>
            </a:r>
            <a:endParaRPr lang="en-US" baseline="0">
              <a:solidFill>
                <a:srgbClr val="3333CC"/>
              </a:solidFill>
            </a:endParaRPr>
          </a:p>
        </p:txBody>
      </p:sp>
      <p:sp>
        <p:nvSpPr>
          <p:cNvPr id="11280" name="Text Box 13"/>
          <p:cNvSpPr txBox="1">
            <a:spLocks noChangeArrowheads="1"/>
          </p:cNvSpPr>
          <p:nvPr/>
        </p:nvSpPr>
        <p:spPr bwMode="auto">
          <a:xfrm>
            <a:off x="3076575" y="6256338"/>
            <a:ext cx="708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>
                <a:solidFill>
                  <a:srgbClr val="3333CC"/>
                </a:solidFill>
              </a:rPr>
              <a:t>wx</a:t>
            </a:r>
            <a:r>
              <a:rPr lang="en-IE">
                <a:solidFill>
                  <a:srgbClr val="3333CC"/>
                </a:solidFill>
              </a:rPr>
              <a:t>min</a:t>
            </a:r>
            <a:endParaRPr lang="en-US" baseline="0">
              <a:solidFill>
                <a:srgbClr val="3333CC"/>
              </a:solidFill>
            </a:endParaRPr>
          </a:p>
        </p:txBody>
      </p:sp>
      <p:sp>
        <p:nvSpPr>
          <p:cNvPr id="11281" name="Text Box 14"/>
          <p:cNvSpPr txBox="1">
            <a:spLocks noChangeArrowheads="1"/>
          </p:cNvSpPr>
          <p:nvPr/>
        </p:nvSpPr>
        <p:spPr bwMode="auto">
          <a:xfrm>
            <a:off x="5235575" y="6257925"/>
            <a:ext cx="750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>
                <a:solidFill>
                  <a:srgbClr val="3333CC"/>
                </a:solidFill>
              </a:rPr>
              <a:t>wx</a:t>
            </a:r>
            <a:r>
              <a:rPr lang="en-IE">
                <a:solidFill>
                  <a:srgbClr val="3333CC"/>
                </a:solidFill>
              </a:rPr>
              <a:t>max</a:t>
            </a:r>
            <a:endParaRPr lang="en-US" baseline="0">
              <a:solidFill>
                <a:srgbClr val="3333CC"/>
              </a:solidFill>
            </a:endParaRPr>
          </a:p>
        </p:txBody>
      </p:sp>
      <p:sp>
        <p:nvSpPr>
          <p:cNvPr id="11282" name="Text Box 15"/>
          <p:cNvSpPr txBox="1">
            <a:spLocks noChangeArrowheads="1"/>
          </p:cNvSpPr>
          <p:nvPr/>
        </p:nvSpPr>
        <p:spPr bwMode="auto">
          <a:xfrm>
            <a:off x="3940175" y="3529013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baseline="0">
                <a:solidFill>
                  <a:srgbClr val="3333CC"/>
                </a:solidFill>
              </a:rPr>
              <a:t>Window</a:t>
            </a:r>
            <a:endParaRPr lang="en-US" baseline="0">
              <a:solidFill>
                <a:srgbClr val="3333CC"/>
              </a:solidFill>
            </a:endParaRPr>
          </a:p>
        </p:txBody>
      </p:sp>
      <p:sp>
        <p:nvSpPr>
          <p:cNvPr id="11283" name="Oval 16"/>
          <p:cNvSpPr>
            <a:spLocks noChangeArrowheads="1"/>
          </p:cNvSpPr>
          <p:nvPr/>
        </p:nvSpPr>
        <p:spPr bwMode="auto">
          <a:xfrm>
            <a:off x="5019675" y="4392613"/>
            <a:ext cx="82550" cy="825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Oval 17"/>
          <p:cNvSpPr>
            <a:spLocks noChangeArrowheads="1"/>
          </p:cNvSpPr>
          <p:nvPr/>
        </p:nvSpPr>
        <p:spPr bwMode="auto">
          <a:xfrm>
            <a:off x="5956300" y="3744913"/>
            <a:ext cx="82550" cy="825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18"/>
          <p:cNvSpPr>
            <a:spLocks noChangeShapeType="1"/>
          </p:cNvSpPr>
          <p:nvPr/>
        </p:nvSpPr>
        <p:spPr bwMode="auto">
          <a:xfrm flipV="1">
            <a:off x="3722688" y="4105275"/>
            <a:ext cx="7207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V="1">
            <a:off x="2716213" y="3168650"/>
            <a:ext cx="7921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Line 20"/>
          <p:cNvSpPr>
            <a:spLocks noChangeShapeType="1"/>
          </p:cNvSpPr>
          <p:nvPr/>
        </p:nvSpPr>
        <p:spPr bwMode="auto">
          <a:xfrm>
            <a:off x="4011613" y="5040313"/>
            <a:ext cx="5762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Line 21"/>
          <p:cNvSpPr>
            <a:spLocks noChangeShapeType="1"/>
          </p:cNvSpPr>
          <p:nvPr/>
        </p:nvSpPr>
        <p:spPr bwMode="auto">
          <a:xfrm>
            <a:off x="3003550" y="4608513"/>
            <a:ext cx="30241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Text Box 22"/>
          <p:cNvSpPr txBox="1">
            <a:spLocks noChangeArrowheads="1"/>
          </p:cNvSpPr>
          <p:nvPr/>
        </p:nvSpPr>
        <p:spPr bwMode="auto">
          <a:xfrm>
            <a:off x="5029200" y="4287838"/>
            <a:ext cx="366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 b="1" baseline="0"/>
              <a:t>P</a:t>
            </a:r>
            <a:r>
              <a:rPr lang="en-IE" sz="1400" b="1"/>
              <a:t>1</a:t>
            </a:r>
            <a:endParaRPr lang="en-US" sz="1400" b="1" baseline="0"/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6011863" y="3632200"/>
            <a:ext cx="366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 b="1" baseline="0"/>
              <a:t>P</a:t>
            </a:r>
            <a:r>
              <a:rPr lang="en-IE" sz="1400" b="1"/>
              <a:t>2</a:t>
            </a:r>
            <a:endParaRPr lang="en-US" sz="1400" b="1" baseline="0"/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2443163" y="4073525"/>
            <a:ext cx="366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 b="1" baseline="0"/>
              <a:t>P</a:t>
            </a:r>
            <a:r>
              <a:rPr lang="en-IE" sz="1400" b="1"/>
              <a:t>3</a:t>
            </a:r>
            <a:endParaRPr lang="en-US" sz="1400" b="1" baseline="0"/>
          </a:p>
        </p:txBody>
      </p:sp>
      <p:sp>
        <p:nvSpPr>
          <p:cNvPr id="11292" name="Text Box 25"/>
          <p:cNvSpPr txBox="1">
            <a:spLocks noChangeArrowheads="1"/>
          </p:cNvSpPr>
          <p:nvPr/>
        </p:nvSpPr>
        <p:spPr bwMode="auto">
          <a:xfrm>
            <a:off x="4411663" y="3944938"/>
            <a:ext cx="366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 b="1" baseline="0"/>
              <a:t>P</a:t>
            </a:r>
            <a:r>
              <a:rPr lang="en-IE" sz="1400" b="1"/>
              <a:t>6</a:t>
            </a:r>
            <a:endParaRPr lang="en-US" sz="1400" b="1" baseline="0"/>
          </a:p>
        </p:txBody>
      </p:sp>
      <p:sp>
        <p:nvSpPr>
          <p:cNvPr id="11293" name="Text Box 26"/>
          <p:cNvSpPr txBox="1">
            <a:spLocks noChangeArrowheads="1"/>
          </p:cNvSpPr>
          <p:nvPr/>
        </p:nvSpPr>
        <p:spPr bwMode="auto">
          <a:xfrm>
            <a:off x="3676650" y="4425950"/>
            <a:ext cx="366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 b="1" baseline="0"/>
              <a:t>P</a:t>
            </a:r>
            <a:r>
              <a:rPr lang="en-IE" sz="1400" b="1"/>
              <a:t>5</a:t>
            </a:r>
            <a:endParaRPr lang="en-US" sz="1400" b="1" baseline="0"/>
          </a:p>
        </p:txBody>
      </p:sp>
      <p:sp>
        <p:nvSpPr>
          <p:cNvPr id="11294" name="Text Box 27"/>
          <p:cNvSpPr txBox="1">
            <a:spLocks noChangeArrowheads="1"/>
          </p:cNvSpPr>
          <p:nvPr/>
        </p:nvSpPr>
        <p:spPr bwMode="auto">
          <a:xfrm>
            <a:off x="2643188" y="4433888"/>
            <a:ext cx="366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 b="1" baseline="0"/>
              <a:t>P</a:t>
            </a:r>
            <a:r>
              <a:rPr lang="en-IE" sz="1400" b="1"/>
              <a:t>7</a:t>
            </a:r>
            <a:endParaRPr lang="en-US" sz="1400" b="1" baseline="0"/>
          </a:p>
        </p:txBody>
      </p:sp>
      <p:sp>
        <p:nvSpPr>
          <p:cNvPr id="11295" name="Text Box 28"/>
          <p:cNvSpPr txBox="1">
            <a:spLocks noChangeArrowheads="1"/>
          </p:cNvSpPr>
          <p:nvPr/>
        </p:nvSpPr>
        <p:spPr bwMode="auto">
          <a:xfrm>
            <a:off x="4587875" y="5672138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 b="1" baseline="0"/>
              <a:t>P</a:t>
            </a:r>
            <a:r>
              <a:rPr lang="en-IE" sz="1400" b="1"/>
              <a:t>10</a:t>
            </a:r>
            <a:endParaRPr lang="en-US" sz="1400" b="1" baseline="0"/>
          </a:p>
        </p:txBody>
      </p:sp>
      <p:sp>
        <p:nvSpPr>
          <p:cNvPr id="11296" name="Text Box 29"/>
          <p:cNvSpPr txBox="1">
            <a:spLocks noChangeArrowheads="1"/>
          </p:cNvSpPr>
          <p:nvPr/>
        </p:nvSpPr>
        <p:spPr bwMode="auto">
          <a:xfrm>
            <a:off x="3690938" y="4897438"/>
            <a:ext cx="366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 b="1" baseline="0"/>
              <a:t>P</a:t>
            </a:r>
            <a:r>
              <a:rPr lang="en-IE" sz="1400" b="1"/>
              <a:t>9</a:t>
            </a:r>
            <a:endParaRPr lang="en-US" sz="1400" b="1" baseline="0"/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3508375" y="2952750"/>
            <a:ext cx="366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 b="1" baseline="0"/>
              <a:t>P</a:t>
            </a:r>
            <a:r>
              <a:rPr lang="en-IE" sz="1400" b="1"/>
              <a:t>4</a:t>
            </a:r>
            <a:endParaRPr lang="en-US" sz="1400" b="1" baseline="0"/>
          </a:p>
        </p:txBody>
      </p:sp>
      <p:sp>
        <p:nvSpPr>
          <p:cNvPr id="11298" name="Text Box 31"/>
          <p:cNvSpPr txBox="1">
            <a:spLocks noChangeArrowheads="1"/>
          </p:cNvSpPr>
          <p:nvPr/>
        </p:nvSpPr>
        <p:spPr bwMode="auto">
          <a:xfrm>
            <a:off x="6011863" y="5040313"/>
            <a:ext cx="366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 b="1" baseline="0"/>
              <a:t>P</a:t>
            </a:r>
            <a:r>
              <a:rPr lang="en-IE" sz="1400" b="1"/>
              <a:t>8</a:t>
            </a:r>
            <a:endParaRPr lang="en-US" sz="1400" b="1" baseline="0"/>
          </a:p>
        </p:txBody>
      </p:sp>
      <p:sp>
        <p:nvSpPr>
          <p:cNvPr id="66592" name="Rectangle 32"/>
          <p:cNvSpPr>
            <a:spLocks noChangeArrowheads="1"/>
          </p:cNvSpPr>
          <p:nvPr/>
        </p:nvSpPr>
        <p:spPr bwMode="auto">
          <a:xfrm>
            <a:off x="3363913" y="5416550"/>
            <a:ext cx="2376487" cy="627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93" name="Rectangle 33"/>
          <p:cNvSpPr>
            <a:spLocks noChangeArrowheads="1"/>
          </p:cNvSpPr>
          <p:nvPr/>
        </p:nvSpPr>
        <p:spPr bwMode="auto">
          <a:xfrm>
            <a:off x="2403475" y="3189288"/>
            <a:ext cx="1008063" cy="2774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94" name="Rectangle 34"/>
          <p:cNvSpPr>
            <a:spLocks noChangeArrowheads="1"/>
          </p:cNvSpPr>
          <p:nvPr/>
        </p:nvSpPr>
        <p:spPr bwMode="auto">
          <a:xfrm>
            <a:off x="5614988" y="3144838"/>
            <a:ext cx="1420812" cy="2774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7" grpId="0" animBg="1"/>
      <p:bldP spid="66579" grpId="0" animBg="1"/>
      <p:bldP spid="66583" grpId="0"/>
      <p:bldP spid="66584" grpId="0"/>
      <p:bldP spid="66590" grpId="0"/>
      <p:bldP spid="66592" grpId="0" animBg="1"/>
      <p:bldP spid="66593" grpId="0" animBg="1"/>
      <p:bldP spid="6659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525" y="215265"/>
            <a:ext cx="4554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OpenGL </a:t>
            </a:r>
            <a:r>
              <a:rPr sz="2800" dirty="0"/>
              <a:t>Matrix</a:t>
            </a:r>
            <a:r>
              <a:rPr sz="2800" spc="5" dirty="0"/>
              <a:t> </a:t>
            </a:r>
            <a:r>
              <a:rPr sz="2800" spc="-5" dirty="0"/>
              <a:t>Operations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720979"/>
            <a:ext cx="8072120" cy="5246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glMatrixMode </a:t>
            </a:r>
            <a:r>
              <a:rPr sz="2800" spc="-5" dirty="0">
                <a:latin typeface="Arial"/>
                <a:cs typeface="Arial"/>
              </a:rPr>
              <a:t>routine is </a:t>
            </a:r>
            <a:r>
              <a:rPr sz="2800" dirty="0">
                <a:latin typeface="Arial"/>
                <a:cs typeface="Arial"/>
              </a:rPr>
              <a:t>used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10" dirty="0">
                <a:latin typeface="Arial"/>
                <a:cs typeface="Arial"/>
              </a:rPr>
              <a:t>the  </a:t>
            </a:r>
            <a:r>
              <a:rPr sz="2800" i="1" dirty="0">
                <a:latin typeface="Arial"/>
                <a:cs typeface="Arial"/>
              </a:rPr>
              <a:t>projection </a:t>
            </a:r>
            <a:r>
              <a:rPr sz="2800" i="1" spc="-5" dirty="0">
                <a:latin typeface="Arial"/>
                <a:cs typeface="Arial"/>
              </a:rPr>
              <a:t>mode which </a:t>
            </a:r>
            <a:r>
              <a:rPr sz="2800" i="1" dirty="0">
                <a:latin typeface="Arial"/>
                <a:cs typeface="Arial"/>
              </a:rPr>
              <a:t>designates </a:t>
            </a:r>
            <a:r>
              <a:rPr sz="2800" i="1" spc="-5" dirty="0">
                <a:latin typeface="Arial"/>
                <a:cs typeface="Arial"/>
              </a:rPr>
              <a:t>the matrix  </a:t>
            </a:r>
            <a:r>
              <a:rPr sz="2800" i="1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is to be </a:t>
            </a:r>
            <a:r>
              <a:rPr sz="2800" i="1" dirty="0">
                <a:latin typeface="Arial"/>
                <a:cs typeface="Arial"/>
              </a:rPr>
              <a:t>used </a:t>
            </a:r>
            <a:r>
              <a:rPr sz="2800" i="1" spc="-5" dirty="0">
                <a:latin typeface="Arial"/>
                <a:cs typeface="Arial"/>
              </a:rPr>
              <a:t>for the </a:t>
            </a:r>
            <a:r>
              <a:rPr sz="2800" i="1" dirty="0">
                <a:latin typeface="Arial"/>
                <a:cs typeface="Arial"/>
              </a:rPr>
              <a:t>projection  transformation</a:t>
            </a:r>
            <a:endParaRPr sz="280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spc="-5" dirty="0">
                <a:latin typeface="Arial"/>
                <a:cs typeface="Arial"/>
              </a:rPr>
              <a:t>modelview mode </a:t>
            </a:r>
            <a:r>
              <a:rPr sz="2800" i="1" dirty="0">
                <a:latin typeface="Arial"/>
                <a:cs typeface="Arial"/>
              </a:rPr>
              <a:t>can </a:t>
            </a:r>
            <a:r>
              <a:rPr sz="2800" i="1" spc="-5" dirty="0">
                <a:latin typeface="Arial"/>
                <a:cs typeface="Arial"/>
              </a:rPr>
              <a:t>be</a:t>
            </a:r>
            <a:r>
              <a:rPr sz="2800" i="1" spc="7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set</a:t>
            </a:r>
            <a:endParaRPr sz="280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glMatrixMode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(GL_MODELVIEW);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which designates the 4×4 modelview </a:t>
            </a:r>
            <a:r>
              <a:rPr sz="2400" dirty="0">
                <a:latin typeface="Arial"/>
                <a:cs typeface="Arial"/>
              </a:rPr>
              <a:t>matrix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current </a:t>
            </a:r>
            <a:r>
              <a:rPr sz="2400" b="1" dirty="0"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3588385" algn="l"/>
              </a:tabLst>
            </a:pPr>
            <a:r>
              <a:rPr sz="2400" spc="-5" dirty="0">
                <a:latin typeface="Arial"/>
                <a:cs typeface="Arial"/>
              </a:rPr>
              <a:t>Two other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	</a:t>
            </a:r>
            <a:r>
              <a:rPr sz="2400" spc="-5" dirty="0">
                <a:latin typeface="Arial"/>
                <a:cs typeface="Arial"/>
              </a:rPr>
              <a:t>can be 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glMatrixMode </a:t>
            </a:r>
            <a:r>
              <a:rPr sz="2400" spc="-5" dirty="0">
                <a:latin typeface="Arial"/>
                <a:cs typeface="Arial"/>
              </a:rPr>
              <a:t>function are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469900" marR="5817235">
              <a:lnSpc>
                <a:spcPct val="120000"/>
              </a:lnSpc>
            </a:pPr>
            <a:r>
              <a:rPr sz="2400" i="1" dirty="0">
                <a:latin typeface="Arial"/>
                <a:cs typeface="Arial"/>
              </a:rPr>
              <a:t>texture</a:t>
            </a:r>
            <a:r>
              <a:rPr sz="2400" i="1" spc="-8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mode  </a:t>
            </a:r>
            <a:r>
              <a:rPr sz="2400" i="1" spc="-5" dirty="0">
                <a:latin typeface="Arial"/>
                <a:cs typeface="Arial"/>
              </a:rPr>
              <a:t>color</a:t>
            </a:r>
            <a:r>
              <a:rPr sz="2400" i="1" spc="-10" dirty="0">
                <a:latin typeface="Arial"/>
                <a:cs typeface="Arial"/>
              </a:rPr>
              <a:t> mode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428624"/>
            <a:ext cx="7237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Basic OpenGL </a:t>
            </a:r>
            <a:r>
              <a:rPr sz="2800" spc="-5"/>
              <a:t>Geometric</a:t>
            </a:r>
            <a:r>
              <a:rPr sz="2800" spc="55"/>
              <a:t> </a:t>
            </a:r>
            <a:r>
              <a:rPr sz="2800" spc="-5" smtClean="0"/>
              <a:t>Transformation</a:t>
            </a:r>
            <a:r>
              <a:rPr lang="en-US" sz="2800" spc="-5" dirty="0" smtClean="0"/>
              <a:t> function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078229"/>
            <a:ext cx="8073390" cy="576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marR="5080" indent="-287020" algn="just">
              <a:lnSpc>
                <a:spcPct val="100000"/>
              </a:lnSpc>
              <a:spcBef>
                <a:spcPts val="10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The texture </a:t>
            </a:r>
            <a:r>
              <a:rPr sz="2400" dirty="0">
                <a:latin typeface="Arial"/>
                <a:cs typeface="Arial"/>
              </a:rPr>
              <a:t>matrix is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mapping texture  patterns </a:t>
            </a:r>
            <a:r>
              <a:rPr sz="2400" dirty="0">
                <a:latin typeface="Arial"/>
                <a:cs typeface="Arial"/>
              </a:rPr>
              <a:t>to surfaces,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 color matrix is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convert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one color model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another.</a:t>
            </a:r>
            <a:endParaRPr sz="2400">
              <a:latin typeface="Arial"/>
              <a:cs typeface="Arial"/>
            </a:endParaRPr>
          </a:p>
          <a:p>
            <a:pPr marL="756285" marR="5715" indent="-287020" algn="just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The default argument </a:t>
            </a:r>
            <a:r>
              <a:rPr sz="2400" dirty="0">
                <a:latin typeface="Arial"/>
                <a:cs typeface="Arial"/>
              </a:rPr>
              <a:t>for the </a:t>
            </a:r>
            <a:r>
              <a:rPr sz="2400" b="1" spc="-5" dirty="0">
                <a:latin typeface="Arial"/>
                <a:cs typeface="Arial"/>
              </a:rPr>
              <a:t>glMatrixMode </a:t>
            </a:r>
            <a:r>
              <a:rPr sz="2400" spc="-5" dirty="0">
                <a:latin typeface="Arial"/>
                <a:cs typeface="Arial"/>
              </a:rPr>
              <a:t>function  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GL_MODELVIEW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6350" indent="-343535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  <a:tab pos="356235" algn="l"/>
                <a:tab pos="1364615" algn="l"/>
                <a:tab pos="2155190" algn="l"/>
                <a:tab pos="3839845" algn="l"/>
                <a:tab pos="5484495" algn="l"/>
                <a:tab pos="6236335" algn="l"/>
                <a:tab pos="7564755" algn="l"/>
              </a:tabLst>
            </a:pPr>
            <a:r>
              <a:rPr sz="2800" spc="-5" dirty="0">
                <a:latin typeface="Arial"/>
                <a:cs typeface="Arial"/>
              </a:rPr>
              <a:t>With	the	f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ll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wi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fu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on,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ign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identity </a:t>
            </a:r>
            <a:r>
              <a:rPr sz="2800" spc="-5" dirty="0">
                <a:latin typeface="Arial"/>
                <a:cs typeface="Arial"/>
              </a:rPr>
              <a:t>matrix to the </a:t>
            </a:r>
            <a:r>
              <a:rPr sz="2800" dirty="0">
                <a:latin typeface="Arial"/>
                <a:cs typeface="Arial"/>
              </a:rPr>
              <a:t>current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matrix: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glLoadIdentity (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355600" marR="762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Alternatively, </a:t>
            </a:r>
            <a:r>
              <a:rPr sz="2800" spc="-5" dirty="0">
                <a:latin typeface="Arial"/>
                <a:cs typeface="Arial"/>
              </a:rPr>
              <a:t>we can </a:t>
            </a:r>
            <a:r>
              <a:rPr sz="2800" dirty="0">
                <a:latin typeface="Arial"/>
                <a:cs typeface="Arial"/>
              </a:rPr>
              <a:t>assign other values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spc="-10" dirty="0">
                <a:latin typeface="Arial"/>
                <a:cs typeface="Arial"/>
              </a:rPr>
              <a:t>the 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current </a:t>
            </a:r>
            <a:r>
              <a:rPr sz="2800" spc="-5" dirty="0">
                <a:latin typeface="Arial"/>
                <a:cs typeface="Arial"/>
              </a:rPr>
              <a:t>matrix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using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glLoadMatrix*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(elements16);</a:t>
            </a:r>
            <a:endParaRPr sz="2800">
              <a:latin typeface="Arial"/>
              <a:cs typeface="Arial"/>
            </a:endParaRPr>
          </a:p>
          <a:p>
            <a:pPr marL="355600" marR="5715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  <a:tab pos="992505" algn="l"/>
                <a:tab pos="4365625" algn="l"/>
                <a:tab pos="6550025" algn="l"/>
                <a:tab pos="7761605" algn="l"/>
              </a:tabLst>
            </a:pPr>
            <a:r>
              <a:rPr sz="2800" spc="-5" dirty="0">
                <a:latin typeface="Arial"/>
                <a:cs typeface="Arial"/>
              </a:rPr>
              <a:t>A	si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gl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-s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ip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ed,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6-el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me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	</a:t>
            </a:r>
            <a:r>
              <a:rPr sz="2800" spc="-5" dirty="0">
                <a:latin typeface="Arial"/>
                <a:cs typeface="Arial"/>
              </a:rPr>
              <a:t>array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of  </a:t>
            </a:r>
            <a:r>
              <a:rPr sz="2800" dirty="0">
                <a:latin typeface="Arial"/>
                <a:cs typeface="Arial"/>
              </a:rPr>
              <a:t>floating-point</a:t>
            </a:r>
            <a:r>
              <a:rPr sz="2800" spc="3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values</a:t>
            </a:r>
            <a:r>
              <a:rPr sz="2800" spc="3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3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specified</a:t>
            </a:r>
            <a:r>
              <a:rPr sz="2800" spc="3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</a:t>
            </a:r>
            <a:r>
              <a:rPr sz="2800" spc="3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parameter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endParaRPr lang="en-US" sz="4000" dirty="0" smtClean="0">
              <a:latin typeface="Arial Black" pitchFamily="34" charset="0"/>
            </a:endParaRPr>
          </a:p>
          <a:p>
            <a:pPr algn="ctr">
              <a:buNone/>
            </a:pPr>
            <a:r>
              <a:rPr lang="en-US" sz="4000" dirty="0" smtClean="0">
                <a:latin typeface="Arial Black" pitchFamily="34" charset="0"/>
              </a:rPr>
              <a:t>COLOR </a:t>
            </a:r>
            <a:r>
              <a:rPr lang="en-US" sz="4000" dirty="0" smtClean="0">
                <a:latin typeface="Arial Black" pitchFamily="34" charset="0"/>
              </a:rPr>
              <a:t>MODELS</a:t>
            </a:r>
            <a:endParaRPr lang="en-US" sz="4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167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What is Color </a:t>
            </a:r>
            <a:endParaRPr/>
          </a:p>
        </p:txBody>
      </p:sp>
      <p:sp>
        <p:nvSpPr>
          <p:cNvPr id="2044" name="Google Shape;2044;p167"/>
          <p:cNvSpPr/>
          <p:nvPr/>
        </p:nvSpPr>
        <p:spPr>
          <a:xfrm>
            <a:off x="-3067050" y="11890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p167"/>
          <p:cNvSpPr txBox="1"/>
          <p:nvPr/>
        </p:nvSpPr>
        <p:spPr>
          <a:xfrm>
            <a:off x="5029200" y="1219200"/>
            <a:ext cx="3810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property possessed by an object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producing different sensations on the eye as a result of the way it reflects or emits light.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see color, three essential elements must be present: </a:t>
            </a:r>
            <a:endParaRPr/>
          </a:p>
          <a:p>
            <a:pPr marL="457200" marR="0" lvl="1" indent="-152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illuminated object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an observer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6" name="Google Shape;2046;p167" descr="[Elements of light]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1905000"/>
            <a:ext cx="4343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1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Properties of light</a:t>
            </a:r>
            <a:r>
              <a:rPr lang="en-US" sz="4000"/>
              <a:t/>
            </a:r>
            <a:br>
              <a:rPr lang="en-US" sz="4000"/>
            </a:br>
            <a:endParaRPr sz="4000"/>
          </a:p>
        </p:txBody>
      </p:sp>
      <p:sp>
        <p:nvSpPr>
          <p:cNvPr id="2052" name="Google Shape;2052;p168"/>
          <p:cNvSpPr txBox="1"/>
          <p:nvPr/>
        </p:nvSpPr>
        <p:spPr>
          <a:xfrm>
            <a:off x="304800" y="2743200"/>
            <a:ext cx="3581400" cy="3093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perceive electromagnetic energy having wavelengths </a:t>
            </a:r>
            <a:b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the range 400-700 nm as visible light. 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3" name="Google Shape;2053;p168"/>
          <p:cNvSpPr/>
          <p:nvPr/>
        </p:nvSpPr>
        <p:spPr>
          <a:xfrm>
            <a:off x="-3032125" y="1022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p168"/>
          <p:cNvSpPr txBox="1"/>
          <p:nvPr/>
        </p:nvSpPr>
        <p:spPr>
          <a:xfrm>
            <a:off x="228600" y="990600"/>
            <a:ext cx="7772400" cy="14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light?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“light” = narrow frequency band of electromagnetic spectrum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Electromagnetic Spectrum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Red: 3.8x10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hertz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Violet: 7.9x10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hertz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5" name="Google Shape;2055;p168" descr="spectr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1981200"/>
            <a:ext cx="48482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69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0000"/>
                </a:solidFill>
              </a:rPr>
              <a:t>Properties of light</a:t>
            </a:r>
            <a:endParaRPr sz="3200" b="1">
              <a:solidFill>
                <a:srgbClr val="000066"/>
              </a:solidFill>
            </a:endParaRPr>
          </a:p>
        </p:txBody>
      </p:sp>
      <p:pic>
        <p:nvPicPr>
          <p:cNvPr id="2061" name="Google Shape;2061;p169" descr="[Mixture of Colorants]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1219200"/>
            <a:ext cx="34290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169"/>
          <p:cNvSpPr txBox="1"/>
          <p:nvPr/>
        </p:nvSpPr>
        <p:spPr>
          <a:xfrm>
            <a:off x="4114800" y="1219200"/>
            <a:ext cx="4572000" cy="438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light strikes an object, wavelengths may be reflected, absorbed or transmitted.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Colorants can be mixed to control the wavelengths and colors we see.</a:t>
            </a:r>
            <a:r>
              <a:rPr lang="en-US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1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000066"/>
                </a:solidFill>
              </a:rPr>
              <a:t>Visible light is an electromagnetic wave in the range 400-700 nm</a:t>
            </a:r>
            <a:endParaRPr/>
          </a:p>
        </p:txBody>
      </p:sp>
      <p:pic>
        <p:nvPicPr>
          <p:cNvPr id="2068" name="Google Shape;2068;p170" descr="http://www.cs.sfu.ca/undergrad/CourseMaterials/CMPT479/material/notes/Chap3/Chap3.3/Topic3.fig_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371600"/>
            <a:ext cx="81534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9" name="Google Shape;2069;p170"/>
          <p:cNvSpPr txBox="1"/>
          <p:nvPr/>
        </p:nvSpPr>
        <p:spPr>
          <a:xfrm>
            <a:off x="7696200" y="60960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light</a:t>
            </a:r>
            <a:endParaRPr/>
          </a:p>
        </p:txBody>
      </p:sp>
      <p:sp>
        <p:nvSpPr>
          <p:cNvPr id="2070" name="Google Shape;2070;p170"/>
          <p:cNvSpPr txBox="1"/>
          <p:nvPr/>
        </p:nvSpPr>
        <p:spPr>
          <a:xfrm>
            <a:off x="609600" y="61722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Violet light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1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Properties of light</a:t>
            </a:r>
            <a:endParaRPr/>
          </a:p>
        </p:txBody>
      </p:sp>
      <p:sp>
        <p:nvSpPr>
          <p:cNvPr id="2078" name="Google Shape;2078;p1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Monochrome light can be described by frequency f and wavelength λ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 = λ f (c = speed of light)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Normally, a ray of light </a:t>
            </a:r>
            <a:br>
              <a:rPr lang="en-US" sz="2400"/>
            </a:br>
            <a:r>
              <a:rPr lang="en-US" sz="2400"/>
              <a:t>contains many different </a:t>
            </a:r>
            <a:br>
              <a:rPr lang="en-US" sz="2400"/>
            </a:br>
            <a:r>
              <a:rPr lang="en-US" sz="2400"/>
              <a:t>waves with individual </a:t>
            </a:r>
            <a:br>
              <a:rPr lang="en-US" sz="2400"/>
            </a:br>
            <a:r>
              <a:rPr lang="en-US" sz="2400"/>
              <a:t>frequencies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associated distribution </a:t>
            </a:r>
            <a:br>
              <a:rPr lang="en-US" sz="2400"/>
            </a:br>
            <a:r>
              <a:rPr lang="en-US" sz="2400"/>
              <a:t>of wavelength intensities </a:t>
            </a:r>
            <a:br>
              <a:rPr lang="en-US" sz="2400"/>
            </a:br>
            <a:r>
              <a:rPr lang="en-US" sz="2400"/>
              <a:t>per wavelength is referred </a:t>
            </a:r>
            <a:br>
              <a:rPr lang="en-US" sz="2400"/>
            </a:br>
            <a:r>
              <a:rPr lang="en-US" sz="2400"/>
              <a:t>to as the spectrum of </a:t>
            </a:r>
            <a:br>
              <a:rPr lang="en-US" sz="2400"/>
            </a:br>
            <a:r>
              <a:rPr lang="en-US" sz="2400"/>
              <a:t>a given ray or light source</a:t>
            </a:r>
            <a:endParaRPr/>
          </a:p>
          <a:p>
            <a:pPr marL="342900" lvl="0" indent="-190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grpSp>
        <p:nvGrpSpPr>
          <p:cNvPr id="2" name="Google Shape;2079;p171"/>
          <p:cNvGrpSpPr/>
          <p:nvPr/>
        </p:nvGrpSpPr>
        <p:grpSpPr>
          <a:xfrm>
            <a:off x="4876800" y="2438400"/>
            <a:ext cx="3886200" cy="2971800"/>
            <a:chOff x="3652" y="1968"/>
            <a:chExt cx="1868" cy="1632"/>
          </a:xfrm>
        </p:grpSpPr>
        <p:pic>
          <p:nvPicPr>
            <p:cNvPr id="2080" name="Google Shape;2080;p17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52" y="1968"/>
              <a:ext cx="1868" cy="15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1" name="Google Shape;2081;p171"/>
            <p:cNvSpPr/>
            <p:nvPr/>
          </p:nvSpPr>
          <p:spPr>
            <a:xfrm>
              <a:off x="3696" y="3408"/>
              <a:ext cx="480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72"/>
          <p:cNvSpPr txBox="1"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Properties of light</a:t>
            </a:r>
            <a:endParaRPr/>
          </a:p>
        </p:txBody>
      </p:sp>
      <p:sp>
        <p:nvSpPr>
          <p:cNvPr id="2087" name="Google Shape;2087;p172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3886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light source such as the sun or a standard household light bulb emits all frequencies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within the visible range to produce white light.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white light is incident upon an opaque object, some frequencies are reflected and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some are absorbed.</a:t>
            </a:r>
            <a:endParaRPr/>
          </a:p>
        </p:txBody>
      </p:sp>
      <p:pic>
        <p:nvPicPr>
          <p:cNvPr id="2090" name="Google Shape;2090;p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685800"/>
            <a:ext cx="45624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1" name="Google Shape;2091;p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5400" y="3429000"/>
            <a:ext cx="30575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173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0000"/>
                </a:solidFill>
              </a:rPr>
              <a:t>Properties of light</a:t>
            </a:r>
            <a:endParaRPr sz="3200" b="1">
              <a:solidFill>
                <a:srgbClr val="000066"/>
              </a:solidFill>
            </a:endParaRPr>
          </a:p>
        </p:txBody>
      </p:sp>
      <p:sp>
        <p:nvSpPr>
          <p:cNvPr id="2097" name="Google Shape;2097;p173"/>
          <p:cNvSpPr txBox="1"/>
          <p:nvPr/>
        </p:nvSpPr>
        <p:spPr>
          <a:xfrm>
            <a:off x="0" y="914400"/>
            <a:ext cx="9144000" cy="444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The frequency ( or mix of frequencies ) of the light determines the color.</a:t>
            </a:r>
            <a:endParaRPr/>
          </a:p>
          <a:p>
            <a:pPr marL="0" marR="0" lvl="0" indent="-203200" algn="l" rtl="0">
              <a:spcBef>
                <a:spcPts val="16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The amount of light(sheer quantity of photons ) is the intensity.</a:t>
            </a:r>
            <a:endParaRPr/>
          </a:p>
          <a:p>
            <a:pPr marL="0" marR="0" lvl="0" indent="-203200" algn="l" rtl="0">
              <a:spcBef>
                <a:spcPts val="16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Three independent quantities are used to describe any particular color. </a:t>
            </a:r>
            <a:r>
              <a:rPr lang="en-US" sz="32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: hue, saturation, and lightness or brightness or intensity. </a:t>
            </a:r>
            <a:endParaRPr sz="3200">
              <a:solidFill>
                <a:srgbClr val="0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8" name="Google Shape;2098;p173"/>
          <p:cNvSpPr txBox="1"/>
          <p:nvPr/>
        </p:nvSpPr>
        <p:spPr>
          <a:xfrm>
            <a:off x="0" y="19812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12835</TotalTime>
  <Words>5709</Words>
  <Application>Microsoft Office PowerPoint</Application>
  <PresentationFormat>On-screen Show (4:3)</PresentationFormat>
  <Paragraphs>1145</Paragraphs>
  <Slides>147</Slides>
  <Notes>73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147</vt:i4>
      </vt:variant>
    </vt:vector>
  </HeadingPairs>
  <TitlesOfParts>
    <vt:vector size="149" baseType="lpstr">
      <vt:lpstr>Office Theme</vt:lpstr>
      <vt:lpstr>Equation</vt:lpstr>
      <vt:lpstr>6TH SEMESTER - COMPUTER GRAPHICS AND VISUALIZATION (18CS62)   MODULE-3 CLIPPING, 3D GEOMETRIC TRANSFORMATIONS ,COLOR AND ILLUMINATION MODELS</vt:lpstr>
      <vt:lpstr>CLIPPING</vt:lpstr>
      <vt:lpstr>2D Clipping</vt:lpstr>
      <vt:lpstr>2D Clipping</vt:lpstr>
      <vt:lpstr>2D Clipping</vt:lpstr>
      <vt:lpstr>2D Clipping</vt:lpstr>
      <vt:lpstr>2D Clipping</vt:lpstr>
      <vt:lpstr>2D Clipping</vt:lpstr>
      <vt:lpstr>2D Clipping</vt:lpstr>
      <vt:lpstr>2D Clipping</vt:lpstr>
      <vt:lpstr>2D Clipping</vt:lpstr>
      <vt:lpstr>2D Clipping</vt:lpstr>
      <vt:lpstr>2D Clipping</vt:lpstr>
      <vt:lpstr>2D Clipping</vt:lpstr>
      <vt:lpstr>Clipping window</vt:lpstr>
      <vt:lpstr>Window to Viewport Coordinate Transformation</vt:lpstr>
      <vt:lpstr>Window to Viewport Coordinate Transformation</vt:lpstr>
      <vt:lpstr>2D Clipping</vt:lpstr>
      <vt:lpstr>Point Clipping</vt:lpstr>
      <vt:lpstr>Line Clipping</vt:lpstr>
      <vt:lpstr>Line Clipping</vt:lpstr>
      <vt:lpstr>2D Line Clipping Algorithms</vt:lpstr>
      <vt:lpstr>Cohen-Sutherland Line Clipping 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Clipping Algorithm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Polygon Clipping</vt:lpstr>
      <vt:lpstr>Polygon Clipping</vt:lpstr>
      <vt:lpstr>Polygon Clipping</vt:lpstr>
      <vt:lpstr>Sutherland-Hodgman Area Clipping</vt:lpstr>
      <vt:lpstr>Sutherland-Hodgeman Polygon Clipping</vt:lpstr>
      <vt:lpstr>Sutherland-Hodgeman Polygon Clipping</vt:lpstr>
      <vt:lpstr>Sutherland-Hodgeman Polygon Clipping</vt:lpstr>
      <vt:lpstr>Sutherland-Hodgeman Polygon Clipping</vt:lpstr>
      <vt:lpstr>Sutherland-Hodgeman Polygon Clipping</vt:lpstr>
      <vt:lpstr>Sutherland-Hodgman Polygon Clipping</vt:lpstr>
      <vt:lpstr>Flow Chart</vt:lpstr>
      <vt:lpstr>Flow Chart</vt:lpstr>
      <vt:lpstr>Sutherland-Hodgeman Polygon Clipping</vt:lpstr>
      <vt:lpstr>Other Area Clipping Concerns</vt:lpstr>
      <vt:lpstr>Text Clipping</vt:lpstr>
      <vt:lpstr>Text Clipping</vt:lpstr>
      <vt:lpstr>Text Clipping</vt:lpstr>
      <vt:lpstr>Text Clipping</vt:lpstr>
      <vt:lpstr>Curve Clipping</vt:lpstr>
      <vt:lpstr>Curve Clipping</vt:lpstr>
      <vt:lpstr>Curve Clipping</vt:lpstr>
      <vt:lpstr>3D Transformations.</vt:lpstr>
      <vt:lpstr>Simple extension to the 3D case:</vt:lpstr>
      <vt:lpstr>Scale in 3D.</vt:lpstr>
      <vt:lpstr>Rotation in 3D</vt:lpstr>
      <vt:lpstr>Slide 67</vt:lpstr>
      <vt:lpstr>Slide 68</vt:lpstr>
      <vt:lpstr>Slide 69</vt:lpstr>
      <vt:lpstr>Rotation around an axis parallel to x-axis</vt:lpstr>
      <vt:lpstr>Slide 71</vt:lpstr>
      <vt:lpstr>Slide 72</vt:lpstr>
      <vt:lpstr>Slide 73</vt:lpstr>
      <vt:lpstr>Slide 74</vt:lpstr>
      <vt:lpstr>Slide 75</vt:lpstr>
      <vt:lpstr>Slide 76</vt:lpstr>
      <vt:lpstr>Rows of upper-left 3x3 submatrix, when rotated by R lie on the x,y  and z axes</vt:lpstr>
      <vt:lpstr>Slide 78</vt:lpstr>
      <vt:lpstr>Slide 79</vt:lpstr>
      <vt:lpstr>Slide 80</vt:lpstr>
      <vt:lpstr>Slide 81</vt:lpstr>
      <vt:lpstr>More 3D transformations</vt:lpstr>
      <vt:lpstr>Slide 83</vt:lpstr>
      <vt:lpstr>Slide 84</vt:lpstr>
      <vt:lpstr>Affine transformations 1</vt:lpstr>
      <vt:lpstr>Affine transformations 2</vt:lpstr>
      <vt:lpstr>Slide 87</vt:lpstr>
      <vt:lpstr>Slide 88</vt:lpstr>
      <vt:lpstr>Slide 89</vt:lpstr>
      <vt:lpstr>OpenGL Matrix Operations</vt:lpstr>
      <vt:lpstr>Basic OpenGL Geometric Transformation function</vt:lpstr>
      <vt:lpstr>Slide 92</vt:lpstr>
      <vt:lpstr>What is Color </vt:lpstr>
      <vt:lpstr>Properties of light </vt:lpstr>
      <vt:lpstr>Properties of light</vt:lpstr>
      <vt:lpstr>Visible light is an electromagnetic wave in the range 400-700 nm</vt:lpstr>
      <vt:lpstr>Properties of light</vt:lpstr>
      <vt:lpstr>Properties of light</vt:lpstr>
      <vt:lpstr>Properties of light</vt:lpstr>
      <vt:lpstr>Psychological Characteristics of Color</vt:lpstr>
      <vt:lpstr>Psychological Characteristics of Color</vt:lpstr>
      <vt:lpstr>Psychological Characteristics of Color</vt:lpstr>
      <vt:lpstr>Psychological Characteristics of Color</vt:lpstr>
      <vt:lpstr>Psychological Characteristics of Color</vt:lpstr>
      <vt:lpstr>Color Model</vt:lpstr>
      <vt:lpstr>Color Model</vt:lpstr>
      <vt:lpstr>Color Model</vt:lpstr>
      <vt:lpstr>Color Model</vt:lpstr>
      <vt:lpstr>Intuitive Color Concepts</vt:lpstr>
      <vt:lpstr>Intuitive Color Concepts</vt:lpstr>
      <vt:lpstr>There are two types of color models</vt:lpstr>
      <vt:lpstr>Slide 112</vt:lpstr>
      <vt:lpstr>Slide 113</vt:lpstr>
      <vt:lpstr>The RGB Color Model</vt:lpstr>
      <vt:lpstr>RGB Model</vt:lpstr>
      <vt:lpstr>Slide 116</vt:lpstr>
      <vt:lpstr>RGB Model</vt:lpstr>
      <vt:lpstr>The RGB Color Model</vt:lpstr>
      <vt:lpstr>Example for RGB Color Model for CRT Displays </vt:lpstr>
      <vt:lpstr>Slide 120</vt:lpstr>
      <vt:lpstr>CMY Color Models</vt:lpstr>
      <vt:lpstr>CMY Model</vt:lpstr>
      <vt:lpstr>The CMY Color Models</vt:lpstr>
      <vt:lpstr>CMYK Model</vt:lpstr>
      <vt:lpstr>Slide 125</vt:lpstr>
      <vt:lpstr>Slide 126</vt:lpstr>
      <vt:lpstr>Basic Illumination Model</vt:lpstr>
      <vt:lpstr>Illumination Model</vt:lpstr>
      <vt:lpstr>Hardness of illumination model</vt:lpstr>
      <vt:lpstr>Illumination model</vt:lpstr>
      <vt:lpstr>Illumination Model</vt:lpstr>
      <vt:lpstr>Ambient Light</vt:lpstr>
      <vt:lpstr>Surface Lighting Effects</vt:lpstr>
      <vt:lpstr>Diffuse Reflection/Perfect Diffuse Reflection</vt:lpstr>
      <vt:lpstr>Specular Reflection (contd…)</vt:lpstr>
      <vt:lpstr>Specular Reflection</vt:lpstr>
      <vt:lpstr>Example of Specular Reflection</vt:lpstr>
      <vt:lpstr>Specular Reflection</vt:lpstr>
      <vt:lpstr>Example</vt:lpstr>
      <vt:lpstr>Basic illumination model </vt:lpstr>
      <vt:lpstr>Basic illumination model </vt:lpstr>
      <vt:lpstr>Basic illumination model </vt:lpstr>
      <vt:lpstr>Basic illumination model </vt:lpstr>
      <vt:lpstr>Basic illumination model </vt:lpstr>
      <vt:lpstr>Q.Explain Cohen Sutherland line clipping, clip the lines with coordinates (x0,y0)=(60,20) and (x1,y1) =(80,120) given the window boundaries( xwmin,ywmin)=(50,50) and (xmax, ymax) = (100,100) </vt:lpstr>
      <vt:lpstr>Slide 146</vt:lpstr>
      <vt:lpstr>Thank You!!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Clipping</dc:title>
  <dc:creator>admin</dc:creator>
  <cp:lastModifiedBy>admin</cp:lastModifiedBy>
  <cp:revision>7</cp:revision>
  <dcterms:created xsi:type="dcterms:W3CDTF">2006-08-16T00:00:00Z</dcterms:created>
  <dcterms:modified xsi:type="dcterms:W3CDTF">2022-07-04T02:54:20Z</dcterms:modified>
</cp:coreProperties>
</file>