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357337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8554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951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873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19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626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8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7465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300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747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58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e7ad9bc1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e7ad9bc1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9496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80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75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14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73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572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628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844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365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0"/>
          <p:cNvGrpSpPr/>
          <p:nvPr/>
        </p:nvGrpSpPr>
        <p:grpSpPr>
          <a:xfrm>
            <a:off x="0" y="-8467"/>
            <a:ext cx="12192000" cy="6866467"/>
            <a:chOff x="0" y="-8467"/>
            <a:chExt cx="12192000" cy="6866467"/>
          </a:xfrm>
        </p:grpSpPr>
        <p:cxnSp>
          <p:nvCxnSpPr>
            <p:cNvPr id="24" name="Google Shape;24;p20"/>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0"/>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0"/>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27" name="Google Shape;27;p20"/>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0"/>
            <p:cNvSpPr/>
            <p:nvPr/>
          </p:nvSpPr>
          <p:spPr>
            <a:xfrm>
              <a:off x="8932333" y="3048000"/>
              <a:ext cx="3259667" cy="3810000"/>
            </a:xfrm>
            <a:prstGeom prst="triangle">
              <a:avLst>
                <a:gd name="adj" fmla="val 100000"/>
              </a:avLst>
            </a:prstGeom>
            <a:solidFill>
              <a:schemeClr val="accent2">
                <a:alpha val="7058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0"/>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30" name="Google Shape;30;p20"/>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31" name="Google Shape;31;p20"/>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32" name="Google Shape;32;p20"/>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0"/>
            <p:cNvSpPr/>
            <p:nvPr/>
          </p:nvSpPr>
          <p:spPr>
            <a:xfrm rot="10800000">
              <a:off x="0" y="0"/>
              <a:ext cx="842596" cy="5666154"/>
            </a:xfrm>
            <a:prstGeom prst="triangle">
              <a:avLst>
                <a:gd name="adj" fmla="val 100000"/>
              </a:avLst>
            </a:prstGeom>
            <a:solidFill>
              <a:schemeClr val="accent1">
                <a:alpha val="8352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0"/>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4" name="Google Shape;94;p29"/>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5" name="Google Shape;95;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9" name="Google Shape;99;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3" name="Google Shape;103;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6"/>
        <p:cNvGrpSpPr/>
        <p:nvPr/>
      </p:nvGrpSpPr>
      <p:grpSpPr>
        <a:xfrm>
          <a:off x="0" y="0"/>
          <a:ext cx="0" cy="0"/>
          <a:chOff x="0" y="0"/>
          <a:chExt cx="0" cy="0"/>
        </a:xfrm>
      </p:grpSpPr>
      <p:sp>
        <p:nvSpPr>
          <p:cNvPr id="107" name="Google Shape;107;p31"/>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9" name="Google Shape;109;p3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0" name="Google Shape;11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13" name="Google Shape;113;p31"/>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4" name="Google Shape;114;p31"/>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BFE47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5"/>
        <p:cNvGrpSpPr/>
        <p:nvPr/>
      </p:nvGrpSpPr>
      <p:grpSpPr>
        <a:xfrm>
          <a:off x="0" y="0"/>
          <a:ext cx="0" cy="0"/>
          <a:chOff x="0" y="0"/>
          <a:chExt cx="0" cy="0"/>
        </a:xfrm>
      </p:grpSpPr>
      <p:sp>
        <p:nvSpPr>
          <p:cNvPr id="116" name="Google Shape;116;p32"/>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2"/>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8" name="Google Shape;118;p32"/>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9" name="Google Shape;119;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2"/>
        <p:cNvGrpSpPr/>
        <p:nvPr/>
      </p:nvGrpSpPr>
      <p:grpSpPr>
        <a:xfrm>
          <a:off x="0" y="0"/>
          <a:ext cx="0" cy="0"/>
          <a:chOff x="0" y="0"/>
          <a:chExt cx="0" cy="0"/>
        </a:xfrm>
      </p:grpSpPr>
      <p:sp>
        <p:nvSpPr>
          <p:cNvPr id="123" name="Google Shape;123;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5" name="Google Shape;125;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8"/>
        <p:cNvGrpSpPr/>
        <p:nvPr/>
      </p:nvGrpSpPr>
      <p:grpSpPr>
        <a:xfrm>
          <a:off x="0" y="0"/>
          <a:ext cx="0" cy="0"/>
          <a:chOff x="0" y="0"/>
          <a:chExt cx="0" cy="0"/>
        </a:xfrm>
      </p:grpSpPr>
      <p:sp>
        <p:nvSpPr>
          <p:cNvPr id="129" name="Google Shape;129;p34"/>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4"/>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1" name="Google Shape;131;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8" name="Google Shape;48;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3"/>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4" name="Google Shape;54;p23"/>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1" name="Google Shape;61;p24"/>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24"/>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3" name="Google Shape;63;p24"/>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26"/>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4" name="Google Shape;74;p26"/>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75" name="Google Shape;75;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a:spLocks noGrp="1"/>
          </p:cNvSpPr>
          <p:nvPr>
            <p:ph type="pic" idx="2"/>
          </p:nvPr>
        </p:nvSpPr>
        <p:spPr>
          <a:xfrm>
            <a:off x="677334" y="609600"/>
            <a:ext cx="8596668" cy="3845718"/>
          </a:xfrm>
          <a:prstGeom prst="rect">
            <a:avLst/>
          </a:prstGeom>
          <a:noFill/>
          <a:ln>
            <a:noFill/>
          </a:ln>
        </p:spPr>
      </p:sp>
      <p:sp>
        <p:nvSpPr>
          <p:cNvPr id="81" name="Google Shape;81;p27"/>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8" name="Google Shape;88;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9"/>
          <p:cNvGrpSpPr/>
          <p:nvPr/>
        </p:nvGrpSpPr>
        <p:grpSpPr>
          <a:xfrm>
            <a:off x="0" y="-8467"/>
            <a:ext cx="12192000" cy="6866467"/>
            <a:chOff x="0" y="-8467"/>
            <a:chExt cx="12192000" cy="6866467"/>
          </a:xfrm>
        </p:grpSpPr>
        <p:cxnSp>
          <p:nvCxnSpPr>
            <p:cNvPr id="7" name="Google Shape;7;p19"/>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9"/>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9"/>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8627"/>
              </a:schemeClr>
            </a:solidFill>
            <a:ln>
              <a:noFill/>
            </a:ln>
          </p:spPr>
        </p:sp>
        <p:sp>
          <p:nvSpPr>
            <p:cNvPr id="10" name="Google Shape;10;p19"/>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9"/>
            <p:cNvSpPr/>
            <p:nvPr/>
          </p:nvSpPr>
          <p:spPr>
            <a:xfrm>
              <a:off x="8932333" y="3048000"/>
              <a:ext cx="3259667" cy="3810000"/>
            </a:xfrm>
            <a:prstGeom prst="triangle">
              <a:avLst>
                <a:gd name="adj" fmla="val 100000"/>
              </a:avLst>
            </a:prstGeom>
            <a:solidFill>
              <a:schemeClr val="accent2">
                <a:alpha val="7058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9"/>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8627"/>
              </a:srgbClr>
            </a:solidFill>
            <a:ln>
              <a:noFill/>
            </a:ln>
          </p:spPr>
        </p:sp>
        <p:sp>
          <p:nvSpPr>
            <p:cNvPr id="13" name="Google Shape;13;p19"/>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8627"/>
              </a:srgbClr>
            </a:solidFill>
            <a:ln>
              <a:noFill/>
            </a:ln>
          </p:spPr>
        </p:sp>
        <p:sp>
          <p:nvSpPr>
            <p:cNvPr id="14" name="Google Shape;14;p19"/>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3529"/>
              </a:schemeClr>
            </a:solidFill>
            <a:ln>
              <a:noFill/>
            </a:ln>
          </p:spPr>
        </p:sp>
        <p:sp>
          <p:nvSpPr>
            <p:cNvPr id="15" name="Google Shape;15;p19"/>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9"/>
            <p:cNvSpPr/>
            <p:nvPr/>
          </p:nvSpPr>
          <p:spPr>
            <a:xfrm>
              <a:off x="0" y="4013200"/>
              <a:ext cx="448733" cy="2844800"/>
            </a:xfrm>
            <a:prstGeom prst="triangle">
              <a:avLst>
                <a:gd name="adj" fmla="val 0"/>
              </a:avLst>
            </a:prstGeom>
            <a:solidFill>
              <a:schemeClr val="accent1">
                <a:alpha val="8352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
          <p:cNvSpPr txBox="1">
            <a:spLocks noGrp="1"/>
          </p:cNvSpPr>
          <p:nvPr>
            <p:ph type="ctrTitle"/>
          </p:nvPr>
        </p:nvSpPr>
        <p:spPr>
          <a:xfrm>
            <a:off x="2222696" y="1903752"/>
            <a:ext cx="7779433" cy="1038383"/>
          </a:xfrm>
          <a:prstGeom prst="rect">
            <a:avLst/>
          </a:prstGeom>
          <a:noFill/>
          <a:ln>
            <a:noFill/>
          </a:ln>
        </p:spPr>
        <p:txBody>
          <a:bodyPr spcFirstLastPara="1" wrap="square" lIns="91425" tIns="45700" rIns="91425" bIns="45700" anchor="b" anchorCtr="0">
            <a:normAutofit fontScale="90000"/>
          </a:bodyPr>
          <a:lstStyle/>
          <a:p>
            <a:pPr marL="0" lvl="0" indent="0" algn="r" rtl="0">
              <a:lnSpc>
                <a:spcPct val="100000"/>
              </a:lnSpc>
              <a:spcBef>
                <a:spcPts val="0"/>
              </a:spcBef>
              <a:spcAft>
                <a:spcPts val="0"/>
              </a:spcAft>
              <a:buClr>
                <a:schemeClr val="accent1"/>
              </a:buClr>
              <a:buSzPct val="111111"/>
              <a:buFont typeface="Trebuchet MS"/>
              <a:buNone/>
            </a:pPr>
            <a:r>
              <a:rPr lang="en-US" sz="2400" b="1"/>
              <a:t>COMPUTER GRAPHICS &amp; IMAGE PROCESSING</a:t>
            </a:r>
            <a:r>
              <a:rPr lang="en-US" sz="2400" b="1" cap="none"/>
              <a:t/>
            </a:r>
            <a:br>
              <a:rPr lang="en-US" sz="2400" b="1" cap="none"/>
            </a:br>
            <a:r>
              <a:rPr lang="en-US" sz="2400" b="1"/>
              <a:t>(21CS63)</a:t>
            </a:r>
            <a:br>
              <a:rPr lang="en-US" sz="2400" b="1"/>
            </a:br>
            <a:r>
              <a:rPr lang="en-US" sz="2400" b="1"/>
              <a:t>MODULE 3</a:t>
            </a:r>
            <a:endParaRPr sz="2400" b="1"/>
          </a:p>
        </p:txBody>
      </p:sp>
      <p:sp>
        <p:nvSpPr>
          <p:cNvPr id="139" name="Google Shape;139;p1"/>
          <p:cNvSpPr txBox="1">
            <a:spLocks noGrp="1"/>
          </p:cNvSpPr>
          <p:nvPr>
            <p:ph type="subTitle" idx="1"/>
          </p:nvPr>
        </p:nvSpPr>
        <p:spPr>
          <a:xfrm>
            <a:off x="2608289" y="3907728"/>
            <a:ext cx="6670622" cy="1203915"/>
          </a:xfrm>
          <a:prstGeom prst="rect">
            <a:avLst/>
          </a:prstGeom>
          <a:noFill/>
          <a:ln>
            <a:noFill/>
          </a:ln>
        </p:spPr>
        <p:txBody>
          <a:bodyPr spcFirstLastPara="1" wrap="square" lIns="91425" tIns="45700" rIns="91425" bIns="45700" anchor="t" anchorCtr="0">
            <a:normAutofit fontScale="25000" lnSpcReduction="20000"/>
          </a:bodyPr>
          <a:lstStyle/>
          <a:p>
            <a:pPr marL="0" lvl="0" indent="0" algn="r" rtl="0">
              <a:lnSpc>
                <a:spcPct val="100000"/>
              </a:lnSpc>
              <a:spcBef>
                <a:spcPts val="0"/>
              </a:spcBef>
              <a:spcAft>
                <a:spcPts val="0"/>
              </a:spcAft>
              <a:buSzPct val="80000"/>
              <a:buNone/>
            </a:pPr>
            <a:endParaRPr sz="1600" b="1"/>
          </a:p>
          <a:p>
            <a:pPr marL="0" lvl="0" indent="0" algn="r" rtl="0">
              <a:lnSpc>
                <a:spcPct val="100000"/>
              </a:lnSpc>
              <a:spcBef>
                <a:spcPts val="0"/>
              </a:spcBef>
              <a:spcAft>
                <a:spcPts val="0"/>
              </a:spcAft>
              <a:buSzPts val="320"/>
              <a:buNone/>
            </a:pPr>
            <a:r>
              <a:rPr lang="en-US" sz="7257" b="1"/>
              <a:t>VARALAKSHMI B D</a:t>
            </a:r>
            <a:endParaRPr sz="7257" b="1"/>
          </a:p>
          <a:p>
            <a:pPr marL="0" lvl="0" indent="0" algn="r" rtl="0">
              <a:lnSpc>
                <a:spcPct val="100000"/>
              </a:lnSpc>
              <a:spcBef>
                <a:spcPts val="0"/>
              </a:spcBef>
              <a:spcAft>
                <a:spcPts val="0"/>
              </a:spcAft>
              <a:buSzPts val="320"/>
              <a:buNone/>
            </a:pPr>
            <a:r>
              <a:rPr lang="en-US" sz="7257" b="1"/>
              <a:t>ASSISTANT PROFESSOR </a:t>
            </a:r>
            <a:endParaRPr sz="7257" b="1"/>
          </a:p>
          <a:p>
            <a:pPr marL="0" lvl="0" indent="0" algn="r" rtl="0">
              <a:lnSpc>
                <a:spcPct val="100000"/>
              </a:lnSpc>
              <a:spcBef>
                <a:spcPts val="0"/>
              </a:spcBef>
              <a:spcAft>
                <a:spcPts val="0"/>
              </a:spcAft>
              <a:buSzPts val="320"/>
              <a:buNone/>
            </a:pPr>
            <a:r>
              <a:rPr lang="en-US" sz="7257" b="1"/>
              <a:t>Department of Computer Science &amp; Engineering</a:t>
            </a:r>
            <a:endParaRPr sz="7457" b="1"/>
          </a:p>
          <a:p>
            <a:pPr marL="0" lvl="0" indent="0" algn="r" rtl="0">
              <a:lnSpc>
                <a:spcPct val="100000"/>
              </a:lnSpc>
              <a:spcBef>
                <a:spcPts val="1000"/>
              </a:spcBef>
              <a:spcAft>
                <a:spcPts val="0"/>
              </a:spcAft>
              <a:buSzPts val="320"/>
              <a:buNone/>
            </a:pPr>
            <a:r>
              <a:rPr lang="en-US" sz="7257" b="1"/>
              <a:t>VI Semester</a:t>
            </a:r>
            <a:endParaRPr sz="7457" b="1"/>
          </a:p>
          <a:p>
            <a:pPr marL="0" lvl="0" indent="0" algn="r" rtl="0">
              <a:lnSpc>
                <a:spcPct val="100000"/>
              </a:lnSpc>
              <a:spcBef>
                <a:spcPts val="1000"/>
              </a:spcBef>
              <a:spcAft>
                <a:spcPts val="0"/>
              </a:spcAft>
              <a:buSzPts val="320"/>
              <a:buNone/>
            </a:pPr>
            <a:r>
              <a:rPr lang="en-US" sz="7257" b="1"/>
              <a:t>2023-24</a:t>
            </a:r>
            <a:endParaRPr sz="7457" b="1"/>
          </a:p>
          <a:p>
            <a:pPr marL="0" lvl="0" indent="0" algn="r" rtl="0">
              <a:lnSpc>
                <a:spcPct val="100000"/>
              </a:lnSpc>
              <a:spcBef>
                <a:spcPts val="1000"/>
              </a:spcBef>
              <a:spcAft>
                <a:spcPts val="0"/>
              </a:spcAft>
              <a:buSzPct val="79999"/>
              <a:buNone/>
            </a:pP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Feedback</a:t>
            </a:r>
            <a:br>
              <a:rPr lang="en-US" b="1"/>
            </a:br>
            <a:endParaRPr/>
          </a:p>
        </p:txBody>
      </p:sp>
      <p:sp>
        <p:nvSpPr>
          <p:cNvPr id="193" name="Google Shape;193;p1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00000"/>
              </a:lnSpc>
              <a:spcBef>
                <a:spcPts val="1000"/>
              </a:spcBef>
              <a:spcAft>
                <a:spcPts val="0"/>
              </a:spcAft>
              <a:buSzPts val="1440"/>
              <a:buChar char="►"/>
            </a:pPr>
            <a:r>
              <a:rPr lang="en-US"/>
              <a:t>Responding to user actions is another important feature of an interface, particularly for an inexperienced user. As each action is entered, some response should be given. Otherwise, a user might begin to wonder what the system is doing and whether the input should be reentered.</a:t>
            </a:r>
            <a:endParaRPr/>
          </a:p>
          <a:p>
            <a:pPr marL="457200" lvl="0" indent="-320040" algn="l" rtl="0">
              <a:lnSpc>
                <a:spcPct val="100000"/>
              </a:lnSpc>
              <a:spcBef>
                <a:spcPts val="1000"/>
              </a:spcBef>
              <a:spcAft>
                <a:spcPts val="0"/>
              </a:spcAft>
              <a:buSzPts val="1440"/>
              <a:buChar char="►"/>
            </a:pPr>
            <a:r>
              <a:rPr lang="en-US"/>
              <a:t>Feedback can be given in many forms, such as highlighting an object, displaying an icon or message, and displaying a selected menu option in a different color. When the processing of a requested action is lengthy, the display of a flashing message, clock, hourglass, or other progress indicator is important. </a:t>
            </a:r>
            <a:endParaRPr/>
          </a:p>
          <a:p>
            <a:pPr marL="457200" lvl="0" indent="-320040" algn="l" rtl="0">
              <a:lnSpc>
                <a:spcPct val="100000"/>
              </a:lnSpc>
              <a:spcBef>
                <a:spcPts val="1000"/>
              </a:spcBef>
              <a:spcAft>
                <a:spcPts val="0"/>
              </a:spcAft>
              <a:buSzPts val="1440"/>
              <a:buChar char="►"/>
            </a:pPr>
            <a:r>
              <a:rPr lang="en-US"/>
              <a:t>It may also be possible for the system to display partial results as they are completed, so that the final display is built up a piece at a time. The system might also allow a user to input other commands or data while one instruction is being processed.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Design of Animation Sequences</a:t>
            </a:r>
            <a:br>
              <a:rPr lang="en-US" b="1"/>
            </a:br>
            <a:endParaRPr/>
          </a:p>
        </p:txBody>
      </p:sp>
      <p:sp>
        <p:nvSpPr>
          <p:cNvPr id="199" name="Google Shape;199;p1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Constructing an animation sequence can be a complicated task, particularly when it involves a story line and multiple objects, each of which can move in a different way. A basic approach is to design such animation sequences using the following development stages:</a:t>
            </a:r>
            <a:endParaRPr/>
          </a:p>
          <a:p>
            <a:pPr marL="457200" lvl="0" indent="-320040" algn="l" rtl="0">
              <a:lnSpc>
                <a:spcPct val="100000"/>
              </a:lnSpc>
              <a:spcBef>
                <a:spcPts val="1000"/>
              </a:spcBef>
              <a:spcAft>
                <a:spcPts val="0"/>
              </a:spcAft>
              <a:buSzPts val="1440"/>
              <a:buChar char="►"/>
            </a:pPr>
            <a:r>
              <a:rPr lang="en-US"/>
              <a:t>• Storyboard layout</a:t>
            </a:r>
            <a:endParaRPr/>
          </a:p>
          <a:p>
            <a:pPr marL="457200" lvl="0" indent="-320040" algn="l" rtl="0">
              <a:lnSpc>
                <a:spcPct val="100000"/>
              </a:lnSpc>
              <a:spcBef>
                <a:spcPts val="1000"/>
              </a:spcBef>
              <a:spcAft>
                <a:spcPts val="0"/>
              </a:spcAft>
              <a:buSzPts val="1440"/>
              <a:buChar char="►"/>
            </a:pPr>
            <a:r>
              <a:rPr lang="en-US"/>
              <a:t>• Object definitions</a:t>
            </a:r>
            <a:endParaRPr/>
          </a:p>
          <a:p>
            <a:pPr marL="457200" lvl="0" indent="-320040" algn="l" rtl="0">
              <a:lnSpc>
                <a:spcPct val="100000"/>
              </a:lnSpc>
              <a:spcBef>
                <a:spcPts val="1000"/>
              </a:spcBef>
              <a:spcAft>
                <a:spcPts val="0"/>
              </a:spcAft>
              <a:buSzPts val="1440"/>
              <a:buChar char="►"/>
            </a:pPr>
            <a:r>
              <a:rPr lang="en-US"/>
              <a:t>• Key-frame specifications</a:t>
            </a:r>
            <a:endParaRPr/>
          </a:p>
          <a:p>
            <a:pPr marL="457200" lvl="0" indent="-320040" algn="l" rtl="0">
              <a:lnSpc>
                <a:spcPct val="100000"/>
              </a:lnSpc>
              <a:spcBef>
                <a:spcPts val="1000"/>
              </a:spcBef>
              <a:spcAft>
                <a:spcPts val="0"/>
              </a:spcAft>
              <a:buSzPts val="1440"/>
              <a:buChar char="►"/>
            </a:pPr>
            <a:r>
              <a:rPr lang="en-US"/>
              <a:t>• Generation of in-between frames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storyboard</a:t>
            </a:r>
            <a:endParaRPr/>
          </a:p>
        </p:txBody>
      </p:sp>
      <p:sp>
        <p:nvSpPr>
          <p:cNvPr id="205" name="Google Shape;205;p1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The </a:t>
            </a:r>
            <a:r>
              <a:rPr lang="en-US" b="1"/>
              <a:t>storyboard </a:t>
            </a:r>
            <a:r>
              <a:rPr lang="en-US"/>
              <a:t>is an outline of the action. It defines the motion sequence as a set of basic events that are to take place. </a:t>
            </a:r>
            <a:endParaRPr/>
          </a:p>
          <a:p>
            <a:pPr marL="457200" lvl="0" indent="-320040" algn="l" rtl="0">
              <a:lnSpc>
                <a:spcPct val="100000"/>
              </a:lnSpc>
              <a:spcBef>
                <a:spcPts val="1000"/>
              </a:spcBef>
              <a:spcAft>
                <a:spcPts val="0"/>
              </a:spcAft>
              <a:buSzPts val="1440"/>
              <a:buChar char="►"/>
            </a:pPr>
            <a:r>
              <a:rPr lang="en-US"/>
              <a:t>Depending on the type of animation to be produced, the storyboard could consist of a set of rough sketches, along with a brief description of the movements, or it could just be a list of the basic ideas for the action.</a:t>
            </a:r>
            <a:endParaRPr/>
          </a:p>
          <a:p>
            <a:pPr marL="457200" lvl="0" indent="-320040" algn="l" rtl="0">
              <a:lnSpc>
                <a:spcPct val="100000"/>
              </a:lnSpc>
              <a:spcBef>
                <a:spcPts val="1000"/>
              </a:spcBef>
              <a:spcAft>
                <a:spcPts val="0"/>
              </a:spcAft>
              <a:buSzPts val="1440"/>
              <a:buChar char="►"/>
            </a:pPr>
            <a:r>
              <a:rPr lang="en-US"/>
              <a:t>Originally, the set of motion sketches was attached to a large board that was used to present an overall view of the animation project. Hence, the name “storyboard.”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Object definition</a:t>
            </a:r>
            <a:endParaRPr/>
          </a:p>
        </p:txBody>
      </p:sp>
      <p:sp>
        <p:nvSpPr>
          <p:cNvPr id="211" name="Google Shape;211;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An </a:t>
            </a:r>
            <a:r>
              <a:rPr lang="en-US" b="1"/>
              <a:t>object definition </a:t>
            </a:r>
            <a:r>
              <a:rPr lang="en-US"/>
              <a:t>is given for each participant in the action. </a:t>
            </a:r>
            <a:endParaRPr/>
          </a:p>
          <a:p>
            <a:pPr marL="457200" lvl="0" indent="-320040" algn="l" rtl="0">
              <a:lnSpc>
                <a:spcPct val="100000"/>
              </a:lnSpc>
              <a:spcBef>
                <a:spcPts val="1000"/>
              </a:spcBef>
              <a:spcAft>
                <a:spcPts val="0"/>
              </a:spcAft>
              <a:buSzPts val="1440"/>
              <a:buChar char="►"/>
            </a:pPr>
            <a:r>
              <a:rPr lang="en-US"/>
              <a:t>Objects can be defined in terms of basic shapes, such as polygons or spline surfaces. In addition, a description is often given of the movements that are to be performed by each character or object in the story.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Key frame</a:t>
            </a:r>
            <a:endParaRPr/>
          </a:p>
        </p:txBody>
      </p:sp>
      <p:sp>
        <p:nvSpPr>
          <p:cNvPr id="217" name="Google Shape;217;p1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just" rtl="0">
              <a:lnSpc>
                <a:spcPct val="100000"/>
              </a:lnSpc>
              <a:spcBef>
                <a:spcPts val="1000"/>
              </a:spcBef>
              <a:spcAft>
                <a:spcPts val="0"/>
              </a:spcAft>
              <a:buSzPts val="1440"/>
              <a:buChar char="►"/>
            </a:pPr>
            <a:r>
              <a:rPr lang="en-US"/>
              <a:t>A </a:t>
            </a:r>
            <a:r>
              <a:rPr lang="en-US" b="1"/>
              <a:t>key frame </a:t>
            </a:r>
            <a:r>
              <a:rPr lang="en-US"/>
              <a:t>is a detailed drawing of the scene at a certain time in the animation sequence. Within each key frame, each object (or character) is positioned according to the time for that frame. </a:t>
            </a:r>
            <a:endParaRPr/>
          </a:p>
          <a:p>
            <a:pPr marL="457200" lvl="0" indent="-320040" algn="just" rtl="0">
              <a:lnSpc>
                <a:spcPct val="100000"/>
              </a:lnSpc>
              <a:spcBef>
                <a:spcPts val="1000"/>
              </a:spcBef>
              <a:spcAft>
                <a:spcPts val="0"/>
              </a:spcAft>
              <a:buSzPts val="1440"/>
              <a:buChar char="►"/>
            </a:pPr>
            <a:r>
              <a:rPr lang="en-US"/>
              <a:t>Some key frames are chosen at extreme positions in the action; others are spaced so that the time interval between key frames is not too great. </a:t>
            </a:r>
            <a:endParaRPr/>
          </a:p>
          <a:p>
            <a:pPr marL="457200" lvl="0" indent="-320040" algn="just" rtl="0">
              <a:lnSpc>
                <a:spcPct val="100000"/>
              </a:lnSpc>
              <a:spcBef>
                <a:spcPts val="1000"/>
              </a:spcBef>
              <a:spcAft>
                <a:spcPts val="0"/>
              </a:spcAft>
              <a:buSzPts val="1440"/>
              <a:buChar char="►"/>
            </a:pPr>
            <a:r>
              <a:rPr lang="en-US"/>
              <a:t>More key frames are specified for intricate motions than for simple, slowly varying motions. Development of the key frames is generally the responsibility of the senior animators, and often a separate animator is assigned to each character in the animation.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In-betweens</a:t>
            </a:r>
            <a:endParaRPr/>
          </a:p>
        </p:txBody>
      </p:sp>
      <p:sp>
        <p:nvSpPr>
          <p:cNvPr id="223" name="Google Shape;223;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b="1"/>
              <a:t>In-betweens </a:t>
            </a:r>
            <a:r>
              <a:rPr lang="en-US"/>
              <a:t>are the intermediate frames between the key frames. The total number of frames, and hence the total number of in-betweens, needed for an animation is determined by the display media that is to be used. Film requires 24 frames per second, and graphics terminals are refreshed at the rate of 60 or more frames per second. </a:t>
            </a:r>
            <a:endParaRPr/>
          </a:p>
          <a:p>
            <a:pPr marL="457200" lvl="0" indent="-320040" algn="l" rtl="0">
              <a:lnSpc>
                <a:spcPct val="100000"/>
              </a:lnSpc>
              <a:spcBef>
                <a:spcPts val="1000"/>
              </a:spcBef>
              <a:spcAft>
                <a:spcPts val="0"/>
              </a:spcAft>
              <a:buSzPts val="1440"/>
              <a:buChar char="►"/>
            </a:pPr>
            <a:r>
              <a:rPr lang="en-US"/>
              <a:t>Typically, time intervals for the motion are set up so that there are from three to five in-betweens for each pair of key frames. Depending on the speed specified for the motion, some key frames could be duplicated. </a:t>
            </a:r>
            <a:endParaRPr/>
          </a:p>
          <a:p>
            <a:pPr marL="457200" lvl="0" indent="-320040" algn="l" rtl="0">
              <a:lnSpc>
                <a:spcPct val="100000"/>
              </a:lnSpc>
              <a:spcBef>
                <a:spcPts val="1000"/>
              </a:spcBef>
              <a:spcAft>
                <a:spcPts val="0"/>
              </a:spcAft>
              <a:buSzPts val="1440"/>
              <a:buChar char="►"/>
            </a:pPr>
            <a:r>
              <a:rPr lang="en-US"/>
              <a:t>As an example, a 1-minute film sequence with no duplication requires a total of 1,440 frames. If five in-betweens are required for each pair of key frames, then288 key frames would need to be developed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endParaRPr/>
          </a:p>
        </p:txBody>
      </p:sp>
      <p:sp>
        <p:nvSpPr>
          <p:cNvPr id="229" name="Google Shape;229;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just" rtl="0">
              <a:lnSpc>
                <a:spcPct val="100000"/>
              </a:lnSpc>
              <a:spcBef>
                <a:spcPts val="1000"/>
              </a:spcBef>
              <a:spcAft>
                <a:spcPts val="0"/>
              </a:spcAft>
              <a:buSzPts val="1440"/>
              <a:buChar char="►"/>
            </a:pPr>
            <a:r>
              <a:rPr lang="en-US"/>
              <a:t>There are several other tasks that may be required, depending on the application. These additional tasks include motion verification, editing, and the production and synchronization of a soundtrack. Many of the functions needed to produce general animations are now computer-generated. Figures 2 and 3 show examples of computer-generated frames for animation sequences.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7"/>
          <p:cNvPicPr preferRelativeResize="0"/>
          <p:nvPr/>
        </p:nvPicPr>
        <p:blipFill rotWithShape="1">
          <a:blip r:embed="rId3">
            <a:alphaModFix/>
          </a:blip>
          <a:srcRect/>
          <a:stretch/>
        </p:blipFill>
        <p:spPr>
          <a:xfrm>
            <a:off x="2961565" y="2160589"/>
            <a:ext cx="3238500" cy="3038475"/>
          </a:xfrm>
          <a:prstGeom prst="rect">
            <a:avLst/>
          </a:prstGeom>
          <a:noFill/>
          <a:ln>
            <a:noFill/>
          </a:ln>
        </p:spPr>
      </p:pic>
      <p:sp>
        <p:nvSpPr>
          <p:cNvPr id="235" name="Google Shape;235;p17"/>
          <p:cNvSpPr txBox="1">
            <a:spLocks noGrp="1"/>
          </p:cNvSpPr>
          <p:nvPr>
            <p:ph type="body" idx="1"/>
          </p:nvPr>
        </p:nvSpPr>
        <p:spPr>
          <a:xfrm>
            <a:off x="677333" y="464025"/>
            <a:ext cx="9776851" cy="5577338"/>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1000"/>
              </a:spcBef>
              <a:spcAft>
                <a:spcPts val="0"/>
              </a:spcAft>
              <a:buSzPts val="144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endParaRPr/>
          </a:p>
        </p:txBody>
      </p:sp>
      <p:pic>
        <p:nvPicPr>
          <p:cNvPr id="241" name="Google Shape;241;p18"/>
          <p:cNvPicPr preferRelativeResize="0"/>
          <p:nvPr/>
        </p:nvPicPr>
        <p:blipFill rotWithShape="1">
          <a:blip r:embed="rId3">
            <a:alphaModFix/>
          </a:blip>
          <a:srcRect/>
          <a:stretch/>
        </p:blipFill>
        <p:spPr>
          <a:xfrm>
            <a:off x="3084394" y="2160589"/>
            <a:ext cx="3200400" cy="3019425"/>
          </a:xfrm>
          <a:prstGeom prst="rect">
            <a:avLst/>
          </a:prstGeom>
          <a:noFill/>
          <a:ln>
            <a:noFill/>
          </a:ln>
        </p:spPr>
      </p:pic>
      <p:sp>
        <p:nvSpPr>
          <p:cNvPr id="242" name="Google Shape;242;p18"/>
          <p:cNvSpPr txBox="1">
            <a:spLocks noGrp="1"/>
          </p:cNvSpPr>
          <p:nvPr>
            <p:ph type="body" idx="1"/>
          </p:nvPr>
        </p:nvSpPr>
        <p:spPr>
          <a:xfrm>
            <a:off x="677334" y="1126435"/>
            <a:ext cx="8596668" cy="4914927"/>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1000"/>
              </a:spcBef>
              <a:spcAft>
                <a:spcPts val="0"/>
              </a:spcAft>
              <a:buSzPts val="144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e7ad9bc19b_0_0"/>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lvl="0"/>
            <a:r>
              <a:rPr lang="en-IN" dirty="0"/>
              <a:t>Traditional Animation Techniques</a:t>
            </a:r>
            <a:endParaRPr dirty="0"/>
          </a:p>
        </p:txBody>
      </p:sp>
      <p:sp>
        <p:nvSpPr>
          <p:cNvPr id="248" name="Google Shape;248;g2e7ad9bc19b_0_0"/>
          <p:cNvSpPr txBox="1">
            <a:spLocks noGrp="1"/>
          </p:cNvSpPr>
          <p:nvPr>
            <p:ph type="body" idx="1"/>
          </p:nvPr>
        </p:nvSpPr>
        <p:spPr>
          <a:xfrm>
            <a:off x="677334" y="1365458"/>
            <a:ext cx="4583779" cy="4558264"/>
          </a:xfrm>
          <a:prstGeom prst="rect">
            <a:avLst/>
          </a:prstGeom>
        </p:spPr>
        <p:txBody>
          <a:bodyPr spcFirstLastPara="1" wrap="square" lIns="91425" tIns="45700" rIns="91425" bIns="45700" anchor="t" anchorCtr="0">
            <a:normAutofit/>
          </a:bodyPr>
          <a:lstStyle/>
          <a:p>
            <a:pPr marL="0" lvl="0" indent="0" algn="just">
              <a:buNone/>
            </a:pPr>
            <a:r>
              <a:rPr lang="en-US" dirty="0"/>
              <a:t>One of the most important techniques for simulating acceleration </a:t>
            </a:r>
            <a:r>
              <a:rPr lang="en-US" dirty="0" smtClean="0"/>
              <a:t>effects, particularly </a:t>
            </a:r>
            <a:r>
              <a:rPr lang="en-US" dirty="0"/>
              <a:t>for nonrigid objects, is squash and stretch. </a:t>
            </a:r>
            <a:endParaRPr lang="en-US" dirty="0" smtClean="0"/>
          </a:p>
          <a:p>
            <a:pPr marL="0" lvl="0" indent="0" algn="just">
              <a:buNone/>
            </a:pPr>
            <a:r>
              <a:rPr lang="en-US" dirty="0" smtClean="0"/>
              <a:t>Figure </a:t>
            </a:r>
            <a:r>
              <a:rPr lang="en-US" dirty="0"/>
              <a:t>4 shows </a:t>
            </a:r>
            <a:r>
              <a:rPr lang="en-US" dirty="0" smtClean="0"/>
              <a:t>how this </a:t>
            </a:r>
            <a:r>
              <a:rPr lang="en-US" dirty="0"/>
              <a:t>technique is used to emphasize the acceleration and deceleration of a </a:t>
            </a:r>
            <a:r>
              <a:rPr lang="en-US" dirty="0" smtClean="0"/>
              <a:t>bouncing ball</a:t>
            </a:r>
            <a:r>
              <a:rPr lang="en-US" dirty="0"/>
              <a:t>. </a:t>
            </a:r>
            <a:endParaRPr lang="en-US" dirty="0" smtClean="0"/>
          </a:p>
          <a:p>
            <a:pPr marL="0" lvl="0" indent="0" algn="just">
              <a:buNone/>
            </a:pPr>
            <a:r>
              <a:rPr lang="en-US" dirty="0" smtClean="0"/>
              <a:t>As </a:t>
            </a:r>
            <a:r>
              <a:rPr lang="en-US" dirty="0"/>
              <a:t>the ball accelerates, it begins to stretch. When the ball hits the floor </a:t>
            </a:r>
            <a:r>
              <a:rPr lang="en-US" dirty="0" smtClean="0"/>
              <a:t>and stops</a:t>
            </a:r>
            <a:r>
              <a:rPr lang="en-US" dirty="0"/>
              <a:t>, it is first compressed (squashed) and then stretched again as it </a:t>
            </a:r>
            <a:r>
              <a:rPr lang="en-US" dirty="0" smtClean="0"/>
              <a:t>accelerates and </a:t>
            </a:r>
            <a:r>
              <a:rPr lang="en-US" dirty="0"/>
              <a:t>bounces upwards.</a:t>
            </a:r>
            <a:endParaRPr dirty="0"/>
          </a:p>
        </p:txBody>
      </p:sp>
      <p:pic>
        <p:nvPicPr>
          <p:cNvPr id="2" name="Picture 1"/>
          <p:cNvPicPr>
            <a:picLocks noChangeAspect="1"/>
          </p:cNvPicPr>
          <p:nvPr/>
        </p:nvPicPr>
        <p:blipFill>
          <a:blip r:embed="rId3"/>
          <a:stretch>
            <a:fillRect/>
          </a:stretch>
        </p:blipFill>
        <p:spPr>
          <a:xfrm>
            <a:off x="5396118" y="1365458"/>
            <a:ext cx="4821307" cy="35927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FF0000"/>
              </a:buClr>
              <a:buSzPct val="111111"/>
              <a:buNone/>
            </a:pPr>
            <a:r>
              <a:rPr lang="en-US">
                <a:solidFill>
                  <a:srgbClr val="FF0000"/>
                </a:solidFill>
              </a:rPr>
              <a:t>Module 3:8</a:t>
            </a:r>
            <a:r>
              <a:rPr lang="en-US" b="1"/>
              <a:t> Designing a Graphical User Interface</a:t>
            </a:r>
            <a:br>
              <a:rPr lang="en-US" b="1"/>
            </a:br>
            <a:endParaRPr>
              <a:solidFill>
                <a:srgbClr val="FF0000"/>
              </a:solidFill>
            </a:endParaRPr>
          </a:p>
        </p:txBody>
      </p:sp>
      <p:sp>
        <p:nvSpPr>
          <p:cNvPr id="145" name="Google Shape;145;p2"/>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A common feature of modern applications software is a graphical user interface (GUI)composed of display windows, icons, menus, and other features to aid a user in applying the software to a particular problem. </a:t>
            </a:r>
            <a:endParaRPr/>
          </a:p>
          <a:p>
            <a:pPr marL="457200" lvl="0" indent="-320040" algn="l" rtl="0">
              <a:lnSpc>
                <a:spcPct val="100000"/>
              </a:lnSpc>
              <a:spcBef>
                <a:spcPts val="1000"/>
              </a:spcBef>
              <a:spcAft>
                <a:spcPts val="0"/>
              </a:spcAft>
              <a:buSzPts val="1440"/>
              <a:buChar char="►"/>
            </a:pPr>
            <a:r>
              <a:rPr lang="en-US"/>
              <a:t>Specialized interactive dialogues are designed so that programming options are selected using familiar terms within a particular field, such as architectural and engineering design, drafting, business graphics, geology, economics, chemistry, or physics.</a:t>
            </a:r>
            <a:endParaRPr/>
          </a:p>
          <a:p>
            <a:pPr marL="342900" lvl="0" indent="-251459" algn="l" rtl="0">
              <a:lnSpc>
                <a:spcPct val="100000"/>
              </a:lnSpc>
              <a:spcBef>
                <a:spcPts val="1000"/>
              </a:spcBef>
              <a:spcAft>
                <a:spcPts val="0"/>
              </a:spcAft>
              <a:buSzPts val="144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Animation Techniques</a:t>
            </a:r>
          </a:p>
        </p:txBody>
      </p:sp>
      <p:sp>
        <p:nvSpPr>
          <p:cNvPr id="3" name="Text Placeholder 2"/>
          <p:cNvSpPr>
            <a:spLocks noGrp="1"/>
          </p:cNvSpPr>
          <p:nvPr>
            <p:ph type="body" idx="1"/>
          </p:nvPr>
        </p:nvSpPr>
        <p:spPr>
          <a:xfrm>
            <a:off x="677334" y="2160589"/>
            <a:ext cx="4305483" cy="3880773"/>
          </a:xfrm>
        </p:spPr>
        <p:txBody>
          <a:bodyPr>
            <a:normAutofit fontScale="92500"/>
          </a:bodyPr>
          <a:lstStyle/>
          <a:p>
            <a:pPr algn="just"/>
            <a:r>
              <a:rPr lang="en-US" dirty="0"/>
              <a:t>Another technique used by film animators is timing, which refers to the </a:t>
            </a:r>
            <a:r>
              <a:rPr lang="en-US" dirty="0" smtClean="0"/>
              <a:t>spacing </a:t>
            </a:r>
            <a:r>
              <a:rPr lang="en-US" dirty="0"/>
              <a:t>between motion frames. </a:t>
            </a:r>
            <a:endParaRPr lang="en-US" dirty="0" smtClean="0"/>
          </a:p>
          <a:p>
            <a:pPr algn="just"/>
            <a:r>
              <a:rPr lang="en-US" dirty="0" smtClean="0"/>
              <a:t>A </a:t>
            </a:r>
            <a:r>
              <a:rPr lang="en-US" dirty="0"/>
              <a:t>slower moving object is represented with </a:t>
            </a:r>
            <a:r>
              <a:rPr lang="en-US" dirty="0" smtClean="0"/>
              <a:t>more closely </a:t>
            </a:r>
            <a:r>
              <a:rPr lang="en-US" dirty="0"/>
              <a:t>spaced frames, and a faster moving object is displayed with fewer </a:t>
            </a:r>
            <a:r>
              <a:rPr lang="en-US" dirty="0" smtClean="0"/>
              <a:t>frames over </a:t>
            </a:r>
            <a:r>
              <a:rPr lang="en-US" dirty="0"/>
              <a:t>the path of the motion. </a:t>
            </a:r>
            <a:endParaRPr lang="en-US" dirty="0" smtClean="0"/>
          </a:p>
          <a:p>
            <a:pPr algn="just"/>
            <a:r>
              <a:rPr lang="en-US" dirty="0" smtClean="0"/>
              <a:t>This </a:t>
            </a:r>
            <a:r>
              <a:rPr lang="en-US" dirty="0"/>
              <a:t>effect is illustrated in Figure 5, where </a:t>
            </a:r>
            <a:r>
              <a:rPr lang="en-US" dirty="0" smtClean="0"/>
              <a:t>the position </a:t>
            </a:r>
            <a:r>
              <a:rPr lang="en-US" dirty="0"/>
              <a:t>changes between frames increase as a bouncing ball moves faster.</a:t>
            </a:r>
            <a:endParaRPr lang="en-IN" dirty="0"/>
          </a:p>
        </p:txBody>
      </p:sp>
      <p:pic>
        <p:nvPicPr>
          <p:cNvPr id="4" name="Picture 3"/>
          <p:cNvPicPr>
            <a:picLocks noChangeAspect="1"/>
          </p:cNvPicPr>
          <p:nvPr/>
        </p:nvPicPr>
        <p:blipFill>
          <a:blip r:embed="rId2"/>
          <a:stretch>
            <a:fillRect/>
          </a:stretch>
        </p:blipFill>
        <p:spPr>
          <a:xfrm>
            <a:off x="5249724" y="2160588"/>
            <a:ext cx="4172572" cy="3630611"/>
          </a:xfrm>
          <a:prstGeom prst="rect">
            <a:avLst/>
          </a:prstGeom>
        </p:spPr>
      </p:pic>
    </p:spTree>
    <p:extLst>
      <p:ext uri="{BB962C8B-B14F-4D97-AF65-F5344CB8AC3E}">
        <p14:creationId xmlns:p14="http://schemas.microsoft.com/office/powerpoint/2010/main" val="2814771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Animation Techniques</a:t>
            </a:r>
          </a:p>
        </p:txBody>
      </p:sp>
      <p:sp>
        <p:nvSpPr>
          <p:cNvPr id="3" name="Text Placeholder 2"/>
          <p:cNvSpPr>
            <a:spLocks noGrp="1"/>
          </p:cNvSpPr>
          <p:nvPr>
            <p:ph type="body" idx="1"/>
          </p:nvPr>
        </p:nvSpPr>
        <p:spPr/>
        <p:txBody>
          <a:bodyPr>
            <a:normAutofit/>
          </a:bodyPr>
          <a:lstStyle/>
          <a:p>
            <a:pPr algn="just"/>
            <a:r>
              <a:rPr lang="en-US" dirty="0"/>
              <a:t>Object movements can also be emphasized by creating preliminary </a:t>
            </a:r>
            <a:r>
              <a:rPr lang="en-US" dirty="0" smtClean="0"/>
              <a:t>actions that </a:t>
            </a:r>
            <a:r>
              <a:rPr lang="en-US" dirty="0"/>
              <a:t>indicate an anticipation of a coming motion. For example, a cartoon </a:t>
            </a:r>
            <a:r>
              <a:rPr lang="en-US" dirty="0" smtClean="0"/>
              <a:t>character might </a:t>
            </a:r>
            <a:r>
              <a:rPr lang="en-US" dirty="0"/>
              <a:t>lean forward and rotate its body before starting to run; or a character </a:t>
            </a:r>
            <a:r>
              <a:rPr lang="en-US" dirty="0" smtClean="0"/>
              <a:t>might perform </a:t>
            </a:r>
            <a:r>
              <a:rPr lang="en-US" dirty="0"/>
              <a:t>a “windup” before throwing a ball. </a:t>
            </a:r>
            <a:endParaRPr lang="en-US" dirty="0" smtClean="0"/>
          </a:p>
          <a:p>
            <a:pPr algn="just"/>
            <a:r>
              <a:rPr lang="en-US" dirty="0" smtClean="0"/>
              <a:t>Similarly</a:t>
            </a:r>
            <a:r>
              <a:rPr lang="en-US" dirty="0"/>
              <a:t>, follow-through </a:t>
            </a:r>
            <a:r>
              <a:rPr lang="en-US" dirty="0" smtClean="0"/>
              <a:t>actions can </a:t>
            </a:r>
            <a:r>
              <a:rPr lang="en-US" dirty="0"/>
              <a:t>be used to emphasize a previous motion. After throwing a ball, a </a:t>
            </a:r>
            <a:r>
              <a:rPr lang="en-US" dirty="0" smtClean="0"/>
              <a:t>character can </a:t>
            </a:r>
            <a:r>
              <a:rPr lang="en-US" dirty="0"/>
              <a:t>continue the arm swing back to its body; or a hat can fly off a character </a:t>
            </a:r>
            <a:r>
              <a:rPr lang="en-US" dirty="0" smtClean="0"/>
              <a:t>that is </a:t>
            </a:r>
            <a:r>
              <a:rPr lang="en-US" dirty="0"/>
              <a:t>stopped abruptly. </a:t>
            </a:r>
            <a:endParaRPr lang="en-US" dirty="0" smtClean="0"/>
          </a:p>
          <a:p>
            <a:pPr algn="just"/>
            <a:r>
              <a:rPr lang="en-US" dirty="0" smtClean="0"/>
              <a:t>An </a:t>
            </a:r>
            <a:r>
              <a:rPr lang="en-US" dirty="0"/>
              <a:t>action also can be emphasized with staging, which </a:t>
            </a:r>
            <a:r>
              <a:rPr lang="en-US" dirty="0" smtClean="0"/>
              <a:t>refers to </a:t>
            </a:r>
            <a:r>
              <a:rPr lang="en-US" dirty="0"/>
              <a:t>any method for focusing on an important part of a scene, such as a </a:t>
            </a:r>
            <a:r>
              <a:rPr lang="en-US" dirty="0" smtClean="0"/>
              <a:t>character hiding </a:t>
            </a:r>
            <a:r>
              <a:rPr lang="en-US" dirty="0"/>
              <a:t>something.</a:t>
            </a:r>
            <a:endParaRPr lang="en-IN" dirty="0"/>
          </a:p>
        </p:txBody>
      </p:sp>
    </p:spTree>
    <p:extLst>
      <p:ext uri="{BB962C8B-B14F-4D97-AF65-F5344CB8AC3E}">
        <p14:creationId xmlns:p14="http://schemas.microsoft.com/office/powerpoint/2010/main" val="796196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General Computer-Animation Functions</a:t>
            </a:r>
          </a:p>
        </p:txBody>
      </p:sp>
      <p:sp>
        <p:nvSpPr>
          <p:cNvPr id="3" name="Text Placeholder 2"/>
          <p:cNvSpPr>
            <a:spLocks noGrp="1"/>
          </p:cNvSpPr>
          <p:nvPr>
            <p:ph type="body" idx="1"/>
          </p:nvPr>
        </p:nvSpPr>
        <p:spPr/>
        <p:txBody>
          <a:bodyPr>
            <a:normAutofit lnSpcReduction="10000"/>
          </a:bodyPr>
          <a:lstStyle/>
          <a:p>
            <a:pPr algn="just"/>
            <a:r>
              <a:rPr lang="en-US" dirty="0"/>
              <a:t>Many software packages have been developed either for general </a:t>
            </a:r>
            <a:r>
              <a:rPr lang="en-US" dirty="0" smtClean="0"/>
              <a:t>animation design </a:t>
            </a:r>
            <a:r>
              <a:rPr lang="en-US" dirty="0"/>
              <a:t>or for performing specialized animation tasks. Typical animation </a:t>
            </a:r>
            <a:r>
              <a:rPr lang="en-US" dirty="0" smtClean="0"/>
              <a:t>functions include </a:t>
            </a:r>
            <a:r>
              <a:rPr lang="en-US" dirty="0"/>
              <a:t>managing </a:t>
            </a:r>
            <a:endParaRPr lang="en-US" dirty="0" smtClean="0"/>
          </a:p>
          <a:p>
            <a:pPr algn="just"/>
            <a:r>
              <a:rPr lang="en-US" dirty="0" smtClean="0"/>
              <a:t>object </a:t>
            </a:r>
            <a:r>
              <a:rPr lang="en-US" dirty="0"/>
              <a:t>motions, </a:t>
            </a:r>
            <a:endParaRPr lang="en-US" dirty="0" smtClean="0"/>
          </a:p>
          <a:p>
            <a:pPr algn="just"/>
            <a:r>
              <a:rPr lang="en-US" dirty="0" smtClean="0"/>
              <a:t>generating </a:t>
            </a:r>
            <a:r>
              <a:rPr lang="en-US" dirty="0"/>
              <a:t>views of objects, </a:t>
            </a:r>
            <a:endParaRPr lang="en-US" dirty="0" smtClean="0"/>
          </a:p>
          <a:p>
            <a:pPr algn="just"/>
            <a:r>
              <a:rPr lang="en-US" dirty="0" smtClean="0"/>
              <a:t>producing camera </a:t>
            </a:r>
            <a:r>
              <a:rPr lang="en-US" dirty="0"/>
              <a:t>motions, </a:t>
            </a:r>
            <a:r>
              <a:rPr lang="en-US" dirty="0" smtClean="0"/>
              <a:t>and</a:t>
            </a:r>
          </a:p>
          <a:p>
            <a:pPr algn="just"/>
            <a:r>
              <a:rPr lang="en-US" dirty="0" smtClean="0"/>
              <a:t> </a:t>
            </a:r>
            <a:r>
              <a:rPr lang="en-US" dirty="0"/>
              <a:t>the generation of in-between frames. </a:t>
            </a:r>
            <a:endParaRPr lang="en-US" dirty="0" smtClean="0"/>
          </a:p>
          <a:p>
            <a:pPr algn="just"/>
            <a:endParaRPr lang="en-US" dirty="0" smtClean="0"/>
          </a:p>
          <a:p>
            <a:pPr algn="just"/>
            <a:r>
              <a:rPr lang="en-US" dirty="0" smtClean="0"/>
              <a:t>Some </a:t>
            </a:r>
            <a:r>
              <a:rPr lang="en-US" dirty="0"/>
              <a:t>animation </a:t>
            </a:r>
            <a:r>
              <a:rPr lang="en-US" dirty="0" smtClean="0"/>
              <a:t>packages, such </a:t>
            </a:r>
            <a:r>
              <a:rPr lang="en-US" dirty="0"/>
              <a:t>as </a:t>
            </a:r>
            <a:r>
              <a:rPr lang="en-US" dirty="0" err="1"/>
              <a:t>Wavefront</a:t>
            </a:r>
            <a:r>
              <a:rPr lang="en-US" dirty="0"/>
              <a:t> for example, provide special functions for both the overall </a:t>
            </a:r>
            <a:r>
              <a:rPr lang="en-US" dirty="0" smtClean="0"/>
              <a:t>animation </a:t>
            </a:r>
            <a:r>
              <a:rPr lang="en-US" dirty="0"/>
              <a:t>design and the processing of individual objects.</a:t>
            </a:r>
            <a:endParaRPr lang="en-IN" dirty="0"/>
          </a:p>
        </p:txBody>
      </p:sp>
    </p:spTree>
    <p:extLst>
      <p:ext uri="{BB962C8B-B14F-4D97-AF65-F5344CB8AC3E}">
        <p14:creationId xmlns:p14="http://schemas.microsoft.com/office/powerpoint/2010/main" val="228742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General Computer-Animation Functions</a:t>
            </a:r>
          </a:p>
        </p:txBody>
      </p:sp>
      <p:sp>
        <p:nvSpPr>
          <p:cNvPr id="3" name="Text Placeholder 2"/>
          <p:cNvSpPr>
            <a:spLocks noGrp="1"/>
          </p:cNvSpPr>
          <p:nvPr>
            <p:ph type="body" idx="1"/>
          </p:nvPr>
        </p:nvSpPr>
        <p:spPr/>
        <p:txBody>
          <a:bodyPr>
            <a:normAutofit lnSpcReduction="10000"/>
          </a:bodyPr>
          <a:lstStyle/>
          <a:p>
            <a:pPr algn="just"/>
            <a:r>
              <a:rPr lang="en-US" dirty="0"/>
              <a:t>Others are </a:t>
            </a:r>
            <a:r>
              <a:rPr lang="en-US" dirty="0" smtClean="0"/>
              <a:t>special-purpose packages </a:t>
            </a:r>
            <a:r>
              <a:rPr lang="en-US" dirty="0"/>
              <a:t>for particular features of an animation, such as a system for </a:t>
            </a:r>
            <a:r>
              <a:rPr lang="en-US" dirty="0" smtClean="0"/>
              <a:t>generating in-between </a:t>
            </a:r>
            <a:r>
              <a:rPr lang="en-US" dirty="0"/>
              <a:t>frames or a system for figure animation.</a:t>
            </a:r>
          </a:p>
          <a:p>
            <a:pPr algn="just"/>
            <a:endParaRPr lang="en-US" dirty="0"/>
          </a:p>
          <a:p>
            <a:pPr algn="just"/>
            <a:r>
              <a:rPr lang="en-US" dirty="0"/>
              <a:t>A set of routines is often provided in a general animation package for </a:t>
            </a:r>
            <a:r>
              <a:rPr lang="en-US" dirty="0" smtClean="0"/>
              <a:t>storing </a:t>
            </a:r>
            <a:r>
              <a:rPr lang="en-US" dirty="0"/>
              <a:t>and managing the object database. Object shapes and </a:t>
            </a:r>
            <a:r>
              <a:rPr lang="en-US" dirty="0" smtClean="0"/>
              <a:t>associated parameters are </a:t>
            </a:r>
            <a:r>
              <a:rPr lang="en-US" dirty="0"/>
              <a:t>stored and updated in the database. Other object functions include </a:t>
            </a:r>
            <a:r>
              <a:rPr lang="en-US" dirty="0" smtClean="0"/>
              <a:t>those for </a:t>
            </a:r>
            <a:r>
              <a:rPr lang="en-US" dirty="0"/>
              <a:t>generating the object motion and those for rendering the object surfaces.</a:t>
            </a:r>
          </a:p>
          <a:p>
            <a:pPr algn="just"/>
            <a:endParaRPr lang="en-US" dirty="0"/>
          </a:p>
          <a:p>
            <a:pPr algn="just"/>
            <a:r>
              <a:rPr lang="en-US" dirty="0"/>
              <a:t>Movements can be generated according to specified constraints using </a:t>
            </a:r>
            <a:r>
              <a:rPr lang="en-US" dirty="0" smtClean="0"/>
              <a:t>two- dimensional </a:t>
            </a:r>
            <a:r>
              <a:rPr lang="en-US" dirty="0"/>
              <a:t>or three-dimensional transformations.</a:t>
            </a:r>
            <a:endParaRPr lang="en-IN" dirty="0"/>
          </a:p>
        </p:txBody>
      </p:sp>
    </p:spTree>
    <p:extLst>
      <p:ext uri="{BB962C8B-B14F-4D97-AF65-F5344CB8AC3E}">
        <p14:creationId xmlns:p14="http://schemas.microsoft.com/office/powerpoint/2010/main" val="1056676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General Computer-Animation Functions</a:t>
            </a:r>
          </a:p>
        </p:txBody>
      </p:sp>
      <p:sp>
        <p:nvSpPr>
          <p:cNvPr id="3" name="Text Placeholder 2"/>
          <p:cNvSpPr>
            <a:spLocks noGrp="1"/>
          </p:cNvSpPr>
          <p:nvPr>
            <p:ph type="body" idx="1"/>
          </p:nvPr>
        </p:nvSpPr>
        <p:spPr/>
        <p:txBody>
          <a:bodyPr>
            <a:normAutofit/>
          </a:bodyPr>
          <a:lstStyle/>
          <a:p>
            <a:pPr algn="just"/>
            <a:r>
              <a:rPr lang="en-US" dirty="0"/>
              <a:t>Standard functions can </a:t>
            </a:r>
            <a:r>
              <a:rPr lang="en-US" dirty="0" smtClean="0"/>
              <a:t>then be </a:t>
            </a:r>
            <a:r>
              <a:rPr lang="en-US" dirty="0"/>
              <a:t>applied to identify visible surfaces and apply the rendering algorithms.</a:t>
            </a:r>
          </a:p>
          <a:p>
            <a:pPr algn="just"/>
            <a:r>
              <a:rPr lang="en-US" dirty="0"/>
              <a:t>Another typical function set simulates camera movements. </a:t>
            </a:r>
            <a:endParaRPr lang="en-US" dirty="0" smtClean="0"/>
          </a:p>
          <a:p>
            <a:pPr algn="just"/>
            <a:r>
              <a:rPr lang="en-US" dirty="0" smtClean="0"/>
              <a:t>Standard camera motions </a:t>
            </a:r>
            <a:r>
              <a:rPr lang="en-US" dirty="0"/>
              <a:t>are </a:t>
            </a:r>
            <a:endParaRPr lang="en-US" dirty="0" smtClean="0"/>
          </a:p>
          <a:p>
            <a:pPr algn="just"/>
            <a:r>
              <a:rPr lang="en-US" dirty="0" smtClean="0"/>
              <a:t>zooming</a:t>
            </a:r>
            <a:r>
              <a:rPr lang="en-US" dirty="0"/>
              <a:t>, </a:t>
            </a:r>
            <a:endParaRPr lang="en-US" dirty="0" smtClean="0"/>
          </a:p>
          <a:p>
            <a:pPr algn="just"/>
            <a:r>
              <a:rPr lang="en-US" dirty="0" smtClean="0"/>
              <a:t>panning</a:t>
            </a:r>
            <a:r>
              <a:rPr lang="en-US" dirty="0"/>
              <a:t>, and </a:t>
            </a:r>
            <a:endParaRPr lang="en-US" dirty="0" smtClean="0"/>
          </a:p>
          <a:p>
            <a:pPr algn="just"/>
            <a:r>
              <a:rPr lang="en-US" dirty="0" smtClean="0"/>
              <a:t>tilting</a:t>
            </a:r>
            <a:r>
              <a:rPr lang="en-US" dirty="0"/>
              <a:t>. </a:t>
            </a:r>
            <a:endParaRPr lang="en-US" dirty="0" smtClean="0"/>
          </a:p>
          <a:p>
            <a:pPr algn="just"/>
            <a:endParaRPr lang="en-US" dirty="0"/>
          </a:p>
          <a:p>
            <a:pPr algn="just"/>
            <a:r>
              <a:rPr lang="en-US" dirty="0" smtClean="0"/>
              <a:t>Finally</a:t>
            </a:r>
            <a:r>
              <a:rPr lang="en-US" dirty="0"/>
              <a:t>, given the specification for </a:t>
            </a:r>
            <a:r>
              <a:rPr lang="en-US" dirty="0" smtClean="0"/>
              <a:t>the key </a:t>
            </a:r>
            <a:r>
              <a:rPr lang="en-US" dirty="0"/>
              <a:t>frames, the in-betweens can be generated automatically.</a:t>
            </a:r>
            <a:endParaRPr lang="en-IN" dirty="0"/>
          </a:p>
        </p:txBody>
      </p:sp>
    </p:spTree>
    <p:extLst>
      <p:ext uri="{BB962C8B-B14F-4D97-AF65-F5344CB8AC3E}">
        <p14:creationId xmlns:p14="http://schemas.microsoft.com/office/powerpoint/2010/main" val="2616053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p:txBody>
          <a:bodyPr/>
          <a:lstStyle/>
          <a:p>
            <a:pPr algn="just"/>
            <a:r>
              <a:rPr lang="en-US" dirty="0"/>
              <a:t>We can develop routines to design and control animation sequences within </a:t>
            </a:r>
            <a:r>
              <a:rPr lang="en-US" dirty="0" smtClean="0"/>
              <a:t>a general-purpose </a:t>
            </a:r>
            <a:r>
              <a:rPr lang="en-US" dirty="0"/>
              <a:t>programming language, such as C, C++, Lisp, or Fortran, </a:t>
            </a:r>
            <a:r>
              <a:rPr lang="en-US" dirty="0" smtClean="0"/>
              <a:t>but several </a:t>
            </a:r>
            <a:r>
              <a:rPr lang="en-US" dirty="0"/>
              <a:t>specialized animation languages have been developed. </a:t>
            </a:r>
            <a:endParaRPr lang="en-US" dirty="0" smtClean="0"/>
          </a:p>
          <a:p>
            <a:pPr algn="just"/>
            <a:r>
              <a:rPr lang="en-US" dirty="0" smtClean="0"/>
              <a:t>These languages typically </a:t>
            </a:r>
            <a:r>
              <a:rPr lang="en-US" dirty="0"/>
              <a:t>include a graphics editor, a key-frame generator, an in-between </a:t>
            </a:r>
            <a:r>
              <a:rPr lang="en-US" dirty="0" smtClean="0"/>
              <a:t>generator</a:t>
            </a:r>
            <a:r>
              <a:rPr lang="en-US" dirty="0"/>
              <a:t>, and standard graphics routines.</a:t>
            </a:r>
            <a:endParaRPr lang="en-IN" dirty="0"/>
          </a:p>
        </p:txBody>
      </p:sp>
    </p:spTree>
    <p:extLst>
      <p:ext uri="{BB962C8B-B14F-4D97-AF65-F5344CB8AC3E}">
        <p14:creationId xmlns:p14="http://schemas.microsoft.com/office/powerpoint/2010/main" val="2965670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p:txBody>
          <a:bodyPr>
            <a:normAutofit/>
          </a:bodyPr>
          <a:lstStyle/>
          <a:p>
            <a:pPr algn="just"/>
            <a:r>
              <a:rPr lang="en-US" dirty="0"/>
              <a:t>The graphics editor allows an animator </a:t>
            </a:r>
            <a:r>
              <a:rPr lang="en-US" dirty="0" smtClean="0"/>
              <a:t>to design </a:t>
            </a:r>
            <a:r>
              <a:rPr lang="en-US" dirty="0"/>
              <a:t>and modify object shapes, using spline surfaces, constructive </a:t>
            </a:r>
            <a:r>
              <a:rPr lang="en-US" dirty="0" smtClean="0"/>
              <a:t>solid geometry </a:t>
            </a:r>
            <a:r>
              <a:rPr lang="en-US" dirty="0"/>
              <a:t>methods, or </a:t>
            </a:r>
            <a:r>
              <a:rPr lang="en-US" dirty="0" smtClean="0"/>
              <a:t>other representation </a:t>
            </a:r>
            <a:r>
              <a:rPr lang="en-US" dirty="0"/>
              <a:t>schemes.</a:t>
            </a:r>
          </a:p>
          <a:p>
            <a:pPr algn="just"/>
            <a:r>
              <a:rPr lang="en-US" dirty="0" smtClean="0"/>
              <a:t>An </a:t>
            </a:r>
            <a:r>
              <a:rPr lang="en-US" dirty="0"/>
              <a:t>important task in an animation specification is scene description. </a:t>
            </a:r>
            <a:endParaRPr lang="en-US" dirty="0" smtClean="0"/>
          </a:p>
          <a:p>
            <a:pPr algn="just"/>
            <a:r>
              <a:rPr lang="en-US" dirty="0" smtClean="0"/>
              <a:t>This includes </a:t>
            </a:r>
            <a:r>
              <a:rPr lang="en-US" dirty="0"/>
              <a:t>the positioning of objects and light sources, defining </a:t>
            </a:r>
            <a:r>
              <a:rPr lang="en-US" dirty="0" smtClean="0"/>
              <a:t>the photometric parameters </a:t>
            </a:r>
            <a:r>
              <a:rPr lang="en-US" dirty="0"/>
              <a:t>(light-source intensities and surface illumination properties), </a:t>
            </a:r>
            <a:r>
              <a:rPr lang="en-US" dirty="0" smtClean="0"/>
              <a:t>and setting </a:t>
            </a:r>
            <a:r>
              <a:rPr lang="en-US" dirty="0"/>
              <a:t>the camera parameters (position, orientation, and lens characteristics).</a:t>
            </a:r>
            <a:endParaRPr lang="en-IN" dirty="0"/>
          </a:p>
        </p:txBody>
      </p:sp>
    </p:spTree>
    <p:extLst>
      <p:ext uri="{BB962C8B-B14F-4D97-AF65-F5344CB8AC3E}">
        <p14:creationId xmlns:p14="http://schemas.microsoft.com/office/powerpoint/2010/main" val="2109850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p:txBody>
          <a:bodyPr>
            <a:normAutofit/>
          </a:bodyPr>
          <a:lstStyle/>
          <a:p>
            <a:pPr algn="just"/>
            <a:r>
              <a:rPr lang="en-US" dirty="0"/>
              <a:t>Key-frame systems were originally designed as a separate set of </a:t>
            </a:r>
            <a:r>
              <a:rPr lang="en-US" dirty="0" smtClean="0"/>
              <a:t>animation routines </a:t>
            </a:r>
            <a:r>
              <a:rPr lang="en-US" dirty="0"/>
              <a:t>for generating the in-betweens from the user-specified key frames</a:t>
            </a:r>
            <a:r>
              <a:rPr lang="en-US" dirty="0" smtClean="0"/>
              <a:t>.</a:t>
            </a:r>
          </a:p>
          <a:p>
            <a:pPr algn="just"/>
            <a:r>
              <a:rPr lang="en-US" dirty="0" smtClean="0"/>
              <a:t>Now, these </a:t>
            </a:r>
            <a:r>
              <a:rPr lang="en-US" dirty="0"/>
              <a:t>routines are often a component in a more general animation package. In </a:t>
            </a:r>
            <a:r>
              <a:rPr lang="en-US" dirty="0" smtClean="0"/>
              <a:t>the simplest </a:t>
            </a:r>
            <a:r>
              <a:rPr lang="en-US" dirty="0"/>
              <a:t>case, each object in a scene is defined as a set of rigid bodies </a:t>
            </a:r>
            <a:r>
              <a:rPr lang="en-US" dirty="0" smtClean="0"/>
              <a:t>connected at </a:t>
            </a:r>
            <a:r>
              <a:rPr lang="en-US" dirty="0"/>
              <a:t>the joints and with a limited number of degrees of freedom.</a:t>
            </a:r>
            <a:endParaRPr lang="en-IN" dirty="0"/>
          </a:p>
        </p:txBody>
      </p:sp>
    </p:spTree>
    <p:extLst>
      <p:ext uri="{BB962C8B-B14F-4D97-AF65-F5344CB8AC3E}">
        <p14:creationId xmlns:p14="http://schemas.microsoft.com/office/powerpoint/2010/main" val="377849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a:xfrm>
            <a:off x="677334" y="2160589"/>
            <a:ext cx="3960927" cy="3880773"/>
          </a:xfrm>
        </p:spPr>
        <p:txBody>
          <a:bodyPr>
            <a:normAutofit/>
          </a:bodyPr>
          <a:lstStyle/>
          <a:p>
            <a:pPr algn="just"/>
            <a:r>
              <a:rPr lang="en-IN" dirty="0"/>
              <a:t>As an example, </a:t>
            </a:r>
            <a:r>
              <a:rPr lang="en-IN" dirty="0" smtClean="0"/>
              <a:t>the </a:t>
            </a:r>
            <a:r>
              <a:rPr lang="en-US" dirty="0" smtClean="0"/>
              <a:t>single-armed </a:t>
            </a:r>
            <a:r>
              <a:rPr lang="en-US" dirty="0"/>
              <a:t>robot in Figure 6 has 6 degrees of freedom, which are referred</a:t>
            </a:r>
          </a:p>
          <a:p>
            <a:pPr algn="just"/>
            <a:r>
              <a:rPr lang="en-US" dirty="0"/>
              <a:t>to as arm sweep, shoulder swivel, elbow extension, pitch, yaw, and roll.</a:t>
            </a:r>
            <a:endParaRPr lang="en-IN" dirty="0"/>
          </a:p>
        </p:txBody>
      </p:sp>
      <p:pic>
        <p:nvPicPr>
          <p:cNvPr id="4" name="Picture 3"/>
          <p:cNvPicPr>
            <a:picLocks noChangeAspect="1"/>
          </p:cNvPicPr>
          <p:nvPr/>
        </p:nvPicPr>
        <p:blipFill>
          <a:blip r:embed="rId2"/>
          <a:stretch>
            <a:fillRect/>
          </a:stretch>
        </p:blipFill>
        <p:spPr>
          <a:xfrm>
            <a:off x="4822341" y="1828799"/>
            <a:ext cx="4732476" cy="3432313"/>
          </a:xfrm>
          <a:prstGeom prst="rect">
            <a:avLst/>
          </a:prstGeom>
        </p:spPr>
      </p:pic>
      <p:sp>
        <p:nvSpPr>
          <p:cNvPr id="5" name="Rectangle 4"/>
          <p:cNvSpPr/>
          <p:nvPr/>
        </p:nvSpPr>
        <p:spPr>
          <a:xfrm>
            <a:off x="3988905" y="5302698"/>
            <a:ext cx="5075582" cy="523220"/>
          </a:xfrm>
          <a:prstGeom prst="rect">
            <a:avLst/>
          </a:prstGeom>
        </p:spPr>
        <p:txBody>
          <a:bodyPr wrap="square">
            <a:spAutoFit/>
          </a:bodyPr>
          <a:lstStyle/>
          <a:p>
            <a:r>
              <a:rPr lang="en-US" b="1" dirty="0"/>
              <a:t>FIGURE </a:t>
            </a:r>
            <a:r>
              <a:rPr lang="en-US" b="1" dirty="0" smtClean="0"/>
              <a:t>6</a:t>
            </a:r>
            <a:endParaRPr lang="en-US" b="1" dirty="0"/>
          </a:p>
          <a:p>
            <a:r>
              <a:rPr lang="en-US" b="1" dirty="0"/>
              <a:t>Degrees of freedom for a stationary, single-armed robot.</a:t>
            </a:r>
            <a:endParaRPr lang="en-IN" b="1" dirty="0"/>
          </a:p>
        </p:txBody>
      </p:sp>
    </p:spTree>
    <p:extLst>
      <p:ext uri="{BB962C8B-B14F-4D97-AF65-F5344CB8AC3E}">
        <p14:creationId xmlns:p14="http://schemas.microsoft.com/office/powerpoint/2010/main" val="3193146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a:xfrm>
            <a:off x="677334" y="2160589"/>
            <a:ext cx="4278979" cy="3880773"/>
          </a:xfrm>
        </p:spPr>
        <p:txBody>
          <a:bodyPr>
            <a:normAutofit/>
          </a:bodyPr>
          <a:lstStyle/>
          <a:p>
            <a:pPr algn="just"/>
            <a:r>
              <a:rPr lang="en-US" dirty="0"/>
              <a:t>We </a:t>
            </a:r>
            <a:r>
              <a:rPr lang="en-US" dirty="0" smtClean="0"/>
              <a:t>can extend </a:t>
            </a:r>
            <a:r>
              <a:rPr lang="en-US" dirty="0"/>
              <a:t>the number of degrees of freedom for this robot arm to 9 by </a:t>
            </a:r>
            <a:r>
              <a:rPr lang="en-US" dirty="0" smtClean="0"/>
              <a:t>allowing three-dimensional </a:t>
            </a:r>
            <a:r>
              <a:rPr lang="en-US" dirty="0"/>
              <a:t>translations for the base (Figure 7). If we also allow </a:t>
            </a:r>
            <a:r>
              <a:rPr lang="en-US" dirty="0" smtClean="0"/>
              <a:t>base rotations</a:t>
            </a:r>
            <a:r>
              <a:rPr lang="en-US" dirty="0"/>
              <a:t>, the robot arm can have a total of 12 degrees of freedom. The </a:t>
            </a:r>
            <a:r>
              <a:rPr lang="en-US" dirty="0" smtClean="0"/>
              <a:t>human body</a:t>
            </a:r>
            <a:r>
              <a:rPr lang="en-US" dirty="0"/>
              <a:t>, in comparison, has more than 200 degrees of freedom.</a:t>
            </a:r>
            <a:endParaRPr lang="en-IN" dirty="0"/>
          </a:p>
        </p:txBody>
      </p:sp>
      <p:pic>
        <p:nvPicPr>
          <p:cNvPr id="5" name="Picture 4"/>
          <p:cNvPicPr>
            <a:picLocks noChangeAspect="1"/>
          </p:cNvPicPr>
          <p:nvPr/>
        </p:nvPicPr>
        <p:blipFill>
          <a:blip r:embed="rId2"/>
          <a:stretch>
            <a:fillRect/>
          </a:stretch>
        </p:blipFill>
        <p:spPr>
          <a:xfrm>
            <a:off x="5459897" y="1696278"/>
            <a:ext cx="3814106" cy="3538332"/>
          </a:xfrm>
          <a:prstGeom prst="rect">
            <a:avLst/>
          </a:prstGeom>
        </p:spPr>
      </p:pic>
    </p:spTree>
    <p:extLst>
      <p:ext uri="{BB962C8B-B14F-4D97-AF65-F5344CB8AC3E}">
        <p14:creationId xmlns:p14="http://schemas.microsoft.com/office/powerpoint/2010/main" val="154629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The User Dialogue</a:t>
            </a:r>
            <a:br>
              <a:rPr lang="en-US" b="1"/>
            </a:br>
            <a:endParaRPr/>
          </a:p>
        </p:txBody>
      </p:sp>
      <p:sp>
        <p:nvSpPr>
          <p:cNvPr id="151" name="Google Shape;15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For any application, the </a:t>
            </a:r>
            <a:r>
              <a:rPr lang="en-US" i="1"/>
              <a:t>user’s model </a:t>
            </a:r>
            <a:r>
              <a:rPr lang="en-US"/>
              <a:t>serves as the basis for the design of the dialogue by describing what the system is designed to accomplish and what operations are available. It states the type of objects that can be displayed and how the objects can be manipulated. </a:t>
            </a:r>
            <a:endParaRPr/>
          </a:p>
          <a:p>
            <a:pPr marL="457200" lvl="0" indent="-320040" algn="l" rtl="0">
              <a:lnSpc>
                <a:spcPct val="100000"/>
              </a:lnSpc>
              <a:spcBef>
                <a:spcPts val="1000"/>
              </a:spcBef>
              <a:spcAft>
                <a:spcPts val="0"/>
              </a:spcAft>
              <a:buSzPts val="1440"/>
              <a:buChar char="►"/>
            </a:pPr>
            <a:r>
              <a:rPr lang="en-US"/>
              <a:t>For example, if the system is to be used as a tool for architectural design, the model describes how the package can be used to construct and display views of buildings by positioning walls, doors, windows, and other building components. </a:t>
            </a:r>
            <a:endParaRPr/>
          </a:p>
          <a:p>
            <a:pPr marL="457200" lvl="0" indent="-320040" algn="l" rtl="0">
              <a:lnSpc>
                <a:spcPct val="100000"/>
              </a:lnSpc>
              <a:spcBef>
                <a:spcPts val="1000"/>
              </a:spcBef>
              <a:spcAft>
                <a:spcPts val="0"/>
              </a:spcAft>
              <a:buSzPts val="1440"/>
              <a:buChar char="►"/>
            </a:pPr>
            <a:r>
              <a:rPr lang="en-US"/>
              <a:t>A facility-layout package might include a set of furniture items along with the operations for positioning and removing different objects in a specified floor plan. A circuit-design program provides electrical or logic symbols and the positioning operations for adding or deleting elements within a layout.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Computer-Animation Languages</a:t>
            </a:r>
          </a:p>
        </p:txBody>
      </p:sp>
      <p:sp>
        <p:nvSpPr>
          <p:cNvPr id="3" name="Text Placeholder 2"/>
          <p:cNvSpPr>
            <a:spLocks noGrp="1"/>
          </p:cNvSpPr>
          <p:nvPr>
            <p:ph type="body" idx="1"/>
          </p:nvPr>
        </p:nvSpPr>
        <p:spPr>
          <a:xfrm>
            <a:off x="677334" y="2160589"/>
            <a:ext cx="8596668" cy="3880773"/>
          </a:xfrm>
        </p:spPr>
        <p:txBody>
          <a:bodyPr>
            <a:normAutofit/>
          </a:bodyPr>
          <a:lstStyle/>
          <a:p>
            <a:pPr algn="just"/>
            <a:r>
              <a:rPr lang="en-US" dirty="0"/>
              <a:t>Parameterized systems allow object motion characteristics to be specified </a:t>
            </a:r>
            <a:r>
              <a:rPr lang="en-US" dirty="0" smtClean="0"/>
              <a:t>as part </a:t>
            </a:r>
            <a:r>
              <a:rPr lang="en-US" dirty="0"/>
              <a:t>of the object definitions. The adjustable parameters control such object </a:t>
            </a:r>
            <a:r>
              <a:rPr lang="en-US" dirty="0" smtClean="0"/>
              <a:t>characteristics </a:t>
            </a:r>
            <a:r>
              <a:rPr lang="en-US" dirty="0"/>
              <a:t>as degrees of freedom, motion limitations, and allowable shape changes.</a:t>
            </a:r>
          </a:p>
          <a:p>
            <a:pPr algn="just"/>
            <a:r>
              <a:rPr lang="en-US" dirty="0" smtClean="0"/>
              <a:t>Scripting </a:t>
            </a:r>
            <a:r>
              <a:rPr lang="en-US" dirty="0"/>
              <a:t>systems allow object specifications and animation sequences to </a:t>
            </a:r>
            <a:r>
              <a:rPr lang="en-US" dirty="0" smtClean="0"/>
              <a:t>be defined </a:t>
            </a:r>
            <a:r>
              <a:rPr lang="en-US" dirty="0"/>
              <a:t>with a user-input script. From the script, a library of various objects </a:t>
            </a:r>
            <a:r>
              <a:rPr lang="en-US" dirty="0" smtClean="0"/>
              <a:t>and motions </a:t>
            </a:r>
            <a:r>
              <a:rPr lang="en-US" dirty="0"/>
              <a:t>can be constructed.</a:t>
            </a:r>
            <a:endParaRPr lang="en-IN" dirty="0"/>
          </a:p>
        </p:txBody>
      </p:sp>
    </p:spTree>
    <p:extLst>
      <p:ext uri="{BB962C8B-B14F-4D97-AF65-F5344CB8AC3E}">
        <p14:creationId xmlns:p14="http://schemas.microsoft.com/office/powerpoint/2010/main" val="2492704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Animation</a:t>
            </a:r>
          </a:p>
        </p:txBody>
      </p:sp>
      <p:sp>
        <p:nvSpPr>
          <p:cNvPr id="3" name="Text Placeholder 2"/>
          <p:cNvSpPr>
            <a:spLocks noGrp="1"/>
          </p:cNvSpPr>
          <p:nvPr>
            <p:ph type="body" idx="1"/>
          </p:nvPr>
        </p:nvSpPr>
        <p:spPr>
          <a:xfrm>
            <a:off x="677334" y="2160589"/>
            <a:ext cx="4623536" cy="3880773"/>
          </a:xfrm>
        </p:spPr>
        <p:txBody>
          <a:bodyPr>
            <a:normAutofit fontScale="92500" lnSpcReduction="10000"/>
          </a:bodyPr>
          <a:lstStyle/>
          <a:p>
            <a:pPr algn="just"/>
            <a:r>
              <a:rPr lang="en-US" dirty="0"/>
              <a:t>Articulated Figure </a:t>
            </a:r>
            <a:r>
              <a:rPr lang="en-US" dirty="0" smtClean="0"/>
              <a:t>Animation A </a:t>
            </a:r>
            <a:r>
              <a:rPr lang="en-US" dirty="0"/>
              <a:t>basic technique for animating people, animals, insects, and other critters is </a:t>
            </a:r>
            <a:r>
              <a:rPr lang="en-US" dirty="0" smtClean="0"/>
              <a:t>to model </a:t>
            </a:r>
            <a:r>
              <a:rPr lang="en-US" dirty="0"/>
              <a:t>them as articulated figures, which are hierarchical structures composed </a:t>
            </a:r>
            <a:r>
              <a:rPr lang="en-US" dirty="0" smtClean="0"/>
              <a:t>of a </a:t>
            </a:r>
            <a:r>
              <a:rPr lang="en-US" dirty="0"/>
              <a:t>set of rigid links that are connected at rotary joints (Figure 17). </a:t>
            </a:r>
            <a:endParaRPr lang="en-US" dirty="0" smtClean="0"/>
          </a:p>
          <a:p>
            <a:pPr algn="just"/>
            <a:r>
              <a:rPr lang="en-US" dirty="0" smtClean="0"/>
              <a:t>In </a:t>
            </a:r>
            <a:r>
              <a:rPr lang="en-US" dirty="0"/>
              <a:t>less </a:t>
            </a:r>
            <a:r>
              <a:rPr lang="en-US" dirty="0" smtClean="0"/>
              <a:t>formal terms</a:t>
            </a:r>
            <a:r>
              <a:rPr lang="en-US" dirty="0"/>
              <a:t>, this just means that we model animate objects as moving stick figures, </a:t>
            </a:r>
            <a:r>
              <a:rPr lang="en-US" dirty="0" smtClean="0"/>
              <a:t>or simplified </a:t>
            </a:r>
            <a:r>
              <a:rPr lang="en-US" dirty="0"/>
              <a:t>skeletons, that can later be wrapped with surfaces representing </a:t>
            </a:r>
            <a:r>
              <a:rPr lang="en-US" dirty="0" smtClean="0"/>
              <a:t>skin, hair</a:t>
            </a:r>
            <a:r>
              <a:rPr lang="en-US" dirty="0"/>
              <a:t>, fur, feathers, clothes, or other outer coverings.</a:t>
            </a:r>
            <a:endParaRPr lang="en-IN" dirty="0"/>
          </a:p>
        </p:txBody>
      </p:sp>
      <p:pic>
        <p:nvPicPr>
          <p:cNvPr id="4" name="Picture 3"/>
          <p:cNvPicPr>
            <a:picLocks noChangeAspect="1"/>
          </p:cNvPicPr>
          <p:nvPr/>
        </p:nvPicPr>
        <p:blipFill>
          <a:blip r:embed="rId2"/>
          <a:stretch>
            <a:fillRect/>
          </a:stretch>
        </p:blipFill>
        <p:spPr>
          <a:xfrm>
            <a:off x="5892040" y="1444487"/>
            <a:ext cx="3381962" cy="4479235"/>
          </a:xfrm>
          <a:prstGeom prst="rect">
            <a:avLst/>
          </a:prstGeom>
        </p:spPr>
      </p:pic>
    </p:spTree>
    <p:extLst>
      <p:ext uri="{BB962C8B-B14F-4D97-AF65-F5344CB8AC3E}">
        <p14:creationId xmlns:p14="http://schemas.microsoft.com/office/powerpoint/2010/main" val="1832349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Animation</a:t>
            </a:r>
          </a:p>
        </p:txBody>
      </p:sp>
      <p:sp>
        <p:nvSpPr>
          <p:cNvPr id="3" name="Text Placeholder 2"/>
          <p:cNvSpPr>
            <a:spLocks noGrp="1"/>
          </p:cNvSpPr>
          <p:nvPr>
            <p:ph type="body" idx="1"/>
          </p:nvPr>
        </p:nvSpPr>
        <p:spPr>
          <a:xfrm>
            <a:off x="796603" y="1270000"/>
            <a:ext cx="8983501" cy="3880773"/>
          </a:xfrm>
        </p:spPr>
        <p:txBody>
          <a:bodyPr>
            <a:normAutofit/>
          </a:bodyPr>
          <a:lstStyle/>
          <a:p>
            <a:pPr algn="just"/>
            <a:r>
              <a:rPr lang="en-US" dirty="0"/>
              <a:t>A series of walking leg motions, for instance, might be defined as </a:t>
            </a:r>
            <a:r>
              <a:rPr lang="en-US" dirty="0" smtClean="0"/>
              <a:t>in Figure </a:t>
            </a:r>
            <a:r>
              <a:rPr lang="en-US" dirty="0"/>
              <a:t>18. The hip joint is translated forward along a horizontal line, </a:t>
            </a:r>
            <a:r>
              <a:rPr lang="en-US" dirty="0" smtClean="0"/>
              <a:t>while the </a:t>
            </a:r>
            <a:r>
              <a:rPr lang="en-US" dirty="0"/>
              <a:t>connecting links perform a series of movements about the hip, knee, </a:t>
            </a:r>
            <a:r>
              <a:rPr lang="en-US" dirty="0" smtClean="0"/>
              <a:t>and angle </a:t>
            </a:r>
            <a:r>
              <a:rPr lang="en-US" dirty="0"/>
              <a:t>joints. Starting with a straight leg [Figure 18(a)], the first motion is a </a:t>
            </a:r>
            <a:r>
              <a:rPr lang="en-US" dirty="0" smtClean="0"/>
              <a:t>knee bend </a:t>
            </a:r>
            <a:r>
              <a:rPr lang="en-US" dirty="0"/>
              <a:t>as the hip moves forward [Figure 18(b)]. Then the leg swings </a:t>
            </a:r>
            <a:r>
              <a:rPr lang="en-US" dirty="0" smtClean="0"/>
              <a:t>forward, returns </a:t>
            </a:r>
            <a:r>
              <a:rPr lang="en-US" dirty="0"/>
              <a:t>to the vertical position, and swings back, as shown in Figures 18(c</a:t>
            </a:r>
            <a:r>
              <a:rPr lang="en-US" dirty="0" smtClean="0"/>
              <a:t>), (</a:t>
            </a:r>
            <a:r>
              <a:rPr lang="en-US" dirty="0"/>
              <a:t>d), and (e).</a:t>
            </a:r>
            <a:endParaRPr lang="en-IN" dirty="0"/>
          </a:p>
        </p:txBody>
      </p:sp>
      <p:pic>
        <p:nvPicPr>
          <p:cNvPr id="5" name="Picture 4"/>
          <p:cNvPicPr>
            <a:picLocks noChangeAspect="1"/>
          </p:cNvPicPr>
          <p:nvPr/>
        </p:nvPicPr>
        <p:blipFill>
          <a:blip r:embed="rId2"/>
          <a:stretch>
            <a:fillRect/>
          </a:stretch>
        </p:blipFill>
        <p:spPr>
          <a:xfrm>
            <a:off x="796603" y="3210386"/>
            <a:ext cx="9195536" cy="3133725"/>
          </a:xfrm>
          <a:prstGeom prst="rect">
            <a:avLst/>
          </a:prstGeom>
        </p:spPr>
      </p:pic>
    </p:spTree>
    <p:extLst>
      <p:ext uri="{BB962C8B-B14F-4D97-AF65-F5344CB8AC3E}">
        <p14:creationId xmlns:p14="http://schemas.microsoft.com/office/powerpoint/2010/main" val="3818056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Motion Capture</a:t>
            </a:r>
          </a:p>
        </p:txBody>
      </p:sp>
      <p:sp>
        <p:nvSpPr>
          <p:cNvPr id="3" name="Text Placeholder 2"/>
          <p:cNvSpPr>
            <a:spLocks noGrp="1"/>
          </p:cNvSpPr>
          <p:nvPr>
            <p:ph type="body" idx="1"/>
          </p:nvPr>
        </p:nvSpPr>
        <p:spPr/>
        <p:txBody>
          <a:bodyPr/>
          <a:lstStyle/>
          <a:p>
            <a:pPr algn="just"/>
            <a:r>
              <a:rPr lang="en-US" dirty="0"/>
              <a:t>An alternative to determining the motion of a character computationally is </a:t>
            </a:r>
            <a:r>
              <a:rPr lang="en-US" dirty="0" smtClean="0"/>
              <a:t>to digitally </a:t>
            </a:r>
            <a:r>
              <a:rPr lang="en-US" dirty="0"/>
              <a:t>record the movement of a live actor and to base the movement of </a:t>
            </a:r>
            <a:r>
              <a:rPr lang="en-US" dirty="0" smtClean="0"/>
              <a:t>an animated </a:t>
            </a:r>
            <a:r>
              <a:rPr lang="en-US" dirty="0"/>
              <a:t>character on that information. This technique, known as motion </a:t>
            </a:r>
            <a:r>
              <a:rPr lang="en-US" dirty="0" smtClean="0"/>
              <a:t>capture or </a:t>
            </a:r>
            <a:r>
              <a:rPr lang="en-US" dirty="0" err="1" smtClean="0"/>
              <a:t>mocap</a:t>
            </a:r>
            <a:r>
              <a:rPr lang="en-US" dirty="0"/>
              <a:t>, can be used when the movement of the character is </a:t>
            </a:r>
            <a:r>
              <a:rPr lang="en-US" dirty="0" smtClean="0"/>
              <a:t>predetermined (as </a:t>
            </a:r>
            <a:r>
              <a:rPr lang="en-US" dirty="0"/>
              <a:t>in a scripted scene). The animated character will perform the same series </a:t>
            </a:r>
            <a:r>
              <a:rPr lang="en-US" dirty="0" smtClean="0"/>
              <a:t>of movements </a:t>
            </a:r>
            <a:r>
              <a:rPr lang="en-US" dirty="0"/>
              <a:t>as the live actor.</a:t>
            </a:r>
            <a:endParaRPr lang="en-IN" dirty="0"/>
          </a:p>
        </p:txBody>
      </p:sp>
    </p:spTree>
    <p:extLst>
      <p:ext uri="{BB962C8B-B14F-4D97-AF65-F5344CB8AC3E}">
        <p14:creationId xmlns:p14="http://schemas.microsoft.com/office/powerpoint/2010/main" val="372808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214083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Windows and Icons</a:t>
            </a:r>
            <a:br>
              <a:rPr lang="en-US" b="1"/>
            </a:br>
            <a:endParaRPr/>
          </a:p>
        </p:txBody>
      </p:sp>
      <p:sp>
        <p:nvSpPr>
          <p:cNvPr id="157" name="Google Shape;157;p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Typical GUIs provide visual representations both for the objects that are to be manipulated in an application and for the actions to be performed on the application objects.</a:t>
            </a:r>
            <a:endParaRPr/>
          </a:p>
          <a:p>
            <a:pPr marL="457200" lvl="0" indent="-320040" algn="l" rtl="0">
              <a:lnSpc>
                <a:spcPct val="100000"/>
              </a:lnSpc>
              <a:spcBef>
                <a:spcPts val="1000"/>
              </a:spcBef>
              <a:spcAft>
                <a:spcPts val="0"/>
              </a:spcAft>
              <a:buSzPts val="1440"/>
              <a:buChar char="►"/>
            </a:pPr>
            <a:r>
              <a:rPr lang="en-US"/>
              <a:t>In addition to the standard display-window operations, such as opening, closing, positioning, and resizing, other operations are needed for working with the sliders, buttons, icons, and menus.</a:t>
            </a:r>
            <a:endParaRPr/>
          </a:p>
          <a:p>
            <a:pPr marL="457200" lvl="0" indent="-320040" algn="l" rtl="0">
              <a:lnSpc>
                <a:spcPct val="100000"/>
              </a:lnSpc>
              <a:spcBef>
                <a:spcPts val="1000"/>
              </a:spcBef>
              <a:spcAft>
                <a:spcPts val="0"/>
              </a:spcAft>
              <a:buSzPts val="1440"/>
              <a:buChar char="►"/>
            </a:pPr>
            <a:r>
              <a:rPr lang="en-US"/>
              <a:t>Some systems are capable of supporting multiple window managers so that different window styles can be accommodated, each with its own window manager, which could be structured for a particular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Accommodating Multiple Skill Levels</a:t>
            </a:r>
            <a:br>
              <a:rPr lang="en-US" b="1"/>
            </a:br>
            <a:endParaRPr/>
          </a:p>
        </p:txBody>
      </p:sp>
      <p:sp>
        <p:nvSpPr>
          <p:cNvPr id="163" name="Google Shape;163;p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Usually, interactive GUIs provide several methods for selecting actions. For example, an option could be specified by pointing to an icon, accessing a pull down or pop-up menu, or by typing a keyboard command. This allows a package to accommodate users that have different skill levels.</a:t>
            </a:r>
            <a:endParaRPr/>
          </a:p>
          <a:p>
            <a:pPr marL="457200" lvl="0" indent="-320040" algn="l" rtl="0">
              <a:lnSpc>
                <a:spcPct val="100000"/>
              </a:lnSpc>
              <a:spcBef>
                <a:spcPts val="1000"/>
              </a:spcBef>
              <a:spcAft>
                <a:spcPts val="0"/>
              </a:spcAft>
              <a:buSzPts val="1440"/>
              <a:buChar char="►"/>
            </a:pPr>
            <a:r>
              <a:rPr lang="en-US"/>
              <a:t>A less experienced user may find an interface with a large, comprehensive set of operations to be difficult to use, so a smaller interface with fewer but more easily understood operations and detailed prompting may be preferable. </a:t>
            </a:r>
            <a:endParaRPr/>
          </a:p>
          <a:p>
            <a:pPr marL="457200" lvl="0" indent="-320040" algn="l" rtl="0">
              <a:lnSpc>
                <a:spcPct val="100000"/>
              </a:lnSpc>
              <a:spcBef>
                <a:spcPts val="1000"/>
              </a:spcBef>
              <a:spcAft>
                <a:spcPts val="0"/>
              </a:spcAft>
              <a:buSzPts val="1440"/>
              <a:buChar char="►"/>
            </a:pPr>
            <a:r>
              <a:rPr lang="en-US"/>
              <a:t>A simplified set of menus and options is easy to learn and remember, for the user can concentrate on the application instead of on the details of the interface.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accent1"/>
              </a:buClr>
              <a:buSzPct val="111111"/>
              <a:buFont typeface="Trebuchet MS"/>
              <a:buNone/>
            </a:pPr>
            <a:r>
              <a:rPr lang="en-US" b="1"/>
              <a:t>Accommodating Multiple Skill Levels-contd</a:t>
            </a:r>
            <a:br>
              <a:rPr lang="en-US" b="1"/>
            </a:br>
            <a:endParaRPr/>
          </a:p>
        </p:txBody>
      </p:sp>
      <p:sp>
        <p:nvSpPr>
          <p:cNvPr id="169" name="Google Shape;169;p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lnSpcReduction="10000"/>
          </a:bodyPr>
          <a:lstStyle/>
          <a:p>
            <a:pPr marL="457200" lvl="0" indent="-320040" algn="l" rtl="0">
              <a:lnSpc>
                <a:spcPct val="100000"/>
              </a:lnSpc>
              <a:spcBef>
                <a:spcPts val="1000"/>
              </a:spcBef>
              <a:spcAft>
                <a:spcPts val="0"/>
              </a:spcAft>
              <a:buSzPts val="1440"/>
              <a:buChar char="►"/>
            </a:pPr>
            <a:r>
              <a:rPr lang="en-US"/>
              <a:t>Simple point-and-click operations are often easiest for an inexperienced user of an applications package. Therefore, interfaces typically provide a means for masking the complexity of a package, so that beginners can use the system without being overwhelmed with too much detail.</a:t>
            </a:r>
            <a:endParaRPr/>
          </a:p>
          <a:p>
            <a:pPr marL="457200" lvl="0" indent="-320040" algn="l" rtl="0">
              <a:lnSpc>
                <a:spcPct val="100000"/>
              </a:lnSpc>
              <a:spcBef>
                <a:spcPts val="1000"/>
              </a:spcBef>
              <a:spcAft>
                <a:spcPts val="0"/>
              </a:spcAft>
              <a:buSzPts val="1440"/>
              <a:buChar char="►"/>
            </a:pPr>
            <a:r>
              <a:rPr lang="en-US"/>
              <a:t>Experienced users, on the other hand, typically want speed. This means fewer prompts and more input from the keyboard or with multiple mouse-button clicks.</a:t>
            </a:r>
            <a:endParaRPr/>
          </a:p>
          <a:p>
            <a:pPr marL="457200" lvl="0" indent="-320040" algn="l" rtl="0">
              <a:lnSpc>
                <a:spcPct val="100000"/>
              </a:lnSpc>
              <a:spcBef>
                <a:spcPts val="1000"/>
              </a:spcBef>
              <a:spcAft>
                <a:spcPts val="0"/>
              </a:spcAft>
              <a:buSzPts val="1440"/>
              <a:buChar char="►"/>
            </a:pPr>
            <a:r>
              <a:rPr lang="en-US"/>
              <a:t>Actions are selected with function keys or with simultaneous combinations of keyboard keys, because experienced users will remember these shortcuts for commonly used actions.</a:t>
            </a:r>
            <a:endParaRPr/>
          </a:p>
          <a:p>
            <a:pPr marL="457200" lvl="0" indent="-320040" algn="l" rtl="0">
              <a:lnSpc>
                <a:spcPct val="100000"/>
              </a:lnSpc>
              <a:spcBef>
                <a:spcPts val="1000"/>
              </a:spcBef>
              <a:spcAft>
                <a:spcPts val="0"/>
              </a:spcAft>
              <a:buSzPts val="1440"/>
              <a:buChar char="►"/>
            </a:pPr>
            <a:r>
              <a:rPr lang="en-US"/>
              <a:t>An interface may be designed to provide different sets of options to users with different experience levels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Consistency</a:t>
            </a:r>
            <a:br>
              <a:rPr lang="en-US" b="1"/>
            </a:br>
            <a:endParaRPr/>
          </a:p>
        </p:txBody>
      </p:sp>
      <p:sp>
        <p:nvSpPr>
          <p:cNvPr id="175" name="Google Shape;175;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An important design consideration in an interface is consistency. An icon shape should always have a single meaning, rather than serving to represent different actions or objects depending on the context. </a:t>
            </a:r>
            <a:endParaRPr/>
          </a:p>
          <a:p>
            <a:pPr marL="457200" lvl="0" indent="-320040" algn="l" rtl="0">
              <a:lnSpc>
                <a:spcPct val="100000"/>
              </a:lnSpc>
              <a:spcBef>
                <a:spcPts val="1000"/>
              </a:spcBef>
              <a:spcAft>
                <a:spcPts val="0"/>
              </a:spcAft>
              <a:buSzPts val="1440"/>
              <a:buChar char="►"/>
            </a:pPr>
            <a:r>
              <a:rPr lang="en-US"/>
              <a:t>Some other examples of consistency are always placing menus in the same relative positions so that a user does not have to hunt for a particular option, always using the same combination of keyboard keys for an action, and always using the same color encoding so that a color does not have different meanings in different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Minimizing Memorization</a:t>
            </a:r>
            <a:br>
              <a:rPr lang="en-US" b="1"/>
            </a:br>
            <a:endParaRPr/>
          </a:p>
        </p:txBody>
      </p:sp>
      <p:sp>
        <p:nvSpPr>
          <p:cNvPr id="181" name="Google Shape;181;p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Operations in an interface should also be structured so that they are easy to understand and to remember. Obscure, complicated, inconsistent, and abbreviated command formats lead to confusion and reduction in the effective application of the software. </a:t>
            </a:r>
            <a:endParaRPr/>
          </a:p>
          <a:p>
            <a:pPr marL="457200" lvl="0" indent="-320040" algn="l" rtl="0">
              <a:lnSpc>
                <a:spcPct val="100000"/>
              </a:lnSpc>
              <a:spcBef>
                <a:spcPts val="1000"/>
              </a:spcBef>
              <a:spcAft>
                <a:spcPts val="0"/>
              </a:spcAft>
              <a:buSzPts val="1440"/>
              <a:buChar char="►"/>
            </a:pPr>
            <a:r>
              <a:rPr lang="en-US"/>
              <a:t>One key or button used for all delete operations, for example, is easier to remember than a number of different keys for different kinds of delete procedures.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b="1"/>
              <a:t>Backup and Error Handling</a:t>
            </a:r>
            <a:br>
              <a:rPr lang="en-US" b="1"/>
            </a:br>
            <a:endParaRPr/>
          </a:p>
        </p:txBody>
      </p:sp>
      <p:sp>
        <p:nvSpPr>
          <p:cNvPr id="187" name="Google Shape;187;p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t>A mechanism for undoing a sequence of operations is another common feature of an interface, which allows a user to explore the capabilities of a system, knowing that the effects of a mistake can be corrected. </a:t>
            </a:r>
            <a:endParaRPr/>
          </a:p>
          <a:p>
            <a:pPr marL="457200" lvl="0" indent="-320040" algn="l" rtl="0">
              <a:lnSpc>
                <a:spcPct val="100000"/>
              </a:lnSpc>
              <a:spcBef>
                <a:spcPts val="1000"/>
              </a:spcBef>
              <a:spcAft>
                <a:spcPts val="0"/>
              </a:spcAft>
              <a:buSzPts val="1440"/>
              <a:buChar char="►"/>
            </a:pPr>
            <a:r>
              <a:rPr lang="en-US"/>
              <a:t>Typically, systems can now undo several operations, thus allowing a user to reset the system to some specified action. For those actions that cannot be reversed, such as closing an application without saving changes, the system asks for a verification of the requested operation.</a:t>
            </a:r>
            <a:endParaRPr/>
          </a:p>
          <a:p>
            <a:pPr marL="457200" lvl="0" indent="-320040" algn="l" rtl="0">
              <a:lnSpc>
                <a:spcPct val="100000"/>
              </a:lnSpc>
              <a:spcBef>
                <a:spcPts val="1000"/>
              </a:spcBef>
              <a:spcAft>
                <a:spcPts val="0"/>
              </a:spcAft>
              <a:buSzPts val="1440"/>
              <a:buChar char="►"/>
            </a:pPr>
            <a:r>
              <a:rPr lang="en-US"/>
              <a:t>In addition, good diagnostics and error messages help a user to determine the cause of an error.</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