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03547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672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623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5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5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5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5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15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5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15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15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15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5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55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6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6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6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6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6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6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16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6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7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17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5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5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5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15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16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16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16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16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6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6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6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6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5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5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5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15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5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5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15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15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15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5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5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5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5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2222696" y="1903752"/>
            <a:ext cx="7779433" cy="10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</a:pPr>
            <a:r>
              <a:rPr lang="en-US" sz="2400" b="1" dirty="0"/>
              <a:t>COMPUTER GRAPHICS &amp; IMAGE PROCESSING</a:t>
            </a:r>
            <a:r>
              <a:rPr lang="en-US" sz="2400" b="1" cap="none" dirty="0"/>
              <a:t/>
            </a:r>
            <a:br>
              <a:rPr lang="en-US" sz="2400" b="1" cap="none" dirty="0"/>
            </a:br>
            <a:r>
              <a:rPr lang="en-US" sz="2400" b="1" dirty="0"/>
              <a:t>(21CS63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2400" b="1" dirty="0" smtClean="0"/>
              <a:t>MODULE 3</a:t>
            </a:r>
            <a:endParaRPr sz="2400" b="1"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2608289" y="3907728"/>
            <a:ext cx="6670622" cy="120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endParaRPr sz="1600" b="1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"/>
              <a:buNone/>
            </a:pPr>
            <a:r>
              <a:rPr lang="en-US" sz="7257" b="1"/>
              <a:t>VARALAKSHMI B D</a:t>
            </a:r>
            <a:endParaRPr sz="7257" b="1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"/>
              <a:buNone/>
            </a:pPr>
            <a:r>
              <a:rPr lang="en-US" sz="7257" b="1"/>
              <a:t>ASSISTANT PROFESSOR </a:t>
            </a:r>
            <a:endParaRPr sz="7257" b="1"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"/>
              <a:buNone/>
            </a:pPr>
            <a:r>
              <a:rPr lang="en-US" sz="7257" b="1"/>
              <a:t>Department of Computer Science &amp; Engineering</a:t>
            </a:r>
            <a:endParaRPr sz="7457" b="1"/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"/>
              <a:buNone/>
            </a:pPr>
            <a:r>
              <a:rPr lang="en-US" sz="7257" b="1"/>
              <a:t>VI Semester</a:t>
            </a:r>
            <a:endParaRPr sz="7457" b="1"/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"/>
              <a:buNone/>
            </a:pPr>
            <a:r>
              <a:rPr lang="en-US" sz="7257" b="1"/>
              <a:t>2023-24</a:t>
            </a:r>
            <a:endParaRPr sz="7457" b="1"/>
          </a:p>
          <a:p>
            <a:pPr marL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Feedback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Responding </a:t>
            </a:r>
            <a:r>
              <a:rPr lang="en-US" dirty="0"/>
              <a:t>to user actions is another important feature of an interface, </a:t>
            </a:r>
            <a:r>
              <a:rPr lang="en-US" dirty="0" smtClean="0"/>
              <a:t>particularly for </a:t>
            </a:r>
            <a:r>
              <a:rPr lang="en-US" dirty="0"/>
              <a:t>an inexperienced user. As each action is entered, some response </a:t>
            </a:r>
            <a:r>
              <a:rPr lang="en-US" dirty="0" smtClean="0"/>
              <a:t>should be </a:t>
            </a:r>
            <a:r>
              <a:rPr lang="en-US" dirty="0"/>
              <a:t>given. Otherwise, a user might begin to wonder what the system is doing </a:t>
            </a:r>
            <a:r>
              <a:rPr lang="en-US" dirty="0" smtClean="0"/>
              <a:t>and whether </a:t>
            </a:r>
            <a:r>
              <a:rPr lang="en-US" dirty="0"/>
              <a:t>the input should be reentered.</a:t>
            </a:r>
          </a:p>
          <a:p>
            <a:r>
              <a:rPr lang="en-US" dirty="0"/>
              <a:t>Feedback can be given in many forms, such as highlighting an </a:t>
            </a:r>
            <a:r>
              <a:rPr lang="en-US" dirty="0" smtClean="0"/>
              <a:t>object, displaying </a:t>
            </a:r>
            <a:r>
              <a:rPr lang="en-US" dirty="0"/>
              <a:t>an icon or message, and displaying a selected menu option in a </a:t>
            </a:r>
            <a:r>
              <a:rPr lang="en-US" dirty="0" smtClean="0"/>
              <a:t>different color</a:t>
            </a:r>
            <a:r>
              <a:rPr lang="en-US" dirty="0"/>
              <a:t>. When the processing of a requested action is lengthy, the display of </a:t>
            </a:r>
            <a:r>
              <a:rPr lang="en-US" dirty="0" smtClean="0"/>
              <a:t>a flashing </a:t>
            </a:r>
            <a:r>
              <a:rPr lang="en-US" dirty="0"/>
              <a:t>message, clock, hourglass, or other progress indicator is important. </a:t>
            </a:r>
            <a:endParaRPr lang="en-US" dirty="0" smtClean="0"/>
          </a:p>
          <a:p>
            <a:r>
              <a:rPr lang="en-US" dirty="0" smtClean="0"/>
              <a:t>It may also </a:t>
            </a:r>
            <a:r>
              <a:rPr lang="en-US" dirty="0"/>
              <a:t>be possible for the system to display partial results as they are completed, </a:t>
            </a:r>
            <a:r>
              <a:rPr lang="en-US" dirty="0" smtClean="0"/>
              <a:t>so that </a:t>
            </a:r>
            <a:r>
              <a:rPr lang="en-US" dirty="0"/>
              <a:t>the final display is built up a piece at a time. The system might also allow </a:t>
            </a:r>
            <a:r>
              <a:rPr lang="en-US" dirty="0" smtClean="0"/>
              <a:t>a user </a:t>
            </a:r>
            <a:r>
              <a:rPr lang="en-US" dirty="0"/>
              <a:t>to input other commands or data while one instruction is being processed.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5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of Animation Sequences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</a:t>
            </a:r>
            <a:r>
              <a:rPr lang="en-US" dirty="0"/>
              <a:t>an animation sequence can be a complicated task, particularly </a:t>
            </a:r>
            <a:r>
              <a:rPr lang="en-US" dirty="0" smtClean="0"/>
              <a:t>when it </a:t>
            </a:r>
            <a:r>
              <a:rPr lang="en-US" dirty="0"/>
              <a:t>involves a story line and multiple objects, each of which can move in a </a:t>
            </a:r>
            <a:r>
              <a:rPr lang="en-US" dirty="0" smtClean="0"/>
              <a:t>different way</a:t>
            </a:r>
            <a:r>
              <a:rPr lang="en-US" dirty="0"/>
              <a:t>. A basic approach is to design such animation sequences using the </a:t>
            </a:r>
            <a:r>
              <a:rPr lang="en-US" dirty="0" smtClean="0"/>
              <a:t>following development </a:t>
            </a:r>
            <a:r>
              <a:rPr lang="en-US" dirty="0"/>
              <a:t>stages:</a:t>
            </a:r>
          </a:p>
          <a:p>
            <a:r>
              <a:rPr lang="en-US" dirty="0"/>
              <a:t>• Storyboard layout</a:t>
            </a:r>
          </a:p>
          <a:p>
            <a:r>
              <a:rPr lang="en-US" dirty="0"/>
              <a:t>• Object definitions</a:t>
            </a:r>
          </a:p>
          <a:p>
            <a:r>
              <a:rPr lang="en-US" dirty="0"/>
              <a:t>• Key-frame specifications</a:t>
            </a:r>
          </a:p>
          <a:p>
            <a:r>
              <a:rPr lang="en-US" dirty="0"/>
              <a:t>• Generation of in-between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0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storyboard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storyboard </a:t>
            </a:r>
            <a:r>
              <a:rPr lang="en-US" dirty="0"/>
              <a:t>is an outline of the action. It defines the motion sequence </a:t>
            </a:r>
            <a:r>
              <a:rPr lang="en-US" dirty="0" smtClean="0"/>
              <a:t>as a </a:t>
            </a:r>
            <a:r>
              <a:rPr lang="en-US" dirty="0"/>
              <a:t>set of basic events that are to take place. </a:t>
            </a:r>
            <a:endParaRPr lang="en-US" dirty="0" smtClean="0"/>
          </a:p>
          <a:p>
            <a:r>
              <a:rPr lang="en-US" dirty="0" smtClean="0"/>
              <a:t>Depending </a:t>
            </a:r>
            <a:r>
              <a:rPr lang="en-US" dirty="0"/>
              <a:t>on the type of animation </a:t>
            </a:r>
            <a:r>
              <a:rPr lang="en-US" dirty="0" smtClean="0"/>
              <a:t>to be </a:t>
            </a:r>
            <a:r>
              <a:rPr lang="en-US" dirty="0"/>
              <a:t>produced, the storyboard could consist of a set of rough sketches, along </a:t>
            </a:r>
            <a:r>
              <a:rPr lang="en-US" dirty="0" smtClean="0"/>
              <a:t>with a </a:t>
            </a:r>
            <a:r>
              <a:rPr lang="en-US" dirty="0"/>
              <a:t>brief description of the movements, or it could just be a list of the basic ideas </a:t>
            </a:r>
            <a:r>
              <a:rPr lang="en-US" dirty="0" smtClean="0"/>
              <a:t>for the </a:t>
            </a:r>
            <a:r>
              <a:rPr lang="en-US" dirty="0"/>
              <a:t>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Originally</a:t>
            </a:r>
            <a:r>
              <a:rPr lang="en-US" dirty="0"/>
              <a:t>, the set of motion sketches was attached to a large board </a:t>
            </a:r>
            <a:r>
              <a:rPr lang="en-US" dirty="0" smtClean="0"/>
              <a:t>that was </a:t>
            </a:r>
            <a:r>
              <a:rPr lang="en-US" dirty="0"/>
              <a:t>used to present an overall view of the animation project. Hence, the </a:t>
            </a:r>
            <a:r>
              <a:rPr lang="en-US" dirty="0" smtClean="0"/>
              <a:t>name “storyboard</a:t>
            </a:r>
            <a:r>
              <a:rPr lang="en-US" dirty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5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 </a:t>
            </a:r>
            <a:r>
              <a:rPr lang="en-US" b="1" dirty="0"/>
              <a:t>definition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object definition </a:t>
            </a:r>
            <a:r>
              <a:rPr lang="en-US" dirty="0"/>
              <a:t>is given for each participant in the action. </a:t>
            </a:r>
            <a:endParaRPr lang="en-US" dirty="0" smtClean="0"/>
          </a:p>
          <a:p>
            <a:r>
              <a:rPr lang="en-US" dirty="0" smtClean="0"/>
              <a:t>Objects </a:t>
            </a:r>
            <a:r>
              <a:rPr lang="en-US" dirty="0"/>
              <a:t>can </a:t>
            </a:r>
            <a:r>
              <a:rPr lang="en-US" dirty="0" smtClean="0"/>
              <a:t>be defined </a:t>
            </a:r>
            <a:r>
              <a:rPr lang="en-US" dirty="0"/>
              <a:t>in terms of basic shapes, such as polygons or spline surfaces. In </a:t>
            </a:r>
            <a:r>
              <a:rPr lang="en-US" dirty="0" smtClean="0"/>
              <a:t>addition, a </a:t>
            </a:r>
            <a:r>
              <a:rPr lang="en-US" dirty="0"/>
              <a:t>description is often given of the movements that are to be performed by </a:t>
            </a:r>
            <a:r>
              <a:rPr lang="en-US" dirty="0" smtClean="0"/>
              <a:t>each character </a:t>
            </a:r>
            <a:r>
              <a:rPr lang="en-US" dirty="0"/>
              <a:t>or object in the 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7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</a:t>
            </a:r>
            <a:r>
              <a:rPr lang="en-US" b="1" dirty="0"/>
              <a:t>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key frame </a:t>
            </a:r>
            <a:r>
              <a:rPr lang="en-US" dirty="0"/>
              <a:t>is a detailed drawing of the scene at a certain time in the </a:t>
            </a:r>
            <a:r>
              <a:rPr lang="en-US" dirty="0" smtClean="0"/>
              <a:t>animation sequence</a:t>
            </a:r>
            <a:r>
              <a:rPr lang="en-US" dirty="0"/>
              <a:t>. Within each key frame, each object (or character) is </a:t>
            </a:r>
            <a:r>
              <a:rPr lang="en-US" dirty="0" smtClean="0"/>
              <a:t>positioned according </a:t>
            </a:r>
            <a:r>
              <a:rPr lang="en-US" dirty="0"/>
              <a:t>to the time for that frame. </a:t>
            </a:r>
            <a:endParaRPr lang="en-US" dirty="0" smtClean="0"/>
          </a:p>
          <a:p>
            <a:pPr algn="just"/>
            <a:r>
              <a:rPr lang="en-US" dirty="0" smtClean="0"/>
              <a:t>Some </a:t>
            </a:r>
            <a:r>
              <a:rPr lang="en-US" dirty="0"/>
              <a:t>key frames are chosen at </a:t>
            </a:r>
            <a:r>
              <a:rPr lang="en-US" dirty="0" smtClean="0"/>
              <a:t>extreme positions </a:t>
            </a:r>
            <a:r>
              <a:rPr lang="en-US" dirty="0"/>
              <a:t>in the action; others are spaced so that the time interval between </a:t>
            </a:r>
            <a:r>
              <a:rPr lang="en-US" dirty="0" smtClean="0"/>
              <a:t>key frames </a:t>
            </a:r>
            <a:r>
              <a:rPr lang="en-US" dirty="0"/>
              <a:t>is not too great. </a:t>
            </a:r>
            <a:endParaRPr lang="en-US" dirty="0" smtClean="0"/>
          </a:p>
          <a:p>
            <a:pPr algn="just"/>
            <a:r>
              <a:rPr lang="en-US" dirty="0" smtClean="0"/>
              <a:t>More </a:t>
            </a:r>
            <a:r>
              <a:rPr lang="en-US" dirty="0"/>
              <a:t>key frames are specified for intricate motions than </a:t>
            </a:r>
            <a:r>
              <a:rPr lang="en-US" dirty="0" smtClean="0"/>
              <a:t>for simple</a:t>
            </a:r>
            <a:r>
              <a:rPr lang="en-US" dirty="0"/>
              <a:t>, slowly varying motions. Development of the key frames is generally </a:t>
            </a:r>
            <a:r>
              <a:rPr lang="en-US" dirty="0" smtClean="0"/>
              <a:t>the responsibility </a:t>
            </a:r>
            <a:r>
              <a:rPr lang="en-US" dirty="0"/>
              <a:t>of the senior animators, and often a separate animator is </a:t>
            </a:r>
            <a:r>
              <a:rPr lang="en-US" dirty="0" smtClean="0"/>
              <a:t>assigned to </a:t>
            </a:r>
            <a:r>
              <a:rPr lang="en-US" dirty="0"/>
              <a:t>each character in the animation.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3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In-betweens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In-betweens </a:t>
            </a:r>
            <a:r>
              <a:rPr lang="en-US" dirty="0"/>
              <a:t>are the intermediate frames between the key frames. The </a:t>
            </a:r>
            <a:r>
              <a:rPr lang="en-US" dirty="0" smtClean="0"/>
              <a:t>total number </a:t>
            </a:r>
            <a:r>
              <a:rPr lang="en-US" dirty="0"/>
              <a:t>of frames, and hence the total number of in-betweens, needed for </a:t>
            </a:r>
            <a:r>
              <a:rPr lang="en-US" dirty="0" smtClean="0"/>
              <a:t>an animation </a:t>
            </a:r>
            <a:r>
              <a:rPr lang="en-US" dirty="0"/>
              <a:t>is determined by the display media that is to be used. Film </a:t>
            </a:r>
            <a:r>
              <a:rPr lang="en-US" dirty="0" smtClean="0"/>
              <a:t>requires 24 </a:t>
            </a:r>
            <a:r>
              <a:rPr lang="en-US" dirty="0"/>
              <a:t>frames per second, and graphics terminals are refreshed at the rate of 60 </a:t>
            </a:r>
            <a:r>
              <a:rPr lang="en-US" dirty="0" smtClean="0"/>
              <a:t>or more </a:t>
            </a:r>
            <a:r>
              <a:rPr lang="en-US" dirty="0"/>
              <a:t>frames per second. </a:t>
            </a:r>
            <a:endParaRPr lang="en-US" dirty="0" smtClean="0"/>
          </a:p>
          <a:p>
            <a:r>
              <a:rPr lang="en-US" dirty="0" smtClean="0"/>
              <a:t>Typically</a:t>
            </a:r>
            <a:r>
              <a:rPr lang="en-US" dirty="0"/>
              <a:t>, time intervals for the motion are set up so </a:t>
            </a:r>
            <a:r>
              <a:rPr lang="en-US" dirty="0" smtClean="0"/>
              <a:t>that there </a:t>
            </a:r>
            <a:r>
              <a:rPr lang="en-US" dirty="0"/>
              <a:t>are from three to five in-betweens for each pair of key frames. </a:t>
            </a:r>
            <a:r>
              <a:rPr lang="en-US" dirty="0" smtClean="0"/>
              <a:t>Depending on </a:t>
            </a:r>
            <a:r>
              <a:rPr lang="en-US" dirty="0"/>
              <a:t>the speed specified for the motion, some key frames could be duplicated. </a:t>
            </a:r>
            <a:endParaRPr lang="en-US" dirty="0" smtClean="0"/>
          </a:p>
          <a:p>
            <a:r>
              <a:rPr lang="en-US" dirty="0" smtClean="0"/>
              <a:t>As an </a:t>
            </a:r>
            <a:r>
              <a:rPr lang="en-US" dirty="0"/>
              <a:t>example, a 1-minute film sequence with no duplication requires a total </a:t>
            </a:r>
            <a:r>
              <a:rPr lang="en-US" dirty="0" smtClean="0"/>
              <a:t>of 1,440 </a:t>
            </a:r>
            <a:r>
              <a:rPr lang="en-US" dirty="0"/>
              <a:t>frames. If five in-betweens are required for each pair of key frames, </a:t>
            </a:r>
            <a:r>
              <a:rPr lang="en-US" dirty="0" smtClean="0"/>
              <a:t>then288 </a:t>
            </a:r>
            <a:r>
              <a:rPr lang="en-US" dirty="0"/>
              <a:t>key frames would need to be developed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There are several other tasks that may be required, depending on the </a:t>
            </a:r>
            <a:r>
              <a:rPr lang="en-US" dirty="0" smtClean="0"/>
              <a:t>application. These </a:t>
            </a:r>
            <a:r>
              <a:rPr lang="en-US" dirty="0"/>
              <a:t>additional tasks include motion verification, editing, and the </a:t>
            </a:r>
            <a:r>
              <a:rPr lang="en-US" dirty="0" smtClean="0"/>
              <a:t>production and </a:t>
            </a:r>
            <a:r>
              <a:rPr lang="en-US" dirty="0"/>
              <a:t>synchronization of a soundtrack. Many of the functions needed </a:t>
            </a:r>
            <a:r>
              <a:rPr lang="en-US" dirty="0" smtClean="0"/>
              <a:t>to produce </a:t>
            </a:r>
            <a:r>
              <a:rPr lang="en-US" dirty="0"/>
              <a:t>general animations are now computer-generated. Figures 2 and </a:t>
            </a:r>
            <a:r>
              <a:rPr lang="en-US" dirty="0" smtClean="0"/>
              <a:t>3 show </a:t>
            </a:r>
            <a:r>
              <a:rPr lang="en-US" dirty="0"/>
              <a:t>examples of computer-generated frames for animation 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83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565" y="2160589"/>
            <a:ext cx="3238500" cy="30384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3" y="464025"/>
            <a:ext cx="9776851" cy="5577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2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394" y="2160589"/>
            <a:ext cx="3200400" cy="30194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4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>
              <a:buClr>
                <a:srgbClr val="FF0000"/>
              </a:buClr>
            </a:pPr>
            <a:r>
              <a:rPr lang="en-US" dirty="0" smtClean="0">
                <a:solidFill>
                  <a:srgbClr val="FF0000"/>
                </a:solidFill>
              </a:rPr>
              <a:t>Module 3:8</a:t>
            </a:r>
            <a:r>
              <a:rPr lang="en-US" b="1" dirty="0" smtClean="0"/>
              <a:t> </a:t>
            </a:r>
            <a:r>
              <a:rPr lang="en-US" b="1" dirty="0"/>
              <a:t>Designing a Graphical User Interface</a:t>
            </a:r>
            <a:br>
              <a:rPr lang="en-US" b="1" dirty="0"/>
            </a:br>
            <a:endParaRPr dirty="0">
              <a:solidFill>
                <a:srgbClr val="FF0000"/>
              </a:solidFill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common feature of modern applications software is a graphical user </a:t>
            </a:r>
            <a:r>
              <a:rPr lang="en-US" dirty="0" smtClean="0"/>
              <a:t>interface (GUI)composed of </a:t>
            </a:r>
            <a:r>
              <a:rPr lang="en-US" dirty="0"/>
              <a:t>display windows, icons, </a:t>
            </a:r>
            <a:r>
              <a:rPr lang="en-US" dirty="0" smtClean="0"/>
              <a:t>menus, and other </a:t>
            </a:r>
            <a:r>
              <a:rPr lang="en-US" dirty="0"/>
              <a:t>features to aid a </a:t>
            </a:r>
            <a:r>
              <a:rPr lang="en-US" dirty="0" smtClean="0"/>
              <a:t>user in </a:t>
            </a:r>
            <a:r>
              <a:rPr lang="en-US" dirty="0"/>
              <a:t>applying the software to a particular problem. </a:t>
            </a:r>
            <a:endParaRPr lang="en-US" dirty="0" smtClean="0"/>
          </a:p>
          <a:p>
            <a:r>
              <a:rPr lang="en-US" dirty="0" smtClean="0"/>
              <a:t>Specialized </a:t>
            </a:r>
            <a:r>
              <a:rPr lang="en-US" dirty="0"/>
              <a:t>interactive </a:t>
            </a:r>
            <a:r>
              <a:rPr lang="en-US" dirty="0" smtClean="0"/>
              <a:t>dialogues are </a:t>
            </a:r>
            <a:r>
              <a:rPr lang="en-US" dirty="0"/>
              <a:t>designed so that </a:t>
            </a:r>
            <a:r>
              <a:rPr lang="en-US" dirty="0" smtClean="0"/>
              <a:t>programming options </a:t>
            </a:r>
            <a:r>
              <a:rPr lang="en-US" dirty="0"/>
              <a:t>are selected using familiar terms </a:t>
            </a:r>
            <a:r>
              <a:rPr lang="en-US" dirty="0" smtClean="0"/>
              <a:t>within a </a:t>
            </a:r>
            <a:r>
              <a:rPr lang="en-US" dirty="0"/>
              <a:t>particular field, such </a:t>
            </a:r>
            <a:r>
              <a:rPr lang="en-US" dirty="0" smtClean="0"/>
              <a:t>as architectural </a:t>
            </a:r>
            <a:r>
              <a:rPr lang="en-US" dirty="0"/>
              <a:t>and engineering design, drafting, </a:t>
            </a:r>
            <a:r>
              <a:rPr lang="en-US" dirty="0" smtClean="0"/>
              <a:t>business graphics</a:t>
            </a:r>
            <a:r>
              <a:rPr lang="en-US" dirty="0"/>
              <a:t>, geology, economics, chemistry, or physics.</a:t>
            </a:r>
            <a:endParaRPr dirty="0"/>
          </a:p>
          <a:p>
            <a:pPr marL="34290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User Dialogue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any application, the </a:t>
            </a:r>
            <a:r>
              <a:rPr lang="en-US" i="1" dirty="0"/>
              <a:t>user’s model </a:t>
            </a:r>
            <a:r>
              <a:rPr lang="en-US" dirty="0"/>
              <a:t>serves as the basis for the design of </a:t>
            </a:r>
            <a:r>
              <a:rPr lang="en-US" dirty="0" smtClean="0"/>
              <a:t>the dialogue </a:t>
            </a:r>
            <a:r>
              <a:rPr lang="en-US" dirty="0"/>
              <a:t>by describing what the system is designed to accomplish and </a:t>
            </a:r>
            <a:r>
              <a:rPr lang="en-US" dirty="0" smtClean="0"/>
              <a:t>what operations </a:t>
            </a:r>
            <a:r>
              <a:rPr lang="en-US" dirty="0"/>
              <a:t>are available. It states the type of objects that can be displayed </a:t>
            </a:r>
            <a:r>
              <a:rPr lang="en-US" dirty="0" smtClean="0"/>
              <a:t>and how </a:t>
            </a:r>
            <a:r>
              <a:rPr lang="en-US" dirty="0"/>
              <a:t>the objects can be manipulated.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if the system is to be used as </a:t>
            </a:r>
            <a:r>
              <a:rPr lang="en-US" dirty="0" smtClean="0"/>
              <a:t>a tool </a:t>
            </a:r>
            <a:r>
              <a:rPr lang="en-US" dirty="0"/>
              <a:t>for architectural design, the model describes how the package can be used </a:t>
            </a:r>
            <a:r>
              <a:rPr lang="en-US" dirty="0" smtClean="0"/>
              <a:t>to construct </a:t>
            </a:r>
            <a:r>
              <a:rPr lang="en-US" dirty="0"/>
              <a:t>and display views of buildings by positioning walls, doors, </a:t>
            </a:r>
            <a:r>
              <a:rPr lang="en-US" dirty="0" smtClean="0"/>
              <a:t>windows, and </a:t>
            </a:r>
            <a:r>
              <a:rPr lang="en-US" dirty="0"/>
              <a:t>other building components.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facility-layout package might include a set </a:t>
            </a:r>
            <a:r>
              <a:rPr lang="en-US" dirty="0" smtClean="0"/>
              <a:t>of furniture </a:t>
            </a:r>
            <a:r>
              <a:rPr lang="en-US" dirty="0"/>
              <a:t>items along with the operations for positioning and removing </a:t>
            </a:r>
            <a:r>
              <a:rPr lang="en-US" dirty="0" smtClean="0"/>
              <a:t>different objects </a:t>
            </a:r>
            <a:r>
              <a:rPr lang="en-US" dirty="0"/>
              <a:t>in a specified floor plan. A circuit-design program provides electrical </a:t>
            </a:r>
            <a:r>
              <a:rPr lang="en-US" dirty="0" smtClean="0"/>
              <a:t>or logic </a:t>
            </a:r>
            <a:r>
              <a:rPr lang="en-US" dirty="0"/>
              <a:t>symbols and the positioning operations for adding or deleting </a:t>
            </a:r>
            <a:r>
              <a:rPr lang="en-US" dirty="0" smtClean="0"/>
              <a:t>elements within </a:t>
            </a:r>
            <a:r>
              <a:rPr lang="en-US" dirty="0"/>
              <a:t>a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6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Windows and Icons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</a:t>
            </a:r>
            <a:r>
              <a:rPr lang="en-US" dirty="0"/>
              <a:t>GUIs provide visual representations both for the objects that are to </a:t>
            </a:r>
            <a:r>
              <a:rPr lang="en-US" dirty="0" smtClean="0"/>
              <a:t>be manipulated </a:t>
            </a:r>
            <a:r>
              <a:rPr lang="en-US" dirty="0"/>
              <a:t>in an application and for the actions to be performed on the </a:t>
            </a:r>
            <a:r>
              <a:rPr lang="en-US" dirty="0" smtClean="0"/>
              <a:t>application objects</a:t>
            </a:r>
            <a:r>
              <a:rPr lang="en-US" dirty="0"/>
              <a:t>.</a:t>
            </a:r>
          </a:p>
          <a:p>
            <a:r>
              <a:rPr lang="en-US" dirty="0"/>
              <a:t>In addition to the standard display-window operations, such as </a:t>
            </a:r>
            <a:r>
              <a:rPr lang="en-US" dirty="0" smtClean="0"/>
              <a:t>opening, closing, positioning</a:t>
            </a:r>
            <a:r>
              <a:rPr lang="en-US" dirty="0"/>
              <a:t>, and resizing, other operations are needed for working with </a:t>
            </a:r>
            <a:r>
              <a:rPr lang="en-US" dirty="0" smtClean="0"/>
              <a:t>the sliders</a:t>
            </a:r>
            <a:r>
              <a:rPr lang="en-US" dirty="0"/>
              <a:t>, buttons, icons, and menus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</a:t>
            </a:r>
            <a:r>
              <a:rPr lang="en-US" dirty="0"/>
              <a:t>systems are capable of supporting </a:t>
            </a:r>
            <a:r>
              <a:rPr lang="en-US" dirty="0" smtClean="0"/>
              <a:t>multiple window </a:t>
            </a:r>
            <a:r>
              <a:rPr lang="en-US" dirty="0"/>
              <a:t>managers so that different window styles can be accommodated</a:t>
            </a:r>
            <a:r>
              <a:rPr lang="en-US" dirty="0" smtClean="0"/>
              <a:t>,</a:t>
            </a:r>
            <a:r>
              <a:rPr lang="en-US" dirty="0"/>
              <a:t> each with its own window manager, which could be structured for a </a:t>
            </a:r>
            <a:r>
              <a:rPr lang="en-US" dirty="0" smtClean="0"/>
              <a:t>particular application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Accommodating Multiple Skill Levels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Usually</a:t>
            </a:r>
            <a:r>
              <a:rPr lang="en-US" dirty="0"/>
              <a:t>, interactive GUIs provide several methods for selecting actions. </a:t>
            </a:r>
            <a:r>
              <a:rPr lang="en-US" dirty="0" smtClean="0"/>
              <a:t>For example</a:t>
            </a:r>
            <a:r>
              <a:rPr lang="en-US" dirty="0"/>
              <a:t>, an option could be specified by pointing to an icon, accessing a </a:t>
            </a:r>
            <a:r>
              <a:rPr lang="en-US" dirty="0" smtClean="0"/>
              <a:t>pull down or </a:t>
            </a:r>
            <a:r>
              <a:rPr lang="en-US" dirty="0"/>
              <a:t>pop-up menu, or by typing a keyboard command. This allows a </a:t>
            </a:r>
            <a:r>
              <a:rPr lang="en-US" dirty="0" smtClean="0"/>
              <a:t>package to </a:t>
            </a:r>
            <a:r>
              <a:rPr lang="en-US" dirty="0"/>
              <a:t>accommodate users that have different skill levels.</a:t>
            </a:r>
          </a:p>
          <a:p>
            <a:r>
              <a:rPr lang="en-US" dirty="0"/>
              <a:t>A less experienced user may find an interface with a large, </a:t>
            </a:r>
            <a:r>
              <a:rPr lang="en-US" dirty="0" smtClean="0"/>
              <a:t>comprehensive set </a:t>
            </a:r>
            <a:r>
              <a:rPr lang="en-US" dirty="0"/>
              <a:t>of operations to be difficult to use, so a smaller interface with fewer but </a:t>
            </a:r>
            <a:r>
              <a:rPr lang="en-US" dirty="0" smtClean="0"/>
              <a:t>more easily </a:t>
            </a:r>
            <a:r>
              <a:rPr lang="en-US" dirty="0"/>
              <a:t>understood operations and detailed prompting may be preferable. </a:t>
            </a:r>
            <a:endParaRPr lang="en-US" dirty="0" smtClean="0"/>
          </a:p>
          <a:p>
            <a:r>
              <a:rPr lang="en-US" dirty="0" smtClean="0"/>
              <a:t>A simplified set </a:t>
            </a:r>
            <a:r>
              <a:rPr lang="en-US" dirty="0"/>
              <a:t>of menus and options is easy to learn and </a:t>
            </a:r>
            <a:r>
              <a:rPr lang="en-US" dirty="0" smtClean="0"/>
              <a:t>remember, for the user </a:t>
            </a:r>
            <a:r>
              <a:rPr lang="en-US" dirty="0"/>
              <a:t>can concentrate on the application instead of on the details of the interface.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78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Accommodating Multiple Skill </a:t>
            </a:r>
            <a:r>
              <a:rPr lang="en-US" b="1" dirty="0" smtClean="0"/>
              <a:t>Levels-</a:t>
            </a:r>
            <a:r>
              <a:rPr lang="en-US" b="1" dirty="0" err="1" smtClean="0"/>
              <a:t>contd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Simple point-and-click </a:t>
            </a:r>
            <a:r>
              <a:rPr lang="en-US" dirty="0"/>
              <a:t>operations are often easiest for an inexperienced user of </a:t>
            </a:r>
            <a:r>
              <a:rPr lang="en-US" dirty="0" smtClean="0"/>
              <a:t>an applications </a:t>
            </a:r>
            <a:r>
              <a:rPr lang="en-US" dirty="0"/>
              <a:t>package. Therefore, interfaces typically provide a means for </a:t>
            </a:r>
            <a:r>
              <a:rPr lang="en-US" dirty="0" smtClean="0"/>
              <a:t>masking the </a:t>
            </a:r>
            <a:r>
              <a:rPr lang="en-US" dirty="0"/>
              <a:t>complexity of a package, so that beginners can use the system without </a:t>
            </a:r>
            <a:r>
              <a:rPr lang="en-US" dirty="0" smtClean="0"/>
              <a:t>being overwhelmed </a:t>
            </a:r>
            <a:r>
              <a:rPr lang="en-US" dirty="0"/>
              <a:t>with too much detail.</a:t>
            </a:r>
          </a:p>
          <a:p>
            <a:r>
              <a:rPr lang="en-US" dirty="0"/>
              <a:t>Experienced users, on the other hand, typically want speed. This means </a:t>
            </a:r>
            <a:r>
              <a:rPr lang="en-US" dirty="0" smtClean="0"/>
              <a:t>fewer prompts </a:t>
            </a:r>
            <a:r>
              <a:rPr lang="en-US" dirty="0"/>
              <a:t>and more input </a:t>
            </a:r>
            <a:r>
              <a:rPr lang="en-US" dirty="0" smtClean="0"/>
              <a:t>from the </a:t>
            </a:r>
            <a:r>
              <a:rPr lang="en-US" dirty="0"/>
              <a:t>keyboard or with multiple mouse-button clicks.</a:t>
            </a:r>
          </a:p>
          <a:p>
            <a:r>
              <a:rPr lang="en-US" dirty="0"/>
              <a:t>Actions are selected with function keys or with simultaneous combinations </a:t>
            </a:r>
            <a:r>
              <a:rPr lang="en-US" dirty="0" smtClean="0"/>
              <a:t>of keyboard </a:t>
            </a:r>
            <a:r>
              <a:rPr lang="en-US" dirty="0"/>
              <a:t>keys, because experienced users will remember these shortcuts for </a:t>
            </a:r>
            <a:r>
              <a:rPr lang="en-US" dirty="0" smtClean="0"/>
              <a:t>commonly used </a:t>
            </a:r>
            <a:r>
              <a:rPr lang="en-US" dirty="0"/>
              <a:t>actions.</a:t>
            </a:r>
          </a:p>
          <a:p>
            <a:r>
              <a:rPr lang="en-US" dirty="0"/>
              <a:t>An interface may be designed to provide different sets of options to </a:t>
            </a:r>
            <a:r>
              <a:rPr lang="en-US" dirty="0" smtClean="0"/>
              <a:t>users with </a:t>
            </a:r>
            <a:r>
              <a:rPr lang="en-US" dirty="0"/>
              <a:t>different experience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3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Consistency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important design consideration in an interface is consistency. An icon </a:t>
            </a:r>
            <a:r>
              <a:rPr lang="en-US" dirty="0" smtClean="0"/>
              <a:t>shape should </a:t>
            </a:r>
            <a:r>
              <a:rPr lang="en-US" dirty="0"/>
              <a:t>always have a single meaning, rather than serving to represent </a:t>
            </a:r>
            <a:r>
              <a:rPr lang="en-US" dirty="0" smtClean="0"/>
              <a:t>different actions </a:t>
            </a:r>
            <a:r>
              <a:rPr lang="en-US" dirty="0"/>
              <a:t>or objects depending on the context.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other examples of </a:t>
            </a:r>
            <a:r>
              <a:rPr lang="en-US" dirty="0" smtClean="0"/>
              <a:t>consistency are </a:t>
            </a:r>
            <a:r>
              <a:rPr lang="en-US" dirty="0"/>
              <a:t>always placing menus in the same relative positions so that a user does </a:t>
            </a:r>
            <a:r>
              <a:rPr lang="en-US" dirty="0" smtClean="0"/>
              <a:t>not have </a:t>
            </a:r>
            <a:r>
              <a:rPr lang="en-US" dirty="0"/>
              <a:t>to hunt for a particular option, always using the same combination of </a:t>
            </a:r>
            <a:r>
              <a:rPr lang="en-US" dirty="0" smtClean="0"/>
              <a:t>keyboard keys </a:t>
            </a:r>
            <a:r>
              <a:rPr lang="en-US" dirty="0"/>
              <a:t>for an action, and always using the same color encoding so that a </a:t>
            </a:r>
            <a:r>
              <a:rPr lang="en-US" dirty="0" smtClean="0"/>
              <a:t>color does </a:t>
            </a:r>
            <a:r>
              <a:rPr lang="en-US" dirty="0"/>
              <a:t>not have different meanings in different situations.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8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Minimizing Memorization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</a:t>
            </a:r>
            <a:r>
              <a:rPr lang="en-US" dirty="0"/>
              <a:t>in an interface should also be structured so that they are easy </a:t>
            </a:r>
            <a:r>
              <a:rPr lang="en-US" dirty="0" smtClean="0"/>
              <a:t>to understand </a:t>
            </a:r>
            <a:r>
              <a:rPr lang="en-US" dirty="0"/>
              <a:t>and to remember. Obscure, complicated, inconsistent, and </a:t>
            </a:r>
            <a:r>
              <a:rPr lang="en-US" dirty="0" smtClean="0"/>
              <a:t>abbreviated command formats lead </a:t>
            </a:r>
            <a:r>
              <a:rPr lang="en-US" dirty="0"/>
              <a:t>to confusion and reduction in the effective </a:t>
            </a:r>
            <a:r>
              <a:rPr lang="en-US" dirty="0" smtClean="0"/>
              <a:t>application of </a:t>
            </a:r>
            <a:r>
              <a:rPr lang="en-US" dirty="0"/>
              <a:t>the software.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key or button used for all delete operations, for example, </a:t>
            </a:r>
            <a:r>
              <a:rPr lang="en-US" dirty="0" smtClean="0"/>
              <a:t>is easier </a:t>
            </a:r>
            <a:r>
              <a:rPr lang="en-US" dirty="0"/>
              <a:t>to remember than a number of different keys for different kinds of </a:t>
            </a:r>
            <a:r>
              <a:rPr lang="en-US" dirty="0" smtClean="0"/>
              <a:t>delete procedures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Backup and Error Handling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mechanism for undoing a sequence of operations is another common feature </a:t>
            </a:r>
            <a:r>
              <a:rPr lang="en-US" dirty="0" smtClean="0"/>
              <a:t>of an </a:t>
            </a:r>
            <a:r>
              <a:rPr lang="en-US" dirty="0"/>
              <a:t>interface, which allows a user to explore the capabilities of a system, </a:t>
            </a:r>
            <a:r>
              <a:rPr lang="en-US" dirty="0" smtClean="0"/>
              <a:t>knowing that </a:t>
            </a:r>
            <a:r>
              <a:rPr lang="en-US" dirty="0"/>
              <a:t>the effects of a mistake can be corrected. </a:t>
            </a:r>
            <a:endParaRPr lang="en-US" dirty="0" smtClean="0"/>
          </a:p>
          <a:p>
            <a:r>
              <a:rPr lang="en-US" dirty="0" smtClean="0"/>
              <a:t>Typically</a:t>
            </a:r>
            <a:r>
              <a:rPr lang="en-US" dirty="0"/>
              <a:t>, systems can now </a:t>
            </a:r>
            <a:r>
              <a:rPr lang="en-US" dirty="0" smtClean="0"/>
              <a:t>undo several </a:t>
            </a:r>
            <a:r>
              <a:rPr lang="en-US" dirty="0"/>
              <a:t>operations, thus allowing a user to reset the system to some </a:t>
            </a:r>
            <a:r>
              <a:rPr lang="en-US" dirty="0" smtClean="0"/>
              <a:t>specified action</a:t>
            </a:r>
            <a:r>
              <a:rPr lang="en-US" dirty="0"/>
              <a:t>. For those actions that cannot be reversed, such as closing an </a:t>
            </a:r>
            <a:r>
              <a:rPr lang="en-US" dirty="0" smtClean="0"/>
              <a:t>application without </a:t>
            </a:r>
            <a:r>
              <a:rPr lang="en-US" dirty="0"/>
              <a:t>saving changes, the system asks for a verification of the </a:t>
            </a:r>
            <a:r>
              <a:rPr lang="en-US" dirty="0" smtClean="0"/>
              <a:t>requested operation</a:t>
            </a:r>
            <a:r>
              <a:rPr lang="en-US" dirty="0"/>
              <a:t>.</a:t>
            </a:r>
          </a:p>
          <a:p>
            <a:r>
              <a:rPr lang="en-US" dirty="0"/>
              <a:t>In addition, good diagnostics and error messages help a user to </a:t>
            </a:r>
            <a:r>
              <a:rPr lang="en-US" dirty="0" smtClean="0"/>
              <a:t>determine the </a:t>
            </a:r>
            <a:r>
              <a:rPr lang="en-US" dirty="0"/>
              <a:t>cause of an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189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