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rtl="0" algn="ctr"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None/>
              <a:defRPr/>
            </a:lvl1pPr>
            <a:lvl2pPr lvl="1" rtl="0" algn="ctr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None/>
              <a:defRPr/>
            </a:lvl2pPr>
            <a:lvl3pPr lvl="2" rtl="0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3pPr>
            <a:lvl4pPr lvl="3" rtl="0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685800" y="304800"/>
            <a:ext cx="7696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685800" y="1524000"/>
            <a:ext cx="3810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Char char="▪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Char char="▪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9pPr>
          </a:lstStyle>
          <a:p/>
        </p:txBody>
      </p:sp>
      <p:sp>
        <p:nvSpPr>
          <p:cNvPr id="56" name="Google Shape;56;p11"/>
          <p:cNvSpPr txBox="1"/>
          <p:nvPr>
            <p:ph idx="2" type="body"/>
          </p:nvPr>
        </p:nvSpPr>
        <p:spPr>
          <a:xfrm>
            <a:off x="4648200" y="1524000"/>
            <a:ext cx="3810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Char char="▪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Char char="▪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None/>
              <a:defRPr sz="2000"/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None/>
              <a:defRPr sz="1800"/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685800" y="304800"/>
            <a:ext cx="7696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609600" y="15240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▪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▪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 rot="5400000">
            <a:off x="4514850" y="2305050"/>
            <a:ext cx="59436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 rot="5400000">
            <a:off x="552450" y="438150"/>
            <a:ext cx="59436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▪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▪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685800" y="304800"/>
            <a:ext cx="7696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 rot="5400000">
            <a:off x="2133600" y="0"/>
            <a:ext cx="47244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▪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▪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rgbClr val="000066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rgbClr val="000066"/>
              </a:buClr>
              <a:buSzPts val="3200"/>
              <a:buChar char="▪"/>
              <a:defRPr sz="3200"/>
            </a:lvl1pPr>
            <a:lvl2pPr indent="-406400" lvl="1" marL="914400" rtl="0" algn="l"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Char char="▪"/>
              <a:defRPr sz="2800"/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5pPr>
            <a:lvl6pPr indent="-3556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6pPr>
            <a:lvl7pPr indent="-3556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7pPr>
            <a:lvl8pPr indent="-3556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8pPr>
            <a:lvl9pPr indent="-3556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rgbClr val="000066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title"/>
          </p:nvPr>
        </p:nvSpPr>
        <p:spPr>
          <a:xfrm>
            <a:off x="685800" y="304800"/>
            <a:ext cx="7696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9" name="Google Shape;49;p10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Char char="▪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Char char="▪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9pPr>
          </a:lstStyle>
          <a:p/>
        </p:txBody>
      </p:sp>
      <p:sp>
        <p:nvSpPr>
          <p:cNvPr id="50" name="Google Shape;50;p10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51" name="Google Shape;51;p10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Char char="▪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Char char="▪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9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85800" y="304800"/>
            <a:ext cx="7696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600" y="15240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cxnSp>
        <p:nvCxnSpPr>
          <p:cNvPr id="13" name="Google Shape;13;p1"/>
          <p:cNvCxnSpPr/>
          <p:nvPr/>
        </p:nvCxnSpPr>
        <p:spPr>
          <a:xfrm>
            <a:off x="609600" y="1447800"/>
            <a:ext cx="6172200" cy="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4" name="Google Shape;14;p1"/>
          <p:cNvSpPr txBox="1"/>
          <p:nvPr/>
        </p:nvSpPr>
        <p:spPr>
          <a:xfrm>
            <a:off x="-2209800" y="5943600"/>
            <a:ext cx="9525000" cy="27450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Demetriou/Loizidou – ACSC330 – Chapter 3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jpg"/><Relationship Id="rId6" Type="http://schemas.openxmlformats.org/officeDocument/2006/relationships/image" Target="../media/image4.jpg"/><Relationship Id="rId7" Type="http://schemas.openxmlformats.org/officeDocument/2006/relationships/image" Target="../media/image5.jpg"/><Relationship Id="rId8" Type="http://schemas.openxmlformats.org/officeDocument/2006/relationships/image" Target="../media/image6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9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609600" y="1447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Input and Interaction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1447800" y="3886200"/>
            <a:ext cx="6400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None/>
            </a:pPr>
            <a:r>
              <a:rPr b="0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Varalakshmi B D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None/>
            </a:pPr>
            <a:r>
              <a:rPr b="0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CG&amp;IP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None/>
            </a:pPr>
            <a:r>
              <a:rPr b="0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Computer Science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None/>
            </a:pPr>
            <a:r>
              <a:rPr b="0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AIT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/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0" name="Google Shape;150;p22"/>
          <p:cNvSpPr txBox="1"/>
          <p:nvPr/>
        </p:nvSpPr>
        <p:spPr>
          <a:xfrm>
            <a:off x="457200" y="6400800"/>
            <a:ext cx="5638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1" name="Google Shape;151;p22"/>
          <p:cNvSpPr txBox="1"/>
          <p:nvPr>
            <p:ph type="title"/>
          </p:nvPr>
        </p:nvSpPr>
        <p:spPr>
          <a:xfrm>
            <a:off x="685800" y="304800"/>
            <a:ext cx="7696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Event Types</a:t>
            </a:r>
            <a:endParaRPr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609600" y="15240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31775" lvl="0" marL="2317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Window: resize, expose, iconify</a:t>
            </a:r>
            <a:endParaRPr/>
          </a:p>
          <a:p>
            <a:pPr indent="-231775" lvl="0" marL="23177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Mouse: click one or more buttons</a:t>
            </a:r>
            <a:endParaRPr/>
          </a:p>
          <a:p>
            <a:pPr indent="-231775" lvl="0" marL="23177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Motion: move mouse</a:t>
            </a:r>
            <a:endParaRPr/>
          </a:p>
          <a:p>
            <a:pPr indent="-231775" lvl="0" marL="23177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Keyboard: press or release a key</a:t>
            </a:r>
            <a:endParaRPr/>
          </a:p>
          <a:p>
            <a:pPr indent="-231775" lvl="0" marL="23177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Idle: nonevent</a:t>
            </a:r>
            <a:endParaRPr/>
          </a:p>
          <a:p>
            <a:pPr indent="-223837" lvl="1" marL="56991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Define what should be done if no other event is in queue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/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8" name="Google Shape;158;p23"/>
          <p:cNvSpPr txBox="1"/>
          <p:nvPr/>
        </p:nvSpPr>
        <p:spPr>
          <a:xfrm>
            <a:off x="457200" y="6400800"/>
            <a:ext cx="5638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9" name="Google Shape;159;p23"/>
          <p:cNvSpPr txBox="1"/>
          <p:nvPr>
            <p:ph type="title"/>
          </p:nvPr>
        </p:nvSpPr>
        <p:spPr>
          <a:xfrm>
            <a:off x="685800" y="304800"/>
            <a:ext cx="7696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Callbacks</a:t>
            </a:r>
            <a:endParaRPr/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609600" y="15240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31775" lvl="0" marL="2317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Programming interface for event-driven input</a:t>
            </a:r>
            <a:endParaRPr/>
          </a:p>
          <a:p>
            <a:pPr indent="-231775" lvl="0" marL="23177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Define a </a:t>
            </a:r>
            <a:r>
              <a:rPr b="0" i="1" lang="en-US" sz="24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callback function</a:t>
            </a:r>
            <a:r>
              <a:rPr b="0" i="0" lang="en-US" sz="24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for each type of event the graphics system recognizes</a:t>
            </a:r>
            <a:endParaRPr/>
          </a:p>
          <a:p>
            <a:pPr indent="-231775" lvl="0" marL="23177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This user-supplied function is executed when the event occurs</a:t>
            </a:r>
            <a:endParaRPr/>
          </a:p>
          <a:p>
            <a:pPr indent="-231775" lvl="0" marL="23177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GLUT example: </a:t>
            </a:r>
            <a:r>
              <a:rPr b="1" i="0" lang="en-US" sz="2400" u="none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glutMouseFunc(mymouse)</a:t>
            </a:r>
            <a:endParaRPr/>
          </a:p>
        </p:txBody>
      </p:sp>
      <p:cxnSp>
        <p:nvCxnSpPr>
          <p:cNvPr id="161" name="Google Shape;161;p23"/>
          <p:cNvCxnSpPr/>
          <p:nvPr/>
        </p:nvCxnSpPr>
        <p:spPr>
          <a:xfrm rot="10800000">
            <a:off x="5105400" y="5638800"/>
            <a:ext cx="838200" cy="45720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62" name="Google Shape;162;p23"/>
          <p:cNvSpPr txBox="1"/>
          <p:nvPr/>
        </p:nvSpPr>
        <p:spPr>
          <a:xfrm>
            <a:off x="5181600" y="5943600"/>
            <a:ext cx="3159000" cy="45720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mouse callback function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/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8" name="Google Shape;168;p24"/>
          <p:cNvSpPr txBox="1"/>
          <p:nvPr/>
        </p:nvSpPr>
        <p:spPr>
          <a:xfrm>
            <a:off x="457200" y="6400800"/>
            <a:ext cx="5638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9" name="Google Shape;169;p24"/>
          <p:cNvSpPr txBox="1"/>
          <p:nvPr>
            <p:ph type="title"/>
          </p:nvPr>
        </p:nvSpPr>
        <p:spPr>
          <a:xfrm>
            <a:off x="685800" y="304800"/>
            <a:ext cx="7696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GLUT callbacks</a:t>
            </a:r>
            <a:endParaRPr/>
          </a:p>
        </p:txBody>
      </p:sp>
      <p:sp>
        <p:nvSpPr>
          <p:cNvPr id="170" name="Google Shape;170;p24"/>
          <p:cNvSpPr txBox="1"/>
          <p:nvPr>
            <p:ph idx="1" type="body"/>
          </p:nvPr>
        </p:nvSpPr>
        <p:spPr>
          <a:xfrm>
            <a:off x="609600" y="15240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31775" lvl="0" marL="2317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None/>
            </a:pPr>
            <a:r>
              <a:rPr b="0" i="0" lang="en-US" sz="24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GLUT recognizes a subset of the events recognized by any particular window system (Windows, X, Macintosh)</a:t>
            </a:r>
            <a:endParaRPr/>
          </a:p>
          <a:p>
            <a:pPr indent="-223837" lvl="1" marL="569912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Char char="▪"/>
            </a:pPr>
            <a:r>
              <a:rPr b="1" i="0" lang="en-US" sz="2000" u="none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glutDisplayFunc</a:t>
            </a:r>
            <a:endParaRPr/>
          </a:p>
          <a:p>
            <a:pPr indent="-223837" lvl="1" marL="569912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Char char="▪"/>
            </a:pPr>
            <a:r>
              <a:rPr b="1" i="0" lang="en-US" sz="2000" u="none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glutMouseFunc</a:t>
            </a:r>
            <a:endParaRPr/>
          </a:p>
          <a:p>
            <a:pPr indent="-223837" lvl="1" marL="569912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Char char="▪"/>
            </a:pPr>
            <a:r>
              <a:rPr b="1" i="0" lang="en-US" sz="2000" u="none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glutReshapeFunc</a:t>
            </a:r>
            <a:endParaRPr/>
          </a:p>
          <a:p>
            <a:pPr indent="-223837" lvl="1" marL="569912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Char char="▪"/>
            </a:pPr>
            <a:r>
              <a:rPr b="1" i="0" lang="en-US" sz="2000" u="none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glutKeyFunc</a:t>
            </a:r>
            <a:endParaRPr/>
          </a:p>
          <a:p>
            <a:pPr indent="-223837" lvl="1" marL="569912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Char char="▪"/>
            </a:pPr>
            <a:r>
              <a:rPr b="1" i="0" lang="en-US" sz="2000" u="none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glutIdleFunc</a:t>
            </a:r>
            <a:endParaRPr/>
          </a:p>
          <a:p>
            <a:pPr indent="-223837" lvl="1" marL="569912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Char char="▪"/>
            </a:pPr>
            <a:r>
              <a:rPr b="1" i="0" lang="en-US" sz="2000" u="none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glutMotionFunc, glutPassiveMotionFunc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/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6" name="Google Shape;176;p25"/>
          <p:cNvSpPr txBox="1"/>
          <p:nvPr/>
        </p:nvSpPr>
        <p:spPr>
          <a:xfrm>
            <a:off x="457200" y="6400800"/>
            <a:ext cx="5638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7" name="Google Shape;177;p25"/>
          <p:cNvSpPr txBox="1"/>
          <p:nvPr>
            <p:ph type="title"/>
          </p:nvPr>
        </p:nvSpPr>
        <p:spPr>
          <a:xfrm>
            <a:off x="685800" y="304800"/>
            <a:ext cx="7696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GLUT Event Loop</a:t>
            </a:r>
            <a:endParaRPr/>
          </a:p>
        </p:txBody>
      </p:sp>
      <p:sp>
        <p:nvSpPr>
          <p:cNvPr id="178" name="Google Shape;178;p25"/>
          <p:cNvSpPr txBox="1"/>
          <p:nvPr>
            <p:ph idx="1" type="body"/>
          </p:nvPr>
        </p:nvSpPr>
        <p:spPr>
          <a:xfrm>
            <a:off x="609600" y="15240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31775" lvl="0" marL="2317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Remember that the last line in </a:t>
            </a:r>
            <a:r>
              <a:rPr b="1" i="0" lang="en-US" sz="2000" u="none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main.c</a:t>
            </a:r>
            <a:r>
              <a:rPr b="0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for a program using GLUT must be</a:t>
            </a:r>
            <a:endParaRPr/>
          </a:p>
          <a:p>
            <a:pPr indent="-223837" lvl="1" marL="56991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None/>
            </a:pPr>
            <a:r>
              <a:rPr b="1" i="0" lang="en-US" sz="2000" u="none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glutMainLoop();</a:t>
            </a:r>
            <a:endParaRPr/>
          </a:p>
          <a:p>
            <a:pPr indent="-231775" lvl="0" marL="23177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None/>
            </a:pPr>
            <a:r>
              <a:rPr b="0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which puts the program in an infinite event loop</a:t>
            </a:r>
            <a:endParaRPr/>
          </a:p>
          <a:p>
            <a:pPr indent="-231775" lvl="0" marL="23177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In each pass through the event loop, GLUT </a:t>
            </a:r>
            <a:endParaRPr/>
          </a:p>
          <a:p>
            <a:pPr indent="-223837" lvl="1" marL="569912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Noto Sans Symbols"/>
              <a:buChar char="▪"/>
            </a:pPr>
            <a:r>
              <a:rPr b="0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looks at the events in the queue</a:t>
            </a:r>
            <a:endParaRPr/>
          </a:p>
          <a:p>
            <a:pPr indent="-223837" lvl="1" marL="569912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Noto Sans Symbols"/>
              <a:buChar char="▪"/>
            </a:pPr>
            <a:r>
              <a:rPr b="0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for each event in the queue, GLUT executes the appropriate callback function if one is defined</a:t>
            </a:r>
            <a:endParaRPr/>
          </a:p>
          <a:p>
            <a:pPr indent="-223837" lvl="1" marL="569912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Noto Sans Symbols"/>
              <a:buChar char="▪"/>
            </a:pPr>
            <a:r>
              <a:rPr b="0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if no callback is defined for the event, the event is ignored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/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4" name="Google Shape;184;p26"/>
          <p:cNvSpPr txBox="1"/>
          <p:nvPr/>
        </p:nvSpPr>
        <p:spPr>
          <a:xfrm>
            <a:off x="457200" y="6400800"/>
            <a:ext cx="5638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5" name="Google Shape;185;p26"/>
          <p:cNvSpPr txBox="1"/>
          <p:nvPr>
            <p:ph type="title"/>
          </p:nvPr>
        </p:nvSpPr>
        <p:spPr>
          <a:xfrm>
            <a:off x="685800" y="304800"/>
            <a:ext cx="7696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The display callback</a:t>
            </a:r>
            <a:endParaRPr/>
          </a:p>
        </p:txBody>
      </p:sp>
      <p:sp>
        <p:nvSpPr>
          <p:cNvPr id="186" name="Google Shape;186;p26"/>
          <p:cNvSpPr txBox="1"/>
          <p:nvPr>
            <p:ph idx="1" type="body"/>
          </p:nvPr>
        </p:nvSpPr>
        <p:spPr>
          <a:xfrm>
            <a:off x="609600" y="15240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31775" lvl="0" marL="2317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The display callback is executed whenever GLUT determines that the window should be refreshed, for example</a:t>
            </a:r>
            <a:endParaRPr/>
          </a:p>
          <a:p>
            <a:pPr indent="-223837" lvl="1" marL="569912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Noto Sans Symbols"/>
              <a:buChar char="▪"/>
            </a:pPr>
            <a:r>
              <a:rPr b="0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When the window is first opened</a:t>
            </a:r>
            <a:endParaRPr/>
          </a:p>
          <a:p>
            <a:pPr indent="-223837" lvl="1" marL="569912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Noto Sans Symbols"/>
              <a:buChar char="▪"/>
            </a:pPr>
            <a:r>
              <a:rPr b="0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When the window is reshaped</a:t>
            </a:r>
            <a:endParaRPr/>
          </a:p>
          <a:p>
            <a:pPr indent="-223837" lvl="1" marL="569912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Noto Sans Symbols"/>
              <a:buChar char="▪"/>
            </a:pPr>
            <a:r>
              <a:rPr b="0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When a window is exposed</a:t>
            </a:r>
            <a:endParaRPr/>
          </a:p>
          <a:p>
            <a:pPr indent="-223837" lvl="1" marL="569912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Noto Sans Symbols"/>
              <a:buChar char="▪"/>
            </a:pPr>
            <a:r>
              <a:rPr b="0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When the user program decides it wants to change the display</a:t>
            </a:r>
            <a:endParaRPr/>
          </a:p>
          <a:p>
            <a:pPr indent="-231775" lvl="0" marL="231775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b="1" i="0" lang="en-US" sz="2000" u="none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main.c</a:t>
            </a:r>
            <a:endParaRPr/>
          </a:p>
          <a:p>
            <a:pPr indent="-223837" lvl="1" marL="569912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Noto Sans Symbols"/>
              <a:buChar char="▪"/>
            </a:pPr>
            <a:r>
              <a:rPr b="1" i="0" lang="en-US" sz="1800" u="none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glutDisplayFunc(mydisplay)</a:t>
            </a:r>
            <a:r>
              <a:rPr b="0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identifies the function to be executed</a:t>
            </a:r>
            <a:endParaRPr/>
          </a:p>
          <a:p>
            <a:pPr indent="-223837" lvl="1" marL="569912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Noto Sans Symbols"/>
              <a:buChar char="▪"/>
            </a:pPr>
            <a:r>
              <a:rPr b="0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Every GLUT program must have a display callback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/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2" name="Google Shape;192;p27"/>
          <p:cNvSpPr txBox="1"/>
          <p:nvPr/>
        </p:nvSpPr>
        <p:spPr>
          <a:xfrm>
            <a:off x="457200" y="6400800"/>
            <a:ext cx="5638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3" name="Google Shape;193;p27"/>
          <p:cNvSpPr txBox="1"/>
          <p:nvPr>
            <p:ph type="title"/>
          </p:nvPr>
        </p:nvSpPr>
        <p:spPr>
          <a:xfrm>
            <a:off x="685800" y="304800"/>
            <a:ext cx="7696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Posting redisplays</a:t>
            </a:r>
            <a:endParaRPr/>
          </a:p>
        </p:txBody>
      </p:sp>
      <p:sp>
        <p:nvSpPr>
          <p:cNvPr id="194" name="Google Shape;194;p27"/>
          <p:cNvSpPr txBox="1"/>
          <p:nvPr>
            <p:ph idx="1" type="body"/>
          </p:nvPr>
        </p:nvSpPr>
        <p:spPr>
          <a:xfrm>
            <a:off x="685800" y="1524000"/>
            <a:ext cx="80772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31775" lvl="0" marL="2317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Many events may invoke the display callback function</a:t>
            </a:r>
            <a:endParaRPr/>
          </a:p>
          <a:p>
            <a:pPr indent="-223837" lvl="1" marL="569912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Noto Sans Symbols"/>
              <a:buChar char="▪"/>
            </a:pPr>
            <a:r>
              <a:rPr b="0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Can lead to multiple executions of the display callback on a single pass through the event loop</a:t>
            </a:r>
            <a:endParaRPr/>
          </a:p>
          <a:p>
            <a:pPr indent="-231775" lvl="0" marL="231775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We can avoid this problem by instead using</a:t>
            </a:r>
            <a:endParaRPr/>
          </a:p>
          <a:p>
            <a:pPr indent="-230187" lvl="2" marL="9144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1" i="0" lang="en-US" sz="2400" u="none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glutPostRedisplay();</a:t>
            </a:r>
            <a:endParaRPr/>
          </a:p>
          <a:p>
            <a:pPr indent="-231775" lvl="0" marL="231775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None/>
            </a:pPr>
            <a:r>
              <a:rPr b="0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  which sets a flag. </a:t>
            </a:r>
            <a:endParaRPr/>
          </a:p>
          <a:p>
            <a:pPr indent="-231775" lvl="0" marL="231775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GLUT checks to see if the flag is set at the end of the event loop</a:t>
            </a:r>
            <a:endParaRPr/>
          </a:p>
          <a:p>
            <a:pPr indent="-231775" lvl="0" marL="231775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If set then the display callback function is executed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/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0" name="Google Shape;200;p28"/>
          <p:cNvSpPr txBox="1"/>
          <p:nvPr/>
        </p:nvSpPr>
        <p:spPr>
          <a:xfrm>
            <a:off x="457200" y="6400800"/>
            <a:ext cx="5638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1" name="Google Shape;201;p28"/>
          <p:cNvSpPr txBox="1"/>
          <p:nvPr>
            <p:ph type="title"/>
          </p:nvPr>
        </p:nvSpPr>
        <p:spPr>
          <a:xfrm>
            <a:off x="685800" y="304800"/>
            <a:ext cx="7696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Animating a Display</a:t>
            </a:r>
            <a:endParaRPr/>
          </a:p>
        </p:txBody>
      </p:sp>
      <p:sp>
        <p:nvSpPr>
          <p:cNvPr id="202" name="Google Shape;202;p28"/>
          <p:cNvSpPr txBox="1"/>
          <p:nvPr>
            <p:ph idx="1" type="body"/>
          </p:nvPr>
        </p:nvSpPr>
        <p:spPr>
          <a:xfrm>
            <a:off x="609600" y="15240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31775" lvl="0" marL="2317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When we redraw the display through the display callback, we usually start by clearing the window</a:t>
            </a:r>
            <a:endParaRPr/>
          </a:p>
          <a:p>
            <a:pPr indent="-223837" lvl="1" marL="569912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Noto Sans Symbols"/>
              <a:buChar char="▪"/>
            </a:pPr>
            <a:r>
              <a:rPr b="1" i="0" lang="en-US" sz="1800" u="none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glClear()</a:t>
            </a:r>
            <a:endParaRPr/>
          </a:p>
          <a:p>
            <a:pPr indent="-231775" lvl="0" marL="231775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None/>
            </a:pPr>
            <a:r>
              <a:rPr b="0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then draw the altered display</a:t>
            </a:r>
            <a:endParaRPr/>
          </a:p>
          <a:p>
            <a:pPr indent="-231775" lvl="0" marL="231775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Problem: the drawing of information in the frame buffer is decoupled from the display of its contents </a:t>
            </a:r>
            <a:endParaRPr/>
          </a:p>
          <a:p>
            <a:pPr indent="-223837" lvl="1" marL="569912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Noto Sans Symbols"/>
              <a:buChar char="▪"/>
            </a:pPr>
            <a:r>
              <a:rPr b="0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Graphics systems use dual ported memory</a:t>
            </a:r>
            <a:endParaRPr/>
          </a:p>
          <a:p>
            <a:pPr indent="-231775" lvl="0" marL="231775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Hence we can see partially drawn displaya</a:t>
            </a:r>
            <a:endParaRPr/>
          </a:p>
          <a:p>
            <a:pPr indent="-223837" lvl="1" marL="569912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Noto Sans Symbols"/>
              <a:buChar char="▪"/>
            </a:pPr>
            <a:r>
              <a:rPr b="0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See the program </a:t>
            </a:r>
            <a:r>
              <a:rPr b="1" i="0" lang="en-US" sz="1800" u="none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single_double.c</a:t>
            </a:r>
            <a:r>
              <a:rPr b="0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for an example with a rotating cube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/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8" name="Google Shape;208;p29"/>
          <p:cNvSpPr txBox="1"/>
          <p:nvPr/>
        </p:nvSpPr>
        <p:spPr>
          <a:xfrm>
            <a:off x="457200" y="6400800"/>
            <a:ext cx="5638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9" name="Google Shape;209;p29"/>
          <p:cNvSpPr txBox="1"/>
          <p:nvPr>
            <p:ph type="title"/>
          </p:nvPr>
        </p:nvSpPr>
        <p:spPr>
          <a:xfrm>
            <a:off x="685800" y="304800"/>
            <a:ext cx="7696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Double Buffering</a:t>
            </a:r>
            <a:endParaRPr/>
          </a:p>
        </p:txBody>
      </p:sp>
      <p:sp>
        <p:nvSpPr>
          <p:cNvPr id="210" name="Google Shape;210;p29"/>
          <p:cNvSpPr txBox="1"/>
          <p:nvPr>
            <p:ph idx="1" type="body"/>
          </p:nvPr>
        </p:nvSpPr>
        <p:spPr>
          <a:xfrm>
            <a:off x="609600" y="15240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31775" lvl="0" marL="2317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Instead of one color buffer, we use two</a:t>
            </a:r>
            <a:endParaRPr/>
          </a:p>
          <a:p>
            <a:pPr indent="-223837" lvl="1" marL="569912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Noto Sans Symbols"/>
              <a:buChar char="▪"/>
            </a:pPr>
            <a:r>
              <a:rPr b="1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Front Buffer</a:t>
            </a:r>
            <a:r>
              <a:rPr b="0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: one that is displayed but not written to</a:t>
            </a:r>
            <a:endParaRPr/>
          </a:p>
          <a:p>
            <a:pPr indent="-223837" lvl="1" marL="569912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Noto Sans Symbols"/>
              <a:buChar char="▪"/>
            </a:pPr>
            <a:r>
              <a:rPr b="1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Back Buffer</a:t>
            </a:r>
            <a:r>
              <a:rPr b="0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: one that is written to but not altered</a:t>
            </a:r>
            <a:endParaRPr/>
          </a:p>
          <a:p>
            <a:pPr indent="-231775" lvl="0" marL="231775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Program then requests a double buffer in main.c</a:t>
            </a:r>
            <a:endParaRPr/>
          </a:p>
          <a:p>
            <a:pPr indent="-223837" lvl="1" marL="569912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Noto Sans Symbols"/>
              <a:buChar char="▪"/>
            </a:pPr>
            <a:r>
              <a:rPr b="1" i="0" lang="en-US" sz="1800" u="none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glutInitDisplayMode(GL_RGB | GL_DOUBLE)</a:t>
            </a:r>
            <a:endParaRPr/>
          </a:p>
          <a:p>
            <a:pPr indent="-223837" lvl="1" marL="569912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Noto Sans Symbols"/>
              <a:buChar char="▪"/>
            </a:pPr>
            <a:r>
              <a:rPr b="0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At the end of the display callback buffers are swapped</a:t>
            </a:r>
            <a:endParaRPr/>
          </a:p>
        </p:txBody>
      </p:sp>
      <p:sp>
        <p:nvSpPr>
          <p:cNvPr id="211" name="Google Shape;211;p29"/>
          <p:cNvSpPr txBox="1"/>
          <p:nvPr/>
        </p:nvSpPr>
        <p:spPr>
          <a:xfrm>
            <a:off x="1703387" y="3930650"/>
            <a:ext cx="3841800" cy="259080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mydisplay()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glClear()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draw graphics here */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glutSwapBuffers()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/>
          <p:nvPr/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7" name="Google Shape;217;p30"/>
          <p:cNvSpPr txBox="1"/>
          <p:nvPr/>
        </p:nvSpPr>
        <p:spPr>
          <a:xfrm>
            <a:off x="457200" y="6400800"/>
            <a:ext cx="5638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8" name="Google Shape;218;p30"/>
          <p:cNvSpPr txBox="1"/>
          <p:nvPr>
            <p:ph type="title"/>
          </p:nvPr>
        </p:nvSpPr>
        <p:spPr>
          <a:xfrm>
            <a:off x="685800" y="304800"/>
            <a:ext cx="7696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Using the idle callback</a:t>
            </a:r>
            <a:endParaRPr/>
          </a:p>
        </p:txBody>
      </p:sp>
      <p:sp>
        <p:nvSpPr>
          <p:cNvPr id="219" name="Google Shape;219;p30"/>
          <p:cNvSpPr txBox="1"/>
          <p:nvPr>
            <p:ph idx="1" type="body"/>
          </p:nvPr>
        </p:nvSpPr>
        <p:spPr>
          <a:xfrm>
            <a:off x="609600" y="15240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31775" lvl="0" marL="2317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900"/>
              <a:buFont typeface="Noto Sans Symbols"/>
              <a:buChar char="▪"/>
            </a:pPr>
            <a:r>
              <a:rPr b="0" i="0" lang="en-US" sz="19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The idle callback is executed whenever there are no events in the event queue</a:t>
            </a:r>
            <a:endParaRPr/>
          </a:p>
          <a:p>
            <a:pPr indent="-223837" lvl="1" marL="569912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Noto Sans Symbols"/>
              <a:buChar char="▪"/>
            </a:pPr>
            <a:r>
              <a:rPr b="1" i="0" lang="en-US" sz="1800" u="none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glutIdleFunc(myidle)</a:t>
            </a:r>
            <a:endParaRPr/>
          </a:p>
          <a:p>
            <a:pPr indent="-223837" lvl="1" marL="569912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Noto Sans Symbols"/>
              <a:buChar char="▪"/>
            </a:pPr>
            <a:r>
              <a:rPr b="0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Useful for animations</a:t>
            </a:r>
            <a:endParaRPr/>
          </a:p>
        </p:txBody>
      </p:sp>
      <p:sp>
        <p:nvSpPr>
          <p:cNvPr id="220" name="Google Shape;220;p30"/>
          <p:cNvSpPr txBox="1"/>
          <p:nvPr/>
        </p:nvSpPr>
        <p:spPr>
          <a:xfrm>
            <a:off x="914400" y="2971800"/>
            <a:ext cx="5975400" cy="344490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myidle()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change something */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 += dt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glutPostRedisplay();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mydisplay()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glClear();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draw something that depends on t */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glutSwapBuffers();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1"/>
          <p:cNvSpPr txBox="1"/>
          <p:nvPr/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6" name="Google Shape;226;p31"/>
          <p:cNvSpPr txBox="1"/>
          <p:nvPr/>
        </p:nvSpPr>
        <p:spPr>
          <a:xfrm>
            <a:off x="457200" y="6400800"/>
            <a:ext cx="5638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7" name="Google Shape;227;p31"/>
          <p:cNvSpPr txBox="1"/>
          <p:nvPr>
            <p:ph type="title"/>
          </p:nvPr>
        </p:nvSpPr>
        <p:spPr>
          <a:xfrm>
            <a:off x="685800" y="304800"/>
            <a:ext cx="7696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Using globals</a:t>
            </a:r>
            <a:endParaRPr/>
          </a:p>
        </p:txBody>
      </p:sp>
      <p:sp>
        <p:nvSpPr>
          <p:cNvPr id="228" name="Google Shape;228;p31"/>
          <p:cNvSpPr txBox="1"/>
          <p:nvPr>
            <p:ph idx="1" type="body"/>
          </p:nvPr>
        </p:nvSpPr>
        <p:spPr>
          <a:xfrm>
            <a:off x="381000" y="1447800"/>
            <a:ext cx="79248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04775" lvl="0" marL="2317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0" marL="231775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The form of all GLUT callbacks is fixed</a:t>
            </a:r>
            <a:endParaRPr/>
          </a:p>
          <a:p>
            <a:pPr indent="-223837" lvl="1" marL="569912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Noto Sans Symbols"/>
              <a:buChar char="▪"/>
            </a:pPr>
            <a:r>
              <a:rPr b="0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void </a:t>
            </a:r>
            <a:r>
              <a:rPr b="1" i="0" lang="en-US" sz="1800" u="none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mydisplay()</a:t>
            </a:r>
            <a:endParaRPr/>
          </a:p>
          <a:p>
            <a:pPr indent="-223837" lvl="1" marL="569912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Noto Sans Symbols"/>
              <a:buChar char="▪"/>
            </a:pPr>
            <a:r>
              <a:rPr b="0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void </a:t>
            </a:r>
            <a:r>
              <a:rPr b="1" i="0" lang="en-US" sz="1800" u="none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mymouse(GLint button, GLint state, GLint x, GLint y)</a:t>
            </a:r>
            <a:endParaRPr/>
          </a:p>
          <a:p>
            <a:pPr indent="-231775" lvl="0" marL="231775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Must use globals to pass information to callbacks</a:t>
            </a:r>
            <a:endParaRPr/>
          </a:p>
          <a:p>
            <a:pPr indent="-223837" lvl="1" marL="569912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None/>
            </a:pPr>
            <a:r>
              <a:t/>
            </a:r>
            <a:endParaRPr b="0" i="0" sz="1800" u="non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9537" lvl="1" marL="569912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3837" lvl="1" marL="569912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None/>
            </a:pPr>
            <a:r>
              <a:t/>
            </a:r>
            <a:endParaRPr b="0" i="0" sz="1800" u="non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3837" lvl="1" marL="569912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None/>
            </a:pPr>
            <a:r>
              <a:rPr b="0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/>
          </a:p>
        </p:txBody>
      </p:sp>
      <p:sp>
        <p:nvSpPr>
          <p:cNvPr id="229" name="Google Shape;229;p31"/>
          <p:cNvSpPr txBox="1"/>
          <p:nvPr/>
        </p:nvSpPr>
        <p:spPr>
          <a:xfrm>
            <a:off x="989012" y="4108450"/>
            <a:ext cx="5518200" cy="192090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float t; /*global */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mydisplay()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draw something that depends on 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/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457200" y="6400800"/>
            <a:ext cx="5638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" name="Google Shape;74;p14"/>
          <p:cNvSpPr txBox="1"/>
          <p:nvPr>
            <p:ph type="title"/>
          </p:nvPr>
        </p:nvSpPr>
        <p:spPr>
          <a:xfrm>
            <a:off x="685800" y="304800"/>
            <a:ext cx="7696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Graphical Input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609600" y="15240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31775" lvl="0" marL="2317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Devices can be described either by</a:t>
            </a:r>
            <a:endParaRPr/>
          </a:p>
          <a:p>
            <a:pPr indent="-223837" lvl="1" marL="569912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Physical properties</a:t>
            </a:r>
            <a:endParaRPr/>
          </a:p>
          <a:p>
            <a:pPr indent="-230187" lvl="2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Mouse</a:t>
            </a:r>
            <a:endParaRPr/>
          </a:p>
          <a:p>
            <a:pPr indent="-230187" lvl="2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Keyboard</a:t>
            </a:r>
            <a:endParaRPr/>
          </a:p>
          <a:p>
            <a:pPr indent="-230187" lvl="2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Trackball</a:t>
            </a:r>
            <a:endParaRPr/>
          </a:p>
          <a:p>
            <a:pPr indent="-223837" lvl="1" marL="569912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Logical Properties</a:t>
            </a:r>
            <a:endParaRPr/>
          </a:p>
          <a:p>
            <a:pPr indent="-230187" lvl="2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What is returned to program via API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</a:pPr>
            <a:r>
              <a:rPr b="1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A position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</a:pPr>
            <a:r>
              <a:rPr b="1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An object identifier</a:t>
            </a:r>
            <a:endParaRPr/>
          </a:p>
          <a:p>
            <a:pPr indent="-231775" lvl="0" marL="231775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Modes</a:t>
            </a:r>
            <a:endParaRPr/>
          </a:p>
          <a:p>
            <a:pPr indent="-223837" lvl="1" marL="569912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How and when input is obtained</a:t>
            </a:r>
            <a:endParaRPr/>
          </a:p>
          <a:p>
            <a:pPr indent="-230187" lvl="2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Request or event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2"/>
          <p:cNvSpPr txBox="1"/>
          <p:nvPr/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5" name="Google Shape;235;p32"/>
          <p:cNvSpPr txBox="1"/>
          <p:nvPr/>
        </p:nvSpPr>
        <p:spPr>
          <a:xfrm>
            <a:off x="457200" y="6400800"/>
            <a:ext cx="5638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6" name="Google Shape;236;p32"/>
          <p:cNvSpPr txBox="1"/>
          <p:nvPr>
            <p:ph type="title"/>
          </p:nvPr>
        </p:nvSpPr>
        <p:spPr>
          <a:xfrm>
            <a:off x="685800" y="304800"/>
            <a:ext cx="7696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The mouse callback</a:t>
            </a:r>
            <a:endParaRPr/>
          </a:p>
        </p:txBody>
      </p:sp>
      <p:sp>
        <p:nvSpPr>
          <p:cNvPr id="237" name="Google Shape;237;p32"/>
          <p:cNvSpPr txBox="1"/>
          <p:nvPr>
            <p:ph idx="1" type="body"/>
          </p:nvPr>
        </p:nvSpPr>
        <p:spPr>
          <a:xfrm>
            <a:off x="609600" y="15240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31775" lvl="0" marL="2317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</a:pPr>
            <a:r>
              <a:rPr b="1" i="0" lang="en-US" sz="24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glutMouseFunc(mymouse)</a:t>
            </a:r>
            <a:endParaRPr/>
          </a:p>
          <a:p>
            <a:pPr indent="-231775" lvl="0" marL="23177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</a:pPr>
            <a:r>
              <a:rPr b="1" i="0" lang="en-US" sz="24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void mymouse(GLint button, GLint state, GLint x, GLint y)</a:t>
            </a:r>
            <a:endParaRPr/>
          </a:p>
          <a:p>
            <a:pPr indent="-231775" lvl="0" marL="23177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Returns </a:t>
            </a:r>
            <a:endParaRPr/>
          </a:p>
          <a:p>
            <a:pPr indent="-223837" lvl="1" marL="56991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which button (</a:t>
            </a:r>
            <a:r>
              <a:rPr b="1" i="0" lang="en-US" sz="2000" u="none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GLUT_LEFT_BUTTON</a:t>
            </a:r>
            <a:r>
              <a:rPr b="0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000" u="none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GLUT_MIDDLE_BUTTON</a:t>
            </a:r>
            <a:r>
              <a:rPr b="0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000" u="none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GLUT_RIGHT_BUTTON</a:t>
            </a:r>
            <a:r>
              <a:rPr b="0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) caused event </a:t>
            </a:r>
            <a:endParaRPr/>
          </a:p>
          <a:p>
            <a:pPr indent="-223837" lvl="1" marL="56991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state of that button (</a:t>
            </a:r>
            <a:r>
              <a:rPr b="1" i="0" lang="en-US" sz="2000" u="none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GL_UP</a:t>
            </a:r>
            <a:r>
              <a:rPr b="0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000" u="none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GLUT_DOWN</a:t>
            </a:r>
            <a:r>
              <a:rPr b="0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223837" lvl="1" marL="56991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Position in window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3"/>
          <p:cNvSpPr txBox="1"/>
          <p:nvPr/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3" name="Google Shape;243;p33"/>
          <p:cNvSpPr txBox="1"/>
          <p:nvPr/>
        </p:nvSpPr>
        <p:spPr>
          <a:xfrm>
            <a:off x="457200" y="6400800"/>
            <a:ext cx="5638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4" name="Google Shape;244;p33"/>
          <p:cNvSpPr txBox="1"/>
          <p:nvPr>
            <p:ph type="title"/>
          </p:nvPr>
        </p:nvSpPr>
        <p:spPr>
          <a:xfrm>
            <a:off x="685800" y="304800"/>
            <a:ext cx="7696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Positioning</a:t>
            </a:r>
            <a:endParaRPr/>
          </a:p>
        </p:txBody>
      </p:sp>
      <p:sp>
        <p:nvSpPr>
          <p:cNvPr id="245" name="Google Shape;245;p33"/>
          <p:cNvSpPr txBox="1"/>
          <p:nvPr/>
        </p:nvSpPr>
        <p:spPr>
          <a:xfrm>
            <a:off x="3429000" y="4572000"/>
            <a:ext cx="2743200" cy="16764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46" name="Google Shape;246;p33"/>
          <p:cNvCxnSpPr/>
          <p:nvPr/>
        </p:nvCxnSpPr>
        <p:spPr>
          <a:xfrm flipH="1" rot="10800000">
            <a:off x="2590800" y="4648200"/>
            <a:ext cx="685800" cy="152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47" name="Google Shape;247;p33"/>
          <p:cNvSpPr txBox="1"/>
          <p:nvPr>
            <p:ph idx="1" type="body"/>
          </p:nvPr>
        </p:nvSpPr>
        <p:spPr>
          <a:xfrm>
            <a:off x="685800" y="1447800"/>
            <a:ext cx="7467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31775" lvl="0" marL="2317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The position in the screen window is usually measured in pixels with the origin at the top-left corner</a:t>
            </a:r>
            <a:endParaRPr/>
          </a:p>
          <a:p>
            <a:pPr indent="-223837" lvl="1" marL="56991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Consequence of refresh done from top to bottom</a:t>
            </a:r>
            <a:endParaRPr/>
          </a:p>
          <a:p>
            <a:pPr indent="-231775" lvl="0" marL="2317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OpenGL uses a world coordinate system with origin at the bottom left</a:t>
            </a:r>
            <a:endParaRPr/>
          </a:p>
          <a:p>
            <a:pPr indent="-223837" lvl="1" marL="56991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Must invert </a:t>
            </a:r>
            <a:r>
              <a:rPr b="0" i="1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coordinate returned by callback by height of window</a:t>
            </a:r>
            <a:endParaRPr/>
          </a:p>
          <a:p>
            <a:pPr indent="-223837" lvl="1" marL="56991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Char char="▪"/>
            </a:pPr>
            <a:r>
              <a:rPr b="0" i="1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y = h – y;</a:t>
            </a:r>
            <a:endParaRPr/>
          </a:p>
        </p:txBody>
      </p:sp>
      <p:sp>
        <p:nvSpPr>
          <p:cNvPr id="248" name="Google Shape;248;p33"/>
          <p:cNvSpPr txBox="1"/>
          <p:nvPr/>
        </p:nvSpPr>
        <p:spPr>
          <a:xfrm>
            <a:off x="1752600" y="4648200"/>
            <a:ext cx="768300" cy="45720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(0,0)</a:t>
            </a:r>
            <a:endParaRPr/>
          </a:p>
        </p:txBody>
      </p:sp>
      <p:cxnSp>
        <p:nvCxnSpPr>
          <p:cNvPr id="249" name="Google Shape;249;p33"/>
          <p:cNvCxnSpPr/>
          <p:nvPr/>
        </p:nvCxnSpPr>
        <p:spPr>
          <a:xfrm>
            <a:off x="6324600" y="4648200"/>
            <a:ext cx="0" cy="1600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50" name="Google Shape;250;p33"/>
          <p:cNvSpPr txBox="1"/>
          <p:nvPr/>
        </p:nvSpPr>
        <p:spPr>
          <a:xfrm>
            <a:off x="6477000" y="4800600"/>
            <a:ext cx="336600" cy="45720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endParaRPr/>
          </a:p>
        </p:txBody>
      </p:sp>
      <p:cxnSp>
        <p:nvCxnSpPr>
          <p:cNvPr id="251" name="Google Shape;251;p33"/>
          <p:cNvCxnSpPr/>
          <p:nvPr/>
        </p:nvCxnSpPr>
        <p:spPr>
          <a:xfrm>
            <a:off x="3505200" y="6324600"/>
            <a:ext cx="2667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52" name="Google Shape;252;p33"/>
          <p:cNvSpPr txBox="1"/>
          <p:nvPr/>
        </p:nvSpPr>
        <p:spPr>
          <a:xfrm>
            <a:off x="6019800" y="6248400"/>
            <a:ext cx="404700" cy="45720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4"/>
          <p:cNvSpPr txBox="1"/>
          <p:nvPr/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8" name="Google Shape;258;p34"/>
          <p:cNvSpPr txBox="1"/>
          <p:nvPr/>
        </p:nvSpPr>
        <p:spPr>
          <a:xfrm>
            <a:off x="457200" y="6400800"/>
            <a:ext cx="5638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9" name="Google Shape;259;p34"/>
          <p:cNvSpPr txBox="1"/>
          <p:nvPr>
            <p:ph type="title"/>
          </p:nvPr>
        </p:nvSpPr>
        <p:spPr>
          <a:xfrm>
            <a:off x="685800" y="304800"/>
            <a:ext cx="7696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Obtaining the window size</a:t>
            </a:r>
            <a:endParaRPr/>
          </a:p>
        </p:txBody>
      </p:sp>
      <p:sp>
        <p:nvSpPr>
          <p:cNvPr id="260" name="Google Shape;260;p34"/>
          <p:cNvSpPr txBox="1"/>
          <p:nvPr>
            <p:ph idx="1" type="body"/>
          </p:nvPr>
        </p:nvSpPr>
        <p:spPr>
          <a:xfrm>
            <a:off x="609600" y="15240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31775" lvl="0" marL="2317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To invert the </a:t>
            </a:r>
            <a:r>
              <a:rPr b="0" i="1" lang="en-US" sz="24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i="0" lang="en-US" sz="24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position we need the window height</a:t>
            </a:r>
            <a:endParaRPr/>
          </a:p>
          <a:p>
            <a:pPr indent="-223837" lvl="1" marL="56991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Height can change during program execution</a:t>
            </a:r>
            <a:endParaRPr/>
          </a:p>
          <a:p>
            <a:pPr indent="-223837" lvl="1" marL="56991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Track with a global variable</a:t>
            </a:r>
            <a:endParaRPr/>
          </a:p>
          <a:p>
            <a:pPr indent="-223837" lvl="1" marL="56991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New height returned to reshape callback that we will look at in detail soon</a:t>
            </a:r>
            <a:endParaRPr/>
          </a:p>
          <a:p>
            <a:pPr indent="-223837" lvl="1" marL="56991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Can also use enquiry functions </a:t>
            </a:r>
            <a:endParaRPr/>
          </a:p>
          <a:p>
            <a:pPr indent="-230187" lvl="2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</a:pPr>
            <a:r>
              <a:rPr b="1" i="0" lang="en-US" sz="2000" u="none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glGetIntv</a:t>
            </a:r>
            <a:endParaRPr/>
          </a:p>
          <a:p>
            <a:pPr indent="-230187" lvl="2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</a:pPr>
            <a:r>
              <a:rPr b="1" i="0" lang="en-US" sz="2000" u="none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glGetFloatv</a:t>
            </a:r>
            <a:endParaRPr/>
          </a:p>
          <a:p>
            <a:pPr indent="-223837" lvl="1" marL="56991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None/>
            </a:pPr>
            <a:r>
              <a:rPr b="0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to obtain any value that is part of the state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5"/>
          <p:cNvSpPr txBox="1"/>
          <p:nvPr/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6" name="Google Shape;266;p35"/>
          <p:cNvSpPr txBox="1"/>
          <p:nvPr/>
        </p:nvSpPr>
        <p:spPr>
          <a:xfrm>
            <a:off x="457200" y="6400800"/>
            <a:ext cx="5638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7" name="Google Shape;267;p35"/>
          <p:cNvSpPr txBox="1"/>
          <p:nvPr>
            <p:ph type="title"/>
          </p:nvPr>
        </p:nvSpPr>
        <p:spPr>
          <a:xfrm>
            <a:off x="685800" y="304800"/>
            <a:ext cx="7696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Terminating a program</a:t>
            </a:r>
            <a:endParaRPr/>
          </a:p>
        </p:txBody>
      </p:sp>
      <p:sp>
        <p:nvSpPr>
          <p:cNvPr id="268" name="Google Shape;268;p35"/>
          <p:cNvSpPr txBox="1"/>
          <p:nvPr>
            <p:ph idx="1" type="body"/>
          </p:nvPr>
        </p:nvSpPr>
        <p:spPr>
          <a:xfrm>
            <a:off x="609600" y="15240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31775" lvl="0" marL="2317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In our original programs, there was no way to terminate them through OpenGL</a:t>
            </a:r>
            <a:endParaRPr/>
          </a:p>
          <a:p>
            <a:pPr indent="-231775" lvl="0" marL="23177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We can use the simple mouse callback</a:t>
            </a:r>
            <a:endParaRPr/>
          </a:p>
        </p:txBody>
      </p:sp>
      <p:sp>
        <p:nvSpPr>
          <p:cNvPr id="269" name="Google Shape;269;p35"/>
          <p:cNvSpPr txBox="1"/>
          <p:nvPr/>
        </p:nvSpPr>
        <p:spPr>
          <a:xfrm>
            <a:off x="950912" y="3727450"/>
            <a:ext cx="7651800" cy="161610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mouse(int btn, int state, int x, int y)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if(btn==GLUT_RIGHT_BUTTON &amp;&amp; state==GLUT_DOWN)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	exit(0);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6"/>
          <p:cNvSpPr txBox="1"/>
          <p:nvPr/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5" name="Google Shape;275;p36"/>
          <p:cNvSpPr txBox="1"/>
          <p:nvPr/>
        </p:nvSpPr>
        <p:spPr>
          <a:xfrm>
            <a:off x="457200" y="6400800"/>
            <a:ext cx="5638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6" name="Google Shape;276;p36"/>
          <p:cNvSpPr txBox="1"/>
          <p:nvPr>
            <p:ph type="title"/>
          </p:nvPr>
        </p:nvSpPr>
        <p:spPr>
          <a:xfrm>
            <a:off x="685800" y="304800"/>
            <a:ext cx="7696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Using the mouse position</a:t>
            </a:r>
            <a:endParaRPr/>
          </a:p>
        </p:txBody>
      </p:sp>
      <p:sp>
        <p:nvSpPr>
          <p:cNvPr id="277" name="Google Shape;277;p36"/>
          <p:cNvSpPr txBox="1"/>
          <p:nvPr>
            <p:ph idx="1" type="body"/>
          </p:nvPr>
        </p:nvSpPr>
        <p:spPr>
          <a:xfrm>
            <a:off x="533400" y="1524000"/>
            <a:ext cx="8382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31775" lvl="0" marL="2317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In the next example, we draw a small square at the location of the mouse each time the left mouse button is clicked</a:t>
            </a:r>
            <a:endParaRPr/>
          </a:p>
          <a:p>
            <a:pPr indent="-231775" lvl="0" marL="23177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This example does not use the display callback but one is required by GLUT; We can use the empty display callback function</a:t>
            </a:r>
            <a:endParaRPr/>
          </a:p>
          <a:p>
            <a:pPr indent="-223837" lvl="1" marL="56991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None/>
            </a:pPr>
            <a:r>
              <a:rPr b="1" i="0" lang="en-US" sz="2000" u="none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mydisplay(){}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7"/>
          <p:cNvSpPr txBox="1"/>
          <p:nvPr/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3" name="Google Shape;283;p37"/>
          <p:cNvSpPr txBox="1"/>
          <p:nvPr/>
        </p:nvSpPr>
        <p:spPr>
          <a:xfrm>
            <a:off x="457200" y="6400800"/>
            <a:ext cx="5638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4" name="Google Shape;284;p37"/>
          <p:cNvSpPr txBox="1"/>
          <p:nvPr>
            <p:ph type="title"/>
          </p:nvPr>
        </p:nvSpPr>
        <p:spPr>
          <a:xfrm>
            <a:off x="685800" y="304800"/>
            <a:ext cx="7696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Drawing squares at cursor location</a:t>
            </a:r>
            <a:endParaRPr/>
          </a:p>
        </p:txBody>
      </p:sp>
      <p:sp>
        <p:nvSpPr>
          <p:cNvPr id="285" name="Google Shape;285;p37"/>
          <p:cNvSpPr txBox="1"/>
          <p:nvPr>
            <p:ph idx="1" type="body"/>
          </p:nvPr>
        </p:nvSpPr>
        <p:spPr>
          <a:xfrm>
            <a:off x="609600" y="15240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31775" lvl="0" marL="2317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None/>
            </a:pPr>
            <a:r>
              <a:rPr b="0" i="0" lang="en-US" sz="1800" u="none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void mymouse(int btn, int state, int x, int y)</a:t>
            </a:r>
            <a:endParaRPr/>
          </a:p>
          <a:p>
            <a:pPr indent="-231775" lvl="0" marL="2317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None/>
            </a:pPr>
            <a:r>
              <a:rPr b="0" i="0" lang="en-US" sz="1800" u="none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231775" lvl="0" marL="2317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None/>
            </a:pPr>
            <a:r>
              <a:rPr b="0" i="0" lang="en-US" sz="1800" u="none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   if(btn==GLUT_RIGHT_BUTTON &amp;&amp; state==GLUT_DOWN)</a:t>
            </a:r>
            <a:endParaRPr/>
          </a:p>
          <a:p>
            <a:pPr indent="-231775" lvl="0" marL="2317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None/>
            </a:pPr>
            <a:r>
              <a:rPr b="0" i="0" lang="en-US" sz="1800" u="none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   	exit(0);</a:t>
            </a:r>
            <a:endParaRPr/>
          </a:p>
          <a:p>
            <a:pPr indent="-231775" lvl="0" marL="2317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None/>
            </a:pPr>
            <a:r>
              <a:rPr b="0" i="0" lang="en-US" sz="1800" u="none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	  if(btn==GLUT_LEFT_BUTTON &amp;&amp; state==GLUT_DOWN)</a:t>
            </a:r>
            <a:endParaRPr/>
          </a:p>
          <a:p>
            <a:pPr indent="-231775" lvl="0" marL="2317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None/>
            </a:pPr>
            <a:r>
              <a:rPr b="0" i="0" lang="en-US" sz="1800" u="none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		drawSquare(x, y);</a:t>
            </a:r>
            <a:endParaRPr/>
          </a:p>
          <a:p>
            <a:pPr indent="-231775" lvl="0" marL="2317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None/>
            </a:pPr>
            <a:r>
              <a:rPr b="0" i="0" lang="en-US" sz="1800" u="none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31775" lvl="0" marL="2317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None/>
            </a:pPr>
            <a:r>
              <a:rPr b="0" i="0" lang="en-US" sz="1800" u="none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void drawSquare(int x, int y)</a:t>
            </a:r>
            <a:endParaRPr/>
          </a:p>
          <a:p>
            <a:pPr indent="-231775" lvl="0" marL="2317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None/>
            </a:pPr>
            <a:r>
              <a:rPr b="0" i="0" lang="en-US" sz="1800" u="none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231775" lvl="0" marL="2317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None/>
            </a:pPr>
            <a:r>
              <a:rPr b="0" i="0" lang="en-US" sz="1800" u="none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    y=w-y; /* invert y position */</a:t>
            </a:r>
            <a:endParaRPr/>
          </a:p>
          <a:p>
            <a:pPr indent="-231775" lvl="0" marL="2317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None/>
            </a:pPr>
            <a:r>
              <a:rPr b="0" i="0" lang="en-US" sz="1800" u="none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    glColor3ub( (char) rand()%256, (char) rand )%256, 	(char) rand()%256); /* a random color */</a:t>
            </a:r>
            <a:endParaRPr/>
          </a:p>
          <a:p>
            <a:pPr indent="-231775" lvl="0" marL="2317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None/>
            </a:pPr>
            <a:r>
              <a:rPr b="0" i="0" lang="en-US" sz="1800" u="none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    glBegin(GL_POLYGON);</a:t>
            </a:r>
            <a:endParaRPr/>
          </a:p>
          <a:p>
            <a:pPr indent="-231775" lvl="0" marL="2317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None/>
            </a:pPr>
            <a:r>
              <a:rPr b="0" i="0" lang="en-US" sz="1800" u="none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        glVertex2f(x+size, y+size);</a:t>
            </a:r>
            <a:endParaRPr/>
          </a:p>
          <a:p>
            <a:pPr indent="-231775" lvl="0" marL="2317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None/>
            </a:pPr>
            <a:r>
              <a:rPr b="0" i="0" lang="en-US" sz="1800" u="none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        glVertex2f(x-size, y+size);</a:t>
            </a:r>
            <a:endParaRPr/>
          </a:p>
          <a:p>
            <a:pPr indent="-231775" lvl="0" marL="2317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None/>
            </a:pPr>
            <a:r>
              <a:rPr b="0" i="0" lang="en-US" sz="1800" u="none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        glVertex2f(x-size, y-size);</a:t>
            </a:r>
            <a:endParaRPr/>
          </a:p>
          <a:p>
            <a:pPr indent="-231775" lvl="0" marL="2317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None/>
            </a:pPr>
            <a:r>
              <a:rPr b="0" i="0" lang="en-US" sz="1800" u="none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        glVertex2f(x+size, y-size);</a:t>
            </a:r>
            <a:endParaRPr/>
          </a:p>
          <a:p>
            <a:pPr indent="-231775" lvl="0" marL="2317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None/>
            </a:pPr>
            <a:r>
              <a:rPr b="0" i="0" lang="en-US" sz="1800" u="none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     glEnd();</a:t>
            </a:r>
            <a:endParaRPr/>
          </a:p>
          <a:p>
            <a:pPr indent="-231775" lvl="0" marL="2317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None/>
            </a:pPr>
            <a:r>
              <a:rPr b="0" i="0" lang="en-US" sz="1800" u="none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117475" lvl="0" marL="231775" rtl="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None/>
            </a:pPr>
            <a:r>
              <a:t/>
            </a:r>
            <a:endParaRPr b="0" i="0" sz="1800" u="none">
              <a:solidFill>
                <a:srgbClr val="00006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8"/>
          <p:cNvSpPr txBox="1"/>
          <p:nvPr/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91" name="Google Shape;291;p38"/>
          <p:cNvSpPr txBox="1"/>
          <p:nvPr/>
        </p:nvSpPr>
        <p:spPr>
          <a:xfrm>
            <a:off x="457200" y="6400800"/>
            <a:ext cx="5638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2" name="Google Shape;292;p38"/>
          <p:cNvSpPr txBox="1"/>
          <p:nvPr>
            <p:ph type="title"/>
          </p:nvPr>
        </p:nvSpPr>
        <p:spPr>
          <a:xfrm>
            <a:off x="685800" y="304800"/>
            <a:ext cx="7696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Using the motion callback</a:t>
            </a:r>
            <a:endParaRPr/>
          </a:p>
        </p:txBody>
      </p:sp>
      <p:sp>
        <p:nvSpPr>
          <p:cNvPr id="293" name="Google Shape;293;p38"/>
          <p:cNvSpPr txBox="1"/>
          <p:nvPr>
            <p:ph idx="1" type="body"/>
          </p:nvPr>
        </p:nvSpPr>
        <p:spPr>
          <a:xfrm>
            <a:off x="609600" y="15240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31775" lvl="0" marL="2317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We can draw squares (or anything else) continuously as long as a mouse button is depressed by using the motion callback</a:t>
            </a:r>
            <a:endParaRPr/>
          </a:p>
          <a:p>
            <a:pPr indent="-223837" lvl="1" marL="56991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Char char="▪"/>
            </a:pPr>
            <a:r>
              <a:rPr b="0" i="1" lang="en-US" sz="2000" u="none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glutMotionFunc(drawSquare)</a:t>
            </a:r>
            <a:endParaRPr/>
          </a:p>
          <a:p>
            <a:pPr indent="-231775" lvl="0" marL="23177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We can draw squares without depressing a button using the passive motion callback</a:t>
            </a:r>
            <a:endParaRPr/>
          </a:p>
          <a:p>
            <a:pPr indent="-223837" lvl="1" marL="56991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Char char="▪"/>
            </a:pPr>
            <a:r>
              <a:rPr b="0" i="1" lang="en-US" sz="2000" u="none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glutPassiveMotionFunc(drawSquare)</a:t>
            </a:r>
            <a:endParaRPr/>
          </a:p>
          <a:p>
            <a:pPr indent="-104775" lvl="0" marL="231775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None/>
            </a:pPr>
            <a:r>
              <a:t/>
            </a:r>
            <a:endParaRPr b="0" i="1" sz="2000" u="none">
              <a:solidFill>
                <a:srgbClr val="00006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9"/>
          <p:cNvSpPr txBox="1"/>
          <p:nvPr/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99" name="Google Shape;299;p39"/>
          <p:cNvSpPr txBox="1"/>
          <p:nvPr/>
        </p:nvSpPr>
        <p:spPr>
          <a:xfrm>
            <a:off x="457200" y="6400800"/>
            <a:ext cx="5638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0" name="Google Shape;300;p39"/>
          <p:cNvSpPr txBox="1"/>
          <p:nvPr>
            <p:ph type="title"/>
          </p:nvPr>
        </p:nvSpPr>
        <p:spPr>
          <a:xfrm>
            <a:off x="685800" y="304800"/>
            <a:ext cx="7696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Using the keyboard</a:t>
            </a:r>
            <a:endParaRPr/>
          </a:p>
        </p:txBody>
      </p:sp>
      <p:sp>
        <p:nvSpPr>
          <p:cNvPr id="301" name="Google Shape;301;p39"/>
          <p:cNvSpPr txBox="1"/>
          <p:nvPr>
            <p:ph idx="1" type="body"/>
          </p:nvPr>
        </p:nvSpPr>
        <p:spPr>
          <a:xfrm>
            <a:off x="609600" y="15240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31775" lvl="0" marL="2317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Char char="▪"/>
            </a:pPr>
            <a:r>
              <a:rPr b="0" i="1" lang="en-US" sz="2000" u="none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glutKeyboardFunc(mykey)</a:t>
            </a:r>
            <a:endParaRPr/>
          </a:p>
          <a:p>
            <a:pPr indent="-231775" lvl="0" marL="23177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Char char="▪"/>
            </a:pPr>
            <a:r>
              <a:rPr b="0" i="1" lang="en-US" sz="2000" u="none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void mykey(unsigned char key, </a:t>
            </a:r>
            <a:endParaRPr/>
          </a:p>
          <a:p>
            <a:pPr indent="-231775" lvl="0" marL="23177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None/>
            </a:pPr>
            <a:r>
              <a:rPr b="0" i="1" lang="en-US" sz="2000" u="none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       int x, int y)</a:t>
            </a:r>
            <a:endParaRPr/>
          </a:p>
          <a:p>
            <a:pPr indent="-223837" lvl="1" marL="569912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Noto Sans Symbols"/>
              <a:buChar char="▪"/>
            </a:pPr>
            <a:r>
              <a:rPr b="0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Returns ASCII code of key depressed and mouse location</a:t>
            </a:r>
            <a:endParaRPr/>
          </a:p>
          <a:p>
            <a:pPr indent="-223837" lvl="1" marL="569912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Noto Sans Symbols"/>
              <a:buChar char="▪"/>
            </a:pPr>
            <a:r>
              <a:rPr b="0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Note GLUT does not recognize key release as an event</a:t>
            </a:r>
            <a:endParaRPr/>
          </a:p>
        </p:txBody>
      </p:sp>
      <p:sp>
        <p:nvSpPr>
          <p:cNvPr id="302" name="Google Shape;302;p39"/>
          <p:cNvSpPr txBox="1"/>
          <p:nvPr/>
        </p:nvSpPr>
        <p:spPr>
          <a:xfrm>
            <a:off x="838200" y="4267200"/>
            <a:ext cx="6210300" cy="191760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1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mykey()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1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1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if(key == ‘Q’ | key == ‘q’)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1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exit(0);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1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0"/>
          <p:cNvSpPr txBox="1"/>
          <p:nvPr/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8" name="Google Shape;308;p40"/>
          <p:cNvSpPr txBox="1"/>
          <p:nvPr/>
        </p:nvSpPr>
        <p:spPr>
          <a:xfrm>
            <a:off x="457200" y="6400800"/>
            <a:ext cx="5638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9" name="Google Shape;309;p40"/>
          <p:cNvSpPr txBox="1"/>
          <p:nvPr>
            <p:ph type="title"/>
          </p:nvPr>
        </p:nvSpPr>
        <p:spPr>
          <a:xfrm>
            <a:off x="685800" y="304800"/>
            <a:ext cx="7696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Special and Modifier Keys</a:t>
            </a:r>
            <a:endParaRPr/>
          </a:p>
        </p:txBody>
      </p:sp>
      <p:sp>
        <p:nvSpPr>
          <p:cNvPr id="310" name="Google Shape;310;p40"/>
          <p:cNvSpPr txBox="1"/>
          <p:nvPr>
            <p:ph idx="1" type="body"/>
          </p:nvPr>
        </p:nvSpPr>
        <p:spPr>
          <a:xfrm>
            <a:off x="609600" y="15240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31775" lvl="0" marL="2317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GLUT defines the special keys in </a:t>
            </a:r>
            <a:r>
              <a:rPr b="1" i="0" lang="en-US" sz="1900" u="none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glut.h</a:t>
            </a:r>
            <a:endParaRPr/>
          </a:p>
          <a:p>
            <a:pPr indent="-223837" lvl="1" marL="569912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Noto Sans Symbols"/>
              <a:buChar char="▪"/>
            </a:pPr>
            <a:r>
              <a:rPr b="0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Function key 1: </a:t>
            </a:r>
            <a:r>
              <a:rPr b="1" i="0" lang="en-US" sz="1800" u="none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GLUT_KEY_F1</a:t>
            </a:r>
            <a:endParaRPr/>
          </a:p>
          <a:p>
            <a:pPr indent="-223837" lvl="1" marL="569912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Noto Sans Symbols"/>
              <a:buChar char="▪"/>
            </a:pPr>
            <a:r>
              <a:rPr b="0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Up arrow key: </a:t>
            </a:r>
            <a:r>
              <a:rPr b="1" i="0" lang="en-US" sz="1800" u="none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GLUT_KEY_UP</a:t>
            </a:r>
            <a:endParaRPr/>
          </a:p>
          <a:p>
            <a:pPr indent="-230187" lvl="2" marL="9144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</a:pPr>
            <a:r>
              <a:rPr b="1" i="0" lang="en-US" sz="1800" u="none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if(key == ‘GLUT_KEY_F1’</a:t>
            </a:r>
            <a:r>
              <a:rPr b="0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……</a:t>
            </a:r>
            <a:endParaRPr/>
          </a:p>
          <a:p>
            <a:pPr indent="-231775" lvl="0" marL="231775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Can also check of one of the modifiers</a:t>
            </a:r>
            <a:endParaRPr/>
          </a:p>
          <a:p>
            <a:pPr indent="-223837" lvl="1" marL="569912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Noto Sans Symbols"/>
              <a:buChar char="▪"/>
            </a:pPr>
            <a:r>
              <a:rPr b="1" i="0" lang="en-US" sz="1800" u="none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GLUT_ACTIVE_SHIFT</a:t>
            </a:r>
            <a:endParaRPr/>
          </a:p>
          <a:p>
            <a:pPr indent="-223837" lvl="1" marL="569912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Noto Sans Symbols"/>
              <a:buChar char="▪"/>
            </a:pPr>
            <a:r>
              <a:rPr b="1" i="0" lang="en-US" sz="1800" u="none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GLUT_ACTIVE_CTRL</a:t>
            </a:r>
            <a:endParaRPr/>
          </a:p>
          <a:p>
            <a:pPr indent="-223837" lvl="1" marL="569912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Noto Sans Symbols"/>
              <a:buChar char="▪"/>
            </a:pPr>
            <a:r>
              <a:rPr b="1" i="0" lang="en-US" sz="1800" u="none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GLUT_ACTIVE_ALT</a:t>
            </a:r>
            <a:endParaRPr/>
          </a:p>
          <a:p>
            <a:pPr indent="-223837" lvl="1" marL="569912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None/>
            </a:pPr>
            <a:r>
              <a:rPr b="0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is depressed by</a:t>
            </a:r>
            <a:endParaRPr/>
          </a:p>
          <a:p>
            <a:pPr indent="-223837" lvl="1" marL="569912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None/>
            </a:pPr>
            <a:r>
              <a:rPr b="0" i="1" lang="en-US" sz="2000" u="none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		glutGetModifiers()</a:t>
            </a:r>
            <a:endParaRPr/>
          </a:p>
          <a:p>
            <a:pPr indent="-223837" lvl="1" marL="569912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Noto Sans Symbols"/>
              <a:buChar char="▪"/>
            </a:pPr>
            <a:r>
              <a:rPr b="0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Allows emulation of three-button mouse with one- or two-button mice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1"/>
          <p:cNvSpPr txBox="1"/>
          <p:nvPr/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16" name="Google Shape;316;p41"/>
          <p:cNvSpPr txBox="1"/>
          <p:nvPr/>
        </p:nvSpPr>
        <p:spPr>
          <a:xfrm>
            <a:off x="457200" y="6400800"/>
            <a:ext cx="5638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7" name="Google Shape;317;p41"/>
          <p:cNvSpPr txBox="1"/>
          <p:nvPr>
            <p:ph type="title"/>
          </p:nvPr>
        </p:nvSpPr>
        <p:spPr>
          <a:xfrm>
            <a:off x="685800" y="304800"/>
            <a:ext cx="7696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Reshaping the window</a:t>
            </a:r>
            <a:endParaRPr/>
          </a:p>
        </p:txBody>
      </p:sp>
      <p:sp>
        <p:nvSpPr>
          <p:cNvPr id="318" name="Google Shape;318;p41"/>
          <p:cNvSpPr txBox="1"/>
          <p:nvPr>
            <p:ph idx="1" type="body"/>
          </p:nvPr>
        </p:nvSpPr>
        <p:spPr>
          <a:xfrm>
            <a:off x="609600" y="15240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31775" lvl="0" marL="2317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We can reshape and resize the OpenGL display window by pulling the corner of the window</a:t>
            </a:r>
            <a:endParaRPr/>
          </a:p>
          <a:p>
            <a:pPr indent="-231775" lvl="0" marL="23177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What happens to the display?</a:t>
            </a:r>
            <a:endParaRPr/>
          </a:p>
          <a:p>
            <a:pPr indent="-223837" lvl="1" marL="56991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Must redraw from application</a:t>
            </a:r>
            <a:endParaRPr/>
          </a:p>
          <a:p>
            <a:pPr indent="-223837" lvl="1" marL="56991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Two possibilities</a:t>
            </a:r>
            <a:endParaRPr/>
          </a:p>
          <a:p>
            <a:pPr indent="-230187" lvl="2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Display part of world</a:t>
            </a:r>
            <a:endParaRPr/>
          </a:p>
          <a:p>
            <a:pPr indent="-230187" lvl="2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Display whole world but force to fit in new window</a:t>
            </a:r>
            <a:endParaRPr/>
          </a:p>
          <a:p>
            <a:pPr indent="-228600" lvl="3" marL="1600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Can alter aspect ratio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/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457200" y="6400800"/>
            <a:ext cx="5638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" name="Google Shape;82;p15"/>
          <p:cNvSpPr txBox="1"/>
          <p:nvPr>
            <p:ph type="title"/>
          </p:nvPr>
        </p:nvSpPr>
        <p:spPr>
          <a:xfrm>
            <a:off x="685800" y="304800"/>
            <a:ext cx="7696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Physical Devices</a:t>
            </a:r>
            <a:endParaRPr/>
          </a:p>
        </p:txBody>
      </p:sp>
      <p:pic>
        <p:nvPicPr>
          <p:cNvPr descr="an03f01" id="83" name="Google Shape;8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828800"/>
            <a:ext cx="1712912" cy="15509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n03f02" id="84" name="Google Shape;8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95600" y="1600200"/>
            <a:ext cx="2409825" cy="1670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n03f04" id="85" name="Google Shape;85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4800" y="4267200"/>
            <a:ext cx="2979738" cy="12715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n03f05" id="86" name="Google Shape;86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00800" y="1447800"/>
            <a:ext cx="2182812" cy="21161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n03f06" id="87" name="Google Shape;87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352800" y="3962400"/>
            <a:ext cx="2649537" cy="18145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n03f07" id="88" name="Google Shape;88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172200" y="4343400"/>
            <a:ext cx="2497137" cy="1487487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/>
          <p:nvPr/>
        </p:nvSpPr>
        <p:spPr>
          <a:xfrm>
            <a:off x="838200" y="3429000"/>
            <a:ext cx="97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mouse</a:t>
            </a:r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3657600" y="3429000"/>
            <a:ext cx="1247700" cy="45720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trackball</a:t>
            </a:r>
            <a:endParaRPr/>
          </a:p>
        </p:txBody>
      </p:sp>
      <p:sp>
        <p:nvSpPr>
          <p:cNvPr id="91" name="Google Shape;91;p15"/>
          <p:cNvSpPr txBox="1"/>
          <p:nvPr/>
        </p:nvSpPr>
        <p:spPr>
          <a:xfrm>
            <a:off x="6477000" y="3581400"/>
            <a:ext cx="1257300" cy="45720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light pen</a:t>
            </a:r>
            <a:endParaRPr/>
          </a:p>
        </p:txBody>
      </p:sp>
      <p:sp>
        <p:nvSpPr>
          <p:cNvPr id="92" name="Google Shape;92;p15"/>
          <p:cNvSpPr txBox="1"/>
          <p:nvPr/>
        </p:nvSpPr>
        <p:spPr>
          <a:xfrm>
            <a:off x="990600" y="5715000"/>
            <a:ext cx="1441500" cy="45720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tablet</a:t>
            </a:r>
            <a:endParaRPr/>
          </a:p>
        </p:txBody>
      </p:sp>
      <p:sp>
        <p:nvSpPr>
          <p:cNvPr id="93" name="Google Shape;93;p15"/>
          <p:cNvSpPr txBox="1"/>
          <p:nvPr/>
        </p:nvSpPr>
        <p:spPr>
          <a:xfrm>
            <a:off x="4191000" y="5791200"/>
            <a:ext cx="1224000" cy="45720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joy stick</a:t>
            </a:r>
            <a:endParaRPr/>
          </a:p>
        </p:txBody>
      </p:sp>
      <p:sp>
        <p:nvSpPr>
          <p:cNvPr id="94" name="Google Shape;94;p15"/>
          <p:cNvSpPr txBox="1"/>
          <p:nvPr/>
        </p:nvSpPr>
        <p:spPr>
          <a:xfrm>
            <a:off x="6477000" y="5867400"/>
            <a:ext cx="1392300" cy="45720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space ball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2"/>
          <p:cNvSpPr txBox="1"/>
          <p:nvPr/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4" name="Google Shape;324;p42"/>
          <p:cNvSpPr txBox="1"/>
          <p:nvPr/>
        </p:nvSpPr>
        <p:spPr>
          <a:xfrm>
            <a:off x="457200" y="6400800"/>
            <a:ext cx="5638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5" name="Google Shape;325;p42"/>
          <p:cNvSpPr txBox="1"/>
          <p:nvPr>
            <p:ph type="title"/>
          </p:nvPr>
        </p:nvSpPr>
        <p:spPr>
          <a:xfrm>
            <a:off x="685800" y="304800"/>
            <a:ext cx="7696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Reshape possibilities</a:t>
            </a:r>
            <a:endParaRPr/>
          </a:p>
        </p:txBody>
      </p:sp>
      <p:grpSp>
        <p:nvGrpSpPr>
          <p:cNvPr id="326" name="Google Shape;326;p42"/>
          <p:cNvGrpSpPr/>
          <p:nvPr/>
        </p:nvGrpSpPr>
        <p:grpSpPr>
          <a:xfrm>
            <a:off x="1219200" y="2819400"/>
            <a:ext cx="1905000" cy="1905000"/>
            <a:chOff x="768" y="1776"/>
            <a:chExt cx="1200" cy="1200"/>
          </a:xfrm>
        </p:grpSpPr>
        <p:sp>
          <p:nvSpPr>
            <p:cNvPr id="327" name="Google Shape;327;p42"/>
            <p:cNvSpPr txBox="1"/>
            <p:nvPr/>
          </p:nvSpPr>
          <p:spPr>
            <a:xfrm>
              <a:off x="768" y="1776"/>
              <a:ext cx="1200" cy="1200"/>
            </a:xfrm>
            <a:prstGeom prst="rect">
              <a:avLst/>
            </a:prstGeom>
            <a:solidFill>
              <a:schemeClr val="lt1"/>
            </a:solidFill>
            <a:ln cap="flat" cmpd="sng" w="5715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8" name="Google Shape;328;p42"/>
            <p:cNvSpPr/>
            <p:nvPr/>
          </p:nvSpPr>
          <p:spPr>
            <a:xfrm>
              <a:off x="1008" y="2016"/>
              <a:ext cx="600" cy="600"/>
            </a:xfrm>
            <a:prstGeom prst="smileyFace">
              <a:avLst>
                <a:gd fmla="val 4653" name="adj"/>
              </a:avLst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329" name="Google Shape;329;p42"/>
          <p:cNvGrpSpPr/>
          <p:nvPr/>
        </p:nvGrpSpPr>
        <p:grpSpPr>
          <a:xfrm>
            <a:off x="5257800" y="2971800"/>
            <a:ext cx="2401956" cy="1076739"/>
            <a:chOff x="768" y="1776"/>
            <a:chExt cx="1200" cy="1200"/>
          </a:xfrm>
        </p:grpSpPr>
        <p:sp>
          <p:nvSpPr>
            <p:cNvPr id="330" name="Google Shape;330;p42"/>
            <p:cNvSpPr txBox="1"/>
            <p:nvPr/>
          </p:nvSpPr>
          <p:spPr>
            <a:xfrm>
              <a:off x="768" y="1776"/>
              <a:ext cx="1200" cy="1200"/>
            </a:xfrm>
            <a:prstGeom prst="rect">
              <a:avLst/>
            </a:prstGeom>
            <a:solidFill>
              <a:schemeClr val="lt1"/>
            </a:solidFill>
            <a:ln cap="flat" cmpd="sng" w="5715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1" name="Google Shape;331;p42"/>
            <p:cNvSpPr/>
            <p:nvPr/>
          </p:nvSpPr>
          <p:spPr>
            <a:xfrm>
              <a:off x="1008" y="2016"/>
              <a:ext cx="600" cy="600"/>
            </a:xfrm>
            <a:prstGeom prst="smileyFace">
              <a:avLst>
                <a:gd fmla="val 4653" name="adj"/>
              </a:avLst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332" name="Google Shape;332;p42"/>
          <p:cNvSpPr txBox="1"/>
          <p:nvPr/>
        </p:nvSpPr>
        <p:spPr>
          <a:xfrm>
            <a:off x="5257800" y="4343400"/>
            <a:ext cx="2133600" cy="914400"/>
          </a:xfrm>
          <a:prstGeom prst="rect">
            <a:avLst/>
          </a:prstGeom>
          <a:solidFill>
            <a:schemeClr val="lt1"/>
          </a:solidFill>
          <a:ln cap="flat" cmpd="sng" w="571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3" name="Google Shape;333;p42"/>
          <p:cNvSpPr/>
          <p:nvPr/>
        </p:nvSpPr>
        <p:spPr>
          <a:xfrm>
            <a:off x="5867400" y="4800600"/>
            <a:ext cx="914400" cy="914400"/>
          </a:xfrm>
          <a:prstGeom prst="smileyFace">
            <a:avLst>
              <a:gd fmla="val 4653" name="adj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4" name="Google Shape;334;p42"/>
          <p:cNvSpPr txBox="1"/>
          <p:nvPr/>
        </p:nvSpPr>
        <p:spPr>
          <a:xfrm>
            <a:off x="4876800" y="5257800"/>
            <a:ext cx="3048000" cy="91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35" name="Google Shape;335;p42"/>
          <p:cNvCxnSpPr/>
          <p:nvPr/>
        </p:nvCxnSpPr>
        <p:spPr>
          <a:xfrm flipH="1" rot="10800000">
            <a:off x="3276600" y="2895600"/>
            <a:ext cx="1524000" cy="45720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36" name="Google Shape;336;p42"/>
          <p:cNvCxnSpPr/>
          <p:nvPr/>
        </p:nvCxnSpPr>
        <p:spPr>
          <a:xfrm>
            <a:off x="3352800" y="3657600"/>
            <a:ext cx="1371600" cy="45720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37" name="Google Shape;337;p42"/>
          <p:cNvSpPr txBox="1"/>
          <p:nvPr/>
        </p:nvSpPr>
        <p:spPr>
          <a:xfrm>
            <a:off x="1752600" y="4953000"/>
            <a:ext cx="1130400" cy="45720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original</a:t>
            </a:r>
            <a:endParaRPr/>
          </a:p>
        </p:txBody>
      </p:sp>
      <p:sp>
        <p:nvSpPr>
          <p:cNvPr id="338" name="Google Shape;338;p42"/>
          <p:cNvSpPr txBox="1"/>
          <p:nvPr/>
        </p:nvSpPr>
        <p:spPr>
          <a:xfrm>
            <a:off x="5791200" y="5562600"/>
            <a:ext cx="1266900" cy="45720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reshaped</a:t>
            </a:r>
            <a:endParaRPr/>
          </a:p>
        </p:txBody>
      </p:sp>
      <p:sp>
        <p:nvSpPr>
          <p:cNvPr id="339" name="Google Shape;339;p42"/>
          <p:cNvSpPr txBox="1"/>
          <p:nvPr/>
        </p:nvSpPr>
        <p:spPr>
          <a:xfrm>
            <a:off x="5257800" y="1752600"/>
            <a:ext cx="2209800" cy="990600"/>
          </a:xfrm>
          <a:prstGeom prst="rect">
            <a:avLst/>
          </a:prstGeom>
          <a:solidFill>
            <a:schemeClr val="lt1"/>
          </a:solidFill>
          <a:ln cap="flat" cmpd="sng" w="571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0" name="Google Shape;340;p42"/>
          <p:cNvSpPr/>
          <p:nvPr/>
        </p:nvSpPr>
        <p:spPr>
          <a:xfrm>
            <a:off x="5715000" y="1981200"/>
            <a:ext cx="433500" cy="393600"/>
          </a:xfrm>
          <a:prstGeom prst="smileyFace">
            <a:avLst>
              <a:gd fmla="val 4653" name="adj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3"/>
          <p:cNvSpPr txBox="1"/>
          <p:nvPr/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46" name="Google Shape;346;p43"/>
          <p:cNvSpPr txBox="1"/>
          <p:nvPr/>
        </p:nvSpPr>
        <p:spPr>
          <a:xfrm>
            <a:off x="457200" y="6400800"/>
            <a:ext cx="5638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7" name="Google Shape;347;p43"/>
          <p:cNvSpPr txBox="1"/>
          <p:nvPr>
            <p:ph type="title"/>
          </p:nvPr>
        </p:nvSpPr>
        <p:spPr>
          <a:xfrm>
            <a:off x="685800" y="304800"/>
            <a:ext cx="7696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The Reshape callback</a:t>
            </a:r>
            <a:endParaRPr/>
          </a:p>
        </p:txBody>
      </p:sp>
      <p:sp>
        <p:nvSpPr>
          <p:cNvPr id="348" name="Google Shape;348;p43"/>
          <p:cNvSpPr txBox="1"/>
          <p:nvPr>
            <p:ph idx="1" type="body"/>
          </p:nvPr>
        </p:nvSpPr>
        <p:spPr>
          <a:xfrm>
            <a:off x="609600" y="1524000"/>
            <a:ext cx="8229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31775" lvl="0" marL="2317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Char char="▪"/>
            </a:pPr>
            <a:r>
              <a:rPr b="1" i="0" lang="en-US" sz="2000" u="none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glutReshapeFunc(myreshape)</a:t>
            </a:r>
            <a:endParaRPr/>
          </a:p>
          <a:p>
            <a:pPr indent="-231775" lvl="0" marL="231775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Char char="▪"/>
            </a:pPr>
            <a:r>
              <a:rPr b="1" i="0" lang="en-US" sz="2000" u="none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void myreshape( int w, int h)</a:t>
            </a:r>
            <a:endParaRPr/>
          </a:p>
          <a:p>
            <a:pPr indent="-223837" lvl="1" marL="569912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Returns width and height of new window (in pixels)</a:t>
            </a:r>
            <a:endParaRPr/>
          </a:p>
          <a:p>
            <a:pPr indent="-223837" lvl="1" marL="569912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A redisplay is posted automatically at end of execution of the callback</a:t>
            </a:r>
            <a:endParaRPr/>
          </a:p>
          <a:p>
            <a:pPr indent="-223837" lvl="1" marL="569912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GLUT has a default reshape callback but you probably want to define your own</a:t>
            </a:r>
            <a:endParaRPr/>
          </a:p>
          <a:p>
            <a:pPr indent="-231775" lvl="0" marL="231775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The reshape callback is good place to put camera functions because it is invoked when the window is first opened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4"/>
          <p:cNvSpPr txBox="1"/>
          <p:nvPr/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54" name="Google Shape;354;p44"/>
          <p:cNvSpPr txBox="1"/>
          <p:nvPr/>
        </p:nvSpPr>
        <p:spPr>
          <a:xfrm>
            <a:off x="457200" y="6400800"/>
            <a:ext cx="5638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5" name="Google Shape;355;p44"/>
          <p:cNvSpPr txBox="1"/>
          <p:nvPr>
            <p:ph type="title"/>
          </p:nvPr>
        </p:nvSpPr>
        <p:spPr>
          <a:xfrm>
            <a:off x="685800" y="304800"/>
            <a:ext cx="7696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Example Reshape</a:t>
            </a:r>
            <a:endParaRPr/>
          </a:p>
        </p:txBody>
      </p:sp>
      <p:sp>
        <p:nvSpPr>
          <p:cNvPr id="356" name="Google Shape;356;p44"/>
          <p:cNvSpPr txBox="1"/>
          <p:nvPr>
            <p:ph idx="1" type="body"/>
          </p:nvPr>
        </p:nvSpPr>
        <p:spPr>
          <a:xfrm>
            <a:off x="609600" y="15240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31775" lvl="0" marL="2317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This reshape preserves shapes by making the viewport and world window have the same aspect ratio</a:t>
            </a:r>
            <a:endParaRPr/>
          </a:p>
        </p:txBody>
      </p:sp>
      <p:sp>
        <p:nvSpPr>
          <p:cNvPr id="357" name="Google Shape;357;p44"/>
          <p:cNvSpPr txBox="1"/>
          <p:nvPr/>
        </p:nvSpPr>
        <p:spPr>
          <a:xfrm>
            <a:off x="152400" y="2438400"/>
            <a:ext cx="8785200" cy="338760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myReshape(int w, int h)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glViewport(0, 0, w, h);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glMatrixMode(GL_PROJECTION); /* switch matrix mode */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glLoadIdentity();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(w &lt;= h)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gluOrtho2D(-2.0, 2.0, -2.0 * (GLfloat) h / (GLfloat) w,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2.0 * (GLfloat) h / (GLfloat) w);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else  gluOrtho2D(-2.0 * (GLfloat) w / (GLfloat) h, 2.0 *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(GLfloat) w / (GLfloat) h, -2.0, 2.0);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glMatrixMode(GL_MODELVIEW); /* return to modelview mode */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5"/>
          <p:cNvSpPr txBox="1"/>
          <p:nvPr/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63" name="Google Shape;363;p45"/>
          <p:cNvSpPr txBox="1"/>
          <p:nvPr/>
        </p:nvSpPr>
        <p:spPr>
          <a:xfrm>
            <a:off x="457200" y="6400800"/>
            <a:ext cx="5638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4" name="Google Shape;364;p45"/>
          <p:cNvSpPr txBox="1"/>
          <p:nvPr>
            <p:ph type="title"/>
          </p:nvPr>
        </p:nvSpPr>
        <p:spPr>
          <a:xfrm>
            <a:off x="685800" y="304800"/>
            <a:ext cx="7696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Toolkits and Widgets</a:t>
            </a:r>
            <a:endParaRPr/>
          </a:p>
        </p:txBody>
      </p:sp>
      <p:sp>
        <p:nvSpPr>
          <p:cNvPr id="365" name="Google Shape;365;p45"/>
          <p:cNvSpPr txBox="1"/>
          <p:nvPr>
            <p:ph idx="1" type="body"/>
          </p:nvPr>
        </p:nvSpPr>
        <p:spPr>
          <a:xfrm>
            <a:off x="609600" y="15240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31775" lvl="0" marL="2317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Most window systems provide a toolkit or library of functions for building user interfaces that use special types of windows called </a:t>
            </a:r>
            <a:r>
              <a:rPr b="0" i="1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widgets</a:t>
            </a:r>
            <a:endParaRPr/>
          </a:p>
          <a:p>
            <a:pPr indent="-231775" lvl="0" marL="23177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Widget sets include tools such as</a:t>
            </a:r>
            <a:endParaRPr/>
          </a:p>
          <a:p>
            <a:pPr indent="-223837" lvl="1" marL="569912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Noto Sans Symbols"/>
              <a:buChar char="▪"/>
            </a:pPr>
            <a:r>
              <a:rPr b="0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Menus</a:t>
            </a:r>
            <a:endParaRPr/>
          </a:p>
          <a:p>
            <a:pPr indent="-223837" lvl="1" marL="569912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Noto Sans Symbols"/>
              <a:buChar char="▪"/>
            </a:pPr>
            <a:r>
              <a:rPr b="0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Slidebars</a:t>
            </a:r>
            <a:endParaRPr/>
          </a:p>
          <a:p>
            <a:pPr indent="-223837" lvl="1" marL="569912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Noto Sans Symbols"/>
              <a:buChar char="▪"/>
            </a:pPr>
            <a:r>
              <a:rPr b="0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Dials</a:t>
            </a:r>
            <a:endParaRPr/>
          </a:p>
          <a:p>
            <a:pPr indent="-223837" lvl="1" marL="569912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Noto Sans Symbols"/>
              <a:buChar char="▪"/>
            </a:pPr>
            <a:r>
              <a:rPr b="0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Input boxes</a:t>
            </a:r>
            <a:endParaRPr/>
          </a:p>
          <a:p>
            <a:pPr indent="-231775" lvl="0" marL="23177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But toolkits tend to be platform dependent</a:t>
            </a:r>
            <a:endParaRPr/>
          </a:p>
          <a:p>
            <a:pPr indent="-231775" lvl="0" marL="23177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GLUT provides a few widgets including menus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6"/>
          <p:cNvSpPr txBox="1"/>
          <p:nvPr/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71" name="Google Shape;371;p46"/>
          <p:cNvSpPr txBox="1"/>
          <p:nvPr/>
        </p:nvSpPr>
        <p:spPr>
          <a:xfrm>
            <a:off x="457200" y="6400800"/>
            <a:ext cx="5638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2" name="Google Shape;372;p46"/>
          <p:cNvSpPr txBox="1"/>
          <p:nvPr>
            <p:ph type="title"/>
          </p:nvPr>
        </p:nvSpPr>
        <p:spPr>
          <a:xfrm>
            <a:off x="685800" y="304800"/>
            <a:ext cx="7696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Menus</a:t>
            </a:r>
            <a:endParaRPr/>
          </a:p>
        </p:txBody>
      </p:sp>
      <p:sp>
        <p:nvSpPr>
          <p:cNvPr id="373" name="Google Shape;373;p46"/>
          <p:cNvSpPr txBox="1"/>
          <p:nvPr>
            <p:ph idx="1" type="body"/>
          </p:nvPr>
        </p:nvSpPr>
        <p:spPr>
          <a:xfrm>
            <a:off x="609600" y="15240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31775" lvl="0" marL="2317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GLUT supports pop-up menus</a:t>
            </a:r>
            <a:endParaRPr/>
          </a:p>
          <a:p>
            <a:pPr indent="-223837" lvl="1" marL="56991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A menu can have submenus</a:t>
            </a:r>
            <a:endParaRPr/>
          </a:p>
          <a:p>
            <a:pPr indent="-231775" lvl="0" marL="23177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Three steps</a:t>
            </a:r>
            <a:endParaRPr/>
          </a:p>
          <a:p>
            <a:pPr indent="-223837" lvl="1" marL="56991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Define entries for the menu</a:t>
            </a:r>
            <a:endParaRPr/>
          </a:p>
          <a:p>
            <a:pPr indent="-223837" lvl="1" marL="56991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Define action for each menu item</a:t>
            </a:r>
            <a:endParaRPr/>
          </a:p>
          <a:p>
            <a:pPr indent="-230187" lvl="2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Action carried out if entry selected</a:t>
            </a:r>
            <a:endParaRPr/>
          </a:p>
          <a:p>
            <a:pPr indent="-223837" lvl="1" marL="56991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Attach menu to a mouse button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7"/>
          <p:cNvSpPr txBox="1"/>
          <p:nvPr/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79" name="Google Shape;379;p47"/>
          <p:cNvSpPr txBox="1"/>
          <p:nvPr/>
        </p:nvSpPr>
        <p:spPr>
          <a:xfrm>
            <a:off x="457200" y="6400800"/>
            <a:ext cx="5638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0" name="Google Shape;380;p47"/>
          <p:cNvSpPr txBox="1"/>
          <p:nvPr>
            <p:ph type="title"/>
          </p:nvPr>
        </p:nvSpPr>
        <p:spPr>
          <a:xfrm>
            <a:off x="685800" y="304800"/>
            <a:ext cx="7696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Defining a simple menu</a:t>
            </a:r>
            <a:endParaRPr/>
          </a:p>
        </p:txBody>
      </p:sp>
      <p:sp>
        <p:nvSpPr>
          <p:cNvPr id="381" name="Google Shape;381;p47"/>
          <p:cNvSpPr txBox="1"/>
          <p:nvPr>
            <p:ph idx="1" type="body"/>
          </p:nvPr>
        </p:nvSpPr>
        <p:spPr>
          <a:xfrm>
            <a:off x="609600" y="15240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31775" lvl="0" marL="2317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b="1" i="0" lang="en-US" sz="2400" u="none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main.c</a:t>
            </a:r>
            <a:endParaRPr/>
          </a:p>
          <a:p>
            <a:pPr indent="-79375" lvl="0" marL="231775" rtl="0" algn="l"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None/>
            </a:pPr>
            <a:r>
              <a:t/>
            </a:r>
            <a:endParaRPr b="1" i="0" sz="2400" u="none">
              <a:solidFill>
                <a:srgbClr val="00006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2" name="Google Shape;382;p47"/>
          <p:cNvSpPr txBox="1"/>
          <p:nvPr/>
        </p:nvSpPr>
        <p:spPr>
          <a:xfrm>
            <a:off x="1184275" y="2203450"/>
            <a:ext cx="5670600" cy="192090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menu_id = glutCreateMenu(mymenu);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glutAddmenuEntry(“clear Screen”, 1);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gluAddMenuEntry(“exit”, 2);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glutAttachMenu(GLUT_RIGHT_BUTTON);</a:t>
            </a:r>
            <a:endParaRPr/>
          </a:p>
        </p:txBody>
      </p:sp>
      <p:cxnSp>
        <p:nvCxnSpPr>
          <p:cNvPr id="383" name="Google Shape;383;p47"/>
          <p:cNvCxnSpPr/>
          <p:nvPr/>
        </p:nvCxnSpPr>
        <p:spPr>
          <a:xfrm flipH="1" rot="10800000">
            <a:off x="2362200" y="2895600"/>
            <a:ext cx="1905000" cy="228600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84" name="Google Shape;384;p47"/>
          <p:cNvCxnSpPr/>
          <p:nvPr/>
        </p:nvCxnSpPr>
        <p:spPr>
          <a:xfrm flipH="1" rot="10800000">
            <a:off x="2590800" y="3505200"/>
            <a:ext cx="1447800" cy="167640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85" name="Google Shape;385;p47"/>
          <p:cNvSpPr txBox="1"/>
          <p:nvPr/>
        </p:nvSpPr>
        <p:spPr>
          <a:xfrm>
            <a:off x="609600" y="5257800"/>
            <a:ext cx="3151200" cy="82230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entries that appear when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right button depressed</a:t>
            </a:r>
            <a:endParaRPr/>
          </a:p>
        </p:txBody>
      </p:sp>
      <p:cxnSp>
        <p:nvCxnSpPr>
          <p:cNvPr id="386" name="Google Shape;386;p47"/>
          <p:cNvCxnSpPr/>
          <p:nvPr/>
        </p:nvCxnSpPr>
        <p:spPr>
          <a:xfrm rot="10800000">
            <a:off x="5105400" y="3581400"/>
            <a:ext cx="838200" cy="175260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87" name="Google Shape;387;p47"/>
          <p:cNvCxnSpPr/>
          <p:nvPr/>
        </p:nvCxnSpPr>
        <p:spPr>
          <a:xfrm flipH="1" rot="10800000">
            <a:off x="6096000" y="2971800"/>
            <a:ext cx="304800" cy="220980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88" name="Google Shape;388;p47"/>
          <p:cNvSpPr txBox="1"/>
          <p:nvPr/>
        </p:nvSpPr>
        <p:spPr>
          <a:xfrm>
            <a:off x="5410200" y="5334000"/>
            <a:ext cx="1417500" cy="45720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identifiers</a:t>
            </a:r>
            <a:endParaRPr/>
          </a:p>
        </p:txBody>
      </p:sp>
      <p:sp>
        <p:nvSpPr>
          <p:cNvPr id="389" name="Google Shape;389;p47"/>
          <p:cNvSpPr txBox="1"/>
          <p:nvPr/>
        </p:nvSpPr>
        <p:spPr>
          <a:xfrm>
            <a:off x="7010400" y="3429000"/>
            <a:ext cx="1752600" cy="12192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90" name="Google Shape;390;p47"/>
          <p:cNvCxnSpPr/>
          <p:nvPr/>
        </p:nvCxnSpPr>
        <p:spPr>
          <a:xfrm>
            <a:off x="7010400" y="4038600"/>
            <a:ext cx="1752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91" name="Google Shape;391;p47"/>
          <p:cNvSpPr txBox="1"/>
          <p:nvPr/>
        </p:nvSpPr>
        <p:spPr>
          <a:xfrm>
            <a:off x="7086600" y="3505200"/>
            <a:ext cx="1628700" cy="45720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clear screen</a:t>
            </a:r>
            <a:endParaRPr/>
          </a:p>
        </p:txBody>
      </p:sp>
      <p:sp>
        <p:nvSpPr>
          <p:cNvPr id="392" name="Google Shape;392;p47"/>
          <p:cNvSpPr txBox="1"/>
          <p:nvPr/>
        </p:nvSpPr>
        <p:spPr>
          <a:xfrm>
            <a:off x="7543800" y="4114800"/>
            <a:ext cx="639900" cy="45720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exit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8"/>
          <p:cNvSpPr txBox="1"/>
          <p:nvPr/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98" name="Google Shape;398;p48"/>
          <p:cNvSpPr txBox="1"/>
          <p:nvPr/>
        </p:nvSpPr>
        <p:spPr>
          <a:xfrm>
            <a:off x="457200" y="6400800"/>
            <a:ext cx="5638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9" name="Google Shape;399;p48"/>
          <p:cNvSpPr txBox="1"/>
          <p:nvPr>
            <p:ph type="title"/>
          </p:nvPr>
        </p:nvSpPr>
        <p:spPr>
          <a:xfrm>
            <a:off x="685800" y="304800"/>
            <a:ext cx="7696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Menu actions</a:t>
            </a:r>
            <a:endParaRPr/>
          </a:p>
        </p:txBody>
      </p:sp>
      <p:sp>
        <p:nvSpPr>
          <p:cNvPr id="400" name="Google Shape;400;p48"/>
          <p:cNvSpPr txBox="1"/>
          <p:nvPr>
            <p:ph idx="1" type="body"/>
          </p:nvPr>
        </p:nvSpPr>
        <p:spPr>
          <a:xfrm>
            <a:off x="0" y="1524000"/>
            <a:ext cx="8915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23837" lvl="1" marL="56991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Menu callback</a:t>
            </a:r>
            <a:endParaRPr/>
          </a:p>
          <a:p>
            <a:pPr indent="-223837" lvl="1" marL="56991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None/>
            </a:pPr>
            <a:r>
              <a:t/>
            </a:r>
            <a:endParaRPr b="0" i="0" sz="2000" u="non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3837" lvl="1" marL="56991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None/>
            </a:pPr>
            <a:r>
              <a:t/>
            </a:r>
            <a:endParaRPr b="0" i="0" sz="2000" u="non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3837" lvl="1" marL="56991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None/>
            </a:pPr>
            <a:r>
              <a:t/>
            </a:r>
            <a:endParaRPr b="0" i="0" sz="2000" u="non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3837" lvl="1" marL="56991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None/>
            </a:pPr>
            <a:r>
              <a:t/>
            </a:r>
            <a:endParaRPr b="0" i="0" sz="2000" u="non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3837" lvl="1" marL="56991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Note each menu has an id that is returned when it is created</a:t>
            </a:r>
            <a:endParaRPr/>
          </a:p>
          <a:p>
            <a:pPr indent="-223837" lvl="1" marL="56991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Add submenus by</a:t>
            </a:r>
            <a:endParaRPr/>
          </a:p>
          <a:p>
            <a:pPr indent="-223837" lvl="1" marL="56991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None/>
            </a:pPr>
            <a:r>
              <a:rPr b="0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1800" u="none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glutAddSubMenu(char *submenu_name, submenu id)</a:t>
            </a:r>
            <a:endParaRPr/>
          </a:p>
        </p:txBody>
      </p:sp>
      <p:sp>
        <p:nvSpPr>
          <p:cNvPr id="401" name="Google Shape;401;p48"/>
          <p:cNvSpPr txBox="1"/>
          <p:nvPr/>
        </p:nvSpPr>
        <p:spPr>
          <a:xfrm>
            <a:off x="1600200" y="2133600"/>
            <a:ext cx="4451400" cy="161610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mymenu(int id)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if(id == 1) glClear();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if(id == 2) exit(0);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cxnSp>
        <p:nvCxnSpPr>
          <p:cNvPr id="402" name="Google Shape;402;p48"/>
          <p:cNvCxnSpPr/>
          <p:nvPr/>
        </p:nvCxnSpPr>
        <p:spPr>
          <a:xfrm>
            <a:off x="5029200" y="5715000"/>
            <a:ext cx="533400" cy="38100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sp>
        <p:nvSpPr>
          <p:cNvPr id="403" name="Google Shape;403;p48"/>
          <p:cNvSpPr txBox="1"/>
          <p:nvPr/>
        </p:nvSpPr>
        <p:spPr>
          <a:xfrm>
            <a:off x="5638800" y="5867400"/>
            <a:ext cx="2711400" cy="45720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entry in parent menu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9"/>
          <p:cNvSpPr txBox="1"/>
          <p:nvPr/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09" name="Google Shape;409;p49"/>
          <p:cNvSpPr txBox="1"/>
          <p:nvPr/>
        </p:nvSpPr>
        <p:spPr>
          <a:xfrm>
            <a:off x="457200" y="6400800"/>
            <a:ext cx="5638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0" name="Google Shape;410;p49"/>
          <p:cNvSpPr txBox="1"/>
          <p:nvPr>
            <p:ph type="title"/>
          </p:nvPr>
        </p:nvSpPr>
        <p:spPr>
          <a:xfrm>
            <a:off x="685800" y="304800"/>
            <a:ext cx="7696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Other functions in GLUT</a:t>
            </a:r>
            <a:endParaRPr/>
          </a:p>
        </p:txBody>
      </p:sp>
      <p:sp>
        <p:nvSpPr>
          <p:cNvPr id="411" name="Google Shape;411;p49"/>
          <p:cNvSpPr txBox="1"/>
          <p:nvPr>
            <p:ph idx="1" type="body"/>
          </p:nvPr>
        </p:nvSpPr>
        <p:spPr>
          <a:xfrm>
            <a:off x="609600" y="15240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31775" lvl="0" marL="2317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Dynamic Windows</a:t>
            </a:r>
            <a:endParaRPr/>
          </a:p>
          <a:p>
            <a:pPr indent="-223837" lvl="1" marL="56991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Create and destroy during execution</a:t>
            </a:r>
            <a:endParaRPr/>
          </a:p>
          <a:p>
            <a:pPr indent="-231775" lvl="0" marL="23177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Subwindows</a:t>
            </a:r>
            <a:endParaRPr/>
          </a:p>
          <a:p>
            <a:pPr indent="-231775" lvl="0" marL="23177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Multiple Windows</a:t>
            </a:r>
            <a:endParaRPr/>
          </a:p>
          <a:p>
            <a:pPr indent="-231775" lvl="0" marL="23177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Changing callbacks during execution</a:t>
            </a:r>
            <a:endParaRPr/>
          </a:p>
          <a:p>
            <a:pPr indent="-231775" lvl="0" marL="23177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Timers</a:t>
            </a:r>
            <a:endParaRPr/>
          </a:p>
          <a:p>
            <a:pPr indent="-231775" lvl="0" marL="23177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Portable fonts</a:t>
            </a:r>
            <a:endParaRPr/>
          </a:p>
          <a:p>
            <a:pPr indent="-223837" lvl="1" marL="569912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Noto Sans Symbols"/>
              <a:buChar char="▪"/>
            </a:pPr>
            <a:r>
              <a:rPr b="1" i="0" lang="en-US" sz="1800" u="none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glutBitmapCharacter</a:t>
            </a:r>
            <a:endParaRPr/>
          </a:p>
          <a:p>
            <a:pPr indent="-223837" lvl="1" marL="569912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Noto Sans Symbols"/>
              <a:buChar char="▪"/>
            </a:pPr>
            <a:r>
              <a:rPr b="1" i="0" lang="en-US" sz="1800" u="none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glutStrokeCharacter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0"/>
          <p:cNvSpPr txBox="1"/>
          <p:nvPr/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17" name="Google Shape;417;p50"/>
          <p:cNvSpPr txBox="1"/>
          <p:nvPr/>
        </p:nvSpPr>
        <p:spPr>
          <a:xfrm>
            <a:off x="457200" y="6400800"/>
            <a:ext cx="5638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8" name="Google Shape;418;p50"/>
          <p:cNvSpPr txBox="1"/>
          <p:nvPr>
            <p:ph type="title"/>
          </p:nvPr>
        </p:nvSpPr>
        <p:spPr>
          <a:xfrm>
            <a:off x="685800" y="304800"/>
            <a:ext cx="7696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Picking</a:t>
            </a:r>
            <a:endParaRPr/>
          </a:p>
        </p:txBody>
      </p:sp>
      <p:sp>
        <p:nvSpPr>
          <p:cNvPr id="419" name="Google Shape;419;p50"/>
          <p:cNvSpPr txBox="1"/>
          <p:nvPr>
            <p:ph idx="1" type="body"/>
          </p:nvPr>
        </p:nvSpPr>
        <p:spPr>
          <a:xfrm>
            <a:off x="685800" y="1524000"/>
            <a:ext cx="8001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31775" lvl="0" marL="2317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Identify a user-defined object on the display</a:t>
            </a:r>
            <a:endParaRPr/>
          </a:p>
          <a:p>
            <a:pPr indent="-231775" lvl="0" marL="23177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In principle, it should be simple because the mouse gives the position and we should be able to determine to which object(s) a position corresponds</a:t>
            </a:r>
            <a:endParaRPr/>
          </a:p>
          <a:p>
            <a:pPr indent="-231775" lvl="0" marL="23177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Practical difficulties</a:t>
            </a:r>
            <a:endParaRPr/>
          </a:p>
          <a:p>
            <a:pPr indent="-223837" lvl="1" marL="569912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Noto Sans Symbols"/>
              <a:buChar char="▪"/>
            </a:pPr>
            <a:r>
              <a:rPr b="0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Pipeline architecture is feed forward, hard to go from screen back to world</a:t>
            </a:r>
            <a:endParaRPr/>
          </a:p>
          <a:p>
            <a:pPr indent="-223837" lvl="1" marL="569912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Noto Sans Symbols"/>
              <a:buChar char="▪"/>
            </a:pPr>
            <a:r>
              <a:rPr b="0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Complicated by screen being 2D, world is 3D</a:t>
            </a:r>
            <a:endParaRPr/>
          </a:p>
          <a:p>
            <a:pPr indent="-223837" lvl="1" marL="569912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Noto Sans Symbols"/>
              <a:buChar char="▪"/>
            </a:pPr>
            <a:r>
              <a:rPr b="0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How close do we have to come to object to say we selected it?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1"/>
          <p:cNvSpPr txBox="1"/>
          <p:nvPr/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25" name="Google Shape;425;p51"/>
          <p:cNvSpPr txBox="1"/>
          <p:nvPr/>
        </p:nvSpPr>
        <p:spPr>
          <a:xfrm>
            <a:off x="457200" y="6400800"/>
            <a:ext cx="5638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6" name="Google Shape;426;p51"/>
          <p:cNvSpPr txBox="1"/>
          <p:nvPr>
            <p:ph type="title"/>
          </p:nvPr>
        </p:nvSpPr>
        <p:spPr>
          <a:xfrm>
            <a:off x="685800" y="304800"/>
            <a:ext cx="7696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Three Approaches</a:t>
            </a:r>
            <a:endParaRPr/>
          </a:p>
        </p:txBody>
      </p:sp>
      <p:sp>
        <p:nvSpPr>
          <p:cNvPr id="427" name="Google Shape;427;p51"/>
          <p:cNvSpPr txBox="1"/>
          <p:nvPr>
            <p:ph idx="1" type="body"/>
          </p:nvPr>
        </p:nvSpPr>
        <p:spPr>
          <a:xfrm>
            <a:off x="609600" y="15240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31775" lvl="0" marL="2317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Hit list</a:t>
            </a:r>
            <a:endParaRPr/>
          </a:p>
          <a:p>
            <a:pPr indent="-223837" lvl="1" marL="56991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Most general approach but most difficult to implement</a:t>
            </a:r>
            <a:endParaRPr/>
          </a:p>
          <a:p>
            <a:pPr indent="-231775" lvl="0" marL="23177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Use back or some other buffer to store object ids as the objects are rendered</a:t>
            </a:r>
            <a:endParaRPr/>
          </a:p>
          <a:p>
            <a:pPr indent="-231775" lvl="0" marL="23177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Rectangular maps </a:t>
            </a:r>
            <a:endParaRPr/>
          </a:p>
          <a:p>
            <a:pPr indent="-223837" lvl="1" marL="56991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Easy to implement for many applications</a:t>
            </a:r>
            <a:endParaRPr/>
          </a:p>
          <a:p>
            <a:pPr indent="-223837" lvl="1" marL="56991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See paint program in text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/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0" name="Google Shape;100;p16"/>
          <p:cNvSpPr txBox="1"/>
          <p:nvPr/>
        </p:nvSpPr>
        <p:spPr>
          <a:xfrm>
            <a:off x="457200" y="6400800"/>
            <a:ext cx="5638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" name="Google Shape;101;p16"/>
          <p:cNvSpPr txBox="1"/>
          <p:nvPr>
            <p:ph type="title"/>
          </p:nvPr>
        </p:nvSpPr>
        <p:spPr>
          <a:xfrm>
            <a:off x="609600" y="381000"/>
            <a:ext cx="8153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Incremental (Relative) Devices</a:t>
            </a:r>
            <a:endParaRPr/>
          </a:p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609600" y="15240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31775" lvl="0" marL="2317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Devices such as the data tablet return a position directly to the operating system</a:t>
            </a:r>
            <a:endParaRPr/>
          </a:p>
          <a:p>
            <a:pPr indent="-231775" lvl="0" marL="231775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Devices such as the mouse, trackball, and joy stick return incremental inputs (or velocities) to the operating system</a:t>
            </a:r>
            <a:endParaRPr/>
          </a:p>
          <a:p>
            <a:pPr indent="-223837" lvl="1" marL="569912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Must integrate these inputs to obtain an absolute position</a:t>
            </a:r>
            <a:endParaRPr/>
          </a:p>
          <a:p>
            <a:pPr indent="-230187" lvl="2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Rotation of wheels in mouse</a:t>
            </a:r>
            <a:endParaRPr/>
          </a:p>
          <a:p>
            <a:pPr indent="-230187" lvl="2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Roll of trackball</a:t>
            </a:r>
            <a:endParaRPr/>
          </a:p>
          <a:p>
            <a:pPr indent="-230187" lvl="2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Difficult to obtain absolute position</a:t>
            </a:r>
            <a:endParaRPr/>
          </a:p>
          <a:p>
            <a:pPr indent="-230187" lvl="2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Can get variable sensitivity 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2"/>
          <p:cNvSpPr txBox="1"/>
          <p:nvPr/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33" name="Google Shape;433;p52"/>
          <p:cNvSpPr txBox="1"/>
          <p:nvPr/>
        </p:nvSpPr>
        <p:spPr>
          <a:xfrm>
            <a:off x="457200" y="6400800"/>
            <a:ext cx="5638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4" name="Google Shape;434;p52"/>
          <p:cNvSpPr txBox="1"/>
          <p:nvPr>
            <p:ph type="title"/>
          </p:nvPr>
        </p:nvSpPr>
        <p:spPr>
          <a:xfrm>
            <a:off x="685800" y="304800"/>
            <a:ext cx="7696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Rendering Modes</a:t>
            </a:r>
            <a:endParaRPr/>
          </a:p>
        </p:txBody>
      </p:sp>
      <p:sp>
        <p:nvSpPr>
          <p:cNvPr id="435" name="Google Shape;435;p52"/>
          <p:cNvSpPr txBox="1"/>
          <p:nvPr>
            <p:ph idx="1" type="body"/>
          </p:nvPr>
        </p:nvSpPr>
        <p:spPr>
          <a:xfrm>
            <a:off x="685800" y="1524000"/>
            <a:ext cx="79248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31775" lvl="0" marL="2317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OpenGL can render in one of three modes selected by </a:t>
            </a:r>
            <a:r>
              <a:rPr b="1" i="0" lang="en-US" sz="2000" u="none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glRenderMode(mode)</a:t>
            </a:r>
            <a:endParaRPr/>
          </a:p>
          <a:p>
            <a:pPr indent="-223837" lvl="1" marL="56991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Noto Sans Symbols"/>
              <a:buChar char="▪"/>
            </a:pPr>
            <a:r>
              <a:rPr b="1" i="0" lang="en-US" sz="1800" u="none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GL_RENDER</a:t>
            </a:r>
            <a:r>
              <a:rPr b="0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: normal rendering to the frame buffer (default)</a:t>
            </a:r>
            <a:endParaRPr/>
          </a:p>
          <a:p>
            <a:pPr indent="-223837" lvl="1" marL="56991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Noto Sans Symbols"/>
              <a:buChar char="▪"/>
            </a:pPr>
            <a:r>
              <a:rPr b="1" i="0" lang="en-US" sz="1800" u="none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GL_FEEDBACK</a:t>
            </a:r>
            <a:r>
              <a:rPr b="0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: provides list of primitives rendered but no output to the frame buffer</a:t>
            </a:r>
            <a:endParaRPr/>
          </a:p>
          <a:p>
            <a:pPr indent="-223837" lvl="1" marL="56991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Noto Sans Symbols"/>
              <a:buChar char="▪"/>
            </a:pPr>
            <a:r>
              <a:rPr b="1" i="0" lang="en-US" sz="1800" u="none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GL_SELECTION</a:t>
            </a:r>
            <a:r>
              <a:rPr b="0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: Each primitive in the view volume generates a </a:t>
            </a:r>
            <a:r>
              <a:rPr b="0" i="1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hit record</a:t>
            </a:r>
            <a:r>
              <a:rPr b="0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that is placed in a </a:t>
            </a:r>
            <a:r>
              <a:rPr b="0" i="1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name stack</a:t>
            </a:r>
            <a:r>
              <a:rPr b="0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which can be examined later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3"/>
          <p:cNvSpPr txBox="1"/>
          <p:nvPr/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41" name="Google Shape;441;p53"/>
          <p:cNvSpPr txBox="1"/>
          <p:nvPr/>
        </p:nvSpPr>
        <p:spPr>
          <a:xfrm>
            <a:off x="457200" y="6400800"/>
            <a:ext cx="5638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2" name="Google Shape;442;p53"/>
          <p:cNvSpPr txBox="1"/>
          <p:nvPr>
            <p:ph type="title"/>
          </p:nvPr>
        </p:nvSpPr>
        <p:spPr>
          <a:xfrm>
            <a:off x="685800" y="304800"/>
            <a:ext cx="7696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Selection Mode Functions</a:t>
            </a:r>
            <a:endParaRPr/>
          </a:p>
        </p:txBody>
      </p:sp>
      <p:sp>
        <p:nvSpPr>
          <p:cNvPr id="443" name="Google Shape;443;p53"/>
          <p:cNvSpPr txBox="1"/>
          <p:nvPr>
            <p:ph idx="1" type="body"/>
          </p:nvPr>
        </p:nvSpPr>
        <p:spPr>
          <a:xfrm>
            <a:off x="685800" y="1524000"/>
            <a:ext cx="79248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31775" lvl="0" marL="2317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Char char="▪"/>
            </a:pPr>
            <a:r>
              <a:rPr b="1" i="0" lang="en-US" sz="2000" u="none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glSelectBuffer()</a:t>
            </a:r>
            <a:r>
              <a:rPr b="0" i="0" lang="en-US" sz="24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: specifies name buffer</a:t>
            </a:r>
            <a:endParaRPr/>
          </a:p>
          <a:p>
            <a:pPr indent="-231775" lvl="0" marL="231775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Char char="▪"/>
            </a:pPr>
            <a:r>
              <a:rPr b="1" i="0" lang="en-US" sz="2000" u="none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glInitNames()</a:t>
            </a:r>
            <a:r>
              <a:rPr b="0" i="0" lang="en-US" sz="24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: initializes name buffer</a:t>
            </a:r>
            <a:endParaRPr/>
          </a:p>
          <a:p>
            <a:pPr indent="-231775" lvl="0" marL="231775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Char char="▪"/>
            </a:pPr>
            <a:r>
              <a:rPr b="1" i="0" lang="en-US" sz="2000" u="none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glPushName(id)</a:t>
            </a:r>
            <a:r>
              <a:rPr b="0" i="0" lang="en-US" sz="24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: push id on name buffer</a:t>
            </a:r>
            <a:endParaRPr/>
          </a:p>
          <a:p>
            <a:pPr indent="-231775" lvl="0" marL="231775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Char char="▪"/>
            </a:pPr>
            <a:r>
              <a:rPr b="1" i="0" lang="en-US" sz="2000" u="none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glPopName()</a:t>
            </a:r>
            <a:r>
              <a:rPr b="0" i="0" lang="en-US" sz="24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: pop top of name buffer</a:t>
            </a:r>
            <a:endParaRPr/>
          </a:p>
          <a:p>
            <a:pPr indent="-231775" lvl="0" marL="231775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Char char="▪"/>
            </a:pPr>
            <a:r>
              <a:rPr b="1" i="0" lang="en-US" sz="2000" u="none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glLoadName(id)</a:t>
            </a:r>
            <a:r>
              <a:rPr b="0" i="0" lang="en-US" sz="24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: replace top name on buffer</a:t>
            </a:r>
            <a:endParaRPr/>
          </a:p>
          <a:p>
            <a:pPr indent="-79375" lvl="0" marL="231775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0" marL="231775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id is set by application program to identify objects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4"/>
          <p:cNvSpPr txBox="1"/>
          <p:nvPr/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49" name="Google Shape;449;p54"/>
          <p:cNvSpPr txBox="1"/>
          <p:nvPr/>
        </p:nvSpPr>
        <p:spPr>
          <a:xfrm>
            <a:off x="457200" y="6400800"/>
            <a:ext cx="5638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0" name="Google Shape;450;p54"/>
          <p:cNvSpPr txBox="1"/>
          <p:nvPr>
            <p:ph type="title"/>
          </p:nvPr>
        </p:nvSpPr>
        <p:spPr>
          <a:xfrm>
            <a:off x="685800" y="304800"/>
            <a:ext cx="7696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Using Selection Mode</a:t>
            </a:r>
            <a:endParaRPr/>
          </a:p>
        </p:txBody>
      </p:sp>
      <p:sp>
        <p:nvSpPr>
          <p:cNvPr id="451" name="Google Shape;451;p54"/>
          <p:cNvSpPr txBox="1"/>
          <p:nvPr>
            <p:ph idx="1" type="body"/>
          </p:nvPr>
        </p:nvSpPr>
        <p:spPr>
          <a:xfrm>
            <a:off x="609600" y="15240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31775" lvl="0" marL="2317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Initialize name buffer</a:t>
            </a:r>
            <a:endParaRPr/>
          </a:p>
          <a:p>
            <a:pPr indent="-231775" lvl="0" marL="23177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Enter selection mode (using mouse)</a:t>
            </a:r>
            <a:endParaRPr/>
          </a:p>
          <a:p>
            <a:pPr indent="-231775" lvl="0" marL="23177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Render scene with user-defined identifiers</a:t>
            </a:r>
            <a:endParaRPr/>
          </a:p>
          <a:p>
            <a:pPr indent="-231775" lvl="0" marL="23177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Reenter normal render mode</a:t>
            </a:r>
            <a:endParaRPr/>
          </a:p>
          <a:p>
            <a:pPr indent="-223837" lvl="1" marL="56991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This operation returns number of hits</a:t>
            </a:r>
            <a:endParaRPr/>
          </a:p>
          <a:p>
            <a:pPr indent="-231775" lvl="0" marL="23177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Examine contents of name buffer (hit records)</a:t>
            </a:r>
            <a:endParaRPr/>
          </a:p>
          <a:p>
            <a:pPr indent="-223837" lvl="1" marL="56991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Hit records include id and depth information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5"/>
          <p:cNvSpPr txBox="1"/>
          <p:nvPr/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57" name="Google Shape;457;p55"/>
          <p:cNvSpPr txBox="1"/>
          <p:nvPr/>
        </p:nvSpPr>
        <p:spPr>
          <a:xfrm>
            <a:off x="457200" y="6400800"/>
            <a:ext cx="5638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8" name="Google Shape;458;p55"/>
          <p:cNvSpPr txBox="1"/>
          <p:nvPr>
            <p:ph type="title"/>
          </p:nvPr>
        </p:nvSpPr>
        <p:spPr>
          <a:xfrm>
            <a:off x="609600" y="304800"/>
            <a:ext cx="7696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Selection Mode and Picking</a:t>
            </a:r>
            <a:endParaRPr/>
          </a:p>
        </p:txBody>
      </p:sp>
      <p:sp>
        <p:nvSpPr>
          <p:cNvPr id="459" name="Google Shape;459;p55"/>
          <p:cNvSpPr txBox="1"/>
          <p:nvPr>
            <p:ph idx="1" type="body"/>
          </p:nvPr>
        </p:nvSpPr>
        <p:spPr>
          <a:xfrm>
            <a:off x="609600" y="15240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31775" lvl="0" marL="2317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As we just described it, selection mode won’t work for picking because every primitive in the view volume will generate a hit</a:t>
            </a:r>
            <a:endParaRPr/>
          </a:p>
          <a:p>
            <a:pPr indent="-231775" lvl="0" marL="23177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Change the viewing parameters so that only those primitives near the cursor are in the altered view volume</a:t>
            </a:r>
            <a:endParaRPr/>
          </a:p>
          <a:p>
            <a:pPr indent="-223837" lvl="1" marL="56991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b="1" i="0" lang="en-US" sz="1800" u="none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gluPickMatrix</a:t>
            </a:r>
            <a:r>
              <a:rPr b="0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(see text for details)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6"/>
          <p:cNvSpPr txBox="1"/>
          <p:nvPr/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65" name="Google Shape;465;p56"/>
          <p:cNvSpPr txBox="1"/>
          <p:nvPr/>
        </p:nvSpPr>
        <p:spPr>
          <a:xfrm>
            <a:off x="457200" y="6400800"/>
            <a:ext cx="5638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6" name="Google Shape;466;p56"/>
          <p:cNvSpPr txBox="1"/>
          <p:nvPr>
            <p:ph type="title"/>
          </p:nvPr>
        </p:nvSpPr>
        <p:spPr>
          <a:xfrm>
            <a:off x="609600" y="304800"/>
            <a:ext cx="7620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Using Regions of the Screen</a:t>
            </a:r>
            <a:endParaRPr/>
          </a:p>
        </p:txBody>
      </p:sp>
      <p:sp>
        <p:nvSpPr>
          <p:cNvPr id="467" name="Google Shape;467;p56"/>
          <p:cNvSpPr txBox="1"/>
          <p:nvPr>
            <p:ph idx="1" type="body"/>
          </p:nvPr>
        </p:nvSpPr>
        <p:spPr>
          <a:xfrm>
            <a:off x="609600" y="15240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31775" lvl="0" marL="2317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Many applications use a simple rectangular arrangement of the screen</a:t>
            </a:r>
            <a:endParaRPr/>
          </a:p>
          <a:p>
            <a:pPr indent="-223837" lvl="1" marL="569912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Noto Sans Symbols"/>
              <a:buChar char="▪"/>
            </a:pPr>
            <a:r>
              <a:rPr b="0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Example: paint/CAD program</a:t>
            </a:r>
            <a:endParaRPr/>
          </a:p>
          <a:p>
            <a:pPr indent="-109537" lvl="1" marL="569912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9537" lvl="1" marL="569912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9537" lvl="1" marL="569912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9537" lvl="1" marL="569912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4775" lvl="0" marL="231775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4775" lvl="0" marL="231775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4775" lvl="0" marL="231775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4775" lvl="0" marL="231775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0" marL="231775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Easier to look at mouse position and determine which area of screen it is in that using selection mode picking</a:t>
            </a:r>
            <a:endParaRPr/>
          </a:p>
        </p:txBody>
      </p:sp>
      <p:sp>
        <p:nvSpPr>
          <p:cNvPr id="468" name="Google Shape;468;p56"/>
          <p:cNvSpPr txBox="1"/>
          <p:nvPr/>
        </p:nvSpPr>
        <p:spPr>
          <a:xfrm>
            <a:off x="1676400" y="2819400"/>
            <a:ext cx="4419600" cy="16764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69" name="Google Shape;469;p56"/>
          <p:cNvCxnSpPr/>
          <p:nvPr/>
        </p:nvCxnSpPr>
        <p:spPr>
          <a:xfrm>
            <a:off x="4953000" y="2819400"/>
            <a:ext cx="0" cy="16764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70" name="Google Shape;470;p56"/>
          <p:cNvCxnSpPr/>
          <p:nvPr/>
        </p:nvCxnSpPr>
        <p:spPr>
          <a:xfrm>
            <a:off x="1676400" y="3124200"/>
            <a:ext cx="32766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71" name="Google Shape;471;p56"/>
          <p:cNvSpPr txBox="1"/>
          <p:nvPr/>
        </p:nvSpPr>
        <p:spPr>
          <a:xfrm>
            <a:off x="2532062" y="3525837"/>
            <a:ext cx="1765200" cy="45720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drawing area</a:t>
            </a:r>
            <a:endParaRPr/>
          </a:p>
        </p:txBody>
      </p:sp>
      <p:sp>
        <p:nvSpPr>
          <p:cNvPr id="472" name="Google Shape;472;p56"/>
          <p:cNvSpPr txBox="1"/>
          <p:nvPr/>
        </p:nvSpPr>
        <p:spPr>
          <a:xfrm>
            <a:off x="2895600" y="2743200"/>
            <a:ext cx="776400" cy="45720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</a:t>
            </a:r>
            <a:endParaRPr/>
          </a:p>
        </p:txBody>
      </p:sp>
      <p:sp>
        <p:nvSpPr>
          <p:cNvPr id="473" name="Google Shape;473;p56"/>
          <p:cNvSpPr txBox="1"/>
          <p:nvPr/>
        </p:nvSpPr>
        <p:spPr>
          <a:xfrm>
            <a:off x="5105400" y="3352800"/>
            <a:ext cx="979500" cy="45720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menus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7"/>
          <p:cNvSpPr txBox="1"/>
          <p:nvPr/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79" name="Google Shape;479;p57"/>
          <p:cNvSpPr txBox="1"/>
          <p:nvPr/>
        </p:nvSpPr>
        <p:spPr>
          <a:xfrm>
            <a:off x="457200" y="6400800"/>
            <a:ext cx="5638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0" name="Google Shape;480;p57"/>
          <p:cNvSpPr txBox="1"/>
          <p:nvPr>
            <p:ph type="title"/>
          </p:nvPr>
        </p:nvSpPr>
        <p:spPr>
          <a:xfrm>
            <a:off x="685800" y="304800"/>
            <a:ext cx="7696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Using another buffer and colors for picking</a:t>
            </a:r>
            <a:endParaRPr/>
          </a:p>
        </p:txBody>
      </p:sp>
      <p:sp>
        <p:nvSpPr>
          <p:cNvPr id="481" name="Google Shape;481;p57"/>
          <p:cNvSpPr txBox="1"/>
          <p:nvPr>
            <p:ph idx="1" type="body"/>
          </p:nvPr>
        </p:nvSpPr>
        <p:spPr>
          <a:xfrm>
            <a:off x="609600" y="15240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31775" lvl="0" marL="2317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For a small number of objects, we can assign a unique color (often in color index mode) to each object</a:t>
            </a:r>
            <a:endParaRPr/>
          </a:p>
          <a:p>
            <a:pPr indent="-231775" lvl="0" marL="23177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We then render the scene to a color buffer other than the front buffer so the results of the rendering are not visible</a:t>
            </a:r>
            <a:endParaRPr/>
          </a:p>
          <a:p>
            <a:pPr indent="-231775" lvl="0" marL="23177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We then get the mouse position and use </a:t>
            </a:r>
            <a:r>
              <a:rPr b="1" i="0" lang="en-US" sz="1900" u="none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glReadPixels()</a:t>
            </a:r>
            <a:r>
              <a:rPr b="0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to read the color in the buffer we just wrote at the position of the mouse</a:t>
            </a:r>
            <a:endParaRPr/>
          </a:p>
          <a:p>
            <a:pPr indent="-231775" lvl="0" marL="23177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The returned color gives the id of the object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8"/>
          <p:cNvSpPr txBox="1"/>
          <p:nvPr/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87" name="Google Shape;487;p58"/>
          <p:cNvSpPr txBox="1"/>
          <p:nvPr/>
        </p:nvSpPr>
        <p:spPr>
          <a:xfrm>
            <a:off x="457200" y="6400800"/>
            <a:ext cx="5638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8" name="Google Shape;488;p58"/>
          <p:cNvSpPr txBox="1"/>
          <p:nvPr>
            <p:ph type="title"/>
          </p:nvPr>
        </p:nvSpPr>
        <p:spPr>
          <a:xfrm>
            <a:off x="685800" y="304800"/>
            <a:ext cx="7696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Writing Modes</a:t>
            </a:r>
            <a:endParaRPr/>
          </a:p>
        </p:txBody>
      </p:sp>
      <p:pic>
        <p:nvPicPr>
          <p:cNvPr descr="an09f20" id="489" name="Google Shape;489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2133600"/>
            <a:ext cx="7616825" cy="3265487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58"/>
          <p:cNvSpPr txBox="1"/>
          <p:nvPr/>
        </p:nvSpPr>
        <p:spPr>
          <a:xfrm>
            <a:off x="5867400" y="2362200"/>
            <a:ext cx="304800" cy="30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1" name="Google Shape;491;p58"/>
          <p:cNvSpPr txBox="1"/>
          <p:nvPr/>
        </p:nvSpPr>
        <p:spPr>
          <a:xfrm>
            <a:off x="5715000" y="5486400"/>
            <a:ext cx="1714500" cy="45720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frame buffer</a:t>
            </a:r>
            <a:endParaRPr/>
          </a:p>
        </p:txBody>
      </p:sp>
      <p:sp>
        <p:nvSpPr>
          <p:cNvPr id="492" name="Google Shape;492;p58"/>
          <p:cNvSpPr txBox="1"/>
          <p:nvPr/>
        </p:nvSpPr>
        <p:spPr>
          <a:xfrm>
            <a:off x="1143000" y="1752600"/>
            <a:ext cx="1535100" cy="45720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</a:t>
            </a:r>
            <a:endParaRPr/>
          </a:p>
        </p:txBody>
      </p:sp>
      <p:sp>
        <p:nvSpPr>
          <p:cNvPr id="493" name="Google Shape;493;p58"/>
          <p:cNvSpPr txBox="1"/>
          <p:nvPr/>
        </p:nvSpPr>
        <p:spPr>
          <a:xfrm>
            <a:off x="5791200" y="2286000"/>
            <a:ext cx="295200" cy="45720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‘</a:t>
            </a:r>
            <a:endParaRPr/>
          </a:p>
        </p:txBody>
      </p:sp>
      <p:sp>
        <p:nvSpPr>
          <p:cNvPr id="494" name="Google Shape;494;p58"/>
          <p:cNvSpPr txBox="1"/>
          <p:nvPr/>
        </p:nvSpPr>
        <p:spPr>
          <a:xfrm>
            <a:off x="3505200" y="1600200"/>
            <a:ext cx="3192600" cy="45720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bitwise logical operation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9"/>
          <p:cNvSpPr txBox="1"/>
          <p:nvPr/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00" name="Google Shape;500;p59"/>
          <p:cNvSpPr txBox="1"/>
          <p:nvPr/>
        </p:nvSpPr>
        <p:spPr>
          <a:xfrm>
            <a:off x="457200" y="6400800"/>
            <a:ext cx="5638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1" name="Google Shape;501;p59"/>
          <p:cNvSpPr txBox="1"/>
          <p:nvPr>
            <p:ph type="title"/>
          </p:nvPr>
        </p:nvSpPr>
        <p:spPr>
          <a:xfrm>
            <a:off x="685800" y="304800"/>
            <a:ext cx="7696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XOR write</a:t>
            </a:r>
            <a:endParaRPr/>
          </a:p>
        </p:txBody>
      </p:sp>
      <p:sp>
        <p:nvSpPr>
          <p:cNvPr id="502" name="Google Shape;502;p59"/>
          <p:cNvSpPr txBox="1"/>
          <p:nvPr>
            <p:ph idx="1" type="body"/>
          </p:nvPr>
        </p:nvSpPr>
        <p:spPr>
          <a:xfrm>
            <a:off x="609600" y="15240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31775" lvl="0" marL="2317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Usual (default) mode: source replaces destination (d’ = s)</a:t>
            </a:r>
            <a:endParaRPr/>
          </a:p>
          <a:p>
            <a:pPr indent="-223837" lvl="1" marL="56991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Cannot write temporary lines this way because we cannot recover what was “under” the line in a fast simple way</a:t>
            </a:r>
            <a:endParaRPr/>
          </a:p>
          <a:p>
            <a:pPr indent="-231775" lvl="0" marL="23177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Exclusive OR mode (XOR) (d’ = d ⊕ s)</a:t>
            </a:r>
            <a:endParaRPr/>
          </a:p>
          <a:p>
            <a:pPr indent="-223837" lvl="1" marL="56991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x ⊕ y ⊕ x =x</a:t>
            </a:r>
            <a:endParaRPr/>
          </a:p>
          <a:p>
            <a:pPr indent="-223837" lvl="1" marL="56991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Hence, if we use XOR mode to write a line, we can draw it a second time and line is erased!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0"/>
          <p:cNvSpPr txBox="1"/>
          <p:nvPr/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08" name="Google Shape;508;p60"/>
          <p:cNvSpPr txBox="1"/>
          <p:nvPr/>
        </p:nvSpPr>
        <p:spPr>
          <a:xfrm>
            <a:off x="457200" y="6400800"/>
            <a:ext cx="5638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9" name="Google Shape;509;p60"/>
          <p:cNvSpPr txBox="1"/>
          <p:nvPr>
            <p:ph type="title"/>
          </p:nvPr>
        </p:nvSpPr>
        <p:spPr>
          <a:xfrm>
            <a:off x="685800" y="304800"/>
            <a:ext cx="7696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Rubberbanding</a:t>
            </a:r>
            <a:endParaRPr/>
          </a:p>
        </p:txBody>
      </p:sp>
      <p:sp>
        <p:nvSpPr>
          <p:cNvPr id="510" name="Google Shape;510;p60"/>
          <p:cNvSpPr txBox="1"/>
          <p:nvPr>
            <p:ph idx="1" type="body"/>
          </p:nvPr>
        </p:nvSpPr>
        <p:spPr>
          <a:xfrm>
            <a:off x="609600" y="15240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31775" lvl="0" marL="2317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Switch to XOR write mode</a:t>
            </a:r>
            <a:endParaRPr/>
          </a:p>
          <a:p>
            <a:pPr indent="-231775" lvl="0" marL="231775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Draw object</a:t>
            </a:r>
            <a:endParaRPr/>
          </a:p>
          <a:p>
            <a:pPr indent="-223837" lvl="1" marL="569912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For line can use first mouse click to fix one endpoint and then use motion callback to continuously update the second endpoint</a:t>
            </a:r>
            <a:endParaRPr/>
          </a:p>
          <a:p>
            <a:pPr indent="-223837" lvl="1" marL="569912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Each time mouse is moved, redraw line which erases it and then draw line from fixed first position to to new second position</a:t>
            </a:r>
            <a:endParaRPr/>
          </a:p>
          <a:p>
            <a:pPr indent="-223837" lvl="1" marL="569912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At end, switch back to normal drawing mode and draw line</a:t>
            </a:r>
            <a:endParaRPr/>
          </a:p>
          <a:p>
            <a:pPr indent="-223837" lvl="1" marL="569912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Works for other objects: rectangles, circles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1"/>
          <p:cNvSpPr txBox="1"/>
          <p:nvPr/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16" name="Google Shape;516;p61"/>
          <p:cNvSpPr txBox="1"/>
          <p:nvPr/>
        </p:nvSpPr>
        <p:spPr>
          <a:xfrm>
            <a:off x="457200" y="6400800"/>
            <a:ext cx="5638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7" name="Google Shape;517;p61"/>
          <p:cNvSpPr txBox="1"/>
          <p:nvPr>
            <p:ph type="title"/>
          </p:nvPr>
        </p:nvSpPr>
        <p:spPr>
          <a:xfrm>
            <a:off x="685800" y="304800"/>
            <a:ext cx="7696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Rubberband Lines</a:t>
            </a:r>
            <a:endParaRPr/>
          </a:p>
        </p:txBody>
      </p:sp>
      <p:sp>
        <p:nvSpPr>
          <p:cNvPr id="518" name="Google Shape;518;p61"/>
          <p:cNvSpPr txBox="1"/>
          <p:nvPr/>
        </p:nvSpPr>
        <p:spPr>
          <a:xfrm>
            <a:off x="1295400" y="1828800"/>
            <a:ext cx="1981200" cy="12954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9" name="Google Shape;519;p61"/>
          <p:cNvSpPr/>
          <p:nvPr/>
        </p:nvSpPr>
        <p:spPr>
          <a:xfrm>
            <a:off x="1676400" y="2057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20" name="Google Shape;520;p61"/>
          <p:cNvCxnSpPr/>
          <p:nvPr/>
        </p:nvCxnSpPr>
        <p:spPr>
          <a:xfrm flipH="1" rot="10800000">
            <a:off x="5029200" y="2133600"/>
            <a:ext cx="533400" cy="762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21" name="Google Shape;521;p61"/>
          <p:cNvSpPr txBox="1"/>
          <p:nvPr/>
        </p:nvSpPr>
        <p:spPr>
          <a:xfrm>
            <a:off x="4343400" y="1752600"/>
            <a:ext cx="1981200" cy="12954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2" name="Google Shape;522;p61"/>
          <p:cNvSpPr/>
          <p:nvPr/>
        </p:nvSpPr>
        <p:spPr>
          <a:xfrm>
            <a:off x="4724400" y="1981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23" name="Google Shape;523;p61"/>
          <p:cNvCxnSpPr/>
          <p:nvPr/>
        </p:nvCxnSpPr>
        <p:spPr>
          <a:xfrm flipH="1" rot="10800000">
            <a:off x="4572000" y="1905000"/>
            <a:ext cx="533400" cy="762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24" name="Google Shape;524;p61"/>
          <p:cNvCxnSpPr/>
          <p:nvPr/>
        </p:nvCxnSpPr>
        <p:spPr>
          <a:xfrm>
            <a:off x="4572000" y="2743200"/>
            <a:ext cx="2057400" cy="76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sp>
        <p:nvSpPr>
          <p:cNvPr id="525" name="Google Shape;525;p61"/>
          <p:cNvSpPr txBox="1"/>
          <p:nvPr/>
        </p:nvSpPr>
        <p:spPr>
          <a:xfrm>
            <a:off x="1295400" y="3352800"/>
            <a:ext cx="1848000" cy="45720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 display</a:t>
            </a:r>
            <a:endParaRPr/>
          </a:p>
        </p:txBody>
      </p:sp>
      <p:sp>
        <p:nvSpPr>
          <p:cNvPr id="526" name="Google Shape;526;p61"/>
          <p:cNvSpPr txBox="1"/>
          <p:nvPr/>
        </p:nvSpPr>
        <p:spPr>
          <a:xfrm>
            <a:off x="4038600" y="3124200"/>
            <a:ext cx="2890800" cy="82230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draw line with mouse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in XOR mode</a:t>
            </a:r>
            <a:endParaRPr/>
          </a:p>
        </p:txBody>
      </p:sp>
      <p:cxnSp>
        <p:nvCxnSpPr>
          <p:cNvPr id="527" name="Google Shape;527;p61"/>
          <p:cNvCxnSpPr/>
          <p:nvPr/>
        </p:nvCxnSpPr>
        <p:spPr>
          <a:xfrm flipH="1" rot="10800000">
            <a:off x="1981200" y="4419600"/>
            <a:ext cx="533400" cy="762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28" name="Google Shape;528;p61"/>
          <p:cNvSpPr txBox="1"/>
          <p:nvPr/>
        </p:nvSpPr>
        <p:spPr>
          <a:xfrm>
            <a:off x="1295400" y="4038600"/>
            <a:ext cx="1981200" cy="12954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9" name="Google Shape;529;p61"/>
          <p:cNvSpPr/>
          <p:nvPr/>
        </p:nvSpPr>
        <p:spPr>
          <a:xfrm>
            <a:off x="1676400" y="4267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30" name="Google Shape;530;p61"/>
          <p:cNvCxnSpPr/>
          <p:nvPr/>
        </p:nvCxnSpPr>
        <p:spPr>
          <a:xfrm flipH="1" rot="10800000">
            <a:off x="1524000" y="4191000"/>
            <a:ext cx="533400" cy="762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31" name="Google Shape;531;p61"/>
          <p:cNvSpPr txBox="1"/>
          <p:nvPr/>
        </p:nvSpPr>
        <p:spPr>
          <a:xfrm>
            <a:off x="1160462" y="5486400"/>
            <a:ext cx="2273400" cy="82230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mouse moved to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new position</a:t>
            </a:r>
            <a:endParaRPr/>
          </a:p>
        </p:txBody>
      </p:sp>
      <p:sp>
        <p:nvSpPr>
          <p:cNvPr id="532" name="Google Shape;532;p61"/>
          <p:cNvSpPr txBox="1"/>
          <p:nvPr/>
        </p:nvSpPr>
        <p:spPr>
          <a:xfrm>
            <a:off x="6705600" y="2590800"/>
            <a:ext cx="1376400" cy="45720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point</a:t>
            </a:r>
            <a:endParaRPr/>
          </a:p>
        </p:txBody>
      </p:sp>
      <p:cxnSp>
        <p:nvCxnSpPr>
          <p:cNvPr id="533" name="Google Shape;533;p61"/>
          <p:cNvCxnSpPr/>
          <p:nvPr/>
        </p:nvCxnSpPr>
        <p:spPr>
          <a:xfrm>
            <a:off x="5257800" y="1981200"/>
            <a:ext cx="129540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sp>
        <p:nvSpPr>
          <p:cNvPr id="534" name="Google Shape;534;p61"/>
          <p:cNvSpPr txBox="1"/>
          <p:nvPr/>
        </p:nvSpPr>
        <p:spPr>
          <a:xfrm>
            <a:off x="6629400" y="1981200"/>
            <a:ext cx="1731900" cy="45720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second point</a:t>
            </a:r>
            <a:endParaRPr/>
          </a:p>
        </p:txBody>
      </p:sp>
      <p:cxnSp>
        <p:nvCxnSpPr>
          <p:cNvPr id="535" name="Google Shape;535;p61"/>
          <p:cNvCxnSpPr/>
          <p:nvPr/>
        </p:nvCxnSpPr>
        <p:spPr>
          <a:xfrm flipH="1">
            <a:off x="2209800" y="4267200"/>
            <a:ext cx="228600" cy="1295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sp>
        <p:nvSpPr>
          <p:cNvPr id="536" name="Google Shape;536;p61"/>
          <p:cNvSpPr txBox="1"/>
          <p:nvPr/>
        </p:nvSpPr>
        <p:spPr>
          <a:xfrm>
            <a:off x="3733800" y="4038600"/>
            <a:ext cx="1981200" cy="12954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7" name="Google Shape;537;p61"/>
          <p:cNvSpPr/>
          <p:nvPr/>
        </p:nvSpPr>
        <p:spPr>
          <a:xfrm>
            <a:off x="4114800" y="4267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8" name="Google Shape;538;p61"/>
          <p:cNvSpPr txBox="1"/>
          <p:nvPr/>
        </p:nvSpPr>
        <p:spPr>
          <a:xfrm>
            <a:off x="6172200" y="4038600"/>
            <a:ext cx="1981200" cy="12954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9" name="Google Shape;539;p61"/>
          <p:cNvSpPr/>
          <p:nvPr/>
        </p:nvSpPr>
        <p:spPr>
          <a:xfrm>
            <a:off x="6553200" y="4267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0" name="Google Shape;540;p61"/>
          <p:cNvSpPr txBox="1"/>
          <p:nvPr/>
        </p:nvSpPr>
        <p:spPr>
          <a:xfrm>
            <a:off x="3276600" y="5486400"/>
            <a:ext cx="2813100" cy="82230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original line redrawn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with XOR</a:t>
            </a:r>
            <a:endParaRPr/>
          </a:p>
        </p:txBody>
      </p:sp>
      <p:cxnSp>
        <p:nvCxnSpPr>
          <p:cNvPr id="541" name="Google Shape;541;p61"/>
          <p:cNvCxnSpPr/>
          <p:nvPr/>
        </p:nvCxnSpPr>
        <p:spPr>
          <a:xfrm flipH="1" rot="10800000">
            <a:off x="6400800" y="4191000"/>
            <a:ext cx="914400" cy="762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42" name="Google Shape;542;p61"/>
          <p:cNvSpPr txBox="1"/>
          <p:nvPr/>
        </p:nvSpPr>
        <p:spPr>
          <a:xfrm>
            <a:off x="6096000" y="5410200"/>
            <a:ext cx="2138400" cy="82230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 line drawn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with XOR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/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8" name="Google Shape;108;p17"/>
          <p:cNvSpPr txBox="1"/>
          <p:nvPr/>
        </p:nvSpPr>
        <p:spPr>
          <a:xfrm>
            <a:off x="457200" y="6400800"/>
            <a:ext cx="5638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" name="Google Shape;109;p17"/>
          <p:cNvSpPr txBox="1"/>
          <p:nvPr>
            <p:ph type="title"/>
          </p:nvPr>
        </p:nvSpPr>
        <p:spPr>
          <a:xfrm>
            <a:off x="685800" y="304800"/>
            <a:ext cx="7696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Logical Devices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609600" y="15240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31775" lvl="0" marL="2317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Consider the C and C++ code</a:t>
            </a:r>
            <a:endParaRPr/>
          </a:p>
          <a:p>
            <a:pPr indent="-223837" lvl="1" marL="569912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C++: </a:t>
            </a:r>
            <a:r>
              <a:rPr b="1" i="0" lang="en-US" sz="2000" u="none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cin &gt;&gt; x;</a:t>
            </a:r>
            <a:endParaRPr/>
          </a:p>
          <a:p>
            <a:pPr indent="-223837" lvl="1" marL="569912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C: </a:t>
            </a:r>
            <a:r>
              <a:rPr b="1" i="0" lang="en-US" sz="2000" u="none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scanf (“%d”, &amp;x);</a:t>
            </a:r>
            <a:endParaRPr/>
          </a:p>
          <a:p>
            <a:pPr indent="-231775" lvl="0" marL="231775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What is the input device?</a:t>
            </a:r>
            <a:endParaRPr/>
          </a:p>
          <a:p>
            <a:pPr indent="-223837" lvl="1" marL="569912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Can’t tell from the code</a:t>
            </a:r>
            <a:endParaRPr/>
          </a:p>
          <a:p>
            <a:pPr indent="-223837" lvl="1" marL="569912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Could be keyboard, file, output from another program</a:t>
            </a:r>
            <a:endParaRPr/>
          </a:p>
          <a:p>
            <a:pPr indent="-231775" lvl="0" marL="231775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The code provides </a:t>
            </a:r>
            <a:r>
              <a:rPr b="0" i="1" lang="en-US" sz="24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logical input</a:t>
            </a:r>
            <a:endParaRPr/>
          </a:p>
          <a:p>
            <a:pPr indent="-223837" lvl="1" marL="569912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A number (an </a:t>
            </a:r>
            <a:r>
              <a:rPr b="1" i="0" lang="en-US" sz="2000" u="none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) is returned to the program regardless of the physical device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2"/>
          <p:cNvSpPr txBox="1"/>
          <p:nvPr/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48" name="Google Shape;548;p62"/>
          <p:cNvSpPr txBox="1"/>
          <p:nvPr/>
        </p:nvSpPr>
        <p:spPr>
          <a:xfrm>
            <a:off x="457200" y="6400800"/>
            <a:ext cx="5638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9" name="Google Shape;549;p62"/>
          <p:cNvSpPr txBox="1"/>
          <p:nvPr>
            <p:ph type="title"/>
          </p:nvPr>
        </p:nvSpPr>
        <p:spPr>
          <a:xfrm>
            <a:off x="685800" y="304800"/>
            <a:ext cx="7696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XOR in OpenGL</a:t>
            </a:r>
            <a:endParaRPr/>
          </a:p>
        </p:txBody>
      </p:sp>
      <p:sp>
        <p:nvSpPr>
          <p:cNvPr id="550" name="Google Shape;550;p62"/>
          <p:cNvSpPr txBox="1"/>
          <p:nvPr>
            <p:ph idx="1" type="body"/>
          </p:nvPr>
        </p:nvSpPr>
        <p:spPr>
          <a:xfrm>
            <a:off x="609600" y="15240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31775" lvl="0" marL="2317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There are 16 possible logical operations between two bits</a:t>
            </a:r>
            <a:endParaRPr/>
          </a:p>
          <a:p>
            <a:pPr indent="-231775" lvl="0" marL="23177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All are supported by OpenGL</a:t>
            </a:r>
            <a:endParaRPr/>
          </a:p>
          <a:p>
            <a:pPr indent="-223837" lvl="1" marL="56991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Must first enable logical operations</a:t>
            </a:r>
            <a:endParaRPr/>
          </a:p>
          <a:p>
            <a:pPr indent="-230187" lvl="2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</a:pPr>
            <a:r>
              <a:rPr b="1" i="0" lang="en-US" sz="2000" u="none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glEnable(GL_COLOR_LOGIC_OP)</a:t>
            </a:r>
            <a:endParaRPr/>
          </a:p>
          <a:p>
            <a:pPr indent="-223837" lvl="1" marL="56991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Choose logical operation</a:t>
            </a:r>
            <a:endParaRPr/>
          </a:p>
          <a:p>
            <a:pPr indent="-230187" lvl="2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</a:pPr>
            <a:r>
              <a:rPr b="1" i="0" lang="en-US" sz="2000" u="none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glLogicOp(GL_XOR)</a:t>
            </a:r>
            <a:endParaRPr/>
          </a:p>
          <a:p>
            <a:pPr indent="-230187" lvl="2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</a:pPr>
            <a:r>
              <a:rPr b="1" i="0" lang="en-US" sz="2000" u="none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glLogicOp(GL_COPY)</a:t>
            </a:r>
            <a:r>
              <a:rPr b="0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(default)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63"/>
          <p:cNvSpPr txBox="1"/>
          <p:nvPr/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56" name="Google Shape;556;p63"/>
          <p:cNvSpPr txBox="1"/>
          <p:nvPr/>
        </p:nvSpPr>
        <p:spPr>
          <a:xfrm>
            <a:off x="457200" y="6400800"/>
            <a:ext cx="5638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7" name="Google Shape;557;p63"/>
          <p:cNvSpPr txBox="1"/>
          <p:nvPr>
            <p:ph type="title"/>
          </p:nvPr>
        </p:nvSpPr>
        <p:spPr>
          <a:xfrm>
            <a:off x="609600" y="381000"/>
            <a:ext cx="7620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Immediate and Retained Modes</a:t>
            </a:r>
            <a:endParaRPr/>
          </a:p>
        </p:txBody>
      </p:sp>
      <p:sp>
        <p:nvSpPr>
          <p:cNvPr id="558" name="Google Shape;558;p63"/>
          <p:cNvSpPr txBox="1"/>
          <p:nvPr>
            <p:ph idx="1" type="body"/>
          </p:nvPr>
        </p:nvSpPr>
        <p:spPr>
          <a:xfrm>
            <a:off x="609600" y="15240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31775" lvl="0" marL="2317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Recall that in a standard OpenGL program, once an object is rendered there is no memory of it and to redisplay it, we must re-execute the code for it</a:t>
            </a:r>
            <a:endParaRPr/>
          </a:p>
          <a:p>
            <a:pPr indent="-223837" lvl="1" marL="569912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Noto Sans Symbols"/>
              <a:buChar char="▪"/>
            </a:pPr>
            <a:r>
              <a:rPr b="0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Known as </a:t>
            </a:r>
            <a:r>
              <a:rPr b="0" i="1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immediate mode graphics</a:t>
            </a:r>
            <a:endParaRPr/>
          </a:p>
          <a:p>
            <a:pPr indent="-223837" lvl="1" marL="569912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Noto Sans Symbols"/>
              <a:buChar char="▪"/>
            </a:pPr>
            <a:r>
              <a:rPr b="0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Can be especially slow if the objects are complex and must be sent over a network</a:t>
            </a:r>
            <a:endParaRPr/>
          </a:p>
          <a:p>
            <a:pPr indent="-231775" lvl="0" marL="23177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Alternative is define objects and keep them in some form that can be redisplayed easily</a:t>
            </a:r>
            <a:endParaRPr/>
          </a:p>
          <a:p>
            <a:pPr indent="-223837" lvl="1" marL="569912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Noto Sans Symbols"/>
              <a:buChar char="▪"/>
            </a:pPr>
            <a:r>
              <a:rPr b="0" i="1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Retained mode graphics</a:t>
            </a:r>
            <a:endParaRPr/>
          </a:p>
          <a:p>
            <a:pPr indent="-223837" lvl="1" marL="569912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Noto Sans Symbols"/>
              <a:buChar char="▪"/>
            </a:pPr>
            <a:r>
              <a:rPr b="0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Accomplished in OpenGL via </a:t>
            </a:r>
            <a:r>
              <a:rPr b="0" i="1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display lists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64"/>
          <p:cNvSpPr txBox="1"/>
          <p:nvPr/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64" name="Google Shape;564;p64"/>
          <p:cNvSpPr txBox="1"/>
          <p:nvPr/>
        </p:nvSpPr>
        <p:spPr>
          <a:xfrm>
            <a:off x="457200" y="6400800"/>
            <a:ext cx="5638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5" name="Google Shape;565;p64"/>
          <p:cNvSpPr txBox="1"/>
          <p:nvPr>
            <p:ph type="title"/>
          </p:nvPr>
        </p:nvSpPr>
        <p:spPr>
          <a:xfrm>
            <a:off x="685800" y="304800"/>
            <a:ext cx="7696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Display Lists</a:t>
            </a:r>
            <a:endParaRPr/>
          </a:p>
        </p:txBody>
      </p:sp>
      <p:sp>
        <p:nvSpPr>
          <p:cNvPr id="566" name="Google Shape;566;p64"/>
          <p:cNvSpPr txBox="1"/>
          <p:nvPr>
            <p:ph idx="1" type="body"/>
          </p:nvPr>
        </p:nvSpPr>
        <p:spPr>
          <a:xfrm>
            <a:off x="609600" y="15240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31775" lvl="0" marL="2317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Conceptually similar to a graphics file</a:t>
            </a:r>
            <a:endParaRPr/>
          </a:p>
          <a:p>
            <a:pPr indent="-223837" lvl="1" marL="56991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Must define (name, create)</a:t>
            </a:r>
            <a:endParaRPr/>
          </a:p>
          <a:p>
            <a:pPr indent="-223837" lvl="1" marL="56991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Add contents</a:t>
            </a:r>
            <a:endParaRPr/>
          </a:p>
          <a:p>
            <a:pPr indent="-223837" lvl="1" marL="56991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Close</a:t>
            </a:r>
            <a:endParaRPr/>
          </a:p>
          <a:p>
            <a:pPr indent="-231775" lvl="0" marL="23177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In client-server environment, display list is placed on server</a:t>
            </a:r>
            <a:endParaRPr/>
          </a:p>
          <a:p>
            <a:pPr indent="-223837" lvl="1" marL="56991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Can be redisplayed without sending primitives over network each time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65"/>
          <p:cNvSpPr txBox="1"/>
          <p:nvPr/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72" name="Google Shape;572;p65"/>
          <p:cNvSpPr txBox="1"/>
          <p:nvPr/>
        </p:nvSpPr>
        <p:spPr>
          <a:xfrm>
            <a:off x="457200" y="6400800"/>
            <a:ext cx="5638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3" name="Google Shape;573;p65"/>
          <p:cNvSpPr txBox="1"/>
          <p:nvPr>
            <p:ph type="title"/>
          </p:nvPr>
        </p:nvSpPr>
        <p:spPr>
          <a:xfrm>
            <a:off x="685800" y="304800"/>
            <a:ext cx="7696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Display List Functions</a:t>
            </a:r>
            <a:endParaRPr/>
          </a:p>
        </p:txBody>
      </p:sp>
      <p:sp>
        <p:nvSpPr>
          <p:cNvPr id="574" name="Google Shape;574;p65"/>
          <p:cNvSpPr txBox="1"/>
          <p:nvPr>
            <p:ph idx="1" type="body"/>
          </p:nvPr>
        </p:nvSpPr>
        <p:spPr>
          <a:xfrm>
            <a:off x="609600" y="15240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31775" lvl="0" marL="2317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Creating a display list</a:t>
            </a:r>
            <a:endParaRPr/>
          </a:p>
          <a:p>
            <a:pPr indent="-223837" lvl="1" marL="569912" rtl="0" algn="l">
              <a:lnSpc>
                <a:spcPct val="35000"/>
              </a:lnSpc>
              <a:spcBef>
                <a:spcPts val="1600"/>
              </a:spcBef>
              <a:spcAft>
                <a:spcPts val="0"/>
              </a:spcAft>
              <a:buClr>
                <a:srgbClr val="000066"/>
              </a:buClr>
              <a:buSzPts val="1800"/>
              <a:buNone/>
            </a:pPr>
            <a:r>
              <a:rPr b="1" i="0" lang="en-US" sz="1800" u="none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GLuint id;</a:t>
            </a:r>
            <a:endParaRPr/>
          </a:p>
          <a:p>
            <a:pPr indent="-223837" lvl="1" marL="569912" rtl="0" algn="l">
              <a:lnSpc>
                <a:spcPct val="35000"/>
              </a:lnSpc>
              <a:spcBef>
                <a:spcPts val="1600"/>
              </a:spcBef>
              <a:spcAft>
                <a:spcPts val="0"/>
              </a:spcAft>
              <a:buClr>
                <a:srgbClr val="000066"/>
              </a:buClr>
              <a:buSzPts val="1800"/>
              <a:buNone/>
            </a:pPr>
            <a:r>
              <a:t/>
            </a:r>
            <a:endParaRPr b="1" i="0" sz="1800" u="none">
              <a:solidFill>
                <a:srgbClr val="0000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3837" lvl="1" marL="569912" rtl="0" algn="l">
              <a:lnSpc>
                <a:spcPct val="35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None/>
            </a:pPr>
            <a:r>
              <a:rPr b="1" i="0" lang="en-US" sz="1800" u="none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void init( void )</a:t>
            </a:r>
            <a:endParaRPr/>
          </a:p>
          <a:p>
            <a:pPr indent="-223837" lvl="1" marL="569912" rtl="0" algn="l">
              <a:lnSpc>
                <a:spcPct val="35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None/>
            </a:pPr>
            <a:r>
              <a:rPr b="1" i="0" lang="en-US" sz="1800" u="none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223837" lvl="1" marL="569912" rtl="0" algn="l">
              <a:lnSpc>
                <a:spcPct val="35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None/>
            </a:pPr>
            <a:r>
              <a:rPr b="1" i="0" lang="en-US" sz="1800" u="none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   id = glGenLists( 1 );</a:t>
            </a:r>
            <a:endParaRPr/>
          </a:p>
          <a:p>
            <a:pPr indent="-223837" lvl="1" marL="569912" rtl="0" algn="l">
              <a:lnSpc>
                <a:spcPct val="35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None/>
            </a:pPr>
            <a:r>
              <a:t/>
            </a:r>
            <a:endParaRPr b="1" i="0" sz="1800" u="none">
              <a:solidFill>
                <a:srgbClr val="0000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3837" lvl="1" marL="569912" rtl="0" algn="l">
              <a:lnSpc>
                <a:spcPct val="35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None/>
            </a:pPr>
            <a:r>
              <a:rPr b="1" i="0" lang="en-US" sz="1800" u="none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   glNewList( id, GL_COMPILE );</a:t>
            </a:r>
            <a:endParaRPr/>
          </a:p>
          <a:p>
            <a:pPr indent="-223837" lvl="1" marL="569912" rtl="0" algn="l">
              <a:lnSpc>
                <a:spcPct val="35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None/>
            </a:pPr>
            <a:r>
              <a:t/>
            </a:r>
            <a:endParaRPr b="1" i="0" sz="1800" u="none">
              <a:solidFill>
                <a:srgbClr val="0000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3837" lvl="1" marL="569912" rtl="0" algn="l">
              <a:lnSpc>
                <a:spcPct val="35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None/>
            </a:pPr>
            <a:r>
              <a:rPr b="1" i="0" lang="en-US" sz="1800" u="none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   /* other OpenGL routines */</a:t>
            </a:r>
            <a:endParaRPr/>
          </a:p>
          <a:p>
            <a:pPr indent="-223837" lvl="1" marL="569912" rtl="0" algn="l">
              <a:lnSpc>
                <a:spcPct val="35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None/>
            </a:pPr>
            <a:r>
              <a:t/>
            </a:r>
            <a:endParaRPr b="1" i="0" sz="1800" u="none">
              <a:solidFill>
                <a:srgbClr val="0000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3837" lvl="1" marL="569912" rtl="0" algn="l">
              <a:lnSpc>
                <a:spcPct val="35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None/>
            </a:pPr>
            <a:r>
              <a:rPr b="1" i="0" lang="en-US" sz="1800" u="none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   glEndList();</a:t>
            </a:r>
            <a:endParaRPr/>
          </a:p>
          <a:p>
            <a:pPr indent="-223837" lvl="1" marL="569912" rtl="0" algn="l">
              <a:lnSpc>
                <a:spcPct val="35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None/>
            </a:pPr>
            <a:r>
              <a:rPr b="1" i="0" lang="en-US" sz="1800" u="none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31775" lvl="0" marL="231775" rtl="0" algn="l">
              <a:lnSpc>
                <a:spcPct val="35000"/>
              </a:lnSpc>
              <a:spcBef>
                <a:spcPts val="238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Call a created list</a:t>
            </a:r>
            <a:r>
              <a:rPr b="1" i="1" lang="en-US" sz="1900" u="none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					</a:t>
            </a:r>
            <a:endParaRPr/>
          </a:p>
          <a:p>
            <a:pPr indent="-223837" lvl="1" marL="569912" rtl="0" algn="l">
              <a:lnSpc>
                <a:spcPct val="35000"/>
              </a:lnSpc>
              <a:spcBef>
                <a:spcPts val="1500"/>
              </a:spcBef>
              <a:spcAft>
                <a:spcPts val="0"/>
              </a:spcAft>
              <a:buClr>
                <a:srgbClr val="000066"/>
              </a:buClr>
              <a:buSzPts val="1800"/>
              <a:buNone/>
            </a:pPr>
            <a:r>
              <a:rPr b="1" i="0" lang="en-US" sz="1800" u="none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void display( void )</a:t>
            </a:r>
            <a:endParaRPr/>
          </a:p>
          <a:p>
            <a:pPr indent="-223837" lvl="1" marL="569912" rtl="0" algn="l">
              <a:lnSpc>
                <a:spcPct val="35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None/>
            </a:pPr>
            <a:r>
              <a:rPr b="1" i="0" lang="en-US" sz="1800" u="none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223837" lvl="1" marL="569912" rtl="0" algn="l">
              <a:lnSpc>
                <a:spcPct val="35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None/>
            </a:pPr>
            <a:r>
              <a:rPr b="1" i="0" lang="en-US" sz="1800" u="none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   glCallList( id );</a:t>
            </a:r>
            <a:endParaRPr/>
          </a:p>
          <a:p>
            <a:pPr indent="-223837" lvl="1" marL="569912" rtl="0" algn="l">
              <a:lnSpc>
                <a:spcPct val="35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None/>
            </a:pPr>
            <a:r>
              <a:rPr b="1" i="0" lang="en-US" sz="1800" u="none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117475" lvl="0" marL="231775" rtl="0" algn="l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None/>
            </a:pPr>
            <a:r>
              <a:t/>
            </a:r>
            <a:endParaRPr b="1" i="0" sz="1800" u="none">
              <a:solidFill>
                <a:srgbClr val="00006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66"/>
          <p:cNvSpPr txBox="1"/>
          <p:nvPr/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80" name="Google Shape;580;p66"/>
          <p:cNvSpPr txBox="1"/>
          <p:nvPr/>
        </p:nvSpPr>
        <p:spPr>
          <a:xfrm>
            <a:off x="457200" y="6400800"/>
            <a:ext cx="5638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1" name="Google Shape;581;p66"/>
          <p:cNvSpPr txBox="1"/>
          <p:nvPr>
            <p:ph type="title"/>
          </p:nvPr>
        </p:nvSpPr>
        <p:spPr>
          <a:xfrm>
            <a:off x="609600" y="381000"/>
            <a:ext cx="7696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Display Lists and State</a:t>
            </a:r>
            <a:endParaRPr/>
          </a:p>
        </p:txBody>
      </p:sp>
      <p:sp>
        <p:nvSpPr>
          <p:cNvPr id="582" name="Google Shape;582;p66"/>
          <p:cNvSpPr txBox="1"/>
          <p:nvPr>
            <p:ph idx="1" type="body"/>
          </p:nvPr>
        </p:nvSpPr>
        <p:spPr>
          <a:xfrm>
            <a:off x="609600" y="15240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31775" lvl="0" marL="2317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Most OpenGL functions can be put in display lists</a:t>
            </a:r>
            <a:endParaRPr/>
          </a:p>
          <a:p>
            <a:pPr indent="-231775" lvl="0" marL="23177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State changes made inside a display list persist after the display list is executed</a:t>
            </a:r>
            <a:endParaRPr/>
          </a:p>
          <a:p>
            <a:pPr indent="-231775" lvl="0" marL="23177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Can avoid unexpected results by using </a:t>
            </a:r>
            <a:r>
              <a:rPr b="1" i="0" lang="en-US" sz="2000" u="none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glPushAttrib</a:t>
            </a:r>
            <a:r>
              <a:rPr b="0" i="0" lang="en-US" sz="24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0" lang="en-US" sz="2000" u="none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glPushMatrix</a:t>
            </a:r>
            <a:r>
              <a:rPr b="0" i="0" lang="en-US" sz="24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upon entering a display list and </a:t>
            </a:r>
            <a:r>
              <a:rPr b="1" i="0" lang="en-US" sz="2000" u="none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glPopAttrib</a:t>
            </a:r>
            <a:r>
              <a:rPr b="0" i="0" lang="en-US" sz="24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0" lang="en-US" sz="2000" u="none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glPopMatrix</a:t>
            </a:r>
            <a:r>
              <a:rPr b="0" i="0" lang="en-US" sz="24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before exiting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67"/>
          <p:cNvSpPr txBox="1"/>
          <p:nvPr/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88" name="Google Shape;588;p67"/>
          <p:cNvSpPr txBox="1"/>
          <p:nvPr/>
        </p:nvSpPr>
        <p:spPr>
          <a:xfrm>
            <a:off x="457200" y="6400800"/>
            <a:ext cx="5638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9" name="Google Shape;589;p67"/>
          <p:cNvSpPr txBox="1"/>
          <p:nvPr>
            <p:ph type="title"/>
          </p:nvPr>
        </p:nvSpPr>
        <p:spPr>
          <a:xfrm>
            <a:off x="609600" y="381000"/>
            <a:ext cx="7620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Hierarchy and Display Lists</a:t>
            </a:r>
            <a:endParaRPr/>
          </a:p>
        </p:txBody>
      </p:sp>
      <p:sp>
        <p:nvSpPr>
          <p:cNvPr id="590" name="Google Shape;590;p67"/>
          <p:cNvSpPr txBox="1"/>
          <p:nvPr/>
        </p:nvSpPr>
        <p:spPr>
          <a:xfrm>
            <a:off x="533400" y="1600200"/>
            <a:ext cx="8272500" cy="4114800"/>
          </a:xfrm>
          <a:prstGeom prst="rect">
            <a:avLst/>
          </a:prstGeom>
          <a:noFill/>
          <a:ln>
            <a:noFill/>
          </a:ln>
          <a:effectLst>
            <a:outerShdw blurRad="63500" dir="2700000" dist="17960">
              <a:schemeClr val="lt2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 model of a car</a:t>
            </a:r>
            <a:endParaRPr/>
          </a:p>
          <a:p>
            <a:pPr indent="-190500" lvl="1" marL="5715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display list for chassis</a:t>
            </a:r>
            <a:endParaRPr/>
          </a:p>
          <a:p>
            <a:pPr indent="-190500" lvl="1" marL="5715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display list for wheel</a:t>
            </a:r>
            <a:endParaRPr/>
          </a:p>
          <a:p>
            <a:pPr indent="-190500" lvl="0" marL="190500" marR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1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glNewList( CAR, GL_COMPILE );</a:t>
            </a:r>
            <a:endParaRPr/>
          </a:p>
          <a:p>
            <a:pPr indent="-190500" lvl="0" marL="19050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1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glCallList( CHASSIS );</a:t>
            </a:r>
            <a:endParaRPr/>
          </a:p>
          <a:p>
            <a:pPr indent="-190500" lvl="0" marL="19050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1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glTranslatef( … );</a:t>
            </a:r>
            <a:endParaRPr/>
          </a:p>
          <a:p>
            <a:pPr indent="-190500" lvl="0" marL="19050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1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glCallList( WHEEL );</a:t>
            </a:r>
            <a:endParaRPr/>
          </a:p>
          <a:p>
            <a:pPr indent="-190500" lvl="0" marL="19050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1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glTranslatef( … );</a:t>
            </a:r>
            <a:endParaRPr/>
          </a:p>
          <a:p>
            <a:pPr indent="-190500" lvl="0" marL="19050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1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glCallList( WHEEL );</a:t>
            </a:r>
            <a:endParaRPr/>
          </a:p>
          <a:p>
            <a:pPr indent="-190500" lvl="0" marL="19050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1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…</a:t>
            </a:r>
            <a:endParaRPr/>
          </a:p>
          <a:p>
            <a:pPr indent="-190500" lvl="0" marL="19050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1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glEndList();</a:t>
            </a:r>
            <a:endParaRPr/>
          </a:p>
        </p:txBody>
      </p:sp>
      <p:pic>
        <p:nvPicPr>
          <p:cNvPr id="591" name="Google Shape;591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4400" y="4572000"/>
            <a:ext cx="3883025" cy="101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/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6" name="Google Shape;116;p18"/>
          <p:cNvSpPr txBox="1"/>
          <p:nvPr/>
        </p:nvSpPr>
        <p:spPr>
          <a:xfrm>
            <a:off x="457200" y="6400800"/>
            <a:ext cx="5638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7" name="Google Shape;117;p18"/>
          <p:cNvSpPr txBox="1"/>
          <p:nvPr>
            <p:ph type="title"/>
          </p:nvPr>
        </p:nvSpPr>
        <p:spPr>
          <a:xfrm>
            <a:off x="685800" y="304800"/>
            <a:ext cx="7696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Graphical Logical Devices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609600" y="15240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31775" lvl="0" marL="2317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Graphical input is more varied than input to standard programs which is usually numbers, characters, or bits</a:t>
            </a:r>
            <a:endParaRPr/>
          </a:p>
          <a:p>
            <a:pPr indent="-231775" lvl="0" marL="23177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Two older APIs (GKS, PHIGS) defined six types of logical input</a:t>
            </a:r>
            <a:endParaRPr/>
          </a:p>
          <a:p>
            <a:pPr indent="-223837" lvl="1" marL="569912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Noto Sans Symbols"/>
              <a:buChar char="▪"/>
            </a:pPr>
            <a:r>
              <a:rPr b="1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Locator</a:t>
            </a:r>
            <a:r>
              <a:rPr b="0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: return a position</a:t>
            </a:r>
            <a:endParaRPr/>
          </a:p>
          <a:p>
            <a:pPr indent="-223837" lvl="1" marL="569912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Noto Sans Symbols"/>
              <a:buChar char="▪"/>
            </a:pPr>
            <a:r>
              <a:rPr b="1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Pick</a:t>
            </a:r>
            <a:r>
              <a:rPr b="0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: return ID of an object</a:t>
            </a:r>
            <a:endParaRPr/>
          </a:p>
          <a:p>
            <a:pPr indent="-223837" lvl="1" marL="569912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Noto Sans Symbols"/>
              <a:buChar char="▪"/>
            </a:pPr>
            <a:r>
              <a:rPr b="1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Keyboard</a:t>
            </a:r>
            <a:r>
              <a:rPr b="0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: return strings of characters</a:t>
            </a:r>
            <a:endParaRPr/>
          </a:p>
          <a:p>
            <a:pPr indent="-223837" lvl="1" marL="569912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Noto Sans Symbols"/>
              <a:buChar char="▪"/>
            </a:pPr>
            <a:r>
              <a:rPr b="1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Stroke</a:t>
            </a:r>
            <a:r>
              <a:rPr b="0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: return array of positions</a:t>
            </a:r>
            <a:endParaRPr/>
          </a:p>
          <a:p>
            <a:pPr indent="-223837" lvl="1" marL="569912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Noto Sans Symbols"/>
              <a:buChar char="▪"/>
            </a:pPr>
            <a:r>
              <a:rPr b="1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Valuator</a:t>
            </a:r>
            <a:r>
              <a:rPr b="0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: return floating point number</a:t>
            </a:r>
            <a:endParaRPr/>
          </a:p>
          <a:p>
            <a:pPr indent="-223837" lvl="1" marL="569912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Noto Sans Symbols"/>
              <a:buChar char="▪"/>
            </a:pPr>
            <a:r>
              <a:rPr b="1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Choice</a:t>
            </a:r>
            <a:r>
              <a:rPr b="0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: return one of n items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/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4" name="Google Shape;124;p19"/>
          <p:cNvSpPr txBox="1"/>
          <p:nvPr/>
        </p:nvSpPr>
        <p:spPr>
          <a:xfrm>
            <a:off x="457200" y="6400800"/>
            <a:ext cx="5638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5" name="Google Shape;125;p19"/>
          <p:cNvSpPr txBox="1"/>
          <p:nvPr>
            <p:ph type="title"/>
          </p:nvPr>
        </p:nvSpPr>
        <p:spPr>
          <a:xfrm>
            <a:off x="685800" y="304800"/>
            <a:ext cx="7696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Input Modes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609600" y="15240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31775" lvl="0" marL="2317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Input devices contain a </a:t>
            </a:r>
            <a:r>
              <a:rPr b="0" i="1" lang="en-US" sz="24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trigger</a:t>
            </a:r>
            <a:r>
              <a:rPr b="0" i="0" lang="en-US" sz="24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which can be used to send a signal to the operating system</a:t>
            </a:r>
            <a:endParaRPr/>
          </a:p>
          <a:p>
            <a:pPr indent="-223837" lvl="1" marL="56991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Button on mouse</a:t>
            </a:r>
            <a:endParaRPr/>
          </a:p>
          <a:p>
            <a:pPr indent="-223837" lvl="1" marL="56991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Pressing or releasing a key</a:t>
            </a:r>
            <a:endParaRPr/>
          </a:p>
          <a:p>
            <a:pPr indent="-231775" lvl="0" marL="23177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When triggered, input devices return information (their </a:t>
            </a:r>
            <a:r>
              <a:rPr b="0" i="1" lang="en-US" sz="24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measure</a:t>
            </a:r>
            <a:r>
              <a:rPr b="0" i="0" lang="en-US" sz="24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) to the system</a:t>
            </a:r>
            <a:endParaRPr/>
          </a:p>
          <a:p>
            <a:pPr indent="-223837" lvl="1" marL="56991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Mouse returns position information</a:t>
            </a:r>
            <a:endParaRPr/>
          </a:p>
          <a:p>
            <a:pPr indent="-223837" lvl="1" marL="56991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Keyboard returns ASCII code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/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2" name="Google Shape;132;p20"/>
          <p:cNvSpPr txBox="1"/>
          <p:nvPr/>
        </p:nvSpPr>
        <p:spPr>
          <a:xfrm>
            <a:off x="457200" y="6400800"/>
            <a:ext cx="5638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" name="Google Shape;133;p20"/>
          <p:cNvSpPr txBox="1"/>
          <p:nvPr>
            <p:ph type="title"/>
          </p:nvPr>
        </p:nvSpPr>
        <p:spPr>
          <a:xfrm>
            <a:off x="685800" y="304800"/>
            <a:ext cx="7696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Request Mode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609600" y="15240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31775" lvl="0" marL="2317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Input provided to program only when user triggers the device</a:t>
            </a:r>
            <a:endParaRPr/>
          </a:p>
          <a:p>
            <a:pPr indent="-231775" lvl="0" marL="23177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Typical of keyboard input</a:t>
            </a:r>
            <a:endParaRPr/>
          </a:p>
          <a:p>
            <a:pPr indent="-223837" lvl="1" marL="56991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Can erase (backspace), edit, correct until enter (return) key (the trigger) is depressed</a:t>
            </a:r>
            <a:endParaRPr/>
          </a:p>
        </p:txBody>
      </p:sp>
      <p:pic>
        <p:nvPicPr>
          <p:cNvPr descr="an03f08" id="135" name="Google Shape;13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4343400"/>
            <a:ext cx="7600949" cy="108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/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1" name="Google Shape;141;p21"/>
          <p:cNvSpPr txBox="1"/>
          <p:nvPr/>
        </p:nvSpPr>
        <p:spPr>
          <a:xfrm>
            <a:off x="457200" y="6400800"/>
            <a:ext cx="5638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2" name="Google Shape;142;p21"/>
          <p:cNvSpPr txBox="1"/>
          <p:nvPr>
            <p:ph type="title"/>
          </p:nvPr>
        </p:nvSpPr>
        <p:spPr>
          <a:xfrm>
            <a:off x="685800" y="304800"/>
            <a:ext cx="7696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Event Mode</a:t>
            </a:r>
            <a:endParaRPr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609600" y="15240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31775" lvl="0" marL="2317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Most systems have more than one input device, each if which can be triggered at an arbitrary time by a user</a:t>
            </a:r>
            <a:endParaRPr/>
          </a:p>
          <a:p>
            <a:pPr indent="-231775" lvl="0" marL="23177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Each trigger generates an </a:t>
            </a:r>
            <a:r>
              <a:rPr b="0" i="1" lang="en-US" sz="24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event</a:t>
            </a:r>
            <a:r>
              <a:rPr b="0" i="0" lang="en-US" sz="24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whose measure is put in an </a:t>
            </a:r>
            <a:r>
              <a:rPr b="0" i="1" lang="en-US" sz="24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event queue</a:t>
            </a:r>
            <a:r>
              <a:rPr b="0" i="0" lang="en-US" sz="24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which can be examined by the user program</a:t>
            </a:r>
            <a:endParaRPr/>
          </a:p>
        </p:txBody>
      </p:sp>
      <p:pic>
        <p:nvPicPr>
          <p:cNvPr descr="an03f10" id="144" name="Google Shape;14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4800600"/>
            <a:ext cx="8359774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LA1">
  <a:themeElements>
    <a:clrScheme name="ULA1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