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gif" ContentType="image/gif"/>
  <Override PartName="/ppt/slides/slide89.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notesSlides/notesSlide114.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Override PartName="/ppt/notesSlides/notesSlide110.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notesSlides/notesSlide108.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Default Extension="fntdata" ContentType="application/x-fontdata"/>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Lst>
  <p:sldSz cx="9144000" cy="6858000" type="screen4x3"/>
  <p:notesSz cx="6858000" cy="9144000"/>
  <p:embeddedFontLst>
    <p:embeddedFont>
      <p:font typeface="Cambria Math" pitchFamily="18" charset="0"/>
      <p:regular r:id="rId118"/>
    </p:embeddedFont>
    <p:embeddedFont>
      <p:font typeface="Calibri" pitchFamily="34" charset="0"/>
      <p:regular r:id="rId119"/>
      <p:bold r:id="rId120"/>
      <p:italic r:id="rId121"/>
      <p:boldItalic r:id="rId122"/>
    </p:embeddedFont>
    <p:embeddedFont>
      <p:font typeface="Cambria" pitchFamily="18" charset="0"/>
      <p:regular r:id="rId123"/>
      <p:bold r:id="rId124"/>
      <p:italic r:id="rId125"/>
      <p:boldItalic r:id="rId126"/>
    </p:embeddedFont>
    <p:embeddedFont>
      <p:font typeface="Tahoma" pitchFamily="34" charset="0"/>
      <p:regular r:id="rId127"/>
      <p:bold r:id="rId128"/>
    </p:embeddedFont>
    <p:embeddedFont>
      <p:font typeface="Verdana" pitchFamily="34" charset="0"/>
      <p:regular r:id="rId129"/>
      <p:bold r:id="rId130"/>
      <p:italic r:id="rId131"/>
      <p:boldItalic r:id="rId1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6.fntdata"/><Relationship Id="rId128" Type="http://schemas.openxmlformats.org/officeDocument/2006/relationships/font" Target="fonts/font11.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font" Target="fonts/font1.fntdata"/><Relationship Id="rId126" Type="http://schemas.openxmlformats.org/officeDocument/2006/relationships/font" Target="fonts/font9.fntdata"/><Relationship Id="rId13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font" Target="fonts/font7.fntdata"/><Relationship Id="rId129"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font" Target="fonts/font2.fntdata"/><Relationship Id="rId12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5.fntdata"/><Relationship Id="rId130" Type="http://schemas.openxmlformats.org/officeDocument/2006/relationships/font" Target="fonts/font13.fntdata"/><Relationship Id="rId13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3.fntdata"/><Relationship Id="rId125" Type="http://schemas.openxmlformats.org/officeDocument/2006/relationships/font" Target="fonts/font8.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font" Target="fonts/font14.fntdata"/><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69" name="Google Shape;16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8"/>
        <p:cNvGrpSpPr/>
        <p:nvPr/>
      </p:nvGrpSpPr>
      <p:grpSpPr>
        <a:xfrm>
          <a:off x="0" y="0"/>
          <a:ext cx="0" cy="0"/>
          <a:chOff x="0" y="0"/>
          <a:chExt cx="0" cy="0"/>
        </a:xfrm>
      </p:grpSpPr>
      <p:sp>
        <p:nvSpPr>
          <p:cNvPr id="1319" name="Google Shape;1319;p10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20" name="Google Shape;1320;p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7"/>
        <p:cNvGrpSpPr/>
        <p:nvPr/>
      </p:nvGrpSpPr>
      <p:grpSpPr>
        <a:xfrm>
          <a:off x="0" y="0"/>
          <a:ext cx="0" cy="0"/>
          <a:chOff x="0" y="0"/>
          <a:chExt cx="0" cy="0"/>
        </a:xfrm>
      </p:grpSpPr>
      <p:sp>
        <p:nvSpPr>
          <p:cNvPr id="1328" name="Google Shape;1328;p10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29" name="Google Shape;1329;p1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6"/>
        <p:cNvGrpSpPr/>
        <p:nvPr/>
      </p:nvGrpSpPr>
      <p:grpSpPr>
        <a:xfrm>
          <a:off x="0" y="0"/>
          <a:ext cx="0" cy="0"/>
          <a:chOff x="0" y="0"/>
          <a:chExt cx="0" cy="0"/>
        </a:xfrm>
      </p:grpSpPr>
      <p:sp>
        <p:nvSpPr>
          <p:cNvPr id="1337" name="Google Shape;1337;p10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38" name="Google Shape;1338;p1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p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47" name="Google Shape;1347;p1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4"/>
        <p:cNvGrpSpPr/>
        <p:nvPr/>
      </p:nvGrpSpPr>
      <p:grpSpPr>
        <a:xfrm>
          <a:off x="0" y="0"/>
          <a:ext cx="0" cy="0"/>
          <a:chOff x="0" y="0"/>
          <a:chExt cx="0" cy="0"/>
        </a:xfrm>
      </p:grpSpPr>
      <p:sp>
        <p:nvSpPr>
          <p:cNvPr id="1355" name="Google Shape;1355;p10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56" name="Google Shape;1356;p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2"/>
        <p:cNvGrpSpPr/>
        <p:nvPr/>
      </p:nvGrpSpPr>
      <p:grpSpPr>
        <a:xfrm>
          <a:off x="0" y="0"/>
          <a:ext cx="0" cy="0"/>
          <a:chOff x="0" y="0"/>
          <a:chExt cx="0" cy="0"/>
        </a:xfrm>
      </p:grpSpPr>
      <p:sp>
        <p:nvSpPr>
          <p:cNvPr id="1363" name="Google Shape;1363;p10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64" name="Google Shape;1364;p1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0"/>
        <p:cNvGrpSpPr/>
        <p:nvPr/>
      </p:nvGrpSpPr>
      <p:grpSpPr>
        <a:xfrm>
          <a:off x="0" y="0"/>
          <a:ext cx="0" cy="0"/>
          <a:chOff x="0" y="0"/>
          <a:chExt cx="0" cy="0"/>
        </a:xfrm>
      </p:grpSpPr>
      <p:sp>
        <p:nvSpPr>
          <p:cNvPr id="1371" name="Google Shape;1371;p10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72" name="Google Shape;1372;p1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8"/>
        <p:cNvGrpSpPr/>
        <p:nvPr/>
      </p:nvGrpSpPr>
      <p:grpSpPr>
        <a:xfrm>
          <a:off x="0" y="0"/>
          <a:ext cx="0" cy="0"/>
          <a:chOff x="0" y="0"/>
          <a:chExt cx="0" cy="0"/>
        </a:xfrm>
      </p:grpSpPr>
      <p:sp>
        <p:nvSpPr>
          <p:cNvPr id="1379" name="Google Shape;1379;p10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80" name="Google Shape;1380;p1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6"/>
        <p:cNvGrpSpPr/>
        <p:nvPr/>
      </p:nvGrpSpPr>
      <p:grpSpPr>
        <a:xfrm>
          <a:off x="0" y="0"/>
          <a:ext cx="0" cy="0"/>
          <a:chOff x="0" y="0"/>
          <a:chExt cx="0" cy="0"/>
        </a:xfrm>
      </p:grpSpPr>
      <p:sp>
        <p:nvSpPr>
          <p:cNvPr id="1387" name="Google Shape;1387;p10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88" name="Google Shape;1388;p1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4"/>
        <p:cNvGrpSpPr/>
        <p:nvPr/>
      </p:nvGrpSpPr>
      <p:grpSpPr>
        <a:xfrm>
          <a:off x="0" y="0"/>
          <a:ext cx="0" cy="0"/>
          <a:chOff x="0" y="0"/>
          <a:chExt cx="0" cy="0"/>
        </a:xfrm>
      </p:grpSpPr>
      <p:sp>
        <p:nvSpPr>
          <p:cNvPr id="1395" name="Google Shape;1395;p10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96" name="Google Shape;1396;p1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78" name="Google Shape;17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2"/>
        <p:cNvGrpSpPr/>
        <p:nvPr/>
      </p:nvGrpSpPr>
      <p:grpSpPr>
        <a:xfrm>
          <a:off x="0" y="0"/>
          <a:ext cx="0" cy="0"/>
          <a:chOff x="0" y="0"/>
          <a:chExt cx="0" cy="0"/>
        </a:xfrm>
      </p:grpSpPr>
      <p:sp>
        <p:nvSpPr>
          <p:cNvPr id="1403" name="Google Shape;1403;p1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404" name="Google Shape;1404;p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0"/>
        <p:cNvGrpSpPr/>
        <p:nvPr/>
      </p:nvGrpSpPr>
      <p:grpSpPr>
        <a:xfrm>
          <a:off x="0" y="0"/>
          <a:ext cx="0" cy="0"/>
          <a:chOff x="0" y="0"/>
          <a:chExt cx="0" cy="0"/>
        </a:xfrm>
      </p:grpSpPr>
      <p:sp>
        <p:nvSpPr>
          <p:cNvPr id="1411" name="Google Shape;1411;p1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412" name="Google Shape;1412;p1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8"/>
        <p:cNvGrpSpPr/>
        <p:nvPr/>
      </p:nvGrpSpPr>
      <p:grpSpPr>
        <a:xfrm>
          <a:off x="0" y="0"/>
          <a:ext cx="0" cy="0"/>
          <a:chOff x="0" y="0"/>
          <a:chExt cx="0" cy="0"/>
        </a:xfrm>
      </p:grpSpPr>
      <p:sp>
        <p:nvSpPr>
          <p:cNvPr id="1419" name="Google Shape;1419;p1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420" name="Google Shape;1420;p1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6"/>
        <p:cNvGrpSpPr/>
        <p:nvPr/>
      </p:nvGrpSpPr>
      <p:grpSpPr>
        <a:xfrm>
          <a:off x="0" y="0"/>
          <a:ext cx="0" cy="0"/>
          <a:chOff x="0" y="0"/>
          <a:chExt cx="0" cy="0"/>
        </a:xfrm>
      </p:grpSpPr>
      <p:sp>
        <p:nvSpPr>
          <p:cNvPr id="1427" name="Google Shape;1427;p1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428" name="Google Shape;1428;p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4"/>
        <p:cNvGrpSpPr/>
        <p:nvPr/>
      </p:nvGrpSpPr>
      <p:grpSpPr>
        <a:xfrm>
          <a:off x="0" y="0"/>
          <a:ext cx="0" cy="0"/>
          <a:chOff x="0" y="0"/>
          <a:chExt cx="0" cy="0"/>
        </a:xfrm>
      </p:grpSpPr>
      <p:sp>
        <p:nvSpPr>
          <p:cNvPr id="1435" name="Google Shape;1435;p1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436" name="Google Shape;1436;p1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2"/>
        <p:cNvGrpSpPr/>
        <p:nvPr/>
      </p:nvGrpSpPr>
      <p:grpSpPr>
        <a:xfrm>
          <a:off x="0" y="0"/>
          <a:ext cx="0" cy="0"/>
          <a:chOff x="0" y="0"/>
          <a:chExt cx="0" cy="0"/>
        </a:xfrm>
      </p:grpSpPr>
      <p:sp>
        <p:nvSpPr>
          <p:cNvPr id="1443" name="Google Shape;1443;p1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444" name="Google Shape;1444;p1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03" name="Google Shape;20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28" name="Google Shape;22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54" name="Google Shape;25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81" name="Google Shape;28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09" name="Google Shape;309;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38" name="Google Shape;33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68" name="Google Shape;368;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99" name="Google Shape;399;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08" name="Google Shape;40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17" name="Google Shape;41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26" name="Google Shape;426;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40" name="Google Shape;44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53" name="Google Shape;453;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66" name="Google Shape;466;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79" name="Google Shape;479;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93" name="Google Shape;493;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24" name="Google Shape;524;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63" name="Google Shape;563;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88" name="Google Shape;588;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97" name="Google Shape;597;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07" name="Google Shape;607;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18" name="Google Shape;618;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30" name="Google Shape;630;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42" name="Google Shape;642;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51" name="Google Shape;651;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88" name="Google Shape;688;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96" name="Google Shape;696;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05" name="Google Shape;705;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14" name="Google Shape;714;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24" name="Google Shape;724;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33" name="Google Shape;733;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41" name="Google Shape;741;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50" name="Google Shape;750;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59" name="Google Shape;759;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68" name="Google Shape;768;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77" name="Google Shape;777;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85" name="Google Shape;785;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94" name="Google Shape;794;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03" name="Google Shape;803;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12" name="Google Shape;812;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22" name="Google Shape;822;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32" name="Google Shape;832;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42" name="Google Shape;842;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52" name="Google Shape;852;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61" name="Google Shape;861;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p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69" name="Google Shape;869;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p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79" name="Google Shape;879;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88" name="Google Shape;888;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2" name="Google Shape;13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96" name="Google Shape;896;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p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05" name="Google Shape;905;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13" name="Google Shape;913;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p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22" name="Google Shape;922;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p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31" name="Google Shape;931;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p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62" name="Google Shape;962;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p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87" name="Google Shape;987;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p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05" name="Google Shape;1005;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p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14" name="Google Shape;1014;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p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25" name="Google Shape;1025;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42" name="Google Shape;14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p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36" name="Google Shape;1036;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p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45" name="Google Shape;1045;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3"/>
        <p:cNvGrpSpPr/>
        <p:nvPr/>
      </p:nvGrpSpPr>
      <p:grpSpPr>
        <a:xfrm>
          <a:off x="0" y="0"/>
          <a:ext cx="0" cy="0"/>
          <a:chOff x="0" y="0"/>
          <a:chExt cx="0" cy="0"/>
        </a:xfrm>
      </p:grpSpPr>
      <p:sp>
        <p:nvSpPr>
          <p:cNvPr id="1054" name="Google Shape;1054;p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55" name="Google Shape;1055;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p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64" name="Google Shape;1064;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p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74" name="Google Shape;1074;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p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82" name="Google Shape;1082;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8"/>
        <p:cNvGrpSpPr/>
        <p:nvPr/>
      </p:nvGrpSpPr>
      <p:grpSpPr>
        <a:xfrm>
          <a:off x="0" y="0"/>
          <a:ext cx="0" cy="0"/>
          <a:chOff x="0" y="0"/>
          <a:chExt cx="0" cy="0"/>
        </a:xfrm>
      </p:grpSpPr>
      <p:sp>
        <p:nvSpPr>
          <p:cNvPr id="1089" name="Google Shape;1089;p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90" name="Google Shape;1090;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Google Shape;1098;p7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99" name="Google Shape;1099;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
        <p:cNvGrpSpPr/>
        <p:nvPr/>
      </p:nvGrpSpPr>
      <p:grpSpPr>
        <a:xfrm>
          <a:off x="0" y="0"/>
          <a:ext cx="0" cy="0"/>
          <a:chOff x="0" y="0"/>
          <a:chExt cx="0" cy="0"/>
        </a:xfrm>
      </p:grpSpPr>
      <p:sp>
        <p:nvSpPr>
          <p:cNvPr id="1107" name="Google Shape;1107;p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08" name="Google Shape;1108;p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6"/>
        <p:cNvGrpSpPr/>
        <p:nvPr/>
      </p:nvGrpSpPr>
      <p:grpSpPr>
        <a:xfrm>
          <a:off x="0" y="0"/>
          <a:ext cx="0" cy="0"/>
          <a:chOff x="0" y="0"/>
          <a:chExt cx="0" cy="0"/>
        </a:xfrm>
      </p:grpSpPr>
      <p:sp>
        <p:nvSpPr>
          <p:cNvPr id="1117" name="Google Shape;1117;p7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18" name="Google Shape;1118;p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50" name="Google Shape;15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8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27" name="Google Shape;1127;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Google Shape;1137;p8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38" name="Google Shape;1138;p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p8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48" name="Google Shape;1148;p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p8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59" name="Google Shape;1159;p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p8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68" name="Google Shape;1168;p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7"/>
        <p:cNvGrpSpPr/>
        <p:nvPr/>
      </p:nvGrpSpPr>
      <p:grpSpPr>
        <a:xfrm>
          <a:off x="0" y="0"/>
          <a:ext cx="0" cy="0"/>
          <a:chOff x="0" y="0"/>
          <a:chExt cx="0" cy="0"/>
        </a:xfrm>
      </p:grpSpPr>
      <p:sp>
        <p:nvSpPr>
          <p:cNvPr id="1178" name="Google Shape;1178;p8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79" name="Google Shape;1179;p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Google Shape;1186;p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87" name="Google Shape;1187;p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4"/>
        <p:cNvGrpSpPr/>
        <p:nvPr/>
      </p:nvGrpSpPr>
      <p:grpSpPr>
        <a:xfrm>
          <a:off x="0" y="0"/>
          <a:ext cx="0" cy="0"/>
          <a:chOff x="0" y="0"/>
          <a:chExt cx="0" cy="0"/>
        </a:xfrm>
      </p:grpSpPr>
      <p:sp>
        <p:nvSpPr>
          <p:cNvPr id="1195" name="Google Shape;1195;p8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96" name="Google Shape;1196;p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4"/>
        <p:cNvGrpSpPr/>
        <p:nvPr/>
      </p:nvGrpSpPr>
      <p:grpSpPr>
        <a:xfrm>
          <a:off x="0" y="0"/>
          <a:ext cx="0" cy="0"/>
          <a:chOff x="0" y="0"/>
          <a:chExt cx="0" cy="0"/>
        </a:xfrm>
      </p:grpSpPr>
      <p:sp>
        <p:nvSpPr>
          <p:cNvPr id="1205" name="Google Shape;1205;p8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06" name="Google Shape;1206;p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8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18" name="Google Shape;1218;p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60" name="Google Shape;16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6"/>
        <p:cNvGrpSpPr/>
        <p:nvPr/>
      </p:nvGrpSpPr>
      <p:grpSpPr>
        <a:xfrm>
          <a:off x="0" y="0"/>
          <a:ext cx="0" cy="0"/>
          <a:chOff x="0" y="0"/>
          <a:chExt cx="0" cy="0"/>
        </a:xfrm>
      </p:grpSpPr>
      <p:sp>
        <p:nvSpPr>
          <p:cNvPr id="1227" name="Google Shape;1227;p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8" name="Google Shape;1228;p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29" name="Google Shape;1229;p9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90</a:t>
            </a:fld>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p9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37" name="Google Shape;1237;p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4"/>
        <p:cNvGrpSpPr/>
        <p:nvPr/>
      </p:nvGrpSpPr>
      <p:grpSpPr>
        <a:xfrm>
          <a:off x="0" y="0"/>
          <a:ext cx="0" cy="0"/>
          <a:chOff x="0" y="0"/>
          <a:chExt cx="0" cy="0"/>
        </a:xfrm>
      </p:grpSpPr>
      <p:sp>
        <p:nvSpPr>
          <p:cNvPr id="1245" name="Google Shape;1245;p9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46" name="Google Shape;1246;p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2"/>
        <p:cNvGrpSpPr/>
        <p:nvPr/>
      </p:nvGrpSpPr>
      <p:grpSpPr>
        <a:xfrm>
          <a:off x="0" y="0"/>
          <a:ext cx="0" cy="0"/>
          <a:chOff x="0" y="0"/>
          <a:chExt cx="0" cy="0"/>
        </a:xfrm>
      </p:grpSpPr>
      <p:sp>
        <p:nvSpPr>
          <p:cNvPr id="1253" name="Google Shape;1253;p9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54" name="Google Shape;1254;p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0"/>
        <p:cNvGrpSpPr/>
        <p:nvPr/>
      </p:nvGrpSpPr>
      <p:grpSpPr>
        <a:xfrm>
          <a:off x="0" y="0"/>
          <a:ext cx="0" cy="0"/>
          <a:chOff x="0" y="0"/>
          <a:chExt cx="0" cy="0"/>
        </a:xfrm>
      </p:grpSpPr>
      <p:sp>
        <p:nvSpPr>
          <p:cNvPr id="1261" name="Google Shape;1261;p9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62" name="Google Shape;1262;p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p9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70" name="Google Shape;1270;p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0"/>
        <p:cNvGrpSpPr/>
        <p:nvPr/>
      </p:nvGrpSpPr>
      <p:grpSpPr>
        <a:xfrm>
          <a:off x="0" y="0"/>
          <a:ext cx="0" cy="0"/>
          <a:chOff x="0" y="0"/>
          <a:chExt cx="0" cy="0"/>
        </a:xfrm>
      </p:grpSpPr>
      <p:sp>
        <p:nvSpPr>
          <p:cNvPr id="1281" name="Google Shape;1281;p9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82" name="Google Shape;1282;p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p:cNvGrpSpPr/>
        <p:nvPr/>
      </p:nvGrpSpPr>
      <p:grpSpPr>
        <a:xfrm>
          <a:off x="0" y="0"/>
          <a:ext cx="0" cy="0"/>
          <a:chOff x="0" y="0"/>
          <a:chExt cx="0" cy="0"/>
        </a:xfrm>
      </p:grpSpPr>
      <p:sp>
        <p:nvSpPr>
          <p:cNvPr id="1293" name="Google Shape;1293;p9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94" name="Google Shape;1294;p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0"/>
        <p:cNvGrpSpPr/>
        <p:nvPr/>
      </p:nvGrpSpPr>
      <p:grpSpPr>
        <a:xfrm>
          <a:off x="0" y="0"/>
          <a:ext cx="0" cy="0"/>
          <a:chOff x="0" y="0"/>
          <a:chExt cx="0" cy="0"/>
        </a:xfrm>
      </p:grpSpPr>
      <p:sp>
        <p:nvSpPr>
          <p:cNvPr id="1301" name="Google Shape;1301;p9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02" name="Google Shape;1302;p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p9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10" name="Google Shape;1310;p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Dr.Sangeetha.V,Assoc. Prof., Dept of ISE</a:t>
            </a:r>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spd="slow">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Dr.Sangeetha.V,Assoc. Prof., Dept of ISE</a:t>
            </a:r>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Dr.Sangeetha.V,Assoc. Prof., Dept of ISE</a:t>
            </a:r>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Dr.Sangeetha.V,Assoc. Prof., Dept of ISE</a:t>
            </a:r>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spd="slow">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7"/>
        <p:cNvGrpSpPr/>
        <p:nvPr/>
      </p:nvGrpSpPr>
      <p:grpSpPr>
        <a:xfrm>
          <a:off x="0" y="0"/>
          <a:ext cx="0" cy="0"/>
          <a:chOff x="0" y="0"/>
          <a:chExt cx="0" cy="0"/>
        </a:xfrm>
      </p:grpSpPr>
      <p:sp>
        <p:nvSpPr>
          <p:cNvPr id="28" name="Google Shape;28;p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Dr.Sangeetha.V,Assoc. Prof., Dept of ISE</a:t>
            </a:r>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Dr.Sangeetha.V,Assoc. Prof., Dept of ISE</a:t>
            </a:r>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spd="slow">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Dr.Sangeetha.V,Assoc. Prof., Dept of ISE</a:t>
            </a:r>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Dr.Sangeetha.V,Assoc. Prof., Dept of ISE</a:t>
            </a:r>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Dr.Sangeetha.V,Assoc. Prof., Dept of ISE</a:t>
            </a:r>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Dr.Sangeetha.V,Assoc. Prof., Dept of ISE</a:t>
            </a:r>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smtClean="0"/>
              <a:t>Dr.Sangeetha.V,Assoc. Prof., Dept of ISE</a:t>
            </a:r>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smtClean="0"/>
              <a:t>Dr.Sangeetha.V,Assoc. Prof., Dept of ISE</a:t>
            </a:r>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6.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2.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5.xml.rels><?xml version="1.0" encoding="UTF-8" standalone="yes"?>
<Relationships xmlns="http://schemas.openxmlformats.org/package/2006/relationships"><Relationship Id="rId3" Type="http://schemas.openxmlformats.org/officeDocument/2006/relationships/image" Target="../media/image46.gif"/><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48.jpeg"/></Relationships>
</file>

<file path=ppt/slides/_rels/slide58.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8.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6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9.xm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7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80.xml"/><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8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81.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8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82.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9.png"/><Relationship Id="rId4" Type="http://schemas.openxmlformats.org/officeDocument/2006/relationships/image" Target="../media/image70.png"/></Relationships>
</file>

<file path=ppt/slides/_rels/slide8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84.xml"/><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88.xml"/><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4.png"/></Relationships>
</file>

<file path=ppt/slides/_rels/slide89.xml.rels><?xml version="1.0" encoding="UTF-8" standalone="yes"?>
<Relationships xmlns="http://schemas.openxmlformats.org/package/2006/relationships"><Relationship Id="rId3" Type="http://schemas.openxmlformats.org/officeDocument/2006/relationships/image" Target="../media/image78.jpe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79.jpe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95.xml"/><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9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99.xml"/><Relationship Id="rId1" Type="http://schemas.openxmlformats.org/officeDocument/2006/relationships/slideLayout" Target="../slideLayouts/slideLayout2.xml"/><Relationship Id="rId4" Type="http://schemas.openxmlformats.org/officeDocument/2006/relationships/image" Target="../media/image8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304800" y="304800"/>
            <a:ext cx="8534400" cy="2438400"/>
          </a:xfrm>
          <a:prstGeom prst="rect">
            <a:avLst/>
          </a:prstGeom>
          <a:noFill/>
          <a:ln w="571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ctr" rtl="0">
              <a:spcBef>
                <a:spcPts val="0"/>
              </a:spcBef>
              <a:spcAft>
                <a:spcPts val="0"/>
              </a:spcAft>
              <a:buClr>
                <a:srgbClr val="FF0000"/>
              </a:buClr>
              <a:buSzPts val="2400"/>
              <a:buFont typeface="Cambria Math"/>
              <a:buNone/>
            </a:pPr>
            <a:r>
              <a:rPr lang="en-US" sz="2400" dirty="0">
                <a:solidFill>
                  <a:srgbClr val="FF0000"/>
                </a:solidFill>
                <a:latin typeface="Cambria Math"/>
                <a:ea typeface="Cambria Math"/>
                <a:cs typeface="Cambria Math"/>
                <a:sym typeface="Cambria Math"/>
              </a:rPr>
              <a:t>6</a:t>
            </a:r>
            <a:r>
              <a:rPr lang="en-US" sz="2400" baseline="30000" dirty="0">
                <a:solidFill>
                  <a:srgbClr val="FF0000"/>
                </a:solidFill>
                <a:latin typeface="Cambria Math"/>
                <a:ea typeface="Cambria Math"/>
                <a:cs typeface="Cambria Math"/>
                <a:sym typeface="Cambria Math"/>
              </a:rPr>
              <a:t>TH</a:t>
            </a:r>
            <a:r>
              <a:rPr lang="en-US" sz="2400" dirty="0">
                <a:solidFill>
                  <a:srgbClr val="FF0000"/>
                </a:solidFill>
                <a:latin typeface="Cambria Math"/>
                <a:ea typeface="Cambria Math"/>
                <a:cs typeface="Cambria Math"/>
                <a:sym typeface="Cambria Math"/>
              </a:rPr>
              <a:t> SEMESTER - COMPUTER GRAPHICS AND VISUALISTION (</a:t>
            </a:r>
            <a:r>
              <a:rPr lang="en-US" sz="2400" dirty="0" smtClean="0">
                <a:solidFill>
                  <a:srgbClr val="FF0000"/>
                </a:solidFill>
                <a:latin typeface="Cambria Math"/>
                <a:ea typeface="Cambria Math"/>
                <a:cs typeface="Cambria Math"/>
                <a:sym typeface="Cambria Math"/>
              </a:rPr>
              <a:t>18CS62</a:t>
            </a:r>
            <a:r>
              <a:rPr lang="en-US" sz="2400" dirty="0">
                <a:solidFill>
                  <a:srgbClr val="FF0000"/>
                </a:solidFill>
                <a:latin typeface="Cambria Math"/>
                <a:ea typeface="Cambria Math"/>
                <a:cs typeface="Cambria Math"/>
                <a:sym typeface="Cambria Math"/>
              </a:rPr>
              <a:t>)</a:t>
            </a:r>
            <a:br>
              <a:rPr lang="en-US" sz="2400" dirty="0">
                <a:solidFill>
                  <a:srgbClr val="FF0000"/>
                </a:solidFill>
                <a:latin typeface="Cambria Math"/>
                <a:ea typeface="Cambria Math"/>
                <a:cs typeface="Cambria Math"/>
                <a:sym typeface="Cambria Math"/>
              </a:rPr>
            </a:br>
            <a:r>
              <a:rPr lang="en-US" sz="2400" dirty="0">
                <a:solidFill>
                  <a:srgbClr val="FF0000"/>
                </a:solidFill>
                <a:latin typeface="Cambria Math"/>
                <a:ea typeface="Cambria Math"/>
                <a:cs typeface="Cambria Math"/>
                <a:sym typeface="Cambria Math"/>
              </a:rPr>
              <a:t/>
            </a:r>
            <a:br>
              <a:rPr lang="en-US" sz="2400" dirty="0">
                <a:solidFill>
                  <a:srgbClr val="FF0000"/>
                </a:solidFill>
                <a:latin typeface="Cambria Math"/>
                <a:ea typeface="Cambria Math"/>
                <a:cs typeface="Cambria Math"/>
                <a:sym typeface="Cambria Math"/>
              </a:rPr>
            </a:br>
            <a:r>
              <a:rPr lang="en-US" sz="2400" dirty="0">
                <a:solidFill>
                  <a:srgbClr val="FF0000"/>
                </a:solidFill>
                <a:latin typeface="Cambria Math"/>
                <a:ea typeface="Cambria Math"/>
                <a:cs typeface="Cambria Math"/>
                <a:sym typeface="Cambria Math"/>
              </a:rPr>
              <a:t>MODULE 4</a:t>
            </a:r>
            <a:br>
              <a:rPr lang="en-US" sz="2400" dirty="0">
                <a:solidFill>
                  <a:srgbClr val="FF0000"/>
                </a:solidFill>
                <a:latin typeface="Cambria Math"/>
                <a:ea typeface="Cambria Math"/>
                <a:cs typeface="Cambria Math"/>
                <a:sym typeface="Cambria Math"/>
              </a:rPr>
            </a:br>
            <a:r>
              <a:rPr lang="en-US" sz="2400" dirty="0"/>
              <a:t> 3D VIEWING AND VISIBLE SURFACE DETECTION</a:t>
            </a:r>
            <a:endParaRPr sz="2400" b="1">
              <a:solidFill>
                <a:srgbClr val="FF0000"/>
              </a:solidFill>
              <a:latin typeface="Cambria Math"/>
              <a:ea typeface="Cambria Math"/>
              <a:cs typeface="Cambria Math"/>
              <a:sym typeface="Cambria Math"/>
            </a:endParaRPr>
          </a:p>
        </p:txBody>
      </p:sp>
      <p:sp>
        <p:nvSpPr>
          <p:cNvPr id="89" name="Google Shape;89;p13"/>
          <p:cNvSpPr txBox="1"/>
          <p:nvPr/>
        </p:nvSpPr>
        <p:spPr>
          <a:xfrm>
            <a:off x="304800" y="3124200"/>
            <a:ext cx="8534400" cy="3124200"/>
          </a:xfrm>
          <a:prstGeom prst="rect">
            <a:avLst/>
          </a:prstGeom>
          <a:noFill/>
          <a:ln w="57150" cap="flat" cmpd="sng">
            <a:solidFill>
              <a:schemeClr val="dk1"/>
            </a:solidFill>
            <a:prstDash val="solid"/>
            <a:round/>
            <a:headEnd type="none" w="sm" len="sm"/>
            <a:tailEnd type="none" w="sm" len="sm"/>
          </a:ln>
        </p:spPr>
        <p:txBody>
          <a:bodyPr spcFirstLastPara="1" wrap="square" lIns="91425" tIns="45700" rIns="91425" bIns="45700" anchor="t" anchorCtr="0">
            <a:normAutofit fontScale="97500"/>
          </a:bodyPr>
          <a:lstStyle/>
          <a:p>
            <a:pPr marL="0" marR="0" lvl="0" indent="0" algn="ctr" rtl="0">
              <a:lnSpc>
                <a:spcPct val="100000"/>
              </a:lnSpc>
              <a:spcBef>
                <a:spcPts val="0"/>
              </a:spcBef>
              <a:spcAft>
                <a:spcPts val="0"/>
              </a:spcAft>
              <a:buClr>
                <a:schemeClr val="dk1"/>
              </a:buClr>
              <a:buSzPct val="100000"/>
              <a:buFont typeface="Calibri"/>
              <a:buNone/>
            </a:pPr>
            <a:endParaRPr sz="2500" b="1" i="0" u="none" strike="noStrike" cap="none">
              <a:solidFill>
                <a:srgbClr val="FF0000"/>
              </a:solidFill>
              <a:latin typeface="Calibri"/>
              <a:ea typeface="Calibri"/>
              <a:cs typeface="Calibri"/>
              <a:sym typeface="Calibri"/>
            </a:endParaRPr>
          </a:p>
          <a:p>
            <a:pPr marL="0" marR="0" lvl="0" indent="0" algn="ctr" rtl="0">
              <a:lnSpc>
                <a:spcPct val="100000"/>
              </a:lnSpc>
              <a:spcBef>
                <a:spcPts val="0"/>
              </a:spcBef>
              <a:spcAft>
                <a:spcPts val="0"/>
              </a:spcAft>
              <a:buClr>
                <a:srgbClr val="CC3399"/>
              </a:buClr>
              <a:buSzPct val="100000"/>
              <a:buFont typeface="Times New Roman"/>
              <a:buNone/>
            </a:pPr>
            <a:r>
              <a:rPr lang="en-US" sz="2500" b="1" i="0" u="none" strike="noStrike" cap="none" dirty="0" smtClean="0">
                <a:solidFill>
                  <a:srgbClr val="CC3399"/>
                </a:solidFill>
                <a:latin typeface="Times New Roman"/>
                <a:ea typeface="Times New Roman"/>
                <a:cs typeface="Times New Roman"/>
                <a:sym typeface="Times New Roman"/>
              </a:rPr>
              <a:t>Mr. SYED MATHEEN PASHA</a:t>
            </a:r>
            <a:endParaRPr sz="2500" b="1" i="0" u="none" strike="noStrike" cap="none">
              <a:solidFill>
                <a:srgbClr val="CC3399"/>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CC3399"/>
              </a:buClr>
              <a:buSzPct val="100000"/>
              <a:buFont typeface="Times New Roman"/>
              <a:buNone/>
            </a:pPr>
            <a:r>
              <a:rPr lang="en-US" sz="1200" b="1" i="0" u="none" strike="noStrike" cap="none" dirty="0" smtClean="0">
                <a:solidFill>
                  <a:srgbClr val="CC3399"/>
                </a:solidFill>
                <a:latin typeface="Times New Roman"/>
                <a:ea typeface="Times New Roman"/>
                <a:cs typeface="Times New Roman"/>
                <a:sym typeface="Times New Roman"/>
              </a:rPr>
              <a:t>ASSISTANT </a:t>
            </a:r>
            <a:r>
              <a:rPr lang="en-US" sz="1200" b="1" i="0" u="none" strike="noStrike" cap="none" dirty="0">
                <a:solidFill>
                  <a:srgbClr val="CC3399"/>
                </a:solidFill>
                <a:latin typeface="Times New Roman"/>
                <a:ea typeface="Times New Roman"/>
                <a:cs typeface="Times New Roman"/>
                <a:sym typeface="Times New Roman"/>
              </a:rPr>
              <a:t>PROFESSOR</a:t>
            </a:r>
            <a:endParaRPr/>
          </a:p>
          <a:p>
            <a:pPr marL="0" marR="0" lvl="0" indent="0" algn="ctr" rtl="0">
              <a:lnSpc>
                <a:spcPct val="100000"/>
              </a:lnSpc>
              <a:spcBef>
                <a:spcPts val="0"/>
              </a:spcBef>
              <a:spcAft>
                <a:spcPts val="0"/>
              </a:spcAft>
              <a:buClr>
                <a:srgbClr val="CC3399"/>
              </a:buClr>
              <a:buSzPct val="100000"/>
              <a:buFont typeface="Times New Roman"/>
              <a:buNone/>
            </a:pPr>
            <a:r>
              <a:rPr lang="en-US" sz="1200" b="1" i="0" u="none" strike="noStrike" cap="none" dirty="0">
                <a:solidFill>
                  <a:srgbClr val="CC3399"/>
                </a:solidFill>
                <a:latin typeface="Times New Roman"/>
                <a:ea typeface="Times New Roman"/>
                <a:cs typeface="Times New Roman"/>
                <a:sym typeface="Times New Roman"/>
              </a:rPr>
              <a:t>DEPARTMENT </a:t>
            </a:r>
            <a:r>
              <a:rPr lang="en-US" sz="1200" b="1" i="0" u="none" strike="noStrike" cap="none" dirty="0" smtClean="0">
                <a:solidFill>
                  <a:srgbClr val="CC3399"/>
                </a:solidFill>
                <a:latin typeface="Times New Roman"/>
                <a:ea typeface="Times New Roman"/>
                <a:cs typeface="Times New Roman"/>
                <a:sym typeface="Times New Roman"/>
              </a:rPr>
              <a:t>OF COMPUTER SCIENCE </a:t>
            </a:r>
            <a:r>
              <a:rPr lang="en-US" sz="1200" b="1" i="0" u="none" strike="noStrike" cap="none" dirty="0">
                <a:solidFill>
                  <a:srgbClr val="CC3399"/>
                </a:solidFill>
                <a:latin typeface="Times New Roman"/>
                <a:ea typeface="Times New Roman"/>
                <a:cs typeface="Times New Roman"/>
                <a:sym typeface="Times New Roman"/>
              </a:rPr>
              <a:t>AND ENGINEERING</a:t>
            </a:r>
            <a:endParaRPr/>
          </a:p>
          <a:p>
            <a:pPr marL="0" marR="0" lvl="0" indent="0" algn="ctr" rtl="0">
              <a:lnSpc>
                <a:spcPct val="100000"/>
              </a:lnSpc>
              <a:spcBef>
                <a:spcPts val="0"/>
              </a:spcBef>
              <a:spcAft>
                <a:spcPts val="0"/>
              </a:spcAft>
              <a:buClr>
                <a:srgbClr val="FF0000"/>
              </a:buClr>
              <a:buSzPct val="100000"/>
              <a:buFont typeface="Times New Roman"/>
              <a:buNone/>
            </a:pPr>
            <a:r>
              <a:rPr lang="en-US" sz="2900" b="1" i="0" u="none" strike="noStrike" cap="none" dirty="0">
                <a:solidFill>
                  <a:srgbClr val="FF0000"/>
                </a:solidFill>
                <a:latin typeface="Times New Roman"/>
                <a:ea typeface="Times New Roman"/>
                <a:cs typeface="Times New Roman"/>
                <a:sym typeface="Times New Roman"/>
              </a:rPr>
              <a:t>SAI VIDYA INSTITUTE OF TECHNOLOGY</a:t>
            </a:r>
            <a:endParaRPr sz="2900" b="1" i="0" u="none" strike="noStrike" cap="none">
              <a:solidFill>
                <a:srgbClr val="FF0000"/>
              </a:solidFill>
              <a:latin typeface="Times New Roman"/>
              <a:ea typeface="Times New Roman"/>
              <a:cs typeface="Times New Roman"/>
              <a:sym typeface="Times New Roman"/>
            </a:endParaRPr>
          </a:p>
        </p:txBody>
      </p:sp>
      <p:pic>
        <p:nvPicPr>
          <p:cNvPr id="90" name="Google Shape;90;p13" descr="COLLEGE LOGO"/>
          <p:cNvPicPr preferRelativeResize="0"/>
          <p:nvPr/>
        </p:nvPicPr>
        <p:blipFill rotWithShape="1">
          <a:blip r:embed="rId3">
            <a:alphaModFix/>
          </a:blip>
          <a:srcRect/>
          <a:stretch/>
        </p:blipFill>
        <p:spPr>
          <a:xfrm>
            <a:off x="4191000" y="4800600"/>
            <a:ext cx="857250" cy="790575"/>
          </a:xfrm>
          <a:prstGeom prst="rect">
            <a:avLst/>
          </a:prstGeom>
          <a:noFill/>
          <a:ln>
            <a:noFill/>
          </a:ln>
        </p:spPr>
      </p:pic>
      <p:sp>
        <p:nvSpPr>
          <p:cNvPr id="91" name="Google Shape;91;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3D viewing concepts</a:t>
            </a:r>
            <a:br>
              <a:rPr lang="en-US"/>
            </a:br>
            <a:endParaRPr/>
          </a:p>
        </p:txBody>
      </p:sp>
      <p:sp>
        <p:nvSpPr>
          <p:cNvPr id="172" name="Google Shape;172;p22"/>
          <p:cNvSpPr txBox="1">
            <a:spLocks noGrp="1"/>
          </p:cNvSpPr>
          <p:nvPr>
            <p:ph type="body" idx="1"/>
          </p:nvPr>
        </p:nvSpPr>
        <p:spPr>
          <a:xfrm>
            <a:off x="381000" y="1066800"/>
            <a:ext cx="6553200" cy="4419600"/>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spcBef>
                <a:spcPts val="0"/>
              </a:spcBef>
              <a:spcAft>
                <a:spcPts val="0"/>
              </a:spcAft>
              <a:buClr>
                <a:schemeClr val="dk1"/>
              </a:buClr>
              <a:buSzPct val="100000"/>
              <a:buNone/>
            </a:pPr>
            <a:r>
              <a:rPr lang="en-US" b="1"/>
              <a:t>Surface Rendering</a:t>
            </a:r>
            <a:endParaRPr/>
          </a:p>
          <a:p>
            <a:pPr marL="342900" lvl="0" indent="-342900" algn="l" rtl="0">
              <a:spcBef>
                <a:spcPts val="496"/>
              </a:spcBef>
              <a:spcAft>
                <a:spcPts val="0"/>
              </a:spcAft>
              <a:buClr>
                <a:schemeClr val="dk1"/>
              </a:buClr>
              <a:buSzPct val="100000"/>
              <a:buChar char="•"/>
            </a:pPr>
            <a:r>
              <a:rPr lang="en-US"/>
              <a:t>We set the lighting conditions by specifying the color and location of the light sources, and we can also set background illumination effects.</a:t>
            </a:r>
            <a:endParaRPr/>
          </a:p>
          <a:p>
            <a:pPr marL="342900" lvl="0" indent="-342900" algn="l" rtl="0">
              <a:spcBef>
                <a:spcPts val="496"/>
              </a:spcBef>
              <a:spcAft>
                <a:spcPts val="0"/>
              </a:spcAft>
              <a:buClr>
                <a:schemeClr val="dk1"/>
              </a:buClr>
              <a:buSzPct val="100000"/>
              <a:buChar char="•"/>
            </a:pPr>
            <a:r>
              <a:rPr lang="en-US"/>
              <a:t>Surface properties of objects include whether a surface is </a:t>
            </a:r>
            <a:r>
              <a:rPr lang="en-US" u="sng">
                <a:solidFill>
                  <a:srgbClr val="FF0000"/>
                </a:solidFill>
              </a:rPr>
              <a:t>transparent or opaque </a:t>
            </a:r>
            <a:r>
              <a:rPr lang="en-US"/>
              <a:t>and whether the surface is </a:t>
            </a:r>
            <a:r>
              <a:rPr lang="en-US" u="sng">
                <a:solidFill>
                  <a:srgbClr val="FF0000"/>
                </a:solidFill>
              </a:rPr>
              <a:t>smooth or rough</a:t>
            </a:r>
            <a:r>
              <a:rPr lang="en-US"/>
              <a:t>.</a:t>
            </a:r>
            <a:endParaRPr/>
          </a:p>
          <a:p>
            <a:pPr marL="342900" lvl="0" indent="-342900" algn="l" rtl="0">
              <a:spcBef>
                <a:spcPts val="496"/>
              </a:spcBef>
              <a:spcAft>
                <a:spcPts val="0"/>
              </a:spcAft>
              <a:buClr>
                <a:schemeClr val="dk1"/>
              </a:buClr>
              <a:buSzPct val="100000"/>
              <a:buChar char="•"/>
            </a:pPr>
            <a:r>
              <a:rPr lang="en-US"/>
              <a:t>We set values for parameters to model surfaces such as </a:t>
            </a:r>
            <a:r>
              <a:rPr lang="en-US" u="sng">
                <a:solidFill>
                  <a:srgbClr val="FF0000"/>
                </a:solidFill>
              </a:rPr>
              <a:t>glass, plastic, wood-grain patterns</a:t>
            </a:r>
            <a:r>
              <a:rPr lang="en-US"/>
              <a:t>, and the bumpy appearance of an orange.</a:t>
            </a:r>
            <a:endParaRPr/>
          </a:p>
        </p:txBody>
      </p:sp>
      <p:pic>
        <p:nvPicPr>
          <p:cNvPr id="173" name="Google Shape;173;p22"/>
          <p:cNvPicPr preferRelativeResize="0"/>
          <p:nvPr/>
        </p:nvPicPr>
        <p:blipFill rotWithShape="1">
          <a:blip r:embed="rId3">
            <a:alphaModFix/>
          </a:blip>
          <a:srcRect/>
          <a:stretch/>
        </p:blipFill>
        <p:spPr>
          <a:xfrm>
            <a:off x="7010400" y="2057400"/>
            <a:ext cx="2133600" cy="2124075"/>
          </a:xfrm>
          <a:prstGeom prst="rect">
            <a:avLst/>
          </a:prstGeom>
          <a:noFill/>
          <a:ln>
            <a:noFill/>
          </a:ln>
        </p:spPr>
      </p:pic>
      <p:sp>
        <p:nvSpPr>
          <p:cNvPr id="174" name="Google Shape;174;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spTree>
  </p:cSld>
  <p:clrMapOvr>
    <a:masterClrMapping/>
  </p:clrMapOvr>
  <p:transition spd="slow">
    <p:fade thruBlk="1"/>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321"/>
        <p:cNvGrpSpPr/>
        <p:nvPr/>
      </p:nvGrpSpPr>
      <p:grpSpPr>
        <a:xfrm>
          <a:off x="0" y="0"/>
          <a:ext cx="0" cy="0"/>
          <a:chOff x="0" y="0"/>
          <a:chExt cx="0" cy="0"/>
        </a:xfrm>
      </p:grpSpPr>
      <p:sp>
        <p:nvSpPr>
          <p:cNvPr id="1322" name="Google Shape;1322;p112"/>
          <p:cNvSpPr txBox="1">
            <a:spLocks noGrp="1"/>
          </p:cNvSpPr>
          <p:nvPr>
            <p:ph type="title"/>
          </p:nvPr>
        </p:nvSpPr>
        <p:spPr>
          <a:xfrm>
            <a:off x="457200" y="274638"/>
            <a:ext cx="8229600" cy="3349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Back-Face Detection</a:t>
            </a:r>
            <a:endParaRPr/>
          </a:p>
        </p:txBody>
      </p:sp>
      <p:sp>
        <p:nvSpPr>
          <p:cNvPr id="1323" name="Google Shape;1323;p112"/>
          <p:cNvSpPr txBox="1">
            <a:spLocks noGrp="1"/>
          </p:cNvSpPr>
          <p:nvPr>
            <p:ph type="body" idx="1"/>
          </p:nvPr>
        </p:nvSpPr>
        <p:spPr>
          <a:xfrm>
            <a:off x="0" y="685800"/>
            <a:ext cx="9144000" cy="5943600"/>
          </a:xfrm>
          <a:prstGeom prst="rect">
            <a:avLst/>
          </a:prstGeom>
          <a:noFill/>
          <a:ln>
            <a:noFill/>
          </a:ln>
        </p:spPr>
        <p:txBody>
          <a:bodyPr spcFirstLastPara="1" wrap="square" lIns="91425" tIns="45700" rIns="91425" bIns="45700" anchor="t" anchorCtr="0">
            <a:normAutofit/>
          </a:bodyPr>
          <a:lstStyle/>
          <a:p>
            <a:pPr marL="342900" lvl="1" indent="-342900" algn="l" rtl="0">
              <a:spcBef>
                <a:spcPts val="0"/>
              </a:spcBef>
              <a:spcAft>
                <a:spcPts val="0"/>
              </a:spcAft>
              <a:buClr>
                <a:srgbClr val="FF0000"/>
              </a:buClr>
              <a:buSzPts val="2800"/>
              <a:buNone/>
            </a:pPr>
            <a:r>
              <a:rPr lang="en-US">
                <a:solidFill>
                  <a:srgbClr val="FF0000"/>
                </a:solidFill>
              </a:rPr>
              <a:t>   </a:t>
            </a:r>
            <a:r>
              <a:rPr lang="en-US" u="sng">
                <a:solidFill>
                  <a:srgbClr val="FF0000"/>
                </a:solidFill>
              </a:rPr>
              <a:t> 1. INSIDE and OUTSIDE TEST</a:t>
            </a:r>
            <a:endParaRPr/>
          </a:p>
          <a:p>
            <a:pPr marL="342900" lvl="1" indent="-342900" algn="l" rtl="0">
              <a:spcBef>
                <a:spcPts val="560"/>
              </a:spcBef>
              <a:spcAft>
                <a:spcPts val="0"/>
              </a:spcAft>
              <a:buClr>
                <a:schemeClr val="dk1"/>
              </a:buClr>
              <a:buSzPts val="2800"/>
              <a:buNone/>
            </a:pPr>
            <a:r>
              <a:rPr lang="en-US">
                <a:latin typeface="Verdana"/>
                <a:ea typeface="Verdana"/>
                <a:cs typeface="Verdana"/>
                <a:sym typeface="Verdana"/>
              </a:rPr>
              <a:t> </a:t>
            </a:r>
            <a:r>
              <a:rPr lang="en-US"/>
              <a:t> </a:t>
            </a:r>
            <a:r>
              <a:rPr lang="en-US">
                <a:latin typeface="Calibri"/>
                <a:ea typeface="Calibri"/>
                <a:cs typeface="Calibri"/>
                <a:sym typeface="Calibri"/>
              </a:rPr>
              <a:t>  A point (x, y, z) is "inside" a polygon surface with plane parameters A, B, C, and D, if When an inside point is along the </a:t>
            </a:r>
            <a:r>
              <a:rPr lang="en-US" u="sng">
                <a:solidFill>
                  <a:srgbClr val="FF0000"/>
                </a:solidFill>
                <a:latin typeface="Calibri"/>
                <a:ea typeface="Calibri"/>
                <a:cs typeface="Calibri"/>
                <a:sym typeface="Calibri"/>
              </a:rPr>
              <a:t>line of sight </a:t>
            </a:r>
            <a:r>
              <a:rPr lang="en-US">
                <a:latin typeface="Calibri"/>
                <a:ea typeface="Calibri"/>
                <a:cs typeface="Calibri"/>
                <a:sym typeface="Calibri"/>
              </a:rPr>
              <a:t>to the surface, the polygon must be a back face</a:t>
            </a:r>
            <a:endParaRPr>
              <a:latin typeface="Calibri"/>
              <a:ea typeface="Calibri"/>
              <a:cs typeface="Calibri"/>
              <a:sym typeface="Calibri"/>
            </a:endParaRPr>
          </a:p>
          <a:p>
            <a:pPr marL="11520" lvl="0" indent="-11520" algn="l" rtl="0">
              <a:spcBef>
                <a:spcPts val="1352"/>
              </a:spcBef>
              <a:spcAft>
                <a:spcPts val="0"/>
              </a:spcAft>
              <a:buClr>
                <a:schemeClr val="dk1"/>
              </a:buClr>
              <a:buSzPts val="2500"/>
              <a:buChar char="•"/>
            </a:pPr>
            <a:r>
              <a:rPr lang="en-US" sz="2500">
                <a:latin typeface="Verdana"/>
                <a:ea typeface="Verdana"/>
                <a:cs typeface="Verdana"/>
                <a:sym typeface="Verdana"/>
              </a:rPr>
              <a:t>We know  the polygon surface equation:</a:t>
            </a:r>
            <a:endParaRPr sz="2500">
              <a:latin typeface="Verdana"/>
              <a:ea typeface="Verdana"/>
              <a:cs typeface="Verdana"/>
              <a:sym typeface="Verdana"/>
            </a:endParaRPr>
          </a:p>
          <a:p>
            <a:pPr marL="342900" marR="603657" lvl="0" indent="-342900" algn="ctr" rtl="0">
              <a:spcBef>
                <a:spcPts val="508"/>
              </a:spcBef>
              <a:spcAft>
                <a:spcPts val="0"/>
              </a:spcAft>
              <a:buClr>
                <a:schemeClr val="dk1"/>
              </a:buClr>
              <a:buSzPts val="3700"/>
              <a:buNone/>
            </a:pPr>
            <a:r>
              <a:rPr lang="en-US" sz="3700" i="1">
                <a:latin typeface="Times New Roman"/>
                <a:ea typeface="Times New Roman"/>
                <a:cs typeface="Times New Roman"/>
                <a:sym typeface="Times New Roman"/>
              </a:rPr>
              <a:t>Ax </a:t>
            </a:r>
            <a:r>
              <a:rPr lang="en-US" sz="3700">
                <a:latin typeface="Noto Sans Symbols"/>
                <a:ea typeface="Noto Sans Symbols"/>
                <a:cs typeface="Noto Sans Symbols"/>
                <a:sym typeface="Noto Sans Symbols"/>
              </a:rPr>
              <a:t>+</a:t>
            </a:r>
            <a:r>
              <a:rPr lang="en-US" sz="3700">
                <a:latin typeface="Times New Roman"/>
                <a:ea typeface="Times New Roman"/>
                <a:cs typeface="Times New Roman"/>
                <a:sym typeface="Times New Roman"/>
              </a:rPr>
              <a:t> </a:t>
            </a:r>
            <a:r>
              <a:rPr lang="en-US" sz="3700" i="1">
                <a:latin typeface="Times New Roman"/>
                <a:ea typeface="Times New Roman"/>
                <a:cs typeface="Times New Roman"/>
                <a:sym typeface="Times New Roman"/>
              </a:rPr>
              <a:t>By </a:t>
            </a:r>
            <a:r>
              <a:rPr lang="en-US" sz="3700">
                <a:latin typeface="Noto Sans Symbols"/>
                <a:ea typeface="Noto Sans Symbols"/>
                <a:cs typeface="Noto Sans Symbols"/>
                <a:sym typeface="Noto Sans Symbols"/>
              </a:rPr>
              <a:t>+</a:t>
            </a:r>
            <a:r>
              <a:rPr lang="en-US" sz="3700">
                <a:latin typeface="Times New Roman"/>
                <a:ea typeface="Times New Roman"/>
                <a:cs typeface="Times New Roman"/>
                <a:sym typeface="Times New Roman"/>
              </a:rPr>
              <a:t> </a:t>
            </a:r>
            <a:r>
              <a:rPr lang="en-US" sz="3700" i="1">
                <a:latin typeface="Times New Roman"/>
                <a:ea typeface="Times New Roman"/>
                <a:cs typeface="Times New Roman"/>
                <a:sym typeface="Times New Roman"/>
              </a:rPr>
              <a:t>Cz </a:t>
            </a:r>
            <a:r>
              <a:rPr lang="en-US" sz="3700">
                <a:latin typeface="Noto Sans Symbols"/>
                <a:ea typeface="Noto Sans Symbols"/>
                <a:cs typeface="Noto Sans Symbols"/>
                <a:sym typeface="Noto Sans Symbols"/>
              </a:rPr>
              <a:t>+</a:t>
            </a:r>
            <a:r>
              <a:rPr lang="en-US" sz="3700">
                <a:latin typeface="Times New Roman"/>
                <a:ea typeface="Times New Roman"/>
                <a:cs typeface="Times New Roman"/>
                <a:sym typeface="Times New Roman"/>
              </a:rPr>
              <a:t> </a:t>
            </a:r>
            <a:r>
              <a:rPr lang="en-US" sz="3700" i="1">
                <a:latin typeface="Times New Roman"/>
                <a:ea typeface="Times New Roman"/>
                <a:cs typeface="Times New Roman"/>
                <a:sym typeface="Times New Roman"/>
              </a:rPr>
              <a:t>D </a:t>
            </a:r>
            <a:r>
              <a:rPr lang="en-US" sz="3700">
                <a:latin typeface="Noto Sans Symbols"/>
                <a:ea typeface="Noto Sans Symbols"/>
                <a:cs typeface="Noto Sans Symbols"/>
                <a:sym typeface="Noto Sans Symbols"/>
              </a:rPr>
              <a:t>&lt;</a:t>
            </a:r>
            <a:r>
              <a:rPr lang="en-US" sz="3700">
                <a:latin typeface="Times New Roman"/>
                <a:ea typeface="Times New Roman"/>
                <a:cs typeface="Times New Roman"/>
                <a:sym typeface="Times New Roman"/>
              </a:rPr>
              <a:t> 0</a:t>
            </a:r>
            <a:endParaRPr/>
          </a:p>
          <a:p>
            <a:pPr marL="11520" lvl="0" indent="-11520" algn="l" rtl="0">
              <a:spcBef>
                <a:spcPts val="1352"/>
              </a:spcBef>
              <a:spcAft>
                <a:spcPts val="0"/>
              </a:spcAft>
              <a:buClr>
                <a:schemeClr val="dk1"/>
              </a:buClr>
              <a:buSzPts val="2800"/>
              <a:buChar char="•"/>
            </a:pPr>
            <a:r>
              <a:rPr lang="en-US" sz="2800">
                <a:latin typeface="Calibri"/>
                <a:ea typeface="Calibri"/>
                <a:cs typeface="Calibri"/>
                <a:sym typeface="Calibri"/>
              </a:rPr>
              <a:t>Then the point is inside polygon surface, So   it is back of the front </a:t>
            </a:r>
            <a:r>
              <a:rPr lang="en-US">
                <a:latin typeface="Calibri"/>
                <a:ea typeface="Calibri"/>
                <a:cs typeface="Calibri"/>
                <a:sym typeface="Calibri"/>
              </a:rPr>
              <a:t>face, can be eliminated</a:t>
            </a:r>
            <a:endParaRPr>
              <a:latin typeface="Calibri"/>
              <a:ea typeface="Calibri"/>
              <a:cs typeface="Calibri"/>
              <a:sym typeface="Calibri"/>
            </a:endParaRPr>
          </a:p>
        </p:txBody>
      </p:sp>
      <p:sp>
        <p:nvSpPr>
          <p:cNvPr id="1324" name="Google Shape;1324;p112"/>
          <p:cNvSpPr/>
          <p:nvPr/>
        </p:nvSpPr>
        <p:spPr>
          <a:xfrm>
            <a:off x="5257800" y="5410200"/>
            <a:ext cx="3287103" cy="14478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5" name="Google Shape;1325;p1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100</a:t>
            </a:fld>
            <a:endParaRPr/>
          </a:p>
        </p:txBody>
      </p:sp>
    </p:spTree>
  </p:cSld>
  <p:clrMapOvr>
    <a:masterClrMapping/>
  </p:clrMapOvr>
  <p:transition spd="slow">
    <p:fade thruBlk="1"/>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330"/>
        <p:cNvGrpSpPr/>
        <p:nvPr/>
      </p:nvGrpSpPr>
      <p:grpSpPr>
        <a:xfrm>
          <a:off x="0" y="0"/>
          <a:ext cx="0" cy="0"/>
          <a:chOff x="0" y="0"/>
          <a:chExt cx="0" cy="0"/>
        </a:xfrm>
      </p:grpSpPr>
      <p:sp>
        <p:nvSpPr>
          <p:cNvPr id="1331" name="Google Shape;1331;p113"/>
          <p:cNvSpPr txBox="1">
            <a:spLocks noGrp="1"/>
          </p:cNvSpPr>
          <p:nvPr>
            <p:ph type="title"/>
          </p:nvPr>
        </p:nvSpPr>
        <p:spPr>
          <a:xfrm>
            <a:off x="457200" y="274638"/>
            <a:ext cx="8229600" cy="4111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Back-Face Detection</a:t>
            </a:r>
            <a:endParaRPr/>
          </a:p>
        </p:txBody>
      </p:sp>
      <p:sp>
        <p:nvSpPr>
          <p:cNvPr id="1332" name="Google Shape;1332;p113"/>
          <p:cNvSpPr txBox="1">
            <a:spLocks noGrp="1"/>
          </p:cNvSpPr>
          <p:nvPr>
            <p:ph type="body" idx="1"/>
          </p:nvPr>
        </p:nvSpPr>
        <p:spPr>
          <a:xfrm>
            <a:off x="304800" y="762000"/>
            <a:ext cx="8839200" cy="5715000"/>
          </a:xfrm>
          <a:prstGeom prst="rect">
            <a:avLst/>
          </a:prstGeom>
          <a:noFill/>
          <a:ln>
            <a:noFill/>
          </a:ln>
        </p:spPr>
        <p:txBody>
          <a:bodyPr spcFirstLastPara="1" wrap="square" lIns="91425" tIns="45700" rIns="91425" bIns="45700" anchor="t" anchorCtr="0">
            <a:normAutofit fontScale="92500" lnSpcReduction="10000"/>
          </a:bodyPr>
          <a:lstStyle/>
          <a:p>
            <a:pPr marL="342900" lvl="1" indent="-342900" algn="l" rtl="0">
              <a:spcBef>
                <a:spcPts val="0"/>
              </a:spcBef>
              <a:spcAft>
                <a:spcPts val="0"/>
              </a:spcAft>
              <a:buClr>
                <a:srgbClr val="FF0000"/>
              </a:buClr>
              <a:buSzPct val="100000"/>
              <a:buNone/>
            </a:pPr>
            <a:r>
              <a:rPr lang="en-US" u="sng">
                <a:solidFill>
                  <a:srgbClr val="FF0000"/>
                </a:solidFill>
              </a:rPr>
              <a:t>2. Surface is Backface</a:t>
            </a:r>
            <a:endParaRPr u="sng">
              <a:solidFill>
                <a:srgbClr val="FF0000"/>
              </a:solidFill>
            </a:endParaRPr>
          </a:p>
          <a:p>
            <a:pPr marL="11520" lvl="0" indent="-11520" algn="l" rtl="0">
              <a:spcBef>
                <a:spcPts val="1352"/>
              </a:spcBef>
              <a:spcAft>
                <a:spcPts val="0"/>
              </a:spcAft>
              <a:buClr>
                <a:schemeClr val="dk1"/>
              </a:buClr>
              <a:buSzPct val="100000"/>
              <a:buChar char="•"/>
            </a:pPr>
            <a:r>
              <a:rPr lang="en-US" sz="2600">
                <a:latin typeface="Times New Roman"/>
                <a:ea typeface="Times New Roman"/>
                <a:cs typeface="Times New Roman"/>
                <a:sym typeface="Times New Roman"/>
              </a:rPr>
              <a:t>Consider  the normal vector N to a polygon surface, which has    </a:t>
            </a:r>
            <a:endParaRPr/>
          </a:p>
          <a:p>
            <a:pPr marL="11520" lvl="0" indent="-11520" algn="l" rtl="0">
              <a:spcBef>
                <a:spcPts val="1352"/>
              </a:spcBef>
              <a:spcAft>
                <a:spcPts val="0"/>
              </a:spcAft>
              <a:buClr>
                <a:schemeClr val="dk1"/>
              </a:buClr>
              <a:buSzPct val="100000"/>
              <a:buNone/>
            </a:pPr>
            <a:r>
              <a:rPr lang="en-US" sz="2600">
                <a:latin typeface="Times New Roman"/>
                <a:ea typeface="Times New Roman"/>
                <a:cs typeface="Times New Roman"/>
                <a:sym typeface="Times New Roman"/>
              </a:rPr>
              <a:t>     Cartesian components (A, B, C).</a:t>
            </a:r>
            <a:endParaRPr/>
          </a:p>
          <a:p>
            <a:pPr marL="11520" lvl="0" indent="-11520" algn="l" rtl="0">
              <a:spcBef>
                <a:spcPts val="1352"/>
              </a:spcBef>
              <a:spcAft>
                <a:spcPts val="0"/>
              </a:spcAft>
              <a:buClr>
                <a:schemeClr val="dk1"/>
              </a:buClr>
              <a:buSzPct val="100000"/>
              <a:buChar char="•"/>
            </a:pPr>
            <a:r>
              <a:rPr lang="en-US" sz="2600" b="1">
                <a:latin typeface="Times New Roman"/>
                <a:ea typeface="Times New Roman"/>
                <a:cs typeface="Times New Roman"/>
                <a:sym typeface="Times New Roman"/>
              </a:rPr>
              <a:t>V</a:t>
            </a:r>
            <a:r>
              <a:rPr lang="en-US" sz="2600" baseline="-25000">
                <a:latin typeface="Times New Roman"/>
                <a:ea typeface="Times New Roman"/>
                <a:cs typeface="Times New Roman"/>
                <a:sym typeface="Times New Roman"/>
              </a:rPr>
              <a:t>view</a:t>
            </a:r>
            <a:r>
              <a:rPr lang="en-US" sz="2600">
                <a:latin typeface="Times New Roman"/>
                <a:ea typeface="Times New Roman"/>
                <a:cs typeface="Times New Roman"/>
                <a:sym typeface="Times New Roman"/>
              </a:rPr>
              <a:t> is a vector in the viewing direction from the eye ("camera") </a:t>
            </a:r>
            <a:endParaRPr/>
          </a:p>
          <a:p>
            <a:pPr marL="11520" lvl="0" indent="-11520" algn="l" rtl="0">
              <a:spcBef>
                <a:spcPts val="1352"/>
              </a:spcBef>
              <a:spcAft>
                <a:spcPts val="0"/>
              </a:spcAft>
              <a:buClr>
                <a:schemeClr val="dk1"/>
              </a:buClr>
              <a:buSzPct val="100000"/>
              <a:buNone/>
            </a:pPr>
            <a:r>
              <a:rPr lang="en-US" sz="2600">
                <a:latin typeface="Times New Roman"/>
                <a:ea typeface="Times New Roman"/>
                <a:cs typeface="Times New Roman"/>
                <a:sym typeface="Times New Roman"/>
              </a:rPr>
              <a:t>      position, a polygon surface is a back face if:</a:t>
            </a:r>
            <a:endParaRPr sz="2600">
              <a:latin typeface="Times New Roman"/>
              <a:ea typeface="Times New Roman"/>
              <a:cs typeface="Times New Roman"/>
              <a:sym typeface="Times New Roman"/>
            </a:endParaRPr>
          </a:p>
          <a:p>
            <a:pPr marL="848461" lvl="0" indent="-342900" algn="ctr" rtl="0">
              <a:spcBef>
                <a:spcPts val="2368"/>
              </a:spcBef>
              <a:spcAft>
                <a:spcPts val="0"/>
              </a:spcAft>
              <a:buClr>
                <a:schemeClr val="dk1"/>
              </a:buClr>
              <a:buSzPct val="100000"/>
              <a:buNone/>
            </a:pPr>
            <a:r>
              <a:rPr lang="en-US" sz="3600" b="1">
                <a:latin typeface="Times New Roman"/>
                <a:ea typeface="Times New Roman"/>
                <a:cs typeface="Times New Roman"/>
                <a:sym typeface="Times New Roman"/>
              </a:rPr>
              <a:t>V</a:t>
            </a:r>
            <a:r>
              <a:rPr lang="en-US" sz="2800" baseline="-25000">
                <a:latin typeface="Times New Roman"/>
                <a:ea typeface="Times New Roman"/>
                <a:cs typeface="Times New Roman"/>
                <a:sym typeface="Times New Roman"/>
              </a:rPr>
              <a:t>view </a:t>
            </a:r>
            <a:r>
              <a:rPr lang="en-US" sz="3600">
                <a:latin typeface="Noto Sans Symbols"/>
                <a:ea typeface="Noto Sans Symbols"/>
                <a:cs typeface="Noto Sans Symbols"/>
                <a:sym typeface="Noto Sans Symbols"/>
              </a:rPr>
              <a:t>⋅</a:t>
            </a:r>
            <a:r>
              <a:rPr lang="en-US" sz="3600">
                <a:latin typeface="Times New Roman"/>
                <a:ea typeface="Times New Roman"/>
                <a:cs typeface="Times New Roman"/>
                <a:sym typeface="Times New Roman"/>
              </a:rPr>
              <a:t> </a:t>
            </a:r>
            <a:r>
              <a:rPr lang="en-US" sz="3600" b="1">
                <a:latin typeface="Times New Roman"/>
                <a:ea typeface="Times New Roman"/>
                <a:cs typeface="Times New Roman"/>
                <a:sym typeface="Times New Roman"/>
              </a:rPr>
              <a:t>N </a:t>
            </a:r>
            <a:r>
              <a:rPr lang="en-US" sz="3600">
                <a:latin typeface="Noto Sans Symbols"/>
                <a:ea typeface="Noto Sans Symbols"/>
                <a:cs typeface="Noto Sans Symbols"/>
                <a:sym typeface="Noto Sans Symbols"/>
              </a:rPr>
              <a:t>&gt;</a:t>
            </a:r>
            <a:r>
              <a:rPr lang="en-US" sz="3600">
                <a:latin typeface="Times New Roman"/>
                <a:ea typeface="Times New Roman"/>
                <a:cs typeface="Times New Roman"/>
                <a:sym typeface="Times New Roman"/>
              </a:rPr>
              <a:t> 0</a:t>
            </a:r>
            <a:endParaRPr sz="3600">
              <a:latin typeface="Times New Roman"/>
              <a:ea typeface="Times New Roman"/>
              <a:cs typeface="Times New Roman"/>
              <a:sym typeface="Times New Roman"/>
            </a:endParaRPr>
          </a:p>
          <a:p>
            <a:pPr marL="11520" lvl="0" indent="-11520" algn="l" rtl="0">
              <a:spcBef>
                <a:spcPts val="1352"/>
              </a:spcBef>
              <a:spcAft>
                <a:spcPts val="0"/>
              </a:spcAft>
              <a:buClr>
                <a:schemeClr val="dk1"/>
              </a:buClr>
              <a:buSzPct val="100000"/>
              <a:buChar char="•"/>
            </a:pPr>
            <a:r>
              <a:rPr lang="en-US" sz="2800" b="1">
                <a:latin typeface="Times New Roman"/>
                <a:ea typeface="Times New Roman"/>
                <a:cs typeface="Times New Roman"/>
                <a:sym typeface="Times New Roman"/>
              </a:rPr>
              <a:t>V</a:t>
            </a:r>
            <a:r>
              <a:rPr lang="en-US" sz="2800" baseline="-25000">
                <a:latin typeface="Times New Roman"/>
                <a:ea typeface="Times New Roman"/>
                <a:cs typeface="Times New Roman"/>
                <a:sym typeface="Times New Roman"/>
              </a:rPr>
              <a:t>view</a:t>
            </a:r>
            <a:r>
              <a:rPr lang="en-US" sz="2800">
                <a:latin typeface="Times New Roman"/>
                <a:ea typeface="Times New Roman"/>
                <a:cs typeface="Times New Roman"/>
                <a:sym typeface="Times New Roman"/>
              </a:rPr>
              <a:t>  = ( 0,0, V</a:t>
            </a:r>
            <a:r>
              <a:rPr lang="en-US" sz="2800" baseline="-25000">
                <a:latin typeface="Times New Roman"/>
                <a:ea typeface="Times New Roman"/>
                <a:cs typeface="Times New Roman"/>
                <a:sym typeface="Times New Roman"/>
              </a:rPr>
              <a:t>z  </a:t>
            </a:r>
            <a:r>
              <a:rPr lang="en-US" sz="2800">
                <a:latin typeface="Times New Roman"/>
                <a:ea typeface="Times New Roman"/>
                <a:cs typeface="Times New Roman"/>
                <a:sym typeface="Times New Roman"/>
              </a:rPr>
              <a:t> ) and  </a:t>
            </a:r>
            <a:r>
              <a:rPr lang="en-US" sz="2800" b="1">
                <a:latin typeface="Times New Roman"/>
                <a:ea typeface="Times New Roman"/>
                <a:cs typeface="Times New Roman"/>
                <a:sym typeface="Times New Roman"/>
              </a:rPr>
              <a:t>N </a:t>
            </a:r>
            <a:r>
              <a:rPr lang="en-US" sz="2800">
                <a:latin typeface="Noto Sans Symbols"/>
                <a:ea typeface="Noto Sans Symbols"/>
                <a:cs typeface="Noto Sans Symbols"/>
                <a:sym typeface="Noto Sans Symbols"/>
              </a:rPr>
              <a:t>=</a:t>
            </a:r>
            <a:r>
              <a:rPr lang="en-US" sz="2800">
                <a:latin typeface="Times New Roman"/>
                <a:ea typeface="Times New Roman"/>
                <a:cs typeface="Times New Roman"/>
                <a:sym typeface="Times New Roman"/>
              </a:rPr>
              <a:t> Ax </a:t>
            </a:r>
            <a:r>
              <a:rPr lang="en-US" sz="2800">
                <a:latin typeface="Noto Sans Symbols"/>
                <a:ea typeface="Noto Sans Symbols"/>
                <a:cs typeface="Noto Sans Symbols"/>
                <a:sym typeface="Noto Sans Symbols"/>
              </a:rPr>
              <a:t>+</a:t>
            </a:r>
            <a:r>
              <a:rPr lang="en-US" sz="2800">
                <a:latin typeface="Times New Roman"/>
                <a:ea typeface="Times New Roman"/>
                <a:cs typeface="Times New Roman"/>
                <a:sym typeface="Times New Roman"/>
              </a:rPr>
              <a:t> By </a:t>
            </a:r>
            <a:r>
              <a:rPr lang="en-US" sz="2800">
                <a:latin typeface="Noto Sans Symbols"/>
                <a:ea typeface="Noto Sans Symbols"/>
                <a:cs typeface="Noto Sans Symbols"/>
                <a:sym typeface="Noto Sans Symbols"/>
              </a:rPr>
              <a:t>+</a:t>
            </a:r>
            <a:r>
              <a:rPr lang="en-US" sz="2800">
                <a:latin typeface="Times New Roman"/>
                <a:ea typeface="Times New Roman"/>
                <a:cs typeface="Times New Roman"/>
                <a:sym typeface="Times New Roman"/>
              </a:rPr>
              <a:t> Cz  </a:t>
            </a:r>
            <a:endParaRPr sz="2800">
              <a:latin typeface="Times New Roman"/>
              <a:ea typeface="Times New Roman"/>
              <a:cs typeface="Times New Roman"/>
              <a:sym typeface="Times New Roman"/>
            </a:endParaRPr>
          </a:p>
          <a:p>
            <a:pPr marL="11520" lvl="0" indent="-11520" algn="l" rtl="0">
              <a:spcBef>
                <a:spcPts val="1352"/>
              </a:spcBef>
              <a:spcAft>
                <a:spcPts val="0"/>
              </a:spcAft>
              <a:buClr>
                <a:schemeClr val="dk1"/>
              </a:buClr>
              <a:buSzPct val="100000"/>
              <a:buNone/>
            </a:pPr>
            <a:r>
              <a:rPr lang="en-US" sz="2800" b="1">
                <a:latin typeface="Times New Roman"/>
                <a:ea typeface="Times New Roman"/>
                <a:cs typeface="Times New Roman"/>
                <a:sym typeface="Times New Roman"/>
              </a:rPr>
              <a:t>    V</a:t>
            </a:r>
            <a:r>
              <a:rPr lang="en-US" sz="2800" baseline="-25000">
                <a:latin typeface="Times New Roman"/>
                <a:ea typeface="Times New Roman"/>
                <a:cs typeface="Times New Roman"/>
                <a:sym typeface="Times New Roman"/>
              </a:rPr>
              <a:t>view </a:t>
            </a:r>
            <a:r>
              <a:rPr lang="en-US" sz="2800">
                <a:latin typeface="Noto Sans Symbols"/>
                <a:ea typeface="Noto Sans Symbols"/>
                <a:cs typeface="Noto Sans Symbols"/>
                <a:sym typeface="Noto Sans Symbols"/>
              </a:rPr>
              <a:t>⋅</a:t>
            </a:r>
            <a:r>
              <a:rPr lang="en-US" sz="2800">
                <a:latin typeface="Times New Roman"/>
                <a:ea typeface="Times New Roman"/>
                <a:cs typeface="Times New Roman"/>
                <a:sym typeface="Times New Roman"/>
              </a:rPr>
              <a:t> </a:t>
            </a:r>
            <a:r>
              <a:rPr lang="en-US" sz="2800" b="1">
                <a:latin typeface="Times New Roman"/>
                <a:ea typeface="Times New Roman"/>
                <a:cs typeface="Times New Roman"/>
                <a:sym typeface="Times New Roman"/>
              </a:rPr>
              <a:t>N = </a:t>
            </a:r>
            <a:r>
              <a:rPr lang="en-US" sz="2400">
                <a:latin typeface="Times New Roman"/>
                <a:ea typeface="Times New Roman"/>
                <a:cs typeface="Times New Roman"/>
                <a:sym typeface="Times New Roman"/>
              </a:rPr>
              <a:t>( 0,0, V</a:t>
            </a:r>
            <a:r>
              <a:rPr lang="en-US" sz="2400" baseline="-25000">
                <a:latin typeface="Times New Roman"/>
                <a:ea typeface="Times New Roman"/>
                <a:cs typeface="Times New Roman"/>
                <a:sym typeface="Times New Roman"/>
              </a:rPr>
              <a:t>z</a:t>
            </a:r>
            <a:r>
              <a:rPr lang="en-US" sz="2400">
                <a:latin typeface="Times New Roman"/>
                <a:ea typeface="Times New Roman"/>
                <a:cs typeface="Times New Roman"/>
                <a:sym typeface="Times New Roman"/>
              </a:rPr>
              <a:t>   ) (Ax </a:t>
            </a:r>
            <a:r>
              <a:rPr lang="en-US" sz="2400">
                <a:latin typeface="Noto Sans Symbols"/>
                <a:ea typeface="Noto Sans Symbols"/>
                <a:cs typeface="Noto Sans Symbols"/>
                <a:sym typeface="Noto Sans Symbols"/>
              </a:rPr>
              <a:t>+</a:t>
            </a:r>
            <a:r>
              <a:rPr lang="en-US" sz="2400">
                <a:latin typeface="Times New Roman"/>
                <a:ea typeface="Times New Roman"/>
                <a:cs typeface="Times New Roman"/>
                <a:sym typeface="Times New Roman"/>
              </a:rPr>
              <a:t> By </a:t>
            </a:r>
            <a:r>
              <a:rPr lang="en-US" sz="2400">
                <a:latin typeface="Noto Sans Symbols"/>
                <a:ea typeface="Noto Sans Symbols"/>
                <a:cs typeface="Noto Sans Symbols"/>
                <a:sym typeface="Noto Sans Symbols"/>
              </a:rPr>
              <a:t>+</a:t>
            </a:r>
            <a:r>
              <a:rPr lang="en-US" sz="2400">
                <a:latin typeface="Times New Roman"/>
                <a:ea typeface="Times New Roman"/>
                <a:cs typeface="Times New Roman"/>
                <a:sym typeface="Times New Roman"/>
              </a:rPr>
              <a:t> Cz )</a:t>
            </a:r>
            <a:endParaRPr/>
          </a:p>
          <a:p>
            <a:pPr marL="811620" lvl="2" indent="-228600" algn="l" rtl="0">
              <a:spcBef>
                <a:spcPts val="1352"/>
              </a:spcBef>
              <a:spcAft>
                <a:spcPts val="0"/>
              </a:spcAft>
              <a:buClr>
                <a:schemeClr val="dk1"/>
              </a:buClr>
              <a:buSzPct val="100000"/>
              <a:buNone/>
            </a:pPr>
            <a:r>
              <a:rPr lang="en-US" sz="1700">
                <a:latin typeface="Times New Roman"/>
                <a:ea typeface="Times New Roman"/>
                <a:cs typeface="Times New Roman"/>
                <a:sym typeface="Times New Roman"/>
              </a:rPr>
              <a:t>                    </a:t>
            </a:r>
            <a:r>
              <a:rPr lang="en-US" sz="2800">
                <a:latin typeface="Times New Roman"/>
                <a:ea typeface="Times New Roman"/>
                <a:cs typeface="Times New Roman"/>
                <a:sym typeface="Times New Roman"/>
              </a:rPr>
              <a:t>= V</a:t>
            </a:r>
            <a:r>
              <a:rPr lang="en-US" sz="2800" baseline="-25000">
                <a:latin typeface="Times New Roman"/>
                <a:ea typeface="Times New Roman"/>
                <a:cs typeface="Times New Roman"/>
                <a:sym typeface="Times New Roman"/>
              </a:rPr>
              <a:t>z</a:t>
            </a:r>
            <a:r>
              <a:rPr lang="en-US" sz="2800">
                <a:latin typeface="Times New Roman"/>
                <a:ea typeface="Times New Roman"/>
                <a:cs typeface="Times New Roman"/>
                <a:sym typeface="Times New Roman"/>
              </a:rPr>
              <a:t> C  ( If V</a:t>
            </a:r>
            <a:r>
              <a:rPr lang="en-US" sz="2800" baseline="-25000">
                <a:latin typeface="Times New Roman"/>
                <a:ea typeface="Times New Roman"/>
                <a:cs typeface="Times New Roman"/>
                <a:sym typeface="Times New Roman"/>
              </a:rPr>
              <a:t>z</a:t>
            </a:r>
            <a:r>
              <a:rPr lang="en-US" sz="2800">
                <a:latin typeface="Times New Roman"/>
                <a:ea typeface="Times New Roman"/>
                <a:cs typeface="Times New Roman"/>
                <a:sym typeface="Times New Roman"/>
              </a:rPr>
              <a:t>  = 1)</a:t>
            </a:r>
            <a:endParaRPr/>
          </a:p>
          <a:p>
            <a:pPr marL="811620" lvl="2" indent="-228600" algn="l" rtl="0">
              <a:spcBef>
                <a:spcPts val="1352"/>
              </a:spcBef>
              <a:spcAft>
                <a:spcPts val="0"/>
              </a:spcAft>
              <a:buClr>
                <a:schemeClr val="dk1"/>
              </a:buClr>
              <a:buSzPct val="100000"/>
              <a:buNone/>
            </a:pPr>
            <a:r>
              <a:rPr lang="en-US" sz="2800">
                <a:latin typeface="Times New Roman"/>
                <a:ea typeface="Times New Roman"/>
                <a:cs typeface="Times New Roman"/>
                <a:sym typeface="Times New Roman"/>
              </a:rPr>
              <a:t> </a:t>
            </a:r>
            <a:r>
              <a:rPr lang="en-US" sz="2800" b="1">
                <a:latin typeface="Times New Roman"/>
                <a:ea typeface="Times New Roman"/>
                <a:cs typeface="Times New Roman"/>
                <a:sym typeface="Times New Roman"/>
              </a:rPr>
              <a:t>V</a:t>
            </a:r>
            <a:r>
              <a:rPr lang="en-US" sz="2800" baseline="-25000">
                <a:latin typeface="Times New Roman"/>
                <a:ea typeface="Times New Roman"/>
                <a:cs typeface="Times New Roman"/>
                <a:sym typeface="Times New Roman"/>
              </a:rPr>
              <a:t>view </a:t>
            </a:r>
            <a:r>
              <a:rPr lang="en-US" sz="2800">
                <a:latin typeface="Noto Sans Symbols"/>
                <a:ea typeface="Noto Sans Symbols"/>
                <a:cs typeface="Noto Sans Symbols"/>
                <a:sym typeface="Noto Sans Symbols"/>
              </a:rPr>
              <a:t>⋅</a:t>
            </a:r>
            <a:r>
              <a:rPr lang="en-US" sz="2800">
                <a:latin typeface="Times New Roman"/>
                <a:ea typeface="Times New Roman"/>
                <a:cs typeface="Times New Roman"/>
                <a:sym typeface="Times New Roman"/>
              </a:rPr>
              <a:t> </a:t>
            </a:r>
            <a:r>
              <a:rPr lang="en-US" sz="2800" b="1">
                <a:latin typeface="Times New Roman"/>
                <a:ea typeface="Times New Roman"/>
                <a:cs typeface="Times New Roman"/>
                <a:sym typeface="Times New Roman"/>
              </a:rPr>
              <a:t>N</a:t>
            </a:r>
            <a:r>
              <a:rPr lang="en-US" sz="2800">
                <a:latin typeface="Times New Roman"/>
                <a:ea typeface="Times New Roman"/>
                <a:cs typeface="Times New Roman"/>
                <a:sym typeface="Times New Roman"/>
              </a:rPr>
              <a:t>      = C</a:t>
            </a:r>
            <a:endParaRPr/>
          </a:p>
        </p:txBody>
      </p:sp>
      <p:sp>
        <p:nvSpPr>
          <p:cNvPr id="1333" name="Google Shape;1333;p113"/>
          <p:cNvSpPr/>
          <p:nvPr/>
        </p:nvSpPr>
        <p:spPr>
          <a:xfrm>
            <a:off x="5867400" y="5029200"/>
            <a:ext cx="3276600" cy="1600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4" name="Google Shape;1334;p1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101</a:t>
            </a:fld>
            <a:endParaRPr/>
          </a:p>
        </p:txBody>
      </p:sp>
    </p:spTree>
  </p:cSld>
  <p:clrMapOvr>
    <a:masterClrMapping/>
  </p:clrMapOvr>
  <p:transition spd="slow">
    <p:fade thruBlk="1"/>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339"/>
        <p:cNvGrpSpPr/>
        <p:nvPr/>
      </p:nvGrpSpPr>
      <p:grpSpPr>
        <a:xfrm>
          <a:off x="0" y="0"/>
          <a:ext cx="0" cy="0"/>
          <a:chOff x="0" y="0"/>
          <a:chExt cx="0" cy="0"/>
        </a:xfrm>
      </p:grpSpPr>
      <p:sp>
        <p:nvSpPr>
          <p:cNvPr id="1340" name="Google Shape;1340;p114"/>
          <p:cNvSpPr txBox="1">
            <a:spLocks noGrp="1"/>
          </p:cNvSpPr>
          <p:nvPr>
            <p:ph type="title"/>
          </p:nvPr>
        </p:nvSpPr>
        <p:spPr>
          <a:xfrm>
            <a:off x="1447800" y="304800"/>
            <a:ext cx="5943600" cy="688741"/>
          </a:xfrm>
          <a:prstGeom prst="rect">
            <a:avLst/>
          </a:prstGeom>
          <a:noFill/>
          <a:ln>
            <a:noFill/>
          </a:ln>
        </p:spPr>
        <p:txBody>
          <a:bodyPr spcFirstLastPara="1" wrap="square" lIns="0" tIns="11500" rIns="0" bIns="0" anchor="ctr" anchorCtr="0">
            <a:spAutoFit/>
          </a:bodyPr>
          <a:lstStyle/>
          <a:p>
            <a:pPr marL="11520" lvl="0" indent="0" algn="ctr" rtl="0">
              <a:spcBef>
                <a:spcPts val="0"/>
              </a:spcBef>
              <a:spcAft>
                <a:spcPts val="0"/>
              </a:spcAft>
              <a:buClr>
                <a:schemeClr val="dk1"/>
              </a:buClr>
              <a:buSzPts val="4400"/>
              <a:buFont typeface="Calibri"/>
              <a:buNone/>
            </a:pPr>
            <a:r>
              <a:rPr lang="en-US"/>
              <a:t>Back-Face Detection</a:t>
            </a:r>
            <a:endParaRPr/>
          </a:p>
        </p:txBody>
      </p:sp>
      <p:sp>
        <p:nvSpPr>
          <p:cNvPr id="1341" name="Google Shape;1341;p114"/>
          <p:cNvSpPr/>
          <p:nvPr/>
        </p:nvSpPr>
        <p:spPr>
          <a:xfrm>
            <a:off x="1066800" y="1143000"/>
            <a:ext cx="6868503" cy="296442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2" name="Google Shape;1342;p114"/>
          <p:cNvSpPr txBox="1"/>
          <p:nvPr/>
        </p:nvSpPr>
        <p:spPr>
          <a:xfrm>
            <a:off x="228600" y="4038600"/>
            <a:ext cx="8915400" cy="2173896"/>
          </a:xfrm>
          <a:prstGeom prst="rect">
            <a:avLst/>
          </a:prstGeom>
          <a:noFill/>
          <a:ln>
            <a:noFill/>
          </a:ln>
        </p:spPr>
        <p:txBody>
          <a:bodyPr spcFirstLastPara="1" wrap="square" lIns="0" tIns="4025" rIns="0" bIns="0" anchor="t" anchorCtr="0">
            <a:spAutoFit/>
          </a:bodyPr>
          <a:lstStyle/>
          <a:p>
            <a:pPr marL="0" marR="333509" lvl="0" indent="0" algn="l" rtl="0">
              <a:spcBef>
                <a:spcPts val="0"/>
              </a:spcBef>
              <a:spcAft>
                <a:spcPts val="0"/>
              </a:spcAft>
              <a:buNone/>
            </a:pPr>
            <a:r>
              <a:rPr lang="en-US" sz="3400">
                <a:solidFill>
                  <a:schemeClr val="dk1"/>
                </a:solidFill>
                <a:latin typeface="Times New Roman"/>
                <a:ea typeface="Times New Roman"/>
                <a:cs typeface="Times New Roman"/>
                <a:sym typeface="Times New Roman"/>
              </a:rPr>
              <a:t>Sign(C ) ≥ 0  🡪 Surface is back(invisible)</a:t>
            </a:r>
            <a:endParaRPr sz="3400">
              <a:solidFill>
                <a:schemeClr val="dk1"/>
              </a:solidFill>
              <a:latin typeface="Times New Roman"/>
              <a:ea typeface="Times New Roman"/>
              <a:cs typeface="Times New Roman"/>
              <a:sym typeface="Times New Roman"/>
            </a:endParaRPr>
          </a:p>
          <a:p>
            <a:pPr marL="0" marR="333509" lvl="0" indent="0" algn="l" rtl="0">
              <a:spcBef>
                <a:spcPts val="200"/>
              </a:spcBef>
              <a:spcAft>
                <a:spcPts val="0"/>
              </a:spcAft>
              <a:buNone/>
            </a:pPr>
            <a:r>
              <a:rPr lang="en-US" sz="3400">
                <a:solidFill>
                  <a:schemeClr val="dk1"/>
                </a:solidFill>
                <a:latin typeface="Times New Roman"/>
                <a:ea typeface="Times New Roman"/>
                <a:cs typeface="Times New Roman"/>
                <a:sym typeface="Times New Roman"/>
              </a:rPr>
              <a:t>Sign(C ) &lt; 0  🡪 Surface if front (visible)</a:t>
            </a:r>
            <a:endParaRPr sz="3400">
              <a:solidFill>
                <a:schemeClr val="dk1"/>
              </a:solidFill>
              <a:latin typeface="Times New Roman"/>
              <a:ea typeface="Times New Roman"/>
              <a:cs typeface="Times New Roman"/>
              <a:sym typeface="Times New Roman"/>
            </a:endParaRPr>
          </a:p>
          <a:p>
            <a:pPr marL="0" marR="333509" lvl="0" indent="0" algn="ctr" rtl="0">
              <a:spcBef>
                <a:spcPts val="200"/>
              </a:spcBef>
              <a:spcAft>
                <a:spcPts val="0"/>
              </a:spcAft>
              <a:buNone/>
            </a:pPr>
            <a:endParaRPr sz="3400">
              <a:solidFill>
                <a:schemeClr val="dk1"/>
              </a:solidFill>
              <a:latin typeface="Times New Roman"/>
              <a:ea typeface="Times New Roman"/>
              <a:cs typeface="Times New Roman"/>
              <a:sym typeface="Times New Roman"/>
            </a:endParaRPr>
          </a:p>
          <a:p>
            <a:pPr marL="0" marR="333509" lvl="0" indent="0" algn="ctr" rtl="0">
              <a:spcBef>
                <a:spcPts val="200"/>
              </a:spcBef>
              <a:spcAft>
                <a:spcPts val="0"/>
              </a:spcAft>
              <a:buNone/>
            </a:pPr>
            <a:endParaRPr sz="3400">
              <a:solidFill>
                <a:schemeClr val="dk1"/>
              </a:solidFill>
              <a:latin typeface="Times New Roman"/>
              <a:ea typeface="Times New Roman"/>
              <a:cs typeface="Times New Roman"/>
              <a:sym typeface="Times New Roman"/>
            </a:endParaRPr>
          </a:p>
        </p:txBody>
      </p:sp>
      <p:sp>
        <p:nvSpPr>
          <p:cNvPr id="1343" name="Google Shape;1343;p1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102</a:t>
            </a:fld>
            <a:endParaRPr/>
          </a:p>
        </p:txBody>
      </p:sp>
    </p:spTree>
  </p:cSld>
  <p:clrMapOvr>
    <a:masterClrMapping/>
  </p:clrMapOvr>
  <p:transition spd="slow">
    <p:fade thruBlk="1"/>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348"/>
        <p:cNvGrpSpPr/>
        <p:nvPr/>
      </p:nvGrpSpPr>
      <p:grpSpPr>
        <a:xfrm>
          <a:off x="0" y="0"/>
          <a:ext cx="0" cy="0"/>
          <a:chOff x="0" y="0"/>
          <a:chExt cx="0" cy="0"/>
        </a:xfrm>
      </p:grpSpPr>
      <p:sp>
        <p:nvSpPr>
          <p:cNvPr id="1349" name="Google Shape;1349;p115"/>
          <p:cNvSpPr txBox="1">
            <a:spLocks noGrp="1"/>
          </p:cNvSpPr>
          <p:nvPr>
            <p:ph type="title"/>
          </p:nvPr>
        </p:nvSpPr>
        <p:spPr>
          <a:xfrm>
            <a:off x="457200" y="274638"/>
            <a:ext cx="8229600" cy="5635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Back-Face Detection</a:t>
            </a:r>
            <a:endParaRPr/>
          </a:p>
        </p:txBody>
      </p:sp>
      <p:sp>
        <p:nvSpPr>
          <p:cNvPr id="1350" name="Google Shape;1350;p115"/>
          <p:cNvSpPr txBox="1">
            <a:spLocks noGrp="1"/>
          </p:cNvSpPr>
          <p:nvPr>
            <p:ph type="body" idx="1"/>
          </p:nvPr>
        </p:nvSpPr>
        <p:spPr>
          <a:xfrm>
            <a:off x="304800" y="9144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b="1"/>
              <a:t>Limitations:</a:t>
            </a:r>
            <a:endParaRPr/>
          </a:p>
          <a:p>
            <a:pPr marL="742950" lvl="1" indent="-285750" algn="l" rtl="0">
              <a:spcBef>
                <a:spcPts val="560"/>
              </a:spcBef>
              <a:spcAft>
                <a:spcPts val="0"/>
              </a:spcAft>
              <a:buClr>
                <a:schemeClr val="dk1"/>
              </a:buClr>
              <a:buSzPts val="2800"/>
              <a:buChar char="–"/>
            </a:pPr>
            <a:r>
              <a:rPr lang="en-US"/>
              <a:t>Used only for solid objects modeled as a polygon mesh.</a:t>
            </a:r>
            <a:endParaRPr/>
          </a:p>
          <a:p>
            <a:pPr marL="742950" lvl="1" indent="-285750" algn="l" rtl="0">
              <a:spcBef>
                <a:spcPts val="560"/>
              </a:spcBef>
              <a:spcAft>
                <a:spcPts val="0"/>
              </a:spcAft>
              <a:buClr>
                <a:schemeClr val="dk1"/>
              </a:buClr>
              <a:buSzPts val="2800"/>
              <a:buChar char="–"/>
            </a:pPr>
            <a:r>
              <a:rPr lang="en-US"/>
              <a:t>Problematic for concave polyhedra.</a:t>
            </a:r>
            <a:endParaRPr/>
          </a:p>
          <a:p>
            <a:pPr marL="1143000" lvl="2" indent="-228600" algn="l" rtl="0">
              <a:spcBef>
                <a:spcPts val="480"/>
              </a:spcBef>
              <a:spcAft>
                <a:spcPts val="0"/>
              </a:spcAft>
              <a:buClr>
                <a:schemeClr val="dk1"/>
              </a:buClr>
              <a:buSzPts val="2400"/>
              <a:buChar char="•"/>
            </a:pPr>
            <a:r>
              <a:rPr lang="en-US"/>
              <a:t>e.g. partially hidden face will not be eliminated by Back-face removal.</a:t>
            </a:r>
            <a:endParaRPr/>
          </a:p>
          <a:p>
            <a:pPr marL="342900" lvl="0" indent="-139700" algn="l" rtl="0">
              <a:spcBef>
                <a:spcPts val="640"/>
              </a:spcBef>
              <a:spcAft>
                <a:spcPts val="0"/>
              </a:spcAft>
              <a:buClr>
                <a:schemeClr val="dk1"/>
              </a:buClr>
              <a:buSzPts val="3200"/>
              <a:buNone/>
            </a:pPr>
            <a:endParaRPr b="1"/>
          </a:p>
        </p:txBody>
      </p:sp>
      <p:pic>
        <p:nvPicPr>
          <p:cNvPr id="1351" name="Google Shape;1351;p115"/>
          <p:cNvPicPr preferRelativeResize="0"/>
          <p:nvPr/>
        </p:nvPicPr>
        <p:blipFill rotWithShape="1">
          <a:blip r:embed="rId3">
            <a:alphaModFix/>
          </a:blip>
          <a:srcRect/>
          <a:stretch/>
        </p:blipFill>
        <p:spPr>
          <a:xfrm>
            <a:off x="3048000" y="4038600"/>
            <a:ext cx="2238375" cy="1990725"/>
          </a:xfrm>
          <a:prstGeom prst="rect">
            <a:avLst/>
          </a:prstGeom>
          <a:noFill/>
          <a:ln>
            <a:noFill/>
          </a:ln>
        </p:spPr>
      </p:pic>
      <p:sp>
        <p:nvSpPr>
          <p:cNvPr id="1352" name="Google Shape;1352;p1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103</a:t>
            </a:fld>
            <a:endParaRPr/>
          </a:p>
        </p:txBody>
      </p:sp>
    </p:spTree>
  </p:cSld>
  <p:clrMapOvr>
    <a:masterClrMapping/>
  </p:clrMapOvr>
  <p:transition spd="slow">
    <p:fade thruBlk="1"/>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357"/>
        <p:cNvGrpSpPr/>
        <p:nvPr/>
      </p:nvGrpSpPr>
      <p:grpSpPr>
        <a:xfrm>
          <a:off x="0" y="0"/>
          <a:ext cx="0" cy="0"/>
          <a:chOff x="0" y="0"/>
          <a:chExt cx="0" cy="0"/>
        </a:xfrm>
      </p:grpSpPr>
      <p:sp>
        <p:nvSpPr>
          <p:cNvPr id="1358" name="Google Shape;1358;p1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4000">
                <a:solidFill>
                  <a:schemeClr val="dk1"/>
                </a:solidFill>
              </a:rPr>
              <a:t>Depth buffer method</a:t>
            </a:r>
            <a:br>
              <a:rPr lang="en-US" sz="4000">
                <a:solidFill>
                  <a:schemeClr val="dk1"/>
                </a:solidFill>
              </a:rPr>
            </a:br>
            <a:endParaRPr sz="4000">
              <a:solidFill>
                <a:schemeClr val="dk1"/>
              </a:solidFill>
            </a:endParaRPr>
          </a:p>
        </p:txBody>
      </p:sp>
      <p:sp>
        <p:nvSpPr>
          <p:cNvPr id="1359" name="Google Shape;1359;p116"/>
          <p:cNvSpPr txBox="1">
            <a:spLocks noGrp="1"/>
          </p:cNvSpPr>
          <p:nvPr>
            <p:ph type="body" idx="1"/>
          </p:nvPr>
        </p:nvSpPr>
        <p:spPr>
          <a:xfrm>
            <a:off x="304800" y="914400"/>
            <a:ext cx="8610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None/>
            </a:pPr>
            <a:r>
              <a:rPr lang="en-US" b="1"/>
              <a:t>Advantage</a:t>
            </a:r>
            <a:endParaRPr/>
          </a:p>
          <a:p>
            <a:pPr marL="342900" lvl="0" indent="-342900" algn="l" rtl="0">
              <a:spcBef>
                <a:spcPts val="640"/>
              </a:spcBef>
              <a:spcAft>
                <a:spcPts val="0"/>
              </a:spcAft>
              <a:buClr>
                <a:schemeClr val="dk1"/>
              </a:buClr>
              <a:buSzPts val="3200"/>
              <a:buChar char="•"/>
            </a:pPr>
            <a:r>
              <a:rPr lang="en-US"/>
              <a:t>Always works and is simple to implement =&gt; used in hardware</a:t>
            </a:r>
            <a:endParaRPr/>
          </a:p>
          <a:p>
            <a:pPr marL="342900" lvl="0" indent="-342900" algn="l" rtl="0">
              <a:spcBef>
                <a:spcPts val="640"/>
              </a:spcBef>
              <a:spcAft>
                <a:spcPts val="0"/>
              </a:spcAft>
              <a:buClr>
                <a:schemeClr val="dk1"/>
              </a:buClr>
              <a:buSzPts val="3200"/>
              <a:buNone/>
            </a:pPr>
            <a:r>
              <a:rPr lang="en-US"/>
              <a:t> </a:t>
            </a:r>
            <a:r>
              <a:rPr lang="en-US" b="1"/>
              <a:t>Disadvantages</a:t>
            </a:r>
            <a:endParaRPr/>
          </a:p>
          <a:p>
            <a:pPr marL="342900" lvl="0" indent="-342900" algn="l" rtl="0">
              <a:spcBef>
                <a:spcPts val="640"/>
              </a:spcBef>
              <a:spcAft>
                <a:spcPts val="0"/>
              </a:spcAft>
              <a:buClr>
                <a:schemeClr val="dk1"/>
              </a:buClr>
              <a:buSzPts val="3200"/>
              <a:buChar char="•"/>
            </a:pPr>
            <a:r>
              <a:rPr lang="en-US"/>
              <a:t>Large memory requirements</a:t>
            </a:r>
            <a:endParaRPr/>
          </a:p>
          <a:p>
            <a:pPr marL="342900" lvl="0" indent="-342900" algn="l" rtl="0">
              <a:spcBef>
                <a:spcPts val="640"/>
              </a:spcBef>
              <a:spcAft>
                <a:spcPts val="0"/>
              </a:spcAft>
              <a:buClr>
                <a:schemeClr val="dk1"/>
              </a:buClr>
              <a:buSzPts val="3200"/>
              <a:buNone/>
            </a:pPr>
            <a:r>
              <a:rPr lang="en-US"/>
              <a:t>    </a:t>
            </a:r>
            <a:endParaRPr/>
          </a:p>
        </p:txBody>
      </p:sp>
      <p:sp>
        <p:nvSpPr>
          <p:cNvPr id="1360" name="Google Shape;1360;p1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104</a:t>
            </a:fld>
            <a:endParaRPr/>
          </a:p>
        </p:txBody>
      </p:sp>
    </p:spTree>
  </p:cSld>
  <p:clrMapOvr>
    <a:masterClrMapping/>
  </p:clrMapOvr>
  <p:transition spd="slow">
    <p:fade thruBlk="1"/>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365"/>
        <p:cNvGrpSpPr/>
        <p:nvPr/>
      </p:nvGrpSpPr>
      <p:grpSpPr>
        <a:xfrm>
          <a:off x="0" y="0"/>
          <a:ext cx="0" cy="0"/>
          <a:chOff x="0" y="0"/>
          <a:chExt cx="0" cy="0"/>
        </a:xfrm>
      </p:grpSpPr>
      <p:sp>
        <p:nvSpPr>
          <p:cNvPr id="1366" name="Google Shape;1366;p117"/>
          <p:cNvSpPr txBox="1">
            <a:spLocks noGrp="1"/>
          </p:cNvSpPr>
          <p:nvPr>
            <p:ph type="title"/>
          </p:nvPr>
        </p:nvSpPr>
        <p:spPr>
          <a:xfrm>
            <a:off x="533400" y="0"/>
            <a:ext cx="8229600" cy="8382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3200" b="1"/>
              <a:t>OpenGL Visibility-Detection Functions</a:t>
            </a:r>
            <a:endParaRPr sz="3200">
              <a:solidFill>
                <a:schemeClr val="dk1"/>
              </a:solidFill>
            </a:endParaRPr>
          </a:p>
        </p:txBody>
      </p:sp>
      <p:sp>
        <p:nvSpPr>
          <p:cNvPr id="1367" name="Google Shape;1367;p117"/>
          <p:cNvSpPr txBox="1">
            <a:spLocks noGrp="1"/>
          </p:cNvSpPr>
          <p:nvPr>
            <p:ph type="body" idx="1"/>
          </p:nvPr>
        </p:nvSpPr>
        <p:spPr>
          <a:xfrm>
            <a:off x="304800" y="13716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b="1"/>
              <a:t>OpenGL Polygon-Culling Functions</a:t>
            </a:r>
            <a:endParaRPr/>
          </a:p>
          <a:p>
            <a:pPr marL="342900" lvl="0" indent="-342900" algn="l" rtl="0">
              <a:spcBef>
                <a:spcPts val="640"/>
              </a:spcBef>
              <a:spcAft>
                <a:spcPts val="0"/>
              </a:spcAft>
              <a:buClr>
                <a:schemeClr val="dk1"/>
              </a:buClr>
              <a:buSzPts val="3200"/>
              <a:buChar char="•"/>
            </a:pPr>
            <a:r>
              <a:rPr lang="en-US" b="1"/>
              <a:t>OpenGL Depth-Buffer Functions</a:t>
            </a:r>
            <a:endParaRPr/>
          </a:p>
          <a:p>
            <a:pPr marL="342900" lvl="0" indent="-342900" algn="l" rtl="0">
              <a:spcBef>
                <a:spcPts val="640"/>
              </a:spcBef>
              <a:spcAft>
                <a:spcPts val="0"/>
              </a:spcAft>
              <a:buClr>
                <a:schemeClr val="dk1"/>
              </a:buClr>
              <a:buSzPts val="3200"/>
              <a:buChar char="•"/>
            </a:pPr>
            <a:r>
              <a:rPr lang="en-US" b="1"/>
              <a:t>OpenGL Wire-Frame Surface-Visibility Methods</a:t>
            </a:r>
            <a:endParaRPr/>
          </a:p>
          <a:p>
            <a:pPr marL="342900" lvl="0" indent="-342900" algn="l" rtl="0">
              <a:spcBef>
                <a:spcPts val="640"/>
              </a:spcBef>
              <a:spcAft>
                <a:spcPts val="0"/>
              </a:spcAft>
              <a:buClr>
                <a:schemeClr val="dk1"/>
              </a:buClr>
              <a:buSzPts val="3200"/>
              <a:buChar char="•"/>
            </a:pPr>
            <a:r>
              <a:rPr lang="en-US" b="1"/>
              <a:t>OpenGL Depth-Cueing Function</a:t>
            </a:r>
            <a:endParaRPr/>
          </a:p>
          <a:p>
            <a:pPr marL="342900" lvl="0" indent="-139700" algn="l" rtl="0">
              <a:spcBef>
                <a:spcPts val="640"/>
              </a:spcBef>
              <a:spcAft>
                <a:spcPts val="0"/>
              </a:spcAft>
              <a:buClr>
                <a:schemeClr val="dk1"/>
              </a:buClr>
              <a:buSzPts val="3200"/>
              <a:buNone/>
            </a:pPr>
            <a:endParaRPr>
              <a:solidFill>
                <a:srgbClr val="FF0000"/>
              </a:solidFill>
            </a:endParaRPr>
          </a:p>
          <a:p>
            <a:pPr marL="342900" lvl="0" indent="-139700" algn="l" rtl="0">
              <a:spcBef>
                <a:spcPts val="640"/>
              </a:spcBef>
              <a:spcAft>
                <a:spcPts val="0"/>
              </a:spcAft>
              <a:buClr>
                <a:schemeClr val="dk1"/>
              </a:buClr>
              <a:buSzPts val="3200"/>
              <a:buNone/>
            </a:pPr>
            <a:endParaRPr>
              <a:solidFill>
                <a:srgbClr val="FF0000"/>
              </a:solidFill>
            </a:endParaRPr>
          </a:p>
          <a:p>
            <a:pPr marL="342900" lvl="0" indent="-139700" algn="l" rtl="0">
              <a:spcBef>
                <a:spcPts val="640"/>
              </a:spcBef>
              <a:spcAft>
                <a:spcPts val="0"/>
              </a:spcAft>
              <a:buClr>
                <a:schemeClr val="dk1"/>
              </a:buClr>
              <a:buSzPts val="3200"/>
              <a:buNone/>
            </a:pPr>
            <a:endParaRPr>
              <a:solidFill>
                <a:srgbClr val="FF0000"/>
              </a:solidFill>
            </a:endParaRPr>
          </a:p>
        </p:txBody>
      </p:sp>
      <p:sp>
        <p:nvSpPr>
          <p:cNvPr id="1368" name="Google Shape;1368;p1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105</a:t>
            </a:fld>
            <a:endParaRPr/>
          </a:p>
        </p:txBody>
      </p:sp>
    </p:spTree>
  </p:cSld>
  <p:clrMapOvr>
    <a:masterClrMapping/>
  </p:clrMapOvr>
  <p:transition spd="slow">
    <p:fade thruBlk="1"/>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373"/>
        <p:cNvGrpSpPr/>
        <p:nvPr/>
      </p:nvGrpSpPr>
      <p:grpSpPr>
        <a:xfrm>
          <a:off x="0" y="0"/>
          <a:ext cx="0" cy="0"/>
          <a:chOff x="0" y="0"/>
          <a:chExt cx="0" cy="0"/>
        </a:xfrm>
      </p:grpSpPr>
      <p:sp>
        <p:nvSpPr>
          <p:cNvPr id="1374" name="Google Shape;1374;p118"/>
          <p:cNvSpPr txBox="1">
            <a:spLocks noGrp="1"/>
          </p:cNvSpPr>
          <p:nvPr>
            <p:ph type="title"/>
          </p:nvPr>
        </p:nvSpPr>
        <p:spPr>
          <a:xfrm>
            <a:off x="533400" y="0"/>
            <a:ext cx="8229600" cy="8382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3200" b="1"/>
              <a:t>OpenGL Visibility-Detection Functions</a:t>
            </a:r>
            <a:endParaRPr sz="3200">
              <a:solidFill>
                <a:schemeClr val="dk1"/>
              </a:solidFill>
            </a:endParaRPr>
          </a:p>
        </p:txBody>
      </p:sp>
      <p:sp>
        <p:nvSpPr>
          <p:cNvPr id="1375" name="Google Shape;1375;p118"/>
          <p:cNvSpPr txBox="1">
            <a:spLocks noGrp="1"/>
          </p:cNvSpPr>
          <p:nvPr>
            <p:ph type="body" idx="1"/>
          </p:nvPr>
        </p:nvSpPr>
        <p:spPr>
          <a:xfrm>
            <a:off x="304800" y="914400"/>
            <a:ext cx="8229600" cy="4983163"/>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l" rtl="0">
              <a:spcBef>
                <a:spcPts val="0"/>
              </a:spcBef>
              <a:spcAft>
                <a:spcPts val="0"/>
              </a:spcAft>
              <a:buClr>
                <a:srgbClr val="FF0000"/>
              </a:buClr>
              <a:buSzPct val="100000"/>
              <a:buChar char="•"/>
            </a:pPr>
            <a:r>
              <a:rPr lang="en-US" b="1">
                <a:solidFill>
                  <a:srgbClr val="FF0000"/>
                </a:solidFill>
              </a:rPr>
              <a:t>OpenGL Polygon-Culling Functions</a:t>
            </a:r>
            <a:endParaRPr/>
          </a:p>
          <a:p>
            <a:pPr marL="342900" lvl="0" indent="-342900" algn="l" rtl="0">
              <a:spcBef>
                <a:spcPts val="544"/>
              </a:spcBef>
              <a:spcAft>
                <a:spcPts val="0"/>
              </a:spcAft>
              <a:buClr>
                <a:schemeClr val="dk1"/>
              </a:buClr>
              <a:buSzPct val="100000"/>
              <a:buChar char="•"/>
            </a:pPr>
            <a:r>
              <a:rPr lang="en-US"/>
              <a:t>Back-face removal is accomplished with the functions</a:t>
            </a:r>
            <a:endParaRPr/>
          </a:p>
          <a:p>
            <a:pPr marL="742950" lvl="1" indent="-285750" algn="l" rtl="0">
              <a:spcBef>
                <a:spcPts val="561"/>
              </a:spcBef>
              <a:spcAft>
                <a:spcPts val="0"/>
              </a:spcAft>
              <a:buClr>
                <a:schemeClr val="dk1"/>
              </a:buClr>
              <a:buSzPct val="100000"/>
              <a:buNone/>
            </a:pPr>
            <a:r>
              <a:rPr lang="en-US" sz="3300" b="1"/>
              <a:t>glEnable (GL_CULL_FACE);</a:t>
            </a:r>
            <a:endParaRPr/>
          </a:p>
          <a:p>
            <a:pPr marL="742950" lvl="1" indent="-285750" algn="l" rtl="0">
              <a:spcBef>
                <a:spcPts val="561"/>
              </a:spcBef>
              <a:spcAft>
                <a:spcPts val="0"/>
              </a:spcAft>
              <a:buClr>
                <a:schemeClr val="dk1"/>
              </a:buClr>
              <a:buSzPct val="100000"/>
              <a:buNone/>
            </a:pPr>
            <a:r>
              <a:rPr lang="en-US" sz="3300" b="1"/>
              <a:t>glCullFace (mode);</a:t>
            </a:r>
            <a:endParaRPr/>
          </a:p>
          <a:p>
            <a:pPr marL="342900" lvl="0" indent="-342900" algn="l" rtl="0">
              <a:spcBef>
                <a:spcPts val="544"/>
              </a:spcBef>
              <a:spcAft>
                <a:spcPts val="0"/>
              </a:spcAft>
              <a:buClr>
                <a:schemeClr val="dk1"/>
              </a:buClr>
              <a:buSzPct val="100000"/>
              <a:buNone/>
            </a:pPr>
            <a:r>
              <a:rPr lang="en-US"/>
              <a:t>		 where parameter mode is assigned the value 			GL_BACK, </a:t>
            </a:r>
            <a:endParaRPr/>
          </a:p>
          <a:p>
            <a:pPr marL="342900" lvl="0" indent="-342900" algn="l" rtl="0">
              <a:spcBef>
                <a:spcPts val="544"/>
              </a:spcBef>
              <a:spcAft>
                <a:spcPts val="0"/>
              </a:spcAft>
              <a:buClr>
                <a:schemeClr val="dk1"/>
              </a:buClr>
              <a:buSzPct val="100000"/>
              <a:buNone/>
            </a:pPr>
            <a:r>
              <a:rPr lang="en-US"/>
              <a:t>			GL_FRONT</a:t>
            </a:r>
            <a:endParaRPr/>
          </a:p>
          <a:p>
            <a:pPr marL="342900" lvl="0" indent="-342900" algn="l" rtl="0">
              <a:spcBef>
                <a:spcPts val="544"/>
              </a:spcBef>
              <a:spcAft>
                <a:spcPts val="0"/>
              </a:spcAft>
              <a:buClr>
                <a:schemeClr val="dk1"/>
              </a:buClr>
              <a:buSzPct val="100000"/>
              <a:buNone/>
            </a:pPr>
            <a:r>
              <a:rPr lang="en-US"/>
              <a:t>			GL_FRONT_AND_BACK</a:t>
            </a:r>
            <a:endParaRPr/>
          </a:p>
          <a:p>
            <a:pPr marL="342900" lvl="0" indent="-342900" algn="l" rtl="0">
              <a:spcBef>
                <a:spcPts val="544"/>
              </a:spcBef>
              <a:spcAft>
                <a:spcPts val="0"/>
              </a:spcAft>
              <a:buClr>
                <a:schemeClr val="dk1"/>
              </a:buClr>
              <a:buSzPct val="100000"/>
              <a:buChar char="•"/>
            </a:pPr>
            <a:r>
              <a:rPr lang="en-US"/>
              <a:t>By default, parameter mode in the glCullFace function has the value GL_BACK</a:t>
            </a:r>
            <a:endParaRPr/>
          </a:p>
          <a:p>
            <a:pPr marL="342900" lvl="0" indent="-342900" algn="l" rtl="0">
              <a:spcBef>
                <a:spcPts val="544"/>
              </a:spcBef>
              <a:spcAft>
                <a:spcPts val="0"/>
              </a:spcAft>
              <a:buClr>
                <a:schemeClr val="dk1"/>
              </a:buClr>
              <a:buSzPct val="100000"/>
              <a:buChar char="•"/>
            </a:pPr>
            <a:r>
              <a:rPr lang="en-US"/>
              <a:t>The culling routine is turned off with</a:t>
            </a:r>
            <a:endParaRPr/>
          </a:p>
          <a:p>
            <a:pPr marL="342900" lvl="0" indent="-342900" algn="l" rtl="0">
              <a:spcBef>
                <a:spcPts val="544"/>
              </a:spcBef>
              <a:spcAft>
                <a:spcPts val="0"/>
              </a:spcAft>
              <a:buClr>
                <a:schemeClr val="dk1"/>
              </a:buClr>
              <a:buSzPct val="100000"/>
              <a:buNone/>
            </a:pPr>
            <a:r>
              <a:rPr lang="en-US" b="1"/>
              <a:t>     glDisable (GL_CULL_FACE);</a:t>
            </a:r>
            <a:endParaRPr b="1">
              <a:solidFill>
                <a:srgbClr val="FF0000"/>
              </a:solidFill>
            </a:endParaRPr>
          </a:p>
        </p:txBody>
      </p:sp>
      <p:sp>
        <p:nvSpPr>
          <p:cNvPr id="1376" name="Google Shape;1376;p1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106</a:t>
            </a:fld>
            <a:endParaRPr/>
          </a:p>
        </p:txBody>
      </p:sp>
    </p:spTree>
  </p:cSld>
  <p:clrMapOvr>
    <a:masterClrMapping/>
  </p:clrMapOvr>
  <p:transition spd="slow">
    <p:fade thruBlk="1"/>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381"/>
        <p:cNvGrpSpPr/>
        <p:nvPr/>
      </p:nvGrpSpPr>
      <p:grpSpPr>
        <a:xfrm>
          <a:off x="0" y="0"/>
          <a:ext cx="0" cy="0"/>
          <a:chOff x="0" y="0"/>
          <a:chExt cx="0" cy="0"/>
        </a:xfrm>
      </p:grpSpPr>
      <p:sp>
        <p:nvSpPr>
          <p:cNvPr id="1382" name="Google Shape;1382;p119"/>
          <p:cNvSpPr txBox="1">
            <a:spLocks noGrp="1"/>
          </p:cNvSpPr>
          <p:nvPr>
            <p:ph type="title"/>
          </p:nvPr>
        </p:nvSpPr>
        <p:spPr>
          <a:xfrm>
            <a:off x="533400" y="0"/>
            <a:ext cx="8229600" cy="8382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3200" b="1"/>
              <a:t>OpenGL Visibility-Detection Functions</a:t>
            </a:r>
            <a:endParaRPr sz="3200">
              <a:solidFill>
                <a:schemeClr val="dk1"/>
              </a:solidFill>
            </a:endParaRPr>
          </a:p>
        </p:txBody>
      </p:sp>
      <p:sp>
        <p:nvSpPr>
          <p:cNvPr id="1383" name="Google Shape;1383;p119"/>
          <p:cNvSpPr txBox="1">
            <a:spLocks noGrp="1"/>
          </p:cNvSpPr>
          <p:nvPr>
            <p:ph type="body" idx="1"/>
          </p:nvPr>
        </p:nvSpPr>
        <p:spPr>
          <a:xfrm>
            <a:off x="304800" y="838200"/>
            <a:ext cx="88392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0000"/>
              </a:buClr>
              <a:buSzPts val="3200"/>
              <a:buChar char="•"/>
            </a:pPr>
            <a:r>
              <a:rPr lang="en-US" b="1">
                <a:solidFill>
                  <a:srgbClr val="FF0000"/>
                </a:solidFill>
              </a:rPr>
              <a:t>OpenGL Depth-Buffer Functions</a:t>
            </a:r>
            <a:endParaRPr/>
          </a:p>
          <a:p>
            <a:pPr marL="342900" lvl="0" indent="-342900" algn="l" rtl="0">
              <a:spcBef>
                <a:spcPts val="640"/>
              </a:spcBef>
              <a:spcAft>
                <a:spcPts val="0"/>
              </a:spcAft>
              <a:buClr>
                <a:schemeClr val="dk1"/>
              </a:buClr>
              <a:buSzPts val="3200"/>
              <a:buChar char="•"/>
            </a:pPr>
            <a:r>
              <a:rPr lang="en-US"/>
              <a:t>To use the OpenGL depth-buffer visibility-detection routines, we first need to modify the</a:t>
            </a:r>
            <a:endParaRPr/>
          </a:p>
          <a:p>
            <a:pPr marL="342900" lvl="0" indent="-342900" algn="l" rtl="0">
              <a:spcBef>
                <a:spcPts val="640"/>
              </a:spcBef>
              <a:spcAft>
                <a:spcPts val="0"/>
              </a:spcAft>
              <a:buClr>
                <a:schemeClr val="dk1"/>
              </a:buClr>
              <a:buSzPts val="3200"/>
              <a:buNone/>
            </a:pPr>
            <a:r>
              <a:rPr lang="en-US"/>
              <a:t>    GL Utility Toolkit (GLUT) initialization function for the display mode to include a request for the depth buffer, as well as for the refresh buffer</a:t>
            </a:r>
            <a:endParaRPr/>
          </a:p>
          <a:p>
            <a:pPr marL="342900" lvl="0" indent="-342900" algn="l" rtl="0">
              <a:spcBef>
                <a:spcPts val="480"/>
              </a:spcBef>
              <a:spcAft>
                <a:spcPts val="0"/>
              </a:spcAft>
              <a:buClr>
                <a:schemeClr val="dk1"/>
              </a:buClr>
              <a:buSzPts val="2400"/>
              <a:buNone/>
            </a:pPr>
            <a:endParaRPr sz="2400" b="1"/>
          </a:p>
          <a:p>
            <a:pPr marL="342900" lvl="0" indent="-342900" algn="l" rtl="0">
              <a:spcBef>
                <a:spcPts val="480"/>
              </a:spcBef>
              <a:spcAft>
                <a:spcPts val="0"/>
              </a:spcAft>
              <a:buClr>
                <a:schemeClr val="dk1"/>
              </a:buClr>
              <a:buSzPts val="2400"/>
              <a:buNone/>
            </a:pPr>
            <a:r>
              <a:rPr lang="en-US" sz="2400" b="1"/>
              <a:t>glutInitDisplayMode (GLUT_SINGLE | GLUT_RGB | GLUT_DEPTH);</a:t>
            </a:r>
            <a:endParaRPr sz="2400">
              <a:solidFill>
                <a:srgbClr val="FF0000"/>
              </a:solidFill>
            </a:endParaRPr>
          </a:p>
        </p:txBody>
      </p:sp>
      <p:sp>
        <p:nvSpPr>
          <p:cNvPr id="1384" name="Google Shape;1384;p1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107</a:t>
            </a:fld>
            <a:endParaRPr/>
          </a:p>
        </p:txBody>
      </p:sp>
    </p:spTree>
  </p:cSld>
  <p:clrMapOvr>
    <a:masterClrMapping/>
  </p:clrMapOvr>
  <p:transition spd="slow">
    <p:fade thruBlk="1"/>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389"/>
        <p:cNvGrpSpPr/>
        <p:nvPr/>
      </p:nvGrpSpPr>
      <p:grpSpPr>
        <a:xfrm>
          <a:off x="0" y="0"/>
          <a:ext cx="0" cy="0"/>
          <a:chOff x="0" y="0"/>
          <a:chExt cx="0" cy="0"/>
        </a:xfrm>
      </p:grpSpPr>
      <p:sp>
        <p:nvSpPr>
          <p:cNvPr id="1390" name="Google Shape;1390;p120"/>
          <p:cNvSpPr txBox="1">
            <a:spLocks noGrp="1"/>
          </p:cNvSpPr>
          <p:nvPr>
            <p:ph type="title"/>
          </p:nvPr>
        </p:nvSpPr>
        <p:spPr>
          <a:xfrm>
            <a:off x="533400" y="0"/>
            <a:ext cx="8229600" cy="8382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3200" b="1"/>
              <a:t>OpenGL Visibility-Detection Functions</a:t>
            </a:r>
            <a:endParaRPr sz="3200">
              <a:solidFill>
                <a:schemeClr val="dk1"/>
              </a:solidFill>
            </a:endParaRPr>
          </a:p>
        </p:txBody>
      </p:sp>
      <p:sp>
        <p:nvSpPr>
          <p:cNvPr id="1391" name="Google Shape;1391;p120"/>
          <p:cNvSpPr txBox="1">
            <a:spLocks noGrp="1"/>
          </p:cNvSpPr>
          <p:nvPr>
            <p:ph type="body" idx="1"/>
          </p:nvPr>
        </p:nvSpPr>
        <p:spPr>
          <a:xfrm>
            <a:off x="304800" y="914400"/>
            <a:ext cx="8686800" cy="4953000"/>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l" rtl="0">
              <a:spcBef>
                <a:spcPts val="0"/>
              </a:spcBef>
              <a:spcAft>
                <a:spcPts val="0"/>
              </a:spcAft>
              <a:buClr>
                <a:srgbClr val="FF0000"/>
              </a:buClr>
              <a:buSzPct val="100000"/>
              <a:buChar char="•"/>
            </a:pPr>
            <a:r>
              <a:rPr lang="en-US" b="1">
                <a:solidFill>
                  <a:srgbClr val="FF0000"/>
                </a:solidFill>
              </a:rPr>
              <a:t>OpenGL Depth-Buffer Functions</a:t>
            </a:r>
            <a:endParaRPr/>
          </a:p>
          <a:p>
            <a:pPr marL="342900" lvl="0" indent="-342900" algn="l" rtl="0">
              <a:spcBef>
                <a:spcPts val="544"/>
              </a:spcBef>
              <a:spcAft>
                <a:spcPts val="0"/>
              </a:spcAft>
              <a:buClr>
                <a:schemeClr val="dk1"/>
              </a:buClr>
              <a:buSzPct val="100000"/>
              <a:buChar char="•"/>
            </a:pPr>
            <a:r>
              <a:rPr lang="en-US"/>
              <a:t>Depth buffer values can then be initialized with</a:t>
            </a:r>
            <a:endParaRPr/>
          </a:p>
          <a:p>
            <a:pPr marL="342900" lvl="0" indent="-342900" algn="l" rtl="0">
              <a:spcBef>
                <a:spcPts val="544"/>
              </a:spcBef>
              <a:spcAft>
                <a:spcPts val="0"/>
              </a:spcAft>
              <a:buClr>
                <a:schemeClr val="dk1"/>
              </a:buClr>
              <a:buSzPct val="100000"/>
              <a:buNone/>
            </a:pPr>
            <a:r>
              <a:rPr lang="en-US" b="1"/>
              <a:t>	glClear (GL_DEPTH_BUFFER_BIT);</a:t>
            </a:r>
            <a:endParaRPr/>
          </a:p>
          <a:p>
            <a:pPr marL="742950" lvl="1" indent="-285750" algn="l" rtl="0">
              <a:spcBef>
                <a:spcPts val="476"/>
              </a:spcBef>
              <a:spcAft>
                <a:spcPts val="0"/>
              </a:spcAft>
              <a:buClr>
                <a:schemeClr val="dk1"/>
              </a:buClr>
              <a:buSzPct val="100000"/>
              <a:buChar char="–"/>
            </a:pPr>
            <a:r>
              <a:rPr lang="en-US"/>
              <a:t>the preceding initialization sets all depth-buffer values to the maximum value 1.0 by default</a:t>
            </a:r>
            <a:endParaRPr/>
          </a:p>
          <a:p>
            <a:pPr marL="742950" lvl="1" indent="-285750" algn="l" rtl="0">
              <a:spcBef>
                <a:spcPts val="476"/>
              </a:spcBef>
              <a:spcAft>
                <a:spcPts val="0"/>
              </a:spcAft>
              <a:buClr>
                <a:schemeClr val="dk1"/>
              </a:buClr>
              <a:buSzPct val="100000"/>
              <a:buNone/>
            </a:pPr>
            <a:endParaRPr/>
          </a:p>
          <a:p>
            <a:pPr marL="342900" lvl="0" indent="-342900" algn="l" rtl="0">
              <a:spcBef>
                <a:spcPts val="544"/>
              </a:spcBef>
              <a:spcAft>
                <a:spcPts val="0"/>
              </a:spcAft>
              <a:buClr>
                <a:schemeClr val="dk1"/>
              </a:buClr>
              <a:buSzPct val="100000"/>
              <a:buChar char="•"/>
            </a:pPr>
            <a:r>
              <a:rPr lang="en-US"/>
              <a:t>The OpenGL depth-buffer visibility-detection routines are activated with the following function:</a:t>
            </a:r>
            <a:endParaRPr/>
          </a:p>
          <a:p>
            <a:pPr marL="342900" lvl="0" indent="-342900" algn="l" rtl="0">
              <a:spcBef>
                <a:spcPts val="544"/>
              </a:spcBef>
              <a:spcAft>
                <a:spcPts val="0"/>
              </a:spcAft>
              <a:buClr>
                <a:schemeClr val="dk1"/>
              </a:buClr>
              <a:buSzPct val="100000"/>
              <a:buNone/>
            </a:pPr>
            <a:r>
              <a:rPr lang="en-US" b="1"/>
              <a:t>     glEnable (GL_DEPTH_TEST);</a:t>
            </a:r>
            <a:endParaRPr/>
          </a:p>
          <a:p>
            <a:pPr marL="342900" lvl="0" indent="-342900" algn="l" rtl="0">
              <a:spcBef>
                <a:spcPts val="544"/>
              </a:spcBef>
              <a:spcAft>
                <a:spcPts val="0"/>
              </a:spcAft>
              <a:buClr>
                <a:schemeClr val="dk1"/>
              </a:buClr>
              <a:buSzPct val="100000"/>
              <a:buNone/>
            </a:pPr>
            <a:endParaRPr b="1"/>
          </a:p>
          <a:p>
            <a:pPr marL="342900" lvl="0" indent="-342900" algn="l" rtl="0">
              <a:spcBef>
                <a:spcPts val="544"/>
              </a:spcBef>
              <a:spcAft>
                <a:spcPts val="0"/>
              </a:spcAft>
              <a:buClr>
                <a:schemeClr val="dk1"/>
              </a:buClr>
              <a:buSzPct val="100000"/>
              <a:buChar char="•"/>
            </a:pPr>
            <a:r>
              <a:rPr lang="en-US"/>
              <a:t>And we deactivate the depth-buffer routines with</a:t>
            </a:r>
            <a:endParaRPr/>
          </a:p>
          <a:p>
            <a:pPr marL="342900" lvl="0" indent="-342900" algn="l" rtl="0">
              <a:spcBef>
                <a:spcPts val="544"/>
              </a:spcBef>
              <a:spcAft>
                <a:spcPts val="0"/>
              </a:spcAft>
              <a:buClr>
                <a:schemeClr val="dk1"/>
              </a:buClr>
              <a:buSzPct val="100000"/>
              <a:buNone/>
            </a:pPr>
            <a:r>
              <a:rPr lang="en-US" b="1"/>
              <a:t>    glDisable (GL_DEPTH_TEST);</a:t>
            </a:r>
            <a:endParaRPr>
              <a:solidFill>
                <a:srgbClr val="FF0000"/>
              </a:solidFill>
            </a:endParaRPr>
          </a:p>
        </p:txBody>
      </p:sp>
      <p:sp>
        <p:nvSpPr>
          <p:cNvPr id="1392" name="Google Shape;1392;p1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108</a:t>
            </a:fld>
            <a:endParaRPr/>
          </a:p>
        </p:txBody>
      </p:sp>
    </p:spTree>
  </p:cSld>
  <p:clrMapOvr>
    <a:masterClrMapping/>
  </p:clrMapOvr>
  <p:transition spd="slow">
    <p:fade thruBlk="1"/>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397"/>
        <p:cNvGrpSpPr/>
        <p:nvPr/>
      </p:nvGrpSpPr>
      <p:grpSpPr>
        <a:xfrm>
          <a:off x="0" y="0"/>
          <a:ext cx="0" cy="0"/>
          <a:chOff x="0" y="0"/>
          <a:chExt cx="0" cy="0"/>
        </a:xfrm>
      </p:grpSpPr>
      <p:sp>
        <p:nvSpPr>
          <p:cNvPr id="1398" name="Google Shape;1398;p121"/>
          <p:cNvSpPr txBox="1">
            <a:spLocks noGrp="1"/>
          </p:cNvSpPr>
          <p:nvPr>
            <p:ph type="title"/>
          </p:nvPr>
        </p:nvSpPr>
        <p:spPr>
          <a:xfrm>
            <a:off x="533400" y="0"/>
            <a:ext cx="8229600" cy="8382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3200" b="1"/>
              <a:t>OpenGL Visibility-Detection Functions</a:t>
            </a:r>
            <a:endParaRPr sz="3200">
              <a:solidFill>
                <a:schemeClr val="dk1"/>
              </a:solidFill>
            </a:endParaRPr>
          </a:p>
        </p:txBody>
      </p:sp>
      <p:sp>
        <p:nvSpPr>
          <p:cNvPr id="1399" name="Google Shape;1399;p121"/>
          <p:cNvSpPr txBox="1">
            <a:spLocks noGrp="1"/>
          </p:cNvSpPr>
          <p:nvPr>
            <p:ph type="body" idx="1"/>
          </p:nvPr>
        </p:nvSpPr>
        <p:spPr>
          <a:xfrm>
            <a:off x="304800" y="762000"/>
            <a:ext cx="8229600" cy="5135563"/>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l" rtl="0">
              <a:spcBef>
                <a:spcPts val="0"/>
              </a:spcBef>
              <a:spcAft>
                <a:spcPts val="0"/>
              </a:spcAft>
              <a:buClr>
                <a:srgbClr val="FF0000"/>
              </a:buClr>
              <a:buSzPct val="100000"/>
              <a:buChar char="•"/>
            </a:pPr>
            <a:r>
              <a:rPr lang="en-US" b="1">
                <a:solidFill>
                  <a:srgbClr val="FF0000"/>
                </a:solidFill>
              </a:rPr>
              <a:t>OpenGL Depth-Buffer Functions</a:t>
            </a:r>
            <a:endParaRPr/>
          </a:p>
          <a:p>
            <a:pPr marL="342900" lvl="0" indent="-342900" algn="l" rtl="0">
              <a:spcBef>
                <a:spcPts val="544"/>
              </a:spcBef>
              <a:spcAft>
                <a:spcPts val="0"/>
              </a:spcAft>
              <a:buClr>
                <a:schemeClr val="dk1"/>
              </a:buClr>
              <a:buSzPct val="100000"/>
              <a:buChar char="•"/>
            </a:pPr>
            <a:r>
              <a:rPr lang="en-US"/>
              <a:t>We can also apply depth-buffer visibility testing using some other initial value for themaximumdepth, and this initial value is chosen with theOpenGLfunction:</a:t>
            </a:r>
            <a:endParaRPr/>
          </a:p>
          <a:p>
            <a:pPr marL="342900" lvl="0" indent="-342900" algn="l" rtl="0">
              <a:spcBef>
                <a:spcPts val="544"/>
              </a:spcBef>
              <a:spcAft>
                <a:spcPts val="0"/>
              </a:spcAft>
              <a:buClr>
                <a:schemeClr val="dk1"/>
              </a:buClr>
              <a:buSzPct val="100000"/>
              <a:buNone/>
            </a:pPr>
            <a:r>
              <a:rPr lang="en-US" b="1"/>
              <a:t>    glClearDepth (maxDepth);</a:t>
            </a:r>
            <a:endParaRPr/>
          </a:p>
          <a:p>
            <a:pPr marL="742950" lvl="1" indent="-285750" algn="l" rtl="0">
              <a:spcBef>
                <a:spcPts val="476"/>
              </a:spcBef>
              <a:spcAft>
                <a:spcPts val="0"/>
              </a:spcAft>
              <a:buClr>
                <a:schemeClr val="dk1"/>
              </a:buClr>
              <a:buSzPct val="100000"/>
              <a:buChar char="–"/>
            </a:pPr>
            <a:r>
              <a:rPr lang="en-US"/>
              <a:t>Parameter maxDepth can be set to any value between 0.0 and 1.0.</a:t>
            </a:r>
            <a:endParaRPr/>
          </a:p>
          <a:p>
            <a:pPr marL="742950" lvl="1" indent="-285750" algn="l" rtl="0">
              <a:spcBef>
                <a:spcPts val="476"/>
              </a:spcBef>
              <a:spcAft>
                <a:spcPts val="0"/>
              </a:spcAft>
              <a:buClr>
                <a:schemeClr val="dk1"/>
              </a:buClr>
              <a:buSzPct val="100000"/>
              <a:buNone/>
            </a:pPr>
            <a:endParaRPr/>
          </a:p>
          <a:p>
            <a:pPr marL="342900" lvl="0" indent="-342900" algn="l" rtl="0">
              <a:spcBef>
                <a:spcPts val="544"/>
              </a:spcBef>
              <a:spcAft>
                <a:spcPts val="0"/>
              </a:spcAft>
              <a:buClr>
                <a:schemeClr val="dk1"/>
              </a:buClr>
              <a:buSzPct val="100000"/>
              <a:buChar char="•"/>
            </a:pPr>
            <a:r>
              <a:rPr lang="en-US"/>
              <a:t>Projection coordinates in OpenGL are normalized to the range from −1</a:t>
            </a:r>
            <a:r>
              <a:rPr lang="en-US" i="1"/>
              <a:t>.0 </a:t>
            </a:r>
            <a:r>
              <a:rPr lang="en-US"/>
              <a:t>to 1.0, and the depth values between the near and far clipping planes are further normalized to the range from 0.0 to 1.0.</a:t>
            </a:r>
            <a:endParaRPr>
              <a:solidFill>
                <a:srgbClr val="FF0000"/>
              </a:solidFill>
            </a:endParaRPr>
          </a:p>
        </p:txBody>
      </p:sp>
      <p:sp>
        <p:nvSpPr>
          <p:cNvPr id="1400" name="Google Shape;1400;p1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109</a:t>
            </a:fld>
            <a:endParaRPr/>
          </a:p>
        </p:txBody>
      </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3"/>
          <p:cNvSpPr txBox="1">
            <a:spLocks noGrp="1"/>
          </p:cNvSpPr>
          <p:nvPr>
            <p:ph type="title"/>
          </p:nvPr>
        </p:nvSpPr>
        <p:spPr>
          <a:xfrm>
            <a:off x="457200" y="274638"/>
            <a:ext cx="8229600" cy="9445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3D Viewing Pipeline</a:t>
            </a:r>
            <a:endParaRPr/>
          </a:p>
        </p:txBody>
      </p:sp>
      <p:sp>
        <p:nvSpPr>
          <p:cNvPr id="181" name="Google Shape;181;p23"/>
          <p:cNvSpPr/>
          <p:nvPr/>
        </p:nvSpPr>
        <p:spPr>
          <a:xfrm>
            <a:off x="638175" y="1684338"/>
            <a:ext cx="3141663" cy="304800"/>
          </a:xfrm>
          <a:prstGeom prst="roundRect">
            <a:avLst>
              <a:gd name="adj" fmla="val 26667"/>
            </a:avLst>
          </a:prstGeom>
          <a:solidFill>
            <a:schemeClr val="lt1"/>
          </a:solidFill>
          <a:ln w="28575" cap="flat" cmpd="sng">
            <a:solidFill>
              <a:schemeClr val="accent1"/>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Model Transformation</a:t>
            </a:r>
            <a:endParaRPr/>
          </a:p>
        </p:txBody>
      </p:sp>
      <p:sp>
        <p:nvSpPr>
          <p:cNvPr id="182" name="Google Shape;182;p23"/>
          <p:cNvSpPr/>
          <p:nvPr/>
        </p:nvSpPr>
        <p:spPr>
          <a:xfrm>
            <a:off x="638175" y="2370138"/>
            <a:ext cx="3141663" cy="304800"/>
          </a:xfrm>
          <a:prstGeom prst="roundRect">
            <a:avLst>
              <a:gd name="adj" fmla="val 26667"/>
            </a:avLst>
          </a:prstGeom>
          <a:solidFill>
            <a:schemeClr val="lt1"/>
          </a:solidFill>
          <a:ln w="28575" cap="flat" cmpd="sng">
            <a:solidFill>
              <a:schemeClr val="accent1"/>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Lighting</a:t>
            </a:r>
            <a:endParaRPr/>
          </a:p>
        </p:txBody>
      </p:sp>
      <p:sp>
        <p:nvSpPr>
          <p:cNvPr id="183" name="Google Shape;183;p23"/>
          <p:cNvSpPr/>
          <p:nvPr/>
        </p:nvSpPr>
        <p:spPr>
          <a:xfrm>
            <a:off x="638175" y="3055938"/>
            <a:ext cx="3141663" cy="304800"/>
          </a:xfrm>
          <a:prstGeom prst="roundRect">
            <a:avLst>
              <a:gd name="adj" fmla="val 26667"/>
            </a:avLst>
          </a:prstGeom>
          <a:solidFill>
            <a:schemeClr val="lt1"/>
          </a:solidFill>
          <a:ln w="28575" cap="flat" cmpd="sng">
            <a:solidFill>
              <a:schemeClr val="accent1"/>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Viewing Transformation</a:t>
            </a:r>
            <a:endParaRPr/>
          </a:p>
        </p:txBody>
      </p:sp>
      <p:sp>
        <p:nvSpPr>
          <p:cNvPr id="184" name="Google Shape;184;p23"/>
          <p:cNvSpPr/>
          <p:nvPr/>
        </p:nvSpPr>
        <p:spPr>
          <a:xfrm>
            <a:off x="638175" y="3733800"/>
            <a:ext cx="3141663" cy="304800"/>
          </a:xfrm>
          <a:prstGeom prst="roundRect">
            <a:avLst>
              <a:gd name="adj" fmla="val 26667"/>
            </a:avLst>
          </a:prstGeom>
          <a:solidFill>
            <a:schemeClr val="lt1"/>
          </a:solidFill>
          <a:ln w="28575" cap="flat" cmpd="sng">
            <a:solidFill>
              <a:schemeClr val="accent1"/>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Projection Transformation</a:t>
            </a:r>
            <a:endParaRPr/>
          </a:p>
        </p:txBody>
      </p:sp>
      <p:sp>
        <p:nvSpPr>
          <p:cNvPr id="185" name="Google Shape;185;p23"/>
          <p:cNvSpPr/>
          <p:nvPr/>
        </p:nvSpPr>
        <p:spPr>
          <a:xfrm>
            <a:off x="638175" y="4419600"/>
            <a:ext cx="3141663" cy="304800"/>
          </a:xfrm>
          <a:prstGeom prst="roundRect">
            <a:avLst>
              <a:gd name="adj" fmla="val 26667"/>
            </a:avLst>
          </a:prstGeom>
          <a:solidFill>
            <a:schemeClr val="lt1"/>
          </a:solidFill>
          <a:ln w="28575" cap="flat" cmpd="sng">
            <a:solidFill>
              <a:schemeClr val="accent1"/>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Clipping</a:t>
            </a:r>
            <a:endParaRPr/>
          </a:p>
        </p:txBody>
      </p:sp>
      <p:sp>
        <p:nvSpPr>
          <p:cNvPr id="186" name="Google Shape;186;p23"/>
          <p:cNvSpPr/>
          <p:nvPr/>
        </p:nvSpPr>
        <p:spPr>
          <a:xfrm>
            <a:off x="638175" y="5105400"/>
            <a:ext cx="3141663" cy="304800"/>
          </a:xfrm>
          <a:prstGeom prst="roundRect">
            <a:avLst>
              <a:gd name="adj" fmla="val 26667"/>
            </a:avLst>
          </a:prstGeom>
          <a:solidFill>
            <a:schemeClr val="lt1"/>
          </a:solidFill>
          <a:ln w="28575" cap="flat" cmpd="sng">
            <a:solidFill>
              <a:schemeClr val="accent1"/>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Viewport Transformation</a:t>
            </a:r>
            <a:endParaRPr/>
          </a:p>
        </p:txBody>
      </p:sp>
      <p:sp>
        <p:nvSpPr>
          <p:cNvPr id="187" name="Google Shape;187;p23"/>
          <p:cNvSpPr/>
          <p:nvPr/>
        </p:nvSpPr>
        <p:spPr>
          <a:xfrm>
            <a:off x="638175" y="5791200"/>
            <a:ext cx="3141663" cy="304800"/>
          </a:xfrm>
          <a:prstGeom prst="roundRect">
            <a:avLst>
              <a:gd name="adj" fmla="val 26667"/>
            </a:avLst>
          </a:prstGeom>
          <a:solidFill>
            <a:schemeClr val="lt1"/>
          </a:solidFill>
          <a:ln w="28575" cap="flat" cmpd="sng">
            <a:solidFill>
              <a:schemeClr val="accent1"/>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Scan Conversion</a:t>
            </a:r>
            <a:endParaRPr/>
          </a:p>
        </p:txBody>
      </p:sp>
      <p:cxnSp>
        <p:nvCxnSpPr>
          <p:cNvPr id="188" name="Google Shape;188;p23"/>
          <p:cNvCxnSpPr>
            <a:stCxn id="181" idx="2"/>
            <a:endCxn id="182" idx="0"/>
          </p:cNvCxnSpPr>
          <p:nvPr/>
        </p:nvCxnSpPr>
        <p:spPr>
          <a:xfrm>
            <a:off x="2209006" y="1989138"/>
            <a:ext cx="0" cy="381000"/>
          </a:xfrm>
          <a:prstGeom prst="straightConnector1">
            <a:avLst/>
          </a:prstGeom>
          <a:noFill/>
          <a:ln w="28575" cap="flat" cmpd="sng">
            <a:solidFill>
              <a:schemeClr val="accent1"/>
            </a:solidFill>
            <a:prstDash val="solid"/>
            <a:round/>
            <a:headEnd type="none" w="med" len="med"/>
            <a:tailEnd type="triangle" w="med" len="med"/>
          </a:ln>
        </p:spPr>
      </p:cxnSp>
      <p:cxnSp>
        <p:nvCxnSpPr>
          <p:cNvPr id="189" name="Google Shape;189;p23"/>
          <p:cNvCxnSpPr>
            <a:stCxn id="182" idx="2"/>
            <a:endCxn id="183" idx="0"/>
          </p:cNvCxnSpPr>
          <p:nvPr/>
        </p:nvCxnSpPr>
        <p:spPr>
          <a:xfrm>
            <a:off x="2209006" y="2674938"/>
            <a:ext cx="0" cy="381000"/>
          </a:xfrm>
          <a:prstGeom prst="straightConnector1">
            <a:avLst/>
          </a:prstGeom>
          <a:noFill/>
          <a:ln w="28575" cap="flat" cmpd="sng">
            <a:solidFill>
              <a:schemeClr val="accent1"/>
            </a:solidFill>
            <a:prstDash val="solid"/>
            <a:round/>
            <a:headEnd type="none" w="med" len="med"/>
            <a:tailEnd type="triangle" w="med" len="med"/>
          </a:ln>
        </p:spPr>
      </p:cxnSp>
      <p:cxnSp>
        <p:nvCxnSpPr>
          <p:cNvPr id="190" name="Google Shape;190;p23"/>
          <p:cNvCxnSpPr>
            <a:stCxn id="183" idx="2"/>
            <a:endCxn id="184" idx="0"/>
          </p:cNvCxnSpPr>
          <p:nvPr/>
        </p:nvCxnSpPr>
        <p:spPr>
          <a:xfrm>
            <a:off x="2209006" y="3360738"/>
            <a:ext cx="0" cy="373200"/>
          </a:xfrm>
          <a:prstGeom prst="straightConnector1">
            <a:avLst/>
          </a:prstGeom>
          <a:noFill/>
          <a:ln w="28575" cap="flat" cmpd="sng">
            <a:solidFill>
              <a:schemeClr val="accent1"/>
            </a:solidFill>
            <a:prstDash val="solid"/>
            <a:round/>
            <a:headEnd type="none" w="med" len="med"/>
            <a:tailEnd type="triangle" w="med" len="med"/>
          </a:ln>
        </p:spPr>
      </p:cxnSp>
      <p:cxnSp>
        <p:nvCxnSpPr>
          <p:cNvPr id="191" name="Google Shape;191;p23"/>
          <p:cNvCxnSpPr>
            <a:stCxn id="184" idx="2"/>
            <a:endCxn id="185" idx="0"/>
          </p:cNvCxnSpPr>
          <p:nvPr/>
        </p:nvCxnSpPr>
        <p:spPr>
          <a:xfrm>
            <a:off x="2209006" y="4038600"/>
            <a:ext cx="0" cy="381000"/>
          </a:xfrm>
          <a:prstGeom prst="straightConnector1">
            <a:avLst/>
          </a:prstGeom>
          <a:noFill/>
          <a:ln w="28575" cap="flat" cmpd="sng">
            <a:solidFill>
              <a:schemeClr val="accent1"/>
            </a:solidFill>
            <a:prstDash val="solid"/>
            <a:round/>
            <a:headEnd type="none" w="med" len="med"/>
            <a:tailEnd type="triangle" w="med" len="med"/>
          </a:ln>
        </p:spPr>
      </p:cxnSp>
      <p:cxnSp>
        <p:nvCxnSpPr>
          <p:cNvPr id="192" name="Google Shape;192;p23"/>
          <p:cNvCxnSpPr>
            <a:stCxn id="185" idx="2"/>
            <a:endCxn id="186" idx="0"/>
          </p:cNvCxnSpPr>
          <p:nvPr/>
        </p:nvCxnSpPr>
        <p:spPr>
          <a:xfrm>
            <a:off x="2209006" y="4724400"/>
            <a:ext cx="0" cy="381000"/>
          </a:xfrm>
          <a:prstGeom prst="straightConnector1">
            <a:avLst/>
          </a:prstGeom>
          <a:noFill/>
          <a:ln w="28575" cap="flat" cmpd="sng">
            <a:solidFill>
              <a:schemeClr val="accent1"/>
            </a:solidFill>
            <a:prstDash val="solid"/>
            <a:round/>
            <a:headEnd type="none" w="med" len="med"/>
            <a:tailEnd type="triangle" w="med" len="med"/>
          </a:ln>
        </p:spPr>
      </p:cxnSp>
      <p:cxnSp>
        <p:nvCxnSpPr>
          <p:cNvPr id="193" name="Google Shape;193;p23"/>
          <p:cNvCxnSpPr>
            <a:stCxn id="186" idx="2"/>
            <a:endCxn id="187" idx="0"/>
          </p:cNvCxnSpPr>
          <p:nvPr/>
        </p:nvCxnSpPr>
        <p:spPr>
          <a:xfrm>
            <a:off x="2209006" y="5410200"/>
            <a:ext cx="0" cy="381000"/>
          </a:xfrm>
          <a:prstGeom prst="straightConnector1">
            <a:avLst/>
          </a:prstGeom>
          <a:noFill/>
          <a:ln w="28575" cap="flat" cmpd="sng">
            <a:solidFill>
              <a:schemeClr val="accent1"/>
            </a:solidFill>
            <a:prstDash val="solid"/>
            <a:round/>
            <a:headEnd type="none" w="med" len="med"/>
            <a:tailEnd type="triangle" w="med" len="med"/>
          </a:ln>
        </p:spPr>
      </p:cxnSp>
      <p:sp>
        <p:nvSpPr>
          <p:cNvPr id="194" name="Google Shape;194;p23"/>
          <p:cNvSpPr txBox="1"/>
          <p:nvPr/>
        </p:nvSpPr>
        <p:spPr>
          <a:xfrm>
            <a:off x="1393825" y="1143000"/>
            <a:ext cx="163195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None/>
            </a:pPr>
            <a:r>
              <a:rPr lang="en-US" sz="1800">
                <a:solidFill>
                  <a:schemeClr val="dk1"/>
                </a:solidFill>
                <a:latin typeface="Calibri"/>
                <a:ea typeface="Calibri"/>
                <a:cs typeface="Calibri"/>
                <a:sym typeface="Calibri"/>
              </a:rPr>
              <a:t>3D Primitives</a:t>
            </a:r>
            <a:endParaRPr/>
          </a:p>
        </p:txBody>
      </p:sp>
      <p:sp>
        <p:nvSpPr>
          <p:cNvPr id="195" name="Google Shape;195;p23"/>
          <p:cNvSpPr txBox="1"/>
          <p:nvPr/>
        </p:nvSpPr>
        <p:spPr>
          <a:xfrm>
            <a:off x="1787525" y="6324600"/>
            <a:ext cx="844550" cy="290513"/>
          </a:xfrm>
          <a:prstGeom prst="rect">
            <a:avLst/>
          </a:prstGeom>
          <a:noFill/>
          <a:ln>
            <a:noFill/>
          </a:ln>
        </p:spPr>
        <p:txBody>
          <a:bodyPr spcFirstLastPara="1" wrap="square" lIns="91425" tIns="45700" rIns="91425" bIns="45700" anchor="t" anchorCtr="0">
            <a:noAutofit/>
          </a:bodyPr>
          <a:lstStyle/>
          <a:p>
            <a:pPr marL="0" marR="0" lvl="0" indent="0" algn="ctr" rtl="0">
              <a:lnSpc>
                <a:spcPct val="60000"/>
              </a:lnSpc>
              <a:spcBef>
                <a:spcPts val="0"/>
              </a:spcBef>
              <a:spcAft>
                <a:spcPts val="0"/>
              </a:spcAft>
              <a:buNone/>
            </a:pPr>
            <a:r>
              <a:rPr lang="en-US" sz="1800">
                <a:solidFill>
                  <a:schemeClr val="dk1"/>
                </a:solidFill>
                <a:latin typeface="Calibri"/>
                <a:ea typeface="Calibri"/>
                <a:cs typeface="Calibri"/>
                <a:sym typeface="Calibri"/>
              </a:rPr>
              <a:t>Image</a:t>
            </a:r>
            <a:endParaRPr/>
          </a:p>
        </p:txBody>
      </p:sp>
      <p:cxnSp>
        <p:nvCxnSpPr>
          <p:cNvPr id="196" name="Google Shape;196;p23"/>
          <p:cNvCxnSpPr>
            <a:stCxn id="194" idx="2"/>
            <a:endCxn id="181" idx="0"/>
          </p:cNvCxnSpPr>
          <p:nvPr/>
        </p:nvCxnSpPr>
        <p:spPr>
          <a:xfrm flipH="1">
            <a:off x="2208900" y="1371600"/>
            <a:ext cx="900" cy="312600"/>
          </a:xfrm>
          <a:prstGeom prst="straightConnector1">
            <a:avLst/>
          </a:prstGeom>
          <a:noFill/>
          <a:ln w="28575" cap="flat" cmpd="sng">
            <a:solidFill>
              <a:schemeClr val="accent1"/>
            </a:solidFill>
            <a:prstDash val="solid"/>
            <a:round/>
            <a:headEnd type="none" w="med" len="med"/>
            <a:tailEnd type="triangle" w="med" len="med"/>
          </a:ln>
        </p:spPr>
      </p:cxnSp>
      <p:cxnSp>
        <p:nvCxnSpPr>
          <p:cNvPr id="197" name="Google Shape;197;p23"/>
          <p:cNvCxnSpPr>
            <a:stCxn id="187" idx="2"/>
            <a:endCxn id="195" idx="0"/>
          </p:cNvCxnSpPr>
          <p:nvPr/>
        </p:nvCxnSpPr>
        <p:spPr>
          <a:xfrm>
            <a:off x="2209006" y="6096000"/>
            <a:ext cx="900" cy="228600"/>
          </a:xfrm>
          <a:prstGeom prst="straightConnector1">
            <a:avLst/>
          </a:prstGeom>
          <a:noFill/>
          <a:ln w="28575" cap="flat" cmpd="sng">
            <a:solidFill>
              <a:schemeClr val="accent1"/>
            </a:solidFill>
            <a:prstDash val="solid"/>
            <a:round/>
            <a:headEnd type="none" w="med" len="med"/>
            <a:tailEnd type="triangle" w="med" len="med"/>
          </a:ln>
        </p:spPr>
      </p:cxnSp>
      <p:sp>
        <p:nvSpPr>
          <p:cNvPr id="198" name="Google Shape;198;p23"/>
          <p:cNvSpPr txBox="1"/>
          <p:nvPr/>
        </p:nvSpPr>
        <p:spPr>
          <a:xfrm>
            <a:off x="4953000" y="3260725"/>
            <a:ext cx="3352800" cy="16160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Calibri"/>
                <a:ea typeface="Calibri"/>
                <a:cs typeface="Calibri"/>
                <a:sym typeface="Calibri"/>
              </a:rPr>
              <a:t>This is a pipelined sequence of operations to draw a 3D primitive into a 2D image for direct illumination</a:t>
            </a:r>
            <a:endParaRPr/>
          </a:p>
        </p:txBody>
      </p:sp>
      <p:sp>
        <p:nvSpPr>
          <p:cNvPr id="199" name="Google Shape;199;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spTree>
  </p:cSld>
  <p:clrMapOvr>
    <a:masterClrMapping/>
  </p:clrMapOvr>
  <p:transition spd="slow">
    <p:fade thruBlk="1"/>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405"/>
        <p:cNvGrpSpPr/>
        <p:nvPr/>
      </p:nvGrpSpPr>
      <p:grpSpPr>
        <a:xfrm>
          <a:off x="0" y="0"/>
          <a:ext cx="0" cy="0"/>
          <a:chOff x="0" y="0"/>
          <a:chExt cx="0" cy="0"/>
        </a:xfrm>
      </p:grpSpPr>
      <p:sp>
        <p:nvSpPr>
          <p:cNvPr id="1406" name="Google Shape;1406;p122"/>
          <p:cNvSpPr txBox="1">
            <a:spLocks noGrp="1"/>
          </p:cNvSpPr>
          <p:nvPr>
            <p:ph type="title"/>
          </p:nvPr>
        </p:nvSpPr>
        <p:spPr>
          <a:xfrm>
            <a:off x="533400" y="0"/>
            <a:ext cx="8229600" cy="8382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3200" b="1"/>
              <a:t>OpenGL Visibility-Detection Functions</a:t>
            </a:r>
            <a:endParaRPr sz="3200">
              <a:solidFill>
                <a:schemeClr val="dk1"/>
              </a:solidFill>
            </a:endParaRPr>
          </a:p>
        </p:txBody>
      </p:sp>
      <p:sp>
        <p:nvSpPr>
          <p:cNvPr id="1407" name="Google Shape;1407;p122"/>
          <p:cNvSpPr txBox="1">
            <a:spLocks noGrp="1"/>
          </p:cNvSpPr>
          <p:nvPr>
            <p:ph type="body" idx="1"/>
          </p:nvPr>
        </p:nvSpPr>
        <p:spPr>
          <a:xfrm>
            <a:off x="304800" y="762000"/>
            <a:ext cx="8839200" cy="51355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0000"/>
              </a:buClr>
              <a:buSzPts val="3200"/>
              <a:buChar char="•"/>
            </a:pPr>
            <a:r>
              <a:rPr lang="en-US" b="1">
                <a:solidFill>
                  <a:srgbClr val="FF0000"/>
                </a:solidFill>
              </a:rPr>
              <a:t>OpenGL Depth-Buffer Functions</a:t>
            </a:r>
            <a:endParaRPr/>
          </a:p>
          <a:p>
            <a:pPr marL="342900" lvl="0" indent="-342900" algn="l" rtl="0">
              <a:spcBef>
                <a:spcPts val="640"/>
              </a:spcBef>
              <a:spcAft>
                <a:spcPts val="0"/>
              </a:spcAft>
              <a:buClr>
                <a:schemeClr val="dk1"/>
              </a:buClr>
              <a:buSzPts val="3200"/>
              <a:buChar char="•"/>
            </a:pPr>
            <a:r>
              <a:rPr lang="en-US"/>
              <a:t>As an option, we can adjust these normalization values with</a:t>
            </a:r>
            <a:endParaRPr/>
          </a:p>
          <a:p>
            <a:pPr marL="342900" lvl="0" indent="-342900" algn="l" rtl="0">
              <a:spcBef>
                <a:spcPts val="640"/>
              </a:spcBef>
              <a:spcAft>
                <a:spcPts val="0"/>
              </a:spcAft>
              <a:buClr>
                <a:schemeClr val="dk1"/>
              </a:buClr>
              <a:buSzPts val="3200"/>
              <a:buNone/>
            </a:pPr>
            <a:r>
              <a:rPr lang="en-US" b="1"/>
              <a:t>	glDepthRange (nearNormDepth, farNormDepth);</a:t>
            </a:r>
            <a:endParaRPr/>
          </a:p>
          <a:p>
            <a:pPr marL="742950" lvl="1" indent="-285750" algn="l" rtl="0">
              <a:spcBef>
                <a:spcPts val="560"/>
              </a:spcBef>
              <a:spcAft>
                <a:spcPts val="0"/>
              </a:spcAft>
              <a:buClr>
                <a:schemeClr val="dk1"/>
              </a:buClr>
              <a:buSzPts val="2800"/>
              <a:buChar char="–"/>
            </a:pPr>
            <a:r>
              <a:rPr lang="en-US"/>
              <a:t>By default, nearNormDepth = 0.0 and </a:t>
            </a:r>
            <a:endParaRPr/>
          </a:p>
          <a:p>
            <a:pPr marL="742950" lvl="1" indent="-285750" algn="l" rtl="0">
              <a:spcBef>
                <a:spcPts val="560"/>
              </a:spcBef>
              <a:spcAft>
                <a:spcPts val="0"/>
              </a:spcAft>
              <a:buClr>
                <a:schemeClr val="dk1"/>
              </a:buClr>
              <a:buSzPts val="2800"/>
              <a:buNone/>
            </a:pPr>
            <a:r>
              <a:rPr lang="en-US"/>
              <a:t>                        farNormDepth = 1.0.</a:t>
            </a:r>
            <a:endParaRPr/>
          </a:p>
          <a:p>
            <a:pPr marL="342900" lvl="0" indent="-342900" algn="l" rtl="0">
              <a:spcBef>
                <a:spcPts val="640"/>
              </a:spcBef>
              <a:spcAft>
                <a:spcPts val="0"/>
              </a:spcAft>
              <a:buClr>
                <a:schemeClr val="dk1"/>
              </a:buClr>
              <a:buSzPts val="3200"/>
              <a:buChar char="•"/>
            </a:pPr>
            <a:r>
              <a:rPr lang="en-US"/>
              <a:t>But with the glDepthRange function, we can set these two parameters to any values within the range from 0.0 to 1.0</a:t>
            </a:r>
            <a:endParaRPr b="1">
              <a:solidFill>
                <a:srgbClr val="FF0000"/>
              </a:solidFill>
            </a:endParaRPr>
          </a:p>
        </p:txBody>
      </p:sp>
      <p:sp>
        <p:nvSpPr>
          <p:cNvPr id="1408" name="Google Shape;1408;p1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110</a:t>
            </a:fld>
            <a:endParaRPr/>
          </a:p>
        </p:txBody>
      </p:sp>
    </p:spTree>
  </p:cSld>
  <p:clrMapOvr>
    <a:masterClrMapping/>
  </p:clrMapOvr>
  <p:transition spd="slow">
    <p:fade thruBlk="1"/>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413"/>
        <p:cNvGrpSpPr/>
        <p:nvPr/>
      </p:nvGrpSpPr>
      <p:grpSpPr>
        <a:xfrm>
          <a:off x="0" y="0"/>
          <a:ext cx="0" cy="0"/>
          <a:chOff x="0" y="0"/>
          <a:chExt cx="0" cy="0"/>
        </a:xfrm>
      </p:grpSpPr>
      <p:sp>
        <p:nvSpPr>
          <p:cNvPr id="1414" name="Google Shape;1414;p123"/>
          <p:cNvSpPr txBox="1">
            <a:spLocks noGrp="1"/>
          </p:cNvSpPr>
          <p:nvPr>
            <p:ph type="title"/>
          </p:nvPr>
        </p:nvSpPr>
        <p:spPr>
          <a:xfrm>
            <a:off x="533400" y="0"/>
            <a:ext cx="8229600" cy="8382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3200" b="1"/>
              <a:t>OpenGL Visibility-Detection Functions</a:t>
            </a:r>
            <a:endParaRPr sz="3200">
              <a:solidFill>
                <a:schemeClr val="dk1"/>
              </a:solidFill>
            </a:endParaRPr>
          </a:p>
        </p:txBody>
      </p:sp>
      <p:sp>
        <p:nvSpPr>
          <p:cNvPr id="1415" name="Google Shape;1415;p123"/>
          <p:cNvSpPr txBox="1">
            <a:spLocks noGrp="1"/>
          </p:cNvSpPr>
          <p:nvPr>
            <p:ph type="body" idx="1"/>
          </p:nvPr>
        </p:nvSpPr>
        <p:spPr>
          <a:xfrm>
            <a:off x="304800" y="762000"/>
            <a:ext cx="8534400" cy="5135563"/>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l" rtl="0">
              <a:spcBef>
                <a:spcPts val="0"/>
              </a:spcBef>
              <a:spcAft>
                <a:spcPts val="0"/>
              </a:spcAft>
              <a:buClr>
                <a:srgbClr val="FF0000"/>
              </a:buClr>
              <a:buSzPct val="100000"/>
              <a:buChar char="•"/>
            </a:pPr>
            <a:r>
              <a:rPr lang="en-US" b="1">
                <a:solidFill>
                  <a:srgbClr val="FF0000"/>
                </a:solidFill>
              </a:rPr>
              <a:t>OpenGL Depth-Buffer Functions</a:t>
            </a:r>
            <a:endParaRPr/>
          </a:p>
          <a:p>
            <a:pPr marL="342900" lvl="0" indent="-342900" algn="l" rtl="0">
              <a:spcBef>
                <a:spcPts val="544"/>
              </a:spcBef>
              <a:spcAft>
                <a:spcPts val="0"/>
              </a:spcAft>
              <a:buClr>
                <a:schemeClr val="dk1"/>
              </a:buClr>
              <a:buSzPct val="100000"/>
              <a:buChar char="•"/>
            </a:pPr>
            <a:r>
              <a:rPr lang="en-US"/>
              <a:t>Another option available in OpenGL is the test condition that is to be used for the depthbuffer routines.</a:t>
            </a:r>
            <a:endParaRPr/>
          </a:p>
          <a:p>
            <a:pPr marL="342900" lvl="0" indent="-342900" algn="l" rtl="0">
              <a:spcBef>
                <a:spcPts val="544"/>
              </a:spcBef>
              <a:spcAft>
                <a:spcPts val="0"/>
              </a:spcAft>
              <a:buClr>
                <a:schemeClr val="dk1"/>
              </a:buClr>
              <a:buSzPct val="100000"/>
              <a:buChar char="•"/>
            </a:pPr>
            <a:r>
              <a:rPr lang="en-US"/>
              <a:t>We specify a test condition with the following function:</a:t>
            </a:r>
            <a:endParaRPr/>
          </a:p>
          <a:p>
            <a:pPr marL="342900" lvl="0" indent="-342900" algn="l" rtl="0">
              <a:spcBef>
                <a:spcPts val="544"/>
              </a:spcBef>
              <a:spcAft>
                <a:spcPts val="0"/>
              </a:spcAft>
              <a:buClr>
                <a:schemeClr val="dk1"/>
              </a:buClr>
              <a:buSzPct val="100000"/>
              <a:buNone/>
            </a:pPr>
            <a:r>
              <a:rPr lang="en-US" b="1"/>
              <a:t>      glDepthFunc (testCondition);</a:t>
            </a:r>
            <a:endParaRPr/>
          </a:p>
          <a:p>
            <a:pPr marL="742950" lvl="1" indent="-285750" algn="l" rtl="0">
              <a:spcBef>
                <a:spcPts val="476"/>
              </a:spcBef>
              <a:spcAft>
                <a:spcPts val="0"/>
              </a:spcAft>
              <a:buClr>
                <a:schemeClr val="dk1"/>
              </a:buClr>
              <a:buSzPct val="100000"/>
              <a:buChar char="–"/>
            </a:pPr>
            <a:r>
              <a:rPr lang="en-US"/>
              <a:t>Parameter testCondition can be assigned any one of the following eight symbolic constants: </a:t>
            </a:r>
            <a:endParaRPr/>
          </a:p>
          <a:p>
            <a:pPr marL="742950" lvl="1" indent="-285750" algn="l" rtl="0">
              <a:spcBef>
                <a:spcPts val="476"/>
              </a:spcBef>
              <a:spcAft>
                <a:spcPts val="0"/>
              </a:spcAft>
              <a:buClr>
                <a:schemeClr val="dk1"/>
              </a:buClr>
              <a:buSzPct val="100000"/>
              <a:buChar char="–"/>
            </a:pPr>
            <a:r>
              <a:rPr lang="en-US"/>
              <a:t>GL_LESS, GL_GREATER, GL_EQUAL, GL_NOTEQUAL,</a:t>
            </a:r>
            <a:endParaRPr/>
          </a:p>
          <a:p>
            <a:pPr marL="742950" lvl="1" indent="-285750" algn="l" rtl="0">
              <a:spcBef>
                <a:spcPts val="476"/>
              </a:spcBef>
              <a:spcAft>
                <a:spcPts val="0"/>
              </a:spcAft>
              <a:buClr>
                <a:schemeClr val="dk1"/>
              </a:buClr>
              <a:buSzPct val="100000"/>
              <a:buChar char="–"/>
            </a:pPr>
            <a:r>
              <a:rPr lang="en-US"/>
              <a:t>GL_LEQUAL, GL_GEQUAL, GL_NEVER (no points are processed), and GL_ALWAYS.</a:t>
            </a:r>
            <a:endParaRPr/>
          </a:p>
          <a:p>
            <a:pPr marL="342900" lvl="0" indent="-342900" algn="l" rtl="0">
              <a:spcBef>
                <a:spcPts val="544"/>
              </a:spcBef>
              <a:spcAft>
                <a:spcPts val="0"/>
              </a:spcAft>
              <a:buClr>
                <a:schemeClr val="dk1"/>
              </a:buClr>
              <a:buSzPct val="100000"/>
              <a:buChar char="•"/>
            </a:pPr>
            <a:r>
              <a:rPr lang="en-US"/>
              <a:t>The default value for parameter testCondition is GL_LESS.</a:t>
            </a:r>
            <a:endParaRPr b="1">
              <a:solidFill>
                <a:srgbClr val="FF0000"/>
              </a:solidFill>
            </a:endParaRPr>
          </a:p>
        </p:txBody>
      </p:sp>
      <p:sp>
        <p:nvSpPr>
          <p:cNvPr id="1416" name="Google Shape;1416;p1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111</a:t>
            </a:fld>
            <a:endParaRPr/>
          </a:p>
        </p:txBody>
      </p:sp>
    </p:spTree>
  </p:cSld>
  <p:clrMapOvr>
    <a:masterClrMapping/>
  </p:clrMapOvr>
  <p:transition spd="slow">
    <p:fade thruBlk="1"/>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sp>
        <p:nvSpPr>
          <p:cNvPr id="1422" name="Google Shape;1422;p124"/>
          <p:cNvSpPr txBox="1">
            <a:spLocks noGrp="1"/>
          </p:cNvSpPr>
          <p:nvPr>
            <p:ph type="title"/>
          </p:nvPr>
        </p:nvSpPr>
        <p:spPr>
          <a:xfrm>
            <a:off x="533400" y="0"/>
            <a:ext cx="8229600" cy="8382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3200" b="1"/>
              <a:t>OpenGL Visibility-Detection Functions</a:t>
            </a:r>
            <a:endParaRPr sz="3200">
              <a:solidFill>
                <a:schemeClr val="dk1"/>
              </a:solidFill>
            </a:endParaRPr>
          </a:p>
        </p:txBody>
      </p:sp>
      <p:sp>
        <p:nvSpPr>
          <p:cNvPr id="1423" name="Google Shape;1423;p124"/>
          <p:cNvSpPr txBox="1">
            <a:spLocks noGrp="1"/>
          </p:cNvSpPr>
          <p:nvPr>
            <p:ph type="body" idx="1"/>
          </p:nvPr>
        </p:nvSpPr>
        <p:spPr>
          <a:xfrm>
            <a:off x="304800" y="762000"/>
            <a:ext cx="8610600" cy="51355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0000"/>
              </a:buClr>
              <a:buSzPts val="3200"/>
              <a:buChar char="•"/>
            </a:pPr>
            <a:r>
              <a:rPr lang="en-US" b="1">
                <a:solidFill>
                  <a:srgbClr val="FF0000"/>
                </a:solidFill>
              </a:rPr>
              <a:t>OpenGL Depth-Buffer Functions</a:t>
            </a:r>
            <a:endParaRPr/>
          </a:p>
          <a:p>
            <a:pPr marL="342900" lvl="0" indent="-342900" algn="l" rtl="0">
              <a:spcBef>
                <a:spcPts val="640"/>
              </a:spcBef>
              <a:spcAft>
                <a:spcPts val="0"/>
              </a:spcAft>
              <a:buClr>
                <a:schemeClr val="dk1"/>
              </a:buClr>
              <a:buSzPts val="3200"/>
              <a:buChar char="•"/>
            </a:pPr>
            <a:r>
              <a:rPr lang="en-US"/>
              <a:t>We can also set the status of the depth buffer so that it is in a read-only state or in a readwrite</a:t>
            </a:r>
            <a:endParaRPr/>
          </a:p>
          <a:p>
            <a:pPr marL="342900" lvl="0" indent="-342900" algn="l" rtl="0">
              <a:spcBef>
                <a:spcPts val="640"/>
              </a:spcBef>
              <a:spcAft>
                <a:spcPts val="0"/>
              </a:spcAft>
              <a:buClr>
                <a:schemeClr val="dk1"/>
              </a:buClr>
              <a:buSzPts val="3200"/>
              <a:buNone/>
            </a:pPr>
            <a:r>
              <a:rPr lang="en-US"/>
              <a:t>     state. </a:t>
            </a:r>
            <a:endParaRPr/>
          </a:p>
          <a:p>
            <a:pPr marL="342900" lvl="0" indent="-342900" algn="l" rtl="0">
              <a:spcBef>
                <a:spcPts val="640"/>
              </a:spcBef>
              <a:spcAft>
                <a:spcPts val="0"/>
              </a:spcAft>
              <a:buClr>
                <a:schemeClr val="dk1"/>
              </a:buClr>
              <a:buSzPts val="3200"/>
              <a:buNone/>
            </a:pPr>
            <a:r>
              <a:rPr lang="en-US" b="1"/>
              <a:t>     glDepthMask (writeStatus);</a:t>
            </a:r>
            <a:endParaRPr/>
          </a:p>
          <a:p>
            <a:pPr marL="742950" lvl="1" indent="-285750" algn="l" rtl="0">
              <a:spcBef>
                <a:spcPts val="560"/>
              </a:spcBef>
              <a:spcAft>
                <a:spcPts val="0"/>
              </a:spcAft>
              <a:buClr>
                <a:schemeClr val="dk1"/>
              </a:buClr>
              <a:buSzPts val="2800"/>
              <a:buChar char="–"/>
            </a:pPr>
            <a:r>
              <a:rPr lang="en-US"/>
              <a:t>When writeStatus = GL_TRUE (the default value), we can both read from and write to the depth buffer.</a:t>
            </a:r>
            <a:endParaRPr/>
          </a:p>
          <a:p>
            <a:pPr marL="742950" lvl="1" indent="-285750" algn="l" rtl="0">
              <a:spcBef>
                <a:spcPts val="560"/>
              </a:spcBef>
              <a:spcAft>
                <a:spcPts val="0"/>
              </a:spcAft>
              <a:buClr>
                <a:schemeClr val="dk1"/>
              </a:buClr>
              <a:buSzPts val="2800"/>
              <a:buChar char="–"/>
            </a:pPr>
            <a:r>
              <a:rPr lang="en-US"/>
              <a:t>With writeStatus = GL_FALSE, the write mode for the depth buffer is disabled and we can retrieve values only for comparison in depth testing.</a:t>
            </a:r>
            <a:endParaRPr b="1">
              <a:solidFill>
                <a:srgbClr val="FF0000"/>
              </a:solidFill>
            </a:endParaRPr>
          </a:p>
        </p:txBody>
      </p:sp>
      <p:sp>
        <p:nvSpPr>
          <p:cNvPr id="1424" name="Google Shape;1424;p1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112</a:t>
            </a:fld>
            <a:endParaRPr/>
          </a:p>
        </p:txBody>
      </p:sp>
    </p:spTree>
  </p:cSld>
  <p:clrMapOvr>
    <a:masterClrMapping/>
  </p:clrMapOvr>
  <p:transition spd="slow">
    <p:fade thruBlk="1"/>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429"/>
        <p:cNvGrpSpPr/>
        <p:nvPr/>
      </p:nvGrpSpPr>
      <p:grpSpPr>
        <a:xfrm>
          <a:off x="0" y="0"/>
          <a:ext cx="0" cy="0"/>
          <a:chOff x="0" y="0"/>
          <a:chExt cx="0" cy="0"/>
        </a:xfrm>
      </p:grpSpPr>
      <p:sp>
        <p:nvSpPr>
          <p:cNvPr id="1430" name="Google Shape;1430;p125"/>
          <p:cNvSpPr txBox="1">
            <a:spLocks noGrp="1"/>
          </p:cNvSpPr>
          <p:nvPr>
            <p:ph type="title"/>
          </p:nvPr>
        </p:nvSpPr>
        <p:spPr>
          <a:xfrm>
            <a:off x="533400" y="0"/>
            <a:ext cx="8229600" cy="8382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3200" b="1"/>
              <a:t>OpenGL Visibility-Detection Functions</a:t>
            </a:r>
            <a:endParaRPr sz="3200">
              <a:solidFill>
                <a:schemeClr val="dk1"/>
              </a:solidFill>
            </a:endParaRPr>
          </a:p>
        </p:txBody>
      </p:sp>
      <p:sp>
        <p:nvSpPr>
          <p:cNvPr id="1431" name="Google Shape;1431;p125"/>
          <p:cNvSpPr txBox="1">
            <a:spLocks noGrp="1"/>
          </p:cNvSpPr>
          <p:nvPr>
            <p:ph type="body" idx="1"/>
          </p:nvPr>
        </p:nvSpPr>
        <p:spPr>
          <a:xfrm>
            <a:off x="304800" y="914400"/>
            <a:ext cx="88392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0000"/>
              </a:buClr>
              <a:buSzPts val="3200"/>
              <a:buChar char="•"/>
            </a:pPr>
            <a:r>
              <a:rPr lang="en-US" b="1">
                <a:solidFill>
                  <a:srgbClr val="FF0000"/>
                </a:solidFill>
              </a:rPr>
              <a:t>OpenGL Wire-Frame Surface-Visibility Methods</a:t>
            </a:r>
            <a:endParaRPr/>
          </a:p>
          <a:p>
            <a:pPr marL="342900" lvl="0" indent="-342900" algn="l" rtl="0">
              <a:spcBef>
                <a:spcPts val="640"/>
              </a:spcBef>
              <a:spcAft>
                <a:spcPts val="0"/>
              </a:spcAft>
              <a:buClr>
                <a:schemeClr val="dk1"/>
              </a:buClr>
              <a:buSzPts val="3200"/>
              <a:buChar char="•"/>
            </a:pPr>
            <a:r>
              <a:rPr lang="en-US"/>
              <a:t>A wire-frame display of a standard graphics object can be obtained in OpenGL by requesting that only its edges are to be generated.</a:t>
            </a:r>
            <a:endParaRPr/>
          </a:p>
          <a:p>
            <a:pPr marL="342900" lvl="0" indent="-342900" algn="l" rtl="0">
              <a:spcBef>
                <a:spcPts val="640"/>
              </a:spcBef>
              <a:spcAft>
                <a:spcPts val="0"/>
              </a:spcAft>
              <a:buClr>
                <a:schemeClr val="dk1"/>
              </a:buClr>
              <a:buSzPts val="3200"/>
              <a:buChar char="•"/>
            </a:pPr>
            <a:r>
              <a:rPr lang="en-US"/>
              <a:t> We do this by setting the polygon-mode function as, for example:</a:t>
            </a:r>
            <a:endParaRPr/>
          </a:p>
          <a:p>
            <a:pPr marL="342900" lvl="0" indent="-342900" algn="l" rtl="0">
              <a:spcBef>
                <a:spcPts val="640"/>
              </a:spcBef>
              <a:spcAft>
                <a:spcPts val="0"/>
              </a:spcAft>
              <a:buClr>
                <a:schemeClr val="dk1"/>
              </a:buClr>
              <a:buSzPts val="3200"/>
              <a:buNone/>
            </a:pPr>
            <a:r>
              <a:rPr lang="en-US" b="1"/>
              <a:t> </a:t>
            </a:r>
            <a:endParaRPr/>
          </a:p>
          <a:p>
            <a:pPr marL="342900" lvl="0" indent="-342900" algn="l" rtl="0">
              <a:spcBef>
                <a:spcPts val="640"/>
              </a:spcBef>
              <a:spcAft>
                <a:spcPts val="0"/>
              </a:spcAft>
              <a:buClr>
                <a:schemeClr val="dk1"/>
              </a:buClr>
              <a:buSzPts val="3200"/>
              <a:buNone/>
            </a:pPr>
            <a:r>
              <a:rPr lang="en-US" b="1"/>
              <a:t>glPolygonMode (GL_FRONT_AND_BACK, GL_LINE);</a:t>
            </a:r>
            <a:endParaRPr>
              <a:solidFill>
                <a:srgbClr val="FF0000"/>
              </a:solidFill>
            </a:endParaRPr>
          </a:p>
        </p:txBody>
      </p:sp>
      <p:sp>
        <p:nvSpPr>
          <p:cNvPr id="1432" name="Google Shape;1432;p1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113</a:t>
            </a:fld>
            <a:endParaRPr/>
          </a:p>
        </p:txBody>
      </p:sp>
    </p:spTree>
  </p:cSld>
  <p:clrMapOvr>
    <a:masterClrMapping/>
  </p:clrMapOvr>
  <p:transition spd="slow">
    <p:fade thruBlk="1"/>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437"/>
        <p:cNvGrpSpPr/>
        <p:nvPr/>
      </p:nvGrpSpPr>
      <p:grpSpPr>
        <a:xfrm>
          <a:off x="0" y="0"/>
          <a:ext cx="0" cy="0"/>
          <a:chOff x="0" y="0"/>
          <a:chExt cx="0" cy="0"/>
        </a:xfrm>
      </p:grpSpPr>
      <p:sp>
        <p:nvSpPr>
          <p:cNvPr id="1438" name="Google Shape;1438;p126"/>
          <p:cNvSpPr txBox="1">
            <a:spLocks noGrp="1"/>
          </p:cNvSpPr>
          <p:nvPr>
            <p:ph type="title"/>
          </p:nvPr>
        </p:nvSpPr>
        <p:spPr>
          <a:xfrm>
            <a:off x="533400" y="0"/>
            <a:ext cx="8229600" cy="8382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3200" b="1"/>
              <a:t>OpenGL Visibility-Detection Functions</a:t>
            </a:r>
            <a:endParaRPr sz="3200">
              <a:solidFill>
                <a:schemeClr val="dk1"/>
              </a:solidFill>
            </a:endParaRPr>
          </a:p>
        </p:txBody>
      </p:sp>
      <p:sp>
        <p:nvSpPr>
          <p:cNvPr id="1439" name="Google Shape;1439;p126"/>
          <p:cNvSpPr txBox="1">
            <a:spLocks noGrp="1"/>
          </p:cNvSpPr>
          <p:nvPr>
            <p:ph type="body" idx="1"/>
          </p:nvPr>
        </p:nvSpPr>
        <p:spPr>
          <a:xfrm>
            <a:off x="304800" y="914400"/>
            <a:ext cx="8534400" cy="51816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0000"/>
              </a:buClr>
              <a:buSzPts val="3200"/>
              <a:buChar char="•"/>
            </a:pPr>
            <a:r>
              <a:rPr lang="en-US" b="1">
                <a:solidFill>
                  <a:srgbClr val="FF0000"/>
                </a:solidFill>
              </a:rPr>
              <a:t>OpenGL Depth-Cueing Function</a:t>
            </a:r>
            <a:endParaRPr/>
          </a:p>
          <a:p>
            <a:pPr marL="342900" lvl="0" indent="-342900" algn="l" rtl="0">
              <a:spcBef>
                <a:spcPts val="640"/>
              </a:spcBef>
              <a:spcAft>
                <a:spcPts val="0"/>
              </a:spcAft>
              <a:buClr>
                <a:schemeClr val="dk1"/>
              </a:buClr>
              <a:buSzPts val="3200"/>
              <a:buChar char="•"/>
            </a:pPr>
            <a:r>
              <a:rPr lang="en-US"/>
              <a:t>We can vary the brightness of an object as a function of its distance from the viewing position with</a:t>
            </a:r>
            <a:endParaRPr/>
          </a:p>
          <a:p>
            <a:pPr marL="342900" lvl="0" indent="-342900" algn="l" rtl="0">
              <a:spcBef>
                <a:spcPts val="640"/>
              </a:spcBef>
              <a:spcAft>
                <a:spcPts val="0"/>
              </a:spcAft>
              <a:buClr>
                <a:schemeClr val="dk1"/>
              </a:buClr>
              <a:buSzPts val="3200"/>
              <a:buNone/>
            </a:pPr>
            <a:r>
              <a:rPr lang="en-US" b="1"/>
              <a:t>	glEnable (GL_FOG);</a:t>
            </a:r>
            <a:endParaRPr/>
          </a:p>
          <a:p>
            <a:pPr marL="342900" lvl="0" indent="-342900" algn="l" rtl="0">
              <a:spcBef>
                <a:spcPts val="640"/>
              </a:spcBef>
              <a:spcAft>
                <a:spcPts val="0"/>
              </a:spcAft>
              <a:buClr>
                <a:schemeClr val="dk1"/>
              </a:buClr>
              <a:buSzPts val="3200"/>
              <a:buNone/>
            </a:pPr>
            <a:r>
              <a:rPr lang="en-US" b="1"/>
              <a:t>	glFogi (GL_FOG_MODE, GL_ LINEAR);</a:t>
            </a:r>
            <a:endParaRPr/>
          </a:p>
          <a:p>
            <a:pPr marL="742950" lvl="1" indent="-285750" algn="l" rtl="0">
              <a:spcBef>
                <a:spcPts val="560"/>
              </a:spcBef>
              <a:spcAft>
                <a:spcPts val="0"/>
              </a:spcAft>
              <a:buClr>
                <a:schemeClr val="dk1"/>
              </a:buClr>
              <a:buSzPts val="2800"/>
              <a:buChar char="–"/>
            </a:pPr>
            <a:r>
              <a:rPr lang="en-US"/>
              <a:t>This applies the linear depth function to object colors using dmin = 0.0 and dmax = 1.0.</a:t>
            </a:r>
            <a:endParaRPr>
              <a:solidFill>
                <a:srgbClr val="FF0000"/>
              </a:solidFill>
            </a:endParaRPr>
          </a:p>
        </p:txBody>
      </p:sp>
      <p:sp>
        <p:nvSpPr>
          <p:cNvPr id="1440" name="Google Shape;1440;p1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114</a:t>
            </a:fld>
            <a:endParaRPr/>
          </a:p>
        </p:txBody>
      </p:sp>
    </p:spTree>
  </p:cSld>
  <p:clrMapOvr>
    <a:masterClrMapping/>
  </p:clrMapOvr>
  <p:transition spd="slow">
    <p:fade thruBlk="1"/>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445"/>
        <p:cNvGrpSpPr/>
        <p:nvPr/>
      </p:nvGrpSpPr>
      <p:grpSpPr>
        <a:xfrm>
          <a:off x="0" y="0"/>
          <a:ext cx="0" cy="0"/>
          <a:chOff x="0" y="0"/>
          <a:chExt cx="0" cy="0"/>
        </a:xfrm>
      </p:grpSpPr>
      <p:sp>
        <p:nvSpPr>
          <p:cNvPr id="1446" name="Google Shape;1446;p127"/>
          <p:cNvSpPr txBox="1">
            <a:spLocks noGrp="1"/>
          </p:cNvSpPr>
          <p:nvPr>
            <p:ph type="title"/>
          </p:nvPr>
        </p:nvSpPr>
        <p:spPr>
          <a:xfrm>
            <a:off x="533400" y="0"/>
            <a:ext cx="8229600" cy="8382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3200" b="1"/>
              <a:t>OpenGL Visibility-Detection Functions</a:t>
            </a:r>
            <a:endParaRPr sz="3200">
              <a:solidFill>
                <a:schemeClr val="dk1"/>
              </a:solidFill>
            </a:endParaRPr>
          </a:p>
        </p:txBody>
      </p:sp>
      <p:sp>
        <p:nvSpPr>
          <p:cNvPr id="1447" name="Google Shape;1447;p127"/>
          <p:cNvSpPr txBox="1">
            <a:spLocks noGrp="1"/>
          </p:cNvSpPr>
          <p:nvPr>
            <p:ph type="body" idx="1"/>
          </p:nvPr>
        </p:nvSpPr>
        <p:spPr>
          <a:xfrm>
            <a:off x="304800" y="914400"/>
            <a:ext cx="8534400" cy="51816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0000"/>
              </a:buClr>
              <a:buSzPts val="3200"/>
              <a:buChar char="•"/>
            </a:pPr>
            <a:r>
              <a:rPr lang="en-US" b="1">
                <a:solidFill>
                  <a:srgbClr val="FF0000"/>
                </a:solidFill>
              </a:rPr>
              <a:t>OpenGL Depth-Cueing Function</a:t>
            </a:r>
            <a:endParaRPr/>
          </a:p>
          <a:p>
            <a:pPr marL="342900" lvl="0" indent="-342900" algn="l" rtl="0">
              <a:spcBef>
                <a:spcPts val="640"/>
              </a:spcBef>
              <a:spcAft>
                <a:spcPts val="0"/>
              </a:spcAft>
              <a:buClr>
                <a:schemeClr val="dk1"/>
              </a:buClr>
              <a:buSzPts val="3200"/>
              <a:buChar char="•"/>
            </a:pPr>
            <a:r>
              <a:rPr lang="en-US"/>
              <a:t>But we can set different values for dmin and dmax with the following function calls:</a:t>
            </a:r>
            <a:endParaRPr/>
          </a:p>
          <a:p>
            <a:pPr marL="342900" lvl="0" indent="-342900" algn="l" rtl="0">
              <a:spcBef>
                <a:spcPts val="640"/>
              </a:spcBef>
              <a:spcAft>
                <a:spcPts val="0"/>
              </a:spcAft>
              <a:buClr>
                <a:schemeClr val="dk1"/>
              </a:buClr>
              <a:buSzPts val="3200"/>
              <a:buNone/>
            </a:pPr>
            <a:r>
              <a:rPr lang="en-US" b="1"/>
              <a:t>	glFogf (GL_FOG_START, minDepth);</a:t>
            </a:r>
            <a:endParaRPr/>
          </a:p>
          <a:p>
            <a:pPr marL="342900" lvl="0" indent="-342900" algn="l" rtl="0">
              <a:spcBef>
                <a:spcPts val="640"/>
              </a:spcBef>
              <a:spcAft>
                <a:spcPts val="0"/>
              </a:spcAft>
              <a:buClr>
                <a:schemeClr val="dk1"/>
              </a:buClr>
              <a:buSzPts val="3200"/>
              <a:buNone/>
            </a:pPr>
            <a:r>
              <a:rPr lang="en-US" b="1"/>
              <a:t>	glFogf (GL_FOG_END, maxDepth);</a:t>
            </a:r>
            <a:endParaRPr/>
          </a:p>
          <a:p>
            <a:pPr marL="742950" lvl="1" indent="-285750" algn="l" rtl="0">
              <a:spcBef>
                <a:spcPts val="560"/>
              </a:spcBef>
              <a:spcAft>
                <a:spcPts val="0"/>
              </a:spcAft>
              <a:buClr>
                <a:schemeClr val="dk1"/>
              </a:buClr>
              <a:buSzPts val="2800"/>
              <a:buChar char="–"/>
            </a:pPr>
            <a:r>
              <a:rPr lang="en-US"/>
              <a:t>parameters minDepth and maxDepth are assigned floating-point values, although integer values can be used if we change the function suffix to i.</a:t>
            </a:r>
            <a:endParaRPr/>
          </a:p>
        </p:txBody>
      </p:sp>
      <p:sp>
        <p:nvSpPr>
          <p:cNvPr id="1448" name="Google Shape;1448;p1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115</a:t>
            </a:fld>
            <a:endParaRPr/>
          </a:p>
        </p:txBody>
      </p: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3D Viewing Pipeline</a:t>
            </a:r>
            <a:endParaRPr/>
          </a:p>
        </p:txBody>
      </p:sp>
      <p:sp>
        <p:nvSpPr>
          <p:cNvPr id="206" name="Google Shape;206;p24"/>
          <p:cNvSpPr txBox="1">
            <a:spLocks noGrp="1"/>
          </p:cNvSpPr>
          <p:nvPr>
            <p:ph type="body" idx="1"/>
          </p:nvPr>
        </p:nvSpPr>
        <p:spPr>
          <a:xfrm>
            <a:off x="3962400" y="1676400"/>
            <a:ext cx="4876800" cy="838200"/>
          </a:xfrm>
          <a:prstGeom prst="rect">
            <a:avLst/>
          </a:prstGeom>
          <a:noFill/>
          <a:ln>
            <a:noFill/>
          </a:ln>
        </p:spPr>
        <p:txBody>
          <a:bodyPr spcFirstLastPara="1" wrap="square" lIns="91425" tIns="45700" rIns="91425" bIns="45700" anchor="t" anchorCtr="0">
            <a:normAutofit/>
          </a:bodyPr>
          <a:lstStyle/>
          <a:p>
            <a:pPr marL="742950" lvl="1" indent="-285750" algn="l" rtl="0">
              <a:spcBef>
                <a:spcPts val="0"/>
              </a:spcBef>
              <a:spcAft>
                <a:spcPts val="0"/>
              </a:spcAft>
              <a:buClr>
                <a:srgbClr val="CC0000"/>
              </a:buClr>
              <a:buSzPts val="2000"/>
              <a:buFont typeface="Noto Sans Symbols"/>
              <a:buNone/>
            </a:pPr>
            <a:r>
              <a:rPr lang="en-US" sz="2000">
                <a:solidFill>
                  <a:srgbClr val="CC0000"/>
                </a:solidFill>
              </a:rPr>
              <a:t>Transform Model coordinates into 3d world coordinate system</a:t>
            </a:r>
            <a:endParaRPr/>
          </a:p>
        </p:txBody>
      </p:sp>
      <p:sp>
        <p:nvSpPr>
          <p:cNvPr id="207" name="Google Shape;207;p24"/>
          <p:cNvSpPr/>
          <p:nvPr/>
        </p:nvSpPr>
        <p:spPr>
          <a:xfrm>
            <a:off x="638175" y="1684338"/>
            <a:ext cx="3141663" cy="304800"/>
          </a:xfrm>
          <a:prstGeom prst="roundRect">
            <a:avLst>
              <a:gd name="adj" fmla="val 26667"/>
            </a:avLst>
          </a:prstGeom>
          <a:solidFill>
            <a:schemeClr val="accent1"/>
          </a:solidFill>
          <a:ln w="28575" cap="flat" cmpd="sng">
            <a:solidFill>
              <a:schemeClr val="accent1"/>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Model Transformation</a:t>
            </a:r>
            <a:endParaRPr/>
          </a:p>
        </p:txBody>
      </p:sp>
      <p:sp>
        <p:nvSpPr>
          <p:cNvPr id="208" name="Google Shape;208;p24"/>
          <p:cNvSpPr/>
          <p:nvPr/>
        </p:nvSpPr>
        <p:spPr>
          <a:xfrm>
            <a:off x="638175" y="2370138"/>
            <a:ext cx="3141663" cy="304800"/>
          </a:xfrm>
          <a:prstGeom prst="roundRect">
            <a:avLst>
              <a:gd name="adj" fmla="val 26667"/>
            </a:avLst>
          </a:prstGeom>
          <a:solidFill>
            <a:schemeClr val="lt1"/>
          </a:solidFill>
          <a:ln w="28575" cap="flat" cmpd="sng">
            <a:solidFill>
              <a:schemeClr val="accent1"/>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Lighting</a:t>
            </a:r>
            <a:endParaRPr/>
          </a:p>
        </p:txBody>
      </p:sp>
      <p:sp>
        <p:nvSpPr>
          <p:cNvPr id="209" name="Google Shape;209;p24"/>
          <p:cNvSpPr/>
          <p:nvPr/>
        </p:nvSpPr>
        <p:spPr>
          <a:xfrm>
            <a:off x="638175" y="3055938"/>
            <a:ext cx="3141663" cy="304800"/>
          </a:xfrm>
          <a:prstGeom prst="roundRect">
            <a:avLst>
              <a:gd name="adj" fmla="val 26667"/>
            </a:avLst>
          </a:prstGeom>
          <a:solidFill>
            <a:schemeClr val="lt1"/>
          </a:solidFill>
          <a:ln w="28575" cap="flat" cmpd="sng">
            <a:solidFill>
              <a:schemeClr val="accent1"/>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Viewing Transformation</a:t>
            </a:r>
            <a:endParaRPr/>
          </a:p>
        </p:txBody>
      </p:sp>
      <p:sp>
        <p:nvSpPr>
          <p:cNvPr id="210" name="Google Shape;210;p24"/>
          <p:cNvSpPr/>
          <p:nvPr/>
        </p:nvSpPr>
        <p:spPr>
          <a:xfrm>
            <a:off x="638175" y="3733800"/>
            <a:ext cx="3141663" cy="304800"/>
          </a:xfrm>
          <a:prstGeom prst="roundRect">
            <a:avLst>
              <a:gd name="adj" fmla="val 26667"/>
            </a:avLst>
          </a:prstGeom>
          <a:solidFill>
            <a:schemeClr val="lt1"/>
          </a:solidFill>
          <a:ln w="28575" cap="flat" cmpd="sng">
            <a:solidFill>
              <a:schemeClr val="accent1"/>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Projection Transformation</a:t>
            </a:r>
            <a:endParaRPr/>
          </a:p>
        </p:txBody>
      </p:sp>
      <p:sp>
        <p:nvSpPr>
          <p:cNvPr id="211" name="Google Shape;211;p24"/>
          <p:cNvSpPr/>
          <p:nvPr/>
        </p:nvSpPr>
        <p:spPr>
          <a:xfrm>
            <a:off x="638175" y="4419600"/>
            <a:ext cx="3141663" cy="304800"/>
          </a:xfrm>
          <a:prstGeom prst="roundRect">
            <a:avLst>
              <a:gd name="adj" fmla="val 26667"/>
            </a:avLst>
          </a:prstGeom>
          <a:solidFill>
            <a:schemeClr val="lt1"/>
          </a:solidFill>
          <a:ln w="28575" cap="flat" cmpd="sng">
            <a:solidFill>
              <a:schemeClr val="accent1"/>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Clipping</a:t>
            </a:r>
            <a:endParaRPr/>
          </a:p>
        </p:txBody>
      </p:sp>
      <p:sp>
        <p:nvSpPr>
          <p:cNvPr id="212" name="Google Shape;212;p24"/>
          <p:cNvSpPr/>
          <p:nvPr/>
        </p:nvSpPr>
        <p:spPr>
          <a:xfrm>
            <a:off x="638175" y="5105400"/>
            <a:ext cx="3141663" cy="304800"/>
          </a:xfrm>
          <a:prstGeom prst="roundRect">
            <a:avLst>
              <a:gd name="adj" fmla="val 26667"/>
            </a:avLst>
          </a:prstGeom>
          <a:solidFill>
            <a:schemeClr val="lt1"/>
          </a:solidFill>
          <a:ln w="28575" cap="flat" cmpd="sng">
            <a:solidFill>
              <a:schemeClr val="accent1"/>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Viewport Transformation</a:t>
            </a:r>
            <a:endParaRPr/>
          </a:p>
        </p:txBody>
      </p:sp>
      <p:sp>
        <p:nvSpPr>
          <p:cNvPr id="213" name="Google Shape;213;p24"/>
          <p:cNvSpPr/>
          <p:nvPr/>
        </p:nvSpPr>
        <p:spPr>
          <a:xfrm>
            <a:off x="638175" y="5791200"/>
            <a:ext cx="3141663" cy="304800"/>
          </a:xfrm>
          <a:prstGeom prst="roundRect">
            <a:avLst>
              <a:gd name="adj" fmla="val 26667"/>
            </a:avLst>
          </a:prstGeom>
          <a:solidFill>
            <a:schemeClr val="lt1"/>
          </a:solidFill>
          <a:ln w="28575" cap="flat" cmpd="sng">
            <a:solidFill>
              <a:schemeClr val="accent1"/>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Scan Conversion</a:t>
            </a:r>
            <a:endParaRPr/>
          </a:p>
        </p:txBody>
      </p:sp>
      <p:cxnSp>
        <p:nvCxnSpPr>
          <p:cNvPr id="214" name="Google Shape;214;p24"/>
          <p:cNvCxnSpPr>
            <a:stCxn id="207" idx="2"/>
            <a:endCxn id="208" idx="0"/>
          </p:cNvCxnSpPr>
          <p:nvPr/>
        </p:nvCxnSpPr>
        <p:spPr>
          <a:xfrm>
            <a:off x="2209006" y="1989138"/>
            <a:ext cx="0" cy="381000"/>
          </a:xfrm>
          <a:prstGeom prst="straightConnector1">
            <a:avLst/>
          </a:prstGeom>
          <a:noFill/>
          <a:ln w="28575" cap="flat" cmpd="sng">
            <a:solidFill>
              <a:schemeClr val="accent1"/>
            </a:solidFill>
            <a:prstDash val="solid"/>
            <a:round/>
            <a:headEnd type="none" w="med" len="med"/>
            <a:tailEnd type="triangle" w="med" len="med"/>
          </a:ln>
        </p:spPr>
      </p:cxnSp>
      <p:cxnSp>
        <p:nvCxnSpPr>
          <p:cNvPr id="215" name="Google Shape;215;p24"/>
          <p:cNvCxnSpPr>
            <a:stCxn id="208" idx="2"/>
            <a:endCxn id="209" idx="0"/>
          </p:cNvCxnSpPr>
          <p:nvPr/>
        </p:nvCxnSpPr>
        <p:spPr>
          <a:xfrm>
            <a:off x="2209006" y="2674938"/>
            <a:ext cx="0" cy="381000"/>
          </a:xfrm>
          <a:prstGeom prst="straightConnector1">
            <a:avLst/>
          </a:prstGeom>
          <a:noFill/>
          <a:ln w="28575" cap="flat" cmpd="sng">
            <a:solidFill>
              <a:schemeClr val="accent1"/>
            </a:solidFill>
            <a:prstDash val="solid"/>
            <a:round/>
            <a:headEnd type="none" w="med" len="med"/>
            <a:tailEnd type="triangle" w="med" len="med"/>
          </a:ln>
        </p:spPr>
      </p:cxnSp>
      <p:cxnSp>
        <p:nvCxnSpPr>
          <p:cNvPr id="216" name="Google Shape;216;p24"/>
          <p:cNvCxnSpPr>
            <a:stCxn id="209" idx="2"/>
            <a:endCxn id="210" idx="0"/>
          </p:cNvCxnSpPr>
          <p:nvPr/>
        </p:nvCxnSpPr>
        <p:spPr>
          <a:xfrm>
            <a:off x="2209006" y="3360738"/>
            <a:ext cx="0" cy="373200"/>
          </a:xfrm>
          <a:prstGeom prst="straightConnector1">
            <a:avLst/>
          </a:prstGeom>
          <a:noFill/>
          <a:ln w="28575" cap="flat" cmpd="sng">
            <a:solidFill>
              <a:schemeClr val="accent1"/>
            </a:solidFill>
            <a:prstDash val="solid"/>
            <a:round/>
            <a:headEnd type="none" w="med" len="med"/>
            <a:tailEnd type="triangle" w="med" len="med"/>
          </a:ln>
        </p:spPr>
      </p:cxnSp>
      <p:cxnSp>
        <p:nvCxnSpPr>
          <p:cNvPr id="217" name="Google Shape;217;p24"/>
          <p:cNvCxnSpPr>
            <a:stCxn id="210" idx="2"/>
            <a:endCxn id="211" idx="0"/>
          </p:cNvCxnSpPr>
          <p:nvPr/>
        </p:nvCxnSpPr>
        <p:spPr>
          <a:xfrm>
            <a:off x="2209006" y="4038600"/>
            <a:ext cx="0" cy="381000"/>
          </a:xfrm>
          <a:prstGeom prst="straightConnector1">
            <a:avLst/>
          </a:prstGeom>
          <a:noFill/>
          <a:ln w="28575" cap="flat" cmpd="sng">
            <a:solidFill>
              <a:schemeClr val="accent1"/>
            </a:solidFill>
            <a:prstDash val="solid"/>
            <a:round/>
            <a:headEnd type="none" w="med" len="med"/>
            <a:tailEnd type="triangle" w="med" len="med"/>
          </a:ln>
        </p:spPr>
      </p:cxnSp>
      <p:cxnSp>
        <p:nvCxnSpPr>
          <p:cNvPr id="218" name="Google Shape;218;p24"/>
          <p:cNvCxnSpPr>
            <a:stCxn id="211" idx="2"/>
            <a:endCxn id="212" idx="0"/>
          </p:cNvCxnSpPr>
          <p:nvPr/>
        </p:nvCxnSpPr>
        <p:spPr>
          <a:xfrm>
            <a:off x="2209006" y="4724400"/>
            <a:ext cx="0" cy="381000"/>
          </a:xfrm>
          <a:prstGeom prst="straightConnector1">
            <a:avLst/>
          </a:prstGeom>
          <a:noFill/>
          <a:ln w="28575" cap="flat" cmpd="sng">
            <a:solidFill>
              <a:schemeClr val="accent1"/>
            </a:solidFill>
            <a:prstDash val="solid"/>
            <a:round/>
            <a:headEnd type="none" w="med" len="med"/>
            <a:tailEnd type="triangle" w="med" len="med"/>
          </a:ln>
        </p:spPr>
      </p:cxnSp>
      <p:cxnSp>
        <p:nvCxnSpPr>
          <p:cNvPr id="219" name="Google Shape;219;p24"/>
          <p:cNvCxnSpPr>
            <a:stCxn id="212" idx="2"/>
            <a:endCxn id="213" idx="0"/>
          </p:cNvCxnSpPr>
          <p:nvPr/>
        </p:nvCxnSpPr>
        <p:spPr>
          <a:xfrm>
            <a:off x="2209006" y="5410200"/>
            <a:ext cx="0" cy="381000"/>
          </a:xfrm>
          <a:prstGeom prst="straightConnector1">
            <a:avLst/>
          </a:prstGeom>
          <a:noFill/>
          <a:ln w="28575" cap="flat" cmpd="sng">
            <a:solidFill>
              <a:schemeClr val="accent1"/>
            </a:solidFill>
            <a:prstDash val="solid"/>
            <a:round/>
            <a:headEnd type="none" w="med" len="med"/>
            <a:tailEnd type="triangle" w="med" len="med"/>
          </a:ln>
        </p:spPr>
      </p:cxnSp>
      <p:sp>
        <p:nvSpPr>
          <p:cNvPr id="220" name="Google Shape;220;p24"/>
          <p:cNvSpPr txBox="1"/>
          <p:nvPr/>
        </p:nvSpPr>
        <p:spPr>
          <a:xfrm>
            <a:off x="1787525" y="6324600"/>
            <a:ext cx="844550" cy="290513"/>
          </a:xfrm>
          <a:prstGeom prst="rect">
            <a:avLst/>
          </a:prstGeom>
          <a:noFill/>
          <a:ln>
            <a:noFill/>
          </a:ln>
        </p:spPr>
        <p:txBody>
          <a:bodyPr spcFirstLastPara="1" wrap="square" lIns="91425" tIns="45700" rIns="91425" bIns="45700" anchor="t" anchorCtr="0">
            <a:noAutofit/>
          </a:bodyPr>
          <a:lstStyle/>
          <a:p>
            <a:pPr marL="0" marR="0" lvl="0" indent="0" algn="ctr" rtl="0">
              <a:lnSpc>
                <a:spcPct val="60000"/>
              </a:lnSpc>
              <a:spcBef>
                <a:spcPts val="0"/>
              </a:spcBef>
              <a:spcAft>
                <a:spcPts val="0"/>
              </a:spcAft>
              <a:buNone/>
            </a:pPr>
            <a:r>
              <a:rPr lang="en-US" sz="1800">
                <a:solidFill>
                  <a:schemeClr val="dk1"/>
                </a:solidFill>
                <a:latin typeface="Calibri"/>
                <a:ea typeface="Calibri"/>
                <a:cs typeface="Calibri"/>
                <a:sym typeface="Calibri"/>
              </a:rPr>
              <a:t>Image</a:t>
            </a:r>
            <a:endParaRPr/>
          </a:p>
        </p:txBody>
      </p:sp>
      <p:cxnSp>
        <p:nvCxnSpPr>
          <p:cNvPr id="221" name="Google Shape;221;p24"/>
          <p:cNvCxnSpPr>
            <a:stCxn id="213" idx="2"/>
            <a:endCxn id="220" idx="0"/>
          </p:cNvCxnSpPr>
          <p:nvPr/>
        </p:nvCxnSpPr>
        <p:spPr>
          <a:xfrm>
            <a:off x="2209006" y="6096000"/>
            <a:ext cx="900" cy="228600"/>
          </a:xfrm>
          <a:prstGeom prst="straightConnector1">
            <a:avLst/>
          </a:prstGeom>
          <a:noFill/>
          <a:ln w="28575" cap="flat" cmpd="sng">
            <a:solidFill>
              <a:schemeClr val="accent1"/>
            </a:solidFill>
            <a:prstDash val="solid"/>
            <a:round/>
            <a:headEnd type="none" w="med" len="med"/>
            <a:tailEnd type="triangle" w="med" len="med"/>
          </a:ln>
        </p:spPr>
      </p:cxnSp>
      <p:sp>
        <p:nvSpPr>
          <p:cNvPr id="222" name="Google Shape;222;p24"/>
          <p:cNvSpPr txBox="1"/>
          <p:nvPr/>
        </p:nvSpPr>
        <p:spPr>
          <a:xfrm>
            <a:off x="1393825" y="1143000"/>
            <a:ext cx="163195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None/>
            </a:pPr>
            <a:r>
              <a:rPr lang="en-US" sz="1800">
                <a:solidFill>
                  <a:schemeClr val="dk1"/>
                </a:solidFill>
                <a:latin typeface="Calibri"/>
                <a:ea typeface="Calibri"/>
                <a:cs typeface="Calibri"/>
                <a:sym typeface="Calibri"/>
              </a:rPr>
              <a:t>3D Primitives</a:t>
            </a:r>
            <a:endParaRPr/>
          </a:p>
        </p:txBody>
      </p:sp>
      <p:cxnSp>
        <p:nvCxnSpPr>
          <p:cNvPr id="223" name="Google Shape;223;p24"/>
          <p:cNvCxnSpPr>
            <a:stCxn id="222" idx="2"/>
          </p:cNvCxnSpPr>
          <p:nvPr/>
        </p:nvCxnSpPr>
        <p:spPr>
          <a:xfrm>
            <a:off x="2209800" y="1371600"/>
            <a:ext cx="0" cy="298500"/>
          </a:xfrm>
          <a:prstGeom prst="straightConnector1">
            <a:avLst/>
          </a:prstGeom>
          <a:noFill/>
          <a:ln w="28575" cap="flat" cmpd="sng">
            <a:solidFill>
              <a:schemeClr val="accent1"/>
            </a:solidFill>
            <a:prstDash val="solid"/>
            <a:round/>
            <a:headEnd type="none" w="med" len="med"/>
            <a:tailEnd type="triangle" w="med" len="med"/>
          </a:ln>
        </p:spPr>
      </p:cxnSp>
      <p:sp>
        <p:nvSpPr>
          <p:cNvPr id="224" name="Google Shape;224;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3D Viewing Pipeline</a:t>
            </a:r>
            <a:endParaRPr/>
          </a:p>
        </p:txBody>
      </p:sp>
      <p:sp>
        <p:nvSpPr>
          <p:cNvPr id="231" name="Google Shape;231;p25"/>
          <p:cNvSpPr txBox="1">
            <a:spLocks noGrp="1"/>
          </p:cNvSpPr>
          <p:nvPr>
            <p:ph type="body" idx="1"/>
          </p:nvPr>
        </p:nvSpPr>
        <p:spPr>
          <a:xfrm>
            <a:off x="3962400" y="1676400"/>
            <a:ext cx="4876800" cy="838200"/>
          </a:xfrm>
          <a:prstGeom prst="rect">
            <a:avLst/>
          </a:prstGeom>
          <a:noFill/>
          <a:ln>
            <a:noFill/>
          </a:ln>
        </p:spPr>
        <p:txBody>
          <a:bodyPr spcFirstLastPara="1" wrap="square" lIns="91425" tIns="45700" rIns="91425" bIns="45700" anchor="t" anchorCtr="0">
            <a:normAutofit/>
          </a:bodyPr>
          <a:lstStyle/>
          <a:p>
            <a:pPr marL="742950" lvl="1" indent="-285750" algn="l" rtl="0">
              <a:spcBef>
                <a:spcPts val="0"/>
              </a:spcBef>
              <a:spcAft>
                <a:spcPts val="0"/>
              </a:spcAft>
              <a:buClr>
                <a:srgbClr val="B8B598"/>
              </a:buClr>
              <a:buSzPts val="2000"/>
              <a:buFont typeface="Noto Sans Symbols"/>
              <a:buNone/>
            </a:pPr>
            <a:r>
              <a:rPr lang="en-US" sz="2000">
                <a:solidFill>
                  <a:srgbClr val="B8B598"/>
                </a:solidFill>
              </a:rPr>
              <a:t>Transform into3d world coordinate system</a:t>
            </a:r>
            <a:endParaRPr/>
          </a:p>
        </p:txBody>
      </p:sp>
      <p:sp>
        <p:nvSpPr>
          <p:cNvPr id="232" name="Google Shape;232;p25"/>
          <p:cNvSpPr/>
          <p:nvPr/>
        </p:nvSpPr>
        <p:spPr>
          <a:xfrm>
            <a:off x="638175" y="1684338"/>
            <a:ext cx="3141663" cy="304800"/>
          </a:xfrm>
          <a:prstGeom prst="roundRect">
            <a:avLst>
              <a:gd name="adj" fmla="val 26667"/>
            </a:avLst>
          </a:prstGeom>
          <a:solidFill>
            <a:schemeClr val="lt1"/>
          </a:solidFill>
          <a:ln w="28575" cap="flat" cmpd="sng">
            <a:solidFill>
              <a:srgbClr val="B2B2B2"/>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B8B598"/>
                </a:solidFill>
                <a:latin typeface="Calibri"/>
                <a:ea typeface="Calibri"/>
                <a:cs typeface="Calibri"/>
                <a:sym typeface="Calibri"/>
              </a:rPr>
              <a:t>Model Transformation</a:t>
            </a:r>
            <a:endParaRPr/>
          </a:p>
        </p:txBody>
      </p:sp>
      <p:sp>
        <p:nvSpPr>
          <p:cNvPr id="233" name="Google Shape;233;p25"/>
          <p:cNvSpPr/>
          <p:nvPr/>
        </p:nvSpPr>
        <p:spPr>
          <a:xfrm>
            <a:off x="638175" y="2370138"/>
            <a:ext cx="3141663" cy="304800"/>
          </a:xfrm>
          <a:prstGeom prst="roundRect">
            <a:avLst>
              <a:gd name="adj" fmla="val 26667"/>
            </a:avLst>
          </a:prstGeom>
          <a:solidFill>
            <a:schemeClr val="accent1"/>
          </a:solidFill>
          <a:ln w="28575" cap="flat" cmpd="sng">
            <a:solidFill>
              <a:schemeClr val="accent1"/>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Lighting</a:t>
            </a:r>
            <a:endParaRPr/>
          </a:p>
        </p:txBody>
      </p:sp>
      <p:sp>
        <p:nvSpPr>
          <p:cNvPr id="234" name="Google Shape;234;p25"/>
          <p:cNvSpPr/>
          <p:nvPr/>
        </p:nvSpPr>
        <p:spPr>
          <a:xfrm>
            <a:off x="638175" y="3055938"/>
            <a:ext cx="3141663" cy="304800"/>
          </a:xfrm>
          <a:prstGeom prst="roundRect">
            <a:avLst>
              <a:gd name="adj" fmla="val 26667"/>
            </a:avLst>
          </a:prstGeom>
          <a:solidFill>
            <a:schemeClr val="lt1"/>
          </a:solidFill>
          <a:ln w="28575" cap="flat" cmpd="sng">
            <a:solidFill>
              <a:schemeClr val="accent1"/>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Viewing Transformation</a:t>
            </a:r>
            <a:endParaRPr/>
          </a:p>
        </p:txBody>
      </p:sp>
      <p:sp>
        <p:nvSpPr>
          <p:cNvPr id="235" name="Google Shape;235;p25"/>
          <p:cNvSpPr/>
          <p:nvPr/>
        </p:nvSpPr>
        <p:spPr>
          <a:xfrm>
            <a:off x="638175" y="3733800"/>
            <a:ext cx="3141663" cy="304800"/>
          </a:xfrm>
          <a:prstGeom prst="roundRect">
            <a:avLst>
              <a:gd name="adj" fmla="val 26667"/>
            </a:avLst>
          </a:prstGeom>
          <a:solidFill>
            <a:schemeClr val="lt1"/>
          </a:solidFill>
          <a:ln w="28575" cap="flat" cmpd="sng">
            <a:solidFill>
              <a:schemeClr val="accent1"/>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Projection Transformation</a:t>
            </a:r>
            <a:endParaRPr/>
          </a:p>
        </p:txBody>
      </p:sp>
      <p:sp>
        <p:nvSpPr>
          <p:cNvPr id="236" name="Google Shape;236;p25"/>
          <p:cNvSpPr/>
          <p:nvPr/>
        </p:nvSpPr>
        <p:spPr>
          <a:xfrm>
            <a:off x="638175" y="4419600"/>
            <a:ext cx="3141663" cy="304800"/>
          </a:xfrm>
          <a:prstGeom prst="roundRect">
            <a:avLst>
              <a:gd name="adj" fmla="val 26667"/>
            </a:avLst>
          </a:prstGeom>
          <a:solidFill>
            <a:schemeClr val="lt1"/>
          </a:solidFill>
          <a:ln w="28575" cap="flat" cmpd="sng">
            <a:solidFill>
              <a:schemeClr val="accent1"/>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Clipping</a:t>
            </a:r>
            <a:endParaRPr/>
          </a:p>
        </p:txBody>
      </p:sp>
      <p:sp>
        <p:nvSpPr>
          <p:cNvPr id="237" name="Google Shape;237;p25"/>
          <p:cNvSpPr/>
          <p:nvPr/>
        </p:nvSpPr>
        <p:spPr>
          <a:xfrm>
            <a:off x="638175" y="5105400"/>
            <a:ext cx="3141663" cy="304800"/>
          </a:xfrm>
          <a:prstGeom prst="roundRect">
            <a:avLst>
              <a:gd name="adj" fmla="val 26667"/>
            </a:avLst>
          </a:prstGeom>
          <a:solidFill>
            <a:schemeClr val="lt1"/>
          </a:solidFill>
          <a:ln w="28575" cap="flat" cmpd="sng">
            <a:solidFill>
              <a:schemeClr val="accent1"/>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Viewport Transformation</a:t>
            </a:r>
            <a:endParaRPr/>
          </a:p>
        </p:txBody>
      </p:sp>
      <p:sp>
        <p:nvSpPr>
          <p:cNvPr id="238" name="Google Shape;238;p25"/>
          <p:cNvSpPr/>
          <p:nvPr/>
        </p:nvSpPr>
        <p:spPr>
          <a:xfrm>
            <a:off x="638175" y="5791200"/>
            <a:ext cx="3141663" cy="304800"/>
          </a:xfrm>
          <a:prstGeom prst="roundRect">
            <a:avLst>
              <a:gd name="adj" fmla="val 26667"/>
            </a:avLst>
          </a:prstGeom>
          <a:solidFill>
            <a:schemeClr val="lt1"/>
          </a:solidFill>
          <a:ln w="28575" cap="flat" cmpd="sng">
            <a:solidFill>
              <a:schemeClr val="accent1"/>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Scan Conversion</a:t>
            </a:r>
            <a:endParaRPr/>
          </a:p>
        </p:txBody>
      </p:sp>
      <p:cxnSp>
        <p:nvCxnSpPr>
          <p:cNvPr id="239" name="Google Shape;239;p25"/>
          <p:cNvCxnSpPr>
            <a:stCxn id="232" idx="2"/>
            <a:endCxn id="233" idx="0"/>
          </p:cNvCxnSpPr>
          <p:nvPr/>
        </p:nvCxnSpPr>
        <p:spPr>
          <a:xfrm>
            <a:off x="2209006" y="1989138"/>
            <a:ext cx="0" cy="381000"/>
          </a:xfrm>
          <a:prstGeom prst="straightConnector1">
            <a:avLst/>
          </a:prstGeom>
          <a:noFill/>
          <a:ln w="28575" cap="flat" cmpd="sng">
            <a:solidFill>
              <a:schemeClr val="accent1"/>
            </a:solidFill>
            <a:prstDash val="solid"/>
            <a:round/>
            <a:headEnd type="none" w="med" len="med"/>
            <a:tailEnd type="triangle" w="med" len="med"/>
          </a:ln>
        </p:spPr>
      </p:cxnSp>
      <p:cxnSp>
        <p:nvCxnSpPr>
          <p:cNvPr id="240" name="Google Shape;240;p25"/>
          <p:cNvCxnSpPr>
            <a:stCxn id="233" idx="2"/>
            <a:endCxn id="234" idx="0"/>
          </p:cNvCxnSpPr>
          <p:nvPr/>
        </p:nvCxnSpPr>
        <p:spPr>
          <a:xfrm>
            <a:off x="2209006" y="2674938"/>
            <a:ext cx="0" cy="381000"/>
          </a:xfrm>
          <a:prstGeom prst="straightConnector1">
            <a:avLst/>
          </a:prstGeom>
          <a:noFill/>
          <a:ln w="28575" cap="flat" cmpd="sng">
            <a:solidFill>
              <a:schemeClr val="accent1"/>
            </a:solidFill>
            <a:prstDash val="solid"/>
            <a:round/>
            <a:headEnd type="none" w="med" len="med"/>
            <a:tailEnd type="triangle" w="med" len="med"/>
          </a:ln>
        </p:spPr>
      </p:cxnSp>
      <p:cxnSp>
        <p:nvCxnSpPr>
          <p:cNvPr id="241" name="Google Shape;241;p25"/>
          <p:cNvCxnSpPr>
            <a:stCxn id="234" idx="2"/>
            <a:endCxn id="235" idx="0"/>
          </p:cNvCxnSpPr>
          <p:nvPr/>
        </p:nvCxnSpPr>
        <p:spPr>
          <a:xfrm>
            <a:off x="2209006" y="3360738"/>
            <a:ext cx="0" cy="373200"/>
          </a:xfrm>
          <a:prstGeom prst="straightConnector1">
            <a:avLst/>
          </a:prstGeom>
          <a:noFill/>
          <a:ln w="28575" cap="flat" cmpd="sng">
            <a:solidFill>
              <a:schemeClr val="accent1"/>
            </a:solidFill>
            <a:prstDash val="solid"/>
            <a:round/>
            <a:headEnd type="none" w="med" len="med"/>
            <a:tailEnd type="triangle" w="med" len="med"/>
          </a:ln>
        </p:spPr>
      </p:cxnSp>
      <p:cxnSp>
        <p:nvCxnSpPr>
          <p:cNvPr id="242" name="Google Shape;242;p25"/>
          <p:cNvCxnSpPr>
            <a:stCxn id="235" idx="2"/>
            <a:endCxn id="236" idx="0"/>
          </p:cNvCxnSpPr>
          <p:nvPr/>
        </p:nvCxnSpPr>
        <p:spPr>
          <a:xfrm>
            <a:off x="2209006" y="4038600"/>
            <a:ext cx="0" cy="381000"/>
          </a:xfrm>
          <a:prstGeom prst="straightConnector1">
            <a:avLst/>
          </a:prstGeom>
          <a:noFill/>
          <a:ln w="28575" cap="flat" cmpd="sng">
            <a:solidFill>
              <a:schemeClr val="accent1"/>
            </a:solidFill>
            <a:prstDash val="solid"/>
            <a:round/>
            <a:headEnd type="none" w="med" len="med"/>
            <a:tailEnd type="triangle" w="med" len="med"/>
          </a:ln>
        </p:spPr>
      </p:cxnSp>
      <p:cxnSp>
        <p:nvCxnSpPr>
          <p:cNvPr id="243" name="Google Shape;243;p25"/>
          <p:cNvCxnSpPr>
            <a:stCxn id="236" idx="2"/>
            <a:endCxn id="237" idx="0"/>
          </p:cNvCxnSpPr>
          <p:nvPr/>
        </p:nvCxnSpPr>
        <p:spPr>
          <a:xfrm>
            <a:off x="2209006" y="4724400"/>
            <a:ext cx="0" cy="381000"/>
          </a:xfrm>
          <a:prstGeom prst="straightConnector1">
            <a:avLst/>
          </a:prstGeom>
          <a:noFill/>
          <a:ln w="28575" cap="flat" cmpd="sng">
            <a:solidFill>
              <a:schemeClr val="accent1"/>
            </a:solidFill>
            <a:prstDash val="solid"/>
            <a:round/>
            <a:headEnd type="none" w="med" len="med"/>
            <a:tailEnd type="triangle" w="med" len="med"/>
          </a:ln>
        </p:spPr>
      </p:cxnSp>
      <p:cxnSp>
        <p:nvCxnSpPr>
          <p:cNvPr id="244" name="Google Shape;244;p25"/>
          <p:cNvCxnSpPr>
            <a:stCxn id="237" idx="2"/>
            <a:endCxn id="238" idx="0"/>
          </p:cNvCxnSpPr>
          <p:nvPr/>
        </p:nvCxnSpPr>
        <p:spPr>
          <a:xfrm>
            <a:off x="2209006" y="5410200"/>
            <a:ext cx="0" cy="381000"/>
          </a:xfrm>
          <a:prstGeom prst="straightConnector1">
            <a:avLst/>
          </a:prstGeom>
          <a:noFill/>
          <a:ln w="28575" cap="flat" cmpd="sng">
            <a:solidFill>
              <a:schemeClr val="accent1"/>
            </a:solidFill>
            <a:prstDash val="solid"/>
            <a:round/>
            <a:headEnd type="none" w="med" len="med"/>
            <a:tailEnd type="triangle" w="med" len="med"/>
          </a:ln>
        </p:spPr>
      </p:cxnSp>
      <p:sp>
        <p:nvSpPr>
          <p:cNvPr id="245" name="Google Shape;245;p25"/>
          <p:cNvSpPr txBox="1"/>
          <p:nvPr/>
        </p:nvSpPr>
        <p:spPr>
          <a:xfrm>
            <a:off x="1787525" y="6324600"/>
            <a:ext cx="844550" cy="290513"/>
          </a:xfrm>
          <a:prstGeom prst="rect">
            <a:avLst/>
          </a:prstGeom>
          <a:noFill/>
          <a:ln>
            <a:noFill/>
          </a:ln>
        </p:spPr>
        <p:txBody>
          <a:bodyPr spcFirstLastPara="1" wrap="square" lIns="91425" tIns="45700" rIns="91425" bIns="45700" anchor="t" anchorCtr="0">
            <a:noAutofit/>
          </a:bodyPr>
          <a:lstStyle/>
          <a:p>
            <a:pPr marL="0" marR="0" lvl="0" indent="0" algn="ctr" rtl="0">
              <a:lnSpc>
                <a:spcPct val="60000"/>
              </a:lnSpc>
              <a:spcBef>
                <a:spcPts val="0"/>
              </a:spcBef>
              <a:spcAft>
                <a:spcPts val="0"/>
              </a:spcAft>
              <a:buNone/>
            </a:pPr>
            <a:r>
              <a:rPr lang="en-US" sz="1800">
                <a:solidFill>
                  <a:schemeClr val="dk1"/>
                </a:solidFill>
                <a:latin typeface="Calibri"/>
                <a:ea typeface="Calibri"/>
                <a:cs typeface="Calibri"/>
                <a:sym typeface="Calibri"/>
              </a:rPr>
              <a:t>Image</a:t>
            </a:r>
            <a:endParaRPr/>
          </a:p>
        </p:txBody>
      </p:sp>
      <p:cxnSp>
        <p:nvCxnSpPr>
          <p:cNvPr id="246" name="Google Shape;246;p25"/>
          <p:cNvCxnSpPr>
            <a:stCxn id="238" idx="2"/>
            <a:endCxn id="245" idx="0"/>
          </p:cNvCxnSpPr>
          <p:nvPr/>
        </p:nvCxnSpPr>
        <p:spPr>
          <a:xfrm>
            <a:off x="2209006" y="6096000"/>
            <a:ext cx="900" cy="228600"/>
          </a:xfrm>
          <a:prstGeom prst="straightConnector1">
            <a:avLst/>
          </a:prstGeom>
          <a:noFill/>
          <a:ln w="28575" cap="flat" cmpd="sng">
            <a:solidFill>
              <a:schemeClr val="accent1"/>
            </a:solidFill>
            <a:prstDash val="solid"/>
            <a:round/>
            <a:headEnd type="none" w="med" len="med"/>
            <a:tailEnd type="triangle" w="med" len="med"/>
          </a:ln>
        </p:spPr>
      </p:cxnSp>
      <p:sp>
        <p:nvSpPr>
          <p:cNvPr id="247" name="Google Shape;247;p25"/>
          <p:cNvSpPr/>
          <p:nvPr/>
        </p:nvSpPr>
        <p:spPr>
          <a:xfrm>
            <a:off x="3962400" y="2286000"/>
            <a:ext cx="4876800" cy="838200"/>
          </a:xfrm>
          <a:prstGeom prst="rect">
            <a:avLst/>
          </a:prstGeom>
          <a:noFill/>
          <a:ln>
            <a:noFill/>
          </a:ln>
        </p:spPr>
        <p:txBody>
          <a:bodyPr spcFirstLastPara="1" wrap="square" lIns="91425" tIns="45700" rIns="91425" bIns="45700" anchor="t" anchorCtr="0">
            <a:noAutofit/>
          </a:bodyPr>
          <a:lstStyle/>
          <a:p>
            <a:pPr marL="742950" marR="0" lvl="1" indent="-285750" algn="l" rtl="0">
              <a:spcBef>
                <a:spcPts val="0"/>
              </a:spcBef>
              <a:spcAft>
                <a:spcPts val="0"/>
              </a:spcAft>
              <a:buClr>
                <a:schemeClr val="accent2"/>
              </a:buClr>
              <a:buSzPts val="1600"/>
              <a:buFont typeface="Noto Sans Symbols"/>
              <a:buNone/>
            </a:pPr>
            <a:r>
              <a:rPr lang="en-US" sz="2000" b="0" i="0" u="none" strike="noStrike" cap="none">
                <a:solidFill>
                  <a:srgbClr val="CC0000"/>
                </a:solidFill>
                <a:latin typeface="Calibri"/>
                <a:ea typeface="Calibri"/>
                <a:cs typeface="Calibri"/>
                <a:sym typeface="Calibri"/>
              </a:rPr>
              <a:t>Illustrate according to lighting and reflectance</a:t>
            </a:r>
            <a:endParaRPr/>
          </a:p>
        </p:txBody>
      </p:sp>
      <p:sp>
        <p:nvSpPr>
          <p:cNvPr id="248" name="Google Shape;248;p25"/>
          <p:cNvSpPr txBox="1"/>
          <p:nvPr/>
        </p:nvSpPr>
        <p:spPr>
          <a:xfrm>
            <a:off x="1393825" y="1143000"/>
            <a:ext cx="163195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None/>
            </a:pPr>
            <a:r>
              <a:rPr lang="en-US" sz="1800">
                <a:solidFill>
                  <a:schemeClr val="dk1"/>
                </a:solidFill>
                <a:latin typeface="Calibri"/>
                <a:ea typeface="Calibri"/>
                <a:cs typeface="Calibri"/>
                <a:sym typeface="Calibri"/>
              </a:rPr>
              <a:t>3D Primitives</a:t>
            </a:r>
            <a:endParaRPr/>
          </a:p>
        </p:txBody>
      </p:sp>
      <p:cxnSp>
        <p:nvCxnSpPr>
          <p:cNvPr id="249" name="Google Shape;249;p25"/>
          <p:cNvCxnSpPr>
            <a:stCxn id="248" idx="2"/>
          </p:cNvCxnSpPr>
          <p:nvPr/>
        </p:nvCxnSpPr>
        <p:spPr>
          <a:xfrm>
            <a:off x="2209800" y="1371600"/>
            <a:ext cx="0" cy="298500"/>
          </a:xfrm>
          <a:prstGeom prst="straightConnector1">
            <a:avLst/>
          </a:prstGeom>
          <a:noFill/>
          <a:ln w="28575" cap="flat" cmpd="sng">
            <a:solidFill>
              <a:srgbClr val="B2B2B2"/>
            </a:solidFill>
            <a:prstDash val="solid"/>
            <a:round/>
            <a:headEnd type="none" w="med" len="med"/>
            <a:tailEnd type="triangle" w="med" len="med"/>
          </a:ln>
        </p:spPr>
      </p:cxnSp>
      <p:sp>
        <p:nvSpPr>
          <p:cNvPr id="250" name="Google Shape;250;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13</a:t>
            </a:fld>
            <a:endParaRPr/>
          </a:p>
        </p:txBody>
      </p:sp>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3D Viewing Pipeline</a:t>
            </a:r>
            <a:endParaRPr/>
          </a:p>
        </p:txBody>
      </p:sp>
      <p:sp>
        <p:nvSpPr>
          <p:cNvPr id="257" name="Google Shape;257;p26"/>
          <p:cNvSpPr txBox="1">
            <a:spLocks noGrp="1"/>
          </p:cNvSpPr>
          <p:nvPr>
            <p:ph type="body" idx="1"/>
          </p:nvPr>
        </p:nvSpPr>
        <p:spPr>
          <a:xfrm>
            <a:off x="3962400" y="1676400"/>
            <a:ext cx="4876800" cy="838200"/>
          </a:xfrm>
          <a:prstGeom prst="rect">
            <a:avLst/>
          </a:prstGeom>
          <a:noFill/>
          <a:ln>
            <a:noFill/>
          </a:ln>
        </p:spPr>
        <p:txBody>
          <a:bodyPr spcFirstLastPara="1" wrap="square" lIns="91425" tIns="45700" rIns="91425" bIns="45700" anchor="t" anchorCtr="0">
            <a:normAutofit/>
          </a:bodyPr>
          <a:lstStyle/>
          <a:p>
            <a:pPr marL="742950" lvl="1" indent="-285750" algn="l" rtl="0">
              <a:spcBef>
                <a:spcPts val="0"/>
              </a:spcBef>
              <a:spcAft>
                <a:spcPts val="0"/>
              </a:spcAft>
              <a:buClr>
                <a:srgbClr val="B8B598"/>
              </a:buClr>
              <a:buSzPts val="2000"/>
              <a:buFont typeface="Noto Sans Symbols"/>
              <a:buNone/>
            </a:pPr>
            <a:r>
              <a:rPr lang="en-US" sz="2000">
                <a:solidFill>
                  <a:srgbClr val="B8B598"/>
                </a:solidFill>
              </a:rPr>
              <a:t>Transform into3d world coordinate system</a:t>
            </a:r>
            <a:endParaRPr/>
          </a:p>
        </p:txBody>
      </p:sp>
      <p:sp>
        <p:nvSpPr>
          <p:cNvPr id="258" name="Google Shape;258;p26"/>
          <p:cNvSpPr/>
          <p:nvPr/>
        </p:nvSpPr>
        <p:spPr>
          <a:xfrm>
            <a:off x="638175" y="1684338"/>
            <a:ext cx="3141663" cy="304800"/>
          </a:xfrm>
          <a:prstGeom prst="roundRect">
            <a:avLst>
              <a:gd name="adj" fmla="val 26667"/>
            </a:avLst>
          </a:prstGeom>
          <a:solidFill>
            <a:schemeClr val="lt1"/>
          </a:solidFill>
          <a:ln w="28575" cap="flat" cmpd="sng">
            <a:solidFill>
              <a:srgbClr val="B2B2B2"/>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B8B598"/>
                </a:solidFill>
                <a:latin typeface="Calibri"/>
                <a:ea typeface="Calibri"/>
                <a:cs typeface="Calibri"/>
                <a:sym typeface="Calibri"/>
              </a:rPr>
              <a:t>Model Transformation</a:t>
            </a:r>
            <a:endParaRPr/>
          </a:p>
        </p:txBody>
      </p:sp>
      <p:sp>
        <p:nvSpPr>
          <p:cNvPr id="259" name="Google Shape;259;p26"/>
          <p:cNvSpPr/>
          <p:nvPr/>
        </p:nvSpPr>
        <p:spPr>
          <a:xfrm>
            <a:off x="638175" y="2370138"/>
            <a:ext cx="3141663" cy="304800"/>
          </a:xfrm>
          <a:prstGeom prst="roundRect">
            <a:avLst>
              <a:gd name="adj" fmla="val 26667"/>
            </a:avLst>
          </a:prstGeom>
          <a:solidFill>
            <a:schemeClr val="lt1"/>
          </a:solidFill>
          <a:ln w="28575" cap="flat" cmpd="sng">
            <a:solidFill>
              <a:srgbClr val="B2B2B2"/>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B8B598"/>
                </a:solidFill>
                <a:latin typeface="Calibri"/>
                <a:ea typeface="Calibri"/>
                <a:cs typeface="Calibri"/>
                <a:sym typeface="Calibri"/>
              </a:rPr>
              <a:t>Lighting</a:t>
            </a:r>
            <a:endParaRPr/>
          </a:p>
        </p:txBody>
      </p:sp>
      <p:sp>
        <p:nvSpPr>
          <p:cNvPr id="260" name="Google Shape;260;p26"/>
          <p:cNvSpPr/>
          <p:nvPr/>
        </p:nvSpPr>
        <p:spPr>
          <a:xfrm>
            <a:off x="638175" y="3055938"/>
            <a:ext cx="3141663" cy="304800"/>
          </a:xfrm>
          <a:prstGeom prst="roundRect">
            <a:avLst>
              <a:gd name="adj" fmla="val 26667"/>
            </a:avLst>
          </a:prstGeom>
          <a:solidFill>
            <a:schemeClr val="accent1"/>
          </a:solidFill>
          <a:ln w="28575" cap="flat" cmpd="sng">
            <a:solidFill>
              <a:schemeClr val="accent1"/>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Viewing Transformation</a:t>
            </a:r>
            <a:endParaRPr/>
          </a:p>
        </p:txBody>
      </p:sp>
      <p:sp>
        <p:nvSpPr>
          <p:cNvPr id="261" name="Google Shape;261;p26"/>
          <p:cNvSpPr/>
          <p:nvPr/>
        </p:nvSpPr>
        <p:spPr>
          <a:xfrm>
            <a:off x="638175" y="3733800"/>
            <a:ext cx="3141663" cy="304800"/>
          </a:xfrm>
          <a:prstGeom prst="roundRect">
            <a:avLst>
              <a:gd name="adj" fmla="val 26667"/>
            </a:avLst>
          </a:prstGeom>
          <a:solidFill>
            <a:schemeClr val="lt1"/>
          </a:solidFill>
          <a:ln w="28575" cap="flat" cmpd="sng">
            <a:solidFill>
              <a:schemeClr val="accent1"/>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Projection Transformation</a:t>
            </a:r>
            <a:endParaRPr/>
          </a:p>
        </p:txBody>
      </p:sp>
      <p:sp>
        <p:nvSpPr>
          <p:cNvPr id="262" name="Google Shape;262;p26"/>
          <p:cNvSpPr/>
          <p:nvPr/>
        </p:nvSpPr>
        <p:spPr>
          <a:xfrm>
            <a:off x="638175" y="4419600"/>
            <a:ext cx="3141663" cy="304800"/>
          </a:xfrm>
          <a:prstGeom prst="roundRect">
            <a:avLst>
              <a:gd name="adj" fmla="val 26667"/>
            </a:avLst>
          </a:prstGeom>
          <a:solidFill>
            <a:schemeClr val="lt1"/>
          </a:solidFill>
          <a:ln w="28575" cap="flat" cmpd="sng">
            <a:solidFill>
              <a:schemeClr val="accent1"/>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Clipping</a:t>
            </a:r>
            <a:endParaRPr/>
          </a:p>
        </p:txBody>
      </p:sp>
      <p:sp>
        <p:nvSpPr>
          <p:cNvPr id="263" name="Google Shape;263;p26"/>
          <p:cNvSpPr/>
          <p:nvPr/>
        </p:nvSpPr>
        <p:spPr>
          <a:xfrm>
            <a:off x="638175" y="5105400"/>
            <a:ext cx="3141663" cy="304800"/>
          </a:xfrm>
          <a:prstGeom prst="roundRect">
            <a:avLst>
              <a:gd name="adj" fmla="val 26667"/>
            </a:avLst>
          </a:prstGeom>
          <a:solidFill>
            <a:schemeClr val="lt1"/>
          </a:solidFill>
          <a:ln w="28575" cap="flat" cmpd="sng">
            <a:solidFill>
              <a:schemeClr val="accent1"/>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Viewport Transformation</a:t>
            </a:r>
            <a:endParaRPr/>
          </a:p>
        </p:txBody>
      </p:sp>
      <p:sp>
        <p:nvSpPr>
          <p:cNvPr id="264" name="Google Shape;264;p26"/>
          <p:cNvSpPr/>
          <p:nvPr/>
        </p:nvSpPr>
        <p:spPr>
          <a:xfrm>
            <a:off x="638175" y="5791200"/>
            <a:ext cx="3141663" cy="304800"/>
          </a:xfrm>
          <a:prstGeom prst="roundRect">
            <a:avLst>
              <a:gd name="adj" fmla="val 26667"/>
            </a:avLst>
          </a:prstGeom>
          <a:solidFill>
            <a:schemeClr val="lt1"/>
          </a:solidFill>
          <a:ln w="28575" cap="flat" cmpd="sng">
            <a:solidFill>
              <a:schemeClr val="accent1"/>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Scan Conversion</a:t>
            </a:r>
            <a:endParaRPr/>
          </a:p>
        </p:txBody>
      </p:sp>
      <p:cxnSp>
        <p:nvCxnSpPr>
          <p:cNvPr id="265" name="Google Shape;265;p26"/>
          <p:cNvCxnSpPr>
            <a:stCxn id="258" idx="2"/>
            <a:endCxn id="259" idx="0"/>
          </p:cNvCxnSpPr>
          <p:nvPr/>
        </p:nvCxnSpPr>
        <p:spPr>
          <a:xfrm>
            <a:off x="2209006" y="1989138"/>
            <a:ext cx="0" cy="381000"/>
          </a:xfrm>
          <a:prstGeom prst="straightConnector1">
            <a:avLst/>
          </a:prstGeom>
          <a:noFill/>
          <a:ln w="28575" cap="flat" cmpd="sng">
            <a:solidFill>
              <a:srgbClr val="B2B2B2"/>
            </a:solidFill>
            <a:prstDash val="solid"/>
            <a:round/>
            <a:headEnd type="none" w="med" len="med"/>
            <a:tailEnd type="triangle" w="med" len="med"/>
          </a:ln>
        </p:spPr>
      </p:cxnSp>
      <p:cxnSp>
        <p:nvCxnSpPr>
          <p:cNvPr id="266" name="Google Shape;266;p26"/>
          <p:cNvCxnSpPr>
            <a:stCxn id="259" idx="2"/>
            <a:endCxn id="260" idx="0"/>
          </p:cNvCxnSpPr>
          <p:nvPr/>
        </p:nvCxnSpPr>
        <p:spPr>
          <a:xfrm>
            <a:off x="2209006" y="2674938"/>
            <a:ext cx="0" cy="381000"/>
          </a:xfrm>
          <a:prstGeom prst="straightConnector1">
            <a:avLst/>
          </a:prstGeom>
          <a:noFill/>
          <a:ln w="28575" cap="flat" cmpd="sng">
            <a:solidFill>
              <a:schemeClr val="accent1"/>
            </a:solidFill>
            <a:prstDash val="solid"/>
            <a:round/>
            <a:headEnd type="none" w="med" len="med"/>
            <a:tailEnd type="triangle" w="med" len="med"/>
          </a:ln>
        </p:spPr>
      </p:cxnSp>
      <p:cxnSp>
        <p:nvCxnSpPr>
          <p:cNvPr id="267" name="Google Shape;267;p26"/>
          <p:cNvCxnSpPr>
            <a:stCxn id="260" idx="2"/>
            <a:endCxn id="261" idx="0"/>
          </p:cNvCxnSpPr>
          <p:nvPr/>
        </p:nvCxnSpPr>
        <p:spPr>
          <a:xfrm>
            <a:off x="2209006" y="3360738"/>
            <a:ext cx="0" cy="373200"/>
          </a:xfrm>
          <a:prstGeom prst="straightConnector1">
            <a:avLst/>
          </a:prstGeom>
          <a:noFill/>
          <a:ln w="28575" cap="flat" cmpd="sng">
            <a:solidFill>
              <a:schemeClr val="accent1"/>
            </a:solidFill>
            <a:prstDash val="solid"/>
            <a:round/>
            <a:headEnd type="none" w="med" len="med"/>
            <a:tailEnd type="triangle" w="med" len="med"/>
          </a:ln>
        </p:spPr>
      </p:cxnSp>
      <p:cxnSp>
        <p:nvCxnSpPr>
          <p:cNvPr id="268" name="Google Shape;268;p26"/>
          <p:cNvCxnSpPr>
            <a:stCxn id="261" idx="2"/>
            <a:endCxn id="262" idx="0"/>
          </p:cNvCxnSpPr>
          <p:nvPr/>
        </p:nvCxnSpPr>
        <p:spPr>
          <a:xfrm>
            <a:off x="2209006" y="4038600"/>
            <a:ext cx="0" cy="381000"/>
          </a:xfrm>
          <a:prstGeom prst="straightConnector1">
            <a:avLst/>
          </a:prstGeom>
          <a:noFill/>
          <a:ln w="28575" cap="flat" cmpd="sng">
            <a:solidFill>
              <a:schemeClr val="accent1"/>
            </a:solidFill>
            <a:prstDash val="solid"/>
            <a:round/>
            <a:headEnd type="none" w="med" len="med"/>
            <a:tailEnd type="triangle" w="med" len="med"/>
          </a:ln>
        </p:spPr>
      </p:cxnSp>
      <p:cxnSp>
        <p:nvCxnSpPr>
          <p:cNvPr id="269" name="Google Shape;269;p26"/>
          <p:cNvCxnSpPr>
            <a:stCxn id="262" idx="2"/>
            <a:endCxn id="263" idx="0"/>
          </p:cNvCxnSpPr>
          <p:nvPr/>
        </p:nvCxnSpPr>
        <p:spPr>
          <a:xfrm>
            <a:off x="2209006" y="4724400"/>
            <a:ext cx="0" cy="381000"/>
          </a:xfrm>
          <a:prstGeom prst="straightConnector1">
            <a:avLst/>
          </a:prstGeom>
          <a:noFill/>
          <a:ln w="28575" cap="flat" cmpd="sng">
            <a:solidFill>
              <a:schemeClr val="accent1"/>
            </a:solidFill>
            <a:prstDash val="solid"/>
            <a:round/>
            <a:headEnd type="none" w="med" len="med"/>
            <a:tailEnd type="triangle" w="med" len="med"/>
          </a:ln>
        </p:spPr>
      </p:cxnSp>
      <p:cxnSp>
        <p:nvCxnSpPr>
          <p:cNvPr id="270" name="Google Shape;270;p26"/>
          <p:cNvCxnSpPr>
            <a:stCxn id="263" idx="2"/>
            <a:endCxn id="264" idx="0"/>
          </p:cNvCxnSpPr>
          <p:nvPr/>
        </p:nvCxnSpPr>
        <p:spPr>
          <a:xfrm>
            <a:off x="2209006" y="5410200"/>
            <a:ext cx="0" cy="381000"/>
          </a:xfrm>
          <a:prstGeom prst="straightConnector1">
            <a:avLst/>
          </a:prstGeom>
          <a:noFill/>
          <a:ln w="28575" cap="flat" cmpd="sng">
            <a:solidFill>
              <a:schemeClr val="accent1"/>
            </a:solidFill>
            <a:prstDash val="solid"/>
            <a:round/>
            <a:headEnd type="none" w="med" len="med"/>
            <a:tailEnd type="triangle" w="med" len="med"/>
          </a:ln>
        </p:spPr>
      </p:cxnSp>
      <p:sp>
        <p:nvSpPr>
          <p:cNvPr id="271" name="Google Shape;271;p26"/>
          <p:cNvSpPr txBox="1"/>
          <p:nvPr/>
        </p:nvSpPr>
        <p:spPr>
          <a:xfrm>
            <a:off x="1787525" y="6324600"/>
            <a:ext cx="844550" cy="290513"/>
          </a:xfrm>
          <a:prstGeom prst="rect">
            <a:avLst/>
          </a:prstGeom>
          <a:noFill/>
          <a:ln>
            <a:noFill/>
          </a:ln>
        </p:spPr>
        <p:txBody>
          <a:bodyPr spcFirstLastPara="1" wrap="square" lIns="91425" tIns="45700" rIns="91425" bIns="45700" anchor="t" anchorCtr="0">
            <a:noAutofit/>
          </a:bodyPr>
          <a:lstStyle/>
          <a:p>
            <a:pPr marL="0" marR="0" lvl="0" indent="0" algn="ctr" rtl="0">
              <a:lnSpc>
                <a:spcPct val="60000"/>
              </a:lnSpc>
              <a:spcBef>
                <a:spcPts val="0"/>
              </a:spcBef>
              <a:spcAft>
                <a:spcPts val="0"/>
              </a:spcAft>
              <a:buNone/>
            </a:pPr>
            <a:r>
              <a:rPr lang="en-US" sz="1800">
                <a:solidFill>
                  <a:schemeClr val="dk1"/>
                </a:solidFill>
                <a:latin typeface="Calibri"/>
                <a:ea typeface="Calibri"/>
                <a:cs typeface="Calibri"/>
                <a:sym typeface="Calibri"/>
              </a:rPr>
              <a:t>Image</a:t>
            </a:r>
            <a:endParaRPr/>
          </a:p>
        </p:txBody>
      </p:sp>
      <p:cxnSp>
        <p:nvCxnSpPr>
          <p:cNvPr id="272" name="Google Shape;272;p26"/>
          <p:cNvCxnSpPr>
            <a:stCxn id="264" idx="2"/>
            <a:endCxn id="271" idx="0"/>
          </p:cNvCxnSpPr>
          <p:nvPr/>
        </p:nvCxnSpPr>
        <p:spPr>
          <a:xfrm>
            <a:off x="2209006" y="6096000"/>
            <a:ext cx="900" cy="228600"/>
          </a:xfrm>
          <a:prstGeom prst="straightConnector1">
            <a:avLst/>
          </a:prstGeom>
          <a:noFill/>
          <a:ln w="28575" cap="flat" cmpd="sng">
            <a:solidFill>
              <a:schemeClr val="accent1"/>
            </a:solidFill>
            <a:prstDash val="solid"/>
            <a:round/>
            <a:headEnd type="none" w="med" len="med"/>
            <a:tailEnd type="triangle" w="med" len="med"/>
          </a:ln>
        </p:spPr>
      </p:cxnSp>
      <p:sp>
        <p:nvSpPr>
          <p:cNvPr id="273" name="Google Shape;273;p26"/>
          <p:cNvSpPr/>
          <p:nvPr/>
        </p:nvSpPr>
        <p:spPr>
          <a:xfrm>
            <a:off x="3962400" y="2286000"/>
            <a:ext cx="4876800" cy="838200"/>
          </a:xfrm>
          <a:prstGeom prst="rect">
            <a:avLst/>
          </a:prstGeom>
          <a:noFill/>
          <a:ln>
            <a:noFill/>
          </a:ln>
        </p:spPr>
        <p:txBody>
          <a:bodyPr spcFirstLastPara="1" wrap="square" lIns="91425" tIns="45700" rIns="91425" bIns="45700" anchor="t" anchorCtr="0">
            <a:noAutofit/>
          </a:bodyPr>
          <a:lstStyle/>
          <a:p>
            <a:pPr marL="742950" marR="0" lvl="1" indent="-285750" algn="l" rtl="0">
              <a:spcBef>
                <a:spcPts val="0"/>
              </a:spcBef>
              <a:spcAft>
                <a:spcPts val="0"/>
              </a:spcAft>
              <a:buClr>
                <a:schemeClr val="accent2"/>
              </a:buClr>
              <a:buSzPts val="1600"/>
              <a:buFont typeface="Noto Sans Symbols"/>
              <a:buNone/>
            </a:pPr>
            <a:r>
              <a:rPr lang="en-US" sz="2000" b="0" i="0" u="none" strike="noStrike" cap="none">
                <a:solidFill>
                  <a:srgbClr val="B8B598"/>
                </a:solidFill>
                <a:latin typeface="Calibri"/>
                <a:ea typeface="Calibri"/>
                <a:cs typeface="Calibri"/>
                <a:sym typeface="Calibri"/>
              </a:rPr>
              <a:t>Illustrate according to lighting and reflectance</a:t>
            </a:r>
            <a:endParaRPr/>
          </a:p>
        </p:txBody>
      </p:sp>
      <p:sp>
        <p:nvSpPr>
          <p:cNvPr id="274" name="Google Shape;274;p26"/>
          <p:cNvSpPr/>
          <p:nvPr/>
        </p:nvSpPr>
        <p:spPr>
          <a:xfrm>
            <a:off x="3962400" y="2971800"/>
            <a:ext cx="5181600" cy="838200"/>
          </a:xfrm>
          <a:prstGeom prst="rect">
            <a:avLst/>
          </a:prstGeom>
          <a:noFill/>
          <a:ln>
            <a:noFill/>
          </a:ln>
        </p:spPr>
        <p:txBody>
          <a:bodyPr spcFirstLastPara="1" wrap="square" lIns="91425" tIns="45700" rIns="91425" bIns="45700" anchor="t" anchorCtr="0">
            <a:noAutofit/>
          </a:bodyPr>
          <a:lstStyle/>
          <a:p>
            <a:pPr marL="742950" marR="0" lvl="1" indent="-285750" algn="l" rtl="0">
              <a:spcBef>
                <a:spcPts val="0"/>
              </a:spcBef>
              <a:spcAft>
                <a:spcPts val="0"/>
              </a:spcAft>
              <a:buClr>
                <a:schemeClr val="accent2"/>
              </a:buClr>
              <a:buSzPts val="1600"/>
              <a:buFont typeface="Noto Sans Symbols"/>
              <a:buNone/>
            </a:pPr>
            <a:r>
              <a:rPr lang="en-US" sz="2000" b="0" i="0" u="none" strike="noStrike" cap="none">
                <a:solidFill>
                  <a:srgbClr val="CC0000"/>
                </a:solidFill>
                <a:latin typeface="Calibri"/>
                <a:ea typeface="Calibri"/>
                <a:cs typeface="Calibri"/>
                <a:sym typeface="Calibri"/>
              </a:rPr>
              <a:t>Transform into 3D viewing coordinate system </a:t>
            </a:r>
            <a:endParaRPr/>
          </a:p>
        </p:txBody>
      </p:sp>
      <p:sp>
        <p:nvSpPr>
          <p:cNvPr id="275" name="Google Shape;275;p26"/>
          <p:cNvSpPr txBox="1"/>
          <p:nvPr/>
        </p:nvSpPr>
        <p:spPr>
          <a:xfrm>
            <a:off x="1393825" y="1143000"/>
            <a:ext cx="163195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None/>
            </a:pPr>
            <a:r>
              <a:rPr lang="en-US" sz="1800">
                <a:solidFill>
                  <a:schemeClr val="dk1"/>
                </a:solidFill>
                <a:latin typeface="Calibri"/>
                <a:ea typeface="Calibri"/>
                <a:cs typeface="Calibri"/>
                <a:sym typeface="Calibri"/>
              </a:rPr>
              <a:t>3D Primitives</a:t>
            </a:r>
            <a:endParaRPr/>
          </a:p>
        </p:txBody>
      </p:sp>
      <p:cxnSp>
        <p:nvCxnSpPr>
          <p:cNvPr id="276" name="Google Shape;276;p26"/>
          <p:cNvCxnSpPr>
            <a:stCxn id="275" idx="2"/>
          </p:cNvCxnSpPr>
          <p:nvPr/>
        </p:nvCxnSpPr>
        <p:spPr>
          <a:xfrm>
            <a:off x="2209800" y="1371600"/>
            <a:ext cx="0" cy="298500"/>
          </a:xfrm>
          <a:prstGeom prst="straightConnector1">
            <a:avLst/>
          </a:prstGeom>
          <a:noFill/>
          <a:ln w="28575" cap="flat" cmpd="sng">
            <a:solidFill>
              <a:srgbClr val="B2B2B2"/>
            </a:solidFill>
            <a:prstDash val="solid"/>
            <a:round/>
            <a:headEnd type="none" w="med" len="med"/>
            <a:tailEnd type="triangle" w="med" len="med"/>
          </a:ln>
        </p:spPr>
      </p:cxnSp>
      <p:sp>
        <p:nvSpPr>
          <p:cNvPr id="277" name="Google Shape;277;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14</a:t>
            </a:fld>
            <a:endParaRPr/>
          </a:p>
        </p:txBody>
      </p:sp>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3D Viewing Pipeline</a:t>
            </a:r>
            <a:endParaRPr/>
          </a:p>
        </p:txBody>
      </p:sp>
      <p:sp>
        <p:nvSpPr>
          <p:cNvPr id="284" name="Google Shape;284;p27"/>
          <p:cNvSpPr txBox="1">
            <a:spLocks noGrp="1"/>
          </p:cNvSpPr>
          <p:nvPr>
            <p:ph type="body" idx="1"/>
          </p:nvPr>
        </p:nvSpPr>
        <p:spPr>
          <a:xfrm>
            <a:off x="3962400" y="1676400"/>
            <a:ext cx="4876800" cy="838200"/>
          </a:xfrm>
          <a:prstGeom prst="rect">
            <a:avLst/>
          </a:prstGeom>
          <a:noFill/>
          <a:ln>
            <a:noFill/>
          </a:ln>
        </p:spPr>
        <p:txBody>
          <a:bodyPr spcFirstLastPara="1" wrap="square" lIns="91425" tIns="45700" rIns="91425" bIns="45700" anchor="t" anchorCtr="0">
            <a:normAutofit/>
          </a:bodyPr>
          <a:lstStyle/>
          <a:p>
            <a:pPr marL="742950" lvl="1" indent="-285750" algn="l" rtl="0">
              <a:spcBef>
                <a:spcPts val="0"/>
              </a:spcBef>
              <a:spcAft>
                <a:spcPts val="0"/>
              </a:spcAft>
              <a:buClr>
                <a:srgbClr val="B8B598"/>
              </a:buClr>
              <a:buSzPts val="2000"/>
              <a:buFont typeface="Noto Sans Symbols"/>
              <a:buNone/>
            </a:pPr>
            <a:r>
              <a:rPr lang="en-US" sz="2000">
                <a:solidFill>
                  <a:srgbClr val="B8B598"/>
                </a:solidFill>
              </a:rPr>
              <a:t>Transform into3d world coordinate system</a:t>
            </a:r>
            <a:endParaRPr/>
          </a:p>
        </p:txBody>
      </p:sp>
      <p:sp>
        <p:nvSpPr>
          <p:cNvPr id="285" name="Google Shape;285;p27"/>
          <p:cNvSpPr/>
          <p:nvPr/>
        </p:nvSpPr>
        <p:spPr>
          <a:xfrm>
            <a:off x="638175" y="1684338"/>
            <a:ext cx="3141663" cy="304800"/>
          </a:xfrm>
          <a:prstGeom prst="roundRect">
            <a:avLst>
              <a:gd name="adj" fmla="val 26667"/>
            </a:avLst>
          </a:prstGeom>
          <a:solidFill>
            <a:schemeClr val="lt1"/>
          </a:solidFill>
          <a:ln w="28575" cap="flat" cmpd="sng">
            <a:solidFill>
              <a:srgbClr val="B2B2B2"/>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B8B598"/>
                </a:solidFill>
                <a:latin typeface="Calibri"/>
                <a:ea typeface="Calibri"/>
                <a:cs typeface="Calibri"/>
                <a:sym typeface="Calibri"/>
              </a:rPr>
              <a:t>Model Transformation</a:t>
            </a:r>
            <a:endParaRPr/>
          </a:p>
        </p:txBody>
      </p:sp>
      <p:sp>
        <p:nvSpPr>
          <p:cNvPr id="286" name="Google Shape;286;p27"/>
          <p:cNvSpPr/>
          <p:nvPr/>
        </p:nvSpPr>
        <p:spPr>
          <a:xfrm>
            <a:off x="638175" y="2370138"/>
            <a:ext cx="3141663" cy="304800"/>
          </a:xfrm>
          <a:prstGeom prst="roundRect">
            <a:avLst>
              <a:gd name="adj" fmla="val 26667"/>
            </a:avLst>
          </a:prstGeom>
          <a:solidFill>
            <a:schemeClr val="lt1"/>
          </a:solidFill>
          <a:ln w="28575" cap="flat" cmpd="sng">
            <a:solidFill>
              <a:srgbClr val="B2B2B2"/>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B8B598"/>
                </a:solidFill>
                <a:latin typeface="Calibri"/>
                <a:ea typeface="Calibri"/>
                <a:cs typeface="Calibri"/>
                <a:sym typeface="Calibri"/>
              </a:rPr>
              <a:t>Lighting</a:t>
            </a:r>
            <a:endParaRPr/>
          </a:p>
        </p:txBody>
      </p:sp>
      <p:sp>
        <p:nvSpPr>
          <p:cNvPr id="287" name="Google Shape;287;p27"/>
          <p:cNvSpPr/>
          <p:nvPr/>
        </p:nvSpPr>
        <p:spPr>
          <a:xfrm>
            <a:off x="638175" y="3055938"/>
            <a:ext cx="3141663" cy="304800"/>
          </a:xfrm>
          <a:prstGeom prst="roundRect">
            <a:avLst>
              <a:gd name="adj" fmla="val 26667"/>
            </a:avLst>
          </a:prstGeom>
          <a:solidFill>
            <a:schemeClr val="lt1"/>
          </a:solidFill>
          <a:ln w="28575" cap="flat" cmpd="sng">
            <a:solidFill>
              <a:srgbClr val="B2B2B2"/>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B8B598"/>
                </a:solidFill>
                <a:latin typeface="Calibri"/>
                <a:ea typeface="Calibri"/>
                <a:cs typeface="Calibri"/>
                <a:sym typeface="Calibri"/>
              </a:rPr>
              <a:t>Viewing Transformation</a:t>
            </a:r>
            <a:endParaRPr/>
          </a:p>
        </p:txBody>
      </p:sp>
      <p:sp>
        <p:nvSpPr>
          <p:cNvPr id="288" name="Google Shape;288;p27"/>
          <p:cNvSpPr/>
          <p:nvPr/>
        </p:nvSpPr>
        <p:spPr>
          <a:xfrm>
            <a:off x="638175" y="3733800"/>
            <a:ext cx="3141663" cy="304800"/>
          </a:xfrm>
          <a:prstGeom prst="roundRect">
            <a:avLst>
              <a:gd name="adj" fmla="val 26667"/>
            </a:avLst>
          </a:prstGeom>
          <a:solidFill>
            <a:schemeClr val="accent1"/>
          </a:solidFill>
          <a:ln w="28575" cap="flat" cmpd="sng">
            <a:solidFill>
              <a:schemeClr val="accent1"/>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Projection Transformation</a:t>
            </a:r>
            <a:endParaRPr/>
          </a:p>
        </p:txBody>
      </p:sp>
      <p:sp>
        <p:nvSpPr>
          <p:cNvPr id="289" name="Google Shape;289;p27"/>
          <p:cNvSpPr/>
          <p:nvPr/>
        </p:nvSpPr>
        <p:spPr>
          <a:xfrm>
            <a:off x="638175" y="4419600"/>
            <a:ext cx="3141663" cy="304800"/>
          </a:xfrm>
          <a:prstGeom prst="roundRect">
            <a:avLst>
              <a:gd name="adj" fmla="val 26667"/>
            </a:avLst>
          </a:prstGeom>
          <a:solidFill>
            <a:schemeClr val="lt1"/>
          </a:solidFill>
          <a:ln w="28575" cap="flat" cmpd="sng">
            <a:solidFill>
              <a:schemeClr val="accent1"/>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Clipping</a:t>
            </a:r>
            <a:endParaRPr/>
          </a:p>
        </p:txBody>
      </p:sp>
      <p:sp>
        <p:nvSpPr>
          <p:cNvPr id="290" name="Google Shape;290;p27"/>
          <p:cNvSpPr/>
          <p:nvPr/>
        </p:nvSpPr>
        <p:spPr>
          <a:xfrm>
            <a:off x="638175" y="5105400"/>
            <a:ext cx="3141663" cy="304800"/>
          </a:xfrm>
          <a:prstGeom prst="roundRect">
            <a:avLst>
              <a:gd name="adj" fmla="val 26667"/>
            </a:avLst>
          </a:prstGeom>
          <a:solidFill>
            <a:schemeClr val="lt1"/>
          </a:solidFill>
          <a:ln w="28575" cap="flat" cmpd="sng">
            <a:solidFill>
              <a:schemeClr val="accent1"/>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Viewport Transformation</a:t>
            </a:r>
            <a:endParaRPr/>
          </a:p>
        </p:txBody>
      </p:sp>
      <p:sp>
        <p:nvSpPr>
          <p:cNvPr id="291" name="Google Shape;291;p27"/>
          <p:cNvSpPr/>
          <p:nvPr/>
        </p:nvSpPr>
        <p:spPr>
          <a:xfrm>
            <a:off x="638175" y="5791200"/>
            <a:ext cx="3141663" cy="304800"/>
          </a:xfrm>
          <a:prstGeom prst="roundRect">
            <a:avLst>
              <a:gd name="adj" fmla="val 26667"/>
            </a:avLst>
          </a:prstGeom>
          <a:solidFill>
            <a:schemeClr val="lt1"/>
          </a:solidFill>
          <a:ln w="28575" cap="flat" cmpd="sng">
            <a:solidFill>
              <a:schemeClr val="accent1"/>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Scan Conversion</a:t>
            </a:r>
            <a:endParaRPr/>
          </a:p>
        </p:txBody>
      </p:sp>
      <p:cxnSp>
        <p:nvCxnSpPr>
          <p:cNvPr id="292" name="Google Shape;292;p27"/>
          <p:cNvCxnSpPr>
            <a:stCxn id="285" idx="2"/>
            <a:endCxn id="286" idx="0"/>
          </p:cNvCxnSpPr>
          <p:nvPr/>
        </p:nvCxnSpPr>
        <p:spPr>
          <a:xfrm>
            <a:off x="2209006" y="1989138"/>
            <a:ext cx="0" cy="381000"/>
          </a:xfrm>
          <a:prstGeom prst="straightConnector1">
            <a:avLst/>
          </a:prstGeom>
          <a:noFill/>
          <a:ln w="28575" cap="flat" cmpd="sng">
            <a:solidFill>
              <a:srgbClr val="B2B2B2"/>
            </a:solidFill>
            <a:prstDash val="solid"/>
            <a:round/>
            <a:headEnd type="none" w="med" len="med"/>
            <a:tailEnd type="triangle" w="med" len="med"/>
          </a:ln>
        </p:spPr>
      </p:cxnSp>
      <p:cxnSp>
        <p:nvCxnSpPr>
          <p:cNvPr id="293" name="Google Shape;293;p27"/>
          <p:cNvCxnSpPr>
            <a:stCxn id="286" idx="2"/>
            <a:endCxn id="287" idx="0"/>
          </p:cNvCxnSpPr>
          <p:nvPr/>
        </p:nvCxnSpPr>
        <p:spPr>
          <a:xfrm>
            <a:off x="2209006" y="2674938"/>
            <a:ext cx="0" cy="381000"/>
          </a:xfrm>
          <a:prstGeom prst="straightConnector1">
            <a:avLst/>
          </a:prstGeom>
          <a:noFill/>
          <a:ln w="28575" cap="flat" cmpd="sng">
            <a:solidFill>
              <a:srgbClr val="B2B2B2"/>
            </a:solidFill>
            <a:prstDash val="solid"/>
            <a:round/>
            <a:headEnd type="none" w="med" len="med"/>
            <a:tailEnd type="triangle" w="med" len="med"/>
          </a:ln>
        </p:spPr>
      </p:cxnSp>
      <p:cxnSp>
        <p:nvCxnSpPr>
          <p:cNvPr id="294" name="Google Shape;294;p27"/>
          <p:cNvCxnSpPr>
            <a:stCxn id="287" idx="2"/>
            <a:endCxn id="288" idx="0"/>
          </p:cNvCxnSpPr>
          <p:nvPr/>
        </p:nvCxnSpPr>
        <p:spPr>
          <a:xfrm>
            <a:off x="2209006" y="3360738"/>
            <a:ext cx="0" cy="373200"/>
          </a:xfrm>
          <a:prstGeom prst="straightConnector1">
            <a:avLst/>
          </a:prstGeom>
          <a:noFill/>
          <a:ln w="28575" cap="flat" cmpd="sng">
            <a:solidFill>
              <a:schemeClr val="accent1"/>
            </a:solidFill>
            <a:prstDash val="solid"/>
            <a:round/>
            <a:headEnd type="none" w="med" len="med"/>
            <a:tailEnd type="triangle" w="med" len="med"/>
          </a:ln>
        </p:spPr>
      </p:cxnSp>
      <p:cxnSp>
        <p:nvCxnSpPr>
          <p:cNvPr id="295" name="Google Shape;295;p27"/>
          <p:cNvCxnSpPr>
            <a:stCxn id="288" idx="2"/>
            <a:endCxn id="289" idx="0"/>
          </p:cNvCxnSpPr>
          <p:nvPr/>
        </p:nvCxnSpPr>
        <p:spPr>
          <a:xfrm>
            <a:off x="2209006" y="4038600"/>
            <a:ext cx="0" cy="381000"/>
          </a:xfrm>
          <a:prstGeom prst="straightConnector1">
            <a:avLst/>
          </a:prstGeom>
          <a:noFill/>
          <a:ln w="28575" cap="flat" cmpd="sng">
            <a:solidFill>
              <a:schemeClr val="accent1"/>
            </a:solidFill>
            <a:prstDash val="solid"/>
            <a:round/>
            <a:headEnd type="none" w="med" len="med"/>
            <a:tailEnd type="triangle" w="med" len="med"/>
          </a:ln>
        </p:spPr>
      </p:cxnSp>
      <p:cxnSp>
        <p:nvCxnSpPr>
          <p:cNvPr id="296" name="Google Shape;296;p27"/>
          <p:cNvCxnSpPr>
            <a:stCxn id="289" idx="2"/>
            <a:endCxn id="290" idx="0"/>
          </p:cNvCxnSpPr>
          <p:nvPr/>
        </p:nvCxnSpPr>
        <p:spPr>
          <a:xfrm>
            <a:off x="2209006" y="4724400"/>
            <a:ext cx="0" cy="381000"/>
          </a:xfrm>
          <a:prstGeom prst="straightConnector1">
            <a:avLst/>
          </a:prstGeom>
          <a:noFill/>
          <a:ln w="28575" cap="flat" cmpd="sng">
            <a:solidFill>
              <a:schemeClr val="accent1"/>
            </a:solidFill>
            <a:prstDash val="solid"/>
            <a:round/>
            <a:headEnd type="none" w="med" len="med"/>
            <a:tailEnd type="triangle" w="med" len="med"/>
          </a:ln>
        </p:spPr>
      </p:cxnSp>
      <p:cxnSp>
        <p:nvCxnSpPr>
          <p:cNvPr id="297" name="Google Shape;297;p27"/>
          <p:cNvCxnSpPr>
            <a:stCxn id="290" idx="2"/>
            <a:endCxn id="291" idx="0"/>
          </p:cNvCxnSpPr>
          <p:nvPr/>
        </p:nvCxnSpPr>
        <p:spPr>
          <a:xfrm>
            <a:off x="2209006" y="5410200"/>
            <a:ext cx="0" cy="381000"/>
          </a:xfrm>
          <a:prstGeom prst="straightConnector1">
            <a:avLst/>
          </a:prstGeom>
          <a:noFill/>
          <a:ln w="28575" cap="flat" cmpd="sng">
            <a:solidFill>
              <a:schemeClr val="accent1"/>
            </a:solidFill>
            <a:prstDash val="solid"/>
            <a:round/>
            <a:headEnd type="none" w="med" len="med"/>
            <a:tailEnd type="triangle" w="med" len="med"/>
          </a:ln>
        </p:spPr>
      </p:cxnSp>
      <p:sp>
        <p:nvSpPr>
          <p:cNvPr id="298" name="Google Shape;298;p27"/>
          <p:cNvSpPr txBox="1"/>
          <p:nvPr/>
        </p:nvSpPr>
        <p:spPr>
          <a:xfrm>
            <a:off x="1787525" y="6324600"/>
            <a:ext cx="844550" cy="290513"/>
          </a:xfrm>
          <a:prstGeom prst="rect">
            <a:avLst/>
          </a:prstGeom>
          <a:noFill/>
          <a:ln>
            <a:noFill/>
          </a:ln>
        </p:spPr>
        <p:txBody>
          <a:bodyPr spcFirstLastPara="1" wrap="square" lIns="91425" tIns="45700" rIns="91425" bIns="45700" anchor="t" anchorCtr="0">
            <a:noAutofit/>
          </a:bodyPr>
          <a:lstStyle/>
          <a:p>
            <a:pPr marL="0" marR="0" lvl="0" indent="0" algn="ctr" rtl="0">
              <a:lnSpc>
                <a:spcPct val="60000"/>
              </a:lnSpc>
              <a:spcBef>
                <a:spcPts val="0"/>
              </a:spcBef>
              <a:spcAft>
                <a:spcPts val="0"/>
              </a:spcAft>
              <a:buNone/>
            </a:pPr>
            <a:r>
              <a:rPr lang="en-US" sz="1800">
                <a:solidFill>
                  <a:schemeClr val="dk1"/>
                </a:solidFill>
                <a:latin typeface="Calibri"/>
                <a:ea typeface="Calibri"/>
                <a:cs typeface="Calibri"/>
                <a:sym typeface="Calibri"/>
              </a:rPr>
              <a:t>Image</a:t>
            </a:r>
            <a:endParaRPr/>
          </a:p>
        </p:txBody>
      </p:sp>
      <p:cxnSp>
        <p:nvCxnSpPr>
          <p:cNvPr id="299" name="Google Shape;299;p27"/>
          <p:cNvCxnSpPr>
            <a:stCxn id="291" idx="2"/>
            <a:endCxn id="298" idx="0"/>
          </p:cNvCxnSpPr>
          <p:nvPr/>
        </p:nvCxnSpPr>
        <p:spPr>
          <a:xfrm>
            <a:off x="2209006" y="6096000"/>
            <a:ext cx="900" cy="228600"/>
          </a:xfrm>
          <a:prstGeom prst="straightConnector1">
            <a:avLst/>
          </a:prstGeom>
          <a:noFill/>
          <a:ln w="28575" cap="flat" cmpd="sng">
            <a:solidFill>
              <a:schemeClr val="accent1"/>
            </a:solidFill>
            <a:prstDash val="solid"/>
            <a:round/>
            <a:headEnd type="none" w="med" len="med"/>
            <a:tailEnd type="triangle" w="med" len="med"/>
          </a:ln>
        </p:spPr>
      </p:cxnSp>
      <p:sp>
        <p:nvSpPr>
          <p:cNvPr id="300" name="Google Shape;300;p27"/>
          <p:cNvSpPr/>
          <p:nvPr/>
        </p:nvSpPr>
        <p:spPr>
          <a:xfrm>
            <a:off x="3962400" y="2286000"/>
            <a:ext cx="4876800" cy="838200"/>
          </a:xfrm>
          <a:prstGeom prst="rect">
            <a:avLst/>
          </a:prstGeom>
          <a:noFill/>
          <a:ln>
            <a:noFill/>
          </a:ln>
        </p:spPr>
        <p:txBody>
          <a:bodyPr spcFirstLastPara="1" wrap="square" lIns="91425" tIns="45700" rIns="91425" bIns="45700" anchor="t" anchorCtr="0">
            <a:noAutofit/>
          </a:bodyPr>
          <a:lstStyle/>
          <a:p>
            <a:pPr marL="742950" marR="0" lvl="1" indent="-285750" algn="l" rtl="0">
              <a:spcBef>
                <a:spcPts val="0"/>
              </a:spcBef>
              <a:spcAft>
                <a:spcPts val="0"/>
              </a:spcAft>
              <a:buClr>
                <a:schemeClr val="accent2"/>
              </a:buClr>
              <a:buSzPts val="1600"/>
              <a:buFont typeface="Noto Sans Symbols"/>
              <a:buNone/>
            </a:pPr>
            <a:r>
              <a:rPr lang="en-US" sz="2000" b="0" i="0" u="none" strike="noStrike" cap="none">
                <a:solidFill>
                  <a:srgbClr val="B8B598"/>
                </a:solidFill>
                <a:latin typeface="Calibri"/>
                <a:ea typeface="Calibri"/>
                <a:cs typeface="Calibri"/>
                <a:sym typeface="Calibri"/>
              </a:rPr>
              <a:t>Illustrate according to lighting and reflectance</a:t>
            </a:r>
            <a:endParaRPr/>
          </a:p>
        </p:txBody>
      </p:sp>
      <p:sp>
        <p:nvSpPr>
          <p:cNvPr id="301" name="Google Shape;301;p27"/>
          <p:cNvSpPr/>
          <p:nvPr/>
        </p:nvSpPr>
        <p:spPr>
          <a:xfrm>
            <a:off x="3962400" y="2971800"/>
            <a:ext cx="4876800" cy="838200"/>
          </a:xfrm>
          <a:prstGeom prst="rect">
            <a:avLst/>
          </a:prstGeom>
          <a:noFill/>
          <a:ln>
            <a:noFill/>
          </a:ln>
        </p:spPr>
        <p:txBody>
          <a:bodyPr spcFirstLastPara="1" wrap="square" lIns="91425" tIns="45700" rIns="91425" bIns="45700" anchor="t" anchorCtr="0">
            <a:noAutofit/>
          </a:bodyPr>
          <a:lstStyle/>
          <a:p>
            <a:pPr marL="742950" marR="0" lvl="1" indent="-285750" algn="l" rtl="0">
              <a:spcBef>
                <a:spcPts val="0"/>
              </a:spcBef>
              <a:spcAft>
                <a:spcPts val="0"/>
              </a:spcAft>
              <a:buClr>
                <a:schemeClr val="accent2"/>
              </a:buClr>
              <a:buSzPts val="1600"/>
              <a:buFont typeface="Noto Sans Symbols"/>
              <a:buNone/>
            </a:pPr>
            <a:r>
              <a:rPr lang="en-US" sz="2000" b="0" i="0" u="none" strike="noStrike" cap="none">
                <a:solidFill>
                  <a:srgbClr val="B8B598"/>
                </a:solidFill>
                <a:latin typeface="Calibri"/>
                <a:ea typeface="Calibri"/>
                <a:cs typeface="Calibri"/>
                <a:sym typeface="Calibri"/>
              </a:rPr>
              <a:t>Transform into 3D viewing coordinate system </a:t>
            </a:r>
            <a:endParaRPr/>
          </a:p>
        </p:txBody>
      </p:sp>
      <p:sp>
        <p:nvSpPr>
          <p:cNvPr id="302" name="Google Shape;302;p27"/>
          <p:cNvSpPr/>
          <p:nvPr/>
        </p:nvSpPr>
        <p:spPr>
          <a:xfrm>
            <a:off x="3962400" y="3657600"/>
            <a:ext cx="4876800" cy="838200"/>
          </a:xfrm>
          <a:prstGeom prst="rect">
            <a:avLst/>
          </a:prstGeom>
          <a:noFill/>
          <a:ln>
            <a:noFill/>
          </a:ln>
        </p:spPr>
        <p:txBody>
          <a:bodyPr spcFirstLastPara="1" wrap="square" lIns="91425" tIns="45700" rIns="91425" bIns="45700" anchor="t" anchorCtr="0">
            <a:noAutofit/>
          </a:bodyPr>
          <a:lstStyle/>
          <a:p>
            <a:pPr marL="742950" marR="0" lvl="1" indent="-285750" algn="l" rtl="0">
              <a:spcBef>
                <a:spcPts val="0"/>
              </a:spcBef>
              <a:spcAft>
                <a:spcPts val="0"/>
              </a:spcAft>
              <a:buClr>
                <a:schemeClr val="accent2"/>
              </a:buClr>
              <a:buSzPts val="1600"/>
              <a:buFont typeface="Noto Sans Symbols"/>
              <a:buNone/>
            </a:pPr>
            <a:r>
              <a:rPr lang="en-US" sz="2000" b="0" i="0" u="none" strike="noStrike" cap="none">
                <a:solidFill>
                  <a:srgbClr val="CC0000"/>
                </a:solidFill>
                <a:latin typeface="Calibri"/>
                <a:ea typeface="Calibri"/>
                <a:cs typeface="Calibri"/>
                <a:sym typeface="Calibri"/>
              </a:rPr>
              <a:t>Transform into 2D viewing coordinate system </a:t>
            </a:r>
            <a:endParaRPr/>
          </a:p>
        </p:txBody>
      </p:sp>
      <p:sp>
        <p:nvSpPr>
          <p:cNvPr id="303" name="Google Shape;303;p27"/>
          <p:cNvSpPr txBox="1"/>
          <p:nvPr/>
        </p:nvSpPr>
        <p:spPr>
          <a:xfrm>
            <a:off x="1393825" y="1143000"/>
            <a:ext cx="163195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None/>
            </a:pPr>
            <a:r>
              <a:rPr lang="en-US" sz="1800">
                <a:solidFill>
                  <a:schemeClr val="dk1"/>
                </a:solidFill>
                <a:latin typeface="Calibri"/>
                <a:ea typeface="Calibri"/>
                <a:cs typeface="Calibri"/>
                <a:sym typeface="Calibri"/>
              </a:rPr>
              <a:t>3D Primitives</a:t>
            </a:r>
            <a:endParaRPr/>
          </a:p>
        </p:txBody>
      </p:sp>
      <p:cxnSp>
        <p:nvCxnSpPr>
          <p:cNvPr id="304" name="Google Shape;304;p27"/>
          <p:cNvCxnSpPr>
            <a:stCxn id="303" idx="2"/>
          </p:cNvCxnSpPr>
          <p:nvPr/>
        </p:nvCxnSpPr>
        <p:spPr>
          <a:xfrm>
            <a:off x="2209800" y="1371600"/>
            <a:ext cx="0" cy="298500"/>
          </a:xfrm>
          <a:prstGeom prst="straightConnector1">
            <a:avLst/>
          </a:prstGeom>
          <a:noFill/>
          <a:ln w="28575" cap="flat" cmpd="sng">
            <a:solidFill>
              <a:srgbClr val="B2B2B2"/>
            </a:solidFill>
            <a:prstDash val="solid"/>
            <a:round/>
            <a:headEnd type="none" w="med" len="med"/>
            <a:tailEnd type="triangle" w="med" len="med"/>
          </a:ln>
        </p:spPr>
      </p:cxnSp>
      <p:sp>
        <p:nvSpPr>
          <p:cNvPr id="305" name="Google Shape;305;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a:t>
            </a:fld>
            <a:endParaRPr/>
          </a:p>
        </p:txBody>
      </p:sp>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3D Viewing Pipeline</a:t>
            </a:r>
            <a:endParaRPr/>
          </a:p>
        </p:txBody>
      </p:sp>
      <p:sp>
        <p:nvSpPr>
          <p:cNvPr id="312" name="Google Shape;312;p28"/>
          <p:cNvSpPr txBox="1">
            <a:spLocks noGrp="1"/>
          </p:cNvSpPr>
          <p:nvPr>
            <p:ph type="body" idx="1"/>
          </p:nvPr>
        </p:nvSpPr>
        <p:spPr>
          <a:xfrm>
            <a:off x="3962400" y="1676400"/>
            <a:ext cx="4876800" cy="838200"/>
          </a:xfrm>
          <a:prstGeom prst="rect">
            <a:avLst/>
          </a:prstGeom>
          <a:noFill/>
          <a:ln>
            <a:noFill/>
          </a:ln>
        </p:spPr>
        <p:txBody>
          <a:bodyPr spcFirstLastPara="1" wrap="square" lIns="91425" tIns="45700" rIns="91425" bIns="45700" anchor="t" anchorCtr="0">
            <a:normAutofit/>
          </a:bodyPr>
          <a:lstStyle/>
          <a:p>
            <a:pPr marL="742950" lvl="1" indent="-285750" algn="l" rtl="0">
              <a:spcBef>
                <a:spcPts val="0"/>
              </a:spcBef>
              <a:spcAft>
                <a:spcPts val="0"/>
              </a:spcAft>
              <a:buClr>
                <a:srgbClr val="B8B598"/>
              </a:buClr>
              <a:buSzPts val="2000"/>
              <a:buFont typeface="Noto Sans Symbols"/>
              <a:buNone/>
            </a:pPr>
            <a:r>
              <a:rPr lang="en-US" sz="2000">
                <a:solidFill>
                  <a:srgbClr val="B8B598"/>
                </a:solidFill>
              </a:rPr>
              <a:t>Transform into3d world coordinate system</a:t>
            </a:r>
            <a:endParaRPr/>
          </a:p>
        </p:txBody>
      </p:sp>
      <p:sp>
        <p:nvSpPr>
          <p:cNvPr id="313" name="Google Shape;313;p28"/>
          <p:cNvSpPr/>
          <p:nvPr/>
        </p:nvSpPr>
        <p:spPr>
          <a:xfrm>
            <a:off x="638175" y="1684338"/>
            <a:ext cx="3141663" cy="304800"/>
          </a:xfrm>
          <a:prstGeom prst="roundRect">
            <a:avLst>
              <a:gd name="adj" fmla="val 26667"/>
            </a:avLst>
          </a:prstGeom>
          <a:solidFill>
            <a:schemeClr val="lt1"/>
          </a:solidFill>
          <a:ln w="28575" cap="flat" cmpd="sng">
            <a:solidFill>
              <a:srgbClr val="B2B2B2"/>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B8B598"/>
                </a:solidFill>
                <a:latin typeface="Calibri"/>
                <a:ea typeface="Calibri"/>
                <a:cs typeface="Calibri"/>
                <a:sym typeface="Calibri"/>
              </a:rPr>
              <a:t>Model Transformation</a:t>
            </a:r>
            <a:endParaRPr/>
          </a:p>
        </p:txBody>
      </p:sp>
      <p:sp>
        <p:nvSpPr>
          <p:cNvPr id="314" name="Google Shape;314;p28"/>
          <p:cNvSpPr/>
          <p:nvPr/>
        </p:nvSpPr>
        <p:spPr>
          <a:xfrm>
            <a:off x="638175" y="2370138"/>
            <a:ext cx="3141663" cy="304800"/>
          </a:xfrm>
          <a:prstGeom prst="roundRect">
            <a:avLst>
              <a:gd name="adj" fmla="val 26667"/>
            </a:avLst>
          </a:prstGeom>
          <a:solidFill>
            <a:schemeClr val="lt1"/>
          </a:solidFill>
          <a:ln w="28575" cap="flat" cmpd="sng">
            <a:solidFill>
              <a:srgbClr val="B2B2B2"/>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B8B598"/>
                </a:solidFill>
                <a:latin typeface="Calibri"/>
                <a:ea typeface="Calibri"/>
                <a:cs typeface="Calibri"/>
                <a:sym typeface="Calibri"/>
              </a:rPr>
              <a:t>Lighting</a:t>
            </a:r>
            <a:endParaRPr/>
          </a:p>
        </p:txBody>
      </p:sp>
      <p:sp>
        <p:nvSpPr>
          <p:cNvPr id="315" name="Google Shape;315;p28"/>
          <p:cNvSpPr/>
          <p:nvPr/>
        </p:nvSpPr>
        <p:spPr>
          <a:xfrm>
            <a:off x="638175" y="3055938"/>
            <a:ext cx="3141663" cy="304800"/>
          </a:xfrm>
          <a:prstGeom prst="roundRect">
            <a:avLst>
              <a:gd name="adj" fmla="val 26667"/>
            </a:avLst>
          </a:prstGeom>
          <a:solidFill>
            <a:schemeClr val="lt1"/>
          </a:solidFill>
          <a:ln w="28575" cap="flat" cmpd="sng">
            <a:solidFill>
              <a:srgbClr val="B2B2B2"/>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B8B598"/>
                </a:solidFill>
                <a:latin typeface="Calibri"/>
                <a:ea typeface="Calibri"/>
                <a:cs typeface="Calibri"/>
                <a:sym typeface="Calibri"/>
              </a:rPr>
              <a:t>Viewing Transformation</a:t>
            </a:r>
            <a:endParaRPr/>
          </a:p>
        </p:txBody>
      </p:sp>
      <p:sp>
        <p:nvSpPr>
          <p:cNvPr id="316" name="Google Shape;316;p28"/>
          <p:cNvSpPr/>
          <p:nvPr/>
        </p:nvSpPr>
        <p:spPr>
          <a:xfrm>
            <a:off x="638175" y="3733800"/>
            <a:ext cx="3141663" cy="304800"/>
          </a:xfrm>
          <a:prstGeom prst="roundRect">
            <a:avLst>
              <a:gd name="adj" fmla="val 26667"/>
            </a:avLst>
          </a:prstGeom>
          <a:solidFill>
            <a:schemeClr val="lt1"/>
          </a:solidFill>
          <a:ln w="28575" cap="flat" cmpd="sng">
            <a:solidFill>
              <a:srgbClr val="B2B2B2"/>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B8B598"/>
                </a:solidFill>
                <a:latin typeface="Calibri"/>
                <a:ea typeface="Calibri"/>
                <a:cs typeface="Calibri"/>
                <a:sym typeface="Calibri"/>
              </a:rPr>
              <a:t>Projection Transformation</a:t>
            </a:r>
            <a:endParaRPr/>
          </a:p>
        </p:txBody>
      </p:sp>
      <p:sp>
        <p:nvSpPr>
          <p:cNvPr id="317" name="Google Shape;317;p28"/>
          <p:cNvSpPr/>
          <p:nvPr/>
        </p:nvSpPr>
        <p:spPr>
          <a:xfrm>
            <a:off x="638175" y="4419600"/>
            <a:ext cx="3141663" cy="304800"/>
          </a:xfrm>
          <a:prstGeom prst="roundRect">
            <a:avLst>
              <a:gd name="adj" fmla="val 26667"/>
            </a:avLst>
          </a:prstGeom>
          <a:solidFill>
            <a:schemeClr val="accent1"/>
          </a:solidFill>
          <a:ln w="28575" cap="flat" cmpd="sng">
            <a:solidFill>
              <a:schemeClr val="accent1"/>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Clipping</a:t>
            </a:r>
            <a:endParaRPr/>
          </a:p>
        </p:txBody>
      </p:sp>
      <p:sp>
        <p:nvSpPr>
          <p:cNvPr id="318" name="Google Shape;318;p28"/>
          <p:cNvSpPr/>
          <p:nvPr/>
        </p:nvSpPr>
        <p:spPr>
          <a:xfrm>
            <a:off x="638175" y="5105400"/>
            <a:ext cx="3141663" cy="304800"/>
          </a:xfrm>
          <a:prstGeom prst="roundRect">
            <a:avLst>
              <a:gd name="adj" fmla="val 26667"/>
            </a:avLst>
          </a:prstGeom>
          <a:solidFill>
            <a:schemeClr val="lt1"/>
          </a:solidFill>
          <a:ln w="28575" cap="flat" cmpd="sng">
            <a:solidFill>
              <a:schemeClr val="accent1"/>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Viewport Transformation</a:t>
            </a:r>
            <a:endParaRPr/>
          </a:p>
        </p:txBody>
      </p:sp>
      <p:sp>
        <p:nvSpPr>
          <p:cNvPr id="319" name="Google Shape;319;p28"/>
          <p:cNvSpPr/>
          <p:nvPr/>
        </p:nvSpPr>
        <p:spPr>
          <a:xfrm>
            <a:off x="638175" y="5791200"/>
            <a:ext cx="3141663" cy="304800"/>
          </a:xfrm>
          <a:prstGeom prst="roundRect">
            <a:avLst>
              <a:gd name="adj" fmla="val 26667"/>
            </a:avLst>
          </a:prstGeom>
          <a:solidFill>
            <a:schemeClr val="lt1"/>
          </a:solidFill>
          <a:ln w="28575" cap="flat" cmpd="sng">
            <a:solidFill>
              <a:schemeClr val="accent1"/>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Scan Conversion</a:t>
            </a:r>
            <a:endParaRPr/>
          </a:p>
        </p:txBody>
      </p:sp>
      <p:cxnSp>
        <p:nvCxnSpPr>
          <p:cNvPr id="320" name="Google Shape;320;p28"/>
          <p:cNvCxnSpPr>
            <a:stCxn id="313" idx="2"/>
            <a:endCxn id="314" idx="0"/>
          </p:cNvCxnSpPr>
          <p:nvPr/>
        </p:nvCxnSpPr>
        <p:spPr>
          <a:xfrm>
            <a:off x="2209006" y="1989138"/>
            <a:ext cx="0" cy="381000"/>
          </a:xfrm>
          <a:prstGeom prst="straightConnector1">
            <a:avLst/>
          </a:prstGeom>
          <a:noFill/>
          <a:ln w="28575" cap="flat" cmpd="sng">
            <a:solidFill>
              <a:srgbClr val="B2B2B2"/>
            </a:solidFill>
            <a:prstDash val="solid"/>
            <a:round/>
            <a:headEnd type="none" w="med" len="med"/>
            <a:tailEnd type="triangle" w="med" len="med"/>
          </a:ln>
        </p:spPr>
      </p:cxnSp>
      <p:cxnSp>
        <p:nvCxnSpPr>
          <p:cNvPr id="321" name="Google Shape;321;p28"/>
          <p:cNvCxnSpPr>
            <a:stCxn id="314" idx="2"/>
            <a:endCxn id="315" idx="0"/>
          </p:cNvCxnSpPr>
          <p:nvPr/>
        </p:nvCxnSpPr>
        <p:spPr>
          <a:xfrm>
            <a:off x="2209006" y="2674938"/>
            <a:ext cx="0" cy="381000"/>
          </a:xfrm>
          <a:prstGeom prst="straightConnector1">
            <a:avLst/>
          </a:prstGeom>
          <a:noFill/>
          <a:ln w="28575" cap="flat" cmpd="sng">
            <a:solidFill>
              <a:srgbClr val="B2B2B2"/>
            </a:solidFill>
            <a:prstDash val="solid"/>
            <a:round/>
            <a:headEnd type="none" w="med" len="med"/>
            <a:tailEnd type="triangle" w="med" len="med"/>
          </a:ln>
        </p:spPr>
      </p:cxnSp>
      <p:cxnSp>
        <p:nvCxnSpPr>
          <p:cNvPr id="322" name="Google Shape;322;p28"/>
          <p:cNvCxnSpPr>
            <a:stCxn id="315" idx="2"/>
            <a:endCxn id="316" idx="0"/>
          </p:cNvCxnSpPr>
          <p:nvPr/>
        </p:nvCxnSpPr>
        <p:spPr>
          <a:xfrm>
            <a:off x="2209006" y="3360738"/>
            <a:ext cx="0" cy="373200"/>
          </a:xfrm>
          <a:prstGeom prst="straightConnector1">
            <a:avLst/>
          </a:prstGeom>
          <a:noFill/>
          <a:ln w="28575" cap="flat" cmpd="sng">
            <a:solidFill>
              <a:srgbClr val="B2B2B2"/>
            </a:solidFill>
            <a:prstDash val="solid"/>
            <a:round/>
            <a:headEnd type="none" w="med" len="med"/>
            <a:tailEnd type="triangle" w="med" len="med"/>
          </a:ln>
        </p:spPr>
      </p:cxnSp>
      <p:cxnSp>
        <p:nvCxnSpPr>
          <p:cNvPr id="323" name="Google Shape;323;p28"/>
          <p:cNvCxnSpPr>
            <a:stCxn id="316" idx="2"/>
            <a:endCxn id="317" idx="0"/>
          </p:cNvCxnSpPr>
          <p:nvPr/>
        </p:nvCxnSpPr>
        <p:spPr>
          <a:xfrm>
            <a:off x="2209006" y="4038600"/>
            <a:ext cx="0" cy="381000"/>
          </a:xfrm>
          <a:prstGeom prst="straightConnector1">
            <a:avLst/>
          </a:prstGeom>
          <a:noFill/>
          <a:ln w="28575" cap="flat" cmpd="sng">
            <a:solidFill>
              <a:schemeClr val="accent1"/>
            </a:solidFill>
            <a:prstDash val="solid"/>
            <a:round/>
            <a:headEnd type="none" w="med" len="med"/>
            <a:tailEnd type="triangle" w="med" len="med"/>
          </a:ln>
        </p:spPr>
      </p:cxnSp>
      <p:cxnSp>
        <p:nvCxnSpPr>
          <p:cNvPr id="324" name="Google Shape;324;p28"/>
          <p:cNvCxnSpPr>
            <a:stCxn id="317" idx="2"/>
            <a:endCxn id="318" idx="0"/>
          </p:cNvCxnSpPr>
          <p:nvPr/>
        </p:nvCxnSpPr>
        <p:spPr>
          <a:xfrm>
            <a:off x="2209006" y="4724400"/>
            <a:ext cx="0" cy="381000"/>
          </a:xfrm>
          <a:prstGeom prst="straightConnector1">
            <a:avLst/>
          </a:prstGeom>
          <a:noFill/>
          <a:ln w="28575" cap="flat" cmpd="sng">
            <a:solidFill>
              <a:schemeClr val="accent1"/>
            </a:solidFill>
            <a:prstDash val="solid"/>
            <a:round/>
            <a:headEnd type="none" w="med" len="med"/>
            <a:tailEnd type="triangle" w="med" len="med"/>
          </a:ln>
        </p:spPr>
      </p:cxnSp>
      <p:cxnSp>
        <p:nvCxnSpPr>
          <p:cNvPr id="325" name="Google Shape;325;p28"/>
          <p:cNvCxnSpPr>
            <a:stCxn id="318" idx="2"/>
            <a:endCxn id="319" idx="0"/>
          </p:cNvCxnSpPr>
          <p:nvPr/>
        </p:nvCxnSpPr>
        <p:spPr>
          <a:xfrm>
            <a:off x="2209006" y="5410200"/>
            <a:ext cx="0" cy="381000"/>
          </a:xfrm>
          <a:prstGeom prst="straightConnector1">
            <a:avLst/>
          </a:prstGeom>
          <a:noFill/>
          <a:ln w="28575" cap="flat" cmpd="sng">
            <a:solidFill>
              <a:schemeClr val="accent1"/>
            </a:solidFill>
            <a:prstDash val="solid"/>
            <a:round/>
            <a:headEnd type="none" w="med" len="med"/>
            <a:tailEnd type="triangle" w="med" len="med"/>
          </a:ln>
        </p:spPr>
      </p:cxnSp>
      <p:sp>
        <p:nvSpPr>
          <p:cNvPr id="326" name="Google Shape;326;p28"/>
          <p:cNvSpPr txBox="1"/>
          <p:nvPr/>
        </p:nvSpPr>
        <p:spPr>
          <a:xfrm>
            <a:off x="1787525" y="6324600"/>
            <a:ext cx="844550" cy="290513"/>
          </a:xfrm>
          <a:prstGeom prst="rect">
            <a:avLst/>
          </a:prstGeom>
          <a:noFill/>
          <a:ln>
            <a:noFill/>
          </a:ln>
        </p:spPr>
        <p:txBody>
          <a:bodyPr spcFirstLastPara="1" wrap="square" lIns="91425" tIns="45700" rIns="91425" bIns="45700" anchor="t" anchorCtr="0">
            <a:noAutofit/>
          </a:bodyPr>
          <a:lstStyle/>
          <a:p>
            <a:pPr marL="0" marR="0" lvl="0" indent="0" algn="ctr" rtl="0">
              <a:lnSpc>
                <a:spcPct val="60000"/>
              </a:lnSpc>
              <a:spcBef>
                <a:spcPts val="0"/>
              </a:spcBef>
              <a:spcAft>
                <a:spcPts val="0"/>
              </a:spcAft>
              <a:buNone/>
            </a:pPr>
            <a:r>
              <a:rPr lang="en-US" sz="1800">
                <a:solidFill>
                  <a:schemeClr val="dk1"/>
                </a:solidFill>
                <a:latin typeface="Calibri"/>
                <a:ea typeface="Calibri"/>
                <a:cs typeface="Calibri"/>
                <a:sym typeface="Calibri"/>
              </a:rPr>
              <a:t>Image</a:t>
            </a:r>
            <a:endParaRPr/>
          </a:p>
        </p:txBody>
      </p:sp>
      <p:cxnSp>
        <p:nvCxnSpPr>
          <p:cNvPr id="327" name="Google Shape;327;p28"/>
          <p:cNvCxnSpPr>
            <a:stCxn id="319" idx="2"/>
            <a:endCxn id="326" idx="0"/>
          </p:cNvCxnSpPr>
          <p:nvPr/>
        </p:nvCxnSpPr>
        <p:spPr>
          <a:xfrm>
            <a:off x="2209006" y="6096000"/>
            <a:ext cx="900" cy="228600"/>
          </a:xfrm>
          <a:prstGeom prst="straightConnector1">
            <a:avLst/>
          </a:prstGeom>
          <a:noFill/>
          <a:ln w="28575" cap="flat" cmpd="sng">
            <a:solidFill>
              <a:schemeClr val="accent1"/>
            </a:solidFill>
            <a:prstDash val="solid"/>
            <a:round/>
            <a:headEnd type="none" w="med" len="med"/>
            <a:tailEnd type="triangle" w="med" len="med"/>
          </a:ln>
        </p:spPr>
      </p:cxnSp>
      <p:sp>
        <p:nvSpPr>
          <p:cNvPr id="328" name="Google Shape;328;p28"/>
          <p:cNvSpPr/>
          <p:nvPr/>
        </p:nvSpPr>
        <p:spPr>
          <a:xfrm>
            <a:off x="3962400" y="2286000"/>
            <a:ext cx="4876800" cy="838200"/>
          </a:xfrm>
          <a:prstGeom prst="rect">
            <a:avLst/>
          </a:prstGeom>
          <a:noFill/>
          <a:ln>
            <a:noFill/>
          </a:ln>
        </p:spPr>
        <p:txBody>
          <a:bodyPr spcFirstLastPara="1" wrap="square" lIns="91425" tIns="45700" rIns="91425" bIns="45700" anchor="t" anchorCtr="0">
            <a:noAutofit/>
          </a:bodyPr>
          <a:lstStyle/>
          <a:p>
            <a:pPr marL="742950" marR="0" lvl="1" indent="-285750" algn="l" rtl="0">
              <a:spcBef>
                <a:spcPts val="0"/>
              </a:spcBef>
              <a:spcAft>
                <a:spcPts val="0"/>
              </a:spcAft>
              <a:buClr>
                <a:schemeClr val="accent2"/>
              </a:buClr>
              <a:buSzPts val="1600"/>
              <a:buFont typeface="Noto Sans Symbols"/>
              <a:buNone/>
            </a:pPr>
            <a:r>
              <a:rPr lang="en-US" sz="2000" b="0" i="0" u="none" strike="noStrike" cap="none">
                <a:solidFill>
                  <a:srgbClr val="B8B598"/>
                </a:solidFill>
                <a:latin typeface="Calibri"/>
                <a:ea typeface="Calibri"/>
                <a:cs typeface="Calibri"/>
                <a:sym typeface="Calibri"/>
              </a:rPr>
              <a:t>Illustrate according to lighting and reflectance</a:t>
            </a:r>
            <a:endParaRPr/>
          </a:p>
        </p:txBody>
      </p:sp>
      <p:sp>
        <p:nvSpPr>
          <p:cNvPr id="329" name="Google Shape;329;p28"/>
          <p:cNvSpPr/>
          <p:nvPr/>
        </p:nvSpPr>
        <p:spPr>
          <a:xfrm>
            <a:off x="3962400" y="2971800"/>
            <a:ext cx="4876800" cy="838200"/>
          </a:xfrm>
          <a:prstGeom prst="rect">
            <a:avLst/>
          </a:prstGeom>
          <a:noFill/>
          <a:ln>
            <a:noFill/>
          </a:ln>
        </p:spPr>
        <p:txBody>
          <a:bodyPr spcFirstLastPara="1" wrap="square" lIns="91425" tIns="45700" rIns="91425" bIns="45700" anchor="t" anchorCtr="0">
            <a:noAutofit/>
          </a:bodyPr>
          <a:lstStyle/>
          <a:p>
            <a:pPr marL="742950" marR="0" lvl="1" indent="-285750" algn="l" rtl="0">
              <a:spcBef>
                <a:spcPts val="0"/>
              </a:spcBef>
              <a:spcAft>
                <a:spcPts val="0"/>
              </a:spcAft>
              <a:buClr>
                <a:schemeClr val="accent2"/>
              </a:buClr>
              <a:buSzPts val="1600"/>
              <a:buFont typeface="Noto Sans Symbols"/>
              <a:buNone/>
            </a:pPr>
            <a:r>
              <a:rPr lang="en-US" sz="2000" b="0" i="0" u="none" strike="noStrike" cap="none">
                <a:solidFill>
                  <a:srgbClr val="B8B598"/>
                </a:solidFill>
                <a:latin typeface="Calibri"/>
                <a:ea typeface="Calibri"/>
                <a:cs typeface="Calibri"/>
                <a:sym typeface="Calibri"/>
              </a:rPr>
              <a:t>Transform into 3D viewing coordinate system</a:t>
            </a:r>
            <a:r>
              <a:rPr lang="en-US" sz="2000" b="0" i="0" u="none" strike="noStrike" cap="none">
                <a:solidFill>
                  <a:srgbClr val="CC0000"/>
                </a:solidFill>
                <a:latin typeface="Calibri"/>
                <a:ea typeface="Calibri"/>
                <a:cs typeface="Calibri"/>
                <a:sym typeface="Calibri"/>
              </a:rPr>
              <a:t> </a:t>
            </a:r>
            <a:endParaRPr/>
          </a:p>
        </p:txBody>
      </p:sp>
      <p:sp>
        <p:nvSpPr>
          <p:cNvPr id="330" name="Google Shape;330;p28"/>
          <p:cNvSpPr/>
          <p:nvPr/>
        </p:nvSpPr>
        <p:spPr>
          <a:xfrm>
            <a:off x="3962400" y="3657600"/>
            <a:ext cx="4876800" cy="838200"/>
          </a:xfrm>
          <a:prstGeom prst="rect">
            <a:avLst/>
          </a:prstGeom>
          <a:noFill/>
          <a:ln>
            <a:noFill/>
          </a:ln>
        </p:spPr>
        <p:txBody>
          <a:bodyPr spcFirstLastPara="1" wrap="square" lIns="91425" tIns="45700" rIns="91425" bIns="45700" anchor="t" anchorCtr="0">
            <a:noAutofit/>
          </a:bodyPr>
          <a:lstStyle/>
          <a:p>
            <a:pPr marL="742950" marR="0" lvl="1" indent="-285750" algn="l" rtl="0">
              <a:spcBef>
                <a:spcPts val="0"/>
              </a:spcBef>
              <a:spcAft>
                <a:spcPts val="0"/>
              </a:spcAft>
              <a:buClr>
                <a:schemeClr val="accent2"/>
              </a:buClr>
              <a:buSzPts val="1600"/>
              <a:buFont typeface="Noto Sans Symbols"/>
              <a:buNone/>
            </a:pPr>
            <a:r>
              <a:rPr lang="en-US" sz="2000" b="0" i="0" u="none" strike="noStrike" cap="none">
                <a:solidFill>
                  <a:srgbClr val="B8B598"/>
                </a:solidFill>
                <a:latin typeface="Calibri"/>
                <a:ea typeface="Calibri"/>
                <a:cs typeface="Calibri"/>
                <a:sym typeface="Calibri"/>
              </a:rPr>
              <a:t>Transform into 2D viewing coordinate system</a:t>
            </a:r>
            <a:r>
              <a:rPr lang="en-US" sz="2000" b="0" i="0" u="none" strike="noStrike" cap="none">
                <a:solidFill>
                  <a:srgbClr val="CC0000"/>
                </a:solidFill>
                <a:latin typeface="Calibri"/>
                <a:ea typeface="Calibri"/>
                <a:cs typeface="Calibri"/>
                <a:sym typeface="Calibri"/>
              </a:rPr>
              <a:t> </a:t>
            </a:r>
            <a:endParaRPr/>
          </a:p>
        </p:txBody>
      </p:sp>
      <p:sp>
        <p:nvSpPr>
          <p:cNvPr id="331" name="Google Shape;331;p28"/>
          <p:cNvSpPr/>
          <p:nvPr/>
        </p:nvSpPr>
        <p:spPr>
          <a:xfrm>
            <a:off x="3962400" y="4343400"/>
            <a:ext cx="4876800" cy="838200"/>
          </a:xfrm>
          <a:prstGeom prst="rect">
            <a:avLst/>
          </a:prstGeom>
          <a:noFill/>
          <a:ln>
            <a:noFill/>
          </a:ln>
        </p:spPr>
        <p:txBody>
          <a:bodyPr spcFirstLastPara="1" wrap="square" lIns="91425" tIns="45700" rIns="91425" bIns="45700" anchor="t" anchorCtr="0">
            <a:noAutofit/>
          </a:bodyPr>
          <a:lstStyle/>
          <a:p>
            <a:pPr marL="742950" marR="0" lvl="1" indent="-285750" algn="l" rtl="0">
              <a:spcBef>
                <a:spcPts val="0"/>
              </a:spcBef>
              <a:spcAft>
                <a:spcPts val="0"/>
              </a:spcAft>
              <a:buClr>
                <a:schemeClr val="accent2"/>
              </a:buClr>
              <a:buSzPts val="1600"/>
              <a:buFont typeface="Noto Sans Symbols"/>
              <a:buNone/>
            </a:pPr>
            <a:r>
              <a:rPr lang="en-US" sz="2000" b="0" i="0" u="none" strike="noStrike" cap="none">
                <a:solidFill>
                  <a:srgbClr val="CC0000"/>
                </a:solidFill>
                <a:latin typeface="Calibri"/>
                <a:ea typeface="Calibri"/>
                <a:cs typeface="Calibri"/>
                <a:sym typeface="Calibri"/>
              </a:rPr>
              <a:t>Clip primitives outside window’s view </a:t>
            </a:r>
            <a:endParaRPr/>
          </a:p>
        </p:txBody>
      </p:sp>
      <p:sp>
        <p:nvSpPr>
          <p:cNvPr id="332" name="Google Shape;332;p28"/>
          <p:cNvSpPr txBox="1"/>
          <p:nvPr/>
        </p:nvSpPr>
        <p:spPr>
          <a:xfrm>
            <a:off x="1393825" y="1143000"/>
            <a:ext cx="163195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None/>
            </a:pPr>
            <a:r>
              <a:rPr lang="en-US" sz="1800">
                <a:solidFill>
                  <a:schemeClr val="dk1"/>
                </a:solidFill>
                <a:latin typeface="Calibri"/>
                <a:ea typeface="Calibri"/>
                <a:cs typeface="Calibri"/>
                <a:sym typeface="Calibri"/>
              </a:rPr>
              <a:t>3D Primitives</a:t>
            </a:r>
            <a:endParaRPr/>
          </a:p>
        </p:txBody>
      </p:sp>
      <p:cxnSp>
        <p:nvCxnSpPr>
          <p:cNvPr id="333" name="Google Shape;333;p28"/>
          <p:cNvCxnSpPr>
            <a:stCxn id="332" idx="2"/>
          </p:cNvCxnSpPr>
          <p:nvPr/>
        </p:nvCxnSpPr>
        <p:spPr>
          <a:xfrm>
            <a:off x="2209800" y="1371600"/>
            <a:ext cx="0" cy="298500"/>
          </a:xfrm>
          <a:prstGeom prst="straightConnector1">
            <a:avLst/>
          </a:prstGeom>
          <a:noFill/>
          <a:ln w="28575" cap="flat" cmpd="sng">
            <a:solidFill>
              <a:srgbClr val="B2B2B2"/>
            </a:solidFill>
            <a:prstDash val="solid"/>
            <a:round/>
            <a:headEnd type="none" w="med" len="med"/>
            <a:tailEnd type="triangle" w="med" len="med"/>
          </a:ln>
        </p:spPr>
      </p:cxnSp>
      <p:sp>
        <p:nvSpPr>
          <p:cNvPr id="334" name="Google Shape;334;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a:t>
            </a:fld>
            <a:endParaRPr/>
          </a:p>
        </p:txBody>
      </p:sp>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3D Viewing Pipeline</a:t>
            </a:r>
            <a:endParaRPr/>
          </a:p>
        </p:txBody>
      </p:sp>
      <p:sp>
        <p:nvSpPr>
          <p:cNvPr id="341" name="Google Shape;341;p29"/>
          <p:cNvSpPr txBox="1">
            <a:spLocks noGrp="1"/>
          </p:cNvSpPr>
          <p:nvPr>
            <p:ph type="body" idx="1"/>
          </p:nvPr>
        </p:nvSpPr>
        <p:spPr>
          <a:xfrm>
            <a:off x="3962400" y="1676400"/>
            <a:ext cx="4876800" cy="838200"/>
          </a:xfrm>
          <a:prstGeom prst="rect">
            <a:avLst/>
          </a:prstGeom>
          <a:noFill/>
          <a:ln>
            <a:noFill/>
          </a:ln>
        </p:spPr>
        <p:txBody>
          <a:bodyPr spcFirstLastPara="1" wrap="square" lIns="91425" tIns="45700" rIns="91425" bIns="45700" anchor="t" anchorCtr="0">
            <a:normAutofit/>
          </a:bodyPr>
          <a:lstStyle/>
          <a:p>
            <a:pPr marL="742950" lvl="1" indent="-285750" algn="l" rtl="0">
              <a:spcBef>
                <a:spcPts val="0"/>
              </a:spcBef>
              <a:spcAft>
                <a:spcPts val="0"/>
              </a:spcAft>
              <a:buClr>
                <a:srgbClr val="B8B598"/>
              </a:buClr>
              <a:buSzPts val="2000"/>
              <a:buFont typeface="Noto Sans Symbols"/>
              <a:buNone/>
            </a:pPr>
            <a:r>
              <a:rPr lang="en-US" sz="2000">
                <a:solidFill>
                  <a:srgbClr val="B8B598"/>
                </a:solidFill>
              </a:rPr>
              <a:t>Transform into3d world coordinate system</a:t>
            </a:r>
            <a:endParaRPr/>
          </a:p>
        </p:txBody>
      </p:sp>
      <p:sp>
        <p:nvSpPr>
          <p:cNvPr id="342" name="Google Shape;342;p29"/>
          <p:cNvSpPr/>
          <p:nvPr/>
        </p:nvSpPr>
        <p:spPr>
          <a:xfrm>
            <a:off x="638175" y="1684338"/>
            <a:ext cx="3141663" cy="304800"/>
          </a:xfrm>
          <a:prstGeom prst="roundRect">
            <a:avLst>
              <a:gd name="adj" fmla="val 26667"/>
            </a:avLst>
          </a:prstGeom>
          <a:solidFill>
            <a:schemeClr val="lt1"/>
          </a:solidFill>
          <a:ln w="28575" cap="flat" cmpd="sng">
            <a:solidFill>
              <a:srgbClr val="B2B2B2"/>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B8B598"/>
                </a:solidFill>
                <a:latin typeface="Calibri"/>
                <a:ea typeface="Calibri"/>
                <a:cs typeface="Calibri"/>
                <a:sym typeface="Calibri"/>
              </a:rPr>
              <a:t>Model Transformation</a:t>
            </a:r>
            <a:endParaRPr/>
          </a:p>
        </p:txBody>
      </p:sp>
      <p:sp>
        <p:nvSpPr>
          <p:cNvPr id="343" name="Google Shape;343;p29"/>
          <p:cNvSpPr/>
          <p:nvPr/>
        </p:nvSpPr>
        <p:spPr>
          <a:xfrm>
            <a:off x="638175" y="2370138"/>
            <a:ext cx="3141663" cy="304800"/>
          </a:xfrm>
          <a:prstGeom prst="roundRect">
            <a:avLst>
              <a:gd name="adj" fmla="val 26667"/>
            </a:avLst>
          </a:prstGeom>
          <a:solidFill>
            <a:schemeClr val="lt1"/>
          </a:solidFill>
          <a:ln w="28575" cap="flat" cmpd="sng">
            <a:solidFill>
              <a:srgbClr val="B2B2B2"/>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B8B598"/>
                </a:solidFill>
                <a:latin typeface="Calibri"/>
                <a:ea typeface="Calibri"/>
                <a:cs typeface="Calibri"/>
                <a:sym typeface="Calibri"/>
              </a:rPr>
              <a:t>Lighting</a:t>
            </a:r>
            <a:endParaRPr/>
          </a:p>
        </p:txBody>
      </p:sp>
      <p:sp>
        <p:nvSpPr>
          <p:cNvPr id="344" name="Google Shape;344;p29"/>
          <p:cNvSpPr/>
          <p:nvPr/>
        </p:nvSpPr>
        <p:spPr>
          <a:xfrm>
            <a:off x="638175" y="3055938"/>
            <a:ext cx="3141663" cy="304800"/>
          </a:xfrm>
          <a:prstGeom prst="roundRect">
            <a:avLst>
              <a:gd name="adj" fmla="val 26667"/>
            </a:avLst>
          </a:prstGeom>
          <a:solidFill>
            <a:schemeClr val="lt1"/>
          </a:solidFill>
          <a:ln w="28575" cap="flat" cmpd="sng">
            <a:solidFill>
              <a:srgbClr val="B2B2B2"/>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B8B598"/>
                </a:solidFill>
                <a:latin typeface="Calibri"/>
                <a:ea typeface="Calibri"/>
                <a:cs typeface="Calibri"/>
                <a:sym typeface="Calibri"/>
              </a:rPr>
              <a:t>Viewing Transformation</a:t>
            </a:r>
            <a:endParaRPr/>
          </a:p>
        </p:txBody>
      </p:sp>
      <p:sp>
        <p:nvSpPr>
          <p:cNvPr id="345" name="Google Shape;345;p29"/>
          <p:cNvSpPr/>
          <p:nvPr/>
        </p:nvSpPr>
        <p:spPr>
          <a:xfrm>
            <a:off x="638175" y="3733800"/>
            <a:ext cx="3141663" cy="304800"/>
          </a:xfrm>
          <a:prstGeom prst="roundRect">
            <a:avLst>
              <a:gd name="adj" fmla="val 26667"/>
            </a:avLst>
          </a:prstGeom>
          <a:solidFill>
            <a:schemeClr val="lt1"/>
          </a:solidFill>
          <a:ln w="28575" cap="flat" cmpd="sng">
            <a:solidFill>
              <a:srgbClr val="B2B2B2"/>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B8B598"/>
                </a:solidFill>
                <a:latin typeface="Calibri"/>
                <a:ea typeface="Calibri"/>
                <a:cs typeface="Calibri"/>
                <a:sym typeface="Calibri"/>
              </a:rPr>
              <a:t>Projection Transformation</a:t>
            </a:r>
            <a:endParaRPr/>
          </a:p>
        </p:txBody>
      </p:sp>
      <p:sp>
        <p:nvSpPr>
          <p:cNvPr id="346" name="Google Shape;346;p29"/>
          <p:cNvSpPr/>
          <p:nvPr/>
        </p:nvSpPr>
        <p:spPr>
          <a:xfrm>
            <a:off x="638175" y="4419600"/>
            <a:ext cx="3141663" cy="304800"/>
          </a:xfrm>
          <a:prstGeom prst="roundRect">
            <a:avLst>
              <a:gd name="adj" fmla="val 26667"/>
            </a:avLst>
          </a:prstGeom>
          <a:solidFill>
            <a:schemeClr val="lt1"/>
          </a:solidFill>
          <a:ln w="28575" cap="flat" cmpd="sng">
            <a:solidFill>
              <a:srgbClr val="B2B2B2"/>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B8B598"/>
                </a:solidFill>
                <a:latin typeface="Calibri"/>
                <a:ea typeface="Calibri"/>
                <a:cs typeface="Calibri"/>
                <a:sym typeface="Calibri"/>
              </a:rPr>
              <a:t>Clipping</a:t>
            </a:r>
            <a:endParaRPr/>
          </a:p>
        </p:txBody>
      </p:sp>
      <p:sp>
        <p:nvSpPr>
          <p:cNvPr id="347" name="Google Shape;347;p29"/>
          <p:cNvSpPr/>
          <p:nvPr/>
        </p:nvSpPr>
        <p:spPr>
          <a:xfrm>
            <a:off x="638175" y="5105400"/>
            <a:ext cx="3141663" cy="304800"/>
          </a:xfrm>
          <a:prstGeom prst="roundRect">
            <a:avLst>
              <a:gd name="adj" fmla="val 26667"/>
            </a:avLst>
          </a:prstGeom>
          <a:solidFill>
            <a:schemeClr val="accent1"/>
          </a:solidFill>
          <a:ln w="28575" cap="flat" cmpd="sng">
            <a:solidFill>
              <a:schemeClr val="accent1"/>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Viewport Transformation</a:t>
            </a:r>
            <a:endParaRPr/>
          </a:p>
        </p:txBody>
      </p:sp>
      <p:sp>
        <p:nvSpPr>
          <p:cNvPr id="348" name="Google Shape;348;p29"/>
          <p:cNvSpPr/>
          <p:nvPr/>
        </p:nvSpPr>
        <p:spPr>
          <a:xfrm>
            <a:off x="638175" y="5791200"/>
            <a:ext cx="3141663" cy="304800"/>
          </a:xfrm>
          <a:prstGeom prst="roundRect">
            <a:avLst>
              <a:gd name="adj" fmla="val 26667"/>
            </a:avLst>
          </a:prstGeom>
          <a:solidFill>
            <a:schemeClr val="lt1"/>
          </a:solidFill>
          <a:ln w="28575" cap="flat" cmpd="sng">
            <a:solidFill>
              <a:schemeClr val="accent1"/>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Scan Conversion</a:t>
            </a:r>
            <a:endParaRPr/>
          </a:p>
        </p:txBody>
      </p:sp>
      <p:cxnSp>
        <p:nvCxnSpPr>
          <p:cNvPr id="349" name="Google Shape;349;p29"/>
          <p:cNvCxnSpPr>
            <a:stCxn id="342" idx="2"/>
            <a:endCxn id="343" idx="0"/>
          </p:cNvCxnSpPr>
          <p:nvPr/>
        </p:nvCxnSpPr>
        <p:spPr>
          <a:xfrm>
            <a:off x="2209006" y="1989138"/>
            <a:ext cx="0" cy="381000"/>
          </a:xfrm>
          <a:prstGeom prst="straightConnector1">
            <a:avLst/>
          </a:prstGeom>
          <a:noFill/>
          <a:ln w="28575" cap="flat" cmpd="sng">
            <a:solidFill>
              <a:srgbClr val="B2B2B2"/>
            </a:solidFill>
            <a:prstDash val="solid"/>
            <a:round/>
            <a:headEnd type="none" w="med" len="med"/>
            <a:tailEnd type="triangle" w="med" len="med"/>
          </a:ln>
        </p:spPr>
      </p:cxnSp>
      <p:cxnSp>
        <p:nvCxnSpPr>
          <p:cNvPr id="350" name="Google Shape;350;p29"/>
          <p:cNvCxnSpPr>
            <a:stCxn id="343" idx="2"/>
            <a:endCxn id="344" idx="0"/>
          </p:cNvCxnSpPr>
          <p:nvPr/>
        </p:nvCxnSpPr>
        <p:spPr>
          <a:xfrm>
            <a:off x="2209006" y="2674938"/>
            <a:ext cx="0" cy="381000"/>
          </a:xfrm>
          <a:prstGeom prst="straightConnector1">
            <a:avLst/>
          </a:prstGeom>
          <a:noFill/>
          <a:ln w="28575" cap="flat" cmpd="sng">
            <a:solidFill>
              <a:srgbClr val="B2B2B2"/>
            </a:solidFill>
            <a:prstDash val="solid"/>
            <a:round/>
            <a:headEnd type="none" w="med" len="med"/>
            <a:tailEnd type="triangle" w="med" len="med"/>
          </a:ln>
        </p:spPr>
      </p:cxnSp>
      <p:cxnSp>
        <p:nvCxnSpPr>
          <p:cNvPr id="351" name="Google Shape;351;p29"/>
          <p:cNvCxnSpPr>
            <a:stCxn id="344" idx="2"/>
            <a:endCxn id="345" idx="0"/>
          </p:cNvCxnSpPr>
          <p:nvPr/>
        </p:nvCxnSpPr>
        <p:spPr>
          <a:xfrm>
            <a:off x="2209006" y="3360738"/>
            <a:ext cx="0" cy="373200"/>
          </a:xfrm>
          <a:prstGeom prst="straightConnector1">
            <a:avLst/>
          </a:prstGeom>
          <a:noFill/>
          <a:ln w="28575" cap="flat" cmpd="sng">
            <a:solidFill>
              <a:srgbClr val="B2B2B2"/>
            </a:solidFill>
            <a:prstDash val="solid"/>
            <a:round/>
            <a:headEnd type="none" w="med" len="med"/>
            <a:tailEnd type="triangle" w="med" len="med"/>
          </a:ln>
        </p:spPr>
      </p:cxnSp>
      <p:cxnSp>
        <p:nvCxnSpPr>
          <p:cNvPr id="352" name="Google Shape;352;p29"/>
          <p:cNvCxnSpPr>
            <a:stCxn id="345" idx="2"/>
            <a:endCxn id="346" idx="0"/>
          </p:cNvCxnSpPr>
          <p:nvPr/>
        </p:nvCxnSpPr>
        <p:spPr>
          <a:xfrm>
            <a:off x="2209006" y="4038600"/>
            <a:ext cx="0" cy="381000"/>
          </a:xfrm>
          <a:prstGeom prst="straightConnector1">
            <a:avLst/>
          </a:prstGeom>
          <a:noFill/>
          <a:ln w="28575" cap="flat" cmpd="sng">
            <a:solidFill>
              <a:srgbClr val="B2B2B2"/>
            </a:solidFill>
            <a:prstDash val="solid"/>
            <a:round/>
            <a:headEnd type="none" w="med" len="med"/>
            <a:tailEnd type="triangle" w="med" len="med"/>
          </a:ln>
        </p:spPr>
      </p:cxnSp>
      <p:cxnSp>
        <p:nvCxnSpPr>
          <p:cNvPr id="353" name="Google Shape;353;p29"/>
          <p:cNvCxnSpPr>
            <a:stCxn id="346" idx="2"/>
            <a:endCxn id="347" idx="0"/>
          </p:cNvCxnSpPr>
          <p:nvPr/>
        </p:nvCxnSpPr>
        <p:spPr>
          <a:xfrm>
            <a:off x="2209006" y="4724400"/>
            <a:ext cx="0" cy="381000"/>
          </a:xfrm>
          <a:prstGeom prst="straightConnector1">
            <a:avLst/>
          </a:prstGeom>
          <a:noFill/>
          <a:ln w="28575" cap="flat" cmpd="sng">
            <a:solidFill>
              <a:schemeClr val="accent1"/>
            </a:solidFill>
            <a:prstDash val="solid"/>
            <a:round/>
            <a:headEnd type="none" w="med" len="med"/>
            <a:tailEnd type="triangle" w="med" len="med"/>
          </a:ln>
        </p:spPr>
      </p:cxnSp>
      <p:cxnSp>
        <p:nvCxnSpPr>
          <p:cNvPr id="354" name="Google Shape;354;p29"/>
          <p:cNvCxnSpPr>
            <a:stCxn id="347" idx="2"/>
            <a:endCxn id="348" idx="0"/>
          </p:cNvCxnSpPr>
          <p:nvPr/>
        </p:nvCxnSpPr>
        <p:spPr>
          <a:xfrm>
            <a:off x="2209006" y="5410200"/>
            <a:ext cx="0" cy="381000"/>
          </a:xfrm>
          <a:prstGeom prst="straightConnector1">
            <a:avLst/>
          </a:prstGeom>
          <a:noFill/>
          <a:ln w="28575" cap="flat" cmpd="sng">
            <a:solidFill>
              <a:schemeClr val="accent1"/>
            </a:solidFill>
            <a:prstDash val="solid"/>
            <a:round/>
            <a:headEnd type="none" w="med" len="med"/>
            <a:tailEnd type="triangle" w="med" len="med"/>
          </a:ln>
        </p:spPr>
      </p:cxnSp>
      <p:sp>
        <p:nvSpPr>
          <p:cNvPr id="355" name="Google Shape;355;p29"/>
          <p:cNvSpPr txBox="1"/>
          <p:nvPr/>
        </p:nvSpPr>
        <p:spPr>
          <a:xfrm>
            <a:off x="1787525" y="6324600"/>
            <a:ext cx="844550" cy="290513"/>
          </a:xfrm>
          <a:prstGeom prst="rect">
            <a:avLst/>
          </a:prstGeom>
          <a:noFill/>
          <a:ln>
            <a:noFill/>
          </a:ln>
        </p:spPr>
        <p:txBody>
          <a:bodyPr spcFirstLastPara="1" wrap="square" lIns="91425" tIns="45700" rIns="91425" bIns="45700" anchor="t" anchorCtr="0">
            <a:noAutofit/>
          </a:bodyPr>
          <a:lstStyle/>
          <a:p>
            <a:pPr marL="0" marR="0" lvl="0" indent="0" algn="ctr" rtl="0">
              <a:lnSpc>
                <a:spcPct val="60000"/>
              </a:lnSpc>
              <a:spcBef>
                <a:spcPts val="0"/>
              </a:spcBef>
              <a:spcAft>
                <a:spcPts val="0"/>
              </a:spcAft>
              <a:buNone/>
            </a:pPr>
            <a:r>
              <a:rPr lang="en-US" sz="1800">
                <a:solidFill>
                  <a:schemeClr val="dk1"/>
                </a:solidFill>
                <a:latin typeface="Calibri"/>
                <a:ea typeface="Calibri"/>
                <a:cs typeface="Calibri"/>
                <a:sym typeface="Calibri"/>
              </a:rPr>
              <a:t>Image</a:t>
            </a:r>
            <a:endParaRPr/>
          </a:p>
        </p:txBody>
      </p:sp>
      <p:cxnSp>
        <p:nvCxnSpPr>
          <p:cNvPr id="356" name="Google Shape;356;p29"/>
          <p:cNvCxnSpPr>
            <a:stCxn id="348" idx="2"/>
            <a:endCxn id="355" idx="0"/>
          </p:cNvCxnSpPr>
          <p:nvPr/>
        </p:nvCxnSpPr>
        <p:spPr>
          <a:xfrm>
            <a:off x="2209006" y="6096000"/>
            <a:ext cx="900" cy="228600"/>
          </a:xfrm>
          <a:prstGeom prst="straightConnector1">
            <a:avLst/>
          </a:prstGeom>
          <a:noFill/>
          <a:ln w="28575" cap="flat" cmpd="sng">
            <a:solidFill>
              <a:schemeClr val="accent1"/>
            </a:solidFill>
            <a:prstDash val="solid"/>
            <a:round/>
            <a:headEnd type="none" w="med" len="med"/>
            <a:tailEnd type="triangle" w="med" len="med"/>
          </a:ln>
        </p:spPr>
      </p:cxnSp>
      <p:sp>
        <p:nvSpPr>
          <p:cNvPr id="357" name="Google Shape;357;p29"/>
          <p:cNvSpPr/>
          <p:nvPr/>
        </p:nvSpPr>
        <p:spPr>
          <a:xfrm>
            <a:off x="3962400" y="2286000"/>
            <a:ext cx="4876800" cy="838200"/>
          </a:xfrm>
          <a:prstGeom prst="rect">
            <a:avLst/>
          </a:prstGeom>
          <a:noFill/>
          <a:ln>
            <a:noFill/>
          </a:ln>
        </p:spPr>
        <p:txBody>
          <a:bodyPr spcFirstLastPara="1" wrap="square" lIns="91425" tIns="45700" rIns="91425" bIns="45700" anchor="t" anchorCtr="0">
            <a:noAutofit/>
          </a:bodyPr>
          <a:lstStyle/>
          <a:p>
            <a:pPr marL="742950" marR="0" lvl="1" indent="-285750" algn="l" rtl="0">
              <a:spcBef>
                <a:spcPts val="0"/>
              </a:spcBef>
              <a:spcAft>
                <a:spcPts val="0"/>
              </a:spcAft>
              <a:buClr>
                <a:schemeClr val="accent2"/>
              </a:buClr>
              <a:buSzPts val="1600"/>
              <a:buFont typeface="Noto Sans Symbols"/>
              <a:buNone/>
            </a:pPr>
            <a:r>
              <a:rPr lang="en-US" sz="2000" b="0" i="0" u="none" strike="noStrike" cap="none">
                <a:solidFill>
                  <a:srgbClr val="B8B598"/>
                </a:solidFill>
                <a:latin typeface="Calibri"/>
                <a:ea typeface="Calibri"/>
                <a:cs typeface="Calibri"/>
                <a:sym typeface="Calibri"/>
              </a:rPr>
              <a:t>Illustrate according to lighting and reflectance</a:t>
            </a:r>
            <a:endParaRPr/>
          </a:p>
        </p:txBody>
      </p:sp>
      <p:sp>
        <p:nvSpPr>
          <p:cNvPr id="358" name="Google Shape;358;p29"/>
          <p:cNvSpPr/>
          <p:nvPr/>
        </p:nvSpPr>
        <p:spPr>
          <a:xfrm>
            <a:off x="3962400" y="2971800"/>
            <a:ext cx="4876800" cy="838200"/>
          </a:xfrm>
          <a:prstGeom prst="rect">
            <a:avLst/>
          </a:prstGeom>
          <a:noFill/>
          <a:ln>
            <a:noFill/>
          </a:ln>
        </p:spPr>
        <p:txBody>
          <a:bodyPr spcFirstLastPara="1" wrap="square" lIns="91425" tIns="45700" rIns="91425" bIns="45700" anchor="t" anchorCtr="0">
            <a:noAutofit/>
          </a:bodyPr>
          <a:lstStyle/>
          <a:p>
            <a:pPr marL="742950" marR="0" lvl="1" indent="-285750" algn="l" rtl="0">
              <a:spcBef>
                <a:spcPts val="0"/>
              </a:spcBef>
              <a:spcAft>
                <a:spcPts val="0"/>
              </a:spcAft>
              <a:buClr>
                <a:schemeClr val="accent2"/>
              </a:buClr>
              <a:buSzPts val="1600"/>
              <a:buFont typeface="Noto Sans Symbols"/>
              <a:buNone/>
            </a:pPr>
            <a:r>
              <a:rPr lang="en-US" sz="2000" b="0" i="0" u="none" strike="noStrike" cap="none">
                <a:solidFill>
                  <a:srgbClr val="B8B598"/>
                </a:solidFill>
                <a:latin typeface="Calibri"/>
                <a:ea typeface="Calibri"/>
                <a:cs typeface="Calibri"/>
                <a:sym typeface="Calibri"/>
              </a:rPr>
              <a:t>Transform into 3D viewing coordinate system</a:t>
            </a:r>
            <a:r>
              <a:rPr lang="en-US" sz="2000" b="0" i="0" u="none" strike="noStrike" cap="none">
                <a:solidFill>
                  <a:srgbClr val="CC0000"/>
                </a:solidFill>
                <a:latin typeface="Calibri"/>
                <a:ea typeface="Calibri"/>
                <a:cs typeface="Calibri"/>
                <a:sym typeface="Calibri"/>
              </a:rPr>
              <a:t> </a:t>
            </a:r>
            <a:endParaRPr/>
          </a:p>
        </p:txBody>
      </p:sp>
      <p:sp>
        <p:nvSpPr>
          <p:cNvPr id="359" name="Google Shape;359;p29"/>
          <p:cNvSpPr/>
          <p:nvPr/>
        </p:nvSpPr>
        <p:spPr>
          <a:xfrm>
            <a:off x="3962400" y="3657600"/>
            <a:ext cx="4876800" cy="838200"/>
          </a:xfrm>
          <a:prstGeom prst="rect">
            <a:avLst/>
          </a:prstGeom>
          <a:noFill/>
          <a:ln>
            <a:noFill/>
          </a:ln>
        </p:spPr>
        <p:txBody>
          <a:bodyPr spcFirstLastPara="1" wrap="square" lIns="91425" tIns="45700" rIns="91425" bIns="45700" anchor="t" anchorCtr="0">
            <a:noAutofit/>
          </a:bodyPr>
          <a:lstStyle/>
          <a:p>
            <a:pPr marL="742950" marR="0" lvl="1" indent="-285750" algn="l" rtl="0">
              <a:spcBef>
                <a:spcPts val="0"/>
              </a:spcBef>
              <a:spcAft>
                <a:spcPts val="0"/>
              </a:spcAft>
              <a:buClr>
                <a:schemeClr val="accent2"/>
              </a:buClr>
              <a:buSzPts val="1600"/>
              <a:buFont typeface="Noto Sans Symbols"/>
              <a:buNone/>
            </a:pPr>
            <a:r>
              <a:rPr lang="en-US" sz="2000" b="0" i="0" u="none" strike="noStrike" cap="none">
                <a:solidFill>
                  <a:srgbClr val="B8B598"/>
                </a:solidFill>
                <a:latin typeface="Calibri"/>
                <a:ea typeface="Calibri"/>
                <a:cs typeface="Calibri"/>
                <a:sym typeface="Calibri"/>
              </a:rPr>
              <a:t>Transform into 2D viewing coordinate system</a:t>
            </a:r>
            <a:r>
              <a:rPr lang="en-US" sz="2000" b="0" i="0" u="none" strike="noStrike" cap="none">
                <a:solidFill>
                  <a:srgbClr val="CC0000"/>
                </a:solidFill>
                <a:latin typeface="Calibri"/>
                <a:ea typeface="Calibri"/>
                <a:cs typeface="Calibri"/>
                <a:sym typeface="Calibri"/>
              </a:rPr>
              <a:t> </a:t>
            </a:r>
            <a:endParaRPr/>
          </a:p>
        </p:txBody>
      </p:sp>
      <p:sp>
        <p:nvSpPr>
          <p:cNvPr id="360" name="Google Shape;360;p29"/>
          <p:cNvSpPr/>
          <p:nvPr/>
        </p:nvSpPr>
        <p:spPr>
          <a:xfrm>
            <a:off x="3962400" y="4343400"/>
            <a:ext cx="4876800" cy="838200"/>
          </a:xfrm>
          <a:prstGeom prst="rect">
            <a:avLst/>
          </a:prstGeom>
          <a:noFill/>
          <a:ln>
            <a:noFill/>
          </a:ln>
        </p:spPr>
        <p:txBody>
          <a:bodyPr spcFirstLastPara="1" wrap="square" lIns="91425" tIns="45700" rIns="91425" bIns="45700" anchor="t" anchorCtr="0">
            <a:noAutofit/>
          </a:bodyPr>
          <a:lstStyle/>
          <a:p>
            <a:pPr marL="742950" marR="0" lvl="1" indent="-285750" algn="l" rtl="0">
              <a:spcBef>
                <a:spcPts val="0"/>
              </a:spcBef>
              <a:spcAft>
                <a:spcPts val="0"/>
              </a:spcAft>
              <a:buClr>
                <a:schemeClr val="accent2"/>
              </a:buClr>
              <a:buSzPts val="1600"/>
              <a:buFont typeface="Noto Sans Symbols"/>
              <a:buNone/>
            </a:pPr>
            <a:r>
              <a:rPr lang="en-US" sz="2000" b="0" i="0" u="none" strike="noStrike" cap="none">
                <a:solidFill>
                  <a:srgbClr val="B8B598"/>
                </a:solidFill>
                <a:latin typeface="Calibri"/>
                <a:ea typeface="Calibri"/>
                <a:cs typeface="Calibri"/>
                <a:sym typeface="Calibri"/>
              </a:rPr>
              <a:t>Clip primitives outside window’s view</a:t>
            </a:r>
            <a:r>
              <a:rPr lang="en-US" sz="2000" b="0" i="0" u="none" strike="noStrike" cap="none">
                <a:solidFill>
                  <a:srgbClr val="CC0000"/>
                </a:solidFill>
                <a:latin typeface="Calibri"/>
                <a:ea typeface="Calibri"/>
                <a:cs typeface="Calibri"/>
                <a:sym typeface="Calibri"/>
              </a:rPr>
              <a:t> </a:t>
            </a:r>
            <a:endParaRPr/>
          </a:p>
        </p:txBody>
      </p:sp>
      <p:sp>
        <p:nvSpPr>
          <p:cNvPr id="361" name="Google Shape;361;p29"/>
          <p:cNvSpPr/>
          <p:nvPr/>
        </p:nvSpPr>
        <p:spPr>
          <a:xfrm>
            <a:off x="3962400" y="5029200"/>
            <a:ext cx="4876800" cy="838200"/>
          </a:xfrm>
          <a:prstGeom prst="rect">
            <a:avLst/>
          </a:prstGeom>
          <a:noFill/>
          <a:ln>
            <a:noFill/>
          </a:ln>
        </p:spPr>
        <p:txBody>
          <a:bodyPr spcFirstLastPara="1" wrap="square" lIns="91425" tIns="45700" rIns="91425" bIns="45700" anchor="t" anchorCtr="0">
            <a:noAutofit/>
          </a:bodyPr>
          <a:lstStyle/>
          <a:p>
            <a:pPr marL="742950" marR="0" lvl="1" indent="-285750" algn="l" rtl="0">
              <a:spcBef>
                <a:spcPts val="0"/>
              </a:spcBef>
              <a:spcAft>
                <a:spcPts val="0"/>
              </a:spcAft>
              <a:buClr>
                <a:schemeClr val="accent2"/>
              </a:buClr>
              <a:buSzPts val="1600"/>
              <a:buFont typeface="Noto Sans Symbols"/>
              <a:buNone/>
            </a:pPr>
            <a:r>
              <a:rPr lang="en-US" sz="2000" b="0" i="0" u="none" strike="noStrike" cap="none">
                <a:solidFill>
                  <a:srgbClr val="CC0000"/>
                </a:solidFill>
                <a:latin typeface="Calibri"/>
                <a:ea typeface="Calibri"/>
                <a:cs typeface="Calibri"/>
                <a:sym typeface="Calibri"/>
              </a:rPr>
              <a:t>Transform into viewport  </a:t>
            </a:r>
            <a:endParaRPr/>
          </a:p>
        </p:txBody>
      </p:sp>
      <p:sp>
        <p:nvSpPr>
          <p:cNvPr id="362" name="Google Shape;362;p29"/>
          <p:cNvSpPr txBox="1"/>
          <p:nvPr/>
        </p:nvSpPr>
        <p:spPr>
          <a:xfrm>
            <a:off x="1393825" y="1143000"/>
            <a:ext cx="163195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None/>
            </a:pPr>
            <a:r>
              <a:rPr lang="en-US" sz="1800">
                <a:solidFill>
                  <a:schemeClr val="dk1"/>
                </a:solidFill>
                <a:latin typeface="Calibri"/>
                <a:ea typeface="Calibri"/>
                <a:cs typeface="Calibri"/>
                <a:sym typeface="Calibri"/>
              </a:rPr>
              <a:t>3D Primitives</a:t>
            </a:r>
            <a:endParaRPr/>
          </a:p>
        </p:txBody>
      </p:sp>
      <p:cxnSp>
        <p:nvCxnSpPr>
          <p:cNvPr id="363" name="Google Shape;363;p29"/>
          <p:cNvCxnSpPr>
            <a:stCxn id="362" idx="2"/>
          </p:cNvCxnSpPr>
          <p:nvPr/>
        </p:nvCxnSpPr>
        <p:spPr>
          <a:xfrm>
            <a:off x="2209800" y="1371600"/>
            <a:ext cx="0" cy="298500"/>
          </a:xfrm>
          <a:prstGeom prst="straightConnector1">
            <a:avLst/>
          </a:prstGeom>
          <a:noFill/>
          <a:ln w="28575" cap="flat" cmpd="sng">
            <a:solidFill>
              <a:srgbClr val="B2B2B2"/>
            </a:solidFill>
            <a:prstDash val="solid"/>
            <a:round/>
            <a:headEnd type="none" w="med" len="med"/>
            <a:tailEnd type="triangle" w="med" len="med"/>
          </a:ln>
        </p:spPr>
      </p:cxnSp>
      <p:sp>
        <p:nvSpPr>
          <p:cNvPr id="364" name="Google Shape;364;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17</a:t>
            </a:fld>
            <a:endParaRPr/>
          </a:p>
        </p:txBody>
      </p:sp>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3D Viewing Pipeline</a:t>
            </a:r>
            <a:endParaRPr/>
          </a:p>
        </p:txBody>
      </p:sp>
      <p:sp>
        <p:nvSpPr>
          <p:cNvPr id="371" name="Google Shape;371;p30"/>
          <p:cNvSpPr txBox="1">
            <a:spLocks noGrp="1"/>
          </p:cNvSpPr>
          <p:nvPr>
            <p:ph type="body" idx="1"/>
          </p:nvPr>
        </p:nvSpPr>
        <p:spPr>
          <a:xfrm>
            <a:off x="3962400" y="1676400"/>
            <a:ext cx="4876800" cy="838200"/>
          </a:xfrm>
          <a:prstGeom prst="rect">
            <a:avLst/>
          </a:prstGeom>
          <a:noFill/>
          <a:ln>
            <a:noFill/>
          </a:ln>
        </p:spPr>
        <p:txBody>
          <a:bodyPr spcFirstLastPara="1" wrap="square" lIns="91425" tIns="45700" rIns="91425" bIns="45700" anchor="t" anchorCtr="0">
            <a:normAutofit/>
          </a:bodyPr>
          <a:lstStyle/>
          <a:p>
            <a:pPr marL="742950" lvl="1" indent="-285750" algn="l" rtl="0">
              <a:spcBef>
                <a:spcPts val="0"/>
              </a:spcBef>
              <a:spcAft>
                <a:spcPts val="0"/>
              </a:spcAft>
              <a:buClr>
                <a:srgbClr val="B8B598"/>
              </a:buClr>
              <a:buSzPts val="2000"/>
              <a:buFont typeface="Noto Sans Symbols"/>
              <a:buNone/>
            </a:pPr>
            <a:r>
              <a:rPr lang="en-US" sz="2000">
                <a:solidFill>
                  <a:srgbClr val="B8B598"/>
                </a:solidFill>
              </a:rPr>
              <a:t>Transform into3d world coordinate system</a:t>
            </a:r>
            <a:endParaRPr/>
          </a:p>
        </p:txBody>
      </p:sp>
      <p:sp>
        <p:nvSpPr>
          <p:cNvPr id="372" name="Google Shape;372;p30"/>
          <p:cNvSpPr/>
          <p:nvPr/>
        </p:nvSpPr>
        <p:spPr>
          <a:xfrm>
            <a:off x="638175" y="1684338"/>
            <a:ext cx="3141663" cy="304800"/>
          </a:xfrm>
          <a:prstGeom prst="roundRect">
            <a:avLst>
              <a:gd name="adj" fmla="val 26667"/>
            </a:avLst>
          </a:prstGeom>
          <a:solidFill>
            <a:schemeClr val="lt1"/>
          </a:solidFill>
          <a:ln w="28575" cap="flat" cmpd="sng">
            <a:solidFill>
              <a:srgbClr val="B2B2B2"/>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B8B598"/>
                </a:solidFill>
                <a:latin typeface="Calibri"/>
                <a:ea typeface="Calibri"/>
                <a:cs typeface="Calibri"/>
                <a:sym typeface="Calibri"/>
              </a:rPr>
              <a:t>Model Transformation</a:t>
            </a:r>
            <a:endParaRPr/>
          </a:p>
        </p:txBody>
      </p:sp>
      <p:sp>
        <p:nvSpPr>
          <p:cNvPr id="373" name="Google Shape;373;p30"/>
          <p:cNvSpPr/>
          <p:nvPr/>
        </p:nvSpPr>
        <p:spPr>
          <a:xfrm>
            <a:off x="638175" y="2370138"/>
            <a:ext cx="3141663" cy="304800"/>
          </a:xfrm>
          <a:prstGeom prst="roundRect">
            <a:avLst>
              <a:gd name="adj" fmla="val 26667"/>
            </a:avLst>
          </a:prstGeom>
          <a:solidFill>
            <a:schemeClr val="lt1"/>
          </a:solidFill>
          <a:ln w="28575" cap="flat" cmpd="sng">
            <a:solidFill>
              <a:srgbClr val="B2B2B2"/>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B8B598"/>
                </a:solidFill>
                <a:latin typeface="Calibri"/>
                <a:ea typeface="Calibri"/>
                <a:cs typeface="Calibri"/>
                <a:sym typeface="Calibri"/>
              </a:rPr>
              <a:t>Lighting</a:t>
            </a:r>
            <a:endParaRPr/>
          </a:p>
        </p:txBody>
      </p:sp>
      <p:sp>
        <p:nvSpPr>
          <p:cNvPr id="374" name="Google Shape;374;p30"/>
          <p:cNvSpPr/>
          <p:nvPr/>
        </p:nvSpPr>
        <p:spPr>
          <a:xfrm>
            <a:off x="638175" y="3055938"/>
            <a:ext cx="3141663" cy="304800"/>
          </a:xfrm>
          <a:prstGeom prst="roundRect">
            <a:avLst>
              <a:gd name="adj" fmla="val 26667"/>
            </a:avLst>
          </a:prstGeom>
          <a:solidFill>
            <a:schemeClr val="lt1"/>
          </a:solidFill>
          <a:ln w="28575" cap="flat" cmpd="sng">
            <a:solidFill>
              <a:srgbClr val="B2B2B2"/>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B8B598"/>
                </a:solidFill>
                <a:latin typeface="Calibri"/>
                <a:ea typeface="Calibri"/>
                <a:cs typeface="Calibri"/>
                <a:sym typeface="Calibri"/>
              </a:rPr>
              <a:t>Viewing Transformation</a:t>
            </a:r>
            <a:endParaRPr/>
          </a:p>
        </p:txBody>
      </p:sp>
      <p:sp>
        <p:nvSpPr>
          <p:cNvPr id="375" name="Google Shape;375;p30"/>
          <p:cNvSpPr/>
          <p:nvPr/>
        </p:nvSpPr>
        <p:spPr>
          <a:xfrm>
            <a:off x="638175" y="3733800"/>
            <a:ext cx="3141663" cy="304800"/>
          </a:xfrm>
          <a:prstGeom prst="roundRect">
            <a:avLst>
              <a:gd name="adj" fmla="val 26667"/>
            </a:avLst>
          </a:prstGeom>
          <a:solidFill>
            <a:schemeClr val="lt1"/>
          </a:solidFill>
          <a:ln w="28575" cap="flat" cmpd="sng">
            <a:solidFill>
              <a:srgbClr val="B2B2B2"/>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B8B598"/>
                </a:solidFill>
                <a:latin typeface="Calibri"/>
                <a:ea typeface="Calibri"/>
                <a:cs typeface="Calibri"/>
                <a:sym typeface="Calibri"/>
              </a:rPr>
              <a:t>Projection Transformation</a:t>
            </a:r>
            <a:endParaRPr/>
          </a:p>
        </p:txBody>
      </p:sp>
      <p:sp>
        <p:nvSpPr>
          <p:cNvPr id="376" name="Google Shape;376;p30"/>
          <p:cNvSpPr/>
          <p:nvPr/>
        </p:nvSpPr>
        <p:spPr>
          <a:xfrm>
            <a:off x="638175" y="4419600"/>
            <a:ext cx="3141663" cy="304800"/>
          </a:xfrm>
          <a:prstGeom prst="roundRect">
            <a:avLst>
              <a:gd name="adj" fmla="val 26667"/>
            </a:avLst>
          </a:prstGeom>
          <a:solidFill>
            <a:schemeClr val="lt1"/>
          </a:solidFill>
          <a:ln w="28575" cap="flat" cmpd="sng">
            <a:solidFill>
              <a:srgbClr val="B2B2B2"/>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B8B598"/>
                </a:solidFill>
                <a:latin typeface="Calibri"/>
                <a:ea typeface="Calibri"/>
                <a:cs typeface="Calibri"/>
                <a:sym typeface="Calibri"/>
              </a:rPr>
              <a:t>Clipping</a:t>
            </a:r>
            <a:endParaRPr/>
          </a:p>
        </p:txBody>
      </p:sp>
      <p:sp>
        <p:nvSpPr>
          <p:cNvPr id="377" name="Google Shape;377;p30"/>
          <p:cNvSpPr/>
          <p:nvPr/>
        </p:nvSpPr>
        <p:spPr>
          <a:xfrm>
            <a:off x="638175" y="5105400"/>
            <a:ext cx="3141663" cy="304800"/>
          </a:xfrm>
          <a:prstGeom prst="roundRect">
            <a:avLst>
              <a:gd name="adj" fmla="val 26667"/>
            </a:avLst>
          </a:prstGeom>
          <a:solidFill>
            <a:schemeClr val="lt1"/>
          </a:solidFill>
          <a:ln w="28575" cap="flat" cmpd="sng">
            <a:solidFill>
              <a:srgbClr val="B2B2B2"/>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B8B598"/>
                </a:solidFill>
                <a:latin typeface="Calibri"/>
                <a:ea typeface="Calibri"/>
                <a:cs typeface="Calibri"/>
                <a:sym typeface="Calibri"/>
              </a:rPr>
              <a:t>Viewport Transformation</a:t>
            </a:r>
            <a:endParaRPr/>
          </a:p>
        </p:txBody>
      </p:sp>
      <p:sp>
        <p:nvSpPr>
          <p:cNvPr id="378" name="Google Shape;378;p30"/>
          <p:cNvSpPr/>
          <p:nvPr/>
        </p:nvSpPr>
        <p:spPr>
          <a:xfrm>
            <a:off x="638175" y="5791200"/>
            <a:ext cx="3141663" cy="304800"/>
          </a:xfrm>
          <a:prstGeom prst="roundRect">
            <a:avLst>
              <a:gd name="adj" fmla="val 26667"/>
            </a:avLst>
          </a:prstGeom>
          <a:solidFill>
            <a:schemeClr val="accent1"/>
          </a:solidFill>
          <a:ln w="28575" cap="flat" cmpd="sng">
            <a:solidFill>
              <a:schemeClr val="accent1"/>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Scan Conversion</a:t>
            </a:r>
            <a:endParaRPr/>
          </a:p>
        </p:txBody>
      </p:sp>
      <p:cxnSp>
        <p:nvCxnSpPr>
          <p:cNvPr id="379" name="Google Shape;379;p30"/>
          <p:cNvCxnSpPr>
            <a:stCxn id="372" idx="2"/>
            <a:endCxn id="373" idx="0"/>
          </p:cNvCxnSpPr>
          <p:nvPr/>
        </p:nvCxnSpPr>
        <p:spPr>
          <a:xfrm>
            <a:off x="2209006" y="1989138"/>
            <a:ext cx="0" cy="381000"/>
          </a:xfrm>
          <a:prstGeom prst="straightConnector1">
            <a:avLst/>
          </a:prstGeom>
          <a:noFill/>
          <a:ln w="28575" cap="flat" cmpd="sng">
            <a:solidFill>
              <a:srgbClr val="B2B2B2"/>
            </a:solidFill>
            <a:prstDash val="solid"/>
            <a:round/>
            <a:headEnd type="none" w="med" len="med"/>
            <a:tailEnd type="triangle" w="med" len="med"/>
          </a:ln>
        </p:spPr>
      </p:cxnSp>
      <p:cxnSp>
        <p:nvCxnSpPr>
          <p:cNvPr id="380" name="Google Shape;380;p30"/>
          <p:cNvCxnSpPr>
            <a:stCxn id="373" idx="2"/>
            <a:endCxn id="374" idx="0"/>
          </p:cNvCxnSpPr>
          <p:nvPr/>
        </p:nvCxnSpPr>
        <p:spPr>
          <a:xfrm>
            <a:off x="2209006" y="2674938"/>
            <a:ext cx="0" cy="381000"/>
          </a:xfrm>
          <a:prstGeom prst="straightConnector1">
            <a:avLst/>
          </a:prstGeom>
          <a:noFill/>
          <a:ln w="28575" cap="flat" cmpd="sng">
            <a:solidFill>
              <a:srgbClr val="B2B2B2"/>
            </a:solidFill>
            <a:prstDash val="solid"/>
            <a:round/>
            <a:headEnd type="none" w="med" len="med"/>
            <a:tailEnd type="triangle" w="med" len="med"/>
          </a:ln>
        </p:spPr>
      </p:cxnSp>
      <p:cxnSp>
        <p:nvCxnSpPr>
          <p:cNvPr id="381" name="Google Shape;381;p30"/>
          <p:cNvCxnSpPr>
            <a:stCxn id="374" idx="2"/>
            <a:endCxn id="375" idx="0"/>
          </p:cNvCxnSpPr>
          <p:nvPr/>
        </p:nvCxnSpPr>
        <p:spPr>
          <a:xfrm>
            <a:off x="2209006" y="3360738"/>
            <a:ext cx="0" cy="373200"/>
          </a:xfrm>
          <a:prstGeom prst="straightConnector1">
            <a:avLst/>
          </a:prstGeom>
          <a:noFill/>
          <a:ln w="28575" cap="flat" cmpd="sng">
            <a:solidFill>
              <a:srgbClr val="B2B2B2"/>
            </a:solidFill>
            <a:prstDash val="solid"/>
            <a:round/>
            <a:headEnd type="none" w="med" len="med"/>
            <a:tailEnd type="triangle" w="med" len="med"/>
          </a:ln>
        </p:spPr>
      </p:cxnSp>
      <p:cxnSp>
        <p:nvCxnSpPr>
          <p:cNvPr id="382" name="Google Shape;382;p30"/>
          <p:cNvCxnSpPr>
            <a:stCxn id="375" idx="2"/>
            <a:endCxn id="376" idx="0"/>
          </p:cNvCxnSpPr>
          <p:nvPr/>
        </p:nvCxnSpPr>
        <p:spPr>
          <a:xfrm>
            <a:off x="2209006" y="4038600"/>
            <a:ext cx="0" cy="381000"/>
          </a:xfrm>
          <a:prstGeom prst="straightConnector1">
            <a:avLst/>
          </a:prstGeom>
          <a:noFill/>
          <a:ln w="28575" cap="flat" cmpd="sng">
            <a:solidFill>
              <a:srgbClr val="B2B2B2"/>
            </a:solidFill>
            <a:prstDash val="solid"/>
            <a:round/>
            <a:headEnd type="none" w="med" len="med"/>
            <a:tailEnd type="triangle" w="med" len="med"/>
          </a:ln>
        </p:spPr>
      </p:cxnSp>
      <p:cxnSp>
        <p:nvCxnSpPr>
          <p:cNvPr id="383" name="Google Shape;383;p30"/>
          <p:cNvCxnSpPr>
            <a:stCxn id="376" idx="2"/>
            <a:endCxn id="377" idx="0"/>
          </p:cNvCxnSpPr>
          <p:nvPr/>
        </p:nvCxnSpPr>
        <p:spPr>
          <a:xfrm>
            <a:off x="2209006" y="4724400"/>
            <a:ext cx="0" cy="381000"/>
          </a:xfrm>
          <a:prstGeom prst="straightConnector1">
            <a:avLst/>
          </a:prstGeom>
          <a:noFill/>
          <a:ln w="28575" cap="flat" cmpd="sng">
            <a:solidFill>
              <a:srgbClr val="B2B2B2"/>
            </a:solidFill>
            <a:prstDash val="solid"/>
            <a:round/>
            <a:headEnd type="none" w="med" len="med"/>
            <a:tailEnd type="triangle" w="med" len="med"/>
          </a:ln>
        </p:spPr>
      </p:cxnSp>
      <p:cxnSp>
        <p:nvCxnSpPr>
          <p:cNvPr id="384" name="Google Shape;384;p30"/>
          <p:cNvCxnSpPr>
            <a:stCxn id="377" idx="2"/>
            <a:endCxn id="378" idx="0"/>
          </p:cNvCxnSpPr>
          <p:nvPr/>
        </p:nvCxnSpPr>
        <p:spPr>
          <a:xfrm>
            <a:off x="2209006" y="5410200"/>
            <a:ext cx="0" cy="381000"/>
          </a:xfrm>
          <a:prstGeom prst="straightConnector1">
            <a:avLst/>
          </a:prstGeom>
          <a:noFill/>
          <a:ln w="28575" cap="flat" cmpd="sng">
            <a:solidFill>
              <a:schemeClr val="accent1"/>
            </a:solidFill>
            <a:prstDash val="solid"/>
            <a:round/>
            <a:headEnd type="none" w="med" len="med"/>
            <a:tailEnd type="triangle" w="med" len="med"/>
          </a:ln>
        </p:spPr>
      </p:cxnSp>
      <p:sp>
        <p:nvSpPr>
          <p:cNvPr id="385" name="Google Shape;385;p30"/>
          <p:cNvSpPr txBox="1"/>
          <p:nvPr/>
        </p:nvSpPr>
        <p:spPr>
          <a:xfrm>
            <a:off x="1787525" y="6324600"/>
            <a:ext cx="844550" cy="290513"/>
          </a:xfrm>
          <a:prstGeom prst="rect">
            <a:avLst/>
          </a:prstGeom>
          <a:noFill/>
          <a:ln>
            <a:noFill/>
          </a:ln>
        </p:spPr>
        <p:txBody>
          <a:bodyPr spcFirstLastPara="1" wrap="square" lIns="91425" tIns="45700" rIns="91425" bIns="45700" anchor="t" anchorCtr="0">
            <a:noAutofit/>
          </a:bodyPr>
          <a:lstStyle/>
          <a:p>
            <a:pPr marL="0" marR="0" lvl="0" indent="0" algn="ctr" rtl="0">
              <a:lnSpc>
                <a:spcPct val="60000"/>
              </a:lnSpc>
              <a:spcBef>
                <a:spcPts val="0"/>
              </a:spcBef>
              <a:spcAft>
                <a:spcPts val="0"/>
              </a:spcAft>
              <a:buNone/>
            </a:pPr>
            <a:r>
              <a:rPr lang="en-US" sz="1800">
                <a:solidFill>
                  <a:schemeClr val="dk1"/>
                </a:solidFill>
                <a:latin typeface="Calibri"/>
                <a:ea typeface="Calibri"/>
                <a:cs typeface="Calibri"/>
                <a:sym typeface="Calibri"/>
              </a:rPr>
              <a:t>Image</a:t>
            </a:r>
            <a:endParaRPr/>
          </a:p>
        </p:txBody>
      </p:sp>
      <p:cxnSp>
        <p:nvCxnSpPr>
          <p:cNvPr id="386" name="Google Shape;386;p30"/>
          <p:cNvCxnSpPr>
            <a:stCxn id="378" idx="2"/>
            <a:endCxn id="385" idx="0"/>
          </p:cNvCxnSpPr>
          <p:nvPr/>
        </p:nvCxnSpPr>
        <p:spPr>
          <a:xfrm>
            <a:off x="2209006" y="6096000"/>
            <a:ext cx="900" cy="228600"/>
          </a:xfrm>
          <a:prstGeom prst="straightConnector1">
            <a:avLst/>
          </a:prstGeom>
          <a:noFill/>
          <a:ln w="28575" cap="flat" cmpd="sng">
            <a:solidFill>
              <a:schemeClr val="accent1"/>
            </a:solidFill>
            <a:prstDash val="solid"/>
            <a:round/>
            <a:headEnd type="none" w="med" len="med"/>
            <a:tailEnd type="triangle" w="med" len="med"/>
          </a:ln>
        </p:spPr>
      </p:cxnSp>
      <p:sp>
        <p:nvSpPr>
          <p:cNvPr id="387" name="Google Shape;387;p30"/>
          <p:cNvSpPr/>
          <p:nvPr/>
        </p:nvSpPr>
        <p:spPr>
          <a:xfrm>
            <a:off x="3962400" y="2286000"/>
            <a:ext cx="4876800" cy="838200"/>
          </a:xfrm>
          <a:prstGeom prst="rect">
            <a:avLst/>
          </a:prstGeom>
          <a:noFill/>
          <a:ln>
            <a:noFill/>
          </a:ln>
        </p:spPr>
        <p:txBody>
          <a:bodyPr spcFirstLastPara="1" wrap="square" lIns="91425" tIns="45700" rIns="91425" bIns="45700" anchor="t" anchorCtr="0">
            <a:noAutofit/>
          </a:bodyPr>
          <a:lstStyle/>
          <a:p>
            <a:pPr marL="742950" marR="0" lvl="1" indent="-285750" algn="l" rtl="0">
              <a:spcBef>
                <a:spcPts val="0"/>
              </a:spcBef>
              <a:spcAft>
                <a:spcPts val="0"/>
              </a:spcAft>
              <a:buClr>
                <a:schemeClr val="accent2"/>
              </a:buClr>
              <a:buSzPts val="1600"/>
              <a:buFont typeface="Noto Sans Symbols"/>
              <a:buNone/>
            </a:pPr>
            <a:r>
              <a:rPr lang="en-US" sz="2000" b="0" i="0" u="none" strike="noStrike" cap="none">
                <a:solidFill>
                  <a:srgbClr val="B8B598"/>
                </a:solidFill>
                <a:latin typeface="Calibri"/>
                <a:ea typeface="Calibri"/>
                <a:cs typeface="Calibri"/>
                <a:sym typeface="Calibri"/>
              </a:rPr>
              <a:t>Illustrate according to lighting and reflectance</a:t>
            </a:r>
            <a:endParaRPr/>
          </a:p>
        </p:txBody>
      </p:sp>
      <p:sp>
        <p:nvSpPr>
          <p:cNvPr id="388" name="Google Shape;388;p30"/>
          <p:cNvSpPr/>
          <p:nvPr/>
        </p:nvSpPr>
        <p:spPr>
          <a:xfrm>
            <a:off x="3962400" y="2971800"/>
            <a:ext cx="4876800" cy="838200"/>
          </a:xfrm>
          <a:prstGeom prst="rect">
            <a:avLst/>
          </a:prstGeom>
          <a:noFill/>
          <a:ln>
            <a:noFill/>
          </a:ln>
        </p:spPr>
        <p:txBody>
          <a:bodyPr spcFirstLastPara="1" wrap="square" lIns="91425" tIns="45700" rIns="91425" bIns="45700" anchor="t" anchorCtr="0">
            <a:noAutofit/>
          </a:bodyPr>
          <a:lstStyle/>
          <a:p>
            <a:pPr marL="742950" marR="0" lvl="1" indent="-285750" algn="l" rtl="0">
              <a:spcBef>
                <a:spcPts val="0"/>
              </a:spcBef>
              <a:spcAft>
                <a:spcPts val="0"/>
              </a:spcAft>
              <a:buClr>
                <a:schemeClr val="accent2"/>
              </a:buClr>
              <a:buSzPts val="1600"/>
              <a:buFont typeface="Noto Sans Symbols"/>
              <a:buNone/>
            </a:pPr>
            <a:r>
              <a:rPr lang="en-US" sz="2000" b="0" i="0" u="none" strike="noStrike" cap="none">
                <a:solidFill>
                  <a:srgbClr val="B8B598"/>
                </a:solidFill>
                <a:latin typeface="Calibri"/>
                <a:ea typeface="Calibri"/>
                <a:cs typeface="Calibri"/>
                <a:sym typeface="Calibri"/>
              </a:rPr>
              <a:t>Transform into 3D viewing coordinate system </a:t>
            </a:r>
            <a:endParaRPr/>
          </a:p>
        </p:txBody>
      </p:sp>
      <p:sp>
        <p:nvSpPr>
          <p:cNvPr id="389" name="Google Shape;389;p30"/>
          <p:cNvSpPr/>
          <p:nvPr/>
        </p:nvSpPr>
        <p:spPr>
          <a:xfrm>
            <a:off x="3962400" y="3657600"/>
            <a:ext cx="4876800" cy="838200"/>
          </a:xfrm>
          <a:prstGeom prst="rect">
            <a:avLst/>
          </a:prstGeom>
          <a:noFill/>
          <a:ln>
            <a:noFill/>
          </a:ln>
        </p:spPr>
        <p:txBody>
          <a:bodyPr spcFirstLastPara="1" wrap="square" lIns="91425" tIns="45700" rIns="91425" bIns="45700" anchor="t" anchorCtr="0">
            <a:noAutofit/>
          </a:bodyPr>
          <a:lstStyle/>
          <a:p>
            <a:pPr marL="742950" marR="0" lvl="1" indent="-285750" algn="l" rtl="0">
              <a:spcBef>
                <a:spcPts val="0"/>
              </a:spcBef>
              <a:spcAft>
                <a:spcPts val="0"/>
              </a:spcAft>
              <a:buClr>
                <a:schemeClr val="accent2"/>
              </a:buClr>
              <a:buSzPts val="1600"/>
              <a:buFont typeface="Noto Sans Symbols"/>
              <a:buNone/>
            </a:pPr>
            <a:r>
              <a:rPr lang="en-US" sz="2000" b="0" i="0" u="none" strike="noStrike" cap="none">
                <a:solidFill>
                  <a:srgbClr val="B8B598"/>
                </a:solidFill>
                <a:latin typeface="Calibri"/>
                <a:ea typeface="Calibri"/>
                <a:cs typeface="Calibri"/>
                <a:sym typeface="Calibri"/>
              </a:rPr>
              <a:t>Transform into 2D viewing coordinate system </a:t>
            </a:r>
            <a:endParaRPr/>
          </a:p>
        </p:txBody>
      </p:sp>
      <p:sp>
        <p:nvSpPr>
          <p:cNvPr id="390" name="Google Shape;390;p30"/>
          <p:cNvSpPr/>
          <p:nvPr/>
        </p:nvSpPr>
        <p:spPr>
          <a:xfrm>
            <a:off x="3962400" y="4343400"/>
            <a:ext cx="4876800" cy="838200"/>
          </a:xfrm>
          <a:prstGeom prst="rect">
            <a:avLst/>
          </a:prstGeom>
          <a:noFill/>
          <a:ln>
            <a:noFill/>
          </a:ln>
        </p:spPr>
        <p:txBody>
          <a:bodyPr spcFirstLastPara="1" wrap="square" lIns="91425" tIns="45700" rIns="91425" bIns="45700" anchor="t" anchorCtr="0">
            <a:noAutofit/>
          </a:bodyPr>
          <a:lstStyle/>
          <a:p>
            <a:pPr marL="742950" marR="0" lvl="1" indent="-285750" algn="l" rtl="0">
              <a:spcBef>
                <a:spcPts val="0"/>
              </a:spcBef>
              <a:spcAft>
                <a:spcPts val="0"/>
              </a:spcAft>
              <a:buClr>
                <a:schemeClr val="accent2"/>
              </a:buClr>
              <a:buSzPts val="1600"/>
              <a:buFont typeface="Noto Sans Symbols"/>
              <a:buNone/>
            </a:pPr>
            <a:r>
              <a:rPr lang="en-US" sz="2000" b="0" i="0" u="none" strike="noStrike" cap="none">
                <a:solidFill>
                  <a:srgbClr val="B8B598"/>
                </a:solidFill>
                <a:latin typeface="Calibri"/>
                <a:ea typeface="Calibri"/>
                <a:cs typeface="Calibri"/>
                <a:sym typeface="Calibri"/>
              </a:rPr>
              <a:t>Clip primitives outside window’s view </a:t>
            </a:r>
            <a:endParaRPr/>
          </a:p>
        </p:txBody>
      </p:sp>
      <p:sp>
        <p:nvSpPr>
          <p:cNvPr id="391" name="Google Shape;391;p30"/>
          <p:cNvSpPr/>
          <p:nvPr/>
        </p:nvSpPr>
        <p:spPr>
          <a:xfrm>
            <a:off x="3962400" y="5029200"/>
            <a:ext cx="4876800" cy="838200"/>
          </a:xfrm>
          <a:prstGeom prst="rect">
            <a:avLst/>
          </a:prstGeom>
          <a:noFill/>
          <a:ln>
            <a:noFill/>
          </a:ln>
        </p:spPr>
        <p:txBody>
          <a:bodyPr spcFirstLastPara="1" wrap="square" lIns="91425" tIns="45700" rIns="91425" bIns="45700" anchor="t" anchorCtr="0">
            <a:noAutofit/>
          </a:bodyPr>
          <a:lstStyle/>
          <a:p>
            <a:pPr marL="742950" marR="0" lvl="1" indent="-285750" algn="l" rtl="0">
              <a:spcBef>
                <a:spcPts val="0"/>
              </a:spcBef>
              <a:spcAft>
                <a:spcPts val="0"/>
              </a:spcAft>
              <a:buClr>
                <a:schemeClr val="accent2"/>
              </a:buClr>
              <a:buSzPts val="1600"/>
              <a:buFont typeface="Noto Sans Symbols"/>
              <a:buNone/>
            </a:pPr>
            <a:r>
              <a:rPr lang="en-US" sz="2000" b="0" i="0" u="none" strike="noStrike" cap="none">
                <a:solidFill>
                  <a:srgbClr val="B8B598"/>
                </a:solidFill>
                <a:latin typeface="Calibri"/>
                <a:ea typeface="Calibri"/>
                <a:cs typeface="Calibri"/>
                <a:sym typeface="Calibri"/>
              </a:rPr>
              <a:t>Transform into viewport  </a:t>
            </a:r>
            <a:endParaRPr/>
          </a:p>
        </p:txBody>
      </p:sp>
      <p:sp>
        <p:nvSpPr>
          <p:cNvPr id="392" name="Google Shape;392;p30"/>
          <p:cNvSpPr/>
          <p:nvPr/>
        </p:nvSpPr>
        <p:spPr>
          <a:xfrm>
            <a:off x="3962400" y="5715000"/>
            <a:ext cx="4876800" cy="838200"/>
          </a:xfrm>
          <a:prstGeom prst="rect">
            <a:avLst/>
          </a:prstGeom>
          <a:noFill/>
          <a:ln>
            <a:noFill/>
          </a:ln>
        </p:spPr>
        <p:txBody>
          <a:bodyPr spcFirstLastPara="1" wrap="square" lIns="91425" tIns="45700" rIns="91425" bIns="45700" anchor="t" anchorCtr="0">
            <a:noAutofit/>
          </a:bodyPr>
          <a:lstStyle/>
          <a:p>
            <a:pPr marL="742950" marR="0" lvl="1" indent="-285750" algn="l" rtl="0">
              <a:spcBef>
                <a:spcPts val="0"/>
              </a:spcBef>
              <a:spcAft>
                <a:spcPts val="0"/>
              </a:spcAft>
              <a:buClr>
                <a:schemeClr val="accent2"/>
              </a:buClr>
              <a:buSzPts val="1600"/>
              <a:buFont typeface="Noto Sans Symbols"/>
              <a:buNone/>
            </a:pPr>
            <a:r>
              <a:rPr lang="en-US" sz="2000" b="0" i="0" u="none" strike="noStrike" cap="none">
                <a:solidFill>
                  <a:srgbClr val="CC0000"/>
                </a:solidFill>
                <a:latin typeface="Calibri"/>
                <a:ea typeface="Calibri"/>
                <a:cs typeface="Calibri"/>
                <a:sym typeface="Calibri"/>
              </a:rPr>
              <a:t>Draw pixels(includes texturing, hidden surface etc.)</a:t>
            </a:r>
            <a:endParaRPr/>
          </a:p>
        </p:txBody>
      </p:sp>
      <p:sp>
        <p:nvSpPr>
          <p:cNvPr id="393" name="Google Shape;393;p30"/>
          <p:cNvSpPr txBox="1"/>
          <p:nvPr/>
        </p:nvSpPr>
        <p:spPr>
          <a:xfrm>
            <a:off x="1393825" y="1143000"/>
            <a:ext cx="163195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None/>
            </a:pPr>
            <a:r>
              <a:rPr lang="en-US" sz="1800">
                <a:solidFill>
                  <a:schemeClr val="dk1"/>
                </a:solidFill>
                <a:latin typeface="Calibri"/>
                <a:ea typeface="Calibri"/>
                <a:cs typeface="Calibri"/>
                <a:sym typeface="Calibri"/>
              </a:rPr>
              <a:t>3D Primitives</a:t>
            </a:r>
            <a:endParaRPr/>
          </a:p>
        </p:txBody>
      </p:sp>
      <p:cxnSp>
        <p:nvCxnSpPr>
          <p:cNvPr id="394" name="Google Shape;394;p30"/>
          <p:cNvCxnSpPr>
            <a:stCxn id="393" idx="2"/>
          </p:cNvCxnSpPr>
          <p:nvPr/>
        </p:nvCxnSpPr>
        <p:spPr>
          <a:xfrm>
            <a:off x="2209800" y="1371600"/>
            <a:ext cx="0" cy="298500"/>
          </a:xfrm>
          <a:prstGeom prst="straightConnector1">
            <a:avLst/>
          </a:prstGeom>
          <a:noFill/>
          <a:ln w="28575" cap="flat" cmpd="sng">
            <a:solidFill>
              <a:srgbClr val="B2B2B2"/>
            </a:solidFill>
            <a:prstDash val="solid"/>
            <a:round/>
            <a:headEnd type="none" w="med" len="med"/>
            <a:tailEnd type="triangle" w="med" len="med"/>
          </a:ln>
        </p:spPr>
      </p:cxnSp>
      <p:sp>
        <p:nvSpPr>
          <p:cNvPr id="395" name="Google Shape;395;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18</a:t>
            </a:fld>
            <a:endParaRPr/>
          </a:p>
        </p:txBody>
      </p:sp>
    </p:spTree>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402" name="Google Shape;402;p3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403" name="Google Shape;403;p31"/>
          <p:cNvPicPr preferRelativeResize="0"/>
          <p:nvPr/>
        </p:nvPicPr>
        <p:blipFill rotWithShape="1">
          <a:blip r:embed="rId3">
            <a:alphaModFix/>
          </a:blip>
          <a:srcRect/>
          <a:stretch/>
        </p:blipFill>
        <p:spPr>
          <a:xfrm>
            <a:off x="381000" y="228600"/>
            <a:ext cx="8458200" cy="6172199"/>
          </a:xfrm>
          <a:prstGeom prst="rect">
            <a:avLst/>
          </a:prstGeom>
          <a:noFill/>
          <a:ln>
            <a:noFill/>
          </a:ln>
        </p:spPr>
      </p:pic>
      <p:sp>
        <p:nvSpPr>
          <p:cNvPr id="404" name="Google Shape;404;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19</a:t>
            </a:fld>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381000" y="-3810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Outline – Module 4</a:t>
            </a:r>
            <a:endParaRPr/>
          </a:p>
        </p:txBody>
      </p:sp>
      <p:sp>
        <p:nvSpPr>
          <p:cNvPr id="98" name="Google Shape;98;p14"/>
          <p:cNvSpPr txBox="1">
            <a:spLocks noGrp="1"/>
          </p:cNvSpPr>
          <p:nvPr>
            <p:ph type="body" idx="1"/>
          </p:nvPr>
        </p:nvSpPr>
        <p:spPr>
          <a:xfrm>
            <a:off x="0" y="457200"/>
            <a:ext cx="8610600" cy="58674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Char char="•"/>
            </a:pPr>
            <a:r>
              <a:rPr lang="en-US" sz="2000"/>
              <a:t>3DViewing</a:t>
            </a:r>
            <a:endParaRPr/>
          </a:p>
          <a:p>
            <a:pPr marL="742950" lvl="1" indent="-285750" algn="l" rtl="0">
              <a:spcBef>
                <a:spcPts val="400"/>
              </a:spcBef>
              <a:spcAft>
                <a:spcPts val="0"/>
              </a:spcAft>
              <a:buClr>
                <a:schemeClr val="dk1"/>
              </a:buClr>
              <a:buSzPts val="2000"/>
              <a:buChar char="–"/>
            </a:pPr>
            <a:r>
              <a:rPr lang="en-US" sz="2000"/>
              <a:t>3D viewing concepts</a:t>
            </a:r>
            <a:endParaRPr/>
          </a:p>
          <a:p>
            <a:pPr marL="742950" lvl="1" indent="-285750" algn="l" rtl="0">
              <a:spcBef>
                <a:spcPts val="400"/>
              </a:spcBef>
              <a:spcAft>
                <a:spcPts val="0"/>
              </a:spcAft>
              <a:buClr>
                <a:schemeClr val="dk1"/>
              </a:buClr>
              <a:buSzPts val="2000"/>
              <a:buChar char="–"/>
            </a:pPr>
            <a:r>
              <a:rPr lang="en-US" sz="2000"/>
              <a:t>3D viewing pipeline</a:t>
            </a:r>
            <a:endParaRPr/>
          </a:p>
          <a:p>
            <a:pPr marL="742950" lvl="1" indent="-285750" algn="l" rtl="0">
              <a:spcBef>
                <a:spcPts val="400"/>
              </a:spcBef>
              <a:spcAft>
                <a:spcPts val="0"/>
              </a:spcAft>
              <a:buClr>
                <a:schemeClr val="dk1"/>
              </a:buClr>
              <a:buSzPts val="2000"/>
              <a:buChar char="–"/>
            </a:pPr>
            <a:r>
              <a:rPr lang="en-US" sz="2000"/>
              <a:t>3D viewing coordinate parameters </a:t>
            </a:r>
            <a:endParaRPr/>
          </a:p>
          <a:p>
            <a:pPr marL="742950" lvl="1" indent="-285750" algn="l" rtl="0">
              <a:spcBef>
                <a:spcPts val="400"/>
              </a:spcBef>
              <a:spcAft>
                <a:spcPts val="0"/>
              </a:spcAft>
              <a:buClr>
                <a:schemeClr val="dk1"/>
              </a:buClr>
              <a:buSzPts val="2000"/>
              <a:buChar char="–"/>
            </a:pPr>
            <a:r>
              <a:rPr lang="en-US" sz="2000"/>
              <a:t> Transformation from world to viewing coordinates</a:t>
            </a:r>
            <a:endParaRPr/>
          </a:p>
          <a:p>
            <a:pPr marL="742950" lvl="1" indent="-285750" algn="l" rtl="0">
              <a:spcBef>
                <a:spcPts val="400"/>
              </a:spcBef>
              <a:spcAft>
                <a:spcPts val="0"/>
              </a:spcAft>
              <a:buClr>
                <a:schemeClr val="dk1"/>
              </a:buClr>
              <a:buSzPts val="2000"/>
              <a:buChar char="–"/>
            </a:pPr>
            <a:r>
              <a:rPr lang="en-US" sz="2000"/>
              <a:t> Projection transformation</a:t>
            </a:r>
            <a:endParaRPr/>
          </a:p>
          <a:p>
            <a:pPr marL="742950" lvl="1" indent="-285750" algn="l" rtl="0">
              <a:spcBef>
                <a:spcPts val="400"/>
              </a:spcBef>
              <a:spcAft>
                <a:spcPts val="0"/>
              </a:spcAft>
              <a:buClr>
                <a:schemeClr val="dk1"/>
              </a:buClr>
              <a:buSzPts val="2000"/>
              <a:buChar char="–"/>
            </a:pPr>
            <a:r>
              <a:rPr lang="en-US" sz="2000"/>
              <a:t>orthogonal projections</a:t>
            </a:r>
            <a:endParaRPr/>
          </a:p>
          <a:p>
            <a:pPr marL="742950" lvl="1" indent="-285750" algn="l" rtl="0">
              <a:spcBef>
                <a:spcPts val="400"/>
              </a:spcBef>
              <a:spcAft>
                <a:spcPts val="0"/>
              </a:spcAft>
              <a:buClr>
                <a:schemeClr val="dk1"/>
              </a:buClr>
              <a:buSzPts val="2000"/>
              <a:buChar char="–"/>
            </a:pPr>
            <a:r>
              <a:rPr lang="en-US" sz="2000"/>
              <a:t>perspective projections</a:t>
            </a:r>
            <a:endParaRPr/>
          </a:p>
          <a:p>
            <a:pPr marL="742950" lvl="1" indent="-285750" algn="l" rtl="0">
              <a:spcBef>
                <a:spcPts val="400"/>
              </a:spcBef>
              <a:spcAft>
                <a:spcPts val="0"/>
              </a:spcAft>
              <a:buClr>
                <a:schemeClr val="dk1"/>
              </a:buClr>
              <a:buSzPts val="2000"/>
              <a:buChar char="–"/>
            </a:pPr>
            <a:r>
              <a:rPr lang="en-US" sz="2000"/>
              <a:t>The viewport transformation and 3D screen coordinates</a:t>
            </a:r>
            <a:endParaRPr/>
          </a:p>
          <a:p>
            <a:pPr marL="742950" lvl="1" indent="-285750" algn="l" rtl="0">
              <a:spcBef>
                <a:spcPts val="400"/>
              </a:spcBef>
              <a:spcAft>
                <a:spcPts val="0"/>
              </a:spcAft>
              <a:buClr>
                <a:schemeClr val="dk1"/>
              </a:buClr>
              <a:buSzPts val="2000"/>
              <a:buChar char="–"/>
            </a:pPr>
            <a:r>
              <a:rPr lang="en-US" sz="2000"/>
              <a:t>OpenGL 3D viewing functions</a:t>
            </a:r>
            <a:endParaRPr/>
          </a:p>
          <a:p>
            <a:pPr marL="342900" lvl="0" indent="-342900" algn="l" rtl="0">
              <a:spcBef>
                <a:spcPts val="400"/>
              </a:spcBef>
              <a:spcAft>
                <a:spcPts val="0"/>
              </a:spcAft>
              <a:buClr>
                <a:schemeClr val="dk1"/>
              </a:buClr>
              <a:buSzPts val="2000"/>
              <a:buChar char="•"/>
            </a:pPr>
            <a:r>
              <a:rPr lang="en-US" sz="2000"/>
              <a:t>Visible Surface Detection Methods:</a:t>
            </a:r>
            <a:endParaRPr/>
          </a:p>
          <a:p>
            <a:pPr marL="742950" lvl="1" indent="-285750" algn="l" rtl="0">
              <a:spcBef>
                <a:spcPts val="400"/>
              </a:spcBef>
              <a:spcAft>
                <a:spcPts val="0"/>
              </a:spcAft>
              <a:buClr>
                <a:schemeClr val="dk1"/>
              </a:buClr>
              <a:buSzPts val="2000"/>
              <a:buChar char="–"/>
            </a:pPr>
            <a:r>
              <a:rPr lang="en-US" sz="2000"/>
              <a:t>Classification of visible surface Detection algorithms,</a:t>
            </a:r>
            <a:endParaRPr/>
          </a:p>
          <a:p>
            <a:pPr marL="742950" lvl="1" indent="-285750" algn="l" rtl="0">
              <a:spcBef>
                <a:spcPts val="400"/>
              </a:spcBef>
              <a:spcAft>
                <a:spcPts val="0"/>
              </a:spcAft>
              <a:buClr>
                <a:schemeClr val="dk1"/>
              </a:buClr>
              <a:buSzPts val="2000"/>
              <a:buChar char="–"/>
            </a:pPr>
            <a:r>
              <a:rPr lang="en-US" sz="2000"/>
              <a:t>back face detection</a:t>
            </a:r>
            <a:endParaRPr/>
          </a:p>
          <a:p>
            <a:pPr marL="742950" lvl="1" indent="-285750" algn="l" rtl="0">
              <a:spcBef>
                <a:spcPts val="400"/>
              </a:spcBef>
              <a:spcAft>
                <a:spcPts val="0"/>
              </a:spcAft>
              <a:buClr>
                <a:schemeClr val="dk1"/>
              </a:buClr>
              <a:buSzPts val="2000"/>
              <a:buChar char="–"/>
            </a:pPr>
            <a:r>
              <a:rPr lang="en-US" sz="2000"/>
              <a:t>Depth buffer method</a:t>
            </a:r>
            <a:endParaRPr/>
          </a:p>
          <a:p>
            <a:pPr marL="742950" lvl="1" indent="-285750" algn="l" rtl="0">
              <a:spcBef>
                <a:spcPts val="400"/>
              </a:spcBef>
              <a:spcAft>
                <a:spcPts val="0"/>
              </a:spcAft>
              <a:buClr>
                <a:schemeClr val="dk1"/>
              </a:buClr>
              <a:buSzPts val="2000"/>
              <a:buChar char="–"/>
            </a:pPr>
            <a:r>
              <a:rPr lang="en-US" sz="2000"/>
              <a:t>OpenGL visibility detection functions.</a:t>
            </a:r>
            <a:endParaRPr sz="2000">
              <a:latin typeface="Cambria"/>
              <a:ea typeface="Cambria"/>
              <a:cs typeface="Cambria"/>
              <a:sym typeface="Cambria"/>
            </a:endParaRPr>
          </a:p>
        </p:txBody>
      </p:sp>
      <p:sp>
        <p:nvSpPr>
          <p:cNvPr id="99" name="Google Shape;99;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1" indent="0" algn="ctr" rtl="0">
              <a:spcBef>
                <a:spcPts val="0"/>
              </a:spcBef>
              <a:spcAft>
                <a:spcPts val="0"/>
              </a:spcAft>
              <a:buNone/>
            </a:pPr>
            <a:r>
              <a:rPr lang="en-US" sz="3600" b="1"/>
              <a:t>3D viewing coordinate parameters </a:t>
            </a:r>
            <a:r>
              <a:rPr lang="en-US" sz="2000"/>
              <a:t/>
            </a:r>
            <a:br>
              <a:rPr lang="en-US" sz="2000"/>
            </a:br>
            <a:endParaRPr/>
          </a:p>
        </p:txBody>
      </p:sp>
      <p:sp>
        <p:nvSpPr>
          <p:cNvPr id="411" name="Google Shape;411;p3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0000"/>
              </a:buClr>
              <a:buSzPts val="3200"/>
              <a:buChar char="•"/>
            </a:pPr>
            <a:r>
              <a:rPr lang="en-US">
                <a:solidFill>
                  <a:srgbClr val="FF0000"/>
                </a:solidFill>
              </a:rPr>
              <a:t>View</a:t>
            </a:r>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a:p>
            <a:pPr marL="342900" lvl="0" indent="-342900" algn="l" rtl="0">
              <a:spcBef>
                <a:spcPts val="640"/>
              </a:spcBef>
              <a:spcAft>
                <a:spcPts val="0"/>
              </a:spcAft>
              <a:buClr>
                <a:srgbClr val="FF0000"/>
              </a:buClr>
              <a:buSzPts val="3200"/>
              <a:buChar char="•"/>
            </a:pPr>
            <a:r>
              <a:rPr lang="en-US">
                <a:solidFill>
                  <a:srgbClr val="FF0000"/>
                </a:solidFill>
              </a:rPr>
              <a:t>View plane</a:t>
            </a:r>
            <a:r>
              <a:rPr lang="en-US"/>
              <a:t>(Film plane in camera which should be placed at a some position, from which a shot can be obtained )</a:t>
            </a:r>
            <a:endParaRPr/>
          </a:p>
          <a:p>
            <a:pPr marL="742950" lvl="1" indent="-285750" algn="l" rtl="0">
              <a:spcBef>
                <a:spcPts val="560"/>
              </a:spcBef>
              <a:spcAft>
                <a:spcPts val="0"/>
              </a:spcAft>
              <a:buClr>
                <a:schemeClr val="dk1"/>
              </a:buClr>
              <a:buSzPts val="2800"/>
              <a:buChar char="–"/>
            </a:pPr>
            <a:r>
              <a:rPr lang="en-US"/>
              <a:t>“look at” point</a:t>
            </a:r>
            <a:endParaRPr/>
          </a:p>
        </p:txBody>
      </p:sp>
      <p:pic>
        <p:nvPicPr>
          <p:cNvPr id="412" name="Google Shape;412;p32" descr="3D Computer Graphics - Tutorialspoint"/>
          <p:cNvPicPr preferRelativeResize="0"/>
          <p:nvPr/>
        </p:nvPicPr>
        <p:blipFill rotWithShape="1">
          <a:blip r:embed="rId3">
            <a:alphaModFix/>
          </a:blip>
          <a:srcRect/>
          <a:stretch/>
        </p:blipFill>
        <p:spPr>
          <a:xfrm>
            <a:off x="2667000" y="1143000"/>
            <a:ext cx="2971800" cy="2057400"/>
          </a:xfrm>
          <a:prstGeom prst="rect">
            <a:avLst/>
          </a:prstGeom>
          <a:noFill/>
          <a:ln>
            <a:noFill/>
          </a:ln>
        </p:spPr>
      </p:pic>
      <p:sp>
        <p:nvSpPr>
          <p:cNvPr id="413" name="Google Shape;413;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20</a:t>
            </a:fld>
            <a:endParaRPr/>
          </a:p>
        </p:txBody>
      </p:sp>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3D viewing coordinate parameters</a:t>
            </a:r>
            <a:endParaRPr/>
          </a:p>
        </p:txBody>
      </p:sp>
      <p:sp>
        <p:nvSpPr>
          <p:cNvPr id="420" name="Google Shape;420;p3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0000"/>
              </a:buClr>
              <a:buSzPts val="3200"/>
              <a:buChar char="•"/>
            </a:pPr>
            <a:r>
              <a:rPr lang="en-US">
                <a:solidFill>
                  <a:srgbClr val="FF0000"/>
                </a:solidFill>
              </a:rPr>
              <a:t>Position</a:t>
            </a:r>
            <a:endParaRPr/>
          </a:p>
          <a:p>
            <a:pPr marL="742950" lvl="1" indent="-285750" algn="l" rtl="0">
              <a:spcBef>
                <a:spcPts val="560"/>
              </a:spcBef>
              <a:spcAft>
                <a:spcPts val="0"/>
              </a:spcAft>
              <a:buClr>
                <a:schemeClr val="dk1"/>
              </a:buClr>
              <a:buSzPts val="2800"/>
              <a:buChar char="–"/>
            </a:pPr>
            <a:r>
              <a:rPr lang="en-US"/>
              <a:t>Eye position</a:t>
            </a:r>
            <a:endParaRPr/>
          </a:p>
        </p:txBody>
      </p:sp>
      <p:pic>
        <p:nvPicPr>
          <p:cNvPr id="421" name="Google Shape;421;p33"/>
          <p:cNvPicPr preferRelativeResize="0"/>
          <p:nvPr/>
        </p:nvPicPr>
        <p:blipFill rotWithShape="1">
          <a:blip r:embed="rId3">
            <a:alphaModFix/>
          </a:blip>
          <a:srcRect/>
          <a:stretch/>
        </p:blipFill>
        <p:spPr>
          <a:xfrm>
            <a:off x="1752600" y="2971800"/>
            <a:ext cx="5181600" cy="2950723"/>
          </a:xfrm>
          <a:prstGeom prst="rect">
            <a:avLst/>
          </a:prstGeom>
          <a:noFill/>
          <a:ln>
            <a:noFill/>
          </a:ln>
        </p:spPr>
      </p:pic>
      <p:sp>
        <p:nvSpPr>
          <p:cNvPr id="422" name="Google Shape;422;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21</a:t>
            </a:fld>
            <a:endParaRPr/>
          </a:p>
        </p:txBody>
      </p:sp>
    </p:spTree>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3D viewing coordinate parameters</a:t>
            </a:r>
            <a:endParaRPr/>
          </a:p>
        </p:txBody>
      </p:sp>
      <p:sp>
        <p:nvSpPr>
          <p:cNvPr id="429" name="Google Shape;429;p34"/>
          <p:cNvSpPr txBox="1">
            <a:spLocks noGrp="1"/>
          </p:cNvSpPr>
          <p:nvPr>
            <p:ph type="body" idx="1"/>
          </p:nvPr>
        </p:nvSpPr>
        <p:spPr>
          <a:xfrm>
            <a:off x="457200" y="1600200"/>
            <a:ext cx="66294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0000"/>
              </a:buClr>
              <a:buSzPts val="3200"/>
              <a:buChar char="•"/>
            </a:pPr>
            <a:r>
              <a:rPr lang="en-US">
                <a:solidFill>
                  <a:srgbClr val="FF0000"/>
                </a:solidFill>
              </a:rPr>
              <a:t>View Reference point</a:t>
            </a:r>
            <a:endParaRPr/>
          </a:p>
          <a:p>
            <a:pPr marL="742950" lvl="2" indent="-342900" algn="l" rtl="0">
              <a:spcBef>
                <a:spcPts val="480"/>
              </a:spcBef>
              <a:spcAft>
                <a:spcPts val="0"/>
              </a:spcAft>
              <a:buClr>
                <a:schemeClr val="dk1"/>
              </a:buClr>
              <a:buSzPts val="2400"/>
              <a:buChar char="•"/>
            </a:pPr>
            <a:r>
              <a:rPr lang="en-US"/>
              <a:t>Select view plane</a:t>
            </a:r>
            <a:endParaRPr/>
          </a:p>
          <a:p>
            <a:pPr marL="742950" lvl="1" indent="-285750" algn="l" rtl="0">
              <a:spcBef>
                <a:spcPts val="560"/>
              </a:spcBef>
              <a:spcAft>
                <a:spcPts val="0"/>
              </a:spcAft>
              <a:buClr>
                <a:schemeClr val="dk1"/>
              </a:buClr>
              <a:buSzPts val="2800"/>
              <a:buFont typeface="Arial"/>
              <a:buChar char="•"/>
            </a:pPr>
            <a:r>
              <a:rPr lang="en-US"/>
              <a:t> To got a shot of the screen</a:t>
            </a:r>
            <a:endParaRPr/>
          </a:p>
          <a:p>
            <a:pPr marL="342900" lvl="0" indent="-342900" algn="l" rtl="0">
              <a:spcBef>
                <a:spcPts val="640"/>
              </a:spcBef>
              <a:spcAft>
                <a:spcPts val="0"/>
              </a:spcAft>
              <a:buClr>
                <a:schemeClr val="dk1"/>
              </a:buClr>
              <a:buSzPts val="3200"/>
              <a:buNone/>
            </a:pPr>
            <a:endParaRPr>
              <a:solidFill>
                <a:srgbClr val="FF0000"/>
              </a:solidFill>
            </a:endParaRPr>
          </a:p>
          <a:p>
            <a:pPr marL="342900" lvl="0" indent="-139700" algn="l" rtl="0">
              <a:spcBef>
                <a:spcPts val="640"/>
              </a:spcBef>
              <a:spcAft>
                <a:spcPts val="0"/>
              </a:spcAft>
              <a:buClr>
                <a:schemeClr val="dk1"/>
              </a:buClr>
              <a:buSzPts val="3200"/>
              <a:buNone/>
            </a:pPr>
            <a:endParaRPr/>
          </a:p>
          <a:p>
            <a:pPr marL="342900" lvl="0" indent="-342900" algn="l" rtl="0">
              <a:spcBef>
                <a:spcPts val="640"/>
              </a:spcBef>
              <a:spcAft>
                <a:spcPts val="0"/>
              </a:spcAft>
              <a:buClr>
                <a:schemeClr val="dk1"/>
              </a:buClr>
              <a:buSzPts val="3200"/>
              <a:buNone/>
            </a:pPr>
            <a:endParaRPr/>
          </a:p>
        </p:txBody>
      </p:sp>
      <p:sp>
        <p:nvSpPr>
          <p:cNvPr id="430" name="Google Shape;430;p34" descr="How to plot (x,y,z) - Stack Overflow"/>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1" name="Google Shape;431;p34" descr="How to plot (x,y,z) - Stack Overflow"/>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2" name="Google Shape;432;p34" descr="How to plot (x,y,z) - Stack Overflow"/>
          <p:cNvSpPr/>
          <p:nvPr/>
        </p:nvSpPr>
        <p:spPr>
          <a:xfrm>
            <a:off x="63500" y="-136525"/>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3" name="Google Shape;433;p34" descr="How to plot (x,y,z) - Stack Overflow"/>
          <p:cNvSpPr/>
          <p:nvPr/>
        </p:nvSpPr>
        <p:spPr>
          <a:xfrm>
            <a:off x="63500" y="-136525"/>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434" name="Google Shape;434;p34"/>
          <p:cNvPicPr preferRelativeResize="0"/>
          <p:nvPr/>
        </p:nvPicPr>
        <p:blipFill rotWithShape="1">
          <a:blip r:embed="rId3">
            <a:alphaModFix/>
          </a:blip>
          <a:srcRect/>
          <a:stretch/>
        </p:blipFill>
        <p:spPr>
          <a:xfrm>
            <a:off x="0" y="3200400"/>
            <a:ext cx="3733800" cy="2819400"/>
          </a:xfrm>
          <a:prstGeom prst="rect">
            <a:avLst/>
          </a:prstGeom>
          <a:noFill/>
          <a:ln>
            <a:noFill/>
          </a:ln>
        </p:spPr>
      </p:pic>
      <p:pic>
        <p:nvPicPr>
          <p:cNvPr id="435" name="Google Shape;435;p34"/>
          <p:cNvPicPr preferRelativeResize="0"/>
          <p:nvPr/>
        </p:nvPicPr>
        <p:blipFill rotWithShape="1">
          <a:blip r:embed="rId4">
            <a:alphaModFix/>
          </a:blip>
          <a:srcRect/>
          <a:stretch/>
        </p:blipFill>
        <p:spPr>
          <a:xfrm>
            <a:off x="4343400" y="3200400"/>
            <a:ext cx="4114800" cy="2962275"/>
          </a:xfrm>
          <a:prstGeom prst="rect">
            <a:avLst/>
          </a:prstGeom>
          <a:noFill/>
          <a:ln>
            <a:noFill/>
          </a:ln>
        </p:spPr>
      </p:pic>
      <p:sp>
        <p:nvSpPr>
          <p:cNvPr id="436" name="Google Shape;436;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22</a:t>
            </a:fld>
            <a:endParaRPr/>
          </a:p>
        </p:txBody>
      </p:sp>
    </p:spTree>
  </p:cSld>
  <p:clrMapOvr>
    <a:masterClrMapping/>
  </p:clrMapOvr>
  <p:transition spd="slow">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3D viewing coordinate parameters</a:t>
            </a:r>
            <a:endParaRPr/>
          </a:p>
        </p:txBody>
      </p:sp>
      <p:sp>
        <p:nvSpPr>
          <p:cNvPr id="443" name="Google Shape;443;p35"/>
          <p:cNvSpPr txBox="1">
            <a:spLocks noGrp="1"/>
          </p:cNvSpPr>
          <p:nvPr>
            <p:ph type="body" idx="1"/>
          </p:nvPr>
        </p:nvSpPr>
        <p:spPr>
          <a:xfrm>
            <a:off x="0" y="1447800"/>
            <a:ext cx="53340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0000"/>
              </a:buClr>
              <a:buSzPts val="3200"/>
              <a:buChar char="•"/>
            </a:pPr>
            <a:r>
              <a:rPr lang="en-US">
                <a:solidFill>
                  <a:srgbClr val="FF0000"/>
                </a:solidFill>
              </a:rPr>
              <a:t>Normal vector</a:t>
            </a:r>
            <a:endParaRPr/>
          </a:p>
          <a:p>
            <a:pPr marL="342900" lvl="0" indent="-342900" algn="l" rtl="0">
              <a:spcBef>
                <a:spcPts val="440"/>
              </a:spcBef>
              <a:spcAft>
                <a:spcPts val="0"/>
              </a:spcAft>
              <a:buClr>
                <a:schemeClr val="dk1"/>
              </a:buClr>
              <a:buSzPts val="2200"/>
              <a:buChar char="•"/>
            </a:pPr>
            <a:r>
              <a:rPr lang="en-US" sz="2200" b="1"/>
              <a:t>Normal vector should be  perpendicular to the view plane</a:t>
            </a:r>
            <a:endParaRPr/>
          </a:p>
          <a:p>
            <a:pPr marL="342900" lvl="0" indent="-342900" algn="l" rtl="0">
              <a:spcBef>
                <a:spcPts val="440"/>
              </a:spcBef>
              <a:spcAft>
                <a:spcPts val="0"/>
              </a:spcAft>
              <a:buClr>
                <a:schemeClr val="dk1"/>
              </a:buClr>
              <a:buSzPts val="2200"/>
              <a:buChar char="•"/>
            </a:pPr>
            <a:r>
              <a:rPr lang="en-US" sz="2200" b="1"/>
              <a:t>Orientation of the view plane, as well as the direction for the positive zview</a:t>
            </a:r>
            <a:endParaRPr/>
          </a:p>
          <a:p>
            <a:pPr marL="342900" lvl="0" indent="-342900" algn="l" rtl="0">
              <a:spcBef>
                <a:spcPts val="440"/>
              </a:spcBef>
              <a:spcAft>
                <a:spcPts val="0"/>
              </a:spcAft>
              <a:buClr>
                <a:schemeClr val="dk1"/>
              </a:buClr>
              <a:buSzPts val="2200"/>
              <a:buNone/>
            </a:pPr>
            <a:r>
              <a:rPr lang="en-US" sz="2200" b="1"/>
              <a:t>     axis, can be defined with a view-plane normal vector N,</a:t>
            </a:r>
            <a:endParaRPr sz="2200" b="1"/>
          </a:p>
          <a:p>
            <a:pPr marL="342900" lvl="0" indent="-203200" algn="l" rtl="0">
              <a:spcBef>
                <a:spcPts val="440"/>
              </a:spcBef>
              <a:spcAft>
                <a:spcPts val="0"/>
              </a:spcAft>
              <a:buClr>
                <a:schemeClr val="dk1"/>
              </a:buClr>
              <a:buSzPts val="2200"/>
              <a:buNone/>
            </a:pPr>
            <a:endParaRPr sz="2200"/>
          </a:p>
          <a:p>
            <a:pPr marL="342900" lvl="0" indent="-342900" algn="l" rtl="0">
              <a:spcBef>
                <a:spcPts val="440"/>
              </a:spcBef>
              <a:spcAft>
                <a:spcPts val="0"/>
              </a:spcAft>
              <a:buClr>
                <a:schemeClr val="dk1"/>
              </a:buClr>
              <a:buSzPts val="2200"/>
              <a:buNone/>
            </a:pPr>
            <a:endParaRPr sz="2200"/>
          </a:p>
        </p:txBody>
      </p:sp>
      <p:sp>
        <p:nvSpPr>
          <p:cNvPr id="444" name="Google Shape;444;p35" descr="How to plot (x,y,z) - Stack Overflow"/>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5" name="Google Shape;445;p35" descr="How to plot (x,y,z) - Stack Overflow"/>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6" name="Google Shape;446;p35" descr="How to plot (x,y,z) - Stack Overflow"/>
          <p:cNvSpPr/>
          <p:nvPr/>
        </p:nvSpPr>
        <p:spPr>
          <a:xfrm>
            <a:off x="63500" y="-136525"/>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7" name="Google Shape;447;p35" descr="How to plot (x,y,z) - Stack Overflow"/>
          <p:cNvSpPr/>
          <p:nvPr/>
        </p:nvSpPr>
        <p:spPr>
          <a:xfrm>
            <a:off x="63500" y="-136525"/>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448" name="Google Shape;448;p35"/>
          <p:cNvPicPr preferRelativeResize="0"/>
          <p:nvPr/>
        </p:nvPicPr>
        <p:blipFill rotWithShape="1">
          <a:blip r:embed="rId3">
            <a:alphaModFix/>
          </a:blip>
          <a:srcRect/>
          <a:stretch/>
        </p:blipFill>
        <p:spPr>
          <a:xfrm>
            <a:off x="5486400" y="1981200"/>
            <a:ext cx="3657600" cy="3124200"/>
          </a:xfrm>
          <a:prstGeom prst="rect">
            <a:avLst/>
          </a:prstGeom>
          <a:noFill/>
          <a:ln>
            <a:noFill/>
          </a:ln>
        </p:spPr>
      </p:pic>
      <p:sp>
        <p:nvSpPr>
          <p:cNvPr id="449" name="Google Shape;449;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23</a:t>
            </a:fld>
            <a:endParaRPr/>
          </a:p>
        </p:txBody>
      </p:sp>
    </p:spTree>
  </p:cSld>
  <p:clrMapOvr>
    <a:masterClrMapping/>
  </p:clrMapOvr>
  <p:transition spd="slow">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3D viewing coordinate parameters</a:t>
            </a:r>
            <a:endParaRPr/>
          </a:p>
        </p:txBody>
      </p:sp>
      <p:sp>
        <p:nvSpPr>
          <p:cNvPr id="456" name="Google Shape;456;p36"/>
          <p:cNvSpPr txBox="1">
            <a:spLocks noGrp="1"/>
          </p:cNvSpPr>
          <p:nvPr>
            <p:ph type="body" idx="1"/>
          </p:nvPr>
        </p:nvSpPr>
        <p:spPr>
          <a:xfrm>
            <a:off x="0" y="1447800"/>
            <a:ext cx="53340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0000"/>
              </a:buClr>
              <a:buSzPts val="3200"/>
              <a:buNone/>
            </a:pPr>
            <a:r>
              <a:rPr lang="en-US" b="1">
                <a:solidFill>
                  <a:srgbClr val="FF0000"/>
                </a:solidFill>
              </a:rPr>
              <a:t>The View-Up Vector</a:t>
            </a:r>
            <a:endParaRPr/>
          </a:p>
          <a:p>
            <a:pPr marL="342900" lvl="0" indent="-342900" algn="l" rtl="0">
              <a:spcBef>
                <a:spcPts val="640"/>
              </a:spcBef>
              <a:spcAft>
                <a:spcPts val="0"/>
              </a:spcAft>
              <a:buClr>
                <a:schemeClr val="dk1"/>
              </a:buClr>
              <a:buSzPts val="3200"/>
              <a:buChar char="•"/>
            </a:pPr>
            <a:r>
              <a:rPr lang="en-US"/>
              <a:t>Once we have chosen a view-plane normal vector N, we can set the direction for the view-up vector V.</a:t>
            </a:r>
            <a:endParaRPr/>
          </a:p>
          <a:p>
            <a:pPr marL="342900" lvl="0" indent="-342900" algn="l" rtl="0">
              <a:spcBef>
                <a:spcPts val="640"/>
              </a:spcBef>
              <a:spcAft>
                <a:spcPts val="0"/>
              </a:spcAft>
              <a:buClr>
                <a:schemeClr val="dk1"/>
              </a:buClr>
              <a:buSzPts val="3200"/>
              <a:buChar char="•"/>
            </a:pPr>
            <a:r>
              <a:rPr lang="en-US"/>
              <a:t>This vector is used to establish the positive direction for the </a:t>
            </a:r>
            <a:r>
              <a:rPr lang="en-US" i="1"/>
              <a:t>yview axis.</a:t>
            </a:r>
            <a:r>
              <a:rPr lang="en-US" b="1">
                <a:solidFill>
                  <a:srgbClr val="FF0000"/>
                </a:solidFill>
              </a:rPr>
              <a:t> </a:t>
            </a:r>
            <a:endParaRPr/>
          </a:p>
          <a:p>
            <a:pPr marL="342900" lvl="0" indent="-203200" algn="l" rtl="0">
              <a:spcBef>
                <a:spcPts val="440"/>
              </a:spcBef>
              <a:spcAft>
                <a:spcPts val="0"/>
              </a:spcAft>
              <a:buClr>
                <a:schemeClr val="dk1"/>
              </a:buClr>
              <a:buSzPts val="2200"/>
              <a:buNone/>
            </a:pPr>
            <a:endParaRPr sz="2200"/>
          </a:p>
          <a:p>
            <a:pPr marL="342900" lvl="0" indent="-342900" algn="l" rtl="0">
              <a:spcBef>
                <a:spcPts val="440"/>
              </a:spcBef>
              <a:spcAft>
                <a:spcPts val="0"/>
              </a:spcAft>
              <a:buClr>
                <a:schemeClr val="dk1"/>
              </a:buClr>
              <a:buSzPts val="2200"/>
              <a:buNone/>
            </a:pPr>
            <a:endParaRPr sz="2200"/>
          </a:p>
        </p:txBody>
      </p:sp>
      <p:sp>
        <p:nvSpPr>
          <p:cNvPr id="457" name="Google Shape;457;p36" descr="How to plot (x,y,z) - Stack Overflow"/>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8" name="Google Shape;458;p36" descr="How to plot (x,y,z) - Stack Overflow"/>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9" name="Google Shape;459;p36" descr="How to plot (x,y,z) - Stack Overflow"/>
          <p:cNvSpPr/>
          <p:nvPr/>
        </p:nvSpPr>
        <p:spPr>
          <a:xfrm>
            <a:off x="63500" y="-136525"/>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0" name="Google Shape;460;p36" descr="How to plot (x,y,z) - Stack Overflow"/>
          <p:cNvSpPr/>
          <p:nvPr/>
        </p:nvSpPr>
        <p:spPr>
          <a:xfrm>
            <a:off x="63500" y="-136525"/>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461" name="Google Shape;461;p36"/>
          <p:cNvPicPr preferRelativeResize="0"/>
          <p:nvPr/>
        </p:nvPicPr>
        <p:blipFill rotWithShape="1">
          <a:blip r:embed="rId3">
            <a:alphaModFix/>
          </a:blip>
          <a:srcRect/>
          <a:stretch/>
        </p:blipFill>
        <p:spPr>
          <a:xfrm>
            <a:off x="5791200" y="1905000"/>
            <a:ext cx="2924175" cy="3048000"/>
          </a:xfrm>
          <a:prstGeom prst="rect">
            <a:avLst/>
          </a:prstGeom>
          <a:noFill/>
          <a:ln>
            <a:noFill/>
          </a:ln>
        </p:spPr>
      </p:pic>
      <p:sp>
        <p:nvSpPr>
          <p:cNvPr id="462" name="Google Shape;462;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24</a:t>
            </a:fld>
            <a:endParaRPr/>
          </a:p>
        </p:txBody>
      </p:sp>
    </p:spTree>
  </p:cSld>
  <p:clrMapOvr>
    <a:masterClrMapping/>
  </p:clrMapOvr>
  <p:transition spd="slow">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3D viewing coordinate parameters</a:t>
            </a:r>
            <a:endParaRPr/>
          </a:p>
        </p:txBody>
      </p:sp>
      <p:sp>
        <p:nvSpPr>
          <p:cNvPr id="469" name="Google Shape;469;p3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0000"/>
              </a:buClr>
              <a:buSzPts val="3200"/>
              <a:buChar char="•"/>
            </a:pPr>
            <a:r>
              <a:rPr lang="en-US">
                <a:solidFill>
                  <a:srgbClr val="FF0000"/>
                </a:solidFill>
              </a:rPr>
              <a:t>Viewing distance(R)</a:t>
            </a:r>
            <a:endParaRPr/>
          </a:p>
          <a:p>
            <a:pPr marL="1143000" lvl="2" indent="-228600" algn="l" rtl="0">
              <a:spcBef>
                <a:spcPts val="480"/>
              </a:spcBef>
              <a:spcAft>
                <a:spcPts val="0"/>
              </a:spcAft>
              <a:buClr>
                <a:schemeClr val="dk1"/>
              </a:buClr>
              <a:buSzPts val="2400"/>
              <a:buChar char="•"/>
            </a:pPr>
            <a:r>
              <a:rPr lang="en-US"/>
              <a:t>Distance between the object  view reference point and view plane</a:t>
            </a:r>
            <a:endParaRPr/>
          </a:p>
          <a:p>
            <a:pPr marL="342900" lvl="0" indent="-139700" algn="l" rtl="0">
              <a:spcBef>
                <a:spcPts val="640"/>
              </a:spcBef>
              <a:spcAft>
                <a:spcPts val="0"/>
              </a:spcAft>
              <a:buClr>
                <a:schemeClr val="dk1"/>
              </a:buClr>
              <a:buSzPts val="3200"/>
              <a:buNone/>
            </a:pPr>
            <a:endParaRPr/>
          </a:p>
          <a:p>
            <a:pPr marL="342900" lvl="0" indent="-342900" algn="l" rtl="0">
              <a:spcBef>
                <a:spcPts val="640"/>
              </a:spcBef>
              <a:spcAft>
                <a:spcPts val="0"/>
              </a:spcAft>
              <a:buClr>
                <a:schemeClr val="dk1"/>
              </a:buClr>
              <a:buSzPts val="3200"/>
              <a:buNone/>
            </a:pPr>
            <a:endParaRPr/>
          </a:p>
        </p:txBody>
      </p:sp>
      <p:sp>
        <p:nvSpPr>
          <p:cNvPr id="470" name="Google Shape;470;p37" descr="How to plot (x,y,z) - Stack Overflow"/>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1" name="Google Shape;471;p37" descr="How to plot (x,y,z) - Stack Overflow"/>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2" name="Google Shape;472;p37" descr="How to plot (x,y,z) - Stack Overflow"/>
          <p:cNvSpPr/>
          <p:nvPr/>
        </p:nvSpPr>
        <p:spPr>
          <a:xfrm>
            <a:off x="63500" y="-136525"/>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3" name="Google Shape;473;p37" descr="How to plot (x,y,z) - Stack Overflow"/>
          <p:cNvSpPr/>
          <p:nvPr/>
        </p:nvSpPr>
        <p:spPr>
          <a:xfrm>
            <a:off x="63500" y="-136525"/>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474" name="Google Shape;474;p37"/>
          <p:cNvPicPr preferRelativeResize="0"/>
          <p:nvPr/>
        </p:nvPicPr>
        <p:blipFill rotWithShape="1">
          <a:blip r:embed="rId3">
            <a:alphaModFix/>
          </a:blip>
          <a:srcRect/>
          <a:stretch/>
        </p:blipFill>
        <p:spPr>
          <a:xfrm>
            <a:off x="2286000" y="2971800"/>
            <a:ext cx="4343400" cy="2819400"/>
          </a:xfrm>
          <a:prstGeom prst="rect">
            <a:avLst/>
          </a:prstGeom>
          <a:noFill/>
          <a:ln>
            <a:noFill/>
          </a:ln>
        </p:spPr>
      </p:pic>
      <p:sp>
        <p:nvSpPr>
          <p:cNvPr id="475" name="Google Shape;475;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25</a:t>
            </a:fld>
            <a:endParaRPr/>
          </a:p>
        </p:txBody>
      </p:sp>
    </p:spTree>
  </p:cSld>
  <p:clrMapOvr>
    <a:masterClrMapping/>
  </p:clrMapOvr>
  <p:transition spd="slow">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3D viewing coordinate parameters</a:t>
            </a:r>
            <a:endParaRPr/>
          </a:p>
        </p:txBody>
      </p:sp>
      <p:sp>
        <p:nvSpPr>
          <p:cNvPr id="482" name="Google Shape;482;p3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0000"/>
              </a:buClr>
              <a:buSzPts val="2800"/>
              <a:buNone/>
            </a:pPr>
            <a:r>
              <a:rPr lang="en-US" sz="2800" b="1">
                <a:solidFill>
                  <a:srgbClr val="FF0000"/>
                </a:solidFill>
              </a:rPr>
              <a:t>The uvn Viewing-Coordinate Reference Frame</a:t>
            </a:r>
            <a:endParaRPr/>
          </a:p>
          <a:p>
            <a:pPr marL="342900" lvl="0" indent="-342900" algn="l" rtl="0">
              <a:spcBef>
                <a:spcPts val="480"/>
              </a:spcBef>
              <a:spcAft>
                <a:spcPts val="0"/>
              </a:spcAft>
              <a:buClr>
                <a:schemeClr val="dk1"/>
              </a:buClr>
              <a:buSzPts val="2400"/>
              <a:buChar char="•"/>
            </a:pPr>
            <a:r>
              <a:rPr lang="en-US" sz="2400"/>
              <a:t>The coordinate system formed </a:t>
            </a:r>
            <a:endParaRPr/>
          </a:p>
          <a:p>
            <a:pPr marL="342900" lvl="0" indent="-342900" algn="l" rtl="0">
              <a:spcBef>
                <a:spcPts val="480"/>
              </a:spcBef>
              <a:spcAft>
                <a:spcPts val="0"/>
              </a:spcAft>
              <a:buClr>
                <a:schemeClr val="dk1"/>
              </a:buClr>
              <a:buSzPts val="2400"/>
              <a:buNone/>
            </a:pPr>
            <a:r>
              <a:rPr lang="en-US" sz="2400"/>
              <a:t>      with these unit vectors is often </a:t>
            </a:r>
            <a:endParaRPr/>
          </a:p>
          <a:p>
            <a:pPr marL="342900" lvl="0" indent="-342900" algn="l" rtl="0">
              <a:spcBef>
                <a:spcPts val="480"/>
              </a:spcBef>
              <a:spcAft>
                <a:spcPts val="0"/>
              </a:spcAft>
              <a:buClr>
                <a:schemeClr val="dk1"/>
              </a:buClr>
              <a:buSzPts val="2400"/>
              <a:buNone/>
            </a:pPr>
            <a:r>
              <a:rPr lang="en-US" sz="2400"/>
              <a:t>     described as a uvn viewing-</a:t>
            </a:r>
            <a:endParaRPr/>
          </a:p>
          <a:p>
            <a:pPr marL="342900" lvl="0" indent="-342900" algn="l" rtl="0">
              <a:spcBef>
                <a:spcPts val="480"/>
              </a:spcBef>
              <a:spcAft>
                <a:spcPts val="0"/>
              </a:spcAft>
              <a:buClr>
                <a:schemeClr val="dk1"/>
              </a:buClr>
              <a:buSzPts val="2400"/>
              <a:buNone/>
            </a:pPr>
            <a:r>
              <a:rPr lang="en-US" sz="2400"/>
              <a:t>     coordinate   reference frame</a:t>
            </a:r>
            <a:endParaRPr sz="2400"/>
          </a:p>
          <a:p>
            <a:pPr marL="342900" lvl="0" indent="-342900" algn="l" rtl="0">
              <a:spcBef>
                <a:spcPts val="640"/>
              </a:spcBef>
              <a:spcAft>
                <a:spcPts val="0"/>
              </a:spcAft>
              <a:buClr>
                <a:schemeClr val="dk1"/>
              </a:buClr>
              <a:buSzPts val="3200"/>
              <a:buNone/>
            </a:pPr>
            <a:endParaRPr/>
          </a:p>
        </p:txBody>
      </p:sp>
      <p:sp>
        <p:nvSpPr>
          <p:cNvPr id="483" name="Google Shape;483;p38" descr="How to plot (x,y,z) - Stack Overflow"/>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4" name="Google Shape;484;p38" descr="How to plot (x,y,z) - Stack Overflow"/>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5" name="Google Shape;485;p38" descr="How to plot (x,y,z) - Stack Overflow"/>
          <p:cNvSpPr/>
          <p:nvPr/>
        </p:nvSpPr>
        <p:spPr>
          <a:xfrm>
            <a:off x="63500" y="-136525"/>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6" name="Google Shape;486;p38" descr="How to plot (x,y,z) - Stack Overflow"/>
          <p:cNvSpPr/>
          <p:nvPr/>
        </p:nvSpPr>
        <p:spPr>
          <a:xfrm>
            <a:off x="63500" y="-136525"/>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487" name="Google Shape;487;p38"/>
          <p:cNvPicPr preferRelativeResize="0"/>
          <p:nvPr/>
        </p:nvPicPr>
        <p:blipFill rotWithShape="1">
          <a:blip r:embed="rId3">
            <a:alphaModFix/>
          </a:blip>
          <a:srcRect/>
          <a:stretch/>
        </p:blipFill>
        <p:spPr>
          <a:xfrm>
            <a:off x="5029200" y="2667000"/>
            <a:ext cx="3476625" cy="2719387"/>
          </a:xfrm>
          <a:prstGeom prst="rect">
            <a:avLst/>
          </a:prstGeom>
          <a:noFill/>
          <a:ln>
            <a:noFill/>
          </a:ln>
        </p:spPr>
      </p:pic>
      <p:pic>
        <p:nvPicPr>
          <p:cNvPr id="488" name="Google Shape;488;p38"/>
          <p:cNvPicPr preferRelativeResize="0"/>
          <p:nvPr/>
        </p:nvPicPr>
        <p:blipFill rotWithShape="1">
          <a:blip r:embed="rId4">
            <a:alphaModFix/>
          </a:blip>
          <a:srcRect/>
          <a:stretch/>
        </p:blipFill>
        <p:spPr>
          <a:xfrm>
            <a:off x="990600" y="4038600"/>
            <a:ext cx="4114800" cy="2057400"/>
          </a:xfrm>
          <a:prstGeom prst="rect">
            <a:avLst/>
          </a:prstGeom>
          <a:noFill/>
          <a:ln>
            <a:noFill/>
          </a:ln>
        </p:spPr>
      </p:pic>
      <p:sp>
        <p:nvSpPr>
          <p:cNvPr id="489" name="Google Shape;489;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26</a:t>
            </a:fld>
            <a:endParaRPr/>
          </a:p>
        </p:txBody>
      </p:sp>
    </p:spTree>
  </p:cSld>
  <p:clrMapOvr>
    <a:masterClrMapping/>
  </p:clrMapOvr>
  <p:transition spd="slow">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39"/>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US" sz="3200"/>
              <a:t>Transformation from world to viewing coordinates</a:t>
            </a:r>
            <a:endParaRPr sz="3200"/>
          </a:p>
        </p:txBody>
      </p:sp>
      <p:sp>
        <p:nvSpPr>
          <p:cNvPr id="496" name="Google Shape;496;p39"/>
          <p:cNvSpPr txBox="1">
            <a:spLocks noGrp="1"/>
          </p:cNvSpPr>
          <p:nvPr>
            <p:ph type="body" idx="1"/>
          </p:nvPr>
        </p:nvSpPr>
        <p:spPr>
          <a:xfrm>
            <a:off x="3962400" y="1676400"/>
            <a:ext cx="4876800" cy="838200"/>
          </a:xfrm>
          <a:prstGeom prst="rect">
            <a:avLst/>
          </a:prstGeom>
          <a:noFill/>
          <a:ln>
            <a:noFill/>
          </a:ln>
        </p:spPr>
        <p:txBody>
          <a:bodyPr spcFirstLastPara="1" wrap="square" lIns="91425" tIns="45700" rIns="91425" bIns="45700" anchor="t" anchorCtr="0">
            <a:normAutofit/>
          </a:bodyPr>
          <a:lstStyle/>
          <a:p>
            <a:pPr marL="742950" lvl="1" indent="-285750" algn="l" rtl="0">
              <a:spcBef>
                <a:spcPts val="0"/>
              </a:spcBef>
              <a:spcAft>
                <a:spcPts val="0"/>
              </a:spcAft>
              <a:buClr>
                <a:srgbClr val="CC0000"/>
              </a:buClr>
              <a:buSzPts val="2000"/>
              <a:buFont typeface="Noto Sans Symbols"/>
              <a:buNone/>
            </a:pPr>
            <a:r>
              <a:rPr lang="en-US" sz="2000">
                <a:solidFill>
                  <a:srgbClr val="CC0000"/>
                </a:solidFill>
              </a:rPr>
              <a:t>Transform</a:t>
            </a:r>
            <a:r>
              <a:rPr lang="en-US" sz="2000"/>
              <a:t> into3d world coordinate system</a:t>
            </a:r>
            <a:endParaRPr/>
          </a:p>
        </p:txBody>
      </p:sp>
      <p:sp>
        <p:nvSpPr>
          <p:cNvPr id="497" name="Google Shape;497;p39"/>
          <p:cNvSpPr/>
          <p:nvPr/>
        </p:nvSpPr>
        <p:spPr>
          <a:xfrm>
            <a:off x="638175" y="1684338"/>
            <a:ext cx="3141663" cy="304800"/>
          </a:xfrm>
          <a:prstGeom prst="roundRect">
            <a:avLst>
              <a:gd name="adj" fmla="val 26667"/>
            </a:avLst>
          </a:prstGeom>
          <a:solidFill>
            <a:schemeClr val="accent1"/>
          </a:solidFill>
          <a:ln w="28575" cap="flat" cmpd="sng">
            <a:solidFill>
              <a:schemeClr val="accent1"/>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Model Transformation</a:t>
            </a:r>
            <a:endParaRPr/>
          </a:p>
        </p:txBody>
      </p:sp>
      <p:sp>
        <p:nvSpPr>
          <p:cNvPr id="498" name="Google Shape;498;p39"/>
          <p:cNvSpPr/>
          <p:nvPr/>
        </p:nvSpPr>
        <p:spPr>
          <a:xfrm>
            <a:off x="638175" y="2370138"/>
            <a:ext cx="3141663" cy="304800"/>
          </a:xfrm>
          <a:prstGeom prst="roundRect">
            <a:avLst>
              <a:gd name="adj" fmla="val 26667"/>
            </a:avLst>
          </a:prstGeom>
          <a:solidFill>
            <a:schemeClr val="lt1"/>
          </a:solidFill>
          <a:ln w="28575" cap="flat" cmpd="sng">
            <a:solidFill>
              <a:srgbClr val="B2B2B2"/>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B8B598"/>
                </a:solidFill>
                <a:latin typeface="Calibri"/>
                <a:ea typeface="Calibri"/>
                <a:cs typeface="Calibri"/>
                <a:sym typeface="Calibri"/>
              </a:rPr>
              <a:t>Lighting</a:t>
            </a:r>
            <a:endParaRPr/>
          </a:p>
        </p:txBody>
      </p:sp>
      <p:sp>
        <p:nvSpPr>
          <p:cNvPr id="499" name="Google Shape;499;p39"/>
          <p:cNvSpPr/>
          <p:nvPr/>
        </p:nvSpPr>
        <p:spPr>
          <a:xfrm>
            <a:off x="638175" y="3055938"/>
            <a:ext cx="3141663" cy="304800"/>
          </a:xfrm>
          <a:prstGeom prst="roundRect">
            <a:avLst>
              <a:gd name="adj" fmla="val 26667"/>
            </a:avLst>
          </a:prstGeom>
          <a:solidFill>
            <a:schemeClr val="accent1"/>
          </a:solidFill>
          <a:ln w="28575" cap="flat" cmpd="sng">
            <a:solidFill>
              <a:schemeClr val="accent1"/>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Viewing Transformation</a:t>
            </a:r>
            <a:endParaRPr/>
          </a:p>
        </p:txBody>
      </p:sp>
      <p:sp>
        <p:nvSpPr>
          <p:cNvPr id="500" name="Google Shape;500;p39"/>
          <p:cNvSpPr/>
          <p:nvPr/>
        </p:nvSpPr>
        <p:spPr>
          <a:xfrm>
            <a:off x="638175" y="3733800"/>
            <a:ext cx="3141663" cy="304800"/>
          </a:xfrm>
          <a:prstGeom prst="roundRect">
            <a:avLst>
              <a:gd name="adj" fmla="val 26667"/>
            </a:avLst>
          </a:prstGeom>
          <a:solidFill>
            <a:schemeClr val="accent1"/>
          </a:solidFill>
          <a:ln w="28575" cap="flat" cmpd="sng">
            <a:solidFill>
              <a:schemeClr val="accent1"/>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Projection Transformation</a:t>
            </a:r>
            <a:endParaRPr/>
          </a:p>
        </p:txBody>
      </p:sp>
      <p:sp>
        <p:nvSpPr>
          <p:cNvPr id="501" name="Google Shape;501;p39"/>
          <p:cNvSpPr/>
          <p:nvPr/>
        </p:nvSpPr>
        <p:spPr>
          <a:xfrm>
            <a:off x="638175" y="4419600"/>
            <a:ext cx="3141663" cy="304800"/>
          </a:xfrm>
          <a:prstGeom prst="roundRect">
            <a:avLst>
              <a:gd name="adj" fmla="val 26667"/>
            </a:avLst>
          </a:prstGeom>
          <a:solidFill>
            <a:schemeClr val="lt1"/>
          </a:solidFill>
          <a:ln w="28575" cap="flat" cmpd="sng">
            <a:solidFill>
              <a:srgbClr val="B2B2B2"/>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B8B598"/>
                </a:solidFill>
                <a:latin typeface="Calibri"/>
                <a:ea typeface="Calibri"/>
                <a:cs typeface="Calibri"/>
                <a:sym typeface="Calibri"/>
              </a:rPr>
              <a:t>Clipping</a:t>
            </a:r>
            <a:endParaRPr/>
          </a:p>
        </p:txBody>
      </p:sp>
      <p:sp>
        <p:nvSpPr>
          <p:cNvPr id="502" name="Google Shape;502;p39"/>
          <p:cNvSpPr/>
          <p:nvPr/>
        </p:nvSpPr>
        <p:spPr>
          <a:xfrm>
            <a:off x="638175" y="5105400"/>
            <a:ext cx="3141663" cy="304800"/>
          </a:xfrm>
          <a:prstGeom prst="roundRect">
            <a:avLst>
              <a:gd name="adj" fmla="val 26667"/>
            </a:avLst>
          </a:prstGeom>
          <a:solidFill>
            <a:schemeClr val="accent1"/>
          </a:solidFill>
          <a:ln w="28575" cap="flat" cmpd="sng">
            <a:solidFill>
              <a:schemeClr val="accent1"/>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Viewport Transformation</a:t>
            </a:r>
            <a:endParaRPr/>
          </a:p>
        </p:txBody>
      </p:sp>
      <p:sp>
        <p:nvSpPr>
          <p:cNvPr id="503" name="Google Shape;503;p39"/>
          <p:cNvSpPr/>
          <p:nvPr/>
        </p:nvSpPr>
        <p:spPr>
          <a:xfrm>
            <a:off x="638175" y="5791200"/>
            <a:ext cx="3141663" cy="304800"/>
          </a:xfrm>
          <a:prstGeom prst="roundRect">
            <a:avLst>
              <a:gd name="adj" fmla="val 26667"/>
            </a:avLst>
          </a:prstGeom>
          <a:solidFill>
            <a:schemeClr val="lt1"/>
          </a:solidFill>
          <a:ln w="28575" cap="flat" cmpd="sng">
            <a:solidFill>
              <a:srgbClr val="B2B2B2"/>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B8B598"/>
                </a:solidFill>
                <a:latin typeface="Calibri"/>
                <a:ea typeface="Calibri"/>
                <a:cs typeface="Calibri"/>
                <a:sym typeface="Calibri"/>
              </a:rPr>
              <a:t>Scan Conversion</a:t>
            </a:r>
            <a:endParaRPr/>
          </a:p>
        </p:txBody>
      </p:sp>
      <p:cxnSp>
        <p:nvCxnSpPr>
          <p:cNvPr id="504" name="Google Shape;504;p39"/>
          <p:cNvCxnSpPr>
            <a:stCxn id="497" idx="2"/>
            <a:endCxn id="498" idx="0"/>
          </p:cNvCxnSpPr>
          <p:nvPr/>
        </p:nvCxnSpPr>
        <p:spPr>
          <a:xfrm>
            <a:off x="2209006" y="1989138"/>
            <a:ext cx="0" cy="381000"/>
          </a:xfrm>
          <a:prstGeom prst="straightConnector1">
            <a:avLst/>
          </a:prstGeom>
          <a:noFill/>
          <a:ln w="28575" cap="flat" cmpd="sng">
            <a:solidFill>
              <a:schemeClr val="accent1"/>
            </a:solidFill>
            <a:prstDash val="solid"/>
            <a:round/>
            <a:headEnd type="none" w="med" len="med"/>
            <a:tailEnd type="triangle" w="med" len="med"/>
          </a:ln>
        </p:spPr>
      </p:cxnSp>
      <p:cxnSp>
        <p:nvCxnSpPr>
          <p:cNvPr id="505" name="Google Shape;505;p39"/>
          <p:cNvCxnSpPr>
            <a:stCxn id="498" idx="2"/>
            <a:endCxn id="499" idx="0"/>
          </p:cNvCxnSpPr>
          <p:nvPr/>
        </p:nvCxnSpPr>
        <p:spPr>
          <a:xfrm>
            <a:off x="2209006" y="2674938"/>
            <a:ext cx="0" cy="381000"/>
          </a:xfrm>
          <a:prstGeom prst="straightConnector1">
            <a:avLst/>
          </a:prstGeom>
          <a:noFill/>
          <a:ln w="28575" cap="flat" cmpd="sng">
            <a:solidFill>
              <a:srgbClr val="B2B2B2"/>
            </a:solidFill>
            <a:prstDash val="solid"/>
            <a:round/>
            <a:headEnd type="none" w="med" len="med"/>
            <a:tailEnd type="triangle" w="med" len="med"/>
          </a:ln>
        </p:spPr>
      </p:cxnSp>
      <p:cxnSp>
        <p:nvCxnSpPr>
          <p:cNvPr id="506" name="Google Shape;506;p39"/>
          <p:cNvCxnSpPr>
            <a:stCxn id="499" idx="2"/>
            <a:endCxn id="500" idx="0"/>
          </p:cNvCxnSpPr>
          <p:nvPr/>
        </p:nvCxnSpPr>
        <p:spPr>
          <a:xfrm>
            <a:off x="2209006" y="3360738"/>
            <a:ext cx="0" cy="373200"/>
          </a:xfrm>
          <a:prstGeom prst="straightConnector1">
            <a:avLst/>
          </a:prstGeom>
          <a:noFill/>
          <a:ln w="28575" cap="flat" cmpd="sng">
            <a:solidFill>
              <a:schemeClr val="accent1"/>
            </a:solidFill>
            <a:prstDash val="solid"/>
            <a:round/>
            <a:headEnd type="none" w="med" len="med"/>
            <a:tailEnd type="triangle" w="med" len="med"/>
          </a:ln>
        </p:spPr>
      </p:cxnSp>
      <p:cxnSp>
        <p:nvCxnSpPr>
          <p:cNvPr id="507" name="Google Shape;507;p39"/>
          <p:cNvCxnSpPr>
            <a:stCxn id="500" idx="2"/>
            <a:endCxn id="501" idx="0"/>
          </p:cNvCxnSpPr>
          <p:nvPr/>
        </p:nvCxnSpPr>
        <p:spPr>
          <a:xfrm>
            <a:off x="2209006" y="4038600"/>
            <a:ext cx="0" cy="381000"/>
          </a:xfrm>
          <a:prstGeom prst="straightConnector1">
            <a:avLst/>
          </a:prstGeom>
          <a:noFill/>
          <a:ln w="28575" cap="flat" cmpd="sng">
            <a:solidFill>
              <a:schemeClr val="accent1"/>
            </a:solidFill>
            <a:prstDash val="solid"/>
            <a:round/>
            <a:headEnd type="none" w="med" len="med"/>
            <a:tailEnd type="triangle" w="med" len="med"/>
          </a:ln>
        </p:spPr>
      </p:cxnSp>
      <p:cxnSp>
        <p:nvCxnSpPr>
          <p:cNvPr id="508" name="Google Shape;508;p39"/>
          <p:cNvCxnSpPr>
            <a:stCxn id="501" idx="2"/>
            <a:endCxn id="502" idx="0"/>
          </p:cNvCxnSpPr>
          <p:nvPr/>
        </p:nvCxnSpPr>
        <p:spPr>
          <a:xfrm>
            <a:off x="2209006" y="4724400"/>
            <a:ext cx="0" cy="381000"/>
          </a:xfrm>
          <a:prstGeom prst="straightConnector1">
            <a:avLst/>
          </a:prstGeom>
          <a:noFill/>
          <a:ln w="28575" cap="flat" cmpd="sng">
            <a:solidFill>
              <a:srgbClr val="B2B2B2"/>
            </a:solidFill>
            <a:prstDash val="solid"/>
            <a:round/>
            <a:headEnd type="none" w="med" len="med"/>
            <a:tailEnd type="triangle" w="med" len="med"/>
          </a:ln>
        </p:spPr>
      </p:cxnSp>
      <p:cxnSp>
        <p:nvCxnSpPr>
          <p:cNvPr id="509" name="Google Shape;509;p39"/>
          <p:cNvCxnSpPr>
            <a:stCxn id="502" idx="2"/>
            <a:endCxn id="503" idx="0"/>
          </p:cNvCxnSpPr>
          <p:nvPr/>
        </p:nvCxnSpPr>
        <p:spPr>
          <a:xfrm>
            <a:off x="2209006" y="5410200"/>
            <a:ext cx="0" cy="381000"/>
          </a:xfrm>
          <a:prstGeom prst="straightConnector1">
            <a:avLst/>
          </a:prstGeom>
          <a:noFill/>
          <a:ln w="28575" cap="flat" cmpd="sng">
            <a:solidFill>
              <a:schemeClr val="accent1"/>
            </a:solidFill>
            <a:prstDash val="solid"/>
            <a:round/>
            <a:headEnd type="none" w="med" len="med"/>
            <a:tailEnd type="triangle" w="med" len="med"/>
          </a:ln>
        </p:spPr>
      </p:cxnSp>
      <p:sp>
        <p:nvSpPr>
          <p:cNvPr id="510" name="Google Shape;510;p39"/>
          <p:cNvSpPr txBox="1"/>
          <p:nvPr/>
        </p:nvSpPr>
        <p:spPr>
          <a:xfrm>
            <a:off x="1787525" y="6324600"/>
            <a:ext cx="844550" cy="290513"/>
          </a:xfrm>
          <a:prstGeom prst="rect">
            <a:avLst/>
          </a:prstGeom>
          <a:noFill/>
          <a:ln>
            <a:noFill/>
          </a:ln>
        </p:spPr>
        <p:txBody>
          <a:bodyPr spcFirstLastPara="1" wrap="square" lIns="91425" tIns="45700" rIns="91425" bIns="45700" anchor="t" anchorCtr="0">
            <a:noAutofit/>
          </a:bodyPr>
          <a:lstStyle/>
          <a:p>
            <a:pPr marL="0" marR="0" lvl="0" indent="0" algn="ctr" rtl="0">
              <a:lnSpc>
                <a:spcPct val="60000"/>
              </a:lnSpc>
              <a:spcBef>
                <a:spcPts val="0"/>
              </a:spcBef>
              <a:spcAft>
                <a:spcPts val="0"/>
              </a:spcAft>
              <a:buNone/>
            </a:pPr>
            <a:r>
              <a:rPr lang="en-US" sz="1800">
                <a:solidFill>
                  <a:schemeClr val="dk1"/>
                </a:solidFill>
                <a:latin typeface="Calibri"/>
                <a:ea typeface="Calibri"/>
                <a:cs typeface="Calibri"/>
                <a:sym typeface="Calibri"/>
              </a:rPr>
              <a:t>Image</a:t>
            </a:r>
            <a:endParaRPr/>
          </a:p>
        </p:txBody>
      </p:sp>
      <p:cxnSp>
        <p:nvCxnSpPr>
          <p:cNvPr id="511" name="Google Shape;511;p39"/>
          <p:cNvCxnSpPr>
            <a:stCxn id="503" idx="2"/>
            <a:endCxn id="510" idx="0"/>
          </p:cNvCxnSpPr>
          <p:nvPr/>
        </p:nvCxnSpPr>
        <p:spPr>
          <a:xfrm>
            <a:off x="2209006" y="6096000"/>
            <a:ext cx="900" cy="228600"/>
          </a:xfrm>
          <a:prstGeom prst="straightConnector1">
            <a:avLst/>
          </a:prstGeom>
          <a:noFill/>
          <a:ln w="28575" cap="flat" cmpd="sng">
            <a:solidFill>
              <a:srgbClr val="B2B2B2"/>
            </a:solidFill>
            <a:prstDash val="solid"/>
            <a:round/>
            <a:headEnd type="none" w="med" len="med"/>
            <a:tailEnd type="triangle" w="med" len="med"/>
          </a:ln>
        </p:spPr>
      </p:cxnSp>
      <p:sp>
        <p:nvSpPr>
          <p:cNvPr id="512" name="Google Shape;512;p39"/>
          <p:cNvSpPr/>
          <p:nvPr/>
        </p:nvSpPr>
        <p:spPr>
          <a:xfrm>
            <a:off x="3962400" y="2286000"/>
            <a:ext cx="4876800" cy="838200"/>
          </a:xfrm>
          <a:prstGeom prst="rect">
            <a:avLst/>
          </a:prstGeom>
          <a:noFill/>
          <a:ln>
            <a:noFill/>
          </a:ln>
        </p:spPr>
        <p:txBody>
          <a:bodyPr spcFirstLastPara="1" wrap="square" lIns="91425" tIns="45700" rIns="91425" bIns="45700" anchor="t" anchorCtr="0">
            <a:noAutofit/>
          </a:bodyPr>
          <a:lstStyle/>
          <a:p>
            <a:pPr marL="742950" marR="0" lvl="1" indent="-285750" algn="l" rtl="0">
              <a:spcBef>
                <a:spcPts val="0"/>
              </a:spcBef>
              <a:spcAft>
                <a:spcPts val="0"/>
              </a:spcAft>
              <a:buClr>
                <a:schemeClr val="accent2"/>
              </a:buClr>
              <a:buSzPts val="1600"/>
              <a:buFont typeface="Noto Sans Symbols"/>
              <a:buNone/>
            </a:pPr>
            <a:r>
              <a:rPr lang="en-US" sz="2000" b="0" i="0" u="none" strike="noStrike" cap="none">
                <a:solidFill>
                  <a:srgbClr val="B8B598"/>
                </a:solidFill>
                <a:latin typeface="Calibri"/>
                <a:ea typeface="Calibri"/>
                <a:cs typeface="Calibri"/>
                <a:sym typeface="Calibri"/>
              </a:rPr>
              <a:t>Illustrate according to lighting and reflectance</a:t>
            </a:r>
            <a:endParaRPr/>
          </a:p>
        </p:txBody>
      </p:sp>
      <p:sp>
        <p:nvSpPr>
          <p:cNvPr id="513" name="Google Shape;513;p39"/>
          <p:cNvSpPr/>
          <p:nvPr/>
        </p:nvSpPr>
        <p:spPr>
          <a:xfrm>
            <a:off x="3962400" y="2971800"/>
            <a:ext cx="4876800" cy="838200"/>
          </a:xfrm>
          <a:prstGeom prst="rect">
            <a:avLst/>
          </a:prstGeom>
          <a:noFill/>
          <a:ln>
            <a:noFill/>
          </a:ln>
        </p:spPr>
        <p:txBody>
          <a:bodyPr spcFirstLastPara="1" wrap="square" lIns="91425" tIns="45700" rIns="91425" bIns="45700" anchor="t" anchorCtr="0">
            <a:noAutofit/>
          </a:bodyPr>
          <a:lstStyle/>
          <a:p>
            <a:pPr marL="742950" marR="0" lvl="1" indent="-285750" algn="l" rtl="0">
              <a:spcBef>
                <a:spcPts val="0"/>
              </a:spcBef>
              <a:spcAft>
                <a:spcPts val="0"/>
              </a:spcAft>
              <a:buClr>
                <a:schemeClr val="accent2"/>
              </a:buClr>
              <a:buSzPts val="1600"/>
              <a:buFont typeface="Noto Sans Symbols"/>
              <a:buNone/>
            </a:pPr>
            <a:r>
              <a:rPr lang="en-US" sz="2000" b="0" i="0" u="none" strike="noStrike" cap="none">
                <a:solidFill>
                  <a:srgbClr val="CC0000"/>
                </a:solidFill>
                <a:latin typeface="Calibri"/>
                <a:ea typeface="Calibri"/>
                <a:cs typeface="Calibri"/>
                <a:sym typeface="Calibri"/>
              </a:rPr>
              <a:t>Transform</a:t>
            </a:r>
            <a:r>
              <a:rPr lang="en-US" sz="2000" b="0" i="0" u="none" strike="noStrike" cap="none">
                <a:solidFill>
                  <a:schemeClr val="dk1"/>
                </a:solidFill>
                <a:latin typeface="Calibri"/>
                <a:ea typeface="Calibri"/>
                <a:cs typeface="Calibri"/>
                <a:sym typeface="Calibri"/>
              </a:rPr>
              <a:t> into 3D viewing coordinate system </a:t>
            </a:r>
            <a:endParaRPr/>
          </a:p>
        </p:txBody>
      </p:sp>
      <p:sp>
        <p:nvSpPr>
          <p:cNvPr id="514" name="Google Shape;514;p39"/>
          <p:cNvSpPr/>
          <p:nvPr/>
        </p:nvSpPr>
        <p:spPr>
          <a:xfrm>
            <a:off x="3962400" y="3657600"/>
            <a:ext cx="4876800" cy="838200"/>
          </a:xfrm>
          <a:prstGeom prst="rect">
            <a:avLst/>
          </a:prstGeom>
          <a:noFill/>
          <a:ln>
            <a:noFill/>
          </a:ln>
        </p:spPr>
        <p:txBody>
          <a:bodyPr spcFirstLastPara="1" wrap="square" lIns="91425" tIns="45700" rIns="91425" bIns="45700" anchor="t" anchorCtr="0">
            <a:noAutofit/>
          </a:bodyPr>
          <a:lstStyle/>
          <a:p>
            <a:pPr marL="742950" marR="0" lvl="1" indent="-285750" algn="l" rtl="0">
              <a:spcBef>
                <a:spcPts val="0"/>
              </a:spcBef>
              <a:spcAft>
                <a:spcPts val="0"/>
              </a:spcAft>
              <a:buClr>
                <a:schemeClr val="accent2"/>
              </a:buClr>
              <a:buSzPts val="1600"/>
              <a:buFont typeface="Noto Sans Symbols"/>
              <a:buNone/>
            </a:pPr>
            <a:r>
              <a:rPr lang="en-US" sz="2000" b="0" i="0" u="none" strike="noStrike" cap="none">
                <a:solidFill>
                  <a:srgbClr val="CC0000"/>
                </a:solidFill>
                <a:latin typeface="Calibri"/>
                <a:ea typeface="Calibri"/>
                <a:cs typeface="Calibri"/>
                <a:sym typeface="Calibri"/>
              </a:rPr>
              <a:t>Transform</a:t>
            </a:r>
            <a:r>
              <a:rPr lang="en-US" sz="2000" b="0" i="0" u="none" strike="noStrike" cap="none">
                <a:solidFill>
                  <a:schemeClr val="dk1"/>
                </a:solidFill>
                <a:latin typeface="Calibri"/>
                <a:ea typeface="Calibri"/>
                <a:cs typeface="Calibri"/>
                <a:sym typeface="Calibri"/>
              </a:rPr>
              <a:t> into 2D viewing coordinate system </a:t>
            </a:r>
            <a:endParaRPr/>
          </a:p>
        </p:txBody>
      </p:sp>
      <p:sp>
        <p:nvSpPr>
          <p:cNvPr id="515" name="Google Shape;515;p39"/>
          <p:cNvSpPr/>
          <p:nvPr/>
        </p:nvSpPr>
        <p:spPr>
          <a:xfrm>
            <a:off x="3962400" y="4343400"/>
            <a:ext cx="4876800" cy="838200"/>
          </a:xfrm>
          <a:prstGeom prst="rect">
            <a:avLst/>
          </a:prstGeom>
          <a:noFill/>
          <a:ln>
            <a:noFill/>
          </a:ln>
        </p:spPr>
        <p:txBody>
          <a:bodyPr spcFirstLastPara="1" wrap="square" lIns="91425" tIns="45700" rIns="91425" bIns="45700" anchor="t" anchorCtr="0">
            <a:noAutofit/>
          </a:bodyPr>
          <a:lstStyle/>
          <a:p>
            <a:pPr marL="742950" marR="0" lvl="1" indent="-285750" algn="l" rtl="0">
              <a:spcBef>
                <a:spcPts val="0"/>
              </a:spcBef>
              <a:spcAft>
                <a:spcPts val="0"/>
              </a:spcAft>
              <a:buClr>
                <a:schemeClr val="accent2"/>
              </a:buClr>
              <a:buSzPts val="1600"/>
              <a:buFont typeface="Noto Sans Symbols"/>
              <a:buNone/>
            </a:pPr>
            <a:r>
              <a:rPr lang="en-US" sz="2000" b="0" i="0" u="none" strike="noStrike" cap="none">
                <a:solidFill>
                  <a:srgbClr val="B8B598"/>
                </a:solidFill>
                <a:latin typeface="Calibri"/>
                <a:ea typeface="Calibri"/>
                <a:cs typeface="Calibri"/>
                <a:sym typeface="Calibri"/>
              </a:rPr>
              <a:t>Clip primitives outside window’s view </a:t>
            </a:r>
            <a:endParaRPr/>
          </a:p>
        </p:txBody>
      </p:sp>
      <p:sp>
        <p:nvSpPr>
          <p:cNvPr id="516" name="Google Shape;516;p39"/>
          <p:cNvSpPr/>
          <p:nvPr/>
        </p:nvSpPr>
        <p:spPr>
          <a:xfrm>
            <a:off x="3962400" y="5029200"/>
            <a:ext cx="4876800" cy="838200"/>
          </a:xfrm>
          <a:prstGeom prst="rect">
            <a:avLst/>
          </a:prstGeom>
          <a:noFill/>
          <a:ln>
            <a:noFill/>
          </a:ln>
        </p:spPr>
        <p:txBody>
          <a:bodyPr spcFirstLastPara="1" wrap="square" lIns="91425" tIns="45700" rIns="91425" bIns="45700" anchor="t" anchorCtr="0">
            <a:noAutofit/>
          </a:bodyPr>
          <a:lstStyle/>
          <a:p>
            <a:pPr marL="742950" marR="0" lvl="1" indent="-285750" algn="l" rtl="0">
              <a:spcBef>
                <a:spcPts val="0"/>
              </a:spcBef>
              <a:spcAft>
                <a:spcPts val="0"/>
              </a:spcAft>
              <a:buClr>
                <a:schemeClr val="accent2"/>
              </a:buClr>
              <a:buSzPts val="1600"/>
              <a:buFont typeface="Noto Sans Symbols"/>
              <a:buNone/>
            </a:pPr>
            <a:r>
              <a:rPr lang="en-US" sz="2000" b="0" i="0" u="none" strike="noStrike" cap="none">
                <a:solidFill>
                  <a:srgbClr val="CC0000"/>
                </a:solidFill>
                <a:latin typeface="Calibri"/>
                <a:ea typeface="Calibri"/>
                <a:cs typeface="Calibri"/>
                <a:sym typeface="Calibri"/>
              </a:rPr>
              <a:t>Transform</a:t>
            </a:r>
            <a:r>
              <a:rPr lang="en-US" sz="2000" b="0" i="0" u="none" strike="noStrike" cap="none">
                <a:solidFill>
                  <a:schemeClr val="dk1"/>
                </a:solidFill>
                <a:latin typeface="Calibri"/>
                <a:ea typeface="Calibri"/>
                <a:cs typeface="Calibri"/>
                <a:sym typeface="Calibri"/>
              </a:rPr>
              <a:t> into viewport  </a:t>
            </a:r>
            <a:endParaRPr/>
          </a:p>
        </p:txBody>
      </p:sp>
      <p:sp>
        <p:nvSpPr>
          <p:cNvPr id="517" name="Google Shape;517;p39"/>
          <p:cNvSpPr/>
          <p:nvPr/>
        </p:nvSpPr>
        <p:spPr>
          <a:xfrm>
            <a:off x="3962400" y="5715000"/>
            <a:ext cx="4876800" cy="838200"/>
          </a:xfrm>
          <a:prstGeom prst="rect">
            <a:avLst/>
          </a:prstGeom>
          <a:noFill/>
          <a:ln>
            <a:noFill/>
          </a:ln>
        </p:spPr>
        <p:txBody>
          <a:bodyPr spcFirstLastPara="1" wrap="square" lIns="91425" tIns="45700" rIns="91425" bIns="45700" anchor="t" anchorCtr="0">
            <a:noAutofit/>
          </a:bodyPr>
          <a:lstStyle/>
          <a:p>
            <a:pPr marL="742950" marR="0" lvl="1" indent="-285750" algn="l" rtl="0">
              <a:spcBef>
                <a:spcPts val="0"/>
              </a:spcBef>
              <a:spcAft>
                <a:spcPts val="0"/>
              </a:spcAft>
              <a:buClr>
                <a:schemeClr val="accent2"/>
              </a:buClr>
              <a:buSzPts val="1600"/>
              <a:buFont typeface="Noto Sans Symbols"/>
              <a:buNone/>
            </a:pPr>
            <a:r>
              <a:rPr lang="en-US" sz="2000" b="0" i="0" u="none" strike="noStrike" cap="none">
                <a:solidFill>
                  <a:srgbClr val="B8B598"/>
                </a:solidFill>
                <a:latin typeface="Calibri"/>
                <a:ea typeface="Calibri"/>
                <a:cs typeface="Calibri"/>
                <a:sym typeface="Calibri"/>
              </a:rPr>
              <a:t>Draw pixels(includes texturing, hidden surface etc.)</a:t>
            </a:r>
            <a:endParaRPr/>
          </a:p>
        </p:txBody>
      </p:sp>
      <p:sp>
        <p:nvSpPr>
          <p:cNvPr id="518" name="Google Shape;518;p39"/>
          <p:cNvSpPr txBox="1"/>
          <p:nvPr/>
        </p:nvSpPr>
        <p:spPr>
          <a:xfrm>
            <a:off x="1393825" y="1143000"/>
            <a:ext cx="163195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None/>
            </a:pPr>
            <a:r>
              <a:rPr lang="en-US" sz="1800">
                <a:solidFill>
                  <a:schemeClr val="dk1"/>
                </a:solidFill>
                <a:latin typeface="Calibri"/>
                <a:ea typeface="Calibri"/>
                <a:cs typeface="Calibri"/>
                <a:sym typeface="Calibri"/>
              </a:rPr>
              <a:t>3D Primitives</a:t>
            </a:r>
            <a:endParaRPr/>
          </a:p>
        </p:txBody>
      </p:sp>
      <p:cxnSp>
        <p:nvCxnSpPr>
          <p:cNvPr id="519" name="Google Shape;519;p39"/>
          <p:cNvCxnSpPr>
            <a:stCxn id="518" idx="2"/>
          </p:cNvCxnSpPr>
          <p:nvPr/>
        </p:nvCxnSpPr>
        <p:spPr>
          <a:xfrm>
            <a:off x="2209800" y="1371600"/>
            <a:ext cx="0" cy="298500"/>
          </a:xfrm>
          <a:prstGeom prst="straightConnector1">
            <a:avLst/>
          </a:prstGeom>
          <a:noFill/>
          <a:ln w="28575" cap="flat" cmpd="sng">
            <a:solidFill>
              <a:schemeClr val="accent1"/>
            </a:solidFill>
            <a:prstDash val="solid"/>
            <a:round/>
            <a:headEnd type="none" w="med" len="med"/>
            <a:tailEnd type="triangle" w="med" len="med"/>
          </a:ln>
        </p:spPr>
      </p:cxnSp>
      <p:sp>
        <p:nvSpPr>
          <p:cNvPr id="520" name="Google Shape;520;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27</a:t>
            </a:fld>
            <a:endParaRPr/>
          </a:p>
        </p:txBody>
      </p:sp>
    </p:spTree>
  </p:cSld>
  <p:clrMapOvr>
    <a:masterClrMapping/>
  </p:clrMapOvr>
  <p:transition spd="slow">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4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Transformation from world to viewing coordinates</a:t>
            </a:r>
            <a:endParaRPr/>
          </a:p>
        </p:txBody>
      </p:sp>
      <p:sp>
        <p:nvSpPr>
          <p:cNvPr id="527" name="Google Shape;527;p40"/>
          <p:cNvSpPr/>
          <p:nvPr/>
        </p:nvSpPr>
        <p:spPr>
          <a:xfrm>
            <a:off x="2514600" y="1676400"/>
            <a:ext cx="4876800" cy="381000"/>
          </a:xfrm>
          <a:prstGeom prst="rect">
            <a:avLst/>
          </a:prstGeom>
          <a:noFill/>
          <a:ln>
            <a:noFill/>
          </a:ln>
        </p:spPr>
        <p:txBody>
          <a:bodyPr spcFirstLastPara="1" wrap="square" lIns="91425" tIns="45700" rIns="91425" bIns="45700" anchor="t" anchorCtr="0">
            <a:noAutofit/>
          </a:bodyPr>
          <a:lstStyle/>
          <a:p>
            <a:pPr marL="742950" marR="0" lvl="1" indent="-285750" algn="l" rtl="0">
              <a:spcBef>
                <a:spcPts val="0"/>
              </a:spcBef>
              <a:spcAft>
                <a:spcPts val="0"/>
              </a:spcAft>
              <a:buClr>
                <a:schemeClr val="accent2"/>
              </a:buClr>
              <a:buSzPts val="1600"/>
              <a:buFont typeface="Noto Sans Symbols"/>
              <a:buNone/>
            </a:pPr>
            <a:r>
              <a:rPr lang="en-US" sz="2000" b="0" i="0" u="none" strike="noStrike" cap="none">
                <a:solidFill>
                  <a:schemeClr val="dk1"/>
                </a:solidFill>
                <a:latin typeface="Calibri"/>
                <a:ea typeface="Calibri"/>
                <a:cs typeface="Calibri"/>
                <a:sym typeface="Calibri"/>
              </a:rPr>
              <a:t>3D Object Coordinate  </a:t>
            </a:r>
            <a:endParaRPr/>
          </a:p>
        </p:txBody>
      </p:sp>
      <p:sp>
        <p:nvSpPr>
          <p:cNvPr id="528" name="Google Shape;528;p40"/>
          <p:cNvSpPr/>
          <p:nvPr/>
        </p:nvSpPr>
        <p:spPr>
          <a:xfrm>
            <a:off x="638175" y="2179638"/>
            <a:ext cx="3552825" cy="358775"/>
          </a:xfrm>
          <a:prstGeom prst="roundRect">
            <a:avLst>
              <a:gd name="adj" fmla="val 26667"/>
            </a:avLst>
          </a:prstGeom>
          <a:solidFill>
            <a:schemeClr val="lt1"/>
          </a:solidFill>
          <a:ln w="28575" cap="flat" cmpd="sng">
            <a:solidFill>
              <a:schemeClr val="accent1"/>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Model Transformation</a:t>
            </a:r>
            <a:endParaRPr/>
          </a:p>
        </p:txBody>
      </p:sp>
      <p:sp>
        <p:nvSpPr>
          <p:cNvPr id="529" name="Google Shape;529;p40"/>
          <p:cNvSpPr/>
          <p:nvPr/>
        </p:nvSpPr>
        <p:spPr>
          <a:xfrm>
            <a:off x="638175" y="3086100"/>
            <a:ext cx="3552825" cy="358775"/>
          </a:xfrm>
          <a:prstGeom prst="roundRect">
            <a:avLst>
              <a:gd name="adj" fmla="val 26667"/>
            </a:avLst>
          </a:prstGeom>
          <a:solidFill>
            <a:schemeClr val="lt1"/>
          </a:solidFill>
          <a:ln w="28575" cap="flat" cmpd="sng">
            <a:solidFill>
              <a:schemeClr val="accent1"/>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Viewing Transformation</a:t>
            </a:r>
            <a:endParaRPr/>
          </a:p>
        </p:txBody>
      </p:sp>
      <p:sp>
        <p:nvSpPr>
          <p:cNvPr id="530" name="Google Shape;530;p40"/>
          <p:cNvSpPr/>
          <p:nvPr/>
        </p:nvSpPr>
        <p:spPr>
          <a:xfrm>
            <a:off x="638175" y="3883025"/>
            <a:ext cx="3552825" cy="358775"/>
          </a:xfrm>
          <a:prstGeom prst="roundRect">
            <a:avLst>
              <a:gd name="adj" fmla="val 26667"/>
            </a:avLst>
          </a:prstGeom>
          <a:solidFill>
            <a:schemeClr val="lt1"/>
          </a:solidFill>
          <a:ln w="28575" cap="flat" cmpd="sng">
            <a:solidFill>
              <a:schemeClr val="accent1"/>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Projection Transformation</a:t>
            </a:r>
            <a:endParaRPr/>
          </a:p>
        </p:txBody>
      </p:sp>
      <p:sp>
        <p:nvSpPr>
          <p:cNvPr id="531" name="Google Shape;531;p40"/>
          <p:cNvSpPr/>
          <p:nvPr/>
        </p:nvSpPr>
        <p:spPr>
          <a:xfrm>
            <a:off x="638175" y="4779963"/>
            <a:ext cx="3552825" cy="358775"/>
          </a:xfrm>
          <a:prstGeom prst="roundRect">
            <a:avLst>
              <a:gd name="adj" fmla="val 26667"/>
            </a:avLst>
          </a:prstGeom>
          <a:solidFill>
            <a:schemeClr val="lt1"/>
          </a:solidFill>
          <a:ln w="28575" cap="flat" cmpd="sng">
            <a:solidFill>
              <a:schemeClr val="accent1"/>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Viewport</a:t>
            </a:r>
            <a:r>
              <a:rPr lang="en-US" sz="1800">
                <a:solidFill>
                  <a:srgbClr val="B8B598"/>
                </a:solidFill>
                <a:latin typeface="Calibri"/>
                <a:ea typeface="Calibri"/>
                <a:cs typeface="Calibri"/>
                <a:sym typeface="Calibri"/>
              </a:rPr>
              <a:t> </a:t>
            </a:r>
            <a:r>
              <a:rPr lang="en-US" sz="1800">
                <a:solidFill>
                  <a:schemeClr val="dk1"/>
                </a:solidFill>
                <a:latin typeface="Calibri"/>
                <a:ea typeface="Calibri"/>
                <a:cs typeface="Calibri"/>
                <a:sym typeface="Calibri"/>
              </a:rPr>
              <a:t>Transformation</a:t>
            </a:r>
            <a:endParaRPr/>
          </a:p>
        </p:txBody>
      </p:sp>
      <p:cxnSp>
        <p:nvCxnSpPr>
          <p:cNvPr id="532" name="Google Shape;532;p40"/>
          <p:cNvCxnSpPr>
            <a:endCxn id="529" idx="0"/>
          </p:cNvCxnSpPr>
          <p:nvPr/>
        </p:nvCxnSpPr>
        <p:spPr>
          <a:xfrm>
            <a:off x="2414588" y="2671800"/>
            <a:ext cx="0" cy="414300"/>
          </a:xfrm>
          <a:prstGeom prst="straightConnector1">
            <a:avLst/>
          </a:prstGeom>
          <a:noFill/>
          <a:ln w="28575" cap="flat" cmpd="sng">
            <a:solidFill>
              <a:schemeClr val="accent1"/>
            </a:solidFill>
            <a:prstDash val="solid"/>
            <a:round/>
            <a:headEnd type="none" w="med" len="med"/>
            <a:tailEnd type="triangle" w="med" len="med"/>
          </a:ln>
        </p:spPr>
      </p:cxnSp>
      <p:cxnSp>
        <p:nvCxnSpPr>
          <p:cNvPr id="533" name="Google Shape;533;p40"/>
          <p:cNvCxnSpPr>
            <a:stCxn id="529" idx="2"/>
            <a:endCxn id="530" idx="0"/>
          </p:cNvCxnSpPr>
          <p:nvPr/>
        </p:nvCxnSpPr>
        <p:spPr>
          <a:xfrm>
            <a:off x="2414588" y="3444875"/>
            <a:ext cx="0" cy="438000"/>
          </a:xfrm>
          <a:prstGeom prst="straightConnector1">
            <a:avLst/>
          </a:prstGeom>
          <a:noFill/>
          <a:ln w="28575" cap="flat" cmpd="sng">
            <a:solidFill>
              <a:schemeClr val="accent1"/>
            </a:solidFill>
            <a:prstDash val="solid"/>
            <a:round/>
            <a:headEnd type="none" w="med" len="med"/>
            <a:tailEnd type="triangle" w="med" len="med"/>
          </a:ln>
        </p:spPr>
      </p:cxnSp>
      <p:cxnSp>
        <p:nvCxnSpPr>
          <p:cNvPr id="534" name="Google Shape;534;p40"/>
          <p:cNvCxnSpPr>
            <a:endCxn id="531" idx="0"/>
          </p:cNvCxnSpPr>
          <p:nvPr/>
        </p:nvCxnSpPr>
        <p:spPr>
          <a:xfrm>
            <a:off x="2414588" y="4364163"/>
            <a:ext cx="0" cy="415800"/>
          </a:xfrm>
          <a:prstGeom prst="straightConnector1">
            <a:avLst/>
          </a:prstGeom>
          <a:noFill/>
          <a:ln w="28575" cap="flat" cmpd="sng">
            <a:solidFill>
              <a:schemeClr val="accent1"/>
            </a:solidFill>
            <a:prstDash val="solid"/>
            <a:round/>
            <a:headEnd type="none" w="med" len="med"/>
            <a:tailEnd type="triangle" w="med" len="med"/>
          </a:ln>
        </p:spPr>
      </p:cxnSp>
      <p:cxnSp>
        <p:nvCxnSpPr>
          <p:cNvPr id="535" name="Google Shape;535;p40"/>
          <p:cNvCxnSpPr>
            <a:stCxn id="531" idx="2"/>
          </p:cNvCxnSpPr>
          <p:nvPr/>
        </p:nvCxnSpPr>
        <p:spPr>
          <a:xfrm>
            <a:off x="2414588" y="5138738"/>
            <a:ext cx="0" cy="414300"/>
          </a:xfrm>
          <a:prstGeom prst="straightConnector1">
            <a:avLst/>
          </a:prstGeom>
          <a:noFill/>
          <a:ln w="28575" cap="flat" cmpd="sng">
            <a:solidFill>
              <a:schemeClr val="accent1"/>
            </a:solidFill>
            <a:prstDash val="solid"/>
            <a:round/>
            <a:headEnd type="none" w="med" len="med"/>
            <a:tailEnd type="triangle" w="med" len="med"/>
          </a:ln>
        </p:spPr>
      </p:cxnSp>
      <p:sp>
        <p:nvSpPr>
          <p:cNvPr id="536" name="Google Shape;536;p40"/>
          <p:cNvSpPr txBox="1"/>
          <p:nvPr/>
        </p:nvSpPr>
        <p:spPr>
          <a:xfrm>
            <a:off x="1938338" y="5678488"/>
            <a:ext cx="954087" cy="341312"/>
          </a:xfrm>
          <a:prstGeom prst="rect">
            <a:avLst/>
          </a:prstGeom>
          <a:noFill/>
          <a:ln>
            <a:noFill/>
          </a:ln>
        </p:spPr>
        <p:txBody>
          <a:bodyPr spcFirstLastPara="1" wrap="square" lIns="91425" tIns="45700" rIns="91425" bIns="45700" anchor="t" anchorCtr="0">
            <a:noAutofit/>
          </a:bodyPr>
          <a:lstStyle/>
          <a:p>
            <a:pPr marL="0" marR="0" lvl="0" indent="0" algn="ctr" rtl="0">
              <a:lnSpc>
                <a:spcPct val="60000"/>
              </a:lnSpc>
              <a:spcBef>
                <a:spcPts val="0"/>
              </a:spcBef>
              <a:spcAft>
                <a:spcPts val="0"/>
              </a:spcAft>
              <a:buNone/>
            </a:pPr>
            <a:r>
              <a:rPr lang="en-US" sz="1800">
                <a:solidFill>
                  <a:schemeClr val="dk1"/>
                </a:solidFill>
                <a:latin typeface="Calibri"/>
                <a:ea typeface="Calibri"/>
                <a:cs typeface="Calibri"/>
                <a:sym typeface="Calibri"/>
              </a:rPr>
              <a:t>p(x’, y’)</a:t>
            </a:r>
            <a:endParaRPr/>
          </a:p>
        </p:txBody>
      </p:sp>
      <p:sp>
        <p:nvSpPr>
          <p:cNvPr id="537" name="Google Shape;537;p40"/>
          <p:cNvSpPr txBox="1"/>
          <p:nvPr/>
        </p:nvSpPr>
        <p:spPr>
          <a:xfrm>
            <a:off x="1492250" y="1371600"/>
            <a:ext cx="1846263" cy="269875"/>
          </a:xfrm>
          <a:prstGeom prst="rect">
            <a:avLst/>
          </a:prstGeom>
          <a:no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None/>
            </a:pPr>
            <a:r>
              <a:rPr lang="en-US" sz="1800">
                <a:solidFill>
                  <a:schemeClr val="dk1"/>
                </a:solidFill>
                <a:latin typeface="Calibri"/>
                <a:ea typeface="Calibri"/>
                <a:cs typeface="Calibri"/>
                <a:sym typeface="Calibri"/>
              </a:rPr>
              <a:t>P(x, y, z)</a:t>
            </a:r>
            <a:endParaRPr/>
          </a:p>
        </p:txBody>
      </p:sp>
      <p:cxnSp>
        <p:nvCxnSpPr>
          <p:cNvPr id="538" name="Google Shape;538;p40"/>
          <p:cNvCxnSpPr/>
          <p:nvPr/>
        </p:nvCxnSpPr>
        <p:spPr>
          <a:xfrm>
            <a:off x="2416175" y="1738313"/>
            <a:ext cx="0" cy="350837"/>
          </a:xfrm>
          <a:prstGeom prst="straightConnector1">
            <a:avLst/>
          </a:prstGeom>
          <a:noFill/>
          <a:ln w="28575" cap="flat" cmpd="sng">
            <a:solidFill>
              <a:schemeClr val="accent1"/>
            </a:solidFill>
            <a:prstDash val="solid"/>
            <a:round/>
            <a:headEnd type="none" w="med" len="med"/>
            <a:tailEnd type="triangle" w="med" len="med"/>
          </a:ln>
        </p:spPr>
      </p:cxnSp>
      <p:sp>
        <p:nvSpPr>
          <p:cNvPr id="539" name="Google Shape;539;p40"/>
          <p:cNvSpPr/>
          <p:nvPr/>
        </p:nvSpPr>
        <p:spPr>
          <a:xfrm>
            <a:off x="2514600" y="2667000"/>
            <a:ext cx="4876800" cy="381000"/>
          </a:xfrm>
          <a:prstGeom prst="rect">
            <a:avLst/>
          </a:prstGeom>
          <a:noFill/>
          <a:ln>
            <a:noFill/>
          </a:ln>
        </p:spPr>
        <p:txBody>
          <a:bodyPr spcFirstLastPara="1" wrap="square" lIns="91425" tIns="45700" rIns="91425" bIns="45700" anchor="t" anchorCtr="0">
            <a:noAutofit/>
          </a:bodyPr>
          <a:lstStyle/>
          <a:p>
            <a:pPr marL="742950" marR="0" lvl="1" indent="-285750" algn="l" rtl="0">
              <a:spcBef>
                <a:spcPts val="0"/>
              </a:spcBef>
              <a:spcAft>
                <a:spcPts val="0"/>
              </a:spcAft>
              <a:buClr>
                <a:schemeClr val="accent2"/>
              </a:buClr>
              <a:buSzPts val="1600"/>
              <a:buFont typeface="Noto Sans Symbols"/>
              <a:buNone/>
            </a:pPr>
            <a:r>
              <a:rPr lang="en-US" sz="2000" b="0" i="0" u="none" strike="noStrike" cap="none">
                <a:solidFill>
                  <a:schemeClr val="dk1"/>
                </a:solidFill>
                <a:latin typeface="Calibri"/>
                <a:ea typeface="Calibri"/>
                <a:cs typeface="Calibri"/>
                <a:sym typeface="Calibri"/>
              </a:rPr>
              <a:t>3D World Coordinate  </a:t>
            </a:r>
            <a:endParaRPr/>
          </a:p>
        </p:txBody>
      </p:sp>
      <p:sp>
        <p:nvSpPr>
          <p:cNvPr id="540" name="Google Shape;540;p40"/>
          <p:cNvSpPr/>
          <p:nvPr/>
        </p:nvSpPr>
        <p:spPr>
          <a:xfrm>
            <a:off x="2514600" y="3429000"/>
            <a:ext cx="4876800" cy="381000"/>
          </a:xfrm>
          <a:prstGeom prst="rect">
            <a:avLst/>
          </a:prstGeom>
          <a:noFill/>
          <a:ln>
            <a:noFill/>
          </a:ln>
        </p:spPr>
        <p:txBody>
          <a:bodyPr spcFirstLastPara="1" wrap="square" lIns="91425" tIns="45700" rIns="91425" bIns="45700" anchor="t" anchorCtr="0">
            <a:noAutofit/>
          </a:bodyPr>
          <a:lstStyle/>
          <a:p>
            <a:pPr marL="742950" marR="0" lvl="1" indent="-285750" algn="l" rtl="0">
              <a:spcBef>
                <a:spcPts val="0"/>
              </a:spcBef>
              <a:spcAft>
                <a:spcPts val="0"/>
              </a:spcAft>
              <a:buClr>
                <a:schemeClr val="accent2"/>
              </a:buClr>
              <a:buSzPts val="1600"/>
              <a:buFont typeface="Noto Sans Symbols"/>
              <a:buNone/>
            </a:pPr>
            <a:r>
              <a:rPr lang="en-US" sz="2000" b="0" i="0" u="none" strike="noStrike" cap="none">
                <a:solidFill>
                  <a:schemeClr val="dk1"/>
                </a:solidFill>
                <a:latin typeface="Calibri"/>
                <a:ea typeface="Calibri"/>
                <a:cs typeface="Calibri"/>
                <a:sym typeface="Calibri"/>
              </a:rPr>
              <a:t>3D Viewing Coordinate  </a:t>
            </a:r>
            <a:endParaRPr/>
          </a:p>
        </p:txBody>
      </p:sp>
      <p:sp>
        <p:nvSpPr>
          <p:cNvPr id="541" name="Google Shape;541;p40"/>
          <p:cNvSpPr/>
          <p:nvPr/>
        </p:nvSpPr>
        <p:spPr>
          <a:xfrm>
            <a:off x="2514600" y="4267200"/>
            <a:ext cx="4876800" cy="381000"/>
          </a:xfrm>
          <a:prstGeom prst="rect">
            <a:avLst/>
          </a:prstGeom>
          <a:noFill/>
          <a:ln>
            <a:noFill/>
          </a:ln>
        </p:spPr>
        <p:txBody>
          <a:bodyPr spcFirstLastPara="1" wrap="square" lIns="91425" tIns="45700" rIns="91425" bIns="45700" anchor="t" anchorCtr="0">
            <a:noAutofit/>
          </a:bodyPr>
          <a:lstStyle/>
          <a:p>
            <a:pPr marL="742950" marR="0" lvl="1" indent="-285750" algn="l" rtl="0">
              <a:spcBef>
                <a:spcPts val="0"/>
              </a:spcBef>
              <a:spcAft>
                <a:spcPts val="0"/>
              </a:spcAft>
              <a:buClr>
                <a:schemeClr val="accent2"/>
              </a:buClr>
              <a:buSzPts val="1600"/>
              <a:buFont typeface="Noto Sans Symbols"/>
              <a:buNone/>
            </a:pPr>
            <a:r>
              <a:rPr lang="en-US" sz="2000" b="0" i="0" u="none" strike="noStrike" cap="none">
                <a:solidFill>
                  <a:schemeClr val="dk1"/>
                </a:solidFill>
                <a:latin typeface="Calibri"/>
                <a:ea typeface="Calibri"/>
                <a:cs typeface="Calibri"/>
                <a:sym typeface="Calibri"/>
              </a:rPr>
              <a:t>2D Projection Coordinate  </a:t>
            </a:r>
            <a:endParaRPr/>
          </a:p>
        </p:txBody>
      </p:sp>
      <p:sp>
        <p:nvSpPr>
          <p:cNvPr id="542" name="Google Shape;542;p40"/>
          <p:cNvSpPr/>
          <p:nvPr/>
        </p:nvSpPr>
        <p:spPr>
          <a:xfrm>
            <a:off x="2514600" y="5257800"/>
            <a:ext cx="4876800" cy="381000"/>
          </a:xfrm>
          <a:prstGeom prst="rect">
            <a:avLst/>
          </a:prstGeom>
          <a:noFill/>
          <a:ln>
            <a:noFill/>
          </a:ln>
        </p:spPr>
        <p:txBody>
          <a:bodyPr spcFirstLastPara="1" wrap="square" lIns="91425" tIns="45700" rIns="91425" bIns="45700" anchor="t" anchorCtr="0">
            <a:noAutofit/>
          </a:bodyPr>
          <a:lstStyle/>
          <a:p>
            <a:pPr marL="742950" marR="0" lvl="1" indent="-285750" algn="l" rtl="0">
              <a:spcBef>
                <a:spcPts val="0"/>
              </a:spcBef>
              <a:spcAft>
                <a:spcPts val="0"/>
              </a:spcAft>
              <a:buClr>
                <a:schemeClr val="accent2"/>
              </a:buClr>
              <a:buSzPts val="1600"/>
              <a:buFont typeface="Noto Sans Symbols"/>
              <a:buNone/>
            </a:pPr>
            <a:r>
              <a:rPr lang="en-US" sz="2000" b="0" i="0" u="none" strike="noStrike" cap="none">
                <a:solidFill>
                  <a:schemeClr val="dk1"/>
                </a:solidFill>
                <a:latin typeface="Calibri"/>
                <a:ea typeface="Calibri"/>
                <a:cs typeface="Calibri"/>
                <a:sym typeface="Calibri"/>
              </a:rPr>
              <a:t>2D Device Coordinate  </a:t>
            </a:r>
            <a:endParaRPr/>
          </a:p>
        </p:txBody>
      </p:sp>
      <p:grpSp>
        <p:nvGrpSpPr>
          <p:cNvPr id="543" name="Google Shape;543;p40"/>
          <p:cNvGrpSpPr/>
          <p:nvPr/>
        </p:nvGrpSpPr>
        <p:grpSpPr>
          <a:xfrm>
            <a:off x="6324600" y="2209800"/>
            <a:ext cx="1524000" cy="2784475"/>
            <a:chOff x="3984" y="1392"/>
            <a:chExt cx="960" cy="1754"/>
          </a:xfrm>
        </p:grpSpPr>
        <p:cxnSp>
          <p:nvCxnSpPr>
            <p:cNvPr id="544" name="Google Shape;544;p40"/>
            <p:cNvCxnSpPr/>
            <p:nvPr/>
          </p:nvCxnSpPr>
          <p:spPr>
            <a:xfrm rot="10800000">
              <a:off x="3984" y="1392"/>
              <a:ext cx="0" cy="1200"/>
            </a:xfrm>
            <a:prstGeom prst="straightConnector1">
              <a:avLst/>
            </a:prstGeom>
            <a:noFill/>
            <a:ln w="28575" cap="flat" cmpd="sng">
              <a:solidFill>
                <a:schemeClr val="dk1"/>
              </a:solidFill>
              <a:prstDash val="solid"/>
              <a:round/>
              <a:headEnd type="none" w="med" len="med"/>
              <a:tailEnd type="triangle" w="lg" len="lg"/>
            </a:ln>
          </p:spPr>
        </p:cxnSp>
        <p:cxnSp>
          <p:nvCxnSpPr>
            <p:cNvPr id="545" name="Google Shape;545;p40"/>
            <p:cNvCxnSpPr/>
            <p:nvPr/>
          </p:nvCxnSpPr>
          <p:spPr>
            <a:xfrm>
              <a:off x="3984" y="2592"/>
              <a:ext cx="960" cy="554"/>
            </a:xfrm>
            <a:prstGeom prst="straightConnector1">
              <a:avLst/>
            </a:prstGeom>
            <a:noFill/>
            <a:ln w="28575" cap="flat" cmpd="sng">
              <a:solidFill>
                <a:schemeClr val="dk1"/>
              </a:solidFill>
              <a:prstDash val="solid"/>
              <a:round/>
              <a:headEnd type="none" w="med" len="med"/>
              <a:tailEnd type="triangle" w="lg" len="lg"/>
            </a:ln>
          </p:spPr>
        </p:cxnSp>
        <p:cxnSp>
          <p:nvCxnSpPr>
            <p:cNvPr id="546" name="Google Shape;546;p40"/>
            <p:cNvCxnSpPr/>
            <p:nvPr/>
          </p:nvCxnSpPr>
          <p:spPr>
            <a:xfrm rot="10800000" flipH="1">
              <a:off x="3984" y="2038"/>
              <a:ext cx="960" cy="554"/>
            </a:xfrm>
            <a:prstGeom prst="straightConnector1">
              <a:avLst/>
            </a:prstGeom>
            <a:noFill/>
            <a:ln w="28575" cap="flat" cmpd="sng">
              <a:solidFill>
                <a:schemeClr val="dk1"/>
              </a:solidFill>
              <a:prstDash val="solid"/>
              <a:round/>
              <a:headEnd type="none" w="med" len="med"/>
              <a:tailEnd type="triangle" w="lg" len="lg"/>
            </a:ln>
          </p:spPr>
        </p:cxnSp>
      </p:grpSp>
      <p:sp>
        <p:nvSpPr>
          <p:cNvPr id="547" name="Google Shape;547;p40"/>
          <p:cNvSpPr/>
          <p:nvPr/>
        </p:nvSpPr>
        <p:spPr>
          <a:xfrm>
            <a:off x="7696200" y="3352800"/>
            <a:ext cx="685800" cy="6858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548" name="Google Shape;548;p40"/>
          <p:cNvGrpSpPr/>
          <p:nvPr/>
        </p:nvGrpSpPr>
        <p:grpSpPr>
          <a:xfrm rot="2476294">
            <a:off x="7772400" y="2971800"/>
            <a:ext cx="533400" cy="1069975"/>
            <a:chOff x="4560" y="1872"/>
            <a:chExt cx="336" cy="674"/>
          </a:xfrm>
        </p:grpSpPr>
        <p:cxnSp>
          <p:nvCxnSpPr>
            <p:cNvPr id="549" name="Google Shape;549;p40"/>
            <p:cNvCxnSpPr/>
            <p:nvPr/>
          </p:nvCxnSpPr>
          <p:spPr>
            <a:xfrm rot="10800000">
              <a:off x="4896" y="1872"/>
              <a:ext cx="0" cy="480"/>
            </a:xfrm>
            <a:prstGeom prst="straightConnector1">
              <a:avLst/>
            </a:prstGeom>
            <a:noFill/>
            <a:ln w="28575" cap="flat" cmpd="sng">
              <a:solidFill>
                <a:schemeClr val="dk1"/>
              </a:solidFill>
              <a:prstDash val="solid"/>
              <a:round/>
              <a:headEnd type="none" w="med" len="med"/>
              <a:tailEnd type="triangle" w="med" len="med"/>
            </a:ln>
          </p:spPr>
        </p:cxnSp>
        <p:cxnSp>
          <p:nvCxnSpPr>
            <p:cNvPr id="550" name="Google Shape;550;p40"/>
            <p:cNvCxnSpPr/>
            <p:nvPr/>
          </p:nvCxnSpPr>
          <p:spPr>
            <a:xfrm flipH="1">
              <a:off x="4560" y="2352"/>
              <a:ext cx="336" cy="194"/>
            </a:xfrm>
            <a:prstGeom prst="straightConnector1">
              <a:avLst/>
            </a:prstGeom>
            <a:noFill/>
            <a:ln w="28575" cap="flat" cmpd="sng">
              <a:solidFill>
                <a:schemeClr val="dk1"/>
              </a:solidFill>
              <a:prstDash val="solid"/>
              <a:round/>
              <a:headEnd type="none" w="med" len="med"/>
              <a:tailEnd type="triangle" w="med" len="med"/>
            </a:ln>
          </p:spPr>
        </p:cxnSp>
        <p:cxnSp>
          <p:nvCxnSpPr>
            <p:cNvPr id="551" name="Google Shape;551;p40"/>
            <p:cNvCxnSpPr/>
            <p:nvPr/>
          </p:nvCxnSpPr>
          <p:spPr>
            <a:xfrm rot="10800000">
              <a:off x="4608" y="2185"/>
              <a:ext cx="288" cy="167"/>
            </a:xfrm>
            <a:prstGeom prst="straightConnector1">
              <a:avLst/>
            </a:prstGeom>
            <a:noFill/>
            <a:ln w="28575" cap="flat" cmpd="sng">
              <a:solidFill>
                <a:schemeClr val="dk1"/>
              </a:solidFill>
              <a:prstDash val="solid"/>
              <a:round/>
              <a:headEnd type="none" w="med" len="med"/>
              <a:tailEnd type="triangle" w="med" len="med"/>
            </a:ln>
          </p:spPr>
        </p:cxnSp>
      </p:grpSp>
      <p:sp>
        <p:nvSpPr>
          <p:cNvPr id="552" name="Google Shape;552;p40"/>
          <p:cNvSpPr/>
          <p:nvPr/>
        </p:nvSpPr>
        <p:spPr>
          <a:xfrm rot="-1508781">
            <a:off x="6553200" y="2590800"/>
            <a:ext cx="1214438" cy="762000"/>
          </a:xfrm>
          <a:prstGeom prst="parallelogram">
            <a:avLst>
              <a:gd name="adj" fmla="val 41666"/>
            </a:avLst>
          </a:prstGeom>
          <a:solidFill>
            <a:schemeClr val="accent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553" name="Google Shape;553;p40"/>
          <p:cNvCxnSpPr/>
          <p:nvPr/>
        </p:nvCxnSpPr>
        <p:spPr>
          <a:xfrm rot="10800000">
            <a:off x="7162800" y="2286000"/>
            <a:ext cx="0" cy="762000"/>
          </a:xfrm>
          <a:prstGeom prst="straightConnector1">
            <a:avLst/>
          </a:prstGeom>
          <a:noFill/>
          <a:ln w="28575" cap="flat" cmpd="sng">
            <a:solidFill>
              <a:schemeClr val="dk1"/>
            </a:solidFill>
            <a:prstDash val="solid"/>
            <a:round/>
            <a:headEnd type="none" w="med" len="med"/>
            <a:tailEnd type="triangle" w="med" len="med"/>
          </a:ln>
        </p:spPr>
      </p:cxnSp>
      <p:cxnSp>
        <p:nvCxnSpPr>
          <p:cNvPr id="554" name="Google Shape;554;p40"/>
          <p:cNvCxnSpPr/>
          <p:nvPr/>
        </p:nvCxnSpPr>
        <p:spPr>
          <a:xfrm flipH="1">
            <a:off x="6629400" y="3048000"/>
            <a:ext cx="533400" cy="307975"/>
          </a:xfrm>
          <a:prstGeom prst="straightConnector1">
            <a:avLst/>
          </a:prstGeom>
          <a:noFill/>
          <a:ln w="28575" cap="flat" cmpd="sng">
            <a:solidFill>
              <a:schemeClr val="dk1"/>
            </a:solidFill>
            <a:prstDash val="solid"/>
            <a:round/>
            <a:headEnd type="none" w="med" len="med"/>
            <a:tailEnd type="triangle" w="med" len="med"/>
          </a:ln>
        </p:spPr>
      </p:cxnSp>
      <p:cxnSp>
        <p:nvCxnSpPr>
          <p:cNvPr id="555" name="Google Shape;555;p40"/>
          <p:cNvCxnSpPr/>
          <p:nvPr/>
        </p:nvCxnSpPr>
        <p:spPr>
          <a:xfrm rot="10800000">
            <a:off x="6781800" y="2827338"/>
            <a:ext cx="381000" cy="220662"/>
          </a:xfrm>
          <a:prstGeom prst="straightConnector1">
            <a:avLst/>
          </a:prstGeom>
          <a:noFill/>
          <a:ln w="28575" cap="flat" cmpd="sng">
            <a:solidFill>
              <a:schemeClr val="dk1"/>
            </a:solidFill>
            <a:prstDash val="solid"/>
            <a:round/>
            <a:headEnd type="none" w="med" len="med"/>
            <a:tailEnd type="triangle" w="med" len="med"/>
          </a:ln>
        </p:spPr>
      </p:cxnSp>
      <p:sp>
        <p:nvSpPr>
          <p:cNvPr id="556" name="Google Shape;556;p40"/>
          <p:cNvSpPr txBox="1"/>
          <p:nvPr/>
        </p:nvSpPr>
        <p:spPr>
          <a:xfrm>
            <a:off x="6248400" y="1981200"/>
            <a:ext cx="266700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a:solidFill>
                  <a:schemeClr val="accent1"/>
                </a:solidFill>
                <a:latin typeface="Tahoma"/>
                <a:ea typeface="Tahoma"/>
                <a:cs typeface="Tahoma"/>
                <a:sym typeface="Tahoma"/>
              </a:rPr>
              <a:t>3D Viewing Coordinate</a:t>
            </a:r>
            <a:endParaRPr/>
          </a:p>
        </p:txBody>
      </p:sp>
      <p:sp>
        <p:nvSpPr>
          <p:cNvPr id="557" name="Google Shape;557;p40"/>
          <p:cNvSpPr txBox="1"/>
          <p:nvPr/>
        </p:nvSpPr>
        <p:spPr>
          <a:xfrm>
            <a:off x="6705600" y="4129088"/>
            <a:ext cx="236220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a:solidFill>
                  <a:schemeClr val="accent1"/>
                </a:solidFill>
                <a:latin typeface="Tahoma"/>
                <a:ea typeface="Tahoma"/>
                <a:cs typeface="Tahoma"/>
                <a:sym typeface="Tahoma"/>
              </a:rPr>
              <a:t>3D Object Coordinate</a:t>
            </a:r>
            <a:endParaRPr/>
          </a:p>
        </p:txBody>
      </p:sp>
      <p:sp>
        <p:nvSpPr>
          <p:cNvPr id="558" name="Google Shape;558;p40"/>
          <p:cNvSpPr txBox="1"/>
          <p:nvPr/>
        </p:nvSpPr>
        <p:spPr>
          <a:xfrm>
            <a:off x="6248400" y="5043488"/>
            <a:ext cx="236220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a:solidFill>
                  <a:schemeClr val="accent1"/>
                </a:solidFill>
                <a:latin typeface="Tahoma"/>
                <a:ea typeface="Tahoma"/>
                <a:cs typeface="Tahoma"/>
                <a:sym typeface="Tahoma"/>
              </a:rPr>
              <a:t>3D World Coordinate</a:t>
            </a:r>
            <a:endParaRPr/>
          </a:p>
        </p:txBody>
      </p:sp>
      <p:sp>
        <p:nvSpPr>
          <p:cNvPr id="559" name="Google Shape;559;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28</a:t>
            </a:fld>
            <a:endParaRPr/>
          </a:p>
        </p:txBody>
      </p:sp>
    </p:spTree>
  </p:cSld>
  <p:clrMapOvr>
    <a:masterClrMapping/>
  </p:clrMapOvr>
  <p:transition spd="slow">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Transformation from world to viewing coordinates</a:t>
            </a:r>
            <a:endParaRPr/>
          </a:p>
        </p:txBody>
      </p:sp>
      <p:sp>
        <p:nvSpPr>
          <p:cNvPr id="566" name="Google Shape;566;p41"/>
          <p:cNvSpPr/>
          <p:nvPr/>
        </p:nvSpPr>
        <p:spPr>
          <a:xfrm>
            <a:off x="2514600" y="1676400"/>
            <a:ext cx="4876800" cy="381000"/>
          </a:xfrm>
          <a:prstGeom prst="rect">
            <a:avLst/>
          </a:prstGeom>
          <a:noFill/>
          <a:ln>
            <a:noFill/>
          </a:ln>
        </p:spPr>
        <p:txBody>
          <a:bodyPr spcFirstLastPara="1" wrap="square" lIns="91425" tIns="45700" rIns="91425" bIns="45700" anchor="t" anchorCtr="0">
            <a:noAutofit/>
          </a:bodyPr>
          <a:lstStyle/>
          <a:p>
            <a:pPr marL="742950" marR="0" lvl="1" indent="-285750" algn="l" rtl="0">
              <a:spcBef>
                <a:spcPts val="0"/>
              </a:spcBef>
              <a:spcAft>
                <a:spcPts val="0"/>
              </a:spcAft>
              <a:buClr>
                <a:schemeClr val="accent2"/>
              </a:buClr>
              <a:buSzPts val="1600"/>
              <a:buFont typeface="Noto Sans Symbols"/>
              <a:buNone/>
            </a:pPr>
            <a:r>
              <a:rPr lang="en-US" sz="2000" b="0" i="0" u="none" strike="noStrike" cap="none">
                <a:solidFill>
                  <a:srgbClr val="B8B598"/>
                </a:solidFill>
                <a:latin typeface="Calibri"/>
                <a:ea typeface="Calibri"/>
                <a:cs typeface="Calibri"/>
                <a:sym typeface="Calibri"/>
              </a:rPr>
              <a:t>3D Object Coordinate  </a:t>
            </a:r>
            <a:endParaRPr/>
          </a:p>
        </p:txBody>
      </p:sp>
      <p:sp>
        <p:nvSpPr>
          <p:cNvPr id="567" name="Google Shape;567;p41"/>
          <p:cNvSpPr/>
          <p:nvPr/>
        </p:nvSpPr>
        <p:spPr>
          <a:xfrm>
            <a:off x="638175" y="2179638"/>
            <a:ext cx="3552825" cy="358775"/>
          </a:xfrm>
          <a:prstGeom prst="roundRect">
            <a:avLst>
              <a:gd name="adj" fmla="val 26667"/>
            </a:avLst>
          </a:prstGeom>
          <a:solidFill>
            <a:schemeClr val="lt1"/>
          </a:solidFill>
          <a:ln w="28575" cap="flat" cmpd="sng">
            <a:solidFill>
              <a:srgbClr val="B2B2B2"/>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B8B598"/>
                </a:solidFill>
                <a:latin typeface="Calibri"/>
                <a:ea typeface="Calibri"/>
                <a:cs typeface="Calibri"/>
                <a:sym typeface="Calibri"/>
              </a:rPr>
              <a:t>Model Transformation</a:t>
            </a:r>
            <a:endParaRPr/>
          </a:p>
        </p:txBody>
      </p:sp>
      <p:sp>
        <p:nvSpPr>
          <p:cNvPr id="568" name="Google Shape;568;p41"/>
          <p:cNvSpPr/>
          <p:nvPr/>
        </p:nvSpPr>
        <p:spPr>
          <a:xfrm>
            <a:off x="638175" y="3086100"/>
            <a:ext cx="3552825" cy="358775"/>
          </a:xfrm>
          <a:prstGeom prst="roundRect">
            <a:avLst>
              <a:gd name="adj" fmla="val 26667"/>
            </a:avLst>
          </a:prstGeom>
          <a:solidFill>
            <a:schemeClr val="accent1"/>
          </a:solidFill>
          <a:ln w="28575" cap="flat" cmpd="sng">
            <a:solidFill>
              <a:schemeClr val="accent1"/>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Viewing Transformation</a:t>
            </a:r>
            <a:endParaRPr/>
          </a:p>
        </p:txBody>
      </p:sp>
      <p:sp>
        <p:nvSpPr>
          <p:cNvPr id="569" name="Google Shape;569;p41"/>
          <p:cNvSpPr/>
          <p:nvPr/>
        </p:nvSpPr>
        <p:spPr>
          <a:xfrm>
            <a:off x="638175" y="3883025"/>
            <a:ext cx="3552825" cy="358775"/>
          </a:xfrm>
          <a:prstGeom prst="roundRect">
            <a:avLst>
              <a:gd name="adj" fmla="val 26667"/>
            </a:avLst>
          </a:prstGeom>
          <a:solidFill>
            <a:schemeClr val="accent1"/>
          </a:solidFill>
          <a:ln w="28575" cap="flat" cmpd="sng">
            <a:solidFill>
              <a:schemeClr val="accent1"/>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Projection Transformation</a:t>
            </a:r>
            <a:endParaRPr/>
          </a:p>
        </p:txBody>
      </p:sp>
      <p:sp>
        <p:nvSpPr>
          <p:cNvPr id="570" name="Google Shape;570;p41"/>
          <p:cNvSpPr/>
          <p:nvPr/>
        </p:nvSpPr>
        <p:spPr>
          <a:xfrm>
            <a:off x="638175" y="4779963"/>
            <a:ext cx="3552825" cy="358775"/>
          </a:xfrm>
          <a:prstGeom prst="roundRect">
            <a:avLst>
              <a:gd name="adj" fmla="val 26667"/>
            </a:avLst>
          </a:prstGeom>
          <a:solidFill>
            <a:schemeClr val="lt1"/>
          </a:solidFill>
          <a:ln w="28575" cap="flat" cmpd="sng">
            <a:solidFill>
              <a:srgbClr val="B2B2B2"/>
            </a:solidFill>
            <a:prstDash val="solid"/>
            <a:round/>
            <a:headEnd type="none" w="sm" len="sm"/>
            <a:tailEnd type="none" w="sm" len="sm"/>
          </a:ln>
          <a:effectLst>
            <a:outerShdw dist="53882" dir="2700000" algn="ctr" rotWithShape="0">
              <a:schemeClr val="l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B8B598"/>
                </a:solidFill>
                <a:latin typeface="Calibri"/>
                <a:ea typeface="Calibri"/>
                <a:cs typeface="Calibri"/>
                <a:sym typeface="Calibri"/>
              </a:rPr>
              <a:t>Viewport Transformation</a:t>
            </a:r>
            <a:endParaRPr/>
          </a:p>
        </p:txBody>
      </p:sp>
      <p:cxnSp>
        <p:nvCxnSpPr>
          <p:cNvPr id="571" name="Google Shape;571;p41"/>
          <p:cNvCxnSpPr>
            <a:endCxn id="568" idx="0"/>
          </p:cNvCxnSpPr>
          <p:nvPr/>
        </p:nvCxnSpPr>
        <p:spPr>
          <a:xfrm>
            <a:off x="2414588" y="2671800"/>
            <a:ext cx="0" cy="414300"/>
          </a:xfrm>
          <a:prstGeom prst="straightConnector1">
            <a:avLst/>
          </a:prstGeom>
          <a:noFill/>
          <a:ln w="28575" cap="flat" cmpd="sng">
            <a:solidFill>
              <a:srgbClr val="B2B2B2"/>
            </a:solidFill>
            <a:prstDash val="solid"/>
            <a:round/>
            <a:headEnd type="none" w="med" len="med"/>
            <a:tailEnd type="triangle" w="med" len="med"/>
          </a:ln>
        </p:spPr>
      </p:cxnSp>
      <p:cxnSp>
        <p:nvCxnSpPr>
          <p:cNvPr id="572" name="Google Shape;572;p41"/>
          <p:cNvCxnSpPr>
            <a:stCxn id="568" idx="2"/>
            <a:endCxn id="569" idx="0"/>
          </p:cNvCxnSpPr>
          <p:nvPr/>
        </p:nvCxnSpPr>
        <p:spPr>
          <a:xfrm>
            <a:off x="2414588" y="3444875"/>
            <a:ext cx="0" cy="438000"/>
          </a:xfrm>
          <a:prstGeom prst="straightConnector1">
            <a:avLst/>
          </a:prstGeom>
          <a:noFill/>
          <a:ln w="28575" cap="flat" cmpd="sng">
            <a:solidFill>
              <a:schemeClr val="accent1"/>
            </a:solidFill>
            <a:prstDash val="solid"/>
            <a:round/>
            <a:headEnd type="none" w="med" len="med"/>
            <a:tailEnd type="triangle" w="med" len="med"/>
          </a:ln>
        </p:spPr>
      </p:cxnSp>
      <p:cxnSp>
        <p:nvCxnSpPr>
          <p:cNvPr id="573" name="Google Shape;573;p41"/>
          <p:cNvCxnSpPr>
            <a:endCxn id="570" idx="0"/>
          </p:cNvCxnSpPr>
          <p:nvPr/>
        </p:nvCxnSpPr>
        <p:spPr>
          <a:xfrm>
            <a:off x="2414588" y="4364163"/>
            <a:ext cx="0" cy="415800"/>
          </a:xfrm>
          <a:prstGeom prst="straightConnector1">
            <a:avLst/>
          </a:prstGeom>
          <a:noFill/>
          <a:ln w="28575" cap="flat" cmpd="sng">
            <a:solidFill>
              <a:schemeClr val="accent1"/>
            </a:solidFill>
            <a:prstDash val="solid"/>
            <a:round/>
            <a:headEnd type="none" w="med" len="med"/>
            <a:tailEnd type="triangle" w="med" len="med"/>
          </a:ln>
        </p:spPr>
      </p:cxnSp>
      <p:cxnSp>
        <p:nvCxnSpPr>
          <p:cNvPr id="574" name="Google Shape;574;p41"/>
          <p:cNvCxnSpPr>
            <a:stCxn id="570" idx="2"/>
          </p:cNvCxnSpPr>
          <p:nvPr/>
        </p:nvCxnSpPr>
        <p:spPr>
          <a:xfrm>
            <a:off x="2414588" y="5138738"/>
            <a:ext cx="0" cy="414300"/>
          </a:xfrm>
          <a:prstGeom prst="straightConnector1">
            <a:avLst/>
          </a:prstGeom>
          <a:noFill/>
          <a:ln w="28575" cap="flat" cmpd="sng">
            <a:solidFill>
              <a:srgbClr val="B2B2B2"/>
            </a:solidFill>
            <a:prstDash val="solid"/>
            <a:round/>
            <a:headEnd type="none" w="med" len="med"/>
            <a:tailEnd type="triangle" w="med" len="med"/>
          </a:ln>
        </p:spPr>
      </p:cxnSp>
      <p:sp>
        <p:nvSpPr>
          <p:cNvPr id="575" name="Google Shape;575;p41"/>
          <p:cNvSpPr txBox="1"/>
          <p:nvPr/>
        </p:nvSpPr>
        <p:spPr>
          <a:xfrm>
            <a:off x="1938338" y="5678488"/>
            <a:ext cx="954087" cy="341312"/>
          </a:xfrm>
          <a:prstGeom prst="rect">
            <a:avLst/>
          </a:prstGeom>
          <a:noFill/>
          <a:ln>
            <a:noFill/>
          </a:ln>
        </p:spPr>
        <p:txBody>
          <a:bodyPr spcFirstLastPara="1" wrap="square" lIns="91425" tIns="45700" rIns="91425" bIns="45700" anchor="t" anchorCtr="0">
            <a:noAutofit/>
          </a:bodyPr>
          <a:lstStyle/>
          <a:p>
            <a:pPr marL="0" marR="0" lvl="0" indent="0" algn="ctr" rtl="0">
              <a:lnSpc>
                <a:spcPct val="60000"/>
              </a:lnSpc>
              <a:spcBef>
                <a:spcPts val="0"/>
              </a:spcBef>
              <a:spcAft>
                <a:spcPts val="0"/>
              </a:spcAft>
              <a:buNone/>
            </a:pPr>
            <a:r>
              <a:rPr lang="en-US" sz="1800">
                <a:solidFill>
                  <a:schemeClr val="dk1"/>
                </a:solidFill>
                <a:latin typeface="Calibri"/>
                <a:ea typeface="Calibri"/>
                <a:cs typeface="Calibri"/>
                <a:sym typeface="Calibri"/>
              </a:rPr>
              <a:t>p(x’, y’)</a:t>
            </a:r>
            <a:endParaRPr/>
          </a:p>
        </p:txBody>
      </p:sp>
      <p:sp>
        <p:nvSpPr>
          <p:cNvPr id="576" name="Google Shape;576;p41"/>
          <p:cNvSpPr txBox="1"/>
          <p:nvPr/>
        </p:nvSpPr>
        <p:spPr>
          <a:xfrm>
            <a:off x="1492250" y="1371600"/>
            <a:ext cx="1846263" cy="269875"/>
          </a:xfrm>
          <a:prstGeom prst="rect">
            <a:avLst/>
          </a:prstGeom>
          <a:no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None/>
            </a:pPr>
            <a:r>
              <a:rPr lang="en-US" sz="1800">
                <a:solidFill>
                  <a:schemeClr val="dk1"/>
                </a:solidFill>
                <a:latin typeface="Calibri"/>
                <a:ea typeface="Calibri"/>
                <a:cs typeface="Calibri"/>
                <a:sym typeface="Calibri"/>
              </a:rPr>
              <a:t>P(x, y, z)</a:t>
            </a:r>
            <a:endParaRPr/>
          </a:p>
        </p:txBody>
      </p:sp>
      <p:cxnSp>
        <p:nvCxnSpPr>
          <p:cNvPr id="577" name="Google Shape;577;p41"/>
          <p:cNvCxnSpPr/>
          <p:nvPr/>
        </p:nvCxnSpPr>
        <p:spPr>
          <a:xfrm>
            <a:off x="2416175" y="1738313"/>
            <a:ext cx="0" cy="350837"/>
          </a:xfrm>
          <a:prstGeom prst="straightConnector1">
            <a:avLst/>
          </a:prstGeom>
          <a:noFill/>
          <a:ln w="28575" cap="flat" cmpd="sng">
            <a:solidFill>
              <a:schemeClr val="accent1"/>
            </a:solidFill>
            <a:prstDash val="solid"/>
            <a:round/>
            <a:headEnd type="none" w="med" len="med"/>
            <a:tailEnd type="triangle" w="med" len="med"/>
          </a:ln>
        </p:spPr>
      </p:cxnSp>
      <p:sp>
        <p:nvSpPr>
          <p:cNvPr id="578" name="Google Shape;578;p41"/>
          <p:cNvSpPr/>
          <p:nvPr/>
        </p:nvSpPr>
        <p:spPr>
          <a:xfrm>
            <a:off x="2514600" y="2667000"/>
            <a:ext cx="4876800" cy="381000"/>
          </a:xfrm>
          <a:prstGeom prst="rect">
            <a:avLst/>
          </a:prstGeom>
          <a:noFill/>
          <a:ln>
            <a:noFill/>
          </a:ln>
        </p:spPr>
        <p:txBody>
          <a:bodyPr spcFirstLastPara="1" wrap="square" lIns="91425" tIns="45700" rIns="91425" bIns="45700" anchor="t" anchorCtr="0">
            <a:noAutofit/>
          </a:bodyPr>
          <a:lstStyle/>
          <a:p>
            <a:pPr marL="742950" marR="0" lvl="1" indent="-285750" algn="l" rtl="0">
              <a:spcBef>
                <a:spcPts val="0"/>
              </a:spcBef>
              <a:spcAft>
                <a:spcPts val="0"/>
              </a:spcAft>
              <a:buClr>
                <a:schemeClr val="accent2"/>
              </a:buClr>
              <a:buSzPts val="1600"/>
              <a:buFont typeface="Noto Sans Symbols"/>
              <a:buNone/>
            </a:pPr>
            <a:r>
              <a:rPr lang="en-US" sz="2000" b="0" i="0" u="none" strike="noStrike" cap="none">
                <a:solidFill>
                  <a:schemeClr val="dk1"/>
                </a:solidFill>
                <a:latin typeface="Calibri"/>
                <a:ea typeface="Calibri"/>
                <a:cs typeface="Calibri"/>
                <a:sym typeface="Calibri"/>
              </a:rPr>
              <a:t>3D World Coordinate  </a:t>
            </a:r>
            <a:endParaRPr/>
          </a:p>
        </p:txBody>
      </p:sp>
      <p:sp>
        <p:nvSpPr>
          <p:cNvPr id="579" name="Google Shape;579;p41"/>
          <p:cNvSpPr/>
          <p:nvPr/>
        </p:nvSpPr>
        <p:spPr>
          <a:xfrm>
            <a:off x="6011863" y="2903538"/>
            <a:ext cx="2417762" cy="762000"/>
          </a:xfrm>
          <a:prstGeom prst="rect">
            <a:avLst/>
          </a:prstGeom>
          <a:noFill/>
          <a:ln>
            <a:noFill/>
          </a:ln>
        </p:spPr>
        <p:txBody>
          <a:bodyPr spcFirstLastPara="1" wrap="square" lIns="91425" tIns="45700" rIns="91425" bIns="45700" anchor="t" anchorCtr="0">
            <a:noAutofit/>
          </a:bodyPr>
          <a:lstStyle/>
          <a:p>
            <a:pPr marL="742950" marR="0" lvl="1" indent="-285750" algn="l" rtl="0">
              <a:spcBef>
                <a:spcPts val="0"/>
              </a:spcBef>
              <a:spcAft>
                <a:spcPts val="0"/>
              </a:spcAft>
              <a:buClr>
                <a:schemeClr val="accent2"/>
              </a:buClr>
              <a:buSzPts val="1600"/>
              <a:buFont typeface="Noto Sans Symbols"/>
              <a:buNone/>
            </a:pPr>
            <a:r>
              <a:rPr lang="en-US" sz="2000" b="0" i="0" u="none" strike="noStrike" cap="none">
                <a:solidFill>
                  <a:srgbClr val="CC0000"/>
                </a:solidFill>
                <a:latin typeface="Calibri"/>
                <a:ea typeface="Calibri"/>
                <a:cs typeface="Calibri"/>
                <a:sym typeface="Calibri"/>
              </a:rPr>
              <a:t>Viewing </a:t>
            </a:r>
            <a:endParaRPr/>
          </a:p>
          <a:p>
            <a:pPr marL="742950" marR="0" lvl="1" indent="-285750" algn="l" rtl="0">
              <a:spcBef>
                <a:spcPts val="400"/>
              </a:spcBef>
              <a:spcAft>
                <a:spcPts val="0"/>
              </a:spcAft>
              <a:buClr>
                <a:schemeClr val="accent2"/>
              </a:buClr>
              <a:buSzPts val="1600"/>
              <a:buFont typeface="Noto Sans Symbols"/>
              <a:buNone/>
            </a:pPr>
            <a:r>
              <a:rPr lang="en-US" sz="2000" b="0" i="0" u="none" strike="noStrike" cap="none">
                <a:solidFill>
                  <a:srgbClr val="CC0000"/>
                </a:solidFill>
                <a:latin typeface="Calibri"/>
                <a:ea typeface="Calibri"/>
                <a:cs typeface="Calibri"/>
                <a:sym typeface="Calibri"/>
              </a:rPr>
              <a:t>Transformation</a:t>
            </a:r>
            <a:r>
              <a:rPr lang="en-US" sz="2000" b="0" i="0" u="none" strike="noStrike" cap="none">
                <a:solidFill>
                  <a:schemeClr val="dk1"/>
                </a:solidFill>
                <a:latin typeface="Calibri"/>
                <a:ea typeface="Calibri"/>
                <a:cs typeface="Calibri"/>
                <a:sym typeface="Calibri"/>
              </a:rPr>
              <a:t> </a:t>
            </a:r>
            <a:endParaRPr/>
          </a:p>
        </p:txBody>
      </p:sp>
      <p:sp>
        <p:nvSpPr>
          <p:cNvPr id="580" name="Google Shape;580;p41"/>
          <p:cNvSpPr/>
          <p:nvPr/>
        </p:nvSpPr>
        <p:spPr>
          <a:xfrm>
            <a:off x="2514600" y="3429000"/>
            <a:ext cx="4876800" cy="381000"/>
          </a:xfrm>
          <a:prstGeom prst="rect">
            <a:avLst/>
          </a:prstGeom>
          <a:noFill/>
          <a:ln>
            <a:noFill/>
          </a:ln>
        </p:spPr>
        <p:txBody>
          <a:bodyPr spcFirstLastPara="1" wrap="square" lIns="91425" tIns="45700" rIns="91425" bIns="45700" anchor="t" anchorCtr="0">
            <a:noAutofit/>
          </a:bodyPr>
          <a:lstStyle/>
          <a:p>
            <a:pPr marL="742950" marR="0" lvl="1" indent="-285750" algn="l" rtl="0">
              <a:spcBef>
                <a:spcPts val="0"/>
              </a:spcBef>
              <a:spcAft>
                <a:spcPts val="0"/>
              </a:spcAft>
              <a:buClr>
                <a:schemeClr val="accent2"/>
              </a:buClr>
              <a:buSzPts val="1600"/>
              <a:buFont typeface="Noto Sans Symbols"/>
              <a:buNone/>
            </a:pPr>
            <a:r>
              <a:rPr lang="en-US" sz="2000" b="0" i="0" u="none" strike="noStrike" cap="none">
                <a:solidFill>
                  <a:schemeClr val="dk1"/>
                </a:solidFill>
                <a:latin typeface="Calibri"/>
                <a:ea typeface="Calibri"/>
                <a:cs typeface="Calibri"/>
                <a:sym typeface="Calibri"/>
              </a:rPr>
              <a:t>3D Viewing Coordinate  </a:t>
            </a:r>
            <a:endParaRPr/>
          </a:p>
        </p:txBody>
      </p:sp>
      <p:sp>
        <p:nvSpPr>
          <p:cNvPr id="581" name="Google Shape;581;p41"/>
          <p:cNvSpPr/>
          <p:nvPr/>
        </p:nvSpPr>
        <p:spPr>
          <a:xfrm>
            <a:off x="2514600" y="4267200"/>
            <a:ext cx="4876800" cy="381000"/>
          </a:xfrm>
          <a:prstGeom prst="rect">
            <a:avLst/>
          </a:prstGeom>
          <a:noFill/>
          <a:ln>
            <a:noFill/>
          </a:ln>
        </p:spPr>
        <p:txBody>
          <a:bodyPr spcFirstLastPara="1" wrap="square" lIns="91425" tIns="45700" rIns="91425" bIns="45700" anchor="t" anchorCtr="0">
            <a:noAutofit/>
          </a:bodyPr>
          <a:lstStyle/>
          <a:p>
            <a:pPr marL="742950" marR="0" lvl="1" indent="-285750" algn="l" rtl="0">
              <a:spcBef>
                <a:spcPts val="0"/>
              </a:spcBef>
              <a:spcAft>
                <a:spcPts val="0"/>
              </a:spcAft>
              <a:buClr>
                <a:schemeClr val="accent2"/>
              </a:buClr>
              <a:buSzPts val="1600"/>
              <a:buFont typeface="Noto Sans Symbols"/>
              <a:buNone/>
            </a:pPr>
            <a:r>
              <a:rPr lang="en-US" sz="2000" b="0" i="0" u="none" strike="noStrike" cap="none">
                <a:solidFill>
                  <a:schemeClr val="dk1"/>
                </a:solidFill>
                <a:latin typeface="Calibri"/>
                <a:ea typeface="Calibri"/>
                <a:cs typeface="Calibri"/>
                <a:sym typeface="Calibri"/>
              </a:rPr>
              <a:t>2D Projection Coordinate  </a:t>
            </a:r>
            <a:endParaRPr/>
          </a:p>
        </p:txBody>
      </p:sp>
      <p:sp>
        <p:nvSpPr>
          <p:cNvPr id="582" name="Google Shape;582;p41"/>
          <p:cNvSpPr/>
          <p:nvPr/>
        </p:nvSpPr>
        <p:spPr>
          <a:xfrm>
            <a:off x="2514600" y="5257800"/>
            <a:ext cx="4876800" cy="381000"/>
          </a:xfrm>
          <a:prstGeom prst="rect">
            <a:avLst/>
          </a:prstGeom>
          <a:noFill/>
          <a:ln>
            <a:noFill/>
          </a:ln>
        </p:spPr>
        <p:txBody>
          <a:bodyPr spcFirstLastPara="1" wrap="square" lIns="91425" tIns="45700" rIns="91425" bIns="45700" anchor="t" anchorCtr="0">
            <a:noAutofit/>
          </a:bodyPr>
          <a:lstStyle/>
          <a:p>
            <a:pPr marL="742950" marR="0" lvl="1" indent="-285750" algn="l" rtl="0">
              <a:spcBef>
                <a:spcPts val="0"/>
              </a:spcBef>
              <a:spcAft>
                <a:spcPts val="0"/>
              </a:spcAft>
              <a:buClr>
                <a:schemeClr val="accent2"/>
              </a:buClr>
              <a:buSzPts val="1600"/>
              <a:buFont typeface="Noto Sans Symbols"/>
              <a:buNone/>
            </a:pPr>
            <a:r>
              <a:rPr lang="en-US" sz="2000" b="0" i="0" u="none" strike="noStrike" cap="none">
                <a:solidFill>
                  <a:srgbClr val="B8B598"/>
                </a:solidFill>
                <a:latin typeface="Calibri"/>
                <a:ea typeface="Calibri"/>
                <a:cs typeface="Calibri"/>
                <a:sym typeface="Calibri"/>
              </a:rPr>
              <a:t>2D Device Coordinate</a:t>
            </a:r>
            <a:r>
              <a:rPr lang="en-US" sz="2000" b="0" i="0" u="none" strike="noStrike" cap="none">
                <a:solidFill>
                  <a:schemeClr val="dk1"/>
                </a:solidFill>
                <a:latin typeface="Calibri"/>
                <a:ea typeface="Calibri"/>
                <a:cs typeface="Calibri"/>
                <a:sym typeface="Calibri"/>
              </a:rPr>
              <a:t>  </a:t>
            </a:r>
            <a:endParaRPr/>
          </a:p>
        </p:txBody>
      </p:sp>
      <p:sp>
        <p:nvSpPr>
          <p:cNvPr id="583" name="Google Shape;583;p41"/>
          <p:cNvSpPr/>
          <p:nvPr/>
        </p:nvSpPr>
        <p:spPr>
          <a:xfrm>
            <a:off x="5867400" y="2708275"/>
            <a:ext cx="152400" cy="1219200"/>
          </a:xfrm>
          <a:prstGeom prst="rightBrace">
            <a:avLst>
              <a:gd name="adj1" fmla="val 66667"/>
              <a:gd name="adj2" fmla="val 50000"/>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4" name="Google Shape;584;p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29</a:t>
            </a:fld>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457200" y="274638"/>
            <a:ext cx="8229600" cy="5635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Introduction to 3D viewing</a:t>
            </a:r>
            <a:endParaRPr/>
          </a:p>
        </p:txBody>
      </p:sp>
      <p:sp>
        <p:nvSpPr>
          <p:cNvPr id="106" name="Google Shape;106;p15"/>
          <p:cNvSpPr txBox="1">
            <a:spLocks noGrp="1"/>
          </p:cNvSpPr>
          <p:nvPr>
            <p:ph type="body" idx="1"/>
          </p:nvPr>
        </p:nvSpPr>
        <p:spPr>
          <a:xfrm>
            <a:off x="457200" y="9906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Projection is a concept it is used to mismatch 3d object coordinate representation to 2d representation</a:t>
            </a:r>
            <a:endParaRPr/>
          </a:p>
          <a:p>
            <a:pPr marL="342900" lvl="0" indent="-342900" algn="l" rtl="0">
              <a:spcBef>
                <a:spcPts val="640"/>
              </a:spcBef>
              <a:spcAft>
                <a:spcPts val="0"/>
              </a:spcAft>
              <a:buClr>
                <a:schemeClr val="dk1"/>
              </a:buClr>
              <a:buSzPts val="3200"/>
              <a:buNone/>
            </a:pPr>
            <a:endParaRPr/>
          </a:p>
        </p:txBody>
      </p:sp>
      <p:sp>
        <p:nvSpPr>
          <p:cNvPr id="107" name="Google Shape;107;p15" descr="Introduction to Computer Graphics, Section 2.3 -- Transforms"/>
          <p:cNvSpPr/>
          <p:nvPr/>
        </p:nvSpPr>
        <p:spPr>
          <a:xfrm>
            <a:off x="63500" y="-136525"/>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8" name="Google Shape;108;p15"/>
          <p:cNvPicPr preferRelativeResize="0"/>
          <p:nvPr/>
        </p:nvPicPr>
        <p:blipFill rotWithShape="1">
          <a:blip r:embed="rId3">
            <a:alphaModFix/>
          </a:blip>
          <a:srcRect/>
          <a:stretch/>
        </p:blipFill>
        <p:spPr>
          <a:xfrm>
            <a:off x="0" y="2743200"/>
            <a:ext cx="4005409" cy="2819400"/>
          </a:xfrm>
          <a:prstGeom prst="rect">
            <a:avLst/>
          </a:prstGeom>
          <a:noFill/>
          <a:ln w="9525" cap="flat" cmpd="sng">
            <a:solidFill>
              <a:schemeClr val="accent1"/>
            </a:solidFill>
            <a:prstDash val="solid"/>
            <a:miter lim="800000"/>
            <a:headEnd type="none" w="sm" len="sm"/>
            <a:tailEnd type="none" w="sm" len="sm"/>
          </a:ln>
        </p:spPr>
      </p:pic>
      <p:pic>
        <p:nvPicPr>
          <p:cNvPr id="109" name="Google Shape;109;p15"/>
          <p:cNvPicPr preferRelativeResize="0"/>
          <p:nvPr/>
        </p:nvPicPr>
        <p:blipFill rotWithShape="1">
          <a:blip r:embed="rId4">
            <a:alphaModFix/>
          </a:blip>
          <a:srcRect/>
          <a:stretch/>
        </p:blipFill>
        <p:spPr>
          <a:xfrm>
            <a:off x="4495800" y="2819400"/>
            <a:ext cx="4191000" cy="2667000"/>
          </a:xfrm>
          <a:prstGeom prst="rect">
            <a:avLst/>
          </a:prstGeom>
          <a:noFill/>
          <a:ln w="9525" cap="flat" cmpd="sng">
            <a:solidFill>
              <a:schemeClr val="accent1"/>
            </a:solidFill>
            <a:prstDash val="solid"/>
            <a:miter lim="800000"/>
            <a:headEnd type="none" w="sm" len="sm"/>
            <a:tailEnd type="none" w="sm" len="sm"/>
          </a:ln>
        </p:spPr>
      </p:pic>
      <p:sp>
        <p:nvSpPr>
          <p:cNvPr id="110" name="Google Shape;110;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Tree>
  </p:cSld>
  <p:clrMapOvr>
    <a:masterClrMapping/>
  </p:clrMapOvr>
  <p:transition spd="slow">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42"/>
          <p:cNvSpPr txBox="1">
            <a:spLocks noGrp="1"/>
          </p:cNvSpPr>
          <p:nvPr>
            <p:ph type="title"/>
          </p:nvPr>
        </p:nvSpPr>
        <p:spPr>
          <a:xfrm>
            <a:off x="228600" y="228600"/>
            <a:ext cx="8915400" cy="6858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Calibri"/>
              <a:buNone/>
            </a:pPr>
            <a:r>
              <a:rPr lang="en-US"/>
              <a:t>Transformation from WC to VC</a:t>
            </a:r>
            <a:endParaRPr/>
          </a:p>
        </p:txBody>
      </p:sp>
      <p:sp>
        <p:nvSpPr>
          <p:cNvPr id="591" name="Google Shape;591;p42"/>
          <p:cNvSpPr txBox="1">
            <a:spLocks noGrp="1"/>
          </p:cNvSpPr>
          <p:nvPr>
            <p:ph type="body" idx="1"/>
          </p:nvPr>
        </p:nvSpPr>
        <p:spPr>
          <a:xfrm>
            <a:off x="304800" y="9144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Transformation sequences</a:t>
            </a:r>
            <a:endParaRPr/>
          </a:p>
          <a:p>
            <a:pPr marL="742950" lvl="1" indent="-285750" algn="l" rtl="0">
              <a:lnSpc>
                <a:spcPct val="140000"/>
              </a:lnSpc>
              <a:spcBef>
                <a:spcPts val="560"/>
              </a:spcBef>
              <a:spcAft>
                <a:spcPts val="0"/>
              </a:spcAft>
              <a:buClr>
                <a:schemeClr val="dk1"/>
              </a:buClr>
              <a:buSzPts val="2800"/>
              <a:buFont typeface="Noto Sans Symbols"/>
              <a:buNone/>
            </a:pPr>
            <a:r>
              <a:rPr lang="en-US"/>
              <a:t>1. Translate the view reference point to the origin of the WC system</a:t>
            </a:r>
            <a:endParaRPr/>
          </a:p>
          <a:p>
            <a:pPr marL="742950" lvl="1" indent="-285750" algn="l" rtl="0">
              <a:spcBef>
                <a:spcPts val="560"/>
              </a:spcBef>
              <a:spcAft>
                <a:spcPts val="0"/>
              </a:spcAft>
              <a:buClr>
                <a:schemeClr val="dk1"/>
              </a:buClr>
              <a:buSzPts val="2800"/>
              <a:buFont typeface="Noto Sans Symbols"/>
              <a:buNone/>
            </a:pPr>
            <a:r>
              <a:rPr lang="en-US"/>
              <a:t>2. Apply rotations to align the x</a:t>
            </a:r>
            <a:r>
              <a:rPr lang="en-US" baseline="-25000"/>
              <a:t>v</a:t>
            </a:r>
            <a:r>
              <a:rPr lang="en-US"/>
              <a:t>, y</a:t>
            </a:r>
            <a:r>
              <a:rPr lang="en-US" baseline="-25000"/>
              <a:t>v</a:t>
            </a:r>
            <a:r>
              <a:rPr lang="en-US"/>
              <a:t>, and z</a:t>
            </a:r>
            <a:r>
              <a:rPr lang="en-US" baseline="-25000"/>
              <a:t>v</a:t>
            </a:r>
            <a:r>
              <a:rPr lang="en-US"/>
              <a:t> axes with the world x</a:t>
            </a:r>
            <a:r>
              <a:rPr lang="en-US" baseline="-25000"/>
              <a:t>w</a:t>
            </a:r>
            <a:r>
              <a:rPr lang="en-US"/>
              <a:t>, y</a:t>
            </a:r>
            <a:r>
              <a:rPr lang="en-US" baseline="-25000"/>
              <a:t>w</a:t>
            </a:r>
            <a:r>
              <a:rPr lang="en-US"/>
              <a:t>,and z</a:t>
            </a:r>
            <a:r>
              <a:rPr lang="en-US" baseline="-25000"/>
              <a:t>w</a:t>
            </a:r>
            <a:r>
              <a:rPr lang="en-US"/>
              <a:t> axes, respectively.</a:t>
            </a:r>
            <a:endParaRPr/>
          </a:p>
          <a:p>
            <a:pPr marL="742950" lvl="1" indent="-285750" algn="l" rtl="0">
              <a:spcBef>
                <a:spcPts val="560"/>
              </a:spcBef>
              <a:spcAft>
                <a:spcPts val="0"/>
              </a:spcAft>
              <a:buClr>
                <a:schemeClr val="dk1"/>
              </a:buClr>
              <a:buSzPts val="2800"/>
              <a:buFont typeface="Noto Sans Symbols"/>
              <a:buNone/>
            </a:pPr>
            <a:endParaRPr/>
          </a:p>
        </p:txBody>
      </p:sp>
      <p:pic>
        <p:nvPicPr>
          <p:cNvPr id="592" name="Google Shape;592;p42" descr="figure12-13"/>
          <p:cNvPicPr preferRelativeResize="0"/>
          <p:nvPr/>
        </p:nvPicPr>
        <p:blipFill rotWithShape="1">
          <a:blip r:embed="rId3">
            <a:alphaModFix/>
          </a:blip>
          <a:srcRect/>
          <a:stretch/>
        </p:blipFill>
        <p:spPr>
          <a:xfrm>
            <a:off x="762000" y="4191000"/>
            <a:ext cx="7642225" cy="2147888"/>
          </a:xfrm>
          <a:prstGeom prst="rect">
            <a:avLst/>
          </a:prstGeom>
          <a:noFill/>
          <a:ln>
            <a:noFill/>
          </a:ln>
        </p:spPr>
      </p:pic>
      <p:sp>
        <p:nvSpPr>
          <p:cNvPr id="593" name="Google Shape;593;p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30</a:t>
            </a:fld>
            <a:endParaRPr/>
          </a:p>
        </p:txBody>
      </p:sp>
    </p:spTree>
  </p:cSld>
  <p:clrMapOvr>
    <a:masterClrMapping/>
  </p:clrMapOvr>
  <p:transition spd="slow">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43"/>
          <p:cNvSpPr txBox="1">
            <a:spLocks noGrp="1"/>
          </p:cNvSpPr>
          <p:nvPr>
            <p:ph type="title"/>
          </p:nvPr>
        </p:nvSpPr>
        <p:spPr>
          <a:xfrm>
            <a:off x="228600" y="228600"/>
            <a:ext cx="8915400" cy="6858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Calibri"/>
              <a:buNone/>
            </a:pPr>
            <a:r>
              <a:rPr lang="en-US"/>
              <a:t>Transformation from WC to VC</a:t>
            </a:r>
            <a:endParaRPr/>
          </a:p>
        </p:txBody>
      </p:sp>
      <p:sp>
        <p:nvSpPr>
          <p:cNvPr id="600" name="Google Shape;600;p43"/>
          <p:cNvSpPr txBox="1">
            <a:spLocks noGrp="1"/>
          </p:cNvSpPr>
          <p:nvPr>
            <p:ph type="body" idx="1"/>
          </p:nvPr>
        </p:nvSpPr>
        <p:spPr>
          <a:xfrm>
            <a:off x="304800" y="9144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Transformation sequences</a:t>
            </a:r>
            <a:endParaRPr/>
          </a:p>
          <a:p>
            <a:pPr marL="971550" lvl="1" indent="-514350" algn="l" rtl="0">
              <a:lnSpc>
                <a:spcPct val="140000"/>
              </a:lnSpc>
              <a:spcBef>
                <a:spcPts val="560"/>
              </a:spcBef>
              <a:spcAft>
                <a:spcPts val="0"/>
              </a:spcAft>
              <a:buClr>
                <a:schemeClr val="dk1"/>
              </a:buClr>
              <a:buSzPts val="2800"/>
              <a:buFont typeface="Noto Sans Symbols"/>
              <a:buAutoNum type="arabicPeriod"/>
            </a:pPr>
            <a:r>
              <a:rPr lang="en-US"/>
              <a:t>Translate the view reference point to the origin of the WC system</a:t>
            </a:r>
            <a:endParaRPr/>
          </a:p>
          <a:p>
            <a:pPr marL="971550" lvl="1" indent="-514350" algn="l" rtl="0">
              <a:lnSpc>
                <a:spcPct val="140000"/>
              </a:lnSpc>
              <a:spcBef>
                <a:spcPts val="560"/>
              </a:spcBef>
              <a:spcAft>
                <a:spcPts val="0"/>
              </a:spcAft>
              <a:buClr>
                <a:schemeClr val="dk1"/>
              </a:buClr>
              <a:buSzPts val="2800"/>
              <a:buNone/>
            </a:pPr>
            <a:r>
              <a:rPr lang="en-US"/>
              <a:t>     view reference point(x</a:t>
            </a:r>
            <a:r>
              <a:rPr lang="en-US" baseline="-25000"/>
              <a:t>0</a:t>
            </a:r>
            <a:r>
              <a:rPr lang="en-US"/>
              <a:t>, y</a:t>
            </a:r>
            <a:r>
              <a:rPr lang="en-US" baseline="-25000"/>
              <a:t>0</a:t>
            </a:r>
            <a:r>
              <a:rPr lang="en-US"/>
              <a:t>, z</a:t>
            </a:r>
            <a:r>
              <a:rPr lang="en-US" baseline="-25000"/>
              <a:t>0</a:t>
            </a:r>
            <a:r>
              <a:rPr lang="en-US"/>
              <a:t>)</a:t>
            </a:r>
            <a:endParaRPr/>
          </a:p>
          <a:p>
            <a:pPr marL="971550" lvl="1" indent="-336550" algn="l" rtl="0">
              <a:lnSpc>
                <a:spcPct val="140000"/>
              </a:lnSpc>
              <a:spcBef>
                <a:spcPts val="560"/>
              </a:spcBef>
              <a:spcAft>
                <a:spcPts val="0"/>
              </a:spcAft>
              <a:buClr>
                <a:schemeClr val="dk1"/>
              </a:buClr>
              <a:buSzPts val="2800"/>
              <a:buFont typeface="Noto Sans Symbols"/>
              <a:buNone/>
            </a:pPr>
            <a:endParaRPr/>
          </a:p>
          <a:p>
            <a:pPr marL="971550" lvl="1" indent="-514350" algn="l" rtl="0">
              <a:spcBef>
                <a:spcPts val="560"/>
              </a:spcBef>
              <a:spcAft>
                <a:spcPts val="0"/>
              </a:spcAft>
              <a:buClr>
                <a:schemeClr val="dk1"/>
              </a:buClr>
              <a:buSzPts val="2800"/>
              <a:buNone/>
            </a:pPr>
            <a:endParaRPr/>
          </a:p>
        </p:txBody>
      </p:sp>
      <p:pic>
        <p:nvPicPr>
          <p:cNvPr id="601" name="Google Shape;601;p43"/>
          <p:cNvPicPr preferRelativeResize="0"/>
          <p:nvPr/>
        </p:nvPicPr>
        <p:blipFill rotWithShape="1">
          <a:blip r:embed="rId3">
            <a:alphaModFix/>
          </a:blip>
          <a:srcRect/>
          <a:stretch/>
        </p:blipFill>
        <p:spPr>
          <a:xfrm>
            <a:off x="762000" y="3657600"/>
            <a:ext cx="4981575" cy="1695450"/>
          </a:xfrm>
          <a:prstGeom prst="rect">
            <a:avLst/>
          </a:prstGeom>
          <a:noFill/>
          <a:ln>
            <a:noFill/>
          </a:ln>
        </p:spPr>
      </p:pic>
      <p:pic>
        <p:nvPicPr>
          <p:cNvPr id="602" name="Google Shape;602;p43"/>
          <p:cNvPicPr preferRelativeResize="0"/>
          <p:nvPr/>
        </p:nvPicPr>
        <p:blipFill rotWithShape="1">
          <a:blip r:embed="rId4">
            <a:alphaModFix/>
          </a:blip>
          <a:srcRect/>
          <a:stretch/>
        </p:blipFill>
        <p:spPr>
          <a:xfrm>
            <a:off x="6019800" y="3581400"/>
            <a:ext cx="2447925" cy="1677988"/>
          </a:xfrm>
          <a:prstGeom prst="rect">
            <a:avLst/>
          </a:prstGeom>
          <a:noFill/>
          <a:ln>
            <a:noFill/>
          </a:ln>
        </p:spPr>
      </p:pic>
      <p:sp>
        <p:nvSpPr>
          <p:cNvPr id="603" name="Google Shape;603;p4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31</a:t>
            </a:fld>
            <a:endParaRPr/>
          </a:p>
        </p:txBody>
      </p:sp>
    </p:spTree>
  </p:cSld>
  <p:clrMapOvr>
    <a:masterClrMapping/>
  </p:clrMapOvr>
  <p:transition spd="slow">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44"/>
          <p:cNvSpPr txBox="1">
            <a:spLocks noGrp="1"/>
          </p:cNvSpPr>
          <p:nvPr>
            <p:ph type="title"/>
          </p:nvPr>
        </p:nvSpPr>
        <p:spPr>
          <a:xfrm>
            <a:off x="228600" y="274638"/>
            <a:ext cx="8458200" cy="94456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Transformation from WC to VC</a:t>
            </a:r>
            <a:endParaRPr/>
          </a:p>
        </p:txBody>
      </p:sp>
      <p:sp>
        <p:nvSpPr>
          <p:cNvPr id="610" name="Google Shape;610;p44"/>
          <p:cNvSpPr txBox="1">
            <a:spLocks noGrp="1"/>
          </p:cNvSpPr>
          <p:nvPr>
            <p:ph type="body" idx="1"/>
          </p:nvPr>
        </p:nvSpPr>
        <p:spPr>
          <a:xfrm>
            <a:off x="381000" y="1143000"/>
            <a:ext cx="60960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80000"/>
              </a:lnSpc>
              <a:spcBef>
                <a:spcPts val="0"/>
              </a:spcBef>
              <a:spcAft>
                <a:spcPts val="0"/>
              </a:spcAft>
              <a:buClr>
                <a:schemeClr val="dk1"/>
              </a:buClr>
              <a:buSzPts val="3200"/>
              <a:buChar char="•"/>
            </a:pPr>
            <a:r>
              <a:rPr lang="en-US"/>
              <a:t>Rotation</a:t>
            </a:r>
            <a:endParaRPr/>
          </a:p>
          <a:p>
            <a:pPr marL="742950" lvl="1" indent="-285750" algn="l" rtl="0">
              <a:lnSpc>
                <a:spcPct val="80000"/>
              </a:lnSpc>
              <a:spcBef>
                <a:spcPts val="560"/>
              </a:spcBef>
              <a:spcAft>
                <a:spcPts val="0"/>
              </a:spcAft>
              <a:buClr>
                <a:schemeClr val="dk1"/>
              </a:buClr>
              <a:buSzPts val="2800"/>
              <a:buChar char="–"/>
            </a:pPr>
            <a:r>
              <a:rPr lang="en-US"/>
              <a:t>rotate around the world x</a:t>
            </a:r>
            <a:r>
              <a:rPr lang="en-US" baseline="-25000"/>
              <a:t>w</a:t>
            </a:r>
            <a:r>
              <a:rPr lang="en-US"/>
              <a:t> axis to bring z</a:t>
            </a:r>
            <a:r>
              <a:rPr lang="en-US" baseline="-25000"/>
              <a:t>v</a:t>
            </a:r>
            <a:r>
              <a:rPr lang="en-US"/>
              <a:t> into the x</a:t>
            </a:r>
            <a:r>
              <a:rPr lang="en-US" baseline="-25000"/>
              <a:t>w</a:t>
            </a:r>
            <a:r>
              <a:rPr lang="en-US"/>
              <a:t>z</a:t>
            </a:r>
            <a:r>
              <a:rPr lang="en-US" baseline="-25000"/>
              <a:t>w</a:t>
            </a:r>
            <a:r>
              <a:rPr lang="en-US"/>
              <a:t> plane</a:t>
            </a:r>
            <a:endParaRPr/>
          </a:p>
          <a:p>
            <a:pPr marL="742950" lvl="1" indent="-285750" algn="l" rtl="0">
              <a:lnSpc>
                <a:spcPct val="80000"/>
              </a:lnSpc>
              <a:spcBef>
                <a:spcPts val="560"/>
              </a:spcBef>
              <a:spcAft>
                <a:spcPts val="0"/>
              </a:spcAft>
              <a:buClr>
                <a:schemeClr val="dk1"/>
              </a:buClr>
              <a:buSzPts val="2800"/>
              <a:buChar char="–"/>
            </a:pPr>
            <a:r>
              <a:rPr lang="en-US"/>
              <a:t>rotate around the world y</a:t>
            </a:r>
            <a:r>
              <a:rPr lang="en-US" baseline="-25000"/>
              <a:t>w</a:t>
            </a:r>
            <a:r>
              <a:rPr lang="en-US"/>
              <a:t> axis to align the z</a:t>
            </a:r>
            <a:r>
              <a:rPr lang="en-US" baseline="-25000"/>
              <a:t>w</a:t>
            </a:r>
            <a:r>
              <a:rPr lang="en-US"/>
              <a:t> and z</a:t>
            </a:r>
            <a:r>
              <a:rPr lang="en-US" baseline="-25000"/>
              <a:t>v</a:t>
            </a:r>
            <a:r>
              <a:rPr lang="en-US"/>
              <a:t> axis</a:t>
            </a:r>
            <a:endParaRPr/>
          </a:p>
          <a:p>
            <a:pPr marL="742950" lvl="1" indent="-285750" algn="l" rtl="0">
              <a:lnSpc>
                <a:spcPct val="80000"/>
              </a:lnSpc>
              <a:spcBef>
                <a:spcPts val="560"/>
              </a:spcBef>
              <a:spcAft>
                <a:spcPts val="0"/>
              </a:spcAft>
              <a:buClr>
                <a:schemeClr val="dk1"/>
              </a:buClr>
              <a:buSzPts val="2800"/>
              <a:buChar char="–"/>
            </a:pPr>
            <a:r>
              <a:rPr lang="en-US"/>
              <a:t>final rotation is about the z</a:t>
            </a:r>
            <a:r>
              <a:rPr lang="en-US" baseline="-25000"/>
              <a:t>w</a:t>
            </a:r>
            <a:r>
              <a:rPr lang="en-US"/>
              <a:t> axis to align the y</a:t>
            </a:r>
            <a:r>
              <a:rPr lang="en-US" baseline="-25000"/>
              <a:t>w</a:t>
            </a:r>
            <a:r>
              <a:rPr lang="en-US"/>
              <a:t> and y</a:t>
            </a:r>
            <a:r>
              <a:rPr lang="en-US" baseline="-25000"/>
              <a:t>v</a:t>
            </a:r>
            <a:r>
              <a:rPr lang="en-US"/>
              <a:t> axis</a:t>
            </a:r>
            <a:endParaRPr/>
          </a:p>
        </p:txBody>
      </p:sp>
      <p:pic>
        <p:nvPicPr>
          <p:cNvPr id="611" name="Google Shape;611;p44"/>
          <p:cNvPicPr preferRelativeResize="0"/>
          <p:nvPr/>
        </p:nvPicPr>
        <p:blipFill rotWithShape="1">
          <a:blip r:embed="rId3">
            <a:alphaModFix/>
          </a:blip>
          <a:srcRect/>
          <a:stretch/>
        </p:blipFill>
        <p:spPr>
          <a:xfrm>
            <a:off x="609600" y="3962400"/>
            <a:ext cx="4676775" cy="1724025"/>
          </a:xfrm>
          <a:prstGeom prst="rect">
            <a:avLst/>
          </a:prstGeom>
          <a:noFill/>
          <a:ln>
            <a:noFill/>
          </a:ln>
        </p:spPr>
      </p:pic>
      <p:pic>
        <p:nvPicPr>
          <p:cNvPr id="612" name="Google Shape;612;p44"/>
          <p:cNvPicPr preferRelativeResize="0"/>
          <p:nvPr/>
        </p:nvPicPr>
        <p:blipFill rotWithShape="1">
          <a:blip r:embed="rId4">
            <a:alphaModFix/>
          </a:blip>
          <a:srcRect/>
          <a:stretch/>
        </p:blipFill>
        <p:spPr>
          <a:xfrm>
            <a:off x="5562600" y="3886200"/>
            <a:ext cx="2447925" cy="1677988"/>
          </a:xfrm>
          <a:prstGeom prst="rect">
            <a:avLst/>
          </a:prstGeom>
          <a:noFill/>
          <a:ln>
            <a:noFill/>
          </a:ln>
        </p:spPr>
      </p:pic>
      <p:pic>
        <p:nvPicPr>
          <p:cNvPr id="613" name="Google Shape;613;p44"/>
          <p:cNvPicPr preferRelativeResize="0"/>
          <p:nvPr/>
        </p:nvPicPr>
        <p:blipFill rotWithShape="1">
          <a:blip r:embed="rId5">
            <a:alphaModFix/>
          </a:blip>
          <a:srcRect/>
          <a:stretch/>
        </p:blipFill>
        <p:spPr>
          <a:xfrm>
            <a:off x="6629400" y="1295400"/>
            <a:ext cx="2362200" cy="2057400"/>
          </a:xfrm>
          <a:prstGeom prst="rect">
            <a:avLst/>
          </a:prstGeom>
          <a:noFill/>
          <a:ln>
            <a:noFill/>
          </a:ln>
        </p:spPr>
      </p:pic>
      <p:sp>
        <p:nvSpPr>
          <p:cNvPr id="614" name="Google Shape;614;p4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32</a:t>
            </a:fld>
            <a:endParaRPr/>
          </a:p>
        </p:txBody>
      </p:sp>
    </p:spTree>
  </p:cSld>
  <p:clrMapOvr>
    <a:masterClrMapping/>
  </p:clrMapOvr>
  <p:transition spd="slow">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45"/>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Transformation from WC to VC</a:t>
            </a:r>
            <a:endParaRPr/>
          </a:p>
        </p:txBody>
      </p:sp>
      <p:sp>
        <p:nvSpPr>
          <p:cNvPr id="621" name="Google Shape;621;p45"/>
          <p:cNvSpPr txBox="1">
            <a:spLocks noGrp="1"/>
          </p:cNvSpPr>
          <p:nvPr>
            <p:ph type="body" idx="1"/>
          </p:nvPr>
        </p:nvSpPr>
        <p:spPr>
          <a:xfrm>
            <a:off x="457200" y="10668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Rotation by </a:t>
            </a:r>
            <a:r>
              <a:rPr lang="en-US" i="1">
                <a:latin typeface="Times New Roman"/>
                <a:ea typeface="Times New Roman"/>
                <a:cs typeface="Times New Roman"/>
                <a:sym typeface="Times New Roman"/>
              </a:rPr>
              <a:t>uvn</a:t>
            </a:r>
            <a:r>
              <a:rPr lang="en-US"/>
              <a:t> system</a:t>
            </a:r>
            <a:endParaRPr/>
          </a:p>
          <a:p>
            <a:pPr marL="742950" lvl="1" indent="-285750" algn="l" rtl="0">
              <a:spcBef>
                <a:spcPts val="560"/>
              </a:spcBef>
              <a:spcAft>
                <a:spcPts val="0"/>
              </a:spcAft>
              <a:buClr>
                <a:schemeClr val="dk1"/>
              </a:buClr>
              <a:buSzPts val="2800"/>
              <a:buChar char="–"/>
            </a:pPr>
            <a:r>
              <a:rPr lang="en-US"/>
              <a:t>Calculate unit </a:t>
            </a:r>
            <a:r>
              <a:rPr lang="en-US" i="1">
                <a:latin typeface="Times New Roman"/>
                <a:ea typeface="Times New Roman"/>
                <a:cs typeface="Times New Roman"/>
                <a:sym typeface="Times New Roman"/>
              </a:rPr>
              <a:t>uvn</a:t>
            </a:r>
            <a:r>
              <a:rPr lang="en-US"/>
              <a:t> vectors</a:t>
            </a:r>
            <a:endParaRPr/>
          </a:p>
          <a:p>
            <a:pPr marL="1143000" lvl="2" indent="-228600" algn="l" rtl="0">
              <a:spcBef>
                <a:spcPts val="480"/>
              </a:spcBef>
              <a:spcAft>
                <a:spcPts val="0"/>
              </a:spcAft>
              <a:buClr>
                <a:schemeClr val="dk1"/>
              </a:buClr>
              <a:buSzPts val="2400"/>
              <a:buChar char="•"/>
            </a:pPr>
            <a:r>
              <a:rPr lang="en-US"/>
              <a:t>N : view-plane normal vector</a:t>
            </a:r>
            <a:endParaRPr/>
          </a:p>
          <a:p>
            <a:pPr marL="1143000" lvl="2" indent="-228600" algn="l" rtl="0">
              <a:spcBef>
                <a:spcPts val="480"/>
              </a:spcBef>
              <a:spcAft>
                <a:spcPts val="0"/>
              </a:spcAft>
              <a:buClr>
                <a:schemeClr val="dk1"/>
              </a:buClr>
              <a:buSzPts val="2400"/>
              <a:buChar char="•"/>
            </a:pPr>
            <a:r>
              <a:rPr lang="en-US"/>
              <a:t>V : view-up vector</a:t>
            </a:r>
            <a:endParaRPr/>
          </a:p>
          <a:p>
            <a:pPr marL="1143000" lvl="2" indent="-228600" algn="l" rtl="0">
              <a:spcBef>
                <a:spcPts val="480"/>
              </a:spcBef>
              <a:spcAft>
                <a:spcPts val="0"/>
              </a:spcAft>
              <a:buClr>
                <a:schemeClr val="dk1"/>
              </a:buClr>
              <a:buSzPts val="2400"/>
              <a:buChar char="•"/>
            </a:pPr>
            <a:r>
              <a:rPr lang="en-US"/>
              <a:t>U : perpendicular to both N and V</a:t>
            </a:r>
            <a:endParaRPr/>
          </a:p>
        </p:txBody>
      </p:sp>
      <p:pic>
        <p:nvPicPr>
          <p:cNvPr id="622" name="Google Shape;622;p45"/>
          <p:cNvPicPr preferRelativeResize="0"/>
          <p:nvPr/>
        </p:nvPicPr>
        <p:blipFill rotWithShape="1">
          <a:blip r:embed="rId3">
            <a:alphaModFix/>
          </a:blip>
          <a:srcRect/>
          <a:stretch/>
        </p:blipFill>
        <p:spPr>
          <a:xfrm>
            <a:off x="6019800" y="1295400"/>
            <a:ext cx="2681288" cy="2097088"/>
          </a:xfrm>
          <a:prstGeom prst="rect">
            <a:avLst/>
          </a:prstGeom>
          <a:noFill/>
          <a:ln>
            <a:noFill/>
          </a:ln>
        </p:spPr>
      </p:pic>
      <p:pic>
        <p:nvPicPr>
          <p:cNvPr id="623" name="Google Shape;623;p45"/>
          <p:cNvPicPr preferRelativeResize="0"/>
          <p:nvPr/>
        </p:nvPicPr>
        <p:blipFill rotWithShape="1">
          <a:blip r:embed="rId4">
            <a:alphaModFix/>
          </a:blip>
          <a:srcRect/>
          <a:stretch/>
        </p:blipFill>
        <p:spPr>
          <a:xfrm>
            <a:off x="5943600" y="4114800"/>
            <a:ext cx="2362200" cy="2057400"/>
          </a:xfrm>
          <a:prstGeom prst="rect">
            <a:avLst/>
          </a:prstGeom>
          <a:noFill/>
          <a:ln>
            <a:noFill/>
          </a:ln>
        </p:spPr>
      </p:pic>
      <p:pic>
        <p:nvPicPr>
          <p:cNvPr id="624" name="Google Shape;624;p45"/>
          <p:cNvPicPr preferRelativeResize="0"/>
          <p:nvPr/>
        </p:nvPicPr>
        <p:blipFill rotWithShape="1">
          <a:blip r:embed="rId5">
            <a:alphaModFix/>
          </a:blip>
          <a:srcRect/>
          <a:stretch/>
        </p:blipFill>
        <p:spPr>
          <a:xfrm>
            <a:off x="457200" y="4114800"/>
            <a:ext cx="2181225" cy="1600200"/>
          </a:xfrm>
          <a:prstGeom prst="rect">
            <a:avLst/>
          </a:prstGeom>
          <a:noFill/>
          <a:ln>
            <a:noFill/>
          </a:ln>
        </p:spPr>
      </p:pic>
      <p:pic>
        <p:nvPicPr>
          <p:cNvPr id="625" name="Google Shape;625;p45"/>
          <p:cNvPicPr preferRelativeResize="0"/>
          <p:nvPr/>
        </p:nvPicPr>
        <p:blipFill rotWithShape="1">
          <a:blip r:embed="rId6">
            <a:alphaModFix/>
          </a:blip>
          <a:srcRect/>
          <a:stretch/>
        </p:blipFill>
        <p:spPr>
          <a:xfrm>
            <a:off x="3200400" y="3886200"/>
            <a:ext cx="2447925" cy="1677988"/>
          </a:xfrm>
          <a:prstGeom prst="rect">
            <a:avLst/>
          </a:prstGeom>
          <a:noFill/>
          <a:ln>
            <a:noFill/>
          </a:ln>
        </p:spPr>
      </p:pic>
      <p:sp>
        <p:nvSpPr>
          <p:cNvPr id="626" name="Google Shape;626;p4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33</a:t>
            </a:fld>
            <a:endParaRPr/>
          </a:p>
        </p:txBody>
      </p:sp>
    </p:spTree>
  </p:cSld>
  <p:clrMapOvr>
    <a:masterClrMapping/>
  </p:clrMapOvr>
  <p:transition spd="slow">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46"/>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Transformation from WC to VC</a:t>
            </a:r>
            <a:endParaRPr/>
          </a:p>
        </p:txBody>
      </p:sp>
      <p:sp>
        <p:nvSpPr>
          <p:cNvPr id="633" name="Google Shape;633;p46"/>
          <p:cNvSpPr txBox="1">
            <a:spLocks noGrp="1"/>
          </p:cNvSpPr>
          <p:nvPr>
            <p:ph type="body" idx="1"/>
          </p:nvPr>
        </p:nvSpPr>
        <p:spPr>
          <a:xfrm>
            <a:off x="304800" y="9906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1800"/>
              <a:buChar char="•"/>
            </a:pPr>
            <a:r>
              <a:rPr lang="en-US" sz="1800"/>
              <a:t>The coordinate transformation matrix is then obtained as the product of the preceding   translation and rotation matrices:</a:t>
            </a:r>
            <a:endParaRPr sz="1800"/>
          </a:p>
        </p:txBody>
      </p:sp>
      <p:pic>
        <p:nvPicPr>
          <p:cNvPr id="634" name="Google Shape;634;p46"/>
          <p:cNvPicPr preferRelativeResize="0"/>
          <p:nvPr/>
        </p:nvPicPr>
        <p:blipFill rotWithShape="1">
          <a:blip r:embed="rId3">
            <a:alphaModFix/>
          </a:blip>
          <a:srcRect/>
          <a:stretch/>
        </p:blipFill>
        <p:spPr>
          <a:xfrm>
            <a:off x="3429000" y="1905000"/>
            <a:ext cx="2447925" cy="1677988"/>
          </a:xfrm>
          <a:prstGeom prst="rect">
            <a:avLst/>
          </a:prstGeom>
          <a:noFill/>
          <a:ln>
            <a:noFill/>
          </a:ln>
        </p:spPr>
      </p:pic>
      <p:pic>
        <p:nvPicPr>
          <p:cNvPr id="635" name="Google Shape;635;p46"/>
          <p:cNvPicPr preferRelativeResize="0"/>
          <p:nvPr/>
        </p:nvPicPr>
        <p:blipFill rotWithShape="1">
          <a:blip r:embed="rId4">
            <a:alphaModFix/>
          </a:blip>
          <a:srcRect/>
          <a:stretch/>
        </p:blipFill>
        <p:spPr>
          <a:xfrm>
            <a:off x="838200" y="1828800"/>
            <a:ext cx="2447925" cy="1677988"/>
          </a:xfrm>
          <a:prstGeom prst="rect">
            <a:avLst/>
          </a:prstGeom>
          <a:noFill/>
          <a:ln>
            <a:noFill/>
          </a:ln>
        </p:spPr>
      </p:pic>
      <p:pic>
        <p:nvPicPr>
          <p:cNvPr id="636" name="Google Shape;636;p46"/>
          <p:cNvPicPr preferRelativeResize="0"/>
          <p:nvPr/>
        </p:nvPicPr>
        <p:blipFill rotWithShape="1">
          <a:blip r:embed="rId5">
            <a:alphaModFix/>
          </a:blip>
          <a:srcRect/>
          <a:stretch/>
        </p:blipFill>
        <p:spPr>
          <a:xfrm>
            <a:off x="990600" y="3505200"/>
            <a:ext cx="4191000" cy="1600200"/>
          </a:xfrm>
          <a:prstGeom prst="rect">
            <a:avLst/>
          </a:prstGeom>
          <a:noFill/>
          <a:ln w="9525" cap="flat" cmpd="sng">
            <a:solidFill>
              <a:schemeClr val="accent1"/>
            </a:solidFill>
            <a:prstDash val="solid"/>
            <a:miter lim="800000"/>
            <a:headEnd type="none" w="sm" len="sm"/>
            <a:tailEnd type="none" w="sm" len="sm"/>
          </a:ln>
        </p:spPr>
      </p:pic>
      <p:pic>
        <p:nvPicPr>
          <p:cNvPr id="637" name="Google Shape;637;p46"/>
          <p:cNvPicPr preferRelativeResize="0"/>
          <p:nvPr/>
        </p:nvPicPr>
        <p:blipFill rotWithShape="1">
          <a:blip r:embed="rId6">
            <a:alphaModFix/>
          </a:blip>
          <a:srcRect/>
          <a:stretch/>
        </p:blipFill>
        <p:spPr>
          <a:xfrm>
            <a:off x="6096000" y="3657600"/>
            <a:ext cx="2819400" cy="990600"/>
          </a:xfrm>
          <a:prstGeom prst="rect">
            <a:avLst/>
          </a:prstGeom>
          <a:noFill/>
          <a:ln w="9525" cap="flat" cmpd="sng">
            <a:solidFill>
              <a:schemeClr val="accent1"/>
            </a:solidFill>
            <a:prstDash val="solid"/>
            <a:miter lim="800000"/>
            <a:headEnd type="none" w="sm" len="sm"/>
            <a:tailEnd type="none" w="sm" len="sm"/>
          </a:ln>
        </p:spPr>
      </p:pic>
      <p:sp>
        <p:nvSpPr>
          <p:cNvPr id="638" name="Google Shape;638;p4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34</a:t>
            </a:fld>
            <a:endParaRPr/>
          </a:p>
        </p:txBody>
      </p:sp>
    </p:spTree>
  </p:cSld>
  <p:clrMapOvr>
    <a:masterClrMapping/>
  </p:clrMapOvr>
  <p:transition spd="slow">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4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Projection</a:t>
            </a:r>
            <a:r>
              <a:rPr lang="en-US" sz="2800"/>
              <a:t>	</a:t>
            </a:r>
            <a:endParaRPr/>
          </a:p>
        </p:txBody>
      </p:sp>
      <p:sp>
        <p:nvSpPr>
          <p:cNvPr id="645" name="Google Shape;645;p4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b="1"/>
              <a:t>Projection in computer graphics</a:t>
            </a:r>
            <a:r>
              <a:rPr lang="en-US"/>
              <a:t> means the transformation of a three-dimensional (3D) area into a two-dimensional (2D) area. </a:t>
            </a:r>
            <a:endParaRPr/>
          </a:p>
        </p:txBody>
      </p:sp>
      <p:pic>
        <p:nvPicPr>
          <p:cNvPr id="646" name="Google Shape;646;p47"/>
          <p:cNvPicPr preferRelativeResize="0"/>
          <p:nvPr/>
        </p:nvPicPr>
        <p:blipFill rotWithShape="1">
          <a:blip r:embed="rId3">
            <a:alphaModFix/>
          </a:blip>
          <a:srcRect/>
          <a:stretch/>
        </p:blipFill>
        <p:spPr>
          <a:xfrm>
            <a:off x="2209800" y="3657600"/>
            <a:ext cx="3951288" cy="2724150"/>
          </a:xfrm>
          <a:prstGeom prst="rect">
            <a:avLst/>
          </a:prstGeom>
          <a:noFill/>
          <a:ln>
            <a:noFill/>
          </a:ln>
        </p:spPr>
      </p:pic>
      <p:sp>
        <p:nvSpPr>
          <p:cNvPr id="647" name="Google Shape;647;p4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35</a:t>
            </a:fld>
            <a:endParaRPr/>
          </a:p>
        </p:txBody>
      </p:sp>
    </p:spTree>
  </p:cSld>
  <p:clrMapOvr>
    <a:masterClrMapping/>
  </p:clrMapOvr>
  <p:transition spd="slow">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4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Taxonomy of Projections</a:t>
            </a:r>
            <a:endParaRPr/>
          </a:p>
        </p:txBody>
      </p:sp>
      <p:grpSp>
        <p:nvGrpSpPr>
          <p:cNvPr id="654" name="Google Shape;654;p48"/>
          <p:cNvGrpSpPr/>
          <p:nvPr/>
        </p:nvGrpSpPr>
        <p:grpSpPr>
          <a:xfrm>
            <a:off x="577850" y="1773238"/>
            <a:ext cx="7858125" cy="3743325"/>
            <a:chOff x="364" y="1117"/>
            <a:chExt cx="4950" cy="2358"/>
          </a:xfrm>
        </p:grpSpPr>
        <p:sp>
          <p:nvSpPr>
            <p:cNvPr id="655" name="Google Shape;655;p48"/>
            <p:cNvSpPr txBox="1"/>
            <p:nvPr/>
          </p:nvSpPr>
          <p:spPr>
            <a:xfrm>
              <a:off x="1644" y="1117"/>
              <a:ext cx="2445" cy="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a:solidFill>
                    <a:schemeClr val="dk1"/>
                  </a:solidFill>
                  <a:latin typeface="Tahoma"/>
                  <a:ea typeface="Tahoma"/>
                  <a:cs typeface="Tahoma"/>
                  <a:sym typeface="Tahoma"/>
                </a:rPr>
                <a:t>Planar geometric projection</a:t>
              </a:r>
              <a:endParaRPr/>
            </a:p>
          </p:txBody>
        </p:sp>
        <p:cxnSp>
          <p:nvCxnSpPr>
            <p:cNvPr id="656" name="Google Shape;656;p48"/>
            <p:cNvCxnSpPr/>
            <p:nvPr/>
          </p:nvCxnSpPr>
          <p:spPr>
            <a:xfrm flipH="1">
              <a:off x="2160" y="1440"/>
              <a:ext cx="480" cy="277"/>
            </a:xfrm>
            <a:prstGeom prst="straightConnector1">
              <a:avLst/>
            </a:prstGeom>
            <a:noFill/>
            <a:ln w="19050" cap="flat" cmpd="sng">
              <a:solidFill>
                <a:schemeClr val="dk1"/>
              </a:solidFill>
              <a:prstDash val="solid"/>
              <a:round/>
              <a:headEnd type="none" w="med" len="med"/>
              <a:tailEnd type="none" w="med" len="med"/>
            </a:ln>
          </p:spPr>
        </p:cxnSp>
        <p:cxnSp>
          <p:nvCxnSpPr>
            <p:cNvPr id="657" name="Google Shape;657;p48"/>
            <p:cNvCxnSpPr/>
            <p:nvPr/>
          </p:nvCxnSpPr>
          <p:spPr>
            <a:xfrm>
              <a:off x="3152" y="1434"/>
              <a:ext cx="592" cy="263"/>
            </a:xfrm>
            <a:prstGeom prst="straightConnector1">
              <a:avLst/>
            </a:prstGeom>
            <a:noFill/>
            <a:ln w="19050" cap="flat" cmpd="sng">
              <a:solidFill>
                <a:schemeClr val="dk1"/>
              </a:solidFill>
              <a:prstDash val="solid"/>
              <a:round/>
              <a:headEnd type="none" w="med" len="med"/>
              <a:tailEnd type="none" w="med" len="med"/>
            </a:ln>
          </p:spPr>
        </p:cxnSp>
        <p:sp>
          <p:nvSpPr>
            <p:cNvPr id="658" name="Google Shape;658;p48"/>
            <p:cNvSpPr txBox="1"/>
            <p:nvPr/>
          </p:nvSpPr>
          <p:spPr>
            <a:xfrm>
              <a:off x="1632" y="1680"/>
              <a:ext cx="625"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a:solidFill>
                    <a:schemeClr val="dk1"/>
                  </a:solidFill>
                  <a:latin typeface="Tahoma"/>
                  <a:ea typeface="Tahoma"/>
                  <a:cs typeface="Tahoma"/>
                  <a:sym typeface="Tahoma"/>
                </a:rPr>
                <a:t>Parallel</a:t>
              </a:r>
              <a:endParaRPr/>
            </a:p>
          </p:txBody>
        </p:sp>
        <p:sp>
          <p:nvSpPr>
            <p:cNvPr id="659" name="Google Shape;659;p48"/>
            <p:cNvSpPr txBox="1"/>
            <p:nvPr/>
          </p:nvSpPr>
          <p:spPr>
            <a:xfrm>
              <a:off x="3504" y="1680"/>
              <a:ext cx="918"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a:solidFill>
                    <a:schemeClr val="dk1"/>
                  </a:solidFill>
                  <a:latin typeface="Tahoma"/>
                  <a:ea typeface="Tahoma"/>
                  <a:cs typeface="Tahoma"/>
                  <a:sym typeface="Tahoma"/>
                </a:rPr>
                <a:t>Perspective</a:t>
              </a:r>
              <a:endParaRPr/>
            </a:p>
          </p:txBody>
        </p:sp>
        <p:cxnSp>
          <p:nvCxnSpPr>
            <p:cNvPr id="660" name="Google Shape;660;p48"/>
            <p:cNvCxnSpPr/>
            <p:nvPr/>
          </p:nvCxnSpPr>
          <p:spPr>
            <a:xfrm flipH="1">
              <a:off x="1296" y="1968"/>
              <a:ext cx="480" cy="277"/>
            </a:xfrm>
            <a:prstGeom prst="straightConnector1">
              <a:avLst/>
            </a:prstGeom>
            <a:noFill/>
            <a:ln w="19050" cap="flat" cmpd="sng">
              <a:solidFill>
                <a:schemeClr val="dk1"/>
              </a:solidFill>
              <a:prstDash val="solid"/>
              <a:round/>
              <a:headEnd type="none" w="med" len="med"/>
              <a:tailEnd type="none" w="med" len="med"/>
            </a:ln>
          </p:spPr>
        </p:cxnSp>
        <p:cxnSp>
          <p:nvCxnSpPr>
            <p:cNvPr id="661" name="Google Shape;661;p48"/>
            <p:cNvCxnSpPr/>
            <p:nvPr/>
          </p:nvCxnSpPr>
          <p:spPr>
            <a:xfrm>
              <a:off x="2160" y="1968"/>
              <a:ext cx="448" cy="283"/>
            </a:xfrm>
            <a:prstGeom prst="straightConnector1">
              <a:avLst/>
            </a:prstGeom>
            <a:noFill/>
            <a:ln w="19050" cap="flat" cmpd="sng">
              <a:solidFill>
                <a:schemeClr val="dk1"/>
              </a:solidFill>
              <a:prstDash val="solid"/>
              <a:round/>
              <a:headEnd type="none" w="med" len="med"/>
              <a:tailEnd type="none" w="med" len="med"/>
            </a:ln>
          </p:spPr>
        </p:cxnSp>
        <p:sp>
          <p:nvSpPr>
            <p:cNvPr id="662" name="Google Shape;662;p48"/>
            <p:cNvSpPr txBox="1"/>
            <p:nvPr/>
          </p:nvSpPr>
          <p:spPr>
            <a:xfrm>
              <a:off x="720" y="2256"/>
              <a:ext cx="1035"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a:solidFill>
                    <a:schemeClr val="dk1"/>
                  </a:solidFill>
                  <a:latin typeface="Tahoma"/>
                  <a:ea typeface="Tahoma"/>
                  <a:cs typeface="Tahoma"/>
                  <a:sym typeface="Tahoma"/>
                </a:rPr>
                <a:t>Orthographic</a:t>
              </a:r>
              <a:endParaRPr/>
            </a:p>
          </p:txBody>
        </p:sp>
        <p:sp>
          <p:nvSpPr>
            <p:cNvPr id="663" name="Google Shape;663;p48"/>
            <p:cNvSpPr txBox="1"/>
            <p:nvPr/>
          </p:nvSpPr>
          <p:spPr>
            <a:xfrm>
              <a:off x="2319" y="2256"/>
              <a:ext cx="652"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a:solidFill>
                    <a:schemeClr val="dk1"/>
                  </a:solidFill>
                  <a:latin typeface="Tahoma"/>
                  <a:ea typeface="Tahoma"/>
                  <a:cs typeface="Tahoma"/>
                  <a:sym typeface="Tahoma"/>
                </a:rPr>
                <a:t>Oblique</a:t>
              </a:r>
              <a:endParaRPr/>
            </a:p>
          </p:txBody>
        </p:sp>
        <p:cxnSp>
          <p:nvCxnSpPr>
            <p:cNvPr id="664" name="Google Shape;664;p48"/>
            <p:cNvCxnSpPr/>
            <p:nvPr/>
          </p:nvCxnSpPr>
          <p:spPr>
            <a:xfrm flipH="1">
              <a:off x="720" y="2523"/>
              <a:ext cx="300" cy="222"/>
            </a:xfrm>
            <a:prstGeom prst="straightConnector1">
              <a:avLst/>
            </a:prstGeom>
            <a:noFill/>
            <a:ln w="19050" cap="flat" cmpd="sng">
              <a:solidFill>
                <a:schemeClr val="dk1"/>
              </a:solidFill>
              <a:prstDash val="solid"/>
              <a:round/>
              <a:headEnd type="none" w="med" len="med"/>
              <a:tailEnd type="none" w="med" len="med"/>
            </a:ln>
          </p:spPr>
        </p:cxnSp>
        <p:cxnSp>
          <p:nvCxnSpPr>
            <p:cNvPr id="665" name="Google Shape;665;p48"/>
            <p:cNvCxnSpPr/>
            <p:nvPr/>
          </p:nvCxnSpPr>
          <p:spPr>
            <a:xfrm flipH="1">
              <a:off x="1008" y="2523"/>
              <a:ext cx="194" cy="510"/>
            </a:xfrm>
            <a:prstGeom prst="straightConnector1">
              <a:avLst/>
            </a:prstGeom>
            <a:noFill/>
            <a:ln w="19050" cap="flat" cmpd="sng">
              <a:solidFill>
                <a:schemeClr val="dk1"/>
              </a:solidFill>
              <a:prstDash val="solid"/>
              <a:round/>
              <a:headEnd type="none" w="med" len="med"/>
              <a:tailEnd type="none" w="med" len="med"/>
            </a:ln>
          </p:spPr>
        </p:cxnSp>
        <p:cxnSp>
          <p:nvCxnSpPr>
            <p:cNvPr id="666" name="Google Shape;666;p48"/>
            <p:cNvCxnSpPr/>
            <p:nvPr/>
          </p:nvCxnSpPr>
          <p:spPr>
            <a:xfrm>
              <a:off x="1383" y="2523"/>
              <a:ext cx="9" cy="702"/>
            </a:xfrm>
            <a:prstGeom prst="straightConnector1">
              <a:avLst/>
            </a:prstGeom>
            <a:noFill/>
            <a:ln w="19050" cap="flat" cmpd="sng">
              <a:solidFill>
                <a:schemeClr val="dk1"/>
              </a:solidFill>
              <a:prstDash val="solid"/>
              <a:round/>
              <a:headEnd type="none" w="med" len="med"/>
              <a:tailEnd type="none" w="med" len="med"/>
            </a:ln>
          </p:spPr>
        </p:cxnSp>
        <p:cxnSp>
          <p:nvCxnSpPr>
            <p:cNvPr id="667" name="Google Shape;667;p48"/>
            <p:cNvCxnSpPr/>
            <p:nvPr/>
          </p:nvCxnSpPr>
          <p:spPr>
            <a:xfrm>
              <a:off x="1565" y="2523"/>
              <a:ext cx="211" cy="318"/>
            </a:xfrm>
            <a:prstGeom prst="straightConnector1">
              <a:avLst/>
            </a:prstGeom>
            <a:noFill/>
            <a:ln w="19050" cap="flat" cmpd="sng">
              <a:solidFill>
                <a:schemeClr val="dk1"/>
              </a:solidFill>
              <a:prstDash val="solid"/>
              <a:round/>
              <a:headEnd type="none" w="med" len="med"/>
              <a:tailEnd type="none" w="med" len="med"/>
            </a:ln>
          </p:spPr>
        </p:cxnSp>
        <p:sp>
          <p:nvSpPr>
            <p:cNvPr id="668" name="Google Shape;668;p48"/>
            <p:cNvSpPr txBox="1"/>
            <p:nvPr/>
          </p:nvSpPr>
          <p:spPr>
            <a:xfrm>
              <a:off x="364" y="2690"/>
              <a:ext cx="384"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a:solidFill>
                    <a:schemeClr val="dk1"/>
                  </a:solidFill>
                  <a:latin typeface="Tahoma"/>
                  <a:ea typeface="Tahoma"/>
                  <a:cs typeface="Tahoma"/>
                  <a:sym typeface="Tahoma"/>
                </a:rPr>
                <a:t>Top</a:t>
              </a:r>
              <a:endParaRPr/>
            </a:p>
          </p:txBody>
        </p:sp>
        <p:sp>
          <p:nvSpPr>
            <p:cNvPr id="669" name="Google Shape;669;p48"/>
            <p:cNvSpPr txBox="1"/>
            <p:nvPr/>
          </p:nvSpPr>
          <p:spPr>
            <a:xfrm>
              <a:off x="624" y="2985"/>
              <a:ext cx="487"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a:solidFill>
                    <a:schemeClr val="dk1"/>
                  </a:solidFill>
                  <a:latin typeface="Tahoma"/>
                  <a:ea typeface="Tahoma"/>
                  <a:cs typeface="Tahoma"/>
                  <a:sym typeface="Tahoma"/>
                </a:rPr>
                <a:t>Front</a:t>
              </a:r>
              <a:endParaRPr/>
            </a:p>
          </p:txBody>
        </p:sp>
        <p:sp>
          <p:nvSpPr>
            <p:cNvPr id="670" name="Google Shape;670;p48"/>
            <p:cNvSpPr txBox="1"/>
            <p:nvPr/>
          </p:nvSpPr>
          <p:spPr>
            <a:xfrm>
              <a:off x="1104" y="3225"/>
              <a:ext cx="414"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a:solidFill>
                    <a:schemeClr val="dk1"/>
                  </a:solidFill>
                  <a:latin typeface="Tahoma"/>
                  <a:ea typeface="Tahoma"/>
                  <a:cs typeface="Tahoma"/>
                  <a:sym typeface="Tahoma"/>
                </a:rPr>
                <a:t>Side</a:t>
              </a:r>
              <a:endParaRPr/>
            </a:p>
          </p:txBody>
        </p:sp>
        <p:sp>
          <p:nvSpPr>
            <p:cNvPr id="671" name="Google Shape;671;p48"/>
            <p:cNvSpPr txBox="1"/>
            <p:nvPr/>
          </p:nvSpPr>
          <p:spPr>
            <a:xfrm>
              <a:off x="1392" y="2793"/>
              <a:ext cx="995"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a:solidFill>
                    <a:schemeClr val="dk1"/>
                  </a:solidFill>
                  <a:latin typeface="Tahoma"/>
                  <a:ea typeface="Tahoma"/>
                  <a:cs typeface="Tahoma"/>
                  <a:sym typeface="Tahoma"/>
                </a:rPr>
                <a:t>Axonometric</a:t>
              </a:r>
              <a:endParaRPr/>
            </a:p>
          </p:txBody>
        </p:sp>
        <p:cxnSp>
          <p:nvCxnSpPr>
            <p:cNvPr id="672" name="Google Shape;672;p48"/>
            <p:cNvCxnSpPr/>
            <p:nvPr/>
          </p:nvCxnSpPr>
          <p:spPr>
            <a:xfrm>
              <a:off x="2653" y="2523"/>
              <a:ext cx="28" cy="276"/>
            </a:xfrm>
            <a:prstGeom prst="straightConnector1">
              <a:avLst/>
            </a:prstGeom>
            <a:noFill/>
            <a:ln w="19050" cap="flat" cmpd="sng">
              <a:solidFill>
                <a:schemeClr val="dk1"/>
              </a:solidFill>
              <a:prstDash val="solid"/>
              <a:round/>
              <a:headEnd type="none" w="med" len="med"/>
              <a:tailEnd type="none" w="med" len="med"/>
            </a:ln>
          </p:spPr>
        </p:cxnSp>
        <p:sp>
          <p:nvSpPr>
            <p:cNvPr id="673" name="Google Shape;673;p48"/>
            <p:cNvSpPr txBox="1"/>
            <p:nvPr/>
          </p:nvSpPr>
          <p:spPr>
            <a:xfrm>
              <a:off x="2489" y="2799"/>
              <a:ext cx="648"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a:solidFill>
                    <a:schemeClr val="dk1"/>
                  </a:solidFill>
                  <a:latin typeface="Tahoma"/>
                  <a:ea typeface="Tahoma"/>
                  <a:cs typeface="Tahoma"/>
                  <a:sym typeface="Tahoma"/>
                </a:rPr>
                <a:t>Cabinet</a:t>
              </a:r>
              <a:endParaRPr/>
            </a:p>
          </p:txBody>
        </p:sp>
        <p:cxnSp>
          <p:nvCxnSpPr>
            <p:cNvPr id="674" name="Google Shape;674;p48"/>
            <p:cNvCxnSpPr/>
            <p:nvPr/>
          </p:nvCxnSpPr>
          <p:spPr>
            <a:xfrm>
              <a:off x="2744" y="2523"/>
              <a:ext cx="753" cy="564"/>
            </a:xfrm>
            <a:prstGeom prst="straightConnector1">
              <a:avLst/>
            </a:prstGeom>
            <a:noFill/>
            <a:ln w="19050" cap="flat" cmpd="sng">
              <a:solidFill>
                <a:schemeClr val="dk1"/>
              </a:solidFill>
              <a:prstDash val="solid"/>
              <a:round/>
              <a:headEnd type="none" w="med" len="med"/>
              <a:tailEnd type="none" w="med" len="med"/>
            </a:ln>
          </p:spPr>
        </p:cxnSp>
        <p:sp>
          <p:nvSpPr>
            <p:cNvPr id="675" name="Google Shape;675;p48"/>
            <p:cNvSpPr txBox="1"/>
            <p:nvPr/>
          </p:nvSpPr>
          <p:spPr>
            <a:xfrm>
              <a:off x="3113" y="3135"/>
              <a:ext cx="676"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a:solidFill>
                    <a:schemeClr val="dk1"/>
                  </a:solidFill>
                  <a:latin typeface="Tahoma"/>
                  <a:ea typeface="Tahoma"/>
                  <a:cs typeface="Tahoma"/>
                  <a:sym typeface="Tahoma"/>
                </a:rPr>
                <a:t>Cavalier</a:t>
              </a:r>
              <a:endParaRPr/>
            </a:p>
          </p:txBody>
        </p:sp>
        <p:cxnSp>
          <p:nvCxnSpPr>
            <p:cNvPr id="676" name="Google Shape;676;p48"/>
            <p:cNvCxnSpPr/>
            <p:nvPr/>
          </p:nvCxnSpPr>
          <p:spPr>
            <a:xfrm>
              <a:off x="2880" y="2523"/>
              <a:ext cx="857" cy="324"/>
            </a:xfrm>
            <a:prstGeom prst="straightConnector1">
              <a:avLst/>
            </a:prstGeom>
            <a:noFill/>
            <a:ln w="19050" cap="flat" cmpd="sng">
              <a:solidFill>
                <a:schemeClr val="dk1"/>
              </a:solidFill>
              <a:prstDash val="solid"/>
              <a:round/>
              <a:headEnd type="none" w="med" len="med"/>
              <a:tailEnd type="none" w="med" len="med"/>
            </a:ln>
          </p:spPr>
        </p:cxnSp>
        <p:sp>
          <p:nvSpPr>
            <p:cNvPr id="677" name="Google Shape;677;p48"/>
            <p:cNvSpPr txBox="1"/>
            <p:nvPr/>
          </p:nvSpPr>
          <p:spPr>
            <a:xfrm>
              <a:off x="3545" y="2847"/>
              <a:ext cx="514"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a:solidFill>
                    <a:schemeClr val="dk1"/>
                  </a:solidFill>
                  <a:latin typeface="Tahoma"/>
                  <a:ea typeface="Tahoma"/>
                  <a:cs typeface="Tahoma"/>
                  <a:sym typeface="Tahoma"/>
                </a:rPr>
                <a:t>Other</a:t>
              </a:r>
              <a:endParaRPr/>
            </a:p>
          </p:txBody>
        </p:sp>
        <p:cxnSp>
          <p:nvCxnSpPr>
            <p:cNvPr id="678" name="Google Shape;678;p48"/>
            <p:cNvCxnSpPr/>
            <p:nvPr/>
          </p:nvCxnSpPr>
          <p:spPr>
            <a:xfrm flipH="1">
              <a:off x="3486" y="1968"/>
              <a:ext cx="240" cy="288"/>
            </a:xfrm>
            <a:prstGeom prst="straightConnector1">
              <a:avLst/>
            </a:prstGeom>
            <a:noFill/>
            <a:ln w="19050" cap="flat" cmpd="sng">
              <a:solidFill>
                <a:schemeClr val="dk1"/>
              </a:solidFill>
              <a:prstDash val="solid"/>
              <a:round/>
              <a:headEnd type="none" w="med" len="med"/>
              <a:tailEnd type="none" w="med" len="med"/>
            </a:ln>
          </p:spPr>
        </p:cxnSp>
        <p:sp>
          <p:nvSpPr>
            <p:cNvPr id="679" name="Google Shape;679;p48"/>
            <p:cNvSpPr txBox="1"/>
            <p:nvPr/>
          </p:nvSpPr>
          <p:spPr>
            <a:xfrm>
              <a:off x="3107" y="2256"/>
              <a:ext cx="815"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a:solidFill>
                    <a:schemeClr val="dk1"/>
                  </a:solidFill>
                  <a:latin typeface="Tahoma"/>
                  <a:ea typeface="Tahoma"/>
                  <a:cs typeface="Tahoma"/>
                  <a:sym typeface="Tahoma"/>
                </a:rPr>
                <a:t>One-point</a:t>
              </a:r>
              <a:endParaRPr/>
            </a:p>
          </p:txBody>
        </p:sp>
        <p:cxnSp>
          <p:nvCxnSpPr>
            <p:cNvPr id="680" name="Google Shape;680;p48"/>
            <p:cNvCxnSpPr/>
            <p:nvPr/>
          </p:nvCxnSpPr>
          <p:spPr>
            <a:xfrm>
              <a:off x="4014" y="1968"/>
              <a:ext cx="336" cy="528"/>
            </a:xfrm>
            <a:prstGeom prst="straightConnector1">
              <a:avLst/>
            </a:prstGeom>
            <a:noFill/>
            <a:ln w="19050" cap="flat" cmpd="sng">
              <a:solidFill>
                <a:schemeClr val="dk1"/>
              </a:solidFill>
              <a:prstDash val="solid"/>
              <a:round/>
              <a:headEnd type="none" w="med" len="med"/>
              <a:tailEnd type="none" w="med" len="med"/>
            </a:ln>
          </p:spPr>
        </p:cxnSp>
        <p:sp>
          <p:nvSpPr>
            <p:cNvPr id="681" name="Google Shape;681;p48"/>
            <p:cNvSpPr txBox="1"/>
            <p:nvPr/>
          </p:nvSpPr>
          <p:spPr>
            <a:xfrm>
              <a:off x="3923" y="2500"/>
              <a:ext cx="828"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a:solidFill>
                    <a:schemeClr val="dk1"/>
                  </a:solidFill>
                  <a:latin typeface="Tahoma"/>
                  <a:ea typeface="Tahoma"/>
                  <a:cs typeface="Tahoma"/>
                  <a:sym typeface="Tahoma"/>
                </a:rPr>
                <a:t>Two-point</a:t>
              </a:r>
              <a:endParaRPr/>
            </a:p>
          </p:txBody>
        </p:sp>
        <p:cxnSp>
          <p:nvCxnSpPr>
            <p:cNvPr id="682" name="Google Shape;682;p48"/>
            <p:cNvCxnSpPr/>
            <p:nvPr/>
          </p:nvCxnSpPr>
          <p:spPr>
            <a:xfrm>
              <a:off x="4350" y="1968"/>
              <a:ext cx="480" cy="283"/>
            </a:xfrm>
            <a:prstGeom prst="straightConnector1">
              <a:avLst/>
            </a:prstGeom>
            <a:noFill/>
            <a:ln w="19050" cap="flat" cmpd="sng">
              <a:solidFill>
                <a:schemeClr val="dk1"/>
              </a:solidFill>
              <a:prstDash val="solid"/>
              <a:round/>
              <a:headEnd type="none" w="med" len="med"/>
              <a:tailEnd type="none" w="med" len="med"/>
            </a:ln>
          </p:spPr>
        </p:cxnSp>
        <p:sp>
          <p:nvSpPr>
            <p:cNvPr id="683" name="Google Shape;683;p48"/>
            <p:cNvSpPr txBox="1"/>
            <p:nvPr/>
          </p:nvSpPr>
          <p:spPr>
            <a:xfrm>
              <a:off x="4377" y="2256"/>
              <a:ext cx="937"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a:solidFill>
                    <a:schemeClr val="dk1"/>
                  </a:solidFill>
                  <a:latin typeface="Tahoma"/>
                  <a:ea typeface="Tahoma"/>
                  <a:cs typeface="Tahoma"/>
                  <a:sym typeface="Tahoma"/>
                </a:rPr>
                <a:t>Three-point</a:t>
              </a:r>
              <a:endParaRPr/>
            </a:p>
          </p:txBody>
        </p:sp>
      </p:grpSp>
      <p:sp>
        <p:nvSpPr>
          <p:cNvPr id="684" name="Google Shape;684;p4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36</a:t>
            </a:fld>
            <a:endParaRPr/>
          </a:p>
        </p:txBody>
      </p:sp>
    </p:spTree>
  </p:cSld>
  <p:clrMapOvr>
    <a:masterClrMapping/>
  </p:clrMapOvr>
  <p:transition spd="slow">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4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Projection Transformations</a:t>
            </a:r>
            <a:endParaRPr/>
          </a:p>
        </p:txBody>
      </p:sp>
      <p:sp>
        <p:nvSpPr>
          <p:cNvPr id="691" name="Google Shape;691;p4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Graphics packages generally support two types of projections.</a:t>
            </a:r>
            <a:endParaRPr/>
          </a:p>
          <a:p>
            <a:pPr marL="742950" lvl="1" indent="-285750" algn="l" rtl="0">
              <a:spcBef>
                <a:spcPts val="560"/>
              </a:spcBef>
              <a:spcAft>
                <a:spcPts val="0"/>
              </a:spcAft>
              <a:buClr>
                <a:schemeClr val="dk1"/>
              </a:buClr>
              <a:buSzPts val="2800"/>
              <a:buChar char="–"/>
            </a:pPr>
            <a:r>
              <a:rPr lang="en-US"/>
              <a:t>Parallel projection</a:t>
            </a:r>
            <a:endParaRPr/>
          </a:p>
          <a:p>
            <a:pPr marL="742950" lvl="1" indent="-285750" algn="l" rtl="0">
              <a:spcBef>
                <a:spcPts val="560"/>
              </a:spcBef>
              <a:spcAft>
                <a:spcPts val="0"/>
              </a:spcAft>
              <a:buClr>
                <a:schemeClr val="dk1"/>
              </a:buClr>
              <a:buSzPts val="2800"/>
              <a:buChar char="–"/>
            </a:pPr>
            <a:r>
              <a:rPr lang="en-US"/>
              <a:t>Perspective projection</a:t>
            </a:r>
            <a:endParaRPr/>
          </a:p>
        </p:txBody>
      </p:sp>
      <p:sp>
        <p:nvSpPr>
          <p:cNvPr id="692" name="Google Shape;692;p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37</a:t>
            </a:fld>
            <a:endParaRPr/>
          </a:p>
        </p:txBody>
      </p:sp>
    </p:spTree>
  </p:cSld>
  <p:clrMapOvr>
    <a:masterClrMapping/>
  </p:clrMapOvr>
  <p:transition spd="slow">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5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699" name="Google Shape;699;p5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700" name="Google Shape;700;p50"/>
          <p:cNvPicPr preferRelativeResize="0"/>
          <p:nvPr/>
        </p:nvPicPr>
        <p:blipFill rotWithShape="1">
          <a:blip r:embed="rId3">
            <a:alphaModFix/>
          </a:blip>
          <a:srcRect/>
          <a:stretch/>
        </p:blipFill>
        <p:spPr>
          <a:xfrm>
            <a:off x="2133600" y="1524000"/>
            <a:ext cx="4676775" cy="3790950"/>
          </a:xfrm>
          <a:prstGeom prst="rect">
            <a:avLst/>
          </a:prstGeom>
          <a:noFill/>
          <a:ln>
            <a:noFill/>
          </a:ln>
        </p:spPr>
      </p:pic>
      <p:sp>
        <p:nvSpPr>
          <p:cNvPr id="701" name="Google Shape;701;p5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38</a:t>
            </a:fld>
            <a:endParaRPr/>
          </a:p>
        </p:txBody>
      </p:sp>
    </p:spTree>
  </p:cSld>
  <p:clrMapOvr>
    <a:masterClrMapping/>
  </p:clrMapOvr>
  <p:transition spd="slow">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51"/>
          <p:cNvSpPr txBox="1">
            <a:spLocks noGrp="1"/>
          </p:cNvSpPr>
          <p:nvPr>
            <p:ph type="title"/>
          </p:nvPr>
        </p:nvSpPr>
        <p:spPr>
          <a:xfrm>
            <a:off x="609600" y="0"/>
            <a:ext cx="8229600" cy="6858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FF0000"/>
              </a:buClr>
              <a:buSzPct val="100000"/>
              <a:buFont typeface="Calibri"/>
              <a:buNone/>
            </a:pPr>
            <a:r>
              <a:rPr lang="en-US">
                <a:solidFill>
                  <a:srgbClr val="FF0000"/>
                </a:solidFill>
              </a:rPr>
              <a:t>Parallel projection</a:t>
            </a:r>
            <a:endParaRPr/>
          </a:p>
        </p:txBody>
      </p:sp>
      <p:sp>
        <p:nvSpPr>
          <p:cNvPr id="708" name="Google Shape;708;p51"/>
          <p:cNvSpPr txBox="1">
            <a:spLocks noGrp="1"/>
          </p:cNvSpPr>
          <p:nvPr>
            <p:ph type="body" idx="1"/>
          </p:nvPr>
        </p:nvSpPr>
        <p:spPr>
          <a:xfrm>
            <a:off x="0" y="609600"/>
            <a:ext cx="91440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600"/>
              <a:buChar char="•"/>
            </a:pPr>
            <a:r>
              <a:rPr lang="en-US" sz="2600"/>
              <a:t>Is a projection of an object in 3D space onto a fixed plane (View plane/projection plane), where the rays, known as lines of sight or projection lines, are parallel to each other.</a:t>
            </a:r>
            <a:endParaRPr/>
          </a:p>
          <a:p>
            <a:pPr marL="342900" lvl="0" indent="-342900" algn="l" rtl="0">
              <a:spcBef>
                <a:spcPts val="520"/>
              </a:spcBef>
              <a:spcAft>
                <a:spcPts val="0"/>
              </a:spcAft>
              <a:buClr>
                <a:schemeClr val="dk1"/>
              </a:buClr>
              <a:buSzPts val="2600"/>
              <a:buChar char="•"/>
            </a:pPr>
            <a:r>
              <a:rPr lang="en-US" sz="2600"/>
              <a:t>Parallel projection </a:t>
            </a:r>
            <a:r>
              <a:rPr lang="en-US" sz="2600" u="sng">
                <a:solidFill>
                  <a:srgbClr val="FF0000"/>
                </a:solidFill>
              </a:rPr>
              <a:t>discards z-coordinate </a:t>
            </a:r>
            <a:r>
              <a:rPr lang="en-US" sz="2600"/>
              <a:t>and parallel lines from each vertex on the object are extended until they intersect the view plane. </a:t>
            </a:r>
            <a:endParaRPr/>
          </a:p>
          <a:p>
            <a:pPr marL="342900" lvl="0" indent="-342900" algn="l" rtl="0">
              <a:spcBef>
                <a:spcPts val="520"/>
              </a:spcBef>
              <a:spcAft>
                <a:spcPts val="0"/>
              </a:spcAft>
              <a:buClr>
                <a:schemeClr val="dk1"/>
              </a:buClr>
              <a:buSzPts val="2600"/>
              <a:buChar char="•"/>
            </a:pPr>
            <a:r>
              <a:rPr lang="en-US" sz="2600"/>
              <a:t>In parallel projection, we specify a direction of projection (DOP)instead of center of projection(COP).</a:t>
            </a:r>
            <a:endParaRPr sz="2600"/>
          </a:p>
        </p:txBody>
      </p:sp>
      <p:pic>
        <p:nvPicPr>
          <p:cNvPr id="709" name="Google Shape;709;p51"/>
          <p:cNvPicPr preferRelativeResize="0"/>
          <p:nvPr/>
        </p:nvPicPr>
        <p:blipFill rotWithShape="1">
          <a:blip r:embed="rId3">
            <a:alphaModFix/>
          </a:blip>
          <a:srcRect/>
          <a:stretch/>
        </p:blipFill>
        <p:spPr>
          <a:xfrm>
            <a:off x="2362200" y="4419600"/>
            <a:ext cx="4038600" cy="1828800"/>
          </a:xfrm>
          <a:prstGeom prst="rect">
            <a:avLst/>
          </a:prstGeom>
          <a:noFill/>
          <a:ln>
            <a:noFill/>
          </a:ln>
        </p:spPr>
      </p:pic>
      <p:sp>
        <p:nvSpPr>
          <p:cNvPr id="710" name="Google Shape;710;p5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39</a:t>
            </a:fld>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Introduction to 3D viewing</a:t>
            </a:r>
            <a:endParaRPr/>
          </a:p>
        </p:txBody>
      </p:sp>
      <p:sp>
        <p:nvSpPr>
          <p:cNvPr id="117" name="Google Shape;117;p16"/>
          <p:cNvSpPr txBox="1">
            <a:spLocks noGrp="1"/>
          </p:cNvSpPr>
          <p:nvPr>
            <p:ph type="body" idx="1"/>
          </p:nvPr>
        </p:nvSpPr>
        <p:spPr>
          <a:xfrm>
            <a:off x="533400" y="1447800"/>
            <a:ext cx="7772400" cy="4114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3D is just like taking a photograph! </a:t>
            </a:r>
            <a:endParaRPr/>
          </a:p>
        </p:txBody>
      </p:sp>
      <p:sp>
        <p:nvSpPr>
          <p:cNvPr id="118" name="Google Shape;118;p16"/>
          <p:cNvSpPr/>
          <p:nvPr/>
        </p:nvSpPr>
        <p:spPr>
          <a:xfrm>
            <a:off x="6477000" y="5562600"/>
            <a:ext cx="2514600" cy="914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9" name="Google Shape;119;p16"/>
          <p:cNvPicPr preferRelativeResize="0"/>
          <p:nvPr/>
        </p:nvPicPr>
        <p:blipFill rotWithShape="1">
          <a:blip r:embed="rId3">
            <a:alphaModFix/>
          </a:blip>
          <a:srcRect/>
          <a:stretch/>
        </p:blipFill>
        <p:spPr>
          <a:xfrm>
            <a:off x="1219200" y="2362201"/>
            <a:ext cx="6476999" cy="2971800"/>
          </a:xfrm>
          <a:prstGeom prst="rect">
            <a:avLst/>
          </a:prstGeom>
          <a:noFill/>
          <a:ln>
            <a:noFill/>
          </a:ln>
        </p:spPr>
      </p:pic>
      <p:sp>
        <p:nvSpPr>
          <p:cNvPr id="120" name="Google Shape;120;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spTree>
  </p:cSld>
  <p:clrMapOvr>
    <a:masterClrMapping/>
  </p:clrMapOvr>
  <p:transition spd="slow">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52"/>
          <p:cNvSpPr txBox="1">
            <a:spLocks noGrp="1"/>
          </p:cNvSpPr>
          <p:nvPr>
            <p:ph type="title"/>
          </p:nvPr>
        </p:nvSpPr>
        <p:spPr>
          <a:xfrm>
            <a:off x="457200" y="274638"/>
            <a:ext cx="8229600" cy="1825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b="1"/>
              <a:t>Parallel projection</a:t>
            </a:r>
            <a:endParaRPr/>
          </a:p>
        </p:txBody>
      </p:sp>
      <p:sp>
        <p:nvSpPr>
          <p:cNvPr id="717" name="Google Shape;717;p52"/>
          <p:cNvSpPr txBox="1">
            <a:spLocks noGrp="1"/>
          </p:cNvSpPr>
          <p:nvPr>
            <p:ph type="body" idx="1"/>
          </p:nvPr>
        </p:nvSpPr>
        <p:spPr>
          <a:xfrm>
            <a:off x="304800" y="762000"/>
            <a:ext cx="8839200" cy="5410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a:t>A parallel projection </a:t>
            </a:r>
            <a:r>
              <a:rPr lang="en-US" sz="2400">
                <a:solidFill>
                  <a:srgbClr val="FF0000"/>
                </a:solidFill>
              </a:rPr>
              <a:t>preserves relative proportions of objects</a:t>
            </a:r>
            <a:endParaRPr/>
          </a:p>
          <a:p>
            <a:pPr marL="342900" lvl="0" indent="-342900" algn="l" rtl="0">
              <a:spcBef>
                <a:spcPts val="480"/>
              </a:spcBef>
              <a:spcAft>
                <a:spcPts val="0"/>
              </a:spcAft>
              <a:buClr>
                <a:schemeClr val="dk1"/>
              </a:buClr>
              <a:buSzPts val="2400"/>
              <a:buChar char="•"/>
            </a:pPr>
            <a:r>
              <a:rPr lang="en-US" sz="2400"/>
              <a:t>Example :  Used in computer aided drafting and design to produce scale drawings of three-dimensional objects.</a:t>
            </a:r>
            <a:endParaRPr/>
          </a:p>
        </p:txBody>
      </p:sp>
      <p:pic>
        <p:nvPicPr>
          <p:cNvPr id="718" name="Google Shape;718;p52"/>
          <p:cNvPicPr preferRelativeResize="0"/>
          <p:nvPr/>
        </p:nvPicPr>
        <p:blipFill rotWithShape="1">
          <a:blip r:embed="rId3">
            <a:alphaModFix/>
          </a:blip>
          <a:srcRect/>
          <a:stretch/>
        </p:blipFill>
        <p:spPr>
          <a:xfrm>
            <a:off x="4648200" y="3505200"/>
            <a:ext cx="2514600" cy="2133600"/>
          </a:xfrm>
          <a:prstGeom prst="rect">
            <a:avLst/>
          </a:prstGeom>
          <a:noFill/>
          <a:ln>
            <a:noFill/>
          </a:ln>
        </p:spPr>
      </p:pic>
      <p:pic>
        <p:nvPicPr>
          <p:cNvPr id="719" name="Google Shape;719;p52" descr="4"/>
          <p:cNvPicPr preferRelativeResize="0"/>
          <p:nvPr/>
        </p:nvPicPr>
        <p:blipFill rotWithShape="1">
          <a:blip r:embed="rId4">
            <a:alphaModFix/>
          </a:blip>
          <a:srcRect/>
          <a:stretch/>
        </p:blipFill>
        <p:spPr>
          <a:xfrm>
            <a:off x="533400" y="2819400"/>
            <a:ext cx="2819400" cy="2819400"/>
          </a:xfrm>
          <a:prstGeom prst="rect">
            <a:avLst/>
          </a:prstGeom>
          <a:noFill/>
          <a:ln>
            <a:noFill/>
          </a:ln>
        </p:spPr>
      </p:pic>
      <p:sp>
        <p:nvSpPr>
          <p:cNvPr id="720" name="Google Shape;720;p5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40</a:t>
            </a:fld>
            <a:endParaRPr/>
          </a:p>
        </p:txBody>
      </p:sp>
    </p:spTree>
  </p:cSld>
  <p:clrMapOvr>
    <a:masterClrMapping/>
  </p:clrMapOvr>
  <p:transition spd="slow">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cxnSp>
        <p:nvCxnSpPr>
          <p:cNvPr id="726" name="Google Shape;726;p53"/>
          <p:cNvCxnSpPr/>
          <p:nvPr/>
        </p:nvCxnSpPr>
        <p:spPr>
          <a:xfrm>
            <a:off x="6477000" y="3962400"/>
            <a:ext cx="762000" cy="1588"/>
          </a:xfrm>
          <a:prstGeom prst="straightConnector1">
            <a:avLst/>
          </a:prstGeom>
          <a:noFill/>
          <a:ln w="9525" cap="flat" cmpd="sng">
            <a:solidFill>
              <a:schemeClr val="accent1"/>
            </a:solidFill>
            <a:prstDash val="solid"/>
            <a:round/>
            <a:headEnd type="none" w="sm" len="sm"/>
            <a:tailEnd type="none" w="sm" len="sm"/>
          </a:ln>
        </p:spPr>
      </p:cxnSp>
      <p:sp>
        <p:nvSpPr>
          <p:cNvPr id="727" name="Google Shape;727;p53"/>
          <p:cNvSpPr/>
          <p:nvPr/>
        </p:nvSpPr>
        <p:spPr>
          <a:xfrm>
            <a:off x="7239000" y="3657600"/>
            <a:ext cx="1600200" cy="685800"/>
          </a:xfrm>
          <a:prstGeom prst="roundRect">
            <a:avLst>
              <a:gd name="adj" fmla="val 16667"/>
            </a:avLst>
          </a:prstGeom>
          <a:solidFill>
            <a:schemeClr val="accent1"/>
          </a:solidFill>
          <a:ln w="55000" cap="flat" cmpd="thickThin">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Isometric</a:t>
            </a:r>
            <a:endParaRPr sz="1800" b="1">
              <a:solidFill>
                <a:schemeClr val="lt1"/>
              </a:solidFill>
              <a:latin typeface="Calibri"/>
              <a:ea typeface="Calibri"/>
              <a:cs typeface="Calibri"/>
              <a:sym typeface="Calibri"/>
            </a:endParaRPr>
          </a:p>
        </p:txBody>
      </p:sp>
      <p:pic>
        <p:nvPicPr>
          <p:cNvPr id="728" name="Google Shape;728;p53"/>
          <p:cNvPicPr preferRelativeResize="0"/>
          <p:nvPr/>
        </p:nvPicPr>
        <p:blipFill rotWithShape="1">
          <a:blip r:embed="rId3">
            <a:alphaModFix/>
          </a:blip>
          <a:srcRect/>
          <a:stretch/>
        </p:blipFill>
        <p:spPr>
          <a:xfrm>
            <a:off x="381000" y="1066800"/>
            <a:ext cx="6143625" cy="3438525"/>
          </a:xfrm>
          <a:prstGeom prst="rect">
            <a:avLst/>
          </a:prstGeom>
          <a:noFill/>
          <a:ln>
            <a:noFill/>
          </a:ln>
        </p:spPr>
      </p:pic>
      <p:sp>
        <p:nvSpPr>
          <p:cNvPr id="729" name="Google Shape;729;p5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41</a:t>
            </a:fld>
            <a:endParaRPr/>
          </a:p>
        </p:txBody>
      </p:sp>
    </p:spTree>
  </p:cSld>
  <p:clrMapOvr>
    <a:masterClrMapping/>
  </p:clrMapOvr>
  <p:transition spd="slow">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54"/>
          <p:cNvSpPr txBox="1">
            <a:spLocks noGrp="1"/>
          </p:cNvSpPr>
          <p:nvPr>
            <p:ph type="title"/>
          </p:nvPr>
        </p:nvSpPr>
        <p:spPr>
          <a:xfrm>
            <a:off x="457200" y="274638"/>
            <a:ext cx="8229600" cy="5635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b="1"/>
              <a:t>Orthogonal Projections</a:t>
            </a:r>
            <a:endParaRPr/>
          </a:p>
        </p:txBody>
      </p:sp>
      <p:sp>
        <p:nvSpPr>
          <p:cNvPr id="736" name="Google Shape;736;p54"/>
          <p:cNvSpPr txBox="1">
            <a:spLocks noGrp="1"/>
          </p:cNvSpPr>
          <p:nvPr>
            <p:ph type="body" idx="1"/>
          </p:nvPr>
        </p:nvSpPr>
        <p:spPr>
          <a:xfrm>
            <a:off x="381000" y="1371600"/>
            <a:ext cx="87630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In orthographic projection the direction of projection is normal to the projection of the plane.</a:t>
            </a:r>
            <a:endParaRPr/>
          </a:p>
          <a:p>
            <a:pPr marL="342900" lvl="0" indent="-342900" algn="l" rtl="0">
              <a:spcBef>
                <a:spcPts val="640"/>
              </a:spcBef>
              <a:spcAft>
                <a:spcPts val="0"/>
              </a:spcAft>
              <a:buClr>
                <a:schemeClr val="dk1"/>
              </a:buClr>
              <a:buSzPts val="3200"/>
              <a:buChar char="•"/>
            </a:pPr>
            <a:r>
              <a:rPr lang="en-US"/>
              <a:t>There are three types of orthographic projections </a:t>
            </a:r>
            <a:endParaRPr/>
          </a:p>
          <a:p>
            <a:pPr marL="342900" lvl="0" indent="-342900" algn="l" rtl="0">
              <a:spcBef>
                <a:spcPts val="640"/>
              </a:spcBef>
              <a:spcAft>
                <a:spcPts val="0"/>
              </a:spcAft>
              <a:buClr>
                <a:schemeClr val="dk1"/>
              </a:buClr>
              <a:buSzPts val="3200"/>
              <a:buChar char="•"/>
            </a:pPr>
            <a:r>
              <a:rPr lang="en-US"/>
              <a:t>Front Projection</a:t>
            </a:r>
            <a:endParaRPr/>
          </a:p>
          <a:p>
            <a:pPr marL="342900" lvl="0" indent="-342900" algn="l" rtl="0">
              <a:spcBef>
                <a:spcPts val="640"/>
              </a:spcBef>
              <a:spcAft>
                <a:spcPts val="0"/>
              </a:spcAft>
              <a:buClr>
                <a:schemeClr val="dk1"/>
              </a:buClr>
              <a:buSzPts val="3200"/>
              <a:buChar char="•"/>
            </a:pPr>
            <a:r>
              <a:rPr lang="en-US"/>
              <a:t>Top Projection</a:t>
            </a:r>
            <a:endParaRPr/>
          </a:p>
          <a:p>
            <a:pPr marL="342900" lvl="0" indent="-342900" algn="l" rtl="0">
              <a:spcBef>
                <a:spcPts val="640"/>
              </a:spcBef>
              <a:spcAft>
                <a:spcPts val="0"/>
              </a:spcAft>
              <a:buClr>
                <a:schemeClr val="dk1"/>
              </a:buClr>
              <a:buSzPts val="3200"/>
              <a:buChar char="•"/>
            </a:pPr>
            <a:r>
              <a:rPr lang="en-US"/>
              <a:t>Side Projection</a:t>
            </a:r>
            <a:endParaRPr/>
          </a:p>
          <a:p>
            <a:pPr marL="342900" lvl="0" indent="-139700" algn="l" rtl="0">
              <a:spcBef>
                <a:spcPts val="640"/>
              </a:spcBef>
              <a:spcAft>
                <a:spcPts val="0"/>
              </a:spcAft>
              <a:buClr>
                <a:schemeClr val="dk1"/>
              </a:buClr>
              <a:buSzPts val="3200"/>
              <a:buNone/>
            </a:pPr>
            <a:endParaRPr/>
          </a:p>
        </p:txBody>
      </p:sp>
      <p:sp>
        <p:nvSpPr>
          <p:cNvPr id="737" name="Google Shape;737;p5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42</a:t>
            </a:fld>
            <a:endParaRPr/>
          </a:p>
        </p:txBody>
      </p:sp>
    </p:spTree>
  </p:cSld>
  <p:clrMapOvr>
    <a:masterClrMapping/>
  </p:clrMapOvr>
  <p:transition spd="slow">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55"/>
          <p:cNvSpPr txBox="1">
            <a:spLocks noGrp="1"/>
          </p:cNvSpPr>
          <p:nvPr>
            <p:ph type="title"/>
          </p:nvPr>
        </p:nvSpPr>
        <p:spPr>
          <a:xfrm>
            <a:off x="457200" y="274638"/>
            <a:ext cx="8229600" cy="1825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b="1"/>
              <a:t>Orthogonal Projections</a:t>
            </a:r>
            <a:endParaRPr/>
          </a:p>
        </p:txBody>
      </p:sp>
      <p:sp>
        <p:nvSpPr>
          <p:cNvPr id="744" name="Google Shape;744;p55"/>
          <p:cNvSpPr txBox="1">
            <a:spLocks noGrp="1"/>
          </p:cNvSpPr>
          <p:nvPr>
            <p:ph type="body" idx="1"/>
          </p:nvPr>
        </p:nvSpPr>
        <p:spPr>
          <a:xfrm>
            <a:off x="228600" y="990600"/>
            <a:ext cx="3733800" cy="4525963"/>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l" rtl="0">
              <a:spcBef>
                <a:spcPts val="0"/>
              </a:spcBef>
              <a:spcAft>
                <a:spcPts val="0"/>
              </a:spcAft>
              <a:buClr>
                <a:schemeClr val="dk1"/>
              </a:buClr>
              <a:buSzPct val="100000"/>
              <a:buChar char="•"/>
            </a:pPr>
            <a:r>
              <a:rPr lang="en-US"/>
              <a:t>Orthogonal projections are most often used to produce the front, side, and top views of an object</a:t>
            </a:r>
            <a:endParaRPr/>
          </a:p>
          <a:p>
            <a:pPr marL="342900" lvl="0" indent="-342900" algn="l" rtl="0">
              <a:spcBef>
                <a:spcPts val="544"/>
              </a:spcBef>
              <a:spcAft>
                <a:spcPts val="0"/>
              </a:spcAft>
              <a:buClr>
                <a:schemeClr val="dk1"/>
              </a:buClr>
              <a:buSzPct val="100000"/>
              <a:buChar char="•"/>
            </a:pPr>
            <a:r>
              <a:rPr lang="en-US"/>
              <a:t>Front, side, and rear orthogonal projections of an object are called </a:t>
            </a:r>
            <a:r>
              <a:rPr lang="en-US" u="sng">
                <a:solidFill>
                  <a:srgbClr val="FF0000"/>
                </a:solidFill>
              </a:rPr>
              <a:t>elevations</a:t>
            </a:r>
            <a:r>
              <a:rPr lang="en-US"/>
              <a:t>; and a top orthogonal projection is called a </a:t>
            </a:r>
            <a:r>
              <a:rPr lang="en-US" u="sng">
                <a:solidFill>
                  <a:srgbClr val="FF0000"/>
                </a:solidFill>
              </a:rPr>
              <a:t>plan view</a:t>
            </a:r>
            <a:endParaRPr u="sng">
              <a:solidFill>
                <a:srgbClr val="FF0000"/>
              </a:solidFill>
            </a:endParaRPr>
          </a:p>
        </p:txBody>
      </p:sp>
      <p:pic>
        <p:nvPicPr>
          <p:cNvPr id="745" name="Google Shape;745;p55"/>
          <p:cNvPicPr preferRelativeResize="0"/>
          <p:nvPr/>
        </p:nvPicPr>
        <p:blipFill rotWithShape="1">
          <a:blip r:embed="rId3">
            <a:alphaModFix/>
          </a:blip>
          <a:srcRect/>
          <a:stretch/>
        </p:blipFill>
        <p:spPr>
          <a:xfrm>
            <a:off x="3886200" y="762000"/>
            <a:ext cx="5257800" cy="4800600"/>
          </a:xfrm>
          <a:prstGeom prst="rect">
            <a:avLst/>
          </a:prstGeom>
          <a:noFill/>
          <a:ln>
            <a:noFill/>
          </a:ln>
        </p:spPr>
      </p:pic>
      <p:sp>
        <p:nvSpPr>
          <p:cNvPr id="746" name="Google Shape;746;p5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43</a:t>
            </a:fld>
            <a:endParaRPr/>
          </a:p>
        </p:txBody>
      </p:sp>
    </p:spTree>
  </p:cSld>
  <p:clrMapOvr>
    <a:masterClrMapping/>
  </p:clrMapOvr>
  <p:transition spd="slow">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56"/>
          <p:cNvSpPr txBox="1">
            <a:spLocks noGrp="1"/>
          </p:cNvSpPr>
          <p:nvPr>
            <p:ph type="title"/>
          </p:nvPr>
        </p:nvSpPr>
        <p:spPr>
          <a:xfrm>
            <a:off x="76200" y="0"/>
            <a:ext cx="9067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Axonometric Orthogonal Projections</a:t>
            </a:r>
            <a:endParaRPr/>
          </a:p>
        </p:txBody>
      </p:sp>
      <p:sp>
        <p:nvSpPr>
          <p:cNvPr id="753" name="Google Shape;753;p56"/>
          <p:cNvSpPr txBox="1">
            <a:spLocks noGrp="1"/>
          </p:cNvSpPr>
          <p:nvPr>
            <p:ph type="body" idx="1"/>
          </p:nvPr>
        </p:nvSpPr>
        <p:spPr>
          <a:xfrm>
            <a:off x="381000" y="1219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Orthographic projections that show more than one side of an object are called </a:t>
            </a:r>
            <a:r>
              <a:rPr lang="en-US" b="1">
                <a:solidFill>
                  <a:srgbClr val="FF0000"/>
                </a:solidFill>
              </a:rPr>
              <a:t>axonometric orthographic projections</a:t>
            </a:r>
            <a:r>
              <a:rPr lang="en-US">
                <a:solidFill>
                  <a:srgbClr val="FF0000"/>
                </a:solidFill>
              </a:rPr>
              <a:t>..</a:t>
            </a:r>
            <a:endParaRPr/>
          </a:p>
        </p:txBody>
      </p:sp>
      <p:pic>
        <p:nvPicPr>
          <p:cNvPr id="754" name="Google Shape;754;p56" descr="Principal Planes of Orthographic Projection Archives - Passnownow"/>
          <p:cNvPicPr preferRelativeResize="0"/>
          <p:nvPr/>
        </p:nvPicPr>
        <p:blipFill rotWithShape="1">
          <a:blip r:embed="rId3">
            <a:alphaModFix/>
          </a:blip>
          <a:srcRect/>
          <a:stretch/>
        </p:blipFill>
        <p:spPr>
          <a:xfrm>
            <a:off x="1676400" y="3124200"/>
            <a:ext cx="4876800" cy="2838451"/>
          </a:xfrm>
          <a:prstGeom prst="rect">
            <a:avLst/>
          </a:prstGeom>
          <a:noFill/>
          <a:ln w="9525" cap="flat" cmpd="sng">
            <a:solidFill>
              <a:schemeClr val="accent1"/>
            </a:solidFill>
            <a:prstDash val="solid"/>
            <a:round/>
            <a:headEnd type="none" w="sm" len="sm"/>
            <a:tailEnd type="none" w="sm" len="sm"/>
          </a:ln>
        </p:spPr>
      </p:pic>
      <p:sp>
        <p:nvSpPr>
          <p:cNvPr id="755" name="Google Shape;755;p5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44</a:t>
            </a:fld>
            <a:endParaRPr/>
          </a:p>
        </p:txBody>
      </p:sp>
    </p:spTree>
  </p:cSld>
  <p:clrMapOvr>
    <a:masterClrMapping/>
  </p:clrMapOvr>
  <p:transition spd="slow">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57"/>
          <p:cNvSpPr txBox="1">
            <a:spLocks noGrp="1"/>
          </p:cNvSpPr>
          <p:nvPr>
            <p:ph type="title"/>
          </p:nvPr>
        </p:nvSpPr>
        <p:spPr>
          <a:xfrm>
            <a:off x="76200" y="0"/>
            <a:ext cx="9067800" cy="6858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b="1"/>
              <a:t>Isometric Orthogonal Projections</a:t>
            </a:r>
            <a:endParaRPr/>
          </a:p>
        </p:txBody>
      </p:sp>
      <p:sp>
        <p:nvSpPr>
          <p:cNvPr id="762" name="Google Shape;762;p57"/>
          <p:cNvSpPr txBox="1">
            <a:spLocks noGrp="1"/>
          </p:cNvSpPr>
          <p:nvPr>
            <p:ph type="body" idx="1"/>
          </p:nvPr>
        </p:nvSpPr>
        <p:spPr>
          <a:xfrm>
            <a:off x="0" y="685800"/>
            <a:ext cx="87630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0000"/>
              </a:buClr>
              <a:buSzPts val="3200"/>
              <a:buChar char="•"/>
            </a:pPr>
            <a:r>
              <a:rPr lang="en-US" u="sng">
                <a:solidFill>
                  <a:srgbClr val="FF0000"/>
                </a:solidFill>
              </a:rPr>
              <a:t>Isometric projection </a:t>
            </a:r>
            <a:endParaRPr/>
          </a:p>
          <a:p>
            <a:pPr marL="342900" lvl="0" indent="-342900" algn="l" rtl="0">
              <a:spcBef>
                <a:spcPts val="640"/>
              </a:spcBef>
              <a:spcAft>
                <a:spcPts val="0"/>
              </a:spcAft>
              <a:buClr>
                <a:schemeClr val="dk1"/>
              </a:buClr>
              <a:buSzPts val="3200"/>
              <a:buChar char="•"/>
            </a:pPr>
            <a:r>
              <a:rPr lang="en-US"/>
              <a:t>Here projection plane intersects each coordinate axis in the model coordinate system at an equal distance.</a:t>
            </a:r>
            <a:endParaRPr/>
          </a:p>
          <a:p>
            <a:pPr marL="342900" lvl="0" indent="-342900" algn="l" rtl="0">
              <a:spcBef>
                <a:spcPts val="640"/>
              </a:spcBef>
              <a:spcAft>
                <a:spcPts val="0"/>
              </a:spcAft>
              <a:buClr>
                <a:schemeClr val="dk1"/>
              </a:buClr>
              <a:buSzPts val="3200"/>
              <a:buChar char="•"/>
            </a:pPr>
            <a:r>
              <a:rPr lang="en-US"/>
              <a:t> In this projection parallelism of lines are  preserved but angles are not preserve</a:t>
            </a:r>
            <a:endParaRPr/>
          </a:p>
        </p:txBody>
      </p:sp>
      <p:pic>
        <p:nvPicPr>
          <p:cNvPr id="763" name="Google Shape;763;p57"/>
          <p:cNvPicPr preferRelativeResize="0"/>
          <p:nvPr/>
        </p:nvPicPr>
        <p:blipFill rotWithShape="1">
          <a:blip r:embed="rId3">
            <a:alphaModFix/>
          </a:blip>
          <a:srcRect/>
          <a:stretch/>
        </p:blipFill>
        <p:spPr>
          <a:xfrm>
            <a:off x="4648200" y="3886200"/>
            <a:ext cx="4495800" cy="2714625"/>
          </a:xfrm>
          <a:prstGeom prst="rect">
            <a:avLst/>
          </a:prstGeom>
          <a:noFill/>
          <a:ln>
            <a:noFill/>
          </a:ln>
        </p:spPr>
      </p:pic>
      <p:sp>
        <p:nvSpPr>
          <p:cNvPr id="764" name="Google Shape;764;p5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45</a:t>
            </a:fld>
            <a:endParaRPr/>
          </a:p>
        </p:txBody>
      </p:sp>
    </p:spTree>
  </p:cSld>
  <p:clrMapOvr>
    <a:masterClrMapping/>
  </p:clrMapOvr>
  <p:transition spd="slow">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58"/>
          <p:cNvSpPr txBox="1">
            <a:spLocks noGrp="1"/>
          </p:cNvSpPr>
          <p:nvPr>
            <p:ph type="title"/>
          </p:nvPr>
        </p:nvSpPr>
        <p:spPr>
          <a:xfrm>
            <a:off x="457200" y="274638"/>
            <a:ext cx="8229600" cy="5635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Orthogonal Projection Coordinates</a:t>
            </a:r>
            <a:endParaRPr/>
          </a:p>
        </p:txBody>
      </p:sp>
      <p:sp>
        <p:nvSpPr>
          <p:cNvPr id="771" name="Google Shape;771;p58"/>
          <p:cNvSpPr txBox="1">
            <a:spLocks noGrp="1"/>
          </p:cNvSpPr>
          <p:nvPr>
            <p:ph type="body" idx="1"/>
          </p:nvPr>
        </p:nvSpPr>
        <p:spPr>
          <a:xfrm>
            <a:off x="228600" y="1066800"/>
            <a:ext cx="84582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Char char="•"/>
            </a:pPr>
            <a:r>
              <a:rPr lang="en-US" sz="2800">
                <a:latin typeface="Calibri"/>
                <a:ea typeface="Calibri"/>
                <a:cs typeface="Calibri"/>
                <a:sym typeface="Calibri"/>
              </a:rPr>
              <a:t>With the projection direction parallel to the zview axis, the transformation equations for an orthogonal projection are trivial. </a:t>
            </a:r>
            <a:endParaRPr/>
          </a:p>
          <a:p>
            <a:pPr marL="342900" lvl="0" indent="-342900" algn="l" rtl="0">
              <a:spcBef>
                <a:spcPts val="560"/>
              </a:spcBef>
              <a:spcAft>
                <a:spcPts val="0"/>
              </a:spcAft>
              <a:buClr>
                <a:schemeClr val="dk1"/>
              </a:buClr>
              <a:buSzPts val="2800"/>
              <a:buChar char="•"/>
            </a:pPr>
            <a:r>
              <a:rPr lang="en-US" sz="2800">
                <a:latin typeface="Calibri"/>
                <a:ea typeface="Calibri"/>
                <a:cs typeface="Calibri"/>
                <a:sym typeface="Calibri"/>
              </a:rPr>
              <a:t>For any position (x, y, z) in viewing coordinates, as in</a:t>
            </a:r>
            <a:endParaRPr/>
          </a:p>
          <a:p>
            <a:pPr marL="342900" lvl="0" indent="-342900" algn="l" rtl="0">
              <a:spcBef>
                <a:spcPts val="560"/>
              </a:spcBef>
              <a:spcAft>
                <a:spcPts val="0"/>
              </a:spcAft>
              <a:buClr>
                <a:schemeClr val="dk1"/>
              </a:buClr>
              <a:buSzPts val="2800"/>
              <a:buNone/>
            </a:pPr>
            <a:r>
              <a:rPr lang="en-US" sz="2800">
                <a:latin typeface="Calibri"/>
                <a:ea typeface="Calibri"/>
                <a:cs typeface="Calibri"/>
                <a:sym typeface="Calibri"/>
              </a:rPr>
              <a:t>    Figure below, the projection coordinates are </a:t>
            </a:r>
            <a:endParaRPr/>
          </a:p>
          <a:p>
            <a:pPr marL="342900" lvl="0" indent="-342900" algn="l" rtl="0">
              <a:spcBef>
                <a:spcPts val="560"/>
              </a:spcBef>
              <a:spcAft>
                <a:spcPts val="0"/>
              </a:spcAft>
              <a:buClr>
                <a:schemeClr val="dk1"/>
              </a:buClr>
              <a:buSzPts val="2800"/>
              <a:buNone/>
            </a:pPr>
            <a:r>
              <a:rPr lang="en-US" sz="2800">
                <a:latin typeface="Calibri"/>
                <a:ea typeface="Calibri"/>
                <a:cs typeface="Calibri"/>
                <a:sym typeface="Calibri"/>
              </a:rPr>
              <a:t>     xp = x, yp = y</a:t>
            </a:r>
            <a:endParaRPr sz="2800">
              <a:latin typeface="Calibri"/>
              <a:ea typeface="Calibri"/>
              <a:cs typeface="Calibri"/>
              <a:sym typeface="Calibri"/>
            </a:endParaRPr>
          </a:p>
        </p:txBody>
      </p:sp>
      <p:pic>
        <p:nvPicPr>
          <p:cNvPr id="772" name="Google Shape;772;p58"/>
          <p:cNvPicPr preferRelativeResize="0"/>
          <p:nvPr/>
        </p:nvPicPr>
        <p:blipFill rotWithShape="1">
          <a:blip r:embed="rId3">
            <a:alphaModFix/>
          </a:blip>
          <a:srcRect/>
          <a:stretch/>
        </p:blipFill>
        <p:spPr>
          <a:xfrm>
            <a:off x="2895600" y="3733800"/>
            <a:ext cx="4733925" cy="2409825"/>
          </a:xfrm>
          <a:prstGeom prst="rect">
            <a:avLst/>
          </a:prstGeom>
          <a:noFill/>
          <a:ln>
            <a:noFill/>
          </a:ln>
        </p:spPr>
      </p:pic>
      <p:sp>
        <p:nvSpPr>
          <p:cNvPr id="773" name="Google Shape;773;p5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46</a:t>
            </a:fld>
            <a:endParaRPr/>
          </a:p>
        </p:txBody>
      </p:sp>
    </p:spTree>
  </p:cSld>
  <p:clrMapOvr>
    <a:masterClrMapping/>
  </p:clrMapOvr>
  <p:transition spd="slow">
    <p:fade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59"/>
          <p:cNvSpPr txBox="1">
            <a:spLocks noGrp="1"/>
          </p:cNvSpPr>
          <p:nvPr>
            <p:ph type="title"/>
          </p:nvPr>
        </p:nvSpPr>
        <p:spPr>
          <a:xfrm>
            <a:off x="457200" y="0"/>
            <a:ext cx="8229600" cy="6858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Calibri"/>
              <a:buNone/>
            </a:pPr>
            <a:r>
              <a:rPr lang="en-US" sz="2400" b="1"/>
              <a:t>Clipping Window and Orthogonal-Projection View Volume</a:t>
            </a:r>
            <a:endParaRPr sz="2400"/>
          </a:p>
        </p:txBody>
      </p:sp>
      <p:sp>
        <p:nvSpPr>
          <p:cNvPr id="780" name="Google Shape;780;p59"/>
          <p:cNvSpPr txBox="1">
            <a:spLocks noGrp="1"/>
          </p:cNvSpPr>
          <p:nvPr>
            <p:ph type="body" idx="1"/>
          </p:nvPr>
        </p:nvSpPr>
        <p:spPr>
          <a:xfrm>
            <a:off x="228600" y="838200"/>
            <a:ext cx="83820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3600"/>
              <a:buChar char="•"/>
            </a:pPr>
            <a:r>
              <a:rPr lang="en-US" sz="3600"/>
              <a:t>In OpenGL, we set up a clipping window for three-dimensional, by choosing </a:t>
            </a:r>
            <a:r>
              <a:rPr lang="en-US" sz="3600" u="sng">
                <a:solidFill>
                  <a:srgbClr val="FF0000"/>
                </a:solidFill>
              </a:rPr>
              <a:t>two-dimensional coordinate positions for its lower-left and upper-right corners.</a:t>
            </a:r>
            <a:endParaRPr/>
          </a:p>
        </p:txBody>
      </p:sp>
      <p:sp>
        <p:nvSpPr>
          <p:cNvPr id="781" name="Google Shape;781;p5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47</a:t>
            </a:fld>
            <a:endParaRPr/>
          </a:p>
        </p:txBody>
      </p:sp>
    </p:spTree>
  </p:cSld>
  <p:clrMapOvr>
    <a:masterClrMapping/>
  </p:clrMapOvr>
  <p:transition spd="slow">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60"/>
          <p:cNvSpPr txBox="1">
            <a:spLocks noGrp="1"/>
          </p:cNvSpPr>
          <p:nvPr>
            <p:ph type="title"/>
          </p:nvPr>
        </p:nvSpPr>
        <p:spPr>
          <a:xfrm>
            <a:off x="457200" y="0"/>
            <a:ext cx="8229600" cy="6858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Calibri"/>
              <a:buNone/>
            </a:pPr>
            <a:r>
              <a:rPr lang="en-US" sz="2400" b="1"/>
              <a:t>Clipping Window and Orthogonal-Projection View Volume</a:t>
            </a:r>
            <a:endParaRPr sz="2400"/>
          </a:p>
        </p:txBody>
      </p:sp>
      <p:sp>
        <p:nvSpPr>
          <p:cNvPr id="788" name="Google Shape;788;p60"/>
          <p:cNvSpPr txBox="1">
            <a:spLocks noGrp="1"/>
          </p:cNvSpPr>
          <p:nvPr>
            <p:ph type="body" idx="1"/>
          </p:nvPr>
        </p:nvSpPr>
        <p:spPr>
          <a:xfrm>
            <a:off x="228600" y="838200"/>
            <a:ext cx="89154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2800"/>
              <a:buChar char="•"/>
            </a:pPr>
            <a:r>
              <a:rPr lang="en-US" sz="2800"/>
              <a:t>For 3D viewing, the clipping window is positioned on the view plane with its edges parallel to the x</a:t>
            </a:r>
            <a:r>
              <a:rPr lang="en-US" sz="2800" baseline="-25000"/>
              <a:t>view</a:t>
            </a:r>
            <a:r>
              <a:rPr lang="en-US" sz="2800"/>
              <a:t> and y</a:t>
            </a:r>
            <a:r>
              <a:rPr lang="en-US" sz="2800" baseline="-25000"/>
              <a:t>view</a:t>
            </a:r>
            <a:r>
              <a:rPr lang="en-US" sz="2800"/>
              <a:t> axes, as shown in Figure below . </a:t>
            </a:r>
            <a:endParaRPr sz="2800"/>
          </a:p>
        </p:txBody>
      </p:sp>
      <p:pic>
        <p:nvPicPr>
          <p:cNvPr id="789" name="Google Shape;789;p60"/>
          <p:cNvPicPr preferRelativeResize="0"/>
          <p:nvPr/>
        </p:nvPicPr>
        <p:blipFill rotWithShape="1">
          <a:blip r:embed="rId3">
            <a:alphaModFix/>
          </a:blip>
          <a:srcRect/>
          <a:stretch/>
        </p:blipFill>
        <p:spPr>
          <a:xfrm>
            <a:off x="1524000" y="2209800"/>
            <a:ext cx="5715000" cy="3429000"/>
          </a:xfrm>
          <a:prstGeom prst="rect">
            <a:avLst/>
          </a:prstGeom>
          <a:noFill/>
          <a:ln>
            <a:noFill/>
          </a:ln>
        </p:spPr>
      </p:pic>
      <p:sp>
        <p:nvSpPr>
          <p:cNvPr id="790" name="Google Shape;790;p6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48</a:t>
            </a:fld>
            <a:endParaRPr/>
          </a:p>
        </p:txBody>
      </p:sp>
    </p:spTree>
  </p:cSld>
  <p:clrMapOvr>
    <a:masterClrMapping/>
  </p:clrMapOvr>
  <p:transition spd="slow">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796" name="Google Shape;796;p61"/>
          <p:cNvSpPr txBox="1">
            <a:spLocks noGrp="1"/>
          </p:cNvSpPr>
          <p:nvPr>
            <p:ph type="title"/>
          </p:nvPr>
        </p:nvSpPr>
        <p:spPr>
          <a:xfrm>
            <a:off x="457200" y="0"/>
            <a:ext cx="8229600" cy="6858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Calibri"/>
              <a:buNone/>
            </a:pPr>
            <a:r>
              <a:rPr lang="en-US" sz="2400" b="1"/>
              <a:t>Clipping Window and Orthogonal-Projection View Volume</a:t>
            </a:r>
            <a:endParaRPr sz="2400"/>
          </a:p>
        </p:txBody>
      </p:sp>
      <p:sp>
        <p:nvSpPr>
          <p:cNvPr id="797" name="Google Shape;797;p61"/>
          <p:cNvSpPr txBox="1">
            <a:spLocks noGrp="1"/>
          </p:cNvSpPr>
          <p:nvPr>
            <p:ph type="body" idx="1"/>
          </p:nvPr>
        </p:nvSpPr>
        <p:spPr>
          <a:xfrm>
            <a:off x="0" y="838200"/>
            <a:ext cx="87630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Char char="•"/>
            </a:pPr>
            <a:r>
              <a:rPr lang="en-US" sz="2800"/>
              <a:t>The edges of the clipping window specify the x and y limits for the part of the scene that we want to display.</a:t>
            </a:r>
            <a:endParaRPr/>
          </a:p>
          <a:p>
            <a:pPr marL="342900" lvl="0" indent="-342900" algn="l" rtl="0">
              <a:spcBef>
                <a:spcPts val="560"/>
              </a:spcBef>
              <a:spcAft>
                <a:spcPts val="0"/>
              </a:spcAft>
              <a:buClr>
                <a:schemeClr val="dk1"/>
              </a:buClr>
              <a:buSzPts val="2800"/>
              <a:buChar char="•"/>
            </a:pPr>
            <a:r>
              <a:rPr lang="en-US" sz="2800"/>
              <a:t>These limits are used to form the top, bottom, and two sides of a clipping region called the </a:t>
            </a:r>
            <a:r>
              <a:rPr lang="en-US" sz="2800" u="sng">
                <a:solidFill>
                  <a:srgbClr val="FF0000"/>
                </a:solidFill>
              </a:rPr>
              <a:t>orthogonal-projection view volume.</a:t>
            </a:r>
            <a:endParaRPr sz="2800" u="sng">
              <a:solidFill>
                <a:srgbClr val="FF0000"/>
              </a:solidFill>
            </a:endParaRPr>
          </a:p>
        </p:txBody>
      </p:sp>
      <p:pic>
        <p:nvPicPr>
          <p:cNvPr id="798" name="Google Shape;798;p61"/>
          <p:cNvPicPr preferRelativeResize="0"/>
          <p:nvPr/>
        </p:nvPicPr>
        <p:blipFill rotWithShape="1">
          <a:blip r:embed="rId3">
            <a:alphaModFix/>
          </a:blip>
          <a:srcRect/>
          <a:stretch/>
        </p:blipFill>
        <p:spPr>
          <a:xfrm>
            <a:off x="3276600" y="3276600"/>
            <a:ext cx="4800600" cy="2743200"/>
          </a:xfrm>
          <a:prstGeom prst="rect">
            <a:avLst/>
          </a:prstGeom>
          <a:noFill/>
          <a:ln>
            <a:noFill/>
          </a:ln>
        </p:spPr>
      </p:pic>
      <p:sp>
        <p:nvSpPr>
          <p:cNvPr id="799" name="Google Shape;799;p6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49</a:t>
            </a:fld>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3600"/>
              <a:t>3D viewing concepts</a:t>
            </a:r>
            <a:br>
              <a:rPr lang="en-US" sz="3600"/>
            </a:br>
            <a:endParaRPr sz="3600"/>
          </a:p>
        </p:txBody>
      </p:sp>
      <p:sp>
        <p:nvSpPr>
          <p:cNvPr id="127" name="Google Shape;127;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spcBef>
                <a:spcPts val="0"/>
              </a:spcBef>
              <a:spcAft>
                <a:spcPts val="0"/>
              </a:spcAft>
              <a:buClr>
                <a:schemeClr val="dk1"/>
              </a:buClr>
              <a:buSzPct val="100000"/>
              <a:buNone/>
            </a:pPr>
            <a:r>
              <a:rPr lang="en-US" b="1"/>
              <a:t>Overview of Three-Dimensional Viewing Concepts</a:t>
            </a:r>
            <a:endParaRPr/>
          </a:p>
          <a:p>
            <a:pPr marL="342900" lvl="0" indent="-342900" algn="l" rtl="0">
              <a:spcBef>
                <a:spcPts val="496"/>
              </a:spcBef>
              <a:spcAft>
                <a:spcPts val="0"/>
              </a:spcAft>
              <a:buClr>
                <a:schemeClr val="dk1"/>
              </a:buClr>
              <a:buSzPct val="100000"/>
              <a:buChar char="•"/>
            </a:pPr>
            <a:r>
              <a:rPr lang="en-US"/>
              <a:t>When we model a three-dimensional scene, each object in the scene is typically defined with a set of surfaces that form a closed boundary around the object interior.</a:t>
            </a:r>
            <a:endParaRPr/>
          </a:p>
          <a:p>
            <a:pPr marL="342900" lvl="0" indent="-342900" algn="l" rtl="0">
              <a:spcBef>
                <a:spcPts val="496"/>
              </a:spcBef>
              <a:spcAft>
                <a:spcPts val="0"/>
              </a:spcAft>
              <a:buClr>
                <a:schemeClr val="dk1"/>
              </a:buClr>
              <a:buSzPct val="100000"/>
              <a:buChar char="•"/>
            </a:pPr>
            <a:r>
              <a:rPr lang="en-US"/>
              <a:t>In addition to procedures that generate views of the surface features of an object, graphics packages sometimes provide routines for displaying internal components or cross sectional views of a solid object.</a:t>
            </a:r>
            <a:endParaRPr/>
          </a:p>
          <a:p>
            <a:pPr marL="342900" lvl="0" indent="-342900" algn="l" rtl="0">
              <a:spcBef>
                <a:spcPts val="496"/>
              </a:spcBef>
              <a:spcAft>
                <a:spcPts val="0"/>
              </a:spcAft>
              <a:buClr>
                <a:schemeClr val="dk1"/>
              </a:buClr>
              <a:buSzPct val="100000"/>
              <a:buChar char="•"/>
            </a:pPr>
            <a:r>
              <a:rPr lang="en-US"/>
              <a:t>Many processes in three-dimensional viewing, such as the clipping routines, are similar to those in the two-dimensional viewing pipeline.</a:t>
            </a:r>
            <a:endParaRPr/>
          </a:p>
          <a:p>
            <a:pPr marL="342900" lvl="0" indent="-342900" algn="l" rtl="0">
              <a:spcBef>
                <a:spcPts val="496"/>
              </a:spcBef>
              <a:spcAft>
                <a:spcPts val="0"/>
              </a:spcAft>
              <a:buClr>
                <a:schemeClr val="dk1"/>
              </a:buClr>
              <a:buSzPct val="100000"/>
              <a:buChar char="•"/>
            </a:pPr>
            <a:r>
              <a:rPr lang="en-US"/>
              <a:t>But three-dimensional viewing involves some tasks that are not present in two dimensional Viewing</a:t>
            </a:r>
            <a:endParaRPr/>
          </a:p>
        </p:txBody>
      </p:sp>
      <p:sp>
        <p:nvSpPr>
          <p:cNvPr id="128" name="Google Shape;128;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a:p>
        </p:txBody>
      </p:sp>
    </p:spTree>
  </p:cSld>
  <p:clrMapOvr>
    <a:masterClrMapping/>
  </p:clrMapOvr>
  <p:transition spd="slow">
    <p:fade thruBlk="1"/>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62"/>
          <p:cNvSpPr txBox="1">
            <a:spLocks noGrp="1"/>
          </p:cNvSpPr>
          <p:nvPr>
            <p:ph type="title"/>
          </p:nvPr>
        </p:nvSpPr>
        <p:spPr>
          <a:xfrm>
            <a:off x="457200" y="0"/>
            <a:ext cx="8229600" cy="6858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Calibri"/>
              <a:buNone/>
            </a:pPr>
            <a:r>
              <a:rPr lang="en-US" sz="2400" b="1"/>
              <a:t>Clipping Window and Orthogonal-Projection View Volume</a:t>
            </a:r>
            <a:endParaRPr sz="2400"/>
          </a:p>
        </p:txBody>
      </p:sp>
      <p:sp>
        <p:nvSpPr>
          <p:cNvPr id="806" name="Google Shape;806;p62"/>
          <p:cNvSpPr txBox="1">
            <a:spLocks noGrp="1"/>
          </p:cNvSpPr>
          <p:nvPr>
            <p:ph type="body" idx="1"/>
          </p:nvPr>
        </p:nvSpPr>
        <p:spPr>
          <a:xfrm>
            <a:off x="381000" y="9144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Projection lines are perpendicular to the view plane, these four boundaries are planes that are also perpendicular to the view plane and that pass through the edges of the clipping window to form an infinite clipping region, as in Figure below.</a:t>
            </a:r>
            <a:endParaRPr/>
          </a:p>
        </p:txBody>
      </p:sp>
      <p:pic>
        <p:nvPicPr>
          <p:cNvPr id="807" name="Google Shape;807;p62"/>
          <p:cNvPicPr preferRelativeResize="0"/>
          <p:nvPr/>
        </p:nvPicPr>
        <p:blipFill rotWithShape="1">
          <a:blip r:embed="rId3">
            <a:alphaModFix/>
          </a:blip>
          <a:srcRect/>
          <a:stretch/>
        </p:blipFill>
        <p:spPr>
          <a:xfrm>
            <a:off x="4114800" y="3505200"/>
            <a:ext cx="3581400" cy="2667000"/>
          </a:xfrm>
          <a:prstGeom prst="rect">
            <a:avLst/>
          </a:prstGeom>
          <a:noFill/>
          <a:ln>
            <a:noFill/>
          </a:ln>
        </p:spPr>
      </p:pic>
      <p:sp>
        <p:nvSpPr>
          <p:cNvPr id="808" name="Google Shape;808;p6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50</a:t>
            </a:fld>
            <a:endParaRPr/>
          </a:p>
        </p:txBody>
      </p:sp>
    </p:spTree>
  </p:cSld>
  <p:clrMapOvr>
    <a:masterClrMapping/>
  </p:clrMapOvr>
  <p:transition spd="slow">
    <p:fade thruBlk="1"/>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63"/>
          <p:cNvSpPr txBox="1">
            <a:spLocks noGrp="1"/>
          </p:cNvSpPr>
          <p:nvPr>
            <p:ph type="title"/>
          </p:nvPr>
        </p:nvSpPr>
        <p:spPr>
          <a:xfrm>
            <a:off x="457200" y="0"/>
            <a:ext cx="8229600" cy="6858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Calibri"/>
              <a:buNone/>
            </a:pPr>
            <a:r>
              <a:rPr lang="en-US" sz="2400" b="1"/>
              <a:t>Clipping Window and Orthogonal-Projection View Volume</a:t>
            </a:r>
            <a:endParaRPr sz="2400"/>
          </a:p>
        </p:txBody>
      </p:sp>
      <p:sp>
        <p:nvSpPr>
          <p:cNvPr id="815" name="Google Shape;815;p63"/>
          <p:cNvSpPr txBox="1">
            <a:spLocks noGrp="1"/>
          </p:cNvSpPr>
          <p:nvPr>
            <p:ph type="body" idx="1"/>
          </p:nvPr>
        </p:nvSpPr>
        <p:spPr>
          <a:xfrm>
            <a:off x="381000" y="838200"/>
            <a:ext cx="87630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a:t>These two planes are called the </a:t>
            </a:r>
            <a:r>
              <a:rPr lang="en-US" sz="2400" u="sng">
                <a:solidFill>
                  <a:srgbClr val="FF0000"/>
                </a:solidFill>
              </a:rPr>
              <a:t>near-far clipping planes</a:t>
            </a:r>
            <a:r>
              <a:rPr lang="en-US" sz="2400"/>
              <a:t>, or the front-back clipping planes.</a:t>
            </a:r>
            <a:endParaRPr/>
          </a:p>
          <a:p>
            <a:pPr marL="342900" lvl="0" indent="-342900" algn="l" rtl="0">
              <a:spcBef>
                <a:spcPts val="480"/>
              </a:spcBef>
              <a:spcAft>
                <a:spcPts val="0"/>
              </a:spcAft>
              <a:buClr>
                <a:schemeClr val="dk1"/>
              </a:buClr>
              <a:buSzPts val="2400"/>
              <a:buChar char="•"/>
            </a:pPr>
            <a:r>
              <a:rPr lang="en-US" sz="2400"/>
              <a:t>When the near and far planes are specified, we obtain a finite </a:t>
            </a:r>
            <a:r>
              <a:rPr lang="en-US" sz="2400" u="sng">
                <a:solidFill>
                  <a:srgbClr val="FF0000"/>
                </a:solidFill>
              </a:rPr>
              <a:t>orthogonal view volume </a:t>
            </a:r>
            <a:r>
              <a:rPr lang="en-US" sz="2400"/>
              <a:t>that is a rectangular parallelepiped, as shown in Figure below along with one possible placement for the view plane</a:t>
            </a:r>
            <a:endParaRPr sz="2400"/>
          </a:p>
        </p:txBody>
      </p:sp>
      <p:pic>
        <p:nvPicPr>
          <p:cNvPr id="816" name="Google Shape;816;p63"/>
          <p:cNvPicPr preferRelativeResize="0"/>
          <p:nvPr/>
        </p:nvPicPr>
        <p:blipFill rotWithShape="1">
          <a:blip r:embed="rId3">
            <a:alphaModFix/>
          </a:blip>
          <a:srcRect/>
          <a:stretch/>
        </p:blipFill>
        <p:spPr>
          <a:xfrm>
            <a:off x="3048000" y="3048000"/>
            <a:ext cx="5562600" cy="3200400"/>
          </a:xfrm>
          <a:prstGeom prst="rect">
            <a:avLst/>
          </a:prstGeom>
          <a:noFill/>
          <a:ln>
            <a:noFill/>
          </a:ln>
        </p:spPr>
      </p:pic>
      <p:pic>
        <p:nvPicPr>
          <p:cNvPr id="817" name="Google Shape;817;p63"/>
          <p:cNvPicPr preferRelativeResize="0"/>
          <p:nvPr/>
        </p:nvPicPr>
        <p:blipFill rotWithShape="1">
          <a:blip r:embed="rId4">
            <a:alphaModFix/>
          </a:blip>
          <a:srcRect/>
          <a:stretch/>
        </p:blipFill>
        <p:spPr>
          <a:xfrm>
            <a:off x="609600" y="3657600"/>
            <a:ext cx="2057400" cy="1905000"/>
          </a:xfrm>
          <a:prstGeom prst="rect">
            <a:avLst/>
          </a:prstGeom>
          <a:noFill/>
          <a:ln>
            <a:noFill/>
          </a:ln>
        </p:spPr>
      </p:pic>
      <p:sp>
        <p:nvSpPr>
          <p:cNvPr id="818" name="Google Shape;818;p6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51</a:t>
            </a:fld>
            <a:endParaRPr/>
          </a:p>
        </p:txBody>
      </p:sp>
    </p:spTree>
  </p:cSld>
  <p:clrMapOvr>
    <a:masterClrMapping/>
  </p:clrMapOvr>
  <p:transition spd="slow">
    <p:fade thruBlk="1"/>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64"/>
          <p:cNvSpPr txBox="1">
            <a:spLocks noGrp="1"/>
          </p:cNvSpPr>
          <p:nvPr>
            <p:ph type="body" idx="1"/>
          </p:nvPr>
        </p:nvSpPr>
        <p:spPr>
          <a:xfrm>
            <a:off x="0" y="0"/>
            <a:ext cx="88392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glOrtho </a:t>
            </a:r>
            <a:endParaRPr/>
          </a:p>
          <a:p>
            <a:pPr marL="342900" lvl="0" indent="-342900" algn="l" rtl="0">
              <a:spcBef>
                <a:spcPts val="560"/>
              </a:spcBef>
              <a:spcAft>
                <a:spcPts val="0"/>
              </a:spcAft>
              <a:buClr>
                <a:schemeClr val="dk1"/>
              </a:buClr>
              <a:buSzPts val="2800"/>
              <a:buNone/>
            </a:pPr>
            <a:r>
              <a:rPr lang="en-US" sz="2800"/>
              <a:t>    glOrtho(GLdouble left,GLdouble right,GLdouble bottom,</a:t>
            </a:r>
            <a:br>
              <a:rPr lang="en-US" sz="2800"/>
            </a:br>
            <a:r>
              <a:rPr lang="en-US" sz="2800"/>
              <a:t>GLdouble top,GLdouble zNear,GLdouble zFar); </a:t>
            </a:r>
            <a:r>
              <a:rPr lang="en-US" sz="1600"/>
              <a:t/>
            </a:r>
            <a:br>
              <a:rPr lang="en-US" sz="1600"/>
            </a:br>
            <a:endParaRPr sz="1600"/>
          </a:p>
        </p:txBody>
      </p:sp>
      <p:sp>
        <p:nvSpPr>
          <p:cNvPr id="825" name="Google Shape;825;p64" descr="PPT - On to OpenGL PowerPoint Presentation, free download - ID:5409179"/>
          <p:cNvSpPr/>
          <p:nvPr/>
        </p:nvSpPr>
        <p:spPr>
          <a:xfrm>
            <a:off x="63500" y="-136525"/>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6" name="Google Shape;826;p64"/>
          <p:cNvSpPr/>
          <p:nvPr/>
        </p:nvSpPr>
        <p:spPr>
          <a:xfrm>
            <a:off x="0" y="1676400"/>
            <a:ext cx="5867400" cy="452431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Left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The coordinates for the left vertical clipping plane.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right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The coordinates for the right vertical clipping plane.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bottom</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The coordinates for the bottom horizontal clipping plane.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top</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The coordinates for the top horizontal clipping plans.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zNear</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The distances to the nearer depth clipping plane. This distance is negative if the plane is to be behind the viewer.</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zFar</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The distances to the farther depth clipping plane. This distance is negative if the plane is to be behind the viewer</a:t>
            </a:r>
            <a:endParaRPr sz="1800">
              <a:solidFill>
                <a:schemeClr val="dk1"/>
              </a:solidFill>
              <a:latin typeface="Calibri"/>
              <a:ea typeface="Calibri"/>
              <a:cs typeface="Calibri"/>
              <a:sym typeface="Calibri"/>
            </a:endParaRPr>
          </a:p>
        </p:txBody>
      </p:sp>
      <p:pic>
        <p:nvPicPr>
          <p:cNvPr id="827" name="Google Shape;827;p64" descr="How to use glOrtho() in OpenGL? - Stack Overflow"/>
          <p:cNvPicPr preferRelativeResize="0"/>
          <p:nvPr/>
        </p:nvPicPr>
        <p:blipFill rotWithShape="1">
          <a:blip r:embed="rId3">
            <a:alphaModFix/>
          </a:blip>
          <a:srcRect/>
          <a:stretch/>
        </p:blipFill>
        <p:spPr>
          <a:xfrm>
            <a:off x="5943600" y="2133600"/>
            <a:ext cx="3200400" cy="3200400"/>
          </a:xfrm>
          <a:prstGeom prst="rect">
            <a:avLst/>
          </a:prstGeom>
          <a:noFill/>
          <a:ln>
            <a:noFill/>
          </a:ln>
        </p:spPr>
      </p:pic>
      <p:sp>
        <p:nvSpPr>
          <p:cNvPr id="828" name="Google Shape;828;p6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52</a:t>
            </a:fld>
            <a:endParaRPr/>
          </a:p>
        </p:txBody>
      </p:sp>
    </p:spTree>
  </p:cSld>
  <p:clrMapOvr>
    <a:masterClrMapping/>
  </p:clrMapOvr>
  <p:transition spd="slow">
    <p:fade thruBlk="1"/>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65"/>
          <p:cNvSpPr txBox="1">
            <a:spLocks noGrp="1"/>
          </p:cNvSpPr>
          <p:nvPr>
            <p:ph type="title"/>
          </p:nvPr>
        </p:nvSpPr>
        <p:spPr>
          <a:xfrm>
            <a:off x="457200" y="0"/>
            <a:ext cx="8229600" cy="6858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Calibri"/>
              <a:buNone/>
            </a:pPr>
            <a:r>
              <a:rPr lang="en-US" sz="2400" b="1"/>
              <a:t>Clipping Window and Orthogonal-Projection View Volume</a:t>
            </a:r>
            <a:endParaRPr sz="2400"/>
          </a:p>
        </p:txBody>
      </p:sp>
      <p:sp>
        <p:nvSpPr>
          <p:cNvPr id="835" name="Google Shape;835;p65"/>
          <p:cNvSpPr txBox="1">
            <a:spLocks noGrp="1"/>
          </p:cNvSpPr>
          <p:nvPr>
            <p:ph type="body" idx="1"/>
          </p:nvPr>
        </p:nvSpPr>
        <p:spPr>
          <a:xfrm>
            <a:off x="228600" y="914400"/>
            <a:ext cx="84582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0000"/>
              </a:buClr>
              <a:buSzPts val="2400"/>
              <a:buChar char="•"/>
            </a:pPr>
            <a:r>
              <a:rPr lang="en-US" sz="2400" b="1" u="sng">
                <a:solidFill>
                  <a:srgbClr val="FF0000"/>
                </a:solidFill>
              </a:rPr>
              <a:t>Normalization Transformation for an Orthogonal Projection</a:t>
            </a:r>
            <a:endParaRPr/>
          </a:p>
          <a:p>
            <a:pPr marL="342900" lvl="0" indent="-139700" algn="l" rtl="0">
              <a:spcBef>
                <a:spcPts val="640"/>
              </a:spcBef>
              <a:spcAft>
                <a:spcPts val="0"/>
              </a:spcAft>
              <a:buClr>
                <a:schemeClr val="dk1"/>
              </a:buClr>
              <a:buSzPts val="3200"/>
              <a:buNone/>
            </a:pPr>
            <a:endParaRPr/>
          </a:p>
        </p:txBody>
      </p:sp>
      <p:pic>
        <p:nvPicPr>
          <p:cNvPr id="836" name="Google Shape;836;p65"/>
          <p:cNvPicPr preferRelativeResize="0"/>
          <p:nvPr/>
        </p:nvPicPr>
        <p:blipFill rotWithShape="1">
          <a:blip r:embed="rId3">
            <a:alphaModFix/>
          </a:blip>
          <a:srcRect/>
          <a:stretch/>
        </p:blipFill>
        <p:spPr>
          <a:xfrm>
            <a:off x="685800" y="1447800"/>
            <a:ext cx="5486400" cy="2790825"/>
          </a:xfrm>
          <a:prstGeom prst="rect">
            <a:avLst/>
          </a:prstGeom>
          <a:noFill/>
          <a:ln>
            <a:noFill/>
          </a:ln>
        </p:spPr>
      </p:pic>
      <p:pic>
        <p:nvPicPr>
          <p:cNvPr id="837" name="Google Shape;837;p65"/>
          <p:cNvPicPr preferRelativeResize="0"/>
          <p:nvPr/>
        </p:nvPicPr>
        <p:blipFill rotWithShape="1">
          <a:blip r:embed="rId4">
            <a:alphaModFix/>
          </a:blip>
          <a:srcRect/>
          <a:stretch/>
        </p:blipFill>
        <p:spPr>
          <a:xfrm>
            <a:off x="2971800" y="4038600"/>
            <a:ext cx="5534025" cy="1905000"/>
          </a:xfrm>
          <a:prstGeom prst="rect">
            <a:avLst/>
          </a:prstGeom>
          <a:noFill/>
          <a:ln w="9525" cap="flat" cmpd="sng">
            <a:solidFill>
              <a:schemeClr val="accent1"/>
            </a:solidFill>
            <a:prstDash val="solid"/>
            <a:miter lim="800000"/>
            <a:headEnd type="none" w="sm" len="sm"/>
            <a:tailEnd type="none" w="sm" len="sm"/>
          </a:ln>
        </p:spPr>
      </p:pic>
      <p:sp>
        <p:nvSpPr>
          <p:cNvPr id="838" name="Google Shape;838;p6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53</a:t>
            </a:fld>
            <a:endParaRPr/>
          </a:p>
        </p:txBody>
      </p:sp>
    </p:spTree>
  </p:cSld>
  <p:clrMapOvr>
    <a:masterClrMapping/>
  </p:clrMapOvr>
  <p:transition spd="slow">
    <p:fade thruBlk="1"/>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66"/>
          <p:cNvSpPr txBox="1">
            <a:spLocks noGrp="1"/>
          </p:cNvSpPr>
          <p:nvPr>
            <p:ph type="title"/>
          </p:nvPr>
        </p:nvSpPr>
        <p:spPr>
          <a:xfrm>
            <a:off x="457200" y="274638"/>
            <a:ext cx="8229600" cy="4873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Perspective projection</a:t>
            </a:r>
            <a:endParaRPr/>
          </a:p>
        </p:txBody>
      </p:sp>
      <p:sp>
        <p:nvSpPr>
          <p:cNvPr id="845" name="Google Shape;845;p66"/>
          <p:cNvSpPr txBox="1">
            <a:spLocks noGrp="1"/>
          </p:cNvSpPr>
          <p:nvPr>
            <p:ph type="body" idx="1"/>
          </p:nvPr>
        </p:nvSpPr>
        <p:spPr>
          <a:xfrm>
            <a:off x="0" y="914400"/>
            <a:ext cx="8839200" cy="5029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a:t>In perspective projection, the distance from the center of projection to project plane is finite and the size of the object varies inversely with distance which looks more realistic.</a:t>
            </a:r>
            <a:endParaRPr/>
          </a:p>
          <a:p>
            <a:pPr marL="342900" lvl="0" indent="-342900" algn="l" rtl="0">
              <a:spcBef>
                <a:spcPts val="480"/>
              </a:spcBef>
              <a:spcAft>
                <a:spcPts val="0"/>
              </a:spcAft>
              <a:buClr>
                <a:schemeClr val="dk1"/>
              </a:buClr>
              <a:buSzPts val="2400"/>
              <a:buChar char="•"/>
            </a:pPr>
            <a:r>
              <a:rPr lang="en-US" sz="2400"/>
              <a:t>The distance and angles are not preserved and parallel lines do not remain parallel. Instead, they all converge at a single point called </a:t>
            </a:r>
            <a:r>
              <a:rPr lang="en-US" sz="2400" b="1"/>
              <a:t>center of projection</a:t>
            </a:r>
            <a:r>
              <a:rPr lang="en-US" sz="2400"/>
              <a:t> or </a:t>
            </a:r>
            <a:r>
              <a:rPr lang="en-US" sz="2400" b="1"/>
              <a:t>projection reference point</a:t>
            </a:r>
            <a:r>
              <a:rPr lang="en-US" sz="2400"/>
              <a:t>.</a:t>
            </a:r>
            <a:endParaRPr sz="2400"/>
          </a:p>
        </p:txBody>
      </p:sp>
      <p:pic>
        <p:nvPicPr>
          <p:cNvPr id="846" name="Google Shape;846;p66"/>
          <p:cNvPicPr preferRelativeResize="0"/>
          <p:nvPr/>
        </p:nvPicPr>
        <p:blipFill rotWithShape="1">
          <a:blip r:embed="rId3">
            <a:alphaModFix/>
          </a:blip>
          <a:srcRect/>
          <a:stretch/>
        </p:blipFill>
        <p:spPr>
          <a:xfrm>
            <a:off x="457200" y="3581400"/>
            <a:ext cx="4267200" cy="2514600"/>
          </a:xfrm>
          <a:prstGeom prst="rect">
            <a:avLst/>
          </a:prstGeom>
          <a:noFill/>
          <a:ln>
            <a:noFill/>
          </a:ln>
        </p:spPr>
      </p:pic>
      <p:pic>
        <p:nvPicPr>
          <p:cNvPr id="847" name="Google Shape;847;p66"/>
          <p:cNvPicPr preferRelativeResize="0"/>
          <p:nvPr/>
        </p:nvPicPr>
        <p:blipFill rotWithShape="1">
          <a:blip r:embed="rId4">
            <a:alphaModFix/>
          </a:blip>
          <a:srcRect/>
          <a:stretch/>
        </p:blipFill>
        <p:spPr>
          <a:xfrm>
            <a:off x="4876800" y="3733800"/>
            <a:ext cx="3848100" cy="2257425"/>
          </a:xfrm>
          <a:prstGeom prst="rect">
            <a:avLst/>
          </a:prstGeom>
          <a:noFill/>
          <a:ln>
            <a:noFill/>
          </a:ln>
        </p:spPr>
      </p:pic>
      <p:sp>
        <p:nvSpPr>
          <p:cNvPr id="848" name="Google Shape;848;p6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54</a:t>
            </a:fld>
            <a:endParaRPr/>
          </a:p>
        </p:txBody>
      </p:sp>
    </p:spTree>
  </p:cSld>
  <p:clrMapOvr>
    <a:masterClrMapping/>
  </p:clrMapOvr>
  <p:transition spd="slow">
    <p:fade thruBlk="1"/>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67"/>
          <p:cNvSpPr txBox="1">
            <a:spLocks noGrp="1"/>
          </p:cNvSpPr>
          <p:nvPr>
            <p:ph type="title"/>
          </p:nvPr>
        </p:nvSpPr>
        <p:spPr>
          <a:xfrm>
            <a:off x="457200" y="274638"/>
            <a:ext cx="8229600" cy="1825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b="1"/>
              <a:t>Perspective projection</a:t>
            </a:r>
            <a:endParaRPr/>
          </a:p>
        </p:txBody>
      </p:sp>
      <p:sp>
        <p:nvSpPr>
          <p:cNvPr id="855" name="Google Shape;855;p67"/>
          <p:cNvSpPr txBox="1">
            <a:spLocks noGrp="1"/>
          </p:cNvSpPr>
          <p:nvPr>
            <p:ph type="body" idx="1"/>
          </p:nvPr>
        </p:nvSpPr>
        <p:spPr>
          <a:xfrm>
            <a:off x="0" y="685800"/>
            <a:ext cx="8839200" cy="5410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Unlike a parallel projection, a perspective projection </a:t>
            </a:r>
            <a:r>
              <a:rPr lang="en-US">
                <a:solidFill>
                  <a:srgbClr val="FF0000"/>
                </a:solidFill>
              </a:rPr>
              <a:t>does not preserve relative proportions </a:t>
            </a:r>
            <a:r>
              <a:rPr lang="en-US"/>
              <a:t>of objects.</a:t>
            </a:r>
            <a:endParaRPr/>
          </a:p>
          <a:p>
            <a:pPr marL="342900" lvl="0" indent="-342900" algn="l" rtl="0">
              <a:spcBef>
                <a:spcPts val="400"/>
              </a:spcBef>
              <a:spcAft>
                <a:spcPts val="0"/>
              </a:spcAft>
              <a:buClr>
                <a:schemeClr val="dk1"/>
              </a:buClr>
              <a:buSzPts val="2000"/>
              <a:buChar char="•"/>
            </a:pPr>
            <a:r>
              <a:rPr lang="en-US" sz="2000"/>
              <a:t>Example : Photographic lenses and the human eye </a:t>
            </a:r>
            <a:endParaRPr/>
          </a:p>
          <a:p>
            <a:pPr marL="342900" lvl="0" indent="-342900" algn="l" rtl="0">
              <a:spcBef>
                <a:spcPts val="400"/>
              </a:spcBef>
              <a:spcAft>
                <a:spcPts val="0"/>
              </a:spcAft>
              <a:buClr>
                <a:schemeClr val="dk1"/>
              </a:buClr>
              <a:buSzPts val="2000"/>
              <a:buChar char="•"/>
            </a:pPr>
            <a:r>
              <a:rPr lang="en-US" sz="2000"/>
              <a:t>When an observer sees scenes in day-to-day life, the far away objects look smaller relative to closer objects.</a:t>
            </a:r>
            <a:endParaRPr/>
          </a:p>
          <a:p>
            <a:pPr marL="342900" lvl="0" indent="-342900" algn="l" rtl="0">
              <a:spcBef>
                <a:spcPts val="400"/>
              </a:spcBef>
              <a:spcAft>
                <a:spcPts val="0"/>
              </a:spcAft>
              <a:buClr>
                <a:schemeClr val="dk1"/>
              </a:buClr>
              <a:buSzPts val="2000"/>
              <a:buChar char="•"/>
            </a:pPr>
            <a:r>
              <a:rPr lang="en-US" sz="2000"/>
              <a:t>This projection’s property can provide a knowledge about depth. </a:t>
            </a:r>
            <a:endParaRPr/>
          </a:p>
          <a:p>
            <a:pPr marL="342900" lvl="0" indent="-342900" algn="l" rtl="0">
              <a:spcBef>
                <a:spcPts val="400"/>
              </a:spcBef>
              <a:spcAft>
                <a:spcPts val="0"/>
              </a:spcAft>
              <a:buClr>
                <a:schemeClr val="dk1"/>
              </a:buClr>
              <a:buSzPts val="2000"/>
              <a:buChar char="•"/>
            </a:pPr>
            <a:r>
              <a:rPr lang="en-US" sz="2000"/>
              <a:t>Thus, artists often employ perspective projection for drawing three-dimensional sceneries.</a:t>
            </a:r>
            <a:endParaRPr sz="2000" b="1"/>
          </a:p>
        </p:txBody>
      </p:sp>
      <p:pic>
        <p:nvPicPr>
          <p:cNvPr id="856" name="Google Shape;856;p67" descr="handprint : central perspective"/>
          <p:cNvPicPr preferRelativeResize="0"/>
          <p:nvPr/>
        </p:nvPicPr>
        <p:blipFill rotWithShape="1">
          <a:blip r:embed="rId3">
            <a:alphaModFix/>
          </a:blip>
          <a:srcRect/>
          <a:stretch/>
        </p:blipFill>
        <p:spPr>
          <a:xfrm>
            <a:off x="4648200" y="4343400"/>
            <a:ext cx="3962400" cy="2362200"/>
          </a:xfrm>
          <a:prstGeom prst="rect">
            <a:avLst/>
          </a:prstGeom>
          <a:noFill/>
          <a:ln>
            <a:noFill/>
          </a:ln>
        </p:spPr>
      </p:pic>
      <p:sp>
        <p:nvSpPr>
          <p:cNvPr id="857" name="Google Shape;857;p6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55</a:t>
            </a:fld>
            <a:endParaRPr/>
          </a:p>
        </p:txBody>
      </p:sp>
    </p:spTree>
  </p:cSld>
  <p:clrMapOvr>
    <a:masterClrMapping/>
  </p:clrMapOvr>
  <p:transition spd="slow">
    <p:fade thruBlk="1"/>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6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Perspective projection</a:t>
            </a:r>
            <a:endParaRPr/>
          </a:p>
        </p:txBody>
      </p:sp>
      <p:sp>
        <p:nvSpPr>
          <p:cNvPr id="864" name="Google Shape;864;p6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l" rtl="0">
              <a:spcBef>
                <a:spcPts val="0"/>
              </a:spcBef>
              <a:spcAft>
                <a:spcPts val="0"/>
              </a:spcAft>
              <a:buClr>
                <a:schemeClr val="dk1"/>
              </a:buClr>
              <a:buSzPct val="100000"/>
              <a:buChar char="•"/>
            </a:pPr>
            <a:r>
              <a:rPr lang="en-US"/>
              <a:t>Two important characteristics </a:t>
            </a:r>
            <a:br>
              <a:rPr lang="en-US"/>
            </a:br>
            <a:r>
              <a:rPr lang="en-US"/>
              <a:t>-Perspective foreshortening</a:t>
            </a:r>
            <a:endParaRPr/>
          </a:p>
          <a:p>
            <a:pPr marL="342900" lvl="0" indent="-342900" algn="l" rtl="0">
              <a:spcBef>
                <a:spcPts val="544"/>
              </a:spcBef>
              <a:spcAft>
                <a:spcPts val="0"/>
              </a:spcAft>
              <a:buClr>
                <a:schemeClr val="dk1"/>
              </a:buClr>
              <a:buSzPct val="100000"/>
              <a:buNone/>
            </a:pPr>
            <a:r>
              <a:rPr lang="en-US"/>
              <a:t>    - Vanishing points</a:t>
            </a:r>
            <a:endParaRPr/>
          </a:p>
          <a:p>
            <a:pPr marL="342900" lvl="0" indent="-342900" algn="l" rtl="0">
              <a:spcBef>
                <a:spcPts val="544"/>
              </a:spcBef>
              <a:spcAft>
                <a:spcPts val="0"/>
              </a:spcAft>
              <a:buClr>
                <a:schemeClr val="dk1"/>
              </a:buClr>
              <a:buSzPct val="100000"/>
              <a:buNone/>
            </a:pPr>
            <a:r>
              <a:rPr lang="en-US"/>
              <a:t/>
            </a:r>
            <a:br>
              <a:rPr lang="en-US"/>
            </a:br>
            <a:r>
              <a:rPr lang="en-US">
                <a:solidFill>
                  <a:srgbClr val="FF0000"/>
                </a:solidFill>
              </a:rPr>
              <a:t>Perspective foreshortening</a:t>
            </a:r>
            <a:r>
              <a:rPr lang="en-US"/>
              <a:t>:</a:t>
            </a:r>
            <a:br>
              <a:rPr lang="en-US"/>
            </a:br>
            <a:r>
              <a:rPr lang="en-US"/>
              <a:t>Due to foreshortening, lengths and objects seem small from the center of projection.</a:t>
            </a:r>
            <a:endParaRPr/>
          </a:p>
          <a:p>
            <a:pPr marL="342900" lvl="0" indent="-342900" algn="l" rtl="0">
              <a:spcBef>
                <a:spcPts val="544"/>
              </a:spcBef>
              <a:spcAft>
                <a:spcPts val="0"/>
              </a:spcAft>
              <a:buClr>
                <a:schemeClr val="dk1"/>
              </a:buClr>
              <a:buSzPct val="100000"/>
              <a:buNone/>
            </a:pPr>
            <a:r>
              <a:rPr lang="en-US"/>
              <a:t>      The more an artist increases the distance from the projection’s center, the small will be the appearance of the object.</a:t>
            </a:r>
            <a:endParaRPr/>
          </a:p>
          <a:p>
            <a:pPr marL="342900" lvl="0" indent="-342900" algn="l" rtl="0">
              <a:spcBef>
                <a:spcPts val="544"/>
              </a:spcBef>
              <a:spcAft>
                <a:spcPts val="0"/>
              </a:spcAft>
              <a:buClr>
                <a:schemeClr val="dk1"/>
              </a:buClr>
              <a:buSzPct val="100000"/>
              <a:buNone/>
            </a:pPr>
            <a:r>
              <a:rPr lang="en-US"/>
              <a:t/>
            </a:r>
            <a:br>
              <a:rPr lang="en-US"/>
            </a:br>
            <a:endParaRPr/>
          </a:p>
        </p:txBody>
      </p:sp>
      <p:sp>
        <p:nvSpPr>
          <p:cNvPr id="865" name="Google Shape;865;p6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56</a:t>
            </a:fld>
            <a:endParaRPr/>
          </a:p>
        </p:txBody>
      </p:sp>
    </p:spTree>
  </p:cSld>
  <p:clrMapOvr>
    <a:masterClrMapping/>
  </p:clrMapOvr>
  <p:transition spd="slow">
    <p:fade thruBlk="1"/>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69"/>
          <p:cNvSpPr txBox="1">
            <a:spLocks noGrp="1"/>
          </p:cNvSpPr>
          <p:nvPr>
            <p:ph type="title"/>
          </p:nvPr>
        </p:nvSpPr>
        <p:spPr>
          <a:xfrm>
            <a:off x="457200" y="274638"/>
            <a:ext cx="8229600" cy="4111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Perspective projection</a:t>
            </a:r>
            <a:endParaRPr/>
          </a:p>
        </p:txBody>
      </p:sp>
      <p:sp>
        <p:nvSpPr>
          <p:cNvPr id="872" name="Google Shape;872;p69"/>
          <p:cNvSpPr txBox="1">
            <a:spLocks noGrp="1"/>
          </p:cNvSpPr>
          <p:nvPr>
            <p:ph type="body" idx="1"/>
          </p:nvPr>
        </p:nvSpPr>
        <p:spPr>
          <a:xfrm>
            <a:off x="0" y="7620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0000"/>
              </a:buClr>
              <a:buSzPts val="3200"/>
              <a:buChar char="•"/>
            </a:pPr>
            <a:r>
              <a:rPr lang="en-US">
                <a:solidFill>
                  <a:srgbClr val="FF0000"/>
                </a:solidFill>
              </a:rPr>
              <a:t>Vanishing point:</a:t>
            </a:r>
            <a:r>
              <a:rPr lang="en-US"/>
              <a:t/>
            </a:r>
            <a:br>
              <a:rPr lang="en-US"/>
            </a:br>
            <a:r>
              <a:rPr lang="en-US"/>
              <a:t>Vanishing point is considered as a side effect of the perspective projection.</a:t>
            </a:r>
            <a:endParaRPr/>
          </a:p>
          <a:p>
            <a:pPr marL="342900" lvl="0" indent="-342900" algn="l" rtl="0">
              <a:spcBef>
                <a:spcPts val="640"/>
              </a:spcBef>
              <a:spcAft>
                <a:spcPts val="0"/>
              </a:spcAft>
              <a:buClr>
                <a:schemeClr val="dk1"/>
              </a:buClr>
              <a:buSzPts val="3200"/>
              <a:buNone/>
            </a:pPr>
            <a:r>
              <a:rPr lang="en-US"/>
              <a:t>    Parallel lines that are not parallel to the viewing plane, converge to a </a:t>
            </a:r>
            <a:r>
              <a:rPr lang="en-US" b="1"/>
              <a:t>vanishing point</a:t>
            </a:r>
            <a:r>
              <a:rPr lang="en-US"/>
              <a:t>.</a:t>
            </a:r>
            <a:endParaRPr/>
          </a:p>
          <a:p>
            <a:pPr marL="342900" lvl="0" indent="-342900" algn="l" rtl="0">
              <a:spcBef>
                <a:spcPts val="640"/>
              </a:spcBef>
              <a:spcAft>
                <a:spcPts val="0"/>
              </a:spcAft>
              <a:buClr>
                <a:schemeClr val="dk1"/>
              </a:buClr>
              <a:buSzPts val="3200"/>
              <a:buNone/>
            </a:pPr>
            <a:endParaRPr/>
          </a:p>
        </p:txBody>
      </p:sp>
      <p:pic>
        <p:nvPicPr>
          <p:cNvPr id="873" name="Google Shape;873;p69"/>
          <p:cNvPicPr preferRelativeResize="0"/>
          <p:nvPr/>
        </p:nvPicPr>
        <p:blipFill rotWithShape="1">
          <a:blip r:embed="rId3">
            <a:alphaModFix/>
          </a:blip>
          <a:srcRect/>
          <a:stretch/>
        </p:blipFill>
        <p:spPr>
          <a:xfrm>
            <a:off x="1" y="3505200"/>
            <a:ext cx="4876800" cy="2343150"/>
          </a:xfrm>
          <a:prstGeom prst="rect">
            <a:avLst/>
          </a:prstGeom>
          <a:noFill/>
          <a:ln>
            <a:noFill/>
          </a:ln>
        </p:spPr>
      </p:pic>
      <p:pic>
        <p:nvPicPr>
          <p:cNvPr id="874" name="Google Shape;874;p69" descr="CamCal #001 Perspective Projection | Master Data Science"/>
          <p:cNvPicPr preferRelativeResize="0"/>
          <p:nvPr/>
        </p:nvPicPr>
        <p:blipFill rotWithShape="1">
          <a:blip r:embed="rId4">
            <a:alphaModFix/>
          </a:blip>
          <a:srcRect/>
          <a:stretch/>
        </p:blipFill>
        <p:spPr>
          <a:xfrm>
            <a:off x="4953000" y="3505200"/>
            <a:ext cx="4191000" cy="2428876"/>
          </a:xfrm>
          <a:prstGeom prst="rect">
            <a:avLst/>
          </a:prstGeom>
          <a:noFill/>
          <a:ln>
            <a:noFill/>
          </a:ln>
        </p:spPr>
      </p:pic>
      <p:sp>
        <p:nvSpPr>
          <p:cNvPr id="875" name="Google Shape;875;p6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57</a:t>
            </a:fld>
            <a:endParaRPr/>
          </a:p>
        </p:txBody>
      </p:sp>
    </p:spTree>
  </p:cSld>
  <p:clrMapOvr>
    <a:masterClrMapping/>
  </p:clrMapOvr>
  <p:transition spd="slow">
    <p:fade thruBlk="1"/>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881" name="Google Shape;881;p70"/>
          <p:cNvSpPr txBox="1">
            <a:spLocks noGrp="1"/>
          </p:cNvSpPr>
          <p:nvPr>
            <p:ph type="title"/>
          </p:nvPr>
        </p:nvSpPr>
        <p:spPr>
          <a:xfrm>
            <a:off x="457200" y="274638"/>
            <a:ext cx="8229600" cy="4111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Perspective projection</a:t>
            </a:r>
            <a:endParaRPr/>
          </a:p>
        </p:txBody>
      </p:sp>
      <p:sp>
        <p:nvSpPr>
          <p:cNvPr id="882" name="Google Shape;882;p70"/>
          <p:cNvSpPr txBox="1">
            <a:spLocks noGrp="1"/>
          </p:cNvSpPr>
          <p:nvPr>
            <p:ph type="body" idx="1"/>
          </p:nvPr>
        </p:nvSpPr>
        <p:spPr>
          <a:xfrm>
            <a:off x="0" y="7620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Based on the number of vanishing points, the perspective projection is of three types</a:t>
            </a:r>
            <a:endParaRPr/>
          </a:p>
          <a:p>
            <a:pPr marL="742950" lvl="1" indent="-285750" algn="l" rtl="0">
              <a:spcBef>
                <a:spcPts val="560"/>
              </a:spcBef>
              <a:spcAft>
                <a:spcPts val="0"/>
              </a:spcAft>
              <a:buClr>
                <a:schemeClr val="dk1"/>
              </a:buClr>
              <a:buSzPts val="2800"/>
              <a:buChar char="–"/>
            </a:pPr>
            <a:r>
              <a:rPr lang="en-US"/>
              <a:t>Single-point perspective projection</a:t>
            </a:r>
            <a:endParaRPr/>
          </a:p>
          <a:p>
            <a:pPr marL="742950" lvl="1" indent="-285750" algn="l" rtl="0">
              <a:spcBef>
                <a:spcPts val="560"/>
              </a:spcBef>
              <a:spcAft>
                <a:spcPts val="0"/>
              </a:spcAft>
              <a:buClr>
                <a:schemeClr val="dk1"/>
              </a:buClr>
              <a:buSzPts val="2800"/>
              <a:buChar char="–"/>
            </a:pPr>
            <a:r>
              <a:rPr lang="en-US"/>
              <a:t>Double-point perspective projection</a:t>
            </a:r>
            <a:endParaRPr/>
          </a:p>
          <a:p>
            <a:pPr marL="742950" lvl="1" indent="-285750" algn="l" rtl="0">
              <a:spcBef>
                <a:spcPts val="560"/>
              </a:spcBef>
              <a:spcAft>
                <a:spcPts val="0"/>
              </a:spcAft>
              <a:buClr>
                <a:schemeClr val="dk1"/>
              </a:buClr>
              <a:buSzPts val="2800"/>
              <a:buChar char="–"/>
            </a:pPr>
            <a:r>
              <a:rPr lang="en-US"/>
              <a:t>Triple-point perspective projection</a:t>
            </a:r>
            <a:endParaRPr/>
          </a:p>
          <a:p>
            <a:pPr marL="342900" lvl="0" indent="-342900" algn="l" rtl="0">
              <a:spcBef>
                <a:spcPts val="640"/>
              </a:spcBef>
              <a:spcAft>
                <a:spcPts val="0"/>
              </a:spcAft>
              <a:buClr>
                <a:schemeClr val="dk1"/>
              </a:buClr>
              <a:buSzPts val="3200"/>
              <a:buNone/>
            </a:pPr>
            <a:endParaRPr/>
          </a:p>
        </p:txBody>
      </p:sp>
      <p:pic>
        <p:nvPicPr>
          <p:cNvPr id="883" name="Google Shape;883;p70" descr="3D Computer Graphics - Tutorialspoint"/>
          <p:cNvPicPr preferRelativeResize="0"/>
          <p:nvPr/>
        </p:nvPicPr>
        <p:blipFill rotWithShape="1">
          <a:blip r:embed="rId3">
            <a:alphaModFix/>
          </a:blip>
          <a:srcRect/>
          <a:stretch/>
        </p:blipFill>
        <p:spPr>
          <a:xfrm>
            <a:off x="1905000" y="3352800"/>
            <a:ext cx="3810000" cy="2286000"/>
          </a:xfrm>
          <a:prstGeom prst="rect">
            <a:avLst/>
          </a:prstGeom>
          <a:noFill/>
          <a:ln>
            <a:noFill/>
          </a:ln>
        </p:spPr>
      </p:pic>
      <p:sp>
        <p:nvSpPr>
          <p:cNvPr id="884" name="Google Shape;884;p7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58</a:t>
            </a:fld>
            <a:endParaRPr/>
          </a:p>
        </p:txBody>
      </p:sp>
    </p:spTree>
  </p:cSld>
  <p:clrMapOvr>
    <a:masterClrMapping/>
  </p:clrMapOvr>
  <p:transition spd="slow">
    <p:fade thruBlk="1"/>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71"/>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US" sz="3200" b="1"/>
              <a:t>Perspective-Projection Transformation Coordinates</a:t>
            </a:r>
            <a:endParaRPr sz="3200"/>
          </a:p>
        </p:txBody>
      </p:sp>
      <p:sp>
        <p:nvSpPr>
          <p:cNvPr id="891" name="Google Shape;891;p71"/>
          <p:cNvSpPr txBox="1">
            <a:spLocks noGrp="1"/>
          </p:cNvSpPr>
          <p:nvPr>
            <p:ph type="body" idx="1"/>
          </p:nvPr>
        </p:nvSpPr>
        <p:spPr>
          <a:xfrm>
            <a:off x="0" y="1219200"/>
            <a:ext cx="8610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0000"/>
              </a:buClr>
              <a:buSzPts val="3200"/>
              <a:buChar char="•"/>
            </a:pPr>
            <a:r>
              <a:rPr lang="en-US" u="sng">
                <a:solidFill>
                  <a:srgbClr val="FF0000"/>
                </a:solidFill>
              </a:rPr>
              <a:t>One-point</a:t>
            </a:r>
            <a:endParaRPr/>
          </a:p>
          <a:p>
            <a:pPr marL="342900" lvl="0" indent="-342900" algn="l" rtl="0">
              <a:spcBef>
                <a:spcPts val="640"/>
              </a:spcBef>
              <a:spcAft>
                <a:spcPts val="0"/>
              </a:spcAft>
              <a:buClr>
                <a:schemeClr val="dk1"/>
              </a:buClr>
              <a:buSzPts val="3200"/>
              <a:buChar char="•"/>
            </a:pPr>
            <a:r>
              <a:rPr lang="en-US"/>
              <a:t>In single-point perspective projection, there will be only one vanishing point.</a:t>
            </a:r>
            <a:endParaRPr/>
          </a:p>
          <a:p>
            <a:pPr marL="342900" lvl="0" indent="-342900" algn="l" rtl="0">
              <a:spcBef>
                <a:spcPts val="640"/>
              </a:spcBef>
              <a:spcAft>
                <a:spcPts val="0"/>
              </a:spcAft>
              <a:buClr>
                <a:schemeClr val="dk1"/>
              </a:buClr>
              <a:buSzPts val="3200"/>
              <a:buNone/>
            </a:pPr>
            <a:r>
              <a:rPr lang="en-US"/>
              <a:t/>
            </a:r>
            <a:br>
              <a:rPr lang="en-US"/>
            </a:br>
            <a:endParaRPr u="sng">
              <a:solidFill>
                <a:srgbClr val="FF0000"/>
              </a:solidFill>
            </a:endParaRPr>
          </a:p>
        </p:txBody>
      </p:sp>
      <p:sp>
        <p:nvSpPr>
          <p:cNvPr id="892" name="Google Shape;892;p7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59</a:t>
            </a:fld>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1" indent="0" algn="ctr" rtl="0">
              <a:spcBef>
                <a:spcPts val="0"/>
              </a:spcBef>
              <a:spcAft>
                <a:spcPts val="0"/>
              </a:spcAft>
              <a:buNone/>
            </a:pPr>
            <a:r>
              <a:rPr lang="en-US" sz="3600"/>
              <a:t>3D viewing concepts</a:t>
            </a:r>
            <a:r>
              <a:rPr lang="en-US" sz="2000"/>
              <a:t/>
            </a:r>
            <a:br>
              <a:rPr lang="en-US" sz="2000"/>
            </a:br>
            <a:endParaRPr sz="2000"/>
          </a:p>
        </p:txBody>
      </p:sp>
      <p:sp>
        <p:nvSpPr>
          <p:cNvPr id="135" name="Google Shape;135;p18"/>
          <p:cNvSpPr txBox="1">
            <a:spLocks noGrp="1"/>
          </p:cNvSpPr>
          <p:nvPr>
            <p:ph type="body" idx="1"/>
          </p:nvPr>
        </p:nvSpPr>
        <p:spPr>
          <a:xfrm>
            <a:off x="457200" y="1600200"/>
            <a:ext cx="4191000" cy="4525963"/>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spcBef>
                <a:spcPts val="0"/>
              </a:spcBef>
              <a:spcAft>
                <a:spcPts val="0"/>
              </a:spcAft>
              <a:buClr>
                <a:schemeClr val="dk1"/>
              </a:buClr>
              <a:buSzPct val="100000"/>
              <a:buNone/>
            </a:pPr>
            <a:r>
              <a:rPr lang="en-US" b="1"/>
              <a:t>Viewing a Three-Dimensional Scene</a:t>
            </a:r>
            <a:endParaRPr/>
          </a:p>
          <a:p>
            <a:pPr marL="342900" lvl="0" indent="-342900" algn="l" rtl="0">
              <a:spcBef>
                <a:spcPts val="496"/>
              </a:spcBef>
              <a:spcAft>
                <a:spcPts val="0"/>
              </a:spcAft>
              <a:buClr>
                <a:schemeClr val="dk1"/>
              </a:buClr>
              <a:buSzPct val="100000"/>
              <a:buChar char="•"/>
            </a:pPr>
            <a:r>
              <a:rPr lang="en-US"/>
              <a:t>To obtain a display of a three-dimensional world-coordinate scene, we first set up a coordinate reference for the viewing, or “camera,” parameters.</a:t>
            </a:r>
            <a:endParaRPr/>
          </a:p>
          <a:p>
            <a:pPr marL="342900" lvl="0" indent="-342900" algn="l" rtl="0">
              <a:spcBef>
                <a:spcPts val="496"/>
              </a:spcBef>
              <a:spcAft>
                <a:spcPts val="0"/>
              </a:spcAft>
              <a:buClr>
                <a:schemeClr val="dk1"/>
              </a:buClr>
              <a:buSzPct val="100000"/>
              <a:buChar char="•"/>
            </a:pPr>
            <a:r>
              <a:rPr lang="en-US"/>
              <a:t>This coordinate reference defines the position and orientation for a view plane (or projection plane) that corresponds to a camera film plane</a:t>
            </a:r>
            <a:endParaRPr/>
          </a:p>
        </p:txBody>
      </p:sp>
      <p:pic>
        <p:nvPicPr>
          <p:cNvPr id="136" name="Google Shape;136;p18"/>
          <p:cNvPicPr preferRelativeResize="0"/>
          <p:nvPr/>
        </p:nvPicPr>
        <p:blipFill rotWithShape="1">
          <a:blip r:embed="rId3">
            <a:alphaModFix/>
          </a:blip>
          <a:srcRect/>
          <a:stretch/>
        </p:blipFill>
        <p:spPr>
          <a:xfrm>
            <a:off x="5105400" y="1600200"/>
            <a:ext cx="3657600" cy="2667000"/>
          </a:xfrm>
          <a:prstGeom prst="rect">
            <a:avLst/>
          </a:prstGeom>
          <a:noFill/>
          <a:ln>
            <a:noFill/>
          </a:ln>
        </p:spPr>
      </p:pic>
      <p:sp>
        <p:nvSpPr>
          <p:cNvPr id="137" name="Google Shape;137;p18"/>
          <p:cNvSpPr/>
          <p:nvPr/>
        </p:nvSpPr>
        <p:spPr>
          <a:xfrm>
            <a:off x="4572000" y="4572000"/>
            <a:ext cx="457200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Coordinate reference for obtaining a selected view of a three-dimensional scene</a:t>
            </a:r>
            <a:endParaRPr sz="1800">
              <a:solidFill>
                <a:schemeClr val="dk1"/>
              </a:solidFill>
              <a:latin typeface="Calibri"/>
              <a:ea typeface="Calibri"/>
              <a:cs typeface="Calibri"/>
              <a:sym typeface="Calibri"/>
            </a:endParaRPr>
          </a:p>
        </p:txBody>
      </p:sp>
      <p:sp>
        <p:nvSpPr>
          <p:cNvPr id="138" name="Google Shape;138;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Tree>
  </p:cSld>
  <p:clrMapOvr>
    <a:masterClrMapping/>
  </p:clrMapOvr>
  <p:transition spd="slow">
    <p:fade thruBlk="1"/>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72"/>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US" sz="3200" b="1"/>
              <a:t>Perspective-Projection Transformation Coordinates</a:t>
            </a:r>
            <a:endParaRPr sz="3200"/>
          </a:p>
        </p:txBody>
      </p:sp>
      <p:sp>
        <p:nvSpPr>
          <p:cNvPr id="899" name="Google Shape;899;p72"/>
          <p:cNvSpPr txBox="1">
            <a:spLocks noGrp="1"/>
          </p:cNvSpPr>
          <p:nvPr>
            <p:ph type="body" idx="1"/>
          </p:nvPr>
        </p:nvSpPr>
        <p:spPr>
          <a:xfrm>
            <a:off x="0" y="1219200"/>
            <a:ext cx="8610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0000"/>
              </a:buClr>
              <a:buSzPts val="3200"/>
              <a:buChar char="•"/>
            </a:pPr>
            <a:r>
              <a:rPr lang="en-US" u="sng">
                <a:solidFill>
                  <a:srgbClr val="FF0000"/>
                </a:solidFill>
              </a:rPr>
              <a:t>One-point</a:t>
            </a:r>
            <a:endParaRPr/>
          </a:p>
          <a:p>
            <a:pPr marL="342900" lvl="0" indent="-342900" algn="l" rtl="0">
              <a:spcBef>
                <a:spcPts val="640"/>
              </a:spcBef>
              <a:spcAft>
                <a:spcPts val="0"/>
              </a:spcAft>
              <a:buClr>
                <a:schemeClr val="dk1"/>
              </a:buClr>
              <a:buSzPts val="3200"/>
              <a:buChar char="•"/>
            </a:pPr>
            <a:r>
              <a:rPr lang="en-US"/>
              <a:t>When the cube is projected to a view plane that intersects only the z axis, a single vanishing point in the z direction</a:t>
            </a:r>
            <a:endParaRPr/>
          </a:p>
        </p:txBody>
      </p:sp>
      <p:pic>
        <p:nvPicPr>
          <p:cNvPr id="900" name="Google Shape;900;p72"/>
          <p:cNvPicPr preferRelativeResize="0"/>
          <p:nvPr/>
        </p:nvPicPr>
        <p:blipFill rotWithShape="1">
          <a:blip r:embed="rId3">
            <a:alphaModFix/>
          </a:blip>
          <a:srcRect/>
          <a:stretch/>
        </p:blipFill>
        <p:spPr>
          <a:xfrm>
            <a:off x="3581400" y="3048000"/>
            <a:ext cx="5105400" cy="2667000"/>
          </a:xfrm>
          <a:prstGeom prst="rect">
            <a:avLst/>
          </a:prstGeom>
          <a:noFill/>
          <a:ln>
            <a:noFill/>
          </a:ln>
        </p:spPr>
      </p:pic>
      <p:sp>
        <p:nvSpPr>
          <p:cNvPr id="901" name="Google Shape;901;p7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60</a:t>
            </a:fld>
            <a:endParaRPr/>
          </a:p>
        </p:txBody>
      </p:sp>
    </p:spTree>
  </p:cSld>
  <p:clrMapOvr>
    <a:masterClrMapping/>
  </p:clrMapOvr>
  <p:transition spd="slow">
    <p:fade thruBlk="1"/>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06"/>
        <p:cNvGrpSpPr/>
        <p:nvPr/>
      </p:nvGrpSpPr>
      <p:grpSpPr>
        <a:xfrm>
          <a:off x="0" y="0"/>
          <a:ext cx="0" cy="0"/>
          <a:chOff x="0" y="0"/>
          <a:chExt cx="0" cy="0"/>
        </a:xfrm>
      </p:grpSpPr>
      <p:sp>
        <p:nvSpPr>
          <p:cNvPr id="907" name="Google Shape;907;p73"/>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US" sz="3200" b="1"/>
              <a:t>Perspective-Projection Transformation Coordinates</a:t>
            </a:r>
            <a:endParaRPr sz="3200"/>
          </a:p>
        </p:txBody>
      </p:sp>
      <p:sp>
        <p:nvSpPr>
          <p:cNvPr id="908" name="Google Shape;908;p73"/>
          <p:cNvSpPr txBox="1">
            <a:spLocks noGrp="1"/>
          </p:cNvSpPr>
          <p:nvPr>
            <p:ph type="body" idx="1"/>
          </p:nvPr>
        </p:nvSpPr>
        <p:spPr>
          <a:xfrm>
            <a:off x="0" y="1219200"/>
            <a:ext cx="8610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0000"/>
              </a:buClr>
              <a:buSzPts val="3200"/>
              <a:buNone/>
            </a:pPr>
            <a:r>
              <a:rPr lang="en-US" u="sng">
                <a:solidFill>
                  <a:srgbClr val="FF0000"/>
                </a:solidFill>
              </a:rPr>
              <a:t>Two-point</a:t>
            </a:r>
            <a:endParaRPr/>
          </a:p>
          <a:p>
            <a:pPr marL="342900" lvl="0" indent="-342900" algn="l" rtl="0">
              <a:spcBef>
                <a:spcPts val="640"/>
              </a:spcBef>
              <a:spcAft>
                <a:spcPts val="0"/>
              </a:spcAft>
              <a:buClr>
                <a:schemeClr val="dk1"/>
              </a:buClr>
              <a:buSzPts val="3200"/>
              <a:buChar char="•"/>
            </a:pPr>
            <a:r>
              <a:rPr lang="en-US"/>
              <a:t>In double-point perspective projection, there will be a couple of vanishing points.</a:t>
            </a:r>
            <a:endParaRPr/>
          </a:p>
          <a:p>
            <a:pPr marL="342900" lvl="0" indent="-342900" algn="l" rtl="0">
              <a:spcBef>
                <a:spcPts val="640"/>
              </a:spcBef>
              <a:spcAft>
                <a:spcPts val="0"/>
              </a:spcAft>
              <a:buClr>
                <a:schemeClr val="dk1"/>
              </a:buClr>
              <a:buSzPts val="3200"/>
              <a:buChar char="•"/>
            </a:pPr>
            <a:r>
              <a:rPr lang="en-US"/>
              <a:t>The first vanishing point will be in the direction of “x”.</a:t>
            </a:r>
            <a:endParaRPr/>
          </a:p>
          <a:p>
            <a:pPr marL="342900" lvl="0" indent="-342900" algn="l" rtl="0">
              <a:spcBef>
                <a:spcPts val="640"/>
              </a:spcBef>
              <a:spcAft>
                <a:spcPts val="0"/>
              </a:spcAft>
              <a:buClr>
                <a:schemeClr val="dk1"/>
              </a:buClr>
              <a:buSzPts val="3200"/>
              <a:buChar char="•"/>
            </a:pPr>
            <a:r>
              <a:rPr lang="en-US"/>
              <a:t>The second vanishing point will be in the direction of “y”.</a:t>
            </a:r>
            <a:endParaRPr/>
          </a:p>
          <a:p>
            <a:pPr marL="342900" lvl="0" indent="-139700" algn="l" rtl="0">
              <a:spcBef>
                <a:spcPts val="640"/>
              </a:spcBef>
              <a:spcAft>
                <a:spcPts val="0"/>
              </a:spcAft>
              <a:buClr>
                <a:schemeClr val="dk1"/>
              </a:buClr>
              <a:buSzPts val="3200"/>
              <a:buNone/>
            </a:pPr>
            <a:endParaRPr u="sng">
              <a:solidFill>
                <a:srgbClr val="FF0000"/>
              </a:solidFill>
            </a:endParaRPr>
          </a:p>
        </p:txBody>
      </p:sp>
      <p:sp>
        <p:nvSpPr>
          <p:cNvPr id="909" name="Google Shape;909;p7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61</a:t>
            </a:fld>
            <a:endParaRPr/>
          </a:p>
        </p:txBody>
      </p:sp>
    </p:spTree>
  </p:cSld>
  <p:clrMapOvr>
    <a:masterClrMapping/>
  </p:clrMapOvr>
  <p:transition spd="slow">
    <p:fade thruBlk="1"/>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74"/>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US" sz="3200" b="1"/>
              <a:t>Perspective-Projection Transformation Coordinates</a:t>
            </a:r>
            <a:endParaRPr sz="3200"/>
          </a:p>
        </p:txBody>
      </p:sp>
      <p:sp>
        <p:nvSpPr>
          <p:cNvPr id="916" name="Google Shape;916;p74"/>
          <p:cNvSpPr txBox="1">
            <a:spLocks noGrp="1"/>
          </p:cNvSpPr>
          <p:nvPr>
            <p:ph type="body" idx="1"/>
          </p:nvPr>
        </p:nvSpPr>
        <p:spPr>
          <a:xfrm>
            <a:off x="0" y="1219200"/>
            <a:ext cx="8610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0000"/>
              </a:buClr>
              <a:buSzPts val="3200"/>
              <a:buChar char="•"/>
            </a:pPr>
            <a:r>
              <a:rPr lang="en-US" u="sng">
                <a:solidFill>
                  <a:srgbClr val="FF0000"/>
                </a:solidFill>
              </a:rPr>
              <a:t>Two-point</a:t>
            </a:r>
            <a:endParaRPr/>
          </a:p>
          <a:p>
            <a:pPr marL="342900" lvl="0" indent="-342900" algn="l" rtl="0">
              <a:spcBef>
                <a:spcPts val="640"/>
              </a:spcBef>
              <a:spcAft>
                <a:spcPts val="0"/>
              </a:spcAft>
              <a:buClr>
                <a:schemeClr val="dk1"/>
              </a:buClr>
              <a:buSzPts val="3200"/>
              <a:buChar char="•"/>
            </a:pPr>
            <a:r>
              <a:rPr lang="en-US"/>
              <a:t>When the cube is projected to a view plane that</a:t>
            </a:r>
            <a:endParaRPr/>
          </a:p>
          <a:p>
            <a:pPr marL="342900" lvl="0" indent="-342900" algn="l" rtl="0">
              <a:spcBef>
                <a:spcPts val="640"/>
              </a:spcBef>
              <a:spcAft>
                <a:spcPts val="0"/>
              </a:spcAft>
              <a:buClr>
                <a:schemeClr val="dk1"/>
              </a:buClr>
              <a:buSzPts val="3200"/>
              <a:buNone/>
            </a:pPr>
            <a:r>
              <a:rPr lang="en-US"/>
              <a:t>   intersects both the z and x axes, two vanishing points are produced.</a:t>
            </a:r>
            <a:endParaRPr/>
          </a:p>
        </p:txBody>
      </p:sp>
      <p:pic>
        <p:nvPicPr>
          <p:cNvPr id="917" name="Google Shape;917;p74"/>
          <p:cNvPicPr preferRelativeResize="0"/>
          <p:nvPr/>
        </p:nvPicPr>
        <p:blipFill rotWithShape="1">
          <a:blip r:embed="rId3">
            <a:alphaModFix/>
          </a:blip>
          <a:srcRect/>
          <a:stretch/>
        </p:blipFill>
        <p:spPr>
          <a:xfrm>
            <a:off x="2590800" y="3581400"/>
            <a:ext cx="5076825" cy="2819400"/>
          </a:xfrm>
          <a:prstGeom prst="rect">
            <a:avLst/>
          </a:prstGeom>
          <a:noFill/>
          <a:ln>
            <a:noFill/>
          </a:ln>
        </p:spPr>
      </p:pic>
      <p:sp>
        <p:nvSpPr>
          <p:cNvPr id="918" name="Google Shape;918;p7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62</a:t>
            </a:fld>
            <a:endParaRPr/>
          </a:p>
        </p:txBody>
      </p:sp>
    </p:spTree>
  </p:cSld>
  <p:clrMapOvr>
    <a:masterClrMapping/>
  </p:clrMapOvr>
  <p:transition spd="slow">
    <p:fade thruBlk="1"/>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Google Shape;924;p7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Perspective Projection</a:t>
            </a:r>
            <a:endParaRPr/>
          </a:p>
        </p:txBody>
      </p:sp>
      <p:sp>
        <p:nvSpPr>
          <p:cNvPr id="925" name="Google Shape;925;p7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How many vanishing point?</a:t>
            </a:r>
            <a:endParaRPr/>
          </a:p>
        </p:txBody>
      </p:sp>
      <p:pic>
        <p:nvPicPr>
          <p:cNvPr id="926" name="Google Shape;926;p75" descr="10"/>
          <p:cNvPicPr preferRelativeResize="0"/>
          <p:nvPr/>
        </p:nvPicPr>
        <p:blipFill rotWithShape="1">
          <a:blip r:embed="rId3">
            <a:alphaModFix/>
          </a:blip>
          <a:srcRect/>
          <a:stretch/>
        </p:blipFill>
        <p:spPr>
          <a:xfrm>
            <a:off x="914400" y="2997200"/>
            <a:ext cx="7315200" cy="1998663"/>
          </a:xfrm>
          <a:prstGeom prst="rect">
            <a:avLst/>
          </a:prstGeom>
          <a:noFill/>
          <a:ln>
            <a:noFill/>
          </a:ln>
        </p:spPr>
      </p:pic>
      <p:sp>
        <p:nvSpPr>
          <p:cNvPr id="927" name="Google Shape;927;p7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63</a:t>
            </a:fld>
            <a:endParaRPr/>
          </a:p>
        </p:txBody>
      </p:sp>
    </p:spTree>
  </p:cSld>
  <p:clrMapOvr>
    <a:masterClrMapping/>
  </p:clrMapOvr>
  <p:transition spd="slow">
    <p:fade thruBlk="1"/>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7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Perspective Projection</a:t>
            </a:r>
            <a:endParaRPr/>
          </a:p>
        </p:txBody>
      </p:sp>
      <p:sp>
        <p:nvSpPr>
          <p:cNvPr id="934" name="Google Shape;934;p7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How many vanishing point?</a:t>
            </a:r>
            <a:endParaRPr/>
          </a:p>
        </p:txBody>
      </p:sp>
      <p:pic>
        <p:nvPicPr>
          <p:cNvPr id="935" name="Google Shape;935;p76" descr="10"/>
          <p:cNvPicPr preferRelativeResize="0"/>
          <p:nvPr/>
        </p:nvPicPr>
        <p:blipFill rotWithShape="1">
          <a:blip r:embed="rId3">
            <a:alphaModFix/>
          </a:blip>
          <a:srcRect/>
          <a:stretch/>
        </p:blipFill>
        <p:spPr>
          <a:xfrm>
            <a:off x="914400" y="2997200"/>
            <a:ext cx="7315200" cy="1998663"/>
          </a:xfrm>
          <a:prstGeom prst="rect">
            <a:avLst/>
          </a:prstGeom>
          <a:noFill/>
          <a:ln>
            <a:noFill/>
          </a:ln>
        </p:spPr>
      </p:pic>
      <p:sp>
        <p:nvSpPr>
          <p:cNvPr id="936" name="Google Shape;936;p76"/>
          <p:cNvSpPr txBox="1"/>
          <p:nvPr/>
        </p:nvSpPr>
        <p:spPr>
          <a:xfrm>
            <a:off x="1042988" y="5084763"/>
            <a:ext cx="1624012" cy="7016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0">
                <a:solidFill>
                  <a:schemeClr val="dk2"/>
                </a:solidFill>
                <a:latin typeface="Tahoma"/>
                <a:ea typeface="Tahoma"/>
                <a:cs typeface="Tahoma"/>
                <a:sym typeface="Tahoma"/>
              </a:rPr>
              <a:t>Three-point perspective</a:t>
            </a:r>
            <a:endParaRPr/>
          </a:p>
        </p:txBody>
      </p:sp>
      <p:sp>
        <p:nvSpPr>
          <p:cNvPr id="937" name="Google Shape;937;p76"/>
          <p:cNvSpPr/>
          <p:nvPr/>
        </p:nvSpPr>
        <p:spPr>
          <a:xfrm>
            <a:off x="0" y="2954338"/>
            <a:ext cx="1654175" cy="1892300"/>
          </a:xfrm>
          <a:custGeom>
            <a:avLst/>
            <a:gdLst/>
            <a:ahLst/>
            <a:cxnLst/>
            <a:rect l="l" t="t" r="r" b="b"/>
            <a:pathLst>
              <a:path w="1042" h="1192" extrusionOk="0">
                <a:moveTo>
                  <a:pt x="0" y="0"/>
                </a:moveTo>
                <a:lnTo>
                  <a:pt x="1042" y="1192"/>
                </a:lnTo>
              </a:path>
            </a:pathLst>
          </a:custGeom>
          <a:noFill/>
          <a:ln w="38100" cap="flat" cmpd="sng">
            <a:solidFill>
              <a:srgbClr val="FF0000"/>
            </a:solidFill>
            <a:prstDash val="dot"/>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938" name="Google Shape;938;p76"/>
          <p:cNvCxnSpPr/>
          <p:nvPr/>
        </p:nvCxnSpPr>
        <p:spPr>
          <a:xfrm>
            <a:off x="0" y="2573338"/>
            <a:ext cx="2819400" cy="533400"/>
          </a:xfrm>
          <a:prstGeom prst="straightConnector1">
            <a:avLst/>
          </a:prstGeom>
          <a:noFill/>
          <a:ln w="38100" cap="flat" cmpd="sng">
            <a:solidFill>
              <a:srgbClr val="FF0000"/>
            </a:solidFill>
            <a:prstDash val="dot"/>
            <a:round/>
            <a:headEnd type="none" w="med" len="med"/>
            <a:tailEnd type="none" w="med" len="med"/>
          </a:ln>
        </p:spPr>
      </p:cxnSp>
      <p:sp>
        <p:nvSpPr>
          <p:cNvPr id="939" name="Google Shape;939;p76"/>
          <p:cNvSpPr/>
          <p:nvPr/>
        </p:nvSpPr>
        <p:spPr>
          <a:xfrm>
            <a:off x="1663700" y="2011363"/>
            <a:ext cx="3154363" cy="2835275"/>
          </a:xfrm>
          <a:custGeom>
            <a:avLst/>
            <a:gdLst/>
            <a:ahLst/>
            <a:cxnLst/>
            <a:rect l="l" t="t" r="r" b="b"/>
            <a:pathLst>
              <a:path w="1987" h="1786" extrusionOk="0">
                <a:moveTo>
                  <a:pt x="1987" y="0"/>
                </a:moveTo>
                <a:lnTo>
                  <a:pt x="0" y="1786"/>
                </a:lnTo>
              </a:path>
            </a:pathLst>
          </a:custGeom>
          <a:noFill/>
          <a:ln w="38100" cap="flat" cmpd="sng">
            <a:solidFill>
              <a:srgbClr val="FF0000"/>
            </a:solidFill>
            <a:prstDash val="dot"/>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0" name="Google Shape;940;p76"/>
          <p:cNvSpPr/>
          <p:nvPr/>
        </p:nvSpPr>
        <p:spPr>
          <a:xfrm>
            <a:off x="20638" y="2751138"/>
            <a:ext cx="1355725" cy="1141412"/>
          </a:xfrm>
          <a:custGeom>
            <a:avLst/>
            <a:gdLst/>
            <a:ahLst/>
            <a:cxnLst/>
            <a:rect l="l" t="t" r="r" b="b"/>
            <a:pathLst>
              <a:path w="854" h="719" extrusionOk="0">
                <a:moveTo>
                  <a:pt x="0" y="0"/>
                </a:moveTo>
                <a:lnTo>
                  <a:pt x="854" y="719"/>
                </a:lnTo>
              </a:path>
            </a:pathLst>
          </a:custGeom>
          <a:noFill/>
          <a:ln w="38100" cap="flat" cmpd="sng">
            <a:solidFill>
              <a:srgbClr val="FF0000"/>
            </a:solidFill>
            <a:prstDash val="dot"/>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1" name="Google Shape;941;p76"/>
          <p:cNvSpPr/>
          <p:nvPr/>
        </p:nvSpPr>
        <p:spPr>
          <a:xfrm>
            <a:off x="685800" y="1981200"/>
            <a:ext cx="4184650" cy="1354138"/>
          </a:xfrm>
          <a:custGeom>
            <a:avLst/>
            <a:gdLst/>
            <a:ahLst/>
            <a:cxnLst/>
            <a:rect l="l" t="t" r="r" b="b"/>
            <a:pathLst>
              <a:path w="2636" h="853" extrusionOk="0">
                <a:moveTo>
                  <a:pt x="0" y="853"/>
                </a:moveTo>
                <a:lnTo>
                  <a:pt x="2636" y="0"/>
                </a:lnTo>
              </a:path>
            </a:pathLst>
          </a:custGeom>
          <a:noFill/>
          <a:ln w="38100" cap="flat" cmpd="sng">
            <a:solidFill>
              <a:srgbClr val="FF0000"/>
            </a:solidFill>
            <a:prstDash val="dot"/>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2" name="Google Shape;942;p76"/>
          <p:cNvSpPr/>
          <p:nvPr/>
        </p:nvSpPr>
        <p:spPr>
          <a:xfrm>
            <a:off x="1376363" y="2022475"/>
            <a:ext cx="3441700" cy="1870075"/>
          </a:xfrm>
          <a:custGeom>
            <a:avLst/>
            <a:gdLst/>
            <a:ahLst/>
            <a:cxnLst/>
            <a:rect l="l" t="t" r="r" b="b"/>
            <a:pathLst>
              <a:path w="2168" h="1178" extrusionOk="0">
                <a:moveTo>
                  <a:pt x="0" y="1178"/>
                </a:moveTo>
                <a:lnTo>
                  <a:pt x="2168" y="0"/>
                </a:lnTo>
              </a:path>
            </a:pathLst>
          </a:custGeom>
          <a:noFill/>
          <a:ln w="38100" cap="flat" cmpd="sng">
            <a:solidFill>
              <a:srgbClr val="FF0000"/>
            </a:solidFill>
            <a:prstDash val="dot"/>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3" name="Google Shape;943;p76"/>
          <p:cNvSpPr/>
          <p:nvPr/>
        </p:nvSpPr>
        <p:spPr>
          <a:xfrm>
            <a:off x="1366838" y="3881438"/>
            <a:ext cx="757237" cy="2787650"/>
          </a:xfrm>
          <a:custGeom>
            <a:avLst/>
            <a:gdLst/>
            <a:ahLst/>
            <a:cxnLst/>
            <a:rect l="l" t="t" r="r" b="b"/>
            <a:pathLst>
              <a:path w="459" h="1579" extrusionOk="0">
                <a:moveTo>
                  <a:pt x="0" y="0"/>
                </a:moveTo>
                <a:lnTo>
                  <a:pt x="459" y="1579"/>
                </a:lnTo>
              </a:path>
            </a:pathLst>
          </a:custGeom>
          <a:noFill/>
          <a:ln w="38100" cap="flat" cmpd="sng">
            <a:solidFill>
              <a:srgbClr val="FF0000"/>
            </a:solidFill>
            <a:prstDash val="dot"/>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4" name="Google Shape;944;p76"/>
          <p:cNvSpPr/>
          <p:nvPr/>
        </p:nvSpPr>
        <p:spPr>
          <a:xfrm>
            <a:off x="719138" y="3336925"/>
            <a:ext cx="1404937" cy="3332163"/>
          </a:xfrm>
          <a:custGeom>
            <a:avLst/>
            <a:gdLst/>
            <a:ahLst/>
            <a:cxnLst/>
            <a:rect l="l" t="t" r="r" b="b"/>
            <a:pathLst>
              <a:path w="790" h="1916" extrusionOk="0">
                <a:moveTo>
                  <a:pt x="0" y="0"/>
                </a:moveTo>
                <a:lnTo>
                  <a:pt x="790" y="1916"/>
                </a:lnTo>
              </a:path>
            </a:pathLst>
          </a:custGeom>
          <a:noFill/>
          <a:ln w="38100" cap="flat" cmpd="sng">
            <a:solidFill>
              <a:srgbClr val="FF0000"/>
            </a:solidFill>
            <a:prstDash val="dot"/>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5" name="Google Shape;945;p76"/>
          <p:cNvSpPr/>
          <p:nvPr/>
        </p:nvSpPr>
        <p:spPr>
          <a:xfrm>
            <a:off x="2124075" y="3121025"/>
            <a:ext cx="690563" cy="3621088"/>
          </a:xfrm>
          <a:custGeom>
            <a:avLst/>
            <a:gdLst/>
            <a:ahLst/>
            <a:cxnLst/>
            <a:rect l="l" t="t" r="r" b="b"/>
            <a:pathLst>
              <a:path w="394" h="2045" extrusionOk="0">
                <a:moveTo>
                  <a:pt x="394" y="0"/>
                </a:moveTo>
                <a:lnTo>
                  <a:pt x="0" y="2045"/>
                </a:lnTo>
              </a:path>
            </a:pathLst>
          </a:custGeom>
          <a:noFill/>
          <a:ln w="38100" cap="flat" cmpd="sng">
            <a:solidFill>
              <a:srgbClr val="FF0000"/>
            </a:solidFill>
            <a:prstDash val="dot"/>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46" name="Google Shape;946;p76"/>
          <p:cNvGrpSpPr/>
          <p:nvPr/>
        </p:nvGrpSpPr>
        <p:grpSpPr>
          <a:xfrm>
            <a:off x="685800" y="2925763"/>
            <a:ext cx="2133600" cy="1962150"/>
            <a:chOff x="432" y="2142"/>
            <a:chExt cx="1344" cy="1236"/>
          </a:xfrm>
        </p:grpSpPr>
        <p:sp>
          <p:nvSpPr>
            <p:cNvPr id="947" name="Google Shape;947;p76"/>
            <p:cNvSpPr/>
            <p:nvPr/>
          </p:nvSpPr>
          <p:spPr>
            <a:xfrm>
              <a:off x="1047" y="2783"/>
              <a:ext cx="636" cy="574"/>
            </a:xfrm>
            <a:custGeom>
              <a:avLst/>
              <a:gdLst/>
              <a:ahLst/>
              <a:cxnLst/>
              <a:rect l="l" t="t" r="r" b="b"/>
              <a:pathLst>
                <a:path w="636" h="574" extrusionOk="0">
                  <a:moveTo>
                    <a:pt x="0" y="574"/>
                  </a:moveTo>
                  <a:lnTo>
                    <a:pt x="636" y="0"/>
                  </a:lnTo>
                </a:path>
              </a:pathLst>
            </a:custGeom>
            <a:noFill/>
            <a:ln w="38100"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8" name="Google Shape;948;p76"/>
            <p:cNvSpPr/>
            <p:nvPr/>
          </p:nvSpPr>
          <p:spPr>
            <a:xfrm>
              <a:off x="675" y="2916"/>
              <a:ext cx="372" cy="447"/>
            </a:xfrm>
            <a:custGeom>
              <a:avLst/>
              <a:gdLst/>
              <a:ahLst/>
              <a:cxnLst/>
              <a:rect l="l" t="t" r="r" b="b"/>
              <a:pathLst>
                <a:path w="372" h="447" extrusionOk="0">
                  <a:moveTo>
                    <a:pt x="372" y="447"/>
                  </a:moveTo>
                  <a:lnTo>
                    <a:pt x="0" y="0"/>
                  </a:lnTo>
                </a:path>
              </a:pathLst>
            </a:custGeom>
            <a:noFill/>
            <a:ln w="38100"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9" name="Google Shape;949;p76"/>
            <p:cNvSpPr/>
            <p:nvPr/>
          </p:nvSpPr>
          <p:spPr>
            <a:xfrm>
              <a:off x="854" y="2731"/>
              <a:ext cx="194" cy="647"/>
            </a:xfrm>
            <a:custGeom>
              <a:avLst/>
              <a:gdLst/>
              <a:ahLst/>
              <a:cxnLst/>
              <a:rect l="l" t="t" r="r" b="b"/>
              <a:pathLst>
                <a:path w="194" h="647" extrusionOk="0">
                  <a:moveTo>
                    <a:pt x="194" y="647"/>
                  </a:moveTo>
                  <a:lnTo>
                    <a:pt x="0" y="0"/>
                  </a:lnTo>
                </a:path>
              </a:pathLst>
            </a:custGeom>
            <a:noFill/>
            <a:ln w="38100"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950" name="Google Shape;950;p76"/>
            <p:cNvCxnSpPr/>
            <p:nvPr/>
          </p:nvCxnSpPr>
          <p:spPr>
            <a:xfrm flipH="1">
              <a:off x="1680" y="2256"/>
              <a:ext cx="96" cy="528"/>
            </a:xfrm>
            <a:prstGeom prst="straightConnector1">
              <a:avLst/>
            </a:prstGeom>
            <a:noFill/>
            <a:ln w="38100" cap="flat" cmpd="sng">
              <a:solidFill>
                <a:schemeClr val="dk2"/>
              </a:solidFill>
              <a:prstDash val="solid"/>
              <a:round/>
              <a:headEnd type="none" w="med" len="med"/>
              <a:tailEnd type="none" w="med" len="med"/>
            </a:ln>
          </p:spPr>
        </p:cxnSp>
        <p:sp>
          <p:nvSpPr>
            <p:cNvPr id="951" name="Google Shape;951;p76"/>
            <p:cNvSpPr/>
            <p:nvPr/>
          </p:nvSpPr>
          <p:spPr>
            <a:xfrm>
              <a:off x="867" y="2256"/>
              <a:ext cx="909" cy="495"/>
            </a:xfrm>
            <a:custGeom>
              <a:avLst/>
              <a:gdLst/>
              <a:ahLst/>
              <a:cxnLst/>
              <a:rect l="l" t="t" r="r" b="b"/>
              <a:pathLst>
                <a:path w="909" h="495" extrusionOk="0">
                  <a:moveTo>
                    <a:pt x="909" y="0"/>
                  </a:moveTo>
                  <a:lnTo>
                    <a:pt x="0" y="495"/>
                  </a:lnTo>
                </a:path>
              </a:pathLst>
            </a:custGeom>
            <a:noFill/>
            <a:ln w="38100"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2" name="Google Shape;952;p76"/>
            <p:cNvSpPr/>
            <p:nvPr/>
          </p:nvSpPr>
          <p:spPr>
            <a:xfrm>
              <a:off x="444" y="2394"/>
              <a:ext cx="228" cy="534"/>
            </a:xfrm>
            <a:custGeom>
              <a:avLst/>
              <a:gdLst/>
              <a:ahLst/>
              <a:cxnLst/>
              <a:rect l="l" t="t" r="r" b="b"/>
              <a:pathLst>
                <a:path w="228" h="534" extrusionOk="0">
                  <a:moveTo>
                    <a:pt x="228" y="534"/>
                  </a:moveTo>
                  <a:lnTo>
                    <a:pt x="0" y="0"/>
                  </a:lnTo>
                </a:path>
              </a:pathLst>
            </a:custGeom>
            <a:noFill/>
            <a:ln w="38100"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3" name="Google Shape;953;p76"/>
            <p:cNvSpPr/>
            <p:nvPr/>
          </p:nvSpPr>
          <p:spPr>
            <a:xfrm>
              <a:off x="453" y="2401"/>
              <a:ext cx="421" cy="350"/>
            </a:xfrm>
            <a:custGeom>
              <a:avLst/>
              <a:gdLst/>
              <a:ahLst/>
              <a:cxnLst/>
              <a:rect l="l" t="t" r="r" b="b"/>
              <a:pathLst>
                <a:path w="421" h="350" extrusionOk="0">
                  <a:moveTo>
                    <a:pt x="0" y="0"/>
                  </a:moveTo>
                  <a:lnTo>
                    <a:pt x="421" y="350"/>
                  </a:lnTo>
                </a:path>
              </a:pathLst>
            </a:custGeom>
            <a:noFill/>
            <a:ln w="38100"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4" name="Google Shape;954;p76"/>
            <p:cNvSpPr/>
            <p:nvPr/>
          </p:nvSpPr>
          <p:spPr>
            <a:xfrm>
              <a:off x="432" y="2149"/>
              <a:ext cx="791" cy="251"/>
            </a:xfrm>
            <a:custGeom>
              <a:avLst/>
              <a:gdLst/>
              <a:ahLst/>
              <a:cxnLst/>
              <a:rect l="l" t="t" r="r" b="b"/>
              <a:pathLst>
                <a:path w="791" h="251" extrusionOk="0">
                  <a:moveTo>
                    <a:pt x="0" y="251"/>
                  </a:moveTo>
                  <a:lnTo>
                    <a:pt x="791" y="0"/>
                  </a:lnTo>
                </a:path>
              </a:pathLst>
            </a:custGeom>
            <a:noFill/>
            <a:ln w="38100"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5" name="Google Shape;955;p76"/>
            <p:cNvSpPr/>
            <p:nvPr/>
          </p:nvSpPr>
          <p:spPr>
            <a:xfrm>
              <a:off x="1204" y="2142"/>
              <a:ext cx="572" cy="114"/>
            </a:xfrm>
            <a:custGeom>
              <a:avLst/>
              <a:gdLst/>
              <a:ahLst/>
              <a:cxnLst/>
              <a:rect l="l" t="t" r="r" b="b"/>
              <a:pathLst>
                <a:path w="572" h="114" extrusionOk="0">
                  <a:moveTo>
                    <a:pt x="0" y="0"/>
                  </a:moveTo>
                  <a:lnTo>
                    <a:pt x="572" y="114"/>
                  </a:lnTo>
                </a:path>
              </a:pathLst>
            </a:custGeom>
            <a:noFill/>
            <a:ln w="38100"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56" name="Google Shape;956;p76"/>
          <p:cNvSpPr/>
          <p:nvPr/>
        </p:nvSpPr>
        <p:spPr>
          <a:xfrm>
            <a:off x="4800600" y="1916113"/>
            <a:ext cx="152400" cy="152400"/>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7" name="Google Shape;957;p76"/>
          <p:cNvSpPr/>
          <p:nvPr/>
        </p:nvSpPr>
        <p:spPr>
          <a:xfrm>
            <a:off x="2051050" y="6597650"/>
            <a:ext cx="152400" cy="152400"/>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8" name="Google Shape;958;p7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64</a:t>
            </a:fld>
            <a:endParaRPr/>
          </a:p>
        </p:txBody>
      </p:sp>
    </p:spTree>
  </p:cSld>
  <p:clrMapOvr>
    <a:masterClrMapping/>
  </p:clrMapOvr>
  <p:transition spd="slow">
    <p:fade thruBlk="1"/>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4" name="Google Shape;964;p7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Perspective Projection</a:t>
            </a:r>
            <a:endParaRPr/>
          </a:p>
        </p:txBody>
      </p:sp>
      <p:sp>
        <p:nvSpPr>
          <p:cNvPr id="965" name="Google Shape;965;p7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How many vanishing point?</a:t>
            </a:r>
            <a:endParaRPr/>
          </a:p>
          <a:p>
            <a:pPr marL="342900" lvl="0" indent="-139700" algn="l" rtl="0">
              <a:spcBef>
                <a:spcPts val="640"/>
              </a:spcBef>
              <a:spcAft>
                <a:spcPts val="0"/>
              </a:spcAft>
              <a:buClr>
                <a:schemeClr val="dk1"/>
              </a:buClr>
              <a:buSzPts val="3200"/>
              <a:buNone/>
            </a:pPr>
            <a:endParaRPr/>
          </a:p>
        </p:txBody>
      </p:sp>
      <p:pic>
        <p:nvPicPr>
          <p:cNvPr id="966" name="Google Shape;966;p77" descr="10"/>
          <p:cNvPicPr preferRelativeResize="0"/>
          <p:nvPr/>
        </p:nvPicPr>
        <p:blipFill rotWithShape="1">
          <a:blip r:embed="rId3">
            <a:alphaModFix/>
          </a:blip>
          <a:srcRect/>
          <a:stretch/>
        </p:blipFill>
        <p:spPr>
          <a:xfrm>
            <a:off x="914400" y="2997200"/>
            <a:ext cx="7315200" cy="1998663"/>
          </a:xfrm>
          <a:prstGeom prst="rect">
            <a:avLst/>
          </a:prstGeom>
          <a:noFill/>
          <a:ln>
            <a:noFill/>
          </a:ln>
        </p:spPr>
      </p:pic>
      <p:sp>
        <p:nvSpPr>
          <p:cNvPr id="967" name="Google Shape;967;p77"/>
          <p:cNvSpPr txBox="1"/>
          <p:nvPr/>
        </p:nvSpPr>
        <p:spPr>
          <a:xfrm>
            <a:off x="1042988" y="5084763"/>
            <a:ext cx="1624012" cy="7016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0">
                <a:solidFill>
                  <a:schemeClr val="dk2"/>
                </a:solidFill>
                <a:latin typeface="Tahoma"/>
                <a:ea typeface="Tahoma"/>
                <a:cs typeface="Tahoma"/>
                <a:sym typeface="Tahoma"/>
              </a:rPr>
              <a:t>Three-point perspective</a:t>
            </a:r>
            <a:endParaRPr/>
          </a:p>
        </p:txBody>
      </p:sp>
      <p:sp>
        <p:nvSpPr>
          <p:cNvPr id="968" name="Google Shape;968;p77"/>
          <p:cNvSpPr txBox="1"/>
          <p:nvPr/>
        </p:nvSpPr>
        <p:spPr>
          <a:xfrm>
            <a:off x="3646488" y="5084763"/>
            <a:ext cx="1624012" cy="7016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0">
                <a:solidFill>
                  <a:schemeClr val="dk2"/>
                </a:solidFill>
                <a:latin typeface="Tahoma"/>
                <a:ea typeface="Tahoma"/>
                <a:cs typeface="Tahoma"/>
                <a:sym typeface="Tahoma"/>
              </a:rPr>
              <a:t>Two-point perspective</a:t>
            </a:r>
            <a:endParaRPr/>
          </a:p>
        </p:txBody>
      </p:sp>
      <p:sp>
        <p:nvSpPr>
          <p:cNvPr id="969" name="Google Shape;969;p77"/>
          <p:cNvSpPr/>
          <p:nvPr/>
        </p:nvSpPr>
        <p:spPr>
          <a:xfrm>
            <a:off x="914400" y="3006725"/>
            <a:ext cx="3505200" cy="855663"/>
          </a:xfrm>
          <a:custGeom>
            <a:avLst/>
            <a:gdLst/>
            <a:ahLst/>
            <a:cxnLst/>
            <a:rect l="l" t="t" r="r" b="b"/>
            <a:pathLst>
              <a:path w="2208" h="539" extrusionOk="0">
                <a:moveTo>
                  <a:pt x="2208" y="0"/>
                </a:moveTo>
                <a:lnTo>
                  <a:pt x="0" y="539"/>
                </a:lnTo>
              </a:path>
            </a:pathLst>
          </a:custGeom>
          <a:noFill/>
          <a:ln w="38100" cap="flat" cmpd="sng">
            <a:solidFill>
              <a:srgbClr val="FF0000"/>
            </a:solidFill>
            <a:prstDash val="dot"/>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0" name="Google Shape;970;p77"/>
          <p:cNvSpPr/>
          <p:nvPr/>
        </p:nvSpPr>
        <p:spPr>
          <a:xfrm>
            <a:off x="935038" y="3841750"/>
            <a:ext cx="3471862" cy="1047750"/>
          </a:xfrm>
          <a:custGeom>
            <a:avLst/>
            <a:gdLst/>
            <a:ahLst/>
            <a:cxnLst/>
            <a:rect l="l" t="t" r="r" b="b"/>
            <a:pathLst>
              <a:path w="2187" h="660" extrusionOk="0">
                <a:moveTo>
                  <a:pt x="2187" y="660"/>
                </a:moveTo>
                <a:lnTo>
                  <a:pt x="0" y="0"/>
                </a:lnTo>
              </a:path>
            </a:pathLst>
          </a:custGeom>
          <a:noFill/>
          <a:ln w="38100" cap="flat" cmpd="sng">
            <a:solidFill>
              <a:srgbClr val="FF0000"/>
            </a:solidFill>
            <a:prstDash val="dot"/>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1" name="Google Shape;971;p77"/>
          <p:cNvSpPr/>
          <p:nvPr/>
        </p:nvSpPr>
        <p:spPr>
          <a:xfrm>
            <a:off x="4419600" y="3006725"/>
            <a:ext cx="2084388" cy="947738"/>
          </a:xfrm>
          <a:custGeom>
            <a:avLst/>
            <a:gdLst/>
            <a:ahLst/>
            <a:cxnLst/>
            <a:rect l="l" t="t" r="r" b="b"/>
            <a:pathLst>
              <a:path w="1313" h="597" extrusionOk="0">
                <a:moveTo>
                  <a:pt x="0" y="0"/>
                </a:moveTo>
                <a:lnTo>
                  <a:pt x="1313" y="597"/>
                </a:lnTo>
              </a:path>
            </a:pathLst>
          </a:custGeom>
          <a:noFill/>
          <a:ln w="38100" cap="flat" cmpd="sng">
            <a:solidFill>
              <a:srgbClr val="FF0000"/>
            </a:solidFill>
            <a:prstDash val="dot"/>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2" name="Google Shape;972;p77"/>
          <p:cNvSpPr/>
          <p:nvPr/>
        </p:nvSpPr>
        <p:spPr>
          <a:xfrm>
            <a:off x="4438650" y="3944938"/>
            <a:ext cx="2012950" cy="935037"/>
          </a:xfrm>
          <a:custGeom>
            <a:avLst/>
            <a:gdLst/>
            <a:ahLst/>
            <a:cxnLst/>
            <a:rect l="l" t="t" r="r" b="b"/>
            <a:pathLst>
              <a:path w="1268" h="589" extrusionOk="0">
                <a:moveTo>
                  <a:pt x="0" y="589"/>
                </a:moveTo>
                <a:lnTo>
                  <a:pt x="1268" y="0"/>
                </a:lnTo>
              </a:path>
            </a:pathLst>
          </a:custGeom>
          <a:noFill/>
          <a:ln w="38100" cap="flat" cmpd="sng">
            <a:solidFill>
              <a:srgbClr val="FF0000"/>
            </a:solidFill>
            <a:prstDash val="dot"/>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3" name="Google Shape;973;p77"/>
          <p:cNvGrpSpPr/>
          <p:nvPr/>
        </p:nvGrpSpPr>
        <p:grpSpPr>
          <a:xfrm>
            <a:off x="3482975" y="2997200"/>
            <a:ext cx="1928813" cy="1912938"/>
            <a:chOff x="2194" y="2154"/>
            <a:chExt cx="1215" cy="1205"/>
          </a:xfrm>
        </p:grpSpPr>
        <p:sp>
          <p:nvSpPr>
            <p:cNvPr id="974" name="Google Shape;974;p77"/>
            <p:cNvSpPr/>
            <p:nvPr/>
          </p:nvSpPr>
          <p:spPr>
            <a:xfrm>
              <a:off x="2783" y="3061"/>
              <a:ext cx="615" cy="285"/>
            </a:xfrm>
            <a:custGeom>
              <a:avLst/>
              <a:gdLst/>
              <a:ahLst/>
              <a:cxnLst/>
              <a:rect l="l" t="t" r="r" b="b"/>
              <a:pathLst>
                <a:path w="615" h="285" extrusionOk="0">
                  <a:moveTo>
                    <a:pt x="0" y="285"/>
                  </a:moveTo>
                  <a:lnTo>
                    <a:pt x="615" y="0"/>
                  </a:lnTo>
                </a:path>
              </a:pathLst>
            </a:custGeom>
            <a:noFill/>
            <a:ln w="38100"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5" name="Google Shape;975;p77"/>
            <p:cNvSpPr/>
            <p:nvPr/>
          </p:nvSpPr>
          <p:spPr>
            <a:xfrm>
              <a:off x="2194" y="3171"/>
              <a:ext cx="602" cy="175"/>
            </a:xfrm>
            <a:custGeom>
              <a:avLst/>
              <a:gdLst/>
              <a:ahLst/>
              <a:cxnLst/>
              <a:rect l="l" t="t" r="r" b="b"/>
              <a:pathLst>
                <a:path w="602" h="175" extrusionOk="0">
                  <a:moveTo>
                    <a:pt x="602" y="175"/>
                  </a:moveTo>
                  <a:lnTo>
                    <a:pt x="0" y="0"/>
                  </a:lnTo>
                </a:path>
              </a:pathLst>
            </a:custGeom>
            <a:noFill/>
            <a:ln w="38100"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6" name="Google Shape;976;p77"/>
            <p:cNvSpPr/>
            <p:nvPr/>
          </p:nvSpPr>
          <p:spPr>
            <a:xfrm>
              <a:off x="2782" y="2154"/>
              <a:ext cx="1" cy="1205"/>
            </a:xfrm>
            <a:custGeom>
              <a:avLst/>
              <a:gdLst/>
              <a:ahLst/>
              <a:cxnLst/>
              <a:rect l="l" t="t" r="r" b="b"/>
              <a:pathLst>
                <a:path w="8" h="1205" extrusionOk="0">
                  <a:moveTo>
                    <a:pt x="8" y="1205"/>
                  </a:moveTo>
                  <a:lnTo>
                    <a:pt x="0" y="0"/>
                  </a:lnTo>
                </a:path>
              </a:pathLst>
            </a:custGeom>
            <a:noFill/>
            <a:ln w="38100"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7" name="Google Shape;977;p77"/>
            <p:cNvSpPr/>
            <p:nvPr/>
          </p:nvSpPr>
          <p:spPr>
            <a:xfrm>
              <a:off x="3404" y="2440"/>
              <a:ext cx="5" cy="632"/>
            </a:xfrm>
            <a:custGeom>
              <a:avLst/>
              <a:gdLst/>
              <a:ahLst/>
              <a:cxnLst/>
              <a:rect l="l" t="t" r="r" b="b"/>
              <a:pathLst>
                <a:path w="5" h="632" extrusionOk="0">
                  <a:moveTo>
                    <a:pt x="0" y="0"/>
                  </a:moveTo>
                  <a:lnTo>
                    <a:pt x="5" y="632"/>
                  </a:lnTo>
                </a:path>
              </a:pathLst>
            </a:custGeom>
            <a:noFill/>
            <a:ln w="38100"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8" name="Google Shape;978;p77"/>
            <p:cNvSpPr/>
            <p:nvPr/>
          </p:nvSpPr>
          <p:spPr>
            <a:xfrm rot="10800000" flipH="1">
              <a:off x="2784" y="2160"/>
              <a:ext cx="624" cy="288"/>
            </a:xfrm>
            <a:custGeom>
              <a:avLst/>
              <a:gdLst/>
              <a:ahLst/>
              <a:cxnLst/>
              <a:rect l="l" t="t" r="r" b="b"/>
              <a:pathLst>
                <a:path w="909" h="495" extrusionOk="0">
                  <a:moveTo>
                    <a:pt x="909" y="0"/>
                  </a:moveTo>
                  <a:lnTo>
                    <a:pt x="0" y="495"/>
                  </a:lnTo>
                </a:path>
              </a:pathLst>
            </a:custGeom>
            <a:noFill/>
            <a:ln w="38100"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9" name="Google Shape;979;p77"/>
            <p:cNvSpPr/>
            <p:nvPr/>
          </p:nvSpPr>
          <p:spPr>
            <a:xfrm>
              <a:off x="2208" y="2298"/>
              <a:ext cx="1" cy="882"/>
            </a:xfrm>
            <a:custGeom>
              <a:avLst/>
              <a:gdLst/>
              <a:ahLst/>
              <a:cxnLst/>
              <a:rect l="l" t="t" r="r" b="b"/>
              <a:pathLst>
                <a:path w="5" h="882" extrusionOk="0">
                  <a:moveTo>
                    <a:pt x="0" y="882"/>
                  </a:moveTo>
                  <a:lnTo>
                    <a:pt x="5" y="0"/>
                  </a:lnTo>
                </a:path>
              </a:pathLst>
            </a:custGeom>
            <a:noFill/>
            <a:ln w="38100"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0" name="Google Shape;980;p77"/>
            <p:cNvSpPr/>
            <p:nvPr/>
          </p:nvSpPr>
          <p:spPr>
            <a:xfrm>
              <a:off x="2208" y="2160"/>
              <a:ext cx="576" cy="144"/>
            </a:xfrm>
            <a:custGeom>
              <a:avLst/>
              <a:gdLst/>
              <a:ahLst/>
              <a:cxnLst/>
              <a:rect l="l" t="t" r="r" b="b"/>
              <a:pathLst>
                <a:path w="791" h="251" extrusionOk="0">
                  <a:moveTo>
                    <a:pt x="0" y="251"/>
                  </a:moveTo>
                  <a:lnTo>
                    <a:pt x="791" y="0"/>
                  </a:lnTo>
                </a:path>
              </a:pathLst>
            </a:custGeom>
            <a:noFill/>
            <a:ln w="38100"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81" name="Google Shape;981;p77"/>
          <p:cNvSpPr/>
          <p:nvPr/>
        </p:nvSpPr>
        <p:spPr>
          <a:xfrm>
            <a:off x="6477000" y="3844925"/>
            <a:ext cx="152400" cy="152400"/>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2" name="Google Shape;982;p77"/>
          <p:cNvSpPr/>
          <p:nvPr/>
        </p:nvSpPr>
        <p:spPr>
          <a:xfrm>
            <a:off x="838200" y="3768725"/>
            <a:ext cx="152400" cy="152400"/>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3" name="Google Shape;983;p7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65</a:t>
            </a:fld>
            <a:endParaRPr/>
          </a:p>
        </p:txBody>
      </p:sp>
    </p:spTree>
  </p:cSld>
  <p:clrMapOvr>
    <a:masterClrMapping/>
  </p:clrMapOvr>
  <p:transition spd="slow">
    <p:fade thruBlk="1"/>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89" name="Google Shape;989;p7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Perspective Projection</a:t>
            </a:r>
            <a:endParaRPr/>
          </a:p>
        </p:txBody>
      </p:sp>
      <p:sp>
        <p:nvSpPr>
          <p:cNvPr id="990" name="Google Shape;990;p7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How many vanishing point?</a:t>
            </a:r>
            <a:endParaRPr/>
          </a:p>
          <a:p>
            <a:pPr marL="342900" lvl="0" indent="-139700" algn="l" rtl="0">
              <a:spcBef>
                <a:spcPts val="640"/>
              </a:spcBef>
              <a:spcAft>
                <a:spcPts val="0"/>
              </a:spcAft>
              <a:buClr>
                <a:schemeClr val="dk1"/>
              </a:buClr>
              <a:buSzPts val="3200"/>
              <a:buNone/>
            </a:pPr>
            <a:endParaRPr/>
          </a:p>
        </p:txBody>
      </p:sp>
      <p:pic>
        <p:nvPicPr>
          <p:cNvPr id="991" name="Google Shape;991;p78" descr="10"/>
          <p:cNvPicPr preferRelativeResize="0"/>
          <p:nvPr/>
        </p:nvPicPr>
        <p:blipFill rotWithShape="1">
          <a:blip r:embed="rId3">
            <a:alphaModFix/>
          </a:blip>
          <a:srcRect/>
          <a:stretch/>
        </p:blipFill>
        <p:spPr>
          <a:xfrm>
            <a:off x="914400" y="2997200"/>
            <a:ext cx="7315200" cy="1998663"/>
          </a:xfrm>
          <a:prstGeom prst="rect">
            <a:avLst/>
          </a:prstGeom>
          <a:noFill/>
          <a:ln>
            <a:noFill/>
          </a:ln>
        </p:spPr>
      </p:pic>
      <p:sp>
        <p:nvSpPr>
          <p:cNvPr id="992" name="Google Shape;992;p78"/>
          <p:cNvSpPr txBox="1"/>
          <p:nvPr/>
        </p:nvSpPr>
        <p:spPr>
          <a:xfrm>
            <a:off x="1042988" y="5084763"/>
            <a:ext cx="1624012" cy="7016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0">
                <a:solidFill>
                  <a:schemeClr val="dk2"/>
                </a:solidFill>
                <a:latin typeface="Tahoma"/>
                <a:ea typeface="Tahoma"/>
                <a:cs typeface="Tahoma"/>
                <a:sym typeface="Tahoma"/>
              </a:rPr>
              <a:t>Three-point perspective</a:t>
            </a:r>
            <a:endParaRPr/>
          </a:p>
        </p:txBody>
      </p:sp>
      <p:sp>
        <p:nvSpPr>
          <p:cNvPr id="993" name="Google Shape;993;p78"/>
          <p:cNvSpPr txBox="1"/>
          <p:nvPr/>
        </p:nvSpPr>
        <p:spPr>
          <a:xfrm>
            <a:off x="3646488" y="5084763"/>
            <a:ext cx="1624012" cy="7016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0">
                <a:solidFill>
                  <a:schemeClr val="dk2"/>
                </a:solidFill>
                <a:latin typeface="Tahoma"/>
                <a:ea typeface="Tahoma"/>
                <a:cs typeface="Tahoma"/>
                <a:sym typeface="Tahoma"/>
              </a:rPr>
              <a:t>Two-point perspective</a:t>
            </a:r>
            <a:endParaRPr/>
          </a:p>
        </p:txBody>
      </p:sp>
      <p:sp>
        <p:nvSpPr>
          <p:cNvPr id="994" name="Google Shape;994;p78"/>
          <p:cNvSpPr txBox="1"/>
          <p:nvPr/>
        </p:nvSpPr>
        <p:spPr>
          <a:xfrm>
            <a:off x="6372225" y="5084763"/>
            <a:ext cx="1624013" cy="7016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0">
                <a:solidFill>
                  <a:schemeClr val="dk2"/>
                </a:solidFill>
                <a:latin typeface="Tahoma"/>
                <a:ea typeface="Tahoma"/>
                <a:cs typeface="Tahoma"/>
                <a:sym typeface="Tahoma"/>
              </a:rPr>
              <a:t>One-point perspective</a:t>
            </a:r>
            <a:endParaRPr/>
          </a:p>
        </p:txBody>
      </p:sp>
      <p:sp>
        <p:nvSpPr>
          <p:cNvPr id="995" name="Google Shape;995;p78"/>
          <p:cNvSpPr/>
          <p:nvPr/>
        </p:nvSpPr>
        <p:spPr>
          <a:xfrm>
            <a:off x="6248400" y="3070225"/>
            <a:ext cx="914400" cy="914400"/>
          </a:xfrm>
          <a:custGeom>
            <a:avLst/>
            <a:gdLst/>
            <a:ahLst/>
            <a:cxnLst/>
            <a:rect l="l" t="t" r="r" b="b"/>
            <a:pathLst>
              <a:path w="581" h="646" extrusionOk="0">
                <a:moveTo>
                  <a:pt x="0" y="0"/>
                </a:moveTo>
                <a:lnTo>
                  <a:pt x="581" y="646"/>
                </a:lnTo>
              </a:path>
            </a:pathLst>
          </a:custGeom>
          <a:noFill/>
          <a:ln w="38100" cap="flat" cmpd="sng">
            <a:solidFill>
              <a:srgbClr val="FF0000"/>
            </a:solidFill>
            <a:prstDash val="dot"/>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6" name="Google Shape;996;p78"/>
          <p:cNvSpPr/>
          <p:nvPr/>
        </p:nvSpPr>
        <p:spPr>
          <a:xfrm>
            <a:off x="7162800" y="3068638"/>
            <a:ext cx="963613" cy="915987"/>
          </a:xfrm>
          <a:custGeom>
            <a:avLst/>
            <a:gdLst/>
            <a:ahLst/>
            <a:cxnLst/>
            <a:rect l="l" t="t" r="r" b="b"/>
            <a:pathLst>
              <a:path w="589" h="647" extrusionOk="0">
                <a:moveTo>
                  <a:pt x="0" y="647"/>
                </a:moveTo>
                <a:lnTo>
                  <a:pt x="589" y="0"/>
                </a:lnTo>
              </a:path>
            </a:pathLst>
          </a:custGeom>
          <a:noFill/>
          <a:ln w="38100" cap="flat" cmpd="sng">
            <a:solidFill>
              <a:srgbClr val="FF0000"/>
            </a:solidFill>
            <a:prstDash val="dot"/>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7" name="Google Shape;997;p78"/>
          <p:cNvSpPr/>
          <p:nvPr/>
        </p:nvSpPr>
        <p:spPr>
          <a:xfrm>
            <a:off x="6248400" y="3984625"/>
            <a:ext cx="914400" cy="914400"/>
          </a:xfrm>
          <a:custGeom>
            <a:avLst/>
            <a:gdLst/>
            <a:ahLst/>
            <a:cxnLst/>
            <a:rect l="l" t="t" r="r" b="b"/>
            <a:pathLst>
              <a:path w="621" h="524" extrusionOk="0">
                <a:moveTo>
                  <a:pt x="0" y="524"/>
                </a:moveTo>
                <a:lnTo>
                  <a:pt x="621" y="0"/>
                </a:lnTo>
              </a:path>
            </a:pathLst>
          </a:custGeom>
          <a:noFill/>
          <a:ln w="38100" cap="flat" cmpd="sng">
            <a:solidFill>
              <a:srgbClr val="FF0000"/>
            </a:solidFill>
            <a:prstDash val="dot"/>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8" name="Google Shape;998;p78"/>
          <p:cNvSpPr/>
          <p:nvPr/>
        </p:nvSpPr>
        <p:spPr>
          <a:xfrm>
            <a:off x="7162800" y="3984625"/>
            <a:ext cx="990600" cy="914400"/>
          </a:xfrm>
          <a:custGeom>
            <a:avLst/>
            <a:gdLst/>
            <a:ahLst/>
            <a:cxnLst/>
            <a:rect l="l" t="t" r="r" b="b"/>
            <a:pathLst>
              <a:path w="638" h="512" extrusionOk="0">
                <a:moveTo>
                  <a:pt x="638" y="512"/>
                </a:moveTo>
                <a:lnTo>
                  <a:pt x="0" y="0"/>
                </a:lnTo>
              </a:path>
            </a:pathLst>
          </a:custGeom>
          <a:noFill/>
          <a:ln w="38100" cap="flat" cmpd="sng">
            <a:solidFill>
              <a:srgbClr val="FF0000"/>
            </a:solidFill>
            <a:prstDash val="dot"/>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9" name="Google Shape;999;p78"/>
          <p:cNvSpPr/>
          <p:nvPr/>
        </p:nvSpPr>
        <p:spPr>
          <a:xfrm>
            <a:off x="6229350" y="3070225"/>
            <a:ext cx="1905000" cy="1828800"/>
          </a:xfrm>
          <a:prstGeom prst="rect">
            <a:avLst/>
          </a:prstGeom>
          <a:noFill/>
          <a:ln w="381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0" name="Google Shape;1000;p78"/>
          <p:cNvSpPr/>
          <p:nvPr/>
        </p:nvSpPr>
        <p:spPr>
          <a:xfrm>
            <a:off x="7086600" y="3908425"/>
            <a:ext cx="152400" cy="152400"/>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1" name="Google Shape;1001;p7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66</a:t>
            </a:fld>
            <a:endParaRPr/>
          </a:p>
        </p:txBody>
      </p:sp>
    </p:spTree>
  </p:cSld>
  <p:clrMapOvr>
    <a:masterClrMapping/>
  </p:clrMapOvr>
  <p:transition spd="slow">
    <p:fade thruBlk="1"/>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79"/>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US" sz="3200" b="1"/>
              <a:t>Perspective-Projection Transformation Coordinates</a:t>
            </a:r>
            <a:endParaRPr sz="3200"/>
          </a:p>
        </p:txBody>
      </p:sp>
      <p:sp>
        <p:nvSpPr>
          <p:cNvPr id="1008" name="Google Shape;1008;p79"/>
          <p:cNvSpPr txBox="1">
            <a:spLocks noGrp="1"/>
          </p:cNvSpPr>
          <p:nvPr>
            <p:ph type="body" idx="1"/>
          </p:nvPr>
        </p:nvSpPr>
        <p:spPr>
          <a:xfrm>
            <a:off x="533400" y="1219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1009" name="Google Shape;1009;p79"/>
          <p:cNvPicPr preferRelativeResize="0"/>
          <p:nvPr/>
        </p:nvPicPr>
        <p:blipFill rotWithShape="1">
          <a:blip r:embed="rId3">
            <a:alphaModFix/>
          </a:blip>
          <a:srcRect/>
          <a:stretch/>
        </p:blipFill>
        <p:spPr>
          <a:xfrm>
            <a:off x="533400" y="1143000"/>
            <a:ext cx="8305800" cy="4800600"/>
          </a:xfrm>
          <a:prstGeom prst="rect">
            <a:avLst/>
          </a:prstGeom>
          <a:noFill/>
          <a:ln>
            <a:noFill/>
          </a:ln>
        </p:spPr>
      </p:pic>
      <p:sp>
        <p:nvSpPr>
          <p:cNvPr id="1010" name="Google Shape;1010;p7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67</a:t>
            </a:fld>
            <a:endParaRPr/>
          </a:p>
        </p:txBody>
      </p:sp>
    </p:spTree>
  </p:cSld>
  <p:clrMapOvr>
    <a:masterClrMapping/>
  </p:clrMapOvr>
  <p:transition spd="slow">
    <p:fade thruBlk="1"/>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015"/>
        <p:cNvGrpSpPr/>
        <p:nvPr/>
      </p:nvGrpSpPr>
      <p:grpSpPr>
        <a:xfrm>
          <a:off x="0" y="0"/>
          <a:ext cx="0" cy="0"/>
          <a:chOff x="0" y="0"/>
          <a:chExt cx="0" cy="0"/>
        </a:xfrm>
      </p:grpSpPr>
      <p:sp>
        <p:nvSpPr>
          <p:cNvPr id="1016" name="Google Shape;1016;p80"/>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US" sz="3200" b="1"/>
              <a:t>Perspective-Projection Transformation Coordinates</a:t>
            </a:r>
            <a:endParaRPr sz="3200"/>
          </a:p>
        </p:txBody>
      </p:sp>
      <p:sp>
        <p:nvSpPr>
          <p:cNvPr id="1017" name="Google Shape;1017;p80"/>
          <p:cNvSpPr txBox="1">
            <a:spLocks noGrp="1"/>
          </p:cNvSpPr>
          <p:nvPr>
            <p:ph type="body" idx="1"/>
          </p:nvPr>
        </p:nvSpPr>
        <p:spPr>
          <a:xfrm>
            <a:off x="533400" y="1219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1018" name="Google Shape;1018;p80"/>
          <p:cNvPicPr preferRelativeResize="0"/>
          <p:nvPr/>
        </p:nvPicPr>
        <p:blipFill rotWithShape="1">
          <a:blip r:embed="rId3">
            <a:alphaModFix/>
          </a:blip>
          <a:srcRect/>
          <a:stretch/>
        </p:blipFill>
        <p:spPr>
          <a:xfrm>
            <a:off x="533400" y="1219200"/>
            <a:ext cx="4191000" cy="2809875"/>
          </a:xfrm>
          <a:prstGeom prst="rect">
            <a:avLst/>
          </a:prstGeom>
          <a:noFill/>
          <a:ln>
            <a:noFill/>
          </a:ln>
        </p:spPr>
      </p:pic>
      <p:pic>
        <p:nvPicPr>
          <p:cNvPr id="1019" name="Google Shape;1019;p80"/>
          <p:cNvPicPr preferRelativeResize="0"/>
          <p:nvPr/>
        </p:nvPicPr>
        <p:blipFill rotWithShape="1">
          <a:blip r:embed="rId4">
            <a:alphaModFix/>
          </a:blip>
          <a:srcRect/>
          <a:stretch/>
        </p:blipFill>
        <p:spPr>
          <a:xfrm>
            <a:off x="4857750" y="1524000"/>
            <a:ext cx="3981450" cy="1152525"/>
          </a:xfrm>
          <a:prstGeom prst="rect">
            <a:avLst/>
          </a:prstGeom>
          <a:noFill/>
          <a:ln>
            <a:noFill/>
          </a:ln>
        </p:spPr>
      </p:pic>
      <p:pic>
        <p:nvPicPr>
          <p:cNvPr id="1020" name="Google Shape;1020;p80"/>
          <p:cNvPicPr preferRelativeResize="0"/>
          <p:nvPr/>
        </p:nvPicPr>
        <p:blipFill rotWithShape="1">
          <a:blip r:embed="rId5">
            <a:alphaModFix/>
          </a:blip>
          <a:srcRect/>
          <a:stretch/>
        </p:blipFill>
        <p:spPr>
          <a:xfrm>
            <a:off x="457200" y="4038600"/>
            <a:ext cx="8229600" cy="1676400"/>
          </a:xfrm>
          <a:prstGeom prst="rect">
            <a:avLst/>
          </a:prstGeom>
          <a:noFill/>
          <a:ln>
            <a:noFill/>
          </a:ln>
        </p:spPr>
      </p:pic>
      <p:sp>
        <p:nvSpPr>
          <p:cNvPr id="1021" name="Google Shape;1021;p8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68</a:t>
            </a:fld>
            <a:endParaRPr/>
          </a:p>
        </p:txBody>
      </p:sp>
    </p:spTree>
  </p:cSld>
  <p:clrMapOvr>
    <a:masterClrMapping/>
  </p:clrMapOvr>
  <p:transition spd="slow">
    <p:fade thruBlk="1"/>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27" name="Google Shape;1027;p81"/>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US" sz="3200" b="1"/>
              <a:t>Perspective-Projection Transformation Coordinates</a:t>
            </a:r>
            <a:endParaRPr sz="3200"/>
          </a:p>
        </p:txBody>
      </p:sp>
      <p:sp>
        <p:nvSpPr>
          <p:cNvPr id="1028" name="Google Shape;1028;p81"/>
          <p:cNvSpPr txBox="1">
            <a:spLocks noGrp="1"/>
          </p:cNvSpPr>
          <p:nvPr>
            <p:ph type="body" idx="1"/>
          </p:nvPr>
        </p:nvSpPr>
        <p:spPr>
          <a:xfrm>
            <a:off x="533400" y="1219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1029" name="Google Shape;1029;p81"/>
          <p:cNvPicPr preferRelativeResize="0"/>
          <p:nvPr/>
        </p:nvPicPr>
        <p:blipFill rotWithShape="1">
          <a:blip r:embed="rId3">
            <a:alphaModFix/>
          </a:blip>
          <a:srcRect/>
          <a:stretch/>
        </p:blipFill>
        <p:spPr>
          <a:xfrm>
            <a:off x="457200" y="2667000"/>
            <a:ext cx="8382000" cy="2438400"/>
          </a:xfrm>
          <a:prstGeom prst="rect">
            <a:avLst/>
          </a:prstGeom>
          <a:noFill/>
          <a:ln>
            <a:noFill/>
          </a:ln>
        </p:spPr>
      </p:pic>
      <p:pic>
        <p:nvPicPr>
          <p:cNvPr id="1030" name="Google Shape;1030;p81"/>
          <p:cNvPicPr preferRelativeResize="0"/>
          <p:nvPr/>
        </p:nvPicPr>
        <p:blipFill rotWithShape="1">
          <a:blip r:embed="rId4">
            <a:alphaModFix/>
          </a:blip>
          <a:srcRect/>
          <a:stretch/>
        </p:blipFill>
        <p:spPr>
          <a:xfrm>
            <a:off x="533400" y="1143000"/>
            <a:ext cx="3981450" cy="1152525"/>
          </a:xfrm>
          <a:prstGeom prst="rect">
            <a:avLst/>
          </a:prstGeom>
          <a:noFill/>
          <a:ln w="9525" cap="flat" cmpd="sng">
            <a:solidFill>
              <a:schemeClr val="accent1"/>
            </a:solidFill>
            <a:prstDash val="solid"/>
            <a:miter lim="800000"/>
            <a:headEnd type="none" w="sm" len="sm"/>
            <a:tailEnd type="none" w="sm" len="sm"/>
          </a:ln>
        </p:spPr>
      </p:pic>
      <p:pic>
        <p:nvPicPr>
          <p:cNvPr id="1031" name="Google Shape;1031;p81"/>
          <p:cNvPicPr preferRelativeResize="0"/>
          <p:nvPr/>
        </p:nvPicPr>
        <p:blipFill rotWithShape="1">
          <a:blip r:embed="rId5">
            <a:alphaModFix/>
          </a:blip>
          <a:srcRect/>
          <a:stretch/>
        </p:blipFill>
        <p:spPr>
          <a:xfrm>
            <a:off x="4800600" y="1219200"/>
            <a:ext cx="1495425" cy="657225"/>
          </a:xfrm>
          <a:prstGeom prst="rect">
            <a:avLst/>
          </a:prstGeom>
          <a:noFill/>
          <a:ln w="9525" cap="flat" cmpd="sng">
            <a:solidFill>
              <a:schemeClr val="accent1"/>
            </a:solidFill>
            <a:prstDash val="solid"/>
            <a:miter lim="800000"/>
            <a:headEnd type="none" w="sm" len="sm"/>
            <a:tailEnd type="none" w="sm" len="sm"/>
          </a:ln>
        </p:spPr>
      </p:pic>
      <p:sp>
        <p:nvSpPr>
          <p:cNvPr id="1032" name="Google Shape;1032;p8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69</a:t>
            </a:fld>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3D viewing concepts</a:t>
            </a:r>
            <a:br>
              <a:rPr lang="en-US"/>
            </a:br>
            <a:endParaRPr/>
          </a:p>
        </p:txBody>
      </p:sp>
      <p:sp>
        <p:nvSpPr>
          <p:cNvPr id="145" name="Google Shape;145;p19"/>
          <p:cNvSpPr txBox="1">
            <a:spLocks noGrp="1"/>
          </p:cNvSpPr>
          <p:nvPr>
            <p:ph type="body" idx="1"/>
          </p:nvPr>
        </p:nvSpPr>
        <p:spPr>
          <a:xfrm>
            <a:off x="457200" y="1600200"/>
            <a:ext cx="86868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None/>
            </a:pPr>
            <a:r>
              <a:rPr lang="en-US" b="1"/>
              <a:t>Viewing a Three-Dimensional Scene</a:t>
            </a:r>
            <a:endParaRPr/>
          </a:p>
          <a:p>
            <a:pPr marL="342900" lvl="0" indent="-342900" algn="l" rtl="0">
              <a:spcBef>
                <a:spcPts val="640"/>
              </a:spcBef>
              <a:spcAft>
                <a:spcPts val="0"/>
              </a:spcAft>
              <a:buClr>
                <a:schemeClr val="dk1"/>
              </a:buClr>
              <a:buSzPts val="3200"/>
              <a:buChar char="•"/>
            </a:pPr>
            <a:r>
              <a:rPr lang="en-US"/>
              <a:t>We can generate a view of an object on the output device</a:t>
            </a:r>
            <a:endParaRPr/>
          </a:p>
          <a:p>
            <a:pPr marL="742950" lvl="1" indent="-285750" algn="l" rtl="0">
              <a:spcBef>
                <a:spcPts val="560"/>
              </a:spcBef>
              <a:spcAft>
                <a:spcPts val="0"/>
              </a:spcAft>
              <a:buClr>
                <a:schemeClr val="dk1"/>
              </a:buClr>
              <a:buSzPts val="2800"/>
              <a:buChar char="–"/>
            </a:pPr>
            <a:r>
              <a:rPr lang="en-US" i="1"/>
              <a:t>parallel projection</a:t>
            </a:r>
            <a:endParaRPr/>
          </a:p>
          <a:p>
            <a:pPr marL="742950" lvl="1" indent="-285750" algn="l" rtl="0">
              <a:spcBef>
                <a:spcPts val="560"/>
              </a:spcBef>
              <a:spcAft>
                <a:spcPts val="0"/>
              </a:spcAft>
              <a:buClr>
                <a:schemeClr val="dk1"/>
              </a:buClr>
              <a:buSzPts val="2800"/>
              <a:buChar char="–"/>
            </a:pPr>
            <a:r>
              <a:rPr lang="en-US" i="1"/>
              <a:t>perspective projection</a:t>
            </a:r>
            <a:endParaRPr/>
          </a:p>
        </p:txBody>
      </p:sp>
      <p:sp>
        <p:nvSpPr>
          <p:cNvPr id="146" name="Google Shape;146;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Tree>
  </p:cSld>
  <p:clrMapOvr>
    <a:masterClrMapping/>
  </p:clrMapOvr>
  <p:transition spd="slow">
    <p:fade thruBlk="1"/>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82"/>
          <p:cNvSpPr txBox="1">
            <a:spLocks noGrp="1"/>
          </p:cNvSpPr>
          <p:nvPr>
            <p:ph type="title"/>
          </p:nvPr>
        </p:nvSpPr>
        <p:spPr>
          <a:xfrm>
            <a:off x="457200" y="274638"/>
            <a:ext cx="8229600" cy="5635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Perspective Projection View Volume</a:t>
            </a:r>
            <a:endParaRPr/>
          </a:p>
        </p:txBody>
      </p:sp>
      <p:pic>
        <p:nvPicPr>
          <p:cNvPr id="1039" name="Google Shape;1039;p82"/>
          <p:cNvPicPr preferRelativeResize="0"/>
          <p:nvPr/>
        </p:nvPicPr>
        <p:blipFill rotWithShape="1">
          <a:blip r:embed="rId3">
            <a:alphaModFix/>
          </a:blip>
          <a:srcRect/>
          <a:stretch/>
        </p:blipFill>
        <p:spPr>
          <a:xfrm>
            <a:off x="2895600" y="2743200"/>
            <a:ext cx="5945188" cy="3862388"/>
          </a:xfrm>
          <a:prstGeom prst="rect">
            <a:avLst/>
          </a:prstGeom>
          <a:noFill/>
          <a:ln>
            <a:noFill/>
          </a:ln>
        </p:spPr>
      </p:pic>
      <p:sp>
        <p:nvSpPr>
          <p:cNvPr id="1040" name="Google Shape;1040;p82"/>
          <p:cNvSpPr txBox="1"/>
          <p:nvPr/>
        </p:nvSpPr>
        <p:spPr>
          <a:xfrm>
            <a:off x="381000" y="1066800"/>
            <a:ext cx="8229600" cy="4525963"/>
          </a:xfrm>
          <a:prstGeom prst="rect">
            <a:avLst/>
          </a:prstGeom>
          <a:noFill/>
          <a:ln>
            <a:noFill/>
          </a:ln>
        </p:spPr>
        <p:txBody>
          <a:bodyPr spcFirstLastPara="1" wrap="square" lIns="91425" tIns="45700" rIns="91425" bIns="45700" anchor="t" anchorCtr="0">
            <a:normAutofit/>
          </a:bodyPr>
          <a:lstStyle/>
          <a:p>
            <a:pPr marL="0" marR="0" lvl="0" indent="-203200" algn="l" rtl="0">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A perspective-projection view volume is often referred to as a pyramid of vision because</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it approximates the cone of vision of our eyes or a camera.</a:t>
            </a:r>
            <a:endParaRPr sz="3200" b="0" u="none" strike="noStrike" cap="none">
              <a:solidFill>
                <a:schemeClr val="dk1"/>
              </a:solidFill>
              <a:latin typeface="Calibri"/>
              <a:ea typeface="Calibri"/>
              <a:cs typeface="Calibri"/>
              <a:sym typeface="Calibri"/>
            </a:endParaRPr>
          </a:p>
        </p:txBody>
      </p:sp>
      <p:sp>
        <p:nvSpPr>
          <p:cNvPr id="1041" name="Google Shape;1041;p8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70</a:t>
            </a:fld>
            <a:endParaRPr/>
          </a:p>
        </p:txBody>
      </p:sp>
    </p:spTree>
  </p:cSld>
  <p:clrMapOvr>
    <a:masterClrMapping/>
  </p:clrMapOvr>
  <p:transition spd="slow">
    <p:fade thruBlk="1"/>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sp>
        <p:nvSpPr>
          <p:cNvPr id="1047" name="Google Shape;1047;p83"/>
          <p:cNvSpPr txBox="1">
            <a:spLocks noGrp="1"/>
          </p:cNvSpPr>
          <p:nvPr>
            <p:ph type="title"/>
          </p:nvPr>
        </p:nvSpPr>
        <p:spPr>
          <a:xfrm>
            <a:off x="457200" y="0"/>
            <a:ext cx="8229600" cy="609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endParaRPr sz="3200"/>
          </a:p>
        </p:txBody>
      </p:sp>
      <p:sp>
        <p:nvSpPr>
          <p:cNvPr id="1048" name="Google Shape;1048;p83"/>
          <p:cNvSpPr txBox="1">
            <a:spLocks noGrp="1"/>
          </p:cNvSpPr>
          <p:nvPr>
            <p:ph type="body" idx="1"/>
          </p:nvPr>
        </p:nvSpPr>
        <p:spPr>
          <a:xfrm>
            <a:off x="228600" y="914400"/>
            <a:ext cx="89154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0000"/>
              </a:buClr>
              <a:buSzPts val="2800"/>
              <a:buChar char="•"/>
            </a:pPr>
            <a:r>
              <a:rPr lang="en-US" sz="2800" b="1">
                <a:solidFill>
                  <a:srgbClr val="FF0000"/>
                </a:solidFill>
              </a:rPr>
              <a:t>OpenGL General Perspective-Projection Function</a:t>
            </a:r>
            <a:endParaRPr/>
          </a:p>
          <a:p>
            <a:pPr marL="342900" lvl="0" indent="-342900" algn="l" rtl="0">
              <a:spcBef>
                <a:spcPts val="560"/>
              </a:spcBef>
              <a:spcAft>
                <a:spcPts val="0"/>
              </a:spcAft>
              <a:buClr>
                <a:schemeClr val="dk1"/>
              </a:buClr>
              <a:buSzPts val="2800"/>
              <a:buNone/>
            </a:pPr>
            <a:r>
              <a:rPr lang="en-US" sz="2800" b="1"/>
              <a:t>glFrustum (xwmin, xwmax, ywmin, ywmax, dnear, dfar);</a:t>
            </a:r>
            <a:endParaRPr/>
          </a:p>
          <a:p>
            <a:pPr marL="342900" lvl="0" indent="-342900" algn="l" rtl="0">
              <a:spcBef>
                <a:spcPts val="560"/>
              </a:spcBef>
              <a:spcAft>
                <a:spcPts val="0"/>
              </a:spcAft>
              <a:buClr>
                <a:schemeClr val="dk1"/>
              </a:buClr>
              <a:buSzPts val="2800"/>
              <a:buNone/>
            </a:pPr>
            <a:r>
              <a:rPr lang="en-US" sz="2800"/>
              <a:t>    glFrustum describes a perspective matrix that produces a perspective projection.</a:t>
            </a:r>
            <a:endParaRPr sz="2800">
              <a:solidFill>
                <a:srgbClr val="FF0000"/>
              </a:solidFill>
            </a:endParaRPr>
          </a:p>
        </p:txBody>
      </p:sp>
      <p:sp>
        <p:nvSpPr>
          <p:cNvPr id="1049" name="Google Shape;1049;p83"/>
          <p:cNvSpPr txBox="1"/>
          <p:nvPr/>
        </p:nvSpPr>
        <p:spPr>
          <a:xfrm>
            <a:off x="228600" y="685800"/>
            <a:ext cx="8229600" cy="4525963"/>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None/>
            </a:pPr>
            <a:endParaRPr sz="2400" b="0" i="0" u="none" strike="noStrike" cap="none">
              <a:solidFill>
                <a:schemeClr val="dk1"/>
              </a:solidFill>
              <a:latin typeface="Calibri"/>
              <a:ea typeface="Calibri"/>
              <a:cs typeface="Calibri"/>
              <a:sym typeface="Calibri"/>
            </a:endParaRPr>
          </a:p>
        </p:txBody>
      </p:sp>
      <p:pic>
        <p:nvPicPr>
          <p:cNvPr id="1050" name="Google Shape;1050;p83" descr="Normalised coordinates for OpenGL - Stack Overflow"/>
          <p:cNvPicPr preferRelativeResize="0"/>
          <p:nvPr/>
        </p:nvPicPr>
        <p:blipFill rotWithShape="1">
          <a:blip r:embed="rId3">
            <a:alphaModFix/>
          </a:blip>
          <a:srcRect/>
          <a:stretch/>
        </p:blipFill>
        <p:spPr>
          <a:xfrm>
            <a:off x="2209800" y="2971800"/>
            <a:ext cx="6553200" cy="3429000"/>
          </a:xfrm>
          <a:prstGeom prst="rect">
            <a:avLst/>
          </a:prstGeom>
          <a:noFill/>
          <a:ln>
            <a:noFill/>
          </a:ln>
        </p:spPr>
      </p:pic>
      <p:sp>
        <p:nvSpPr>
          <p:cNvPr id="1051" name="Google Shape;1051;p8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71</a:t>
            </a:fld>
            <a:endParaRPr/>
          </a:p>
        </p:txBody>
      </p:sp>
    </p:spTree>
  </p:cSld>
  <p:clrMapOvr>
    <a:masterClrMapping/>
  </p:clrMapOvr>
  <p:transition spd="slow">
    <p:fade thruBlk="1"/>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sp>
        <p:nvSpPr>
          <p:cNvPr id="1057" name="Google Shape;1057;p84"/>
          <p:cNvSpPr txBox="1">
            <a:spLocks noGrp="1"/>
          </p:cNvSpPr>
          <p:nvPr>
            <p:ph type="title"/>
          </p:nvPr>
        </p:nvSpPr>
        <p:spPr>
          <a:xfrm>
            <a:off x="533400" y="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US" sz="3200" b="1"/>
              <a:t>Perspective-Projection Transformation Matrix</a:t>
            </a:r>
            <a:endParaRPr sz="3200"/>
          </a:p>
        </p:txBody>
      </p:sp>
      <p:sp>
        <p:nvSpPr>
          <p:cNvPr id="1058" name="Google Shape;1058;p84"/>
          <p:cNvSpPr txBox="1">
            <a:spLocks noGrp="1"/>
          </p:cNvSpPr>
          <p:nvPr>
            <p:ph type="body" idx="1"/>
          </p:nvPr>
        </p:nvSpPr>
        <p:spPr>
          <a:xfrm>
            <a:off x="381000" y="11430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3D homogeneous-coordinate representation is used to express the perspective-projection equations in the form</a:t>
            </a:r>
            <a:endParaRPr/>
          </a:p>
        </p:txBody>
      </p:sp>
      <p:pic>
        <p:nvPicPr>
          <p:cNvPr id="1059" name="Google Shape;1059;p84"/>
          <p:cNvPicPr preferRelativeResize="0"/>
          <p:nvPr/>
        </p:nvPicPr>
        <p:blipFill rotWithShape="1">
          <a:blip r:embed="rId3">
            <a:alphaModFix/>
          </a:blip>
          <a:srcRect/>
          <a:stretch/>
        </p:blipFill>
        <p:spPr>
          <a:xfrm>
            <a:off x="1600200" y="2743200"/>
            <a:ext cx="6324600" cy="3352800"/>
          </a:xfrm>
          <a:prstGeom prst="rect">
            <a:avLst/>
          </a:prstGeom>
          <a:noFill/>
          <a:ln>
            <a:noFill/>
          </a:ln>
        </p:spPr>
      </p:pic>
      <p:sp>
        <p:nvSpPr>
          <p:cNvPr id="1060" name="Google Shape;1060;p8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72</a:t>
            </a:fld>
            <a:endParaRPr/>
          </a:p>
        </p:txBody>
      </p:sp>
    </p:spTree>
  </p:cSld>
  <p:clrMapOvr>
    <a:masterClrMapping/>
  </p:clrMapOvr>
  <p:transition spd="slow">
    <p:fade thruBlk="1"/>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065"/>
        <p:cNvGrpSpPr/>
        <p:nvPr/>
      </p:nvGrpSpPr>
      <p:grpSpPr>
        <a:xfrm>
          <a:off x="0" y="0"/>
          <a:ext cx="0" cy="0"/>
          <a:chOff x="0" y="0"/>
          <a:chExt cx="0" cy="0"/>
        </a:xfrm>
      </p:grpSpPr>
      <p:sp>
        <p:nvSpPr>
          <p:cNvPr id="1066" name="Google Shape;1066;p85"/>
          <p:cNvSpPr txBox="1">
            <a:spLocks noGrp="1"/>
          </p:cNvSpPr>
          <p:nvPr>
            <p:ph type="title"/>
          </p:nvPr>
        </p:nvSpPr>
        <p:spPr>
          <a:xfrm>
            <a:off x="457200" y="274638"/>
            <a:ext cx="8229600" cy="4873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sz="3200" b="1"/>
              <a:t>Perspective-Projection Transformation Matrix</a:t>
            </a:r>
            <a:endParaRPr sz="3200"/>
          </a:p>
        </p:txBody>
      </p:sp>
      <p:sp>
        <p:nvSpPr>
          <p:cNvPr id="1067" name="Google Shape;1067;p85"/>
          <p:cNvSpPr txBox="1">
            <a:spLocks noGrp="1"/>
          </p:cNvSpPr>
          <p:nvPr>
            <p:ph type="body" idx="1"/>
          </p:nvPr>
        </p:nvSpPr>
        <p:spPr>
          <a:xfrm>
            <a:off x="304800" y="9144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None/>
            </a:pPr>
            <a:r>
              <a:rPr lang="en-US"/>
              <a:t>    The perspective-projection transformation of a viewing-coordinate position is then accomplished in two steps.</a:t>
            </a:r>
            <a:endParaRPr/>
          </a:p>
          <a:p>
            <a:pPr marL="514350" lvl="0" indent="-514350" algn="l" rtl="0">
              <a:spcBef>
                <a:spcPts val="544"/>
              </a:spcBef>
              <a:spcAft>
                <a:spcPts val="0"/>
              </a:spcAft>
              <a:buClr>
                <a:schemeClr val="dk1"/>
              </a:buClr>
              <a:buSzPct val="100000"/>
              <a:buFont typeface="Calibri"/>
              <a:buAutoNum type="arabicPeriod"/>
            </a:pPr>
            <a:r>
              <a:rPr lang="en-US"/>
              <a:t>First, calculate the homogeneous coordinates using the perspective-transformation matrix:</a:t>
            </a:r>
            <a:endParaRPr/>
          </a:p>
          <a:p>
            <a:pPr marL="342900" lvl="0" indent="-342900" algn="l" rtl="0">
              <a:spcBef>
                <a:spcPts val="544"/>
              </a:spcBef>
              <a:spcAft>
                <a:spcPts val="0"/>
              </a:spcAft>
              <a:buClr>
                <a:schemeClr val="dk1"/>
              </a:buClr>
              <a:buSzPct val="100000"/>
              <a:buNone/>
            </a:pPr>
            <a:r>
              <a:rPr lang="en-US"/>
              <a:t>		 Where,</a:t>
            </a:r>
            <a:endParaRPr/>
          </a:p>
          <a:p>
            <a:pPr marL="342900" lvl="0" indent="-342900" algn="l" rtl="0">
              <a:spcBef>
                <a:spcPts val="544"/>
              </a:spcBef>
              <a:spcAft>
                <a:spcPts val="0"/>
              </a:spcAft>
              <a:buClr>
                <a:schemeClr val="dk1"/>
              </a:buClr>
              <a:buSzPct val="100000"/>
              <a:buNone/>
            </a:pPr>
            <a:endParaRPr/>
          </a:p>
          <a:p>
            <a:pPr marL="342900" lvl="0" indent="-342900" algn="l" rtl="0">
              <a:spcBef>
                <a:spcPts val="544"/>
              </a:spcBef>
              <a:spcAft>
                <a:spcPts val="0"/>
              </a:spcAft>
              <a:buClr>
                <a:schemeClr val="dk1"/>
              </a:buClr>
              <a:buSzPct val="100000"/>
              <a:buNone/>
            </a:pPr>
            <a:endParaRPr/>
          </a:p>
          <a:p>
            <a:pPr marL="1143000" lvl="2" indent="-228600" algn="l" rtl="0">
              <a:spcBef>
                <a:spcPts val="408"/>
              </a:spcBef>
              <a:spcAft>
                <a:spcPts val="0"/>
              </a:spcAft>
              <a:buClr>
                <a:schemeClr val="dk1"/>
              </a:buClr>
              <a:buSzPct val="100000"/>
              <a:buChar char="•"/>
            </a:pPr>
            <a:r>
              <a:rPr lang="en-US"/>
              <a:t>P</a:t>
            </a:r>
            <a:r>
              <a:rPr lang="en-US" baseline="-25000"/>
              <a:t>h</a:t>
            </a:r>
            <a:r>
              <a:rPr lang="en-US"/>
              <a:t> is the column-matrix representation of the homogeneous point (x</a:t>
            </a:r>
            <a:r>
              <a:rPr lang="en-US" baseline="-25000"/>
              <a:t>h</a:t>
            </a:r>
            <a:r>
              <a:rPr lang="en-US"/>
              <a:t>, y</a:t>
            </a:r>
            <a:r>
              <a:rPr lang="en-US" baseline="-25000"/>
              <a:t>h</a:t>
            </a:r>
            <a:r>
              <a:rPr lang="en-US"/>
              <a:t>, z</a:t>
            </a:r>
            <a:r>
              <a:rPr lang="en-US" baseline="-25000"/>
              <a:t>h</a:t>
            </a:r>
            <a:r>
              <a:rPr lang="en-US"/>
              <a:t>, h)</a:t>
            </a:r>
            <a:endParaRPr/>
          </a:p>
          <a:p>
            <a:pPr marL="1143000" lvl="2" indent="-228600" algn="l" rtl="0">
              <a:spcBef>
                <a:spcPts val="408"/>
              </a:spcBef>
              <a:spcAft>
                <a:spcPts val="0"/>
              </a:spcAft>
              <a:buClr>
                <a:schemeClr val="dk1"/>
              </a:buClr>
              <a:buSzPct val="100000"/>
              <a:buChar char="•"/>
            </a:pPr>
            <a:r>
              <a:rPr lang="en-US"/>
              <a:t>P is the column-matrix representation of the coordinate position (x, y, z, 1).</a:t>
            </a:r>
            <a:endParaRPr/>
          </a:p>
          <a:p>
            <a:pPr marL="1143000" lvl="2" indent="-99060" algn="l" rtl="0">
              <a:spcBef>
                <a:spcPts val="408"/>
              </a:spcBef>
              <a:spcAft>
                <a:spcPts val="0"/>
              </a:spcAft>
              <a:buClr>
                <a:schemeClr val="dk1"/>
              </a:buClr>
              <a:buSzPct val="100000"/>
              <a:buNone/>
            </a:pPr>
            <a:endParaRPr/>
          </a:p>
          <a:p>
            <a:pPr marL="1143000" lvl="2" indent="-99060" algn="l" rtl="0">
              <a:spcBef>
                <a:spcPts val="408"/>
              </a:spcBef>
              <a:spcAft>
                <a:spcPts val="0"/>
              </a:spcAft>
              <a:buClr>
                <a:schemeClr val="dk1"/>
              </a:buClr>
              <a:buSzPct val="100000"/>
              <a:buNone/>
            </a:pPr>
            <a:endParaRPr/>
          </a:p>
          <a:p>
            <a:pPr marL="1143000" lvl="2" indent="-99060" algn="l" rtl="0">
              <a:spcBef>
                <a:spcPts val="408"/>
              </a:spcBef>
              <a:spcAft>
                <a:spcPts val="0"/>
              </a:spcAft>
              <a:buClr>
                <a:schemeClr val="dk1"/>
              </a:buClr>
              <a:buSzPct val="100000"/>
              <a:buNone/>
            </a:pPr>
            <a:endParaRPr/>
          </a:p>
          <a:p>
            <a:pPr marL="1143000" lvl="2" indent="-99060" algn="l" rtl="0">
              <a:spcBef>
                <a:spcPts val="408"/>
              </a:spcBef>
              <a:spcAft>
                <a:spcPts val="0"/>
              </a:spcAft>
              <a:buClr>
                <a:schemeClr val="dk1"/>
              </a:buClr>
              <a:buSzPct val="100000"/>
              <a:buNone/>
            </a:pPr>
            <a:endParaRPr/>
          </a:p>
        </p:txBody>
      </p:sp>
      <p:pic>
        <p:nvPicPr>
          <p:cNvPr id="1068" name="Google Shape;1068;p85"/>
          <p:cNvPicPr preferRelativeResize="0"/>
          <p:nvPr/>
        </p:nvPicPr>
        <p:blipFill rotWithShape="1">
          <a:blip r:embed="rId3">
            <a:alphaModFix/>
          </a:blip>
          <a:srcRect/>
          <a:stretch/>
        </p:blipFill>
        <p:spPr>
          <a:xfrm>
            <a:off x="2743200" y="2895600"/>
            <a:ext cx="1981200" cy="762000"/>
          </a:xfrm>
          <a:prstGeom prst="rect">
            <a:avLst/>
          </a:prstGeom>
          <a:noFill/>
          <a:ln>
            <a:noFill/>
          </a:ln>
        </p:spPr>
      </p:pic>
      <p:pic>
        <p:nvPicPr>
          <p:cNvPr id="1069" name="Google Shape;1069;p85"/>
          <p:cNvPicPr preferRelativeResize="0"/>
          <p:nvPr/>
        </p:nvPicPr>
        <p:blipFill rotWithShape="1">
          <a:blip r:embed="rId4">
            <a:alphaModFix/>
          </a:blip>
          <a:srcRect/>
          <a:stretch/>
        </p:blipFill>
        <p:spPr>
          <a:xfrm>
            <a:off x="3124200" y="5181600"/>
            <a:ext cx="4191000" cy="1371600"/>
          </a:xfrm>
          <a:prstGeom prst="rect">
            <a:avLst/>
          </a:prstGeom>
          <a:noFill/>
          <a:ln>
            <a:noFill/>
          </a:ln>
        </p:spPr>
      </p:pic>
      <p:sp>
        <p:nvSpPr>
          <p:cNvPr id="1070" name="Google Shape;1070;p8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73</a:t>
            </a:fld>
            <a:endParaRPr/>
          </a:p>
        </p:txBody>
      </p:sp>
    </p:spTree>
  </p:cSld>
  <p:clrMapOvr>
    <a:masterClrMapping/>
  </p:clrMapOvr>
  <p:transition spd="slow">
    <p:fade thruBlk="1"/>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075"/>
        <p:cNvGrpSpPr/>
        <p:nvPr/>
      </p:nvGrpSpPr>
      <p:grpSpPr>
        <a:xfrm>
          <a:off x="0" y="0"/>
          <a:ext cx="0" cy="0"/>
          <a:chOff x="0" y="0"/>
          <a:chExt cx="0" cy="0"/>
        </a:xfrm>
      </p:grpSpPr>
      <p:sp>
        <p:nvSpPr>
          <p:cNvPr id="1076" name="Google Shape;1076;p86"/>
          <p:cNvSpPr txBox="1">
            <a:spLocks noGrp="1"/>
          </p:cNvSpPr>
          <p:nvPr>
            <p:ph type="title"/>
          </p:nvPr>
        </p:nvSpPr>
        <p:spPr>
          <a:xfrm>
            <a:off x="457200" y="274638"/>
            <a:ext cx="8229600" cy="5635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US" sz="3200" b="1"/>
              <a:t>Perspective-Projection Transformation Matrix</a:t>
            </a:r>
            <a:endParaRPr sz="3200"/>
          </a:p>
        </p:txBody>
      </p:sp>
      <p:sp>
        <p:nvSpPr>
          <p:cNvPr id="1077" name="Google Shape;1077;p86"/>
          <p:cNvSpPr txBox="1">
            <a:spLocks noGrp="1"/>
          </p:cNvSpPr>
          <p:nvPr>
            <p:ph type="body" idx="1"/>
          </p:nvPr>
        </p:nvSpPr>
        <p:spPr>
          <a:xfrm>
            <a:off x="381000" y="1066800"/>
            <a:ext cx="8763000" cy="4525963"/>
          </a:xfrm>
          <a:prstGeom prst="rect">
            <a:avLst/>
          </a:prstGeom>
          <a:noFill/>
          <a:ln>
            <a:noFill/>
          </a:ln>
        </p:spPr>
        <p:txBody>
          <a:bodyPr spcFirstLastPara="1" wrap="square" lIns="91425" tIns="45700" rIns="91425" bIns="45700" anchor="t" anchorCtr="0">
            <a:normAutofit/>
          </a:bodyPr>
          <a:lstStyle/>
          <a:p>
            <a:pPr marL="514350" lvl="0" indent="-514350" algn="l" rtl="0">
              <a:spcBef>
                <a:spcPts val="0"/>
              </a:spcBef>
              <a:spcAft>
                <a:spcPts val="0"/>
              </a:spcAft>
              <a:buClr>
                <a:schemeClr val="dk1"/>
              </a:buClr>
              <a:buSzPts val="3200"/>
              <a:buNone/>
            </a:pPr>
            <a:r>
              <a:rPr lang="en-US"/>
              <a:t>2.  Second, after other processes have been applied, such as the normalization transformation and clipping routines, homogeneous coordinates are divided by parameter h to obtain the true transformation-coordinate positions.</a:t>
            </a:r>
            <a:endParaRPr/>
          </a:p>
        </p:txBody>
      </p:sp>
      <p:sp>
        <p:nvSpPr>
          <p:cNvPr id="1078" name="Google Shape;1078;p8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74</a:t>
            </a:fld>
            <a:endParaRPr/>
          </a:p>
        </p:txBody>
      </p:sp>
    </p:spTree>
  </p:cSld>
  <p:clrMapOvr>
    <a:masterClrMapping/>
  </p:clrMapOvr>
  <p:transition spd="slow">
    <p:fade thruBlk="1"/>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sp>
        <p:nvSpPr>
          <p:cNvPr id="1084" name="Google Shape;1084;p8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Perspective-Projection Frustum</a:t>
            </a:r>
            <a:endParaRPr/>
          </a:p>
        </p:txBody>
      </p:sp>
      <p:sp>
        <p:nvSpPr>
          <p:cNvPr id="1085" name="Google Shape;1085;p8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b="1"/>
              <a:t>Symmetric Perspective-Projection Frustum</a:t>
            </a:r>
            <a:endParaRPr/>
          </a:p>
          <a:p>
            <a:pPr marL="342900" lvl="0" indent="-342900" algn="l" rtl="0">
              <a:spcBef>
                <a:spcPts val="640"/>
              </a:spcBef>
              <a:spcAft>
                <a:spcPts val="0"/>
              </a:spcAft>
              <a:buClr>
                <a:schemeClr val="dk1"/>
              </a:buClr>
              <a:buSzPts val="3200"/>
              <a:buChar char="•"/>
            </a:pPr>
            <a:r>
              <a:rPr lang="en-US" b="1"/>
              <a:t>Oblique Perspective-Projection Frustum</a:t>
            </a:r>
            <a:endParaRPr/>
          </a:p>
        </p:txBody>
      </p:sp>
      <p:sp>
        <p:nvSpPr>
          <p:cNvPr id="1086" name="Google Shape;1086;p8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75</a:t>
            </a:fld>
            <a:endParaRPr/>
          </a:p>
        </p:txBody>
      </p:sp>
    </p:spTree>
  </p:cSld>
  <p:clrMapOvr>
    <a:masterClrMapping/>
  </p:clrMapOvr>
  <p:transition spd="slow">
    <p:fade thruBlk="1"/>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091"/>
        <p:cNvGrpSpPr/>
        <p:nvPr/>
      </p:nvGrpSpPr>
      <p:grpSpPr>
        <a:xfrm>
          <a:off x="0" y="0"/>
          <a:ext cx="0" cy="0"/>
          <a:chOff x="0" y="0"/>
          <a:chExt cx="0" cy="0"/>
        </a:xfrm>
      </p:grpSpPr>
      <p:sp>
        <p:nvSpPr>
          <p:cNvPr id="1092" name="Google Shape;1092;p8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US" sz="3200" b="1"/>
              <a:t>Symmetric Perspective-Projection Frustum</a:t>
            </a:r>
            <a:endParaRPr sz="3200"/>
          </a:p>
        </p:txBody>
      </p:sp>
      <p:sp>
        <p:nvSpPr>
          <p:cNvPr id="1093" name="Google Shape;1093;p88"/>
          <p:cNvSpPr txBox="1">
            <a:spLocks noGrp="1"/>
          </p:cNvSpPr>
          <p:nvPr>
            <p:ph type="body" idx="1"/>
          </p:nvPr>
        </p:nvSpPr>
        <p:spPr>
          <a:xfrm>
            <a:off x="0" y="1295400"/>
            <a:ext cx="5181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Char char="•"/>
            </a:pPr>
            <a:r>
              <a:rPr lang="en-US"/>
              <a:t>The line from the projection reference point through the center of the clipping window and on through the view volume is the </a:t>
            </a:r>
            <a:r>
              <a:rPr lang="en-US" u="sng">
                <a:solidFill>
                  <a:srgbClr val="FF0000"/>
                </a:solidFill>
              </a:rPr>
              <a:t>centerline for a perspective projection frustum.</a:t>
            </a:r>
            <a:endParaRPr/>
          </a:p>
          <a:p>
            <a:pPr marL="342900" lvl="0" indent="-342900" algn="l" rtl="0">
              <a:spcBef>
                <a:spcPts val="592"/>
              </a:spcBef>
              <a:spcAft>
                <a:spcPts val="0"/>
              </a:spcAft>
              <a:buClr>
                <a:schemeClr val="dk1"/>
              </a:buClr>
              <a:buSzPct val="100000"/>
              <a:buChar char="•"/>
            </a:pPr>
            <a:r>
              <a:rPr lang="en-US"/>
              <a:t>If this centerline is perpendicular to the view plane, we have a symmetric frustum</a:t>
            </a:r>
            <a:endParaRPr u="sng">
              <a:solidFill>
                <a:srgbClr val="FF0000"/>
              </a:solidFill>
            </a:endParaRPr>
          </a:p>
        </p:txBody>
      </p:sp>
      <p:pic>
        <p:nvPicPr>
          <p:cNvPr id="1094" name="Google Shape;1094;p88"/>
          <p:cNvPicPr preferRelativeResize="0"/>
          <p:nvPr/>
        </p:nvPicPr>
        <p:blipFill rotWithShape="1">
          <a:blip r:embed="rId3">
            <a:alphaModFix/>
          </a:blip>
          <a:srcRect/>
          <a:stretch/>
        </p:blipFill>
        <p:spPr>
          <a:xfrm>
            <a:off x="5334000" y="1509713"/>
            <a:ext cx="3333750" cy="4510087"/>
          </a:xfrm>
          <a:prstGeom prst="rect">
            <a:avLst/>
          </a:prstGeom>
          <a:noFill/>
          <a:ln>
            <a:noFill/>
          </a:ln>
        </p:spPr>
      </p:pic>
      <p:sp>
        <p:nvSpPr>
          <p:cNvPr id="1095" name="Google Shape;1095;p8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76</a:t>
            </a:fld>
            <a:endParaRPr/>
          </a:p>
        </p:txBody>
      </p:sp>
    </p:spTree>
  </p:cSld>
  <p:clrMapOvr>
    <a:masterClrMapping/>
  </p:clrMapOvr>
  <p:transition spd="slow">
    <p:fade thruBlk="1"/>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100"/>
        <p:cNvGrpSpPr/>
        <p:nvPr/>
      </p:nvGrpSpPr>
      <p:grpSpPr>
        <a:xfrm>
          <a:off x="0" y="0"/>
          <a:ext cx="0" cy="0"/>
          <a:chOff x="0" y="0"/>
          <a:chExt cx="0" cy="0"/>
        </a:xfrm>
      </p:grpSpPr>
      <p:sp>
        <p:nvSpPr>
          <p:cNvPr id="1101" name="Google Shape;1101;p8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US" sz="3200" b="1"/>
              <a:t>Symmetric Perspective-Projection Frustum</a:t>
            </a:r>
            <a:endParaRPr sz="3200"/>
          </a:p>
        </p:txBody>
      </p:sp>
      <p:sp>
        <p:nvSpPr>
          <p:cNvPr id="1102" name="Google Shape;1102;p89"/>
          <p:cNvSpPr txBox="1">
            <a:spLocks noGrp="1"/>
          </p:cNvSpPr>
          <p:nvPr>
            <p:ph type="body" idx="1"/>
          </p:nvPr>
        </p:nvSpPr>
        <p:spPr>
          <a:xfrm>
            <a:off x="0" y="1295400"/>
            <a:ext cx="53340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Frustum centerline intersects the view plane at the coordinate location</a:t>
            </a:r>
            <a:endParaRPr/>
          </a:p>
          <a:p>
            <a:pPr marL="342900" lvl="0" indent="-342900" algn="l" rtl="0">
              <a:spcBef>
                <a:spcPts val="640"/>
              </a:spcBef>
              <a:spcAft>
                <a:spcPts val="0"/>
              </a:spcAft>
              <a:buClr>
                <a:schemeClr val="dk1"/>
              </a:buClr>
              <a:buSzPts val="3200"/>
              <a:buNone/>
            </a:pPr>
            <a:r>
              <a:rPr lang="en-US"/>
              <a:t>    (x</a:t>
            </a:r>
            <a:r>
              <a:rPr lang="en-US" baseline="-25000"/>
              <a:t>prp</a:t>
            </a:r>
            <a:r>
              <a:rPr lang="en-US"/>
              <a:t>, y</a:t>
            </a:r>
            <a:r>
              <a:rPr lang="en-US" baseline="-25000"/>
              <a:t>prp</a:t>
            </a:r>
            <a:r>
              <a:rPr lang="en-US"/>
              <a:t>,  z</a:t>
            </a:r>
            <a:r>
              <a:rPr lang="en-US" baseline="-25000"/>
              <a:t>vp</a:t>
            </a:r>
            <a:r>
              <a:rPr lang="en-US"/>
              <a:t>), </a:t>
            </a:r>
            <a:endParaRPr/>
          </a:p>
          <a:p>
            <a:pPr marL="342900" lvl="0" indent="-342900" algn="l" rtl="0">
              <a:spcBef>
                <a:spcPts val="640"/>
              </a:spcBef>
              <a:spcAft>
                <a:spcPts val="0"/>
              </a:spcAft>
              <a:buClr>
                <a:schemeClr val="dk1"/>
              </a:buClr>
              <a:buSzPts val="3200"/>
              <a:buChar char="•"/>
            </a:pPr>
            <a:r>
              <a:rPr lang="en-US"/>
              <a:t>we can express the corner positions for the clipping window in terms of the window dimensions</a:t>
            </a:r>
            <a:endParaRPr u="sng">
              <a:solidFill>
                <a:srgbClr val="FF0000"/>
              </a:solidFill>
            </a:endParaRPr>
          </a:p>
        </p:txBody>
      </p:sp>
      <p:pic>
        <p:nvPicPr>
          <p:cNvPr id="1103" name="Google Shape;1103;p89"/>
          <p:cNvPicPr preferRelativeResize="0"/>
          <p:nvPr/>
        </p:nvPicPr>
        <p:blipFill rotWithShape="1">
          <a:blip r:embed="rId3">
            <a:alphaModFix/>
          </a:blip>
          <a:srcRect/>
          <a:stretch/>
        </p:blipFill>
        <p:spPr>
          <a:xfrm>
            <a:off x="5334000" y="1447800"/>
            <a:ext cx="3333750" cy="4510087"/>
          </a:xfrm>
          <a:prstGeom prst="rect">
            <a:avLst/>
          </a:prstGeom>
          <a:noFill/>
          <a:ln>
            <a:noFill/>
          </a:ln>
        </p:spPr>
      </p:pic>
      <p:sp>
        <p:nvSpPr>
          <p:cNvPr id="1104" name="Google Shape;1104;p8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77</a:t>
            </a:fld>
            <a:endParaRPr/>
          </a:p>
        </p:txBody>
      </p:sp>
    </p:spTree>
  </p:cSld>
  <p:clrMapOvr>
    <a:masterClrMapping/>
  </p:clrMapOvr>
  <p:transition spd="slow">
    <p:fade thruBlk="1"/>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109"/>
        <p:cNvGrpSpPr/>
        <p:nvPr/>
      </p:nvGrpSpPr>
      <p:grpSpPr>
        <a:xfrm>
          <a:off x="0" y="0"/>
          <a:ext cx="0" cy="0"/>
          <a:chOff x="0" y="0"/>
          <a:chExt cx="0" cy="0"/>
        </a:xfrm>
      </p:grpSpPr>
      <p:sp>
        <p:nvSpPr>
          <p:cNvPr id="1110" name="Google Shape;1110;p9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US" sz="3200" b="1"/>
              <a:t>Symmetric Perspective-Projection Frustum</a:t>
            </a:r>
            <a:endParaRPr sz="3200"/>
          </a:p>
        </p:txBody>
      </p:sp>
      <p:sp>
        <p:nvSpPr>
          <p:cNvPr id="1111" name="Google Shape;1111;p90"/>
          <p:cNvSpPr txBox="1">
            <a:spLocks noGrp="1"/>
          </p:cNvSpPr>
          <p:nvPr>
            <p:ph type="body" idx="1"/>
          </p:nvPr>
        </p:nvSpPr>
        <p:spPr>
          <a:xfrm>
            <a:off x="0" y="1295400"/>
            <a:ext cx="53340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we can express the corner positions for the clipping window in terms of the window dimensions</a:t>
            </a:r>
            <a:endParaRPr u="sng">
              <a:solidFill>
                <a:srgbClr val="FF0000"/>
              </a:solidFill>
            </a:endParaRPr>
          </a:p>
        </p:txBody>
      </p:sp>
      <p:pic>
        <p:nvPicPr>
          <p:cNvPr id="1112" name="Google Shape;1112;p90"/>
          <p:cNvPicPr preferRelativeResize="0"/>
          <p:nvPr/>
        </p:nvPicPr>
        <p:blipFill rotWithShape="1">
          <a:blip r:embed="rId3">
            <a:alphaModFix/>
          </a:blip>
          <a:srcRect/>
          <a:stretch/>
        </p:blipFill>
        <p:spPr>
          <a:xfrm>
            <a:off x="5334000" y="1447800"/>
            <a:ext cx="3333750" cy="4510087"/>
          </a:xfrm>
          <a:prstGeom prst="rect">
            <a:avLst/>
          </a:prstGeom>
          <a:noFill/>
          <a:ln>
            <a:noFill/>
          </a:ln>
        </p:spPr>
      </p:pic>
      <p:pic>
        <p:nvPicPr>
          <p:cNvPr id="1113" name="Google Shape;1113;p90"/>
          <p:cNvPicPr preferRelativeResize="0"/>
          <p:nvPr/>
        </p:nvPicPr>
        <p:blipFill rotWithShape="1">
          <a:blip r:embed="rId4">
            <a:alphaModFix/>
          </a:blip>
          <a:srcRect/>
          <a:stretch/>
        </p:blipFill>
        <p:spPr>
          <a:xfrm>
            <a:off x="152400" y="3505200"/>
            <a:ext cx="5334000" cy="1295400"/>
          </a:xfrm>
          <a:prstGeom prst="rect">
            <a:avLst/>
          </a:prstGeom>
          <a:noFill/>
          <a:ln>
            <a:noFill/>
          </a:ln>
        </p:spPr>
      </p:pic>
      <p:sp>
        <p:nvSpPr>
          <p:cNvPr id="1114" name="Google Shape;1114;p9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78</a:t>
            </a:fld>
            <a:endParaRPr/>
          </a:p>
        </p:txBody>
      </p:sp>
    </p:spTree>
  </p:cSld>
  <p:clrMapOvr>
    <a:masterClrMapping/>
  </p:clrMapOvr>
  <p:transition spd="slow">
    <p:fade thruBlk="1"/>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119"/>
        <p:cNvGrpSpPr/>
        <p:nvPr/>
      </p:nvGrpSpPr>
      <p:grpSpPr>
        <a:xfrm>
          <a:off x="0" y="0"/>
          <a:ext cx="0" cy="0"/>
          <a:chOff x="0" y="0"/>
          <a:chExt cx="0" cy="0"/>
        </a:xfrm>
      </p:grpSpPr>
      <p:sp>
        <p:nvSpPr>
          <p:cNvPr id="1120" name="Google Shape;1120;p91"/>
          <p:cNvSpPr txBox="1">
            <a:spLocks noGrp="1"/>
          </p:cNvSpPr>
          <p:nvPr>
            <p:ph type="title"/>
          </p:nvPr>
        </p:nvSpPr>
        <p:spPr>
          <a:xfrm>
            <a:off x="457200" y="274638"/>
            <a:ext cx="8229600" cy="3349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sz="3600" b="1"/>
              <a:t>Oblique Perspective-Projection Frustum</a:t>
            </a:r>
            <a:endParaRPr sz="3600"/>
          </a:p>
        </p:txBody>
      </p:sp>
      <p:sp>
        <p:nvSpPr>
          <p:cNvPr id="1121" name="Google Shape;1121;p91"/>
          <p:cNvSpPr txBox="1">
            <a:spLocks noGrp="1"/>
          </p:cNvSpPr>
          <p:nvPr>
            <p:ph type="body" idx="1"/>
          </p:nvPr>
        </p:nvSpPr>
        <p:spPr>
          <a:xfrm>
            <a:off x="0" y="1219200"/>
            <a:ext cx="5181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If the centerline of a perspective-projection view volume is not perpendicular to the view plane, we have an oblique frustum</a:t>
            </a:r>
            <a:endParaRPr/>
          </a:p>
        </p:txBody>
      </p:sp>
      <p:pic>
        <p:nvPicPr>
          <p:cNvPr id="1122" name="Google Shape;1122;p91"/>
          <p:cNvPicPr preferRelativeResize="0"/>
          <p:nvPr/>
        </p:nvPicPr>
        <p:blipFill rotWithShape="1">
          <a:blip r:embed="rId3">
            <a:alphaModFix/>
          </a:blip>
          <a:srcRect/>
          <a:stretch/>
        </p:blipFill>
        <p:spPr>
          <a:xfrm>
            <a:off x="5181601" y="1143000"/>
            <a:ext cx="3962400" cy="4800600"/>
          </a:xfrm>
          <a:prstGeom prst="rect">
            <a:avLst/>
          </a:prstGeom>
          <a:noFill/>
          <a:ln>
            <a:noFill/>
          </a:ln>
        </p:spPr>
      </p:pic>
      <p:sp>
        <p:nvSpPr>
          <p:cNvPr id="1123" name="Google Shape;1123;p9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79</a:t>
            </a:fld>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3D viewing concepts</a:t>
            </a:r>
            <a:br>
              <a:rPr lang="en-US"/>
            </a:br>
            <a:endParaRPr/>
          </a:p>
        </p:txBody>
      </p:sp>
      <p:sp>
        <p:nvSpPr>
          <p:cNvPr id="153" name="Google Shape;153;p20"/>
          <p:cNvSpPr txBox="1">
            <a:spLocks noGrp="1"/>
          </p:cNvSpPr>
          <p:nvPr>
            <p:ph type="body" idx="1"/>
          </p:nvPr>
        </p:nvSpPr>
        <p:spPr>
          <a:xfrm>
            <a:off x="457200" y="1600200"/>
            <a:ext cx="86868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None/>
            </a:pPr>
            <a:r>
              <a:rPr lang="en-US" b="1"/>
              <a:t>Depth Cueing</a:t>
            </a:r>
            <a:endParaRPr/>
          </a:p>
          <a:p>
            <a:pPr marL="342900" lvl="0" indent="-342900" algn="l" rtl="0">
              <a:spcBef>
                <a:spcPts val="640"/>
              </a:spcBef>
              <a:spcAft>
                <a:spcPts val="0"/>
              </a:spcAft>
              <a:buClr>
                <a:schemeClr val="dk1"/>
              </a:buClr>
              <a:buSzPts val="3200"/>
              <a:buChar char="•"/>
            </a:pPr>
            <a:r>
              <a:rPr lang="en-US"/>
              <a:t>A wire-frame object displayed with depth cueing, so that the brightness of lines decreases from the front of the object to the back</a:t>
            </a:r>
            <a:endParaRPr/>
          </a:p>
        </p:txBody>
      </p:sp>
      <p:pic>
        <p:nvPicPr>
          <p:cNvPr id="154" name="Google Shape;154;p20"/>
          <p:cNvPicPr preferRelativeResize="0"/>
          <p:nvPr/>
        </p:nvPicPr>
        <p:blipFill rotWithShape="1">
          <a:blip r:embed="rId3">
            <a:alphaModFix/>
          </a:blip>
          <a:srcRect/>
          <a:stretch/>
        </p:blipFill>
        <p:spPr>
          <a:xfrm>
            <a:off x="2133601" y="4191000"/>
            <a:ext cx="3048000" cy="1905000"/>
          </a:xfrm>
          <a:prstGeom prst="rect">
            <a:avLst/>
          </a:prstGeom>
          <a:noFill/>
          <a:ln>
            <a:noFill/>
          </a:ln>
        </p:spPr>
      </p:pic>
      <p:pic>
        <p:nvPicPr>
          <p:cNvPr id="155" name="Google Shape;155;p20"/>
          <p:cNvPicPr preferRelativeResize="0"/>
          <p:nvPr/>
        </p:nvPicPr>
        <p:blipFill rotWithShape="1">
          <a:blip r:embed="rId4">
            <a:alphaModFix/>
          </a:blip>
          <a:srcRect/>
          <a:stretch/>
        </p:blipFill>
        <p:spPr>
          <a:xfrm>
            <a:off x="6096000" y="4191000"/>
            <a:ext cx="2590800" cy="1752600"/>
          </a:xfrm>
          <a:prstGeom prst="rect">
            <a:avLst/>
          </a:prstGeom>
          <a:noFill/>
          <a:ln>
            <a:noFill/>
          </a:ln>
        </p:spPr>
      </p:pic>
      <p:sp>
        <p:nvSpPr>
          <p:cNvPr id="156" name="Google Shape;156;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Tree>
  </p:cSld>
  <p:clrMapOvr>
    <a:masterClrMapping/>
  </p:clrMapOvr>
  <p:transition spd="slow">
    <p:fade thruBlk="1"/>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92"/>
          <p:cNvSpPr txBox="1">
            <a:spLocks noGrp="1"/>
          </p:cNvSpPr>
          <p:nvPr>
            <p:ph type="title"/>
          </p:nvPr>
        </p:nvSpPr>
        <p:spPr>
          <a:xfrm>
            <a:off x="457200" y="274638"/>
            <a:ext cx="8229600" cy="3349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sz="3600" b="1"/>
              <a:t>Oblique Perspective-Projection Frustum</a:t>
            </a:r>
            <a:endParaRPr sz="3600"/>
          </a:p>
        </p:txBody>
      </p:sp>
      <p:sp>
        <p:nvSpPr>
          <p:cNvPr id="1130" name="Google Shape;1130;p92"/>
          <p:cNvSpPr txBox="1">
            <a:spLocks noGrp="1"/>
          </p:cNvSpPr>
          <p:nvPr>
            <p:ph type="body" idx="1"/>
          </p:nvPr>
        </p:nvSpPr>
        <p:spPr>
          <a:xfrm>
            <a:off x="0" y="762000"/>
            <a:ext cx="5562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2800"/>
              <a:buChar char="•"/>
            </a:pPr>
            <a:r>
              <a:rPr lang="en-US" sz="2800"/>
              <a:t>So first transform the view volume to a symmetric frustum and then to a normalized view volume.</a:t>
            </a:r>
            <a:endParaRPr/>
          </a:p>
          <a:p>
            <a:pPr marL="342900" lvl="0" indent="-342900" algn="just" rtl="0">
              <a:spcBef>
                <a:spcPts val="640"/>
              </a:spcBef>
              <a:spcAft>
                <a:spcPts val="0"/>
              </a:spcAft>
              <a:buClr>
                <a:schemeClr val="dk1"/>
              </a:buClr>
              <a:buSzPts val="2800"/>
              <a:buChar char="•"/>
            </a:pPr>
            <a:r>
              <a:rPr lang="en-US" sz="2800"/>
              <a:t>An oblique perspective-projection view volume can be converted to a symmetric frustum by applying a z-axis shearing-transformation matrix</a:t>
            </a:r>
            <a:r>
              <a:rPr lang="en-US"/>
              <a:t>.</a:t>
            </a:r>
            <a:endParaRPr/>
          </a:p>
        </p:txBody>
      </p:sp>
      <p:pic>
        <p:nvPicPr>
          <p:cNvPr id="1131" name="Google Shape;1131;p92"/>
          <p:cNvPicPr preferRelativeResize="0"/>
          <p:nvPr/>
        </p:nvPicPr>
        <p:blipFill rotWithShape="1">
          <a:blip r:embed="rId3">
            <a:alphaModFix/>
          </a:blip>
          <a:srcRect/>
          <a:stretch/>
        </p:blipFill>
        <p:spPr>
          <a:xfrm>
            <a:off x="5638800" y="1143000"/>
            <a:ext cx="3505200" cy="4800600"/>
          </a:xfrm>
          <a:prstGeom prst="rect">
            <a:avLst/>
          </a:prstGeom>
          <a:noFill/>
          <a:ln>
            <a:noFill/>
          </a:ln>
        </p:spPr>
      </p:pic>
      <p:pic>
        <p:nvPicPr>
          <p:cNvPr id="1132" name="Google Shape;1132;p92"/>
          <p:cNvPicPr preferRelativeResize="0"/>
          <p:nvPr/>
        </p:nvPicPr>
        <p:blipFill rotWithShape="1">
          <a:blip r:embed="rId4">
            <a:alphaModFix/>
          </a:blip>
          <a:srcRect/>
          <a:stretch/>
        </p:blipFill>
        <p:spPr>
          <a:xfrm>
            <a:off x="0" y="4572000"/>
            <a:ext cx="2571750" cy="1295400"/>
          </a:xfrm>
          <a:prstGeom prst="rect">
            <a:avLst/>
          </a:prstGeom>
          <a:noFill/>
          <a:ln>
            <a:noFill/>
          </a:ln>
        </p:spPr>
      </p:pic>
      <p:pic>
        <p:nvPicPr>
          <p:cNvPr id="1133" name="Google Shape;1133;p92"/>
          <p:cNvPicPr preferRelativeResize="0"/>
          <p:nvPr/>
        </p:nvPicPr>
        <p:blipFill rotWithShape="1">
          <a:blip r:embed="rId5">
            <a:alphaModFix/>
          </a:blip>
          <a:srcRect/>
          <a:stretch/>
        </p:blipFill>
        <p:spPr>
          <a:xfrm>
            <a:off x="2590800" y="4495800"/>
            <a:ext cx="2819400" cy="1238250"/>
          </a:xfrm>
          <a:prstGeom prst="rect">
            <a:avLst/>
          </a:prstGeom>
          <a:noFill/>
          <a:ln>
            <a:noFill/>
          </a:ln>
        </p:spPr>
      </p:pic>
      <p:sp>
        <p:nvSpPr>
          <p:cNvPr id="1134" name="Google Shape;1134;p9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80</a:t>
            </a:fld>
            <a:endParaRPr/>
          </a:p>
        </p:txBody>
      </p:sp>
    </p:spTree>
  </p:cSld>
  <p:clrMapOvr>
    <a:masterClrMapping/>
  </p:clrMapOvr>
  <p:transition spd="slow">
    <p:fade thruBlk="1"/>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93"/>
          <p:cNvSpPr txBox="1">
            <a:spLocks noGrp="1"/>
          </p:cNvSpPr>
          <p:nvPr>
            <p:ph type="title"/>
          </p:nvPr>
        </p:nvSpPr>
        <p:spPr>
          <a:xfrm>
            <a:off x="457200" y="274638"/>
            <a:ext cx="8229600" cy="3349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sz="3600" b="1"/>
              <a:t>Oblique Perspective-Projection Frustum</a:t>
            </a:r>
            <a:endParaRPr sz="3600"/>
          </a:p>
        </p:txBody>
      </p:sp>
      <p:sp>
        <p:nvSpPr>
          <p:cNvPr id="1141" name="Google Shape;1141;p93"/>
          <p:cNvSpPr txBox="1">
            <a:spLocks noGrp="1"/>
          </p:cNvSpPr>
          <p:nvPr>
            <p:ph type="body" idx="1"/>
          </p:nvPr>
        </p:nvSpPr>
        <p:spPr>
          <a:xfrm>
            <a:off x="0" y="762000"/>
            <a:ext cx="5181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2400"/>
              <a:buChar char="•"/>
            </a:pPr>
            <a:r>
              <a:rPr lang="en-US" sz="2400"/>
              <a:t>Similarly, with the projection reference point at the viewing-coordinate origin and with the near clipping plane as the view plane, the perspective-projection matrix is simplified to</a:t>
            </a:r>
            <a:endParaRPr sz="2400"/>
          </a:p>
        </p:txBody>
      </p:sp>
      <p:pic>
        <p:nvPicPr>
          <p:cNvPr id="1142" name="Google Shape;1142;p93"/>
          <p:cNvPicPr preferRelativeResize="0"/>
          <p:nvPr/>
        </p:nvPicPr>
        <p:blipFill rotWithShape="1">
          <a:blip r:embed="rId3">
            <a:alphaModFix/>
          </a:blip>
          <a:srcRect/>
          <a:stretch/>
        </p:blipFill>
        <p:spPr>
          <a:xfrm>
            <a:off x="5181601" y="1143000"/>
            <a:ext cx="3962400" cy="4800600"/>
          </a:xfrm>
          <a:prstGeom prst="rect">
            <a:avLst/>
          </a:prstGeom>
          <a:noFill/>
          <a:ln>
            <a:noFill/>
          </a:ln>
        </p:spPr>
      </p:pic>
      <p:pic>
        <p:nvPicPr>
          <p:cNvPr id="1143" name="Google Shape;1143;p93"/>
          <p:cNvPicPr preferRelativeResize="0"/>
          <p:nvPr/>
        </p:nvPicPr>
        <p:blipFill rotWithShape="1">
          <a:blip r:embed="rId4">
            <a:alphaModFix/>
          </a:blip>
          <a:srcRect/>
          <a:stretch/>
        </p:blipFill>
        <p:spPr>
          <a:xfrm>
            <a:off x="685800" y="3352800"/>
            <a:ext cx="3276600" cy="1295400"/>
          </a:xfrm>
          <a:prstGeom prst="rect">
            <a:avLst/>
          </a:prstGeom>
          <a:noFill/>
          <a:ln>
            <a:noFill/>
          </a:ln>
        </p:spPr>
      </p:pic>
      <p:sp>
        <p:nvSpPr>
          <p:cNvPr id="1144" name="Google Shape;1144;p9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81</a:t>
            </a:fld>
            <a:endParaRPr/>
          </a:p>
        </p:txBody>
      </p:sp>
    </p:spTree>
  </p:cSld>
  <p:clrMapOvr>
    <a:masterClrMapping/>
  </p:clrMapOvr>
  <p:transition spd="slow">
    <p:fade thruBlk="1"/>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94"/>
          <p:cNvSpPr txBox="1">
            <a:spLocks noGrp="1"/>
          </p:cNvSpPr>
          <p:nvPr>
            <p:ph type="title"/>
          </p:nvPr>
        </p:nvSpPr>
        <p:spPr>
          <a:xfrm>
            <a:off x="457200" y="274638"/>
            <a:ext cx="8229600" cy="3349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sz="3600" b="1"/>
              <a:t>Oblique Perspective-Projection Frustum</a:t>
            </a:r>
            <a:endParaRPr sz="3600"/>
          </a:p>
        </p:txBody>
      </p:sp>
      <p:pic>
        <p:nvPicPr>
          <p:cNvPr id="1151" name="Google Shape;1151;p94"/>
          <p:cNvPicPr preferRelativeResize="0"/>
          <p:nvPr/>
        </p:nvPicPr>
        <p:blipFill rotWithShape="1">
          <a:blip r:embed="rId3">
            <a:alphaModFix/>
          </a:blip>
          <a:srcRect/>
          <a:stretch/>
        </p:blipFill>
        <p:spPr>
          <a:xfrm>
            <a:off x="5181601" y="1143000"/>
            <a:ext cx="3962400" cy="4800600"/>
          </a:xfrm>
          <a:prstGeom prst="rect">
            <a:avLst/>
          </a:prstGeom>
          <a:noFill/>
          <a:ln>
            <a:noFill/>
          </a:ln>
        </p:spPr>
      </p:pic>
      <p:pic>
        <p:nvPicPr>
          <p:cNvPr id="1152" name="Google Shape;1152;p94"/>
          <p:cNvPicPr preferRelativeResize="0"/>
          <p:nvPr/>
        </p:nvPicPr>
        <p:blipFill rotWithShape="1">
          <a:blip r:embed="rId4">
            <a:alphaModFix/>
          </a:blip>
          <a:srcRect/>
          <a:stretch/>
        </p:blipFill>
        <p:spPr>
          <a:xfrm>
            <a:off x="381000" y="2590800"/>
            <a:ext cx="4724400" cy="2133600"/>
          </a:xfrm>
          <a:prstGeom prst="rect">
            <a:avLst/>
          </a:prstGeom>
          <a:noFill/>
          <a:ln>
            <a:noFill/>
          </a:ln>
        </p:spPr>
      </p:pic>
      <p:pic>
        <p:nvPicPr>
          <p:cNvPr id="1153" name="Google Shape;1153;p94"/>
          <p:cNvPicPr preferRelativeResize="0">
            <a:picLocks noGrp="1"/>
          </p:cNvPicPr>
          <p:nvPr>
            <p:ph type="body" idx="1"/>
          </p:nvPr>
        </p:nvPicPr>
        <p:blipFill rotWithShape="1">
          <a:blip r:embed="rId5">
            <a:alphaModFix/>
          </a:blip>
          <a:srcRect/>
          <a:stretch/>
        </p:blipFill>
        <p:spPr>
          <a:xfrm>
            <a:off x="381000" y="1219200"/>
            <a:ext cx="2505075" cy="828675"/>
          </a:xfrm>
          <a:prstGeom prst="rect">
            <a:avLst/>
          </a:prstGeom>
          <a:noFill/>
          <a:ln>
            <a:noFill/>
          </a:ln>
        </p:spPr>
      </p:pic>
      <p:pic>
        <p:nvPicPr>
          <p:cNvPr id="1154" name="Google Shape;1154;p94"/>
          <p:cNvPicPr preferRelativeResize="0"/>
          <p:nvPr/>
        </p:nvPicPr>
        <p:blipFill rotWithShape="1">
          <a:blip r:embed="rId6">
            <a:alphaModFix/>
          </a:blip>
          <a:srcRect/>
          <a:stretch/>
        </p:blipFill>
        <p:spPr>
          <a:xfrm>
            <a:off x="2971800" y="990600"/>
            <a:ext cx="2571750" cy="1295400"/>
          </a:xfrm>
          <a:prstGeom prst="rect">
            <a:avLst/>
          </a:prstGeom>
          <a:noFill/>
          <a:ln>
            <a:noFill/>
          </a:ln>
        </p:spPr>
      </p:pic>
      <p:sp>
        <p:nvSpPr>
          <p:cNvPr id="1155" name="Google Shape;1155;p9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82</a:t>
            </a:fld>
            <a:endParaRPr/>
          </a:p>
        </p:txBody>
      </p:sp>
    </p:spTree>
  </p:cSld>
  <p:clrMapOvr>
    <a:masterClrMapping/>
  </p:clrMapOvr>
  <p:transition spd="slow">
    <p:fade thruBlk="1"/>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160"/>
        <p:cNvGrpSpPr/>
        <p:nvPr/>
      </p:nvGrpSpPr>
      <p:grpSpPr>
        <a:xfrm>
          <a:off x="0" y="0"/>
          <a:ext cx="0" cy="0"/>
          <a:chOff x="0" y="0"/>
          <a:chExt cx="0" cy="0"/>
        </a:xfrm>
      </p:grpSpPr>
      <p:sp>
        <p:nvSpPr>
          <p:cNvPr id="1161" name="Google Shape;1161;p9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b="1"/>
              <a:t>Normalized Perspective-Projection Transformation Coordinates</a:t>
            </a:r>
            <a:endParaRPr/>
          </a:p>
        </p:txBody>
      </p:sp>
      <p:sp>
        <p:nvSpPr>
          <p:cNvPr id="1162" name="Google Shape;1162;p95"/>
          <p:cNvSpPr txBox="1">
            <a:spLocks noGrp="1"/>
          </p:cNvSpPr>
          <p:nvPr>
            <p:ph type="body" idx="1"/>
          </p:nvPr>
        </p:nvSpPr>
        <p:spPr>
          <a:xfrm>
            <a:off x="228600" y="1524000"/>
            <a:ext cx="85344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The final step in the perspective transformation process is to map this parallelepiped to a normalized view volume.</a:t>
            </a:r>
            <a:endParaRPr/>
          </a:p>
        </p:txBody>
      </p:sp>
      <p:pic>
        <p:nvPicPr>
          <p:cNvPr id="1163" name="Google Shape;1163;p95"/>
          <p:cNvPicPr preferRelativeResize="0"/>
          <p:nvPr/>
        </p:nvPicPr>
        <p:blipFill rotWithShape="1">
          <a:blip r:embed="rId3">
            <a:alphaModFix/>
          </a:blip>
          <a:srcRect/>
          <a:stretch/>
        </p:blipFill>
        <p:spPr>
          <a:xfrm>
            <a:off x="1676400" y="3276600"/>
            <a:ext cx="5438775" cy="2762250"/>
          </a:xfrm>
          <a:prstGeom prst="rect">
            <a:avLst/>
          </a:prstGeom>
          <a:noFill/>
          <a:ln>
            <a:noFill/>
          </a:ln>
        </p:spPr>
      </p:pic>
      <p:sp>
        <p:nvSpPr>
          <p:cNvPr id="1164" name="Google Shape;1164;p9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83</a:t>
            </a:fld>
            <a:endParaRPr/>
          </a:p>
        </p:txBody>
      </p:sp>
    </p:spTree>
  </p:cSld>
  <p:clrMapOvr>
    <a:masterClrMapping/>
  </p:clrMapOvr>
  <p:transition spd="slow">
    <p:fade thruBlk="1"/>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169"/>
        <p:cNvGrpSpPr/>
        <p:nvPr/>
      </p:nvGrpSpPr>
      <p:grpSpPr>
        <a:xfrm>
          <a:off x="0" y="0"/>
          <a:ext cx="0" cy="0"/>
          <a:chOff x="0" y="0"/>
          <a:chExt cx="0" cy="0"/>
        </a:xfrm>
      </p:grpSpPr>
      <p:sp>
        <p:nvSpPr>
          <p:cNvPr id="1170" name="Google Shape;1170;p9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b="1"/>
              <a:t>Normalized Perspective-Projection Transformation Coordinates</a:t>
            </a:r>
            <a:endParaRPr/>
          </a:p>
        </p:txBody>
      </p:sp>
      <p:pic>
        <p:nvPicPr>
          <p:cNvPr id="1171" name="Google Shape;1171;p96"/>
          <p:cNvPicPr preferRelativeResize="0"/>
          <p:nvPr/>
        </p:nvPicPr>
        <p:blipFill rotWithShape="1">
          <a:blip r:embed="rId3">
            <a:alphaModFix/>
          </a:blip>
          <a:srcRect/>
          <a:stretch/>
        </p:blipFill>
        <p:spPr>
          <a:xfrm>
            <a:off x="3705225" y="1447800"/>
            <a:ext cx="5438775" cy="2762250"/>
          </a:xfrm>
          <a:prstGeom prst="rect">
            <a:avLst/>
          </a:prstGeom>
          <a:noFill/>
          <a:ln>
            <a:noFill/>
          </a:ln>
        </p:spPr>
      </p:pic>
      <p:pic>
        <p:nvPicPr>
          <p:cNvPr id="1172" name="Google Shape;1172;p96"/>
          <p:cNvPicPr preferRelativeResize="0"/>
          <p:nvPr/>
        </p:nvPicPr>
        <p:blipFill rotWithShape="1">
          <a:blip r:embed="rId4">
            <a:alphaModFix/>
          </a:blip>
          <a:srcRect/>
          <a:stretch/>
        </p:blipFill>
        <p:spPr>
          <a:xfrm>
            <a:off x="304800" y="1447800"/>
            <a:ext cx="3124200" cy="1295400"/>
          </a:xfrm>
          <a:prstGeom prst="rect">
            <a:avLst/>
          </a:prstGeom>
          <a:noFill/>
          <a:ln>
            <a:noFill/>
          </a:ln>
        </p:spPr>
      </p:pic>
      <p:pic>
        <p:nvPicPr>
          <p:cNvPr id="1173" name="Google Shape;1173;p96"/>
          <p:cNvPicPr preferRelativeResize="0"/>
          <p:nvPr/>
        </p:nvPicPr>
        <p:blipFill rotWithShape="1">
          <a:blip r:embed="rId5">
            <a:alphaModFix/>
          </a:blip>
          <a:srcRect/>
          <a:stretch/>
        </p:blipFill>
        <p:spPr>
          <a:xfrm>
            <a:off x="1828800" y="4267200"/>
            <a:ext cx="5181600" cy="2362200"/>
          </a:xfrm>
          <a:prstGeom prst="rect">
            <a:avLst/>
          </a:prstGeom>
          <a:noFill/>
          <a:ln>
            <a:noFill/>
          </a:ln>
        </p:spPr>
      </p:pic>
      <p:pic>
        <p:nvPicPr>
          <p:cNvPr id="1174" name="Google Shape;1174;p96"/>
          <p:cNvPicPr preferRelativeResize="0">
            <a:picLocks noGrp="1"/>
          </p:cNvPicPr>
          <p:nvPr>
            <p:ph type="body" idx="1"/>
          </p:nvPr>
        </p:nvPicPr>
        <p:blipFill rotWithShape="1">
          <a:blip r:embed="rId6">
            <a:alphaModFix/>
          </a:blip>
          <a:srcRect/>
          <a:stretch/>
        </p:blipFill>
        <p:spPr>
          <a:xfrm>
            <a:off x="0" y="2819400"/>
            <a:ext cx="3429000" cy="1524000"/>
          </a:xfrm>
          <a:prstGeom prst="rect">
            <a:avLst/>
          </a:prstGeom>
          <a:noFill/>
          <a:ln>
            <a:noFill/>
          </a:ln>
        </p:spPr>
      </p:pic>
      <p:sp>
        <p:nvSpPr>
          <p:cNvPr id="1175" name="Google Shape;1175;p9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84</a:t>
            </a:fld>
            <a:endParaRPr/>
          </a:p>
        </p:txBody>
      </p:sp>
    </p:spTree>
  </p:cSld>
  <p:clrMapOvr>
    <a:masterClrMapping/>
  </p:clrMapOvr>
  <p:transition spd="slow">
    <p:fade thruBlk="1"/>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180"/>
        <p:cNvGrpSpPr/>
        <p:nvPr/>
      </p:nvGrpSpPr>
      <p:grpSpPr>
        <a:xfrm>
          <a:off x="0" y="0"/>
          <a:ext cx="0" cy="0"/>
          <a:chOff x="0" y="0"/>
          <a:chExt cx="0" cy="0"/>
        </a:xfrm>
      </p:grpSpPr>
      <p:sp>
        <p:nvSpPr>
          <p:cNvPr id="1181" name="Google Shape;1181;p9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Perspective vs. Parallel Projection</a:t>
            </a:r>
            <a:endParaRPr/>
          </a:p>
        </p:txBody>
      </p:sp>
      <p:sp>
        <p:nvSpPr>
          <p:cNvPr id="1182" name="Google Shape;1182;p9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Char char="•"/>
            </a:pPr>
            <a:r>
              <a:rPr lang="en-US"/>
              <a:t>Perspective projection</a:t>
            </a:r>
            <a:endParaRPr/>
          </a:p>
          <a:p>
            <a:pPr marL="742950" lvl="1" indent="-285750" algn="l" rtl="0">
              <a:spcBef>
                <a:spcPts val="560"/>
              </a:spcBef>
              <a:spcAft>
                <a:spcPts val="0"/>
              </a:spcAft>
              <a:buClr>
                <a:schemeClr val="accent2"/>
              </a:buClr>
              <a:buSzPts val="2800"/>
              <a:buFont typeface="Noto Sans Symbols"/>
              <a:buNone/>
            </a:pPr>
            <a:r>
              <a:rPr lang="en-US">
                <a:solidFill>
                  <a:schemeClr val="accent2"/>
                </a:solidFill>
              </a:rPr>
              <a:t>+</a:t>
            </a:r>
            <a:r>
              <a:rPr lang="en-US"/>
              <a:t> Size varies inversely with distance – looks realistic</a:t>
            </a:r>
            <a:endParaRPr/>
          </a:p>
          <a:p>
            <a:pPr marL="742950" lvl="1" indent="-285750" algn="l" rtl="0">
              <a:spcBef>
                <a:spcPts val="560"/>
              </a:spcBef>
              <a:spcAft>
                <a:spcPts val="0"/>
              </a:spcAft>
              <a:buClr>
                <a:srgbClr val="FF0000"/>
              </a:buClr>
              <a:buSzPts val="2800"/>
              <a:buFont typeface="Noto Sans Symbols"/>
              <a:buNone/>
            </a:pPr>
            <a:r>
              <a:rPr lang="en-US">
                <a:solidFill>
                  <a:srgbClr val="FF0000"/>
                </a:solidFill>
                <a:latin typeface="Arial"/>
                <a:ea typeface="Arial"/>
                <a:cs typeface="Arial"/>
                <a:sym typeface="Arial"/>
              </a:rPr>
              <a:t>–</a:t>
            </a:r>
            <a:r>
              <a:rPr lang="en-US"/>
              <a:t> Distance and angles are not(in general) preserved</a:t>
            </a:r>
            <a:endParaRPr/>
          </a:p>
          <a:p>
            <a:pPr marL="742950" lvl="1" indent="-285750" algn="l" rtl="0">
              <a:spcBef>
                <a:spcPts val="560"/>
              </a:spcBef>
              <a:spcAft>
                <a:spcPts val="0"/>
              </a:spcAft>
              <a:buClr>
                <a:srgbClr val="FF0000"/>
              </a:buClr>
              <a:buSzPts val="2800"/>
              <a:buFont typeface="Noto Sans Symbols"/>
              <a:buNone/>
            </a:pPr>
            <a:r>
              <a:rPr lang="en-US">
                <a:solidFill>
                  <a:srgbClr val="FF0000"/>
                </a:solidFill>
              </a:rPr>
              <a:t>–</a:t>
            </a:r>
            <a:r>
              <a:rPr lang="en-US"/>
              <a:t> Parallel line do not (in general) remain parallel</a:t>
            </a:r>
            <a:endParaRPr/>
          </a:p>
          <a:p>
            <a:pPr marL="342900" lvl="0" indent="-342900" algn="l" rtl="0">
              <a:spcBef>
                <a:spcPts val="640"/>
              </a:spcBef>
              <a:spcAft>
                <a:spcPts val="0"/>
              </a:spcAft>
              <a:buClr>
                <a:schemeClr val="dk1"/>
              </a:buClr>
              <a:buSzPts val="3200"/>
              <a:buChar char="•"/>
            </a:pPr>
            <a:r>
              <a:rPr lang="en-US"/>
              <a:t>Parallel projection </a:t>
            </a:r>
            <a:endParaRPr/>
          </a:p>
          <a:p>
            <a:pPr marL="742950" lvl="1" indent="-285750" algn="l" rtl="0">
              <a:spcBef>
                <a:spcPts val="560"/>
              </a:spcBef>
              <a:spcAft>
                <a:spcPts val="0"/>
              </a:spcAft>
              <a:buClr>
                <a:schemeClr val="accent2"/>
              </a:buClr>
              <a:buSzPts val="2800"/>
              <a:buFont typeface="Noto Sans Symbols"/>
              <a:buNone/>
            </a:pPr>
            <a:r>
              <a:rPr lang="en-US">
                <a:solidFill>
                  <a:schemeClr val="accent2"/>
                </a:solidFill>
              </a:rPr>
              <a:t>+</a:t>
            </a:r>
            <a:r>
              <a:rPr lang="en-US"/>
              <a:t> Good for exact measurements</a:t>
            </a:r>
            <a:endParaRPr/>
          </a:p>
          <a:p>
            <a:pPr marL="742950" lvl="1" indent="-285750" algn="l" rtl="0">
              <a:spcBef>
                <a:spcPts val="560"/>
              </a:spcBef>
              <a:spcAft>
                <a:spcPts val="0"/>
              </a:spcAft>
              <a:buClr>
                <a:schemeClr val="accent2"/>
              </a:buClr>
              <a:buSzPts val="2800"/>
              <a:buFont typeface="Noto Sans Symbols"/>
              <a:buNone/>
            </a:pPr>
            <a:r>
              <a:rPr lang="en-US">
                <a:solidFill>
                  <a:schemeClr val="accent2"/>
                </a:solidFill>
              </a:rPr>
              <a:t>+</a:t>
            </a:r>
            <a:r>
              <a:rPr lang="en-US"/>
              <a:t> Parallel lines remain parallel</a:t>
            </a:r>
            <a:endParaRPr/>
          </a:p>
          <a:p>
            <a:pPr marL="742950" lvl="1" indent="-285750" algn="l" rtl="0">
              <a:spcBef>
                <a:spcPts val="560"/>
              </a:spcBef>
              <a:spcAft>
                <a:spcPts val="0"/>
              </a:spcAft>
              <a:buClr>
                <a:srgbClr val="FF0000"/>
              </a:buClr>
              <a:buSzPts val="2800"/>
              <a:buFont typeface="Noto Sans Symbols"/>
              <a:buNone/>
            </a:pPr>
            <a:r>
              <a:rPr lang="en-US">
                <a:solidFill>
                  <a:srgbClr val="FF0000"/>
                </a:solidFill>
              </a:rPr>
              <a:t>–</a:t>
            </a:r>
            <a:r>
              <a:rPr lang="en-US"/>
              <a:t> Angles are not (in general) preserved</a:t>
            </a:r>
            <a:endParaRPr/>
          </a:p>
          <a:p>
            <a:pPr marL="742950" lvl="1" indent="-285750" algn="l" rtl="0">
              <a:spcBef>
                <a:spcPts val="560"/>
              </a:spcBef>
              <a:spcAft>
                <a:spcPts val="0"/>
              </a:spcAft>
              <a:buClr>
                <a:srgbClr val="FF0000"/>
              </a:buClr>
              <a:buSzPts val="2800"/>
              <a:buFont typeface="Noto Sans Symbols"/>
              <a:buNone/>
            </a:pPr>
            <a:r>
              <a:rPr lang="en-US">
                <a:solidFill>
                  <a:srgbClr val="FF0000"/>
                </a:solidFill>
              </a:rPr>
              <a:t>–</a:t>
            </a:r>
            <a:r>
              <a:rPr lang="en-US"/>
              <a:t> Less realistic looking</a:t>
            </a:r>
            <a:endParaRPr/>
          </a:p>
        </p:txBody>
      </p:sp>
      <p:sp>
        <p:nvSpPr>
          <p:cNvPr id="1183" name="Google Shape;1183;p9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85</a:t>
            </a:fld>
            <a:endParaRPr/>
          </a:p>
        </p:txBody>
      </p:sp>
    </p:spTree>
  </p:cSld>
  <p:clrMapOvr>
    <a:masterClrMapping/>
  </p:clrMapOvr>
  <p:transition spd="slow">
    <p:fade thruBlk="1"/>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188"/>
        <p:cNvGrpSpPr/>
        <p:nvPr/>
      </p:nvGrpSpPr>
      <p:grpSpPr>
        <a:xfrm>
          <a:off x="0" y="0"/>
          <a:ext cx="0" cy="0"/>
          <a:chOff x="0" y="0"/>
          <a:chExt cx="0" cy="0"/>
        </a:xfrm>
      </p:grpSpPr>
      <p:sp>
        <p:nvSpPr>
          <p:cNvPr id="1189" name="Google Shape;1189;p98"/>
          <p:cNvSpPr txBox="1">
            <a:spLocks noGrp="1"/>
          </p:cNvSpPr>
          <p:nvPr>
            <p:ph type="title"/>
          </p:nvPr>
        </p:nvSpPr>
        <p:spPr>
          <a:xfrm>
            <a:off x="0" y="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US" sz="3200" b="1"/>
              <a:t>The Viewport Transformation and Three-Dimensional Screen Coordinates</a:t>
            </a:r>
            <a:endParaRPr sz="3200"/>
          </a:p>
        </p:txBody>
      </p:sp>
      <p:sp>
        <p:nvSpPr>
          <p:cNvPr id="1190" name="Google Shape;1190;p98"/>
          <p:cNvSpPr txBox="1">
            <a:spLocks noGrp="1"/>
          </p:cNvSpPr>
          <p:nvPr>
            <p:ph type="body" idx="1"/>
          </p:nvPr>
        </p:nvSpPr>
        <p:spPr>
          <a:xfrm>
            <a:off x="228600" y="1295400"/>
            <a:ext cx="86868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Once we have completed the transformation to normalized projection coordinates, clipping can be applied efficiently to the symmetric cube then the contents of the </a:t>
            </a:r>
            <a:r>
              <a:rPr lang="en-US" u="sng">
                <a:solidFill>
                  <a:srgbClr val="FF0000"/>
                </a:solidFill>
              </a:rPr>
              <a:t>normalized view volume can be transferred to screen  coordinates</a:t>
            </a:r>
            <a:r>
              <a:rPr lang="en-US"/>
              <a:t>.</a:t>
            </a:r>
            <a:endParaRPr/>
          </a:p>
        </p:txBody>
      </p:sp>
      <p:pic>
        <p:nvPicPr>
          <p:cNvPr id="1191" name="Google Shape;1191;p98"/>
          <p:cNvPicPr preferRelativeResize="0"/>
          <p:nvPr/>
        </p:nvPicPr>
        <p:blipFill rotWithShape="1">
          <a:blip r:embed="rId3">
            <a:alphaModFix/>
          </a:blip>
          <a:srcRect/>
          <a:stretch/>
        </p:blipFill>
        <p:spPr>
          <a:xfrm>
            <a:off x="762000" y="4114800"/>
            <a:ext cx="6324600" cy="1981200"/>
          </a:xfrm>
          <a:prstGeom prst="rect">
            <a:avLst/>
          </a:prstGeom>
          <a:noFill/>
          <a:ln>
            <a:noFill/>
          </a:ln>
        </p:spPr>
      </p:pic>
      <p:sp>
        <p:nvSpPr>
          <p:cNvPr id="1192" name="Google Shape;1192;p9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86</a:t>
            </a:fld>
            <a:endParaRPr/>
          </a:p>
        </p:txBody>
      </p:sp>
    </p:spTree>
  </p:cSld>
  <p:clrMapOvr>
    <a:masterClrMapping/>
  </p:clrMapOvr>
  <p:transition spd="slow">
    <p:fade thruBlk="1"/>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197"/>
        <p:cNvGrpSpPr/>
        <p:nvPr/>
      </p:nvGrpSpPr>
      <p:grpSpPr>
        <a:xfrm>
          <a:off x="0" y="0"/>
          <a:ext cx="0" cy="0"/>
          <a:chOff x="0" y="0"/>
          <a:chExt cx="0" cy="0"/>
        </a:xfrm>
      </p:grpSpPr>
      <p:sp>
        <p:nvSpPr>
          <p:cNvPr id="1198" name="Google Shape;1198;p99"/>
          <p:cNvSpPr txBox="1">
            <a:spLocks noGrp="1"/>
          </p:cNvSpPr>
          <p:nvPr>
            <p:ph type="title"/>
          </p:nvPr>
        </p:nvSpPr>
        <p:spPr>
          <a:xfrm>
            <a:off x="457200" y="0"/>
            <a:ext cx="8229600" cy="609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US" sz="3200" b="1"/>
              <a:t>OpenGL Three-Dimensional Viewing Functions</a:t>
            </a:r>
            <a:endParaRPr sz="3200"/>
          </a:p>
        </p:txBody>
      </p:sp>
      <p:sp>
        <p:nvSpPr>
          <p:cNvPr id="1199" name="Google Shape;1199;p99"/>
          <p:cNvSpPr txBox="1">
            <a:spLocks noGrp="1"/>
          </p:cNvSpPr>
          <p:nvPr>
            <p:ph type="body" idx="1"/>
          </p:nvPr>
        </p:nvSpPr>
        <p:spPr>
          <a:xfrm>
            <a:off x="0" y="5334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0000"/>
              </a:buClr>
              <a:buSzPts val="3200"/>
              <a:buChar char="•"/>
            </a:pPr>
            <a:r>
              <a:rPr lang="en-US" b="1">
                <a:solidFill>
                  <a:srgbClr val="FF0000"/>
                </a:solidFill>
              </a:rPr>
              <a:t>OpenGL Viewing-Transformation Function</a:t>
            </a:r>
            <a:endParaRPr>
              <a:solidFill>
                <a:srgbClr val="FF0000"/>
              </a:solidFill>
            </a:endParaRPr>
          </a:p>
        </p:txBody>
      </p:sp>
      <p:sp>
        <p:nvSpPr>
          <p:cNvPr id="1200" name="Google Shape;1200;p99"/>
          <p:cNvSpPr txBox="1"/>
          <p:nvPr/>
        </p:nvSpPr>
        <p:spPr>
          <a:xfrm>
            <a:off x="304800" y="1143000"/>
            <a:ext cx="8229600" cy="4525963"/>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chemeClr val="dk1"/>
              </a:buClr>
              <a:buSzPts val="3200"/>
              <a:buFont typeface="Arial"/>
              <a:buNone/>
            </a:pPr>
            <a:r>
              <a:rPr lang="en-US" sz="3200" b="1" i="0" u="none" strike="noStrike" cap="none">
                <a:solidFill>
                  <a:schemeClr val="dk1"/>
                </a:solidFill>
                <a:latin typeface="Calibri"/>
                <a:ea typeface="Calibri"/>
                <a:cs typeface="Calibri"/>
                <a:sym typeface="Calibri"/>
              </a:rPr>
              <a:t>gluLookAt Function</a:t>
            </a:r>
            <a:r>
              <a:rPr lang="en-US" sz="3200" b="0" i="0" u="none" strike="noStrike" cap="none">
                <a:solidFill>
                  <a:schemeClr val="dk1"/>
                </a:solidFill>
                <a:latin typeface="Calibri"/>
                <a:ea typeface="Calibri"/>
                <a:cs typeface="Calibri"/>
                <a:sym typeface="Calibri"/>
              </a:rPr>
              <a:t> </a:t>
            </a:r>
            <a:endParaRPr/>
          </a:p>
          <a:p>
            <a:pPr marL="342900" marR="0" lvl="0" indent="-342900"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The gluLookAt function provides an alternative to glTranslatef and glRotatef sequences for positioning the camera. </a:t>
            </a:r>
            <a:endParaRPr/>
          </a:p>
          <a:p>
            <a:pPr marL="342900" marR="0" lvl="0" indent="-342900"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define a viewing transformation</a:t>
            </a:r>
            <a:endParaRPr/>
          </a:p>
          <a:p>
            <a:pPr marL="342900" marR="0" lvl="0" indent="-190500" algn="l" rtl="0">
              <a:lnSpc>
                <a:spcPct val="100000"/>
              </a:lnSpc>
              <a:spcBef>
                <a:spcPts val="48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pic>
        <p:nvPicPr>
          <p:cNvPr id="1201" name="Google Shape;1201;p99"/>
          <p:cNvPicPr preferRelativeResize="0"/>
          <p:nvPr/>
        </p:nvPicPr>
        <p:blipFill rotWithShape="1">
          <a:blip r:embed="rId3">
            <a:alphaModFix/>
          </a:blip>
          <a:srcRect/>
          <a:stretch/>
        </p:blipFill>
        <p:spPr>
          <a:xfrm>
            <a:off x="1905000" y="2971800"/>
            <a:ext cx="6019800" cy="3429000"/>
          </a:xfrm>
          <a:prstGeom prst="rect">
            <a:avLst/>
          </a:prstGeom>
          <a:noFill/>
          <a:ln>
            <a:noFill/>
          </a:ln>
        </p:spPr>
      </p:pic>
      <p:sp>
        <p:nvSpPr>
          <p:cNvPr id="1202" name="Google Shape;1202;p9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87</a:t>
            </a:fld>
            <a:endParaRPr/>
          </a:p>
        </p:txBody>
      </p:sp>
    </p:spTree>
  </p:cSld>
  <p:clrMapOvr>
    <a:masterClrMapping/>
  </p:clrMapOvr>
  <p:transition spd="slow">
    <p:fade thruBlk="1"/>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207"/>
        <p:cNvGrpSpPr/>
        <p:nvPr/>
      </p:nvGrpSpPr>
      <p:grpSpPr>
        <a:xfrm>
          <a:off x="0" y="0"/>
          <a:ext cx="0" cy="0"/>
          <a:chOff x="0" y="0"/>
          <a:chExt cx="0" cy="0"/>
        </a:xfrm>
      </p:grpSpPr>
      <p:sp>
        <p:nvSpPr>
          <p:cNvPr id="1208" name="Google Shape;1208;p100"/>
          <p:cNvSpPr txBox="1">
            <a:spLocks noGrp="1"/>
          </p:cNvSpPr>
          <p:nvPr>
            <p:ph type="title"/>
          </p:nvPr>
        </p:nvSpPr>
        <p:spPr>
          <a:xfrm>
            <a:off x="457200" y="0"/>
            <a:ext cx="8229600" cy="609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US" sz="3200" b="1"/>
              <a:t>OpenGL Three-Dimensional Viewing Functions</a:t>
            </a:r>
            <a:endParaRPr sz="3200"/>
          </a:p>
        </p:txBody>
      </p:sp>
      <p:sp>
        <p:nvSpPr>
          <p:cNvPr id="1209" name="Google Shape;1209;p100"/>
          <p:cNvSpPr txBox="1">
            <a:spLocks noGrp="1"/>
          </p:cNvSpPr>
          <p:nvPr>
            <p:ph type="body" idx="1"/>
          </p:nvPr>
        </p:nvSpPr>
        <p:spPr>
          <a:xfrm>
            <a:off x="228600" y="914400"/>
            <a:ext cx="89154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0000"/>
              </a:buClr>
              <a:buSzPts val="2800"/>
              <a:buChar char="•"/>
            </a:pPr>
            <a:r>
              <a:rPr lang="en-US" sz="2800" b="1">
                <a:solidFill>
                  <a:srgbClr val="FF0000"/>
                </a:solidFill>
              </a:rPr>
              <a:t>OpenGL General Perspective-Projection Function</a:t>
            </a:r>
            <a:endParaRPr/>
          </a:p>
          <a:p>
            <a:pPr marL="342900" lvl="0" indent="-342900" algn="l" rtl="0">
              <a:spcBef>
                <a:spcPts val="560"/>
              </a:spcBef>
              <a:spcAft>
                <a:spcPts val="0"/>
              </a:spcAft>
              <a:buClr>
                <a:schemeClr val="dk1"/>
              </a:buClr>
              <a:buSzPts val="2800"/>
              <a:buNone/>
            </a:pPr>
            <a:r>
              <a:rPr lang="en-US" sz="2800" b="1"/>
              <a:t>    glFrustum (xwmin, xwmax, ywmin, ywmax, dnear, dfar);</a:t>
            </a:r>
            <a:endParaRPr/>
          </a:p>
          <a:p>
            <a:pPr marL="342900" lvl="0" indent="-342900" algn="l" rtl="0">
              <a:spcBef>
                <a:spcPts val="560"/>
              </a:spcBef>
              <a:spcAft>
                <a:spcPts val="0"/>
              </a:spcAft>
              <a:buClr>
                <a:schemeClr val="dk1"/>
              </a:buClr>
              <a:buSzPts val="2800"/>
              <a:buNone/>
            </a:pPr>
            <a:r>
              <a:rPr lang="en-US" sz="2800"/>
              <a:t>    glFrustum describes a perspective matrix that produces a perspective projection.</a:t>
            </a:r>
            <a:endParaRPr sz="2800">
              <a:solidFill>
                <a:srgbClr val="FF0000"/>
              </a:solidFill>
            </a:endParaRPr>
          </a:p>
        </p:txBody>
      </p:sp>
      <p:sp>
        <p:nvSpPr>
          <p:cNvPr id="1210" name="Google Shape;1210;p100"/>
          <p:cNvSpPr txBox="1"/>
          <p:nvPr/>
        </p:nvSpPr>
        <p:spPr>
          <a:xfrm>
            <a:off x="228600" y="685800"/>
            <a:ext cx="8229600" cy="4525963"/>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None/>
            </a:pPr>
            <a:endParaRPr sz="2400" b="0" i="0" u="none" strike="noStrike" cap="none">
              <a:solidFill>
                <a:schemeClr val="dk1"/>
              </a:solidFill>
              <a:latin typeface="Calibri"/>
              <a:ea typeface="Calibri"/>
              <a:cs typeface="Calibri"/>
              <a:sym typeface="Calibri"/>
            </a:endParaRPr>
          </a:p>
        </p:txBody>
      </p:sp>
      <p:pic>
        <p:nvPicPr>
          <p:cNvPr id="1211" name="Google Shape;1211;p100" descr="Normalised coordinates for OpenGL - Stack Overflow"/>
          <p:cNvPicPr preferRelativeResize="0"/>
          <p:nvPr/>
        </p:nvPicPr>
        <p:blipFill rotWithShape="1">
          <a:blip r:embed="rId3">
            <a:alphaModFix/>
          </a:blip>
          <a:srcRect/>
          <a:stretch/>
        </p:blipFill>
        <p:spPr>
          <a:xfrm>
            <a:off x="228600" y="3429000"/>
            <a:ext cx="5486400" cy="3048000"/>
          </a:xfrm>
          <a:prstGeom prst="rect">
            <a:avLst/>
          </a:prstGeom>
          <a:noFill/>
          <a:ln>
            <a:noFill/>
          </a:ln>
        </p:spPr>
      </p:pic>
      <p:pic>
        <p:nvPicPr>
          <p:cNvPr id="1212" name="Google Shape;1212;p100"/>
          <p:cNvPicPr preferRelativeResize="0"/>
          <p:nvPr/>
        </p:nvPicPr>
        <p:blipFill rotWithShape="1">
          <a:blip r:embed="rId4">
            <a:alphaModFix/>
          </a:blip>
          <a:srcRect/>
          <a:stretch/>
        </p:blipFill>
        <p:spPr>
          <a:xfrm>
            <a:off x="4876801" y="4267200"/>
            <a:ext cx="4267199" cy="2133600"/>
          </a:xfrm>
          <a:prstGeom prst="rect">
            <a:avLst/>
          </a:prstGeom>
          <a:noFill/>
          <a:ln>
            <a:noFill/>
          </a:ln>
        </p:spPr>
      </p:pic>
      <p:pic>
        <p:nvPicPr>
          <p:cNvPr id="1213" name="Google Shape;1213;p100"/>
          <p:cNvPicPr preferRelativeResize="0"/>
          <p:nvPr/>
        </p:nvPicPr>
        <p:blipFill rotWithShape="1">
          <a:blip r:embed="rId5">
            <a:alphaModFix/>
          </a:blip>
          <a:srcRect/>
          <a:stretch/>
        </p:blipFill>
        <p:spPr>
          <a:xfrm>
            <a:off x="5715000" y="2590800"/>
            <a:ext cx="2209800" cy="1524000"/>
          </a:xfrm>
          <a:prstGeom prst="rect">
            <a:avLst/>
          </a:prstGeom>
          <a:noFill/>
          <a:ln>
            <a:noFill/>
          </a:ln>
        </p:spPr>
      </p:pic>
      <p:sp>
        <p:nvSpPr>
          <p:cNvPr id="1214" name="Google Shape;1214;p10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88</a:t>
            </a:fld>
            <a:endParaRPr/>
          </a:p>
        </p:txBody>
      </p:sp>
    </p:spTree>
  </p:cSld>
  <p:clrMapOvr>
    <a:masterClrMapping/>
  </p:clrMapOvr>
  <p:transition spd="slow">
    <p:fade thruBlk="1"/>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101"/>
          <p:cNvSpPr txBox="1">
            <a:spLocks noGrp="1"/>
          </p:cNvSpPr>
          <p:nvPr>
            <p:ph type="title"/>
          </p:nvPr>
        </p:nvSpPr>
        <p:spPr>
          <a:xfrm>
            <a:off x="457200" y="0"/>
            <a:ext cx="8229600" cy="609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US" sz="3200" b="1"/>
              <a:t>OpenGL Three-Dimensional Viewing Functions</a:t>
            </a:r>
            <a:endParaRPr sz="3200"/>
          </a:p>
        </p:txBody>
      </p:sp>
      <p:sp>
        <p:nvSpPr>
          <p:cNvPr id="1221" name="Google Shape;1221;p101"/>
          <p:cNvSpPr txBox="1">
            <a:spLocks noGrp="1"/>
          </p:cNvSpPr>
          <p:nvPr>
            <p:ph type="body" idx="1"/>
          </p:nvPr>
        </p:nvSpPr>
        <p:spPr>
          <a:xfrm>
            <a:off x="0" y="1371600"/>
            <a:ext cx="4800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None/>
            </a:pPr>
            <a:r>
              <a:rPr lang="en-US" sz="2800"/>
              <a:t>Viewport</a:t>
            </a:r>
            <a:endParaRPr/>
          </a:p>
          <a:p>
            <a:pPr marL="342900" lvl="0" indent="-342900" algn="l" rtl="0">
              <a:spcBef>
                <a:spcPts val="518"/>
              </a:spcBef>
              <a:spcAft>
                <a:spcPts val="0"/>
              </a:spcAft>
              <a:buClr>
                <a:schemeClr val="dk1"/>
              </a:buClr>
              <a:buSzPct val="100000"/>
              <a:buChar char="•"/>
            </a:pPr>
            <a:r>
              <a:rPr lang="en-US" sz="2800"/>
              <a:t>The sub-window into which the current graphics are being drawn.</a:t>
            </a:r>
            <a:endParaRPr/>
          </a:p>
          <a:p>
            <a:pPr marL="342900" lvl="0" indent="-342900" algn="l" rtl="0">
              <a:spcBef>
                <a:spcPts val="518"/>
              </a:spcBef>
              <a:spcAft>
                <a:spcPts val="0"/>
              </a:spcAft>
              <a:buClr>
                <a:schemeClr val="dk1"/>
              </a:buClr>
              <a:buSzPct val="100000"/>
              <a:buChar char="•"/>
            </a:pPr>
            <a:r>
              <a:rPr lang="en-US" sz="2800"/>
              <a:t>glViewport(x, y, width, height)</a:t>
            </a:r>
            <a:endParaRPr/>
          </a:p>
          <a:p>
            <a:pPr marL="742950" lvl="1" indent="-285750" algn="l" rtl="0">
              <a:spcBef>
                <a:spcPts val="518"/>
              </a:spcBef>
              <a:spcAft>
                <a:spcPts val="0"/>
              </a:spcAft>
              <a:buClr>
                <a:schemeClr val="dk1"/>
              </a:buClr>
              <a:buSzPct val="100000"/>
              <a:buChar char="–"/>
            </a:pPr>
            <a:r>
              <a:rPr lang="en-US"/>
              <a:t>x, y - Specify the lower left corner of the viewport rectangle, in pixels. The initial value is (0,0).</a:t>
            </a:r>
            <a:endParaRPr/>
          </a:p>
          <a:p>
            <a:pPr marL="742950" lvl="1" indent="-285750" algn="l" rtl="0">
              <a:spcBef>
                <a:spcPts val="518"/>
              </a:spcBef>
              <a:spcAft>
                <a:spcPts val="0"/>
              </a:spcAft>
              <a:buClr>
                <a:schemeClr val="dk1"/>
              </a:buClr>
              <a:buSzPct val="100000"/>
              <a:buChar char="–"/>
            </a:pPr>
            <a:r>
              <a:rPr lang="en-US"/>
              <a:t>width, height -Specify the width and height of the viewport. </a:t>
            </a:r>
            <a:endParaRPr/>
          </a:p>
          <a:p>
            <a:pPr marL="342900" lvl="0" indent="-178435" algn="l" rtl="0">
              <a:spcBef>
                <a:spcPts val="518"/>
              </a:spcBef>
              <a:spcAft>
                <a:spcPts val="0"/>
              </a:spcAft>
              <a:buClr>
                <a:schemeClr val="dk1"/>
              </a:buClr>
              <a:buSzPct val="100000"/>
              <a:buNone/>
            </a:pPr>
            <a:endParaRPr sz="2800"/>
          </a:p>
        </p:txBody>
      </p:sp>
      <p:sp>
        <p:nvSpPr>
          <p:cNvPr id="1222" name="Google Shape;1222;p101"/>
          <p:cNvSpPr txBox="1"/>
          <p:nvPr/>
        </p:nvSpPr>
        <p:spPr>
          <a:xfrm>
            <a:off x="228600" y="685800"/>
            <a:ext cx="8229600" cy="4525963"/>
          </a:xfrm>
          <a:prstGeom prst="rect">
            <a:avLst/>
          </a:prstGeom>
          <a:noFill/>
          <a:ln>
            <a:noFill/>
          </a:ln>
        </p:spPr>
        <p:txBody>
          <a:bodyPr spcFirstLastPara="1" wrap="square" lIns="91425" tIns="45700" rIns="91425" bIns="45700" anchor="t" anchorCtr="0">
            <a:normAutofit/>
          </a:bodyPr>
          <a:lstStyle/>
          <a:p>
            <a:pPr marL="342900" marR="0" lvl="0" indent="-342900" algn="l" rtl="0">
              <a:spcBef>
                <a:spcPts val="0"/>
              </a:spcBef>
              <a:spcAft>
                <a:spcPts val="0"/>
              </a:spcAft>
              <a:buNone/>
            </a:pPr>
            <a:r>
              <a:rPr lang="en-US" sz="3200" b="1">
                <a:solidFill>
                  <a:srgbClr val="FF0000"/>
                </a:solidFill>
                <a:latin typeface="Calibri"/>
                <a:ea typeface="Calibri"/>
                <a:cs typeface="Calibri"/>
                <a:sym typeface="Calibri"/>
              </a:rPr>
              <a:t>OpenGL Viewports and Display Windows </a:t>
            </a:r>
            <a:endParaRPr/>
          </a:p>
          <a:p>
            <a:pPr marL="342900" marR="0" lvl="0" indent="-342900" algn="l" rtl="0">
              <a:lnSpc>
                <a:spcPct val="100000"/>
              </a:lnSpc>
              <a:spcBef>
                <a:spcPts val="480"/>
              </a:spcBef>
              <a:spcAft>
                <a:spcPts val="0"/>
              </a:spcAft>
              <a:buNone/>
            </a:pPr>
            <a:endParaRPr sz="2400" b="0" i="0" u="none" strike="noStrike" cap="none">
              <a:solidFill>
                <a:schemeClr val="dk1"/>
              </a:solidFill>
              <a:latin typeface="Calibri"/>
              <a:ea typeface="Calibri"/>
              <a:cs typeface="Calibri"/>
              <a:sym typeface="Calibri"/>
            </a:endParaRPr>
          </a:p>
        </p:txBody>
      </p:sp>
      <p:pic>
        <p:nvPicPr>
          <p:cNvPr id="1223" name="Google Shape;1223;p101" descr="http://www.sci.brooklyn.cuny.edu/~weiss/cisc3620/Lectures/Figures/Angel5EjpegChap02/AN02F34.jpg"/>
          <p:cNvPicPr preferRelativeResize="0"/>
          <p:nvPr/>
        </p:nvPicPr>
        <p:blipFill rotWithShape="1">
          <a:blip r:embed="rId3">
            <a:alphaModFix/>
          </a:blip>
          <a:srcRect/>
          <a:stretch/>
        </p:blipFill>
        <p:spPr>
          <a:xfrm>
            <a:off x="5029200" y="1981200"/>
            <a:ext cx="4114800" cy="2743200"/>
          </a:xfrm>
          <a:prstGeom prst="rect">
            <a:avLst/>
          </a:prstGeom>
          <a:noFill/>
          <a:ln>
            <a:noFill/>
          </a:ln>
        </p:spPr>
      </p:pic>
      <p:sp>
        <p:nvSpPr>
          <p:cNvPr id="1224" name="Google Shape;1224;p10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89</a:t>
            </a:fld>
            <a:endParaRPr/>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3D viewing concepts</a:t>
            </a:r>
            <a:br>
              <a:rPr lang="en-US"/>
            </a:br>
            <a:endParaRPr/>
          </a:p>
        </p:txBody>
      </p:sp>
      <p:sp>
        <p:nvSpPr>
          <p:cNvPr id="163" name="Google Shape;163;p21"/>
          <p:cNvSpPr txBox="1">
            <a:spLocks noGrp="1"/>
          </p:cNvSpPr>
          <p:nvPr>
            <p:ph type="body" idx="1"/>
          </p:nvPr>
        </p:nvSpPr>
        <p:spPr>
          <a:xfrm>
            <a:off x="304800" y="1447800"/>
            <a:ext cx="5638800" cy="46021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None/>
            </a:pPr>
            <a:r>
              <a:rPr lang="en-US" b="1"/>
              <a:t>Identifying Visible Lines and Surfaces</a:t>
            </a:r>
            <a:endParaRPr/>
          </a:p>
          <a:p>
            <a:pPr marL="342900" lvl="0" indent="-342900" algn="l" rtl="0">
              <a:spcBef>
                <a:spcPts val="592"/>
              </a:spcBef>
              <a:spcAft>
                <a:spcPts val="0"/>
              </a:spcAft>
              <a:buClr>
                <a:schemeClr val="dk1"/>
              </a:buClr>
              <a:buSzPct val="100000"/>
              <a:buChar char="•"/>
            </a:pPr>
            <a:r>
              <a:rPr lang="en-US"/>
              <a:t>One approach is simply to highlight the visible lines or to display them in a different color. </a:t>
            </a:r>
            <a:endParaRPr/>
          </a:p>
          <a:p>
            <a:pPr marL="342900" lvl="0" indent="-342900" algn="l" rtl="0">
              <a:spcBef>
                <a:spcPts val="592"/>
              </a:spcBef>
              <a:spcAft>
                <a:spcPts val="0"/>
              </a:spcAft>
              <a:buClr>
                <a:schemeClr val="dk1"/>
              </a:buClr>
              <a:buSzPct val="100000"/>
              <a:buChar char="•"/>
            </a:pPr>
            <a:r>
              <a:rPr lang="en-US"/>
              <a:t>Another technique, commonly used for engineering drawings, is to display the  nonvisible lines as dashed lines.</a:t>
            </a:r>
            <a:endParaRPr/>
          </a:p>
          <a:p>
            <a:pPr marL="342900" lvl="0" indent="-342900" algn="l" rtl="0">
              <a:spcBef>
                <a:spcPts val="592"/>
              </a:spcBef>
              <a:spcAft>
                <a:spcPts val="0"/>
              </a:spcAft>
              <a:buClr>
                <a:schemeClr val="dk1"/>
              </a:buClr>
              <a:buSzPct val="100000"/>
              <a:buChar char="•"/>
            </a:pPr>
            <a:r>
              <a:rPr lang="en-US"/>
              <a:t>Or we could remove the nonvisible lines from the display</a:t>
            </a:r>
            <a:endParaRPr/>
          </a:p>
        </p:txBody>
      </p:sp>
      <p:pic>
        <p:nvPicPr>
          <p:cNvPr id="164" name="Google Shape;164;p21" descr="Free 3D Cube Cliparts, Download Free Clip Art, Free Clip Art on ..."/>
          <p:cNvPicPr preferRelativeResize="0"/>
          <p:nvPr/>
        </p:nvPicPr>
        <p:blipFill rotWithShape="1">
          <a:blip r:embed="rId3">
            <a:alphaModFix/>
          </a:blip>
          <a:srcRect/>
          <a:stretch/>
        </p:blipFill>
        <p:spPr>
          <a:xfrm>
            <a:off x="6324601" y="1524000"/>
            <a:ext cx="2209800" cy="2895600"/>
          </a:xfrm>
          <a:prstGeom prst="rect">
            <a:avLst/>
          </a:prstGeom>
          <a:noFill/>
          <a:ln>
            <a:noFill/>
          </a:ln>
        </p:spPr>
      </p:pic>
      <p:sp>
        <p:nvSpPr>
          <p:cNvPr id="165" name="Google Shape;165;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spTree>
  </p:cSld>
  <p:clrMapOvr>
    <a:masterClrMapping/>
  </p:clrMapOvr>
  <p:transition spd="slow">
    <p:fade thruBlk="1"/>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sp>
        <p:nvSpPr>
          <p:cNvPr id="1231" name="Google Shape;1231;p102"/>
          <p:cNvSpPr txBox="1">
            <a:spLocks noGrp="1"/>
          </p:cNvSpPr>
          <p:nvPr>
            <p:ph type="title"/>
          </p:nvPr>
        </p:nvSpPr>
        <p:spPr>
          <a:xfrm>
            <a:off x="381000" y="-3810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a:t>Outline – Module 4</a:t>
            </a:r>
            <a:endParaRPr/>
          </a:p>
        </p:txBody>
      </p:sp>
      <p:sp>
        <p:nvSpPr>
          <p:cNvPr id="1232" name="Google Shape;1232;p102"/>
          <p:cNvSpPr txBox="1">
            <a:spLocks noGrp="1"/>
          </p:cNvSpPr>
          <p:nvPr>
            <p:ph type="body" idx="1"/>
          </p:nvPr>
        </p:nvSpPr>
        <p:spPr>
          <a:xfrm>
            <a:off x="0" y="457200"/>
            <a:ext cx="8610600" cy="58674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Char char="•"/>
            </a:pPr>
            <a:r>
              <a:rPr lang="en-US" sz="2000"/>
              <a:t>3DViewing</a:t>
            </a:r>
            <a:endParaRPr/>
          </a:p>
          <a:p>
            <a:pPr marL="742950" lvl="1" indent="-285750" algn="l" rtl="0">
              <a:spcBef>
                <a:spcPts val="400"/>
              </a:spcBef>
              <a:spcAft>
                <a:spcPts val="0"/>
              </a:spcAft>
              <a:buClr>
                <a:schemeClr val="dk1"/>
              </a:buClr>
              <a:buSzPts val="2000"/>
              <a:buChar char="–"/>
            </a:pPr>
            <a:r>
              <a:rPr lang="en-US" sz="2000"/>
              <a:t>3D viewing concepts</a:t>
            </a:r>
            <a:endParaRPr/>
          </a:p>
          <a:p>
            <a:pPr marL="742950" lvl="1" indent="-285750" algn="l" rtl="0">
              <a:spcBef>
                <a:spcPts val="400"/>
              </a:spcBef>
              <a:spcAft>
                <a:spcPts val="0"/>
              </a:spcAft>
              <a:buClr>
                <a:schemeClr val="dk1"/>
              </a:buClr>
              <a:buSzPts val="2000"/>
              <a:buChar char="–"/>
            </a:pPr>
            <a:r>
              <a:rPr lang="en-US" sz="2000"/>
              <a:t>3D viewing pipeline</a:t>
            </a:r>
            <a:endParaRPr/>
          </a:p>
          <a:p>
            <a:pPr marL="742950" lvl="1" indent="-285750" algn="l" rtl="0">
              <a:spcBef>
                <a:spcPts val="400"/>
              </a:spcBef>
              <a:spcAft>
                <a:spcPts val="0"/>
              </a:spcAft>
              <a:buClr>
                <a:schemeClr val="dk1"/>
              </a:buClr>
              <a:buSzPts val="2000"/>
              <a:buChar char="–"/>
            </a:pPr>
            <a:r>
              <a:rPr lang="en-US" sz="2000"/>
              <a:t>3D viewing coordinate parameters </a:t>
            </a:r>
            <a:endParaRPr/>
          </a:p>
          <a:p>
            <a:pPr marL="742950" lvl="1" indent="-285750" algn="l" rtl="0">
              <a:spcBef>
                <a:spcPts val="400"/>
              </a:spcBef>
              <a:spcAft>
                <a:spcPts val="0"/>
              </a:spcAft>
              <a:buClr>
                <a:schemeClr val="dk1"/>
              </a:buClr>
              <a:buSzPts val="2000"/>
              <a:buChar char="–"/>
            </a:pPr>
            <a:r>
              <a:rPr lang="en-US" sz="2000"/>
              <a:t> Transformation from world to viewing coordinates</a:t>
            </a:r>
            <a:endParaRPr/>
          </a:p>
          <a:p>
            <a:pPr marL="742950" lvl="1" indent="-285750" algn="l" rtl="0">
              <a:spcBef>
                <a:spcPts val="400"/>
              </a:spcBef>
              <a:spcAft>
                <a:spcPts val="0"/>
              </a:spcAft>
              <a:buClr>
                <a:schemeClr val="dk1"/>
              </a:buClr>
              <a:buSzPts val="2000"/>
              <a:buChar char="–"/>
            </a:pPr>
            <a:r>
              <a:rPr lang="en-US" sz="2000"/>
              <a:t> Projection transformation</a:t>
            </a:r>
            <a:endParaRPr/>
          </a:p>
          <a:p>
            <a:pPr marL="742950" lvl="1" indent="-285750" algn="l" rtl="0">
              <a:spcBef>
                <a:spcPts val="400"/>
              </a:spcBef>
              <a:spcAft>
                <a:spcPts val="0"/>
              </a:spcAft>
              <a:buClr>
                <a:schemeClr val="dk1"/>
              </a:buClr>
              <a:buSzPts val="2000"/>
              <a:buChar char="–"/>
            </a:pPr>
            <a:r>
              <a:rPr lang="en-US" sz="2000"/>
              <a:t>orthogonal projections</a:t>
            </a:r>
            <a:endParaRPr/>
          </a:p>
          <a:p>
            <a:pPr marL="742950" lvl="1" indent="-285750" algn="l" rtl="0">
              <a:spcBef>
                <a:spcPts val="400"/>
              </a:spcBef>
              <a:spcAft>
                <a:spcPts val="0"/>
              </a:spcAft>
              <a:buClr>
                <a:schemeClr val="dk1"/>
              </a:buClr>
              <a:buSzPts val="2000"/>
              <a:buChar char="–"/>
            </a:pPr>
            <a:r>
              <a:rPr lang="en-US" sz="2000"/>
              <a:t>perspective projections</a:t>
            </a:r>
            <a:endParaRPr/>
          </a:p>
          <a:p>
            <a:pPr marL="742950" lvl="1" indent="-285750" algn="l" rtl="0">
              <a:spcBef>
                <a:spcPts val="400"/>
              </a:spcBef>
              <a:spcAft>
                <a:spcPts val="0"/>
              </a:spcAft>
              <a:buClr>
                <a:schemeClr val="dk1"/>
              </a:buClr>
              <a:buSzPts val="2000"/>
              <a:buChar char="–"/>
            </a:pPr>
            <a:r>
              <a:rPr lang="en-US" sz="2000"/>
              <a:t>The viewport transformation and 3D screen coordinates</a:t>
            </a:r>
            <a:endParaRPr/>
          </a:p>
          <a:p>
            <a:pPr marL="742950" lvl="1" indent="-285750" algn="l" rtl="0">
              <a:spcBef>
                <a:spcPts val="400"/>
              </a:spcBef>
              <a:spcAft>
                <a:spcPts val="0"/>
              </a:spcAft>
              <a:buClr>
                <a:schemeClr val="dk1"/>
              </a:buClr>
              <a:buSzPts val="2000"/>
              <a:buChar char="–"/>
            </a:pPr>
            <a:r>
              <a:rPr lang="en-US" sz="2000"/>
              <a:t>OpenGL 3D viewing functions</a:t>
            </a:r>
            <a:endParaRPr/>
          </a:p>
          <a:p>
            <a:pPr marL="342900" lvl="0" indent="-342900" algn="l" rtl="0">
              <a:spcBef>
                <a:spcPts val="400"/>
              </a:spcBef>
              <a:spcAft>
                <a:spcPts val="0"/>
              </a:spcAft>
              <a:buClr>
                <a:srgbClr val="FF0000"/>
              </a:buClr>
              <a:buSzPts val="2000"/>
              <a:buChar char="•"/>
            </a:pPr>
            <a:r>
              <a:rPr lang="en-US" sz="2000">
                <a:solidFill>
                  <a:srgbClr val="FF0000"/>
                </a:solidFill>
              </a:rPr>
              <a:t>Visible Surface Detection Methods:</a:t>
            </a:r>
            <a:endParaRPr/>
          </a:p>
          <a:p>
            <a:pPr marL="742950" lvl="1" indent="-285750" algn="l" rtl="0">
              <a:spcBef>
                <a:spcPts val="400"/>
              </a:spcBef>
              <a:spcAft>
                <a:spcPts val="0"/>
              </a:spcAft>
              <a:buClr>
                <a:srgbClr val="FF0000"/>
              </a:buClr>
              <a:buSzPts val="2000"/>
              <a:buChar char="–"/>
            </a:pPr>
            <a:r>
              <a:rPr lang="en-US" sz="2000">
                <a:solidFill>
                  <a:srgbClr val="FF0000"/>
                </a:solidFill>
              </a:rPr>
              <a:t>Classification of visible surface Detection algorithms,</a:t>
            </a:r>
            <a:endParaRPr/>
          </a:p>
          <a:p>
            <a:pPr marL="742950" lvl="1" indent="-285750" algn="l" rtl="0">
              <a:spcBef>
                <a:spcPts val="400"/>
              </a:spcBef>
              <a:spcAft>
                <a:spcPts val="0"/>
              </a:spcAft>
              <a:buClr>
                <a:srgbClr val="FF0000"/>
              </a:buClr>
              <a:buSzPts val="2000"/>
              <a:buChar char="–"/>
            </a:pPr>
            <a:r>
              <a:rPr lang="en-US" sz="2000">
                <a:solidFill>
                  <a:srgbClr val="FF0000"/>
                </a:solidFill>
              </a:rPr>
              <a:t>back face detection</a:t>
            </a:r>
            <a:endParaRPr/>
          </a:p>
          <a:p>
            <a:pPr marL="742950" lvl="1" indent="-285750" algn="l" rtl="0">
              <a:spcBef>
                <a:spcPts val="400"/>
              </a:spcBef>
              <a:spcAft>
                <a:spcPts val="0"/>
              </a:spcAft>
              <a:buClr>
                <a:srgbClr val="FF0000"/>
              </a:buClr>
              <a:buSzPts val="2000"/>
              <a:buChar char="–"/>
            </a:pPr>
            <a:r>
              <a:rPr lang="en-US" sz="2000">
                <a:solidFill>
                  <a:srgbClr val="FF0000"/>
                </a:solidFill>
              </a:rPr>
              <a:t>Depth buffer method</a:t>
            </a:r>
            <a:endParaRPr/>
          </a:p>
          <a:p>
            <a:pPr marL="742950" lvl="1" indent="-285750" algn="l" rtl="0">
              <a:spcBef>
                <a:spcPts val="400"/>
              </a:spcBef>
              <a:spcAft>
                <a:spcPts val="0"/>
              </a:spcAft>
              <a:buClr>
                <a:srgbClr val="FF0000"/>
              </a:buClr>
              <a:buSzPts val="2000"/>
              <a:buChar char="–"/>
            </a:pPr>
            <a:r>
              <a:rPr lang="en-US" sz="2000">
                <a:solidFill>
                  <a:srgbClr val="FF0000"/>
                </a:solidFill>
              </a:rPr>
              <a:t>OpenGL visibility detection functions</a:t>
            </a:r>
            <a:r>
              <a:rPr lang="en-US" sz="2000"/>
              <a:t>.</a:t>
            </a:r>
            <a:endParaRPr sz="2000">
              <a:latin typeface="Cambria"/>
              <a:ea typeface="Cambria"/>
              <a:cs typeface="Cambria"/>
              <a:sym typeface="Cambria"/>
            </a:endParaRPr>
          </a:p>
        </p:txBody>
      </p:sp>
      <p:sp>
        <p:nvSpPr>
          <p:cNvPr id="1233" name="Google Shape;1233;p10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90</a:t>
            </a:fld>
            <a:endParaRPr/>
          </a:p>
        </p:txBody>
      </p:sp>
    </p:spTree>
  </p:cSld>
  <p:clrMapOvr>
    <a:masterClrMapping/>
  </p:clrMapOvr>
  <p:transition spd="slow">
    <p:fade thruBlk="1"/>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39" name="Google Shape;1239;p10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What are visible and hidden surface</a:t>
            </a:r>
            <a:endParaRPr/>
          </a:p>
        </p:txBody>
      </p:sp>
      <p:sp>
        <p:nvSpPr>
          <p:cNvPr id="1240" name="Google Shape;1240;p10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1241" name="Google Shape;1241;p103" descr="Visible Surface Detection - Tutorialspoint"/>
          <p:cNvPicPr preferRelativeResize="0"/>
          <p:nvPr/>
        </p:nvPicPr>
        <p:blipFill rotWithShape="1">
          <a:blip r:embed="rId3">
            <a:alphaModFix/>
          </a:blip>
          <a:srcRect/>
          <a:stretch/>
        </p:blipFill>
        <p:spPr>
          <a:xfrm>
            <a:off x="762000" y="2286001"/>
            <a:ext cx="7239000" cy="2819400"/>
          </a:xfrm>
          <a:prstGeom prst="rect">
            <a:avLst/>
          </a:prstGeom>
          <a:noFill/>
          <a:ln>
            <a:noFill/>
          </a:ln>
        </p:spPr>
      </p:pic>
      <p:sp>
        <p:nvSpPr>
          <p:cNvPr id="1242" name="Google Shape;1242;p10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91</a:t>
            </a:fld>
            <a:endParaRPr/>
          </a:p>
        </p:txBody>
      </p:sp>
    </p:spTree>
  </p:cSld>
  <p:clrMapOvr>
    <a:masterClrMapping/>
  </p:clrMapOvr>
  <p:transition spd="slow">
    <p:fade thruBlk="1"/>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247"/>
        <p:cNvGrpSpPr/>
        <p:nvPr/>
      </p:nvGrpSpPr>
      <p:grpSpPr>
        <a:xfrm>
          <a:off x="0" y="0"/>
          <a:ext cx="0" cy="0"/>
          <a:chOff x="0" y="0"/>
          <a:chExt cx="0" cy="0"/>
        </a:xfrm>
      </p:grpSpPr>
      <p:sp>
        <p:nvSpPr>
          <p:cNvPr id="1248" name="Google Shape;1248;p10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Introduction</a:t>
            </a:r>
            <a:endParaRPr/>
          </a:p>
        </p:txBody>
      </p:sp>
      <p:sp>
        <p:nvSpPr>
          <p:cNvPr id="1249" name="Google Shape;1249;p10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Computer graphics – How to determine what is visible within a scene from a chosen viewing position.</a:t>
            </a:r>
            <a:endParaRPr/>
          </a:p>
          <a:p>
            <a:pPr marL="342900" lvl="0" indent="-342900" algn="l" rtl="0">
              <a:spcBef>
                <a:spcPts val="640"/>
              </a:spcBef>
              <a:spcAft>
                <a:spcPts val="0"/>
              </a:spcAft>
              <a:buClr>
                <a:schemeClr val="dk1"/>
              </a:buClr>
              <a:buSzPts val="3200"/>
              <a:buChar char="•"/>
            </a:pPr>
            <a:r>
              <a:rPr lang="en-US"/>
              <a:t>Numerous algorithms exist to identify and display of visible objects, these algorithms are called </a:t>
            </a:r>
            <a:r>
              <a:rPr lang="en-US" u="sng">
                <a:solidFill>
                  <a:srgbClr val="FF0000"/>
                </a:solidFill>
              </a:rPr>
              <a:t>visible surface detection / hidden surface elimination method.</a:t>
            </a:r>
            <a:endParaRPr u="sng">
              <a:solidFill>
                <a:srgbClr val="FF0000"/>
              </a:solidFill>
            </a:endParaRPr>
          </a:p>
        </p:txBody>
      </p:sp>
      <p:sp>
        <p:nvSpPr>
          <p:cNvPr id="1250" name="Google Shape;1250;p10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92</a:t>
            </a:fld>
            <a:endParaRPr/>
          </a:p>
        </p:txBody>
      </p:sp>
    </p:spTree>
  </p:cSld>
  <p:clrMapOvr>
    <a:masterClrMapping/>
  </p:clrMapOvr>
  <p:transition spd="slow">
    <p:fade thruBlk="1"/>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255"/>
        <p:cNvGrpSpPr/>
        <p:nvPr/>
      </p:nvGrpSpPr>
      <p:grpSpPr>
        <a:xfrm>
          <a:off x="0" y="0"/>
          <a:ext cx="0" cy="0"/>
          <a:chOff x="0" y="0"/>
          <a:chExt cx="0" cy="0"/>
        </a:xfrm>
      </p:grpSpPr>
      <p:sp>
        <p:nvSpPr>
          <p:cNvPr id="1256" name="Google Shape;1256;p10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1" indent="0" algn="ctr" rtl="0">
              <a:spcBef>
                <a:spcPts val="0"/>
              </a:spcBef>
              <a:spcAft>
                <a:spcPts val="0"/>
              </a:spcAft>
              <a:buNone/>
            </a:pPr>
            <a:r>
              <a:rPr lang="en-US" sz="4000">
                <a:solidFill>
                  <a:srgbClr val="FF0000"/>
                </a:solidFill>
              </a:rPr>
              <a:t>Classification of visible surface Detection algorithms</a:t>
            </a:r>
            <a:r>
              <a:rPr lang="en-US" sz="2000">
                <a:solidFill>
                  <a:srgbClr val="FF0000"/>
                </a:solidFill>
              </a:rPr>
              <a:t/>
            </a:r>
            <a:br>
              <a:rPr lang="en-US" sz="2000">
                <a:solidFill>
                  <a:srgbClr val="FF0000"/>
                </a:solidFill>
              </a:rPr>
            </a:br>
            <a:endParaRPr/>
          </a:p>
        </p:txBody>
      </p:sp>
      <p:sp>
        <p:nvSpPr>
          <p:cNvPr id="1257" name="Google Shape;1257;p105"/>
          <p:cNvSpPr txBox="1">
            <a:spLocks noGrp="1"/>
          </p:cNvSpPr>
          <p:nvPr>
            <p:ph type="body" idx="1"/>
          </p:nvPr>
        </p:nvSpPr>
        <p:spPr>
          <a:xfrm>
            <a:off x="457200" y="1447800"/>
            <a:ext cx="8686800" cy="49530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We can broadly classify visible-surface detection algorithms according to whether they deal with the object definitions or with their projected images.</a:t>
            </a:r>
            <a:endParaRPr/>
          </a:p>
          <a:p>
            <a:pPr marL="742950" lvl="1" indent="-285750" algn="l" rtl="0">
              <a:spcBef>
                <a:spcPts val="560"/>
              </a:spcBef>
              <a:spcAft>
                <a:spcPts val="0"/>
              </a:spcAft>
              <a:buClr>
                <a:schemeClr val="dk1"/>
              </a:buClr>
              <a:buSzPts val="2800"/>
              <a:buChar char="–"/>
            </a:pPr>
            <a:r>
              <a:rPr lang="en-US" b="1"/>
              <a:t>Object-space methods</a:t>
            </a:r>
            <a:endParaRPr/>
          </a:p>
          <a:p>
            <a:pPr marL="742950" lvl="1" indent="-285750" algn="l" rtl="0">
              <a:spcBef>
                <a:spcPts val="560"/>
              </a:spcBef>
              <a:spcAft>
                <a:spcPts val="0"/>
              </a:spcAft>
              <a:buClr>
                <a:schemeClr val="dk1"/>
              </a:buClr>
              <a:buSzPts val="2800"/>
              <a:buChar char="–"/>
            </a:pPr>
            <a:r>
              <a:rPr lang="en-US" b="1"/>
              <a:t>Image-space methods</a:t>
            </a:r>
            <a:endParaRPr/>
          </a:p>
        </p:txBody>
      </p:sp>
      <p:sp>
        <p:nvSpPr>
          <p:cNvPr id="1258" name="Google Shape;1258;p10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93</a:t>
            </a:fld>
            <a:endParaRPr/>
          </a:p>
        </p:txBody>
      </p:sp>
    </p:spTree>
  </p:cSld>
  <p:clrMapOvr>
    <a:masterClrMapping/>
  </p:clrMapOvr>
  <p:transition spd="slow">
    <p:fade thruBlk="1"/>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263"/>
        <p:cNvGrpSpPr/>
        <p:nvPr/>
      </p:nvGrpSpPr>
      <p:grpSpPr>
        <a:xfrm>
          <a:off x="0" y="0"/>
          <a:ext cx="0" cy="0"/>
          <a:chOff x="0" y="0"/>
          <a:chExt cx="0" cy="0"/>
        </a:xfrm>
      </p:grpSpPr>
      <p:sp>
        <p:nvSpPr>
          <p:cNvPr id="1264" name="Google Shape;1264;p10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1" indent="0" algn="ctr" rtl="0">
              <a:spcBef>
                <a:spcPts val="0"/>
              </a:spcBef>
              <a:spcAft>
                <a:spcPts val="0"/>
              </a:spcAft>
              <a:buNone/>
            </a:pPr>
            <a:r>
              <a:rPr lang="en-US" sz="4000">
                <a:solidFill>
                  <a:srgbClr val="FF0000"/>
                </a:solidFill>
              </a:rPr>
              <a:t>Classification of visible surface Detection algorithms</a:t>
            </a:r>
            <a:r>
              <a:rPr lang="en-US" sz="2000">
                <a:solidFill>
                  <a:srgbClr val="FF0000"/>
                </a:solidFill>
              </a:rPr>
              <a:t/>
            </a:r>
            <a:br>
              <a:rPr lang="en-US" sz="2000">
                <a:solidFill>
                  <a:srgbClr val="FF0000"/>
                </a:solidFill>
              </a:rPr>
            </a:br>
            <a:endParaRPr/>
          </a:p>
        </p:txBody>
      </p:sp>
      <p:sp>
        <p:nvSpPr>
          <p:cNvPr id="1265" name="Google Shape;1265;p106"/>
          <p:cNvSpPr txBox="1">
            <a:spLocks noGrp="1"/>
          </p:cNvSpPr>
          <p:nvPr>
            <p:ph type="body" idx="1"/>
          </p:nvPr>
        </p:nvSpPr>
        <p:spPr>
          <a:xfrm>
            <a:off x="457200" y="1447800"/>
            <a:ext cx="8686800" cy="49530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b="1"/>
              <a:t>Object-space methods: </a:t>
            </a:r>
            <a:r>
              <a:rPr lang="en-US"/>
              <a:t>compares objects and parts of objects to each other within the scene definition to determine which surfaces, as a whole, we should label as visible.</a:t>
            </a:r>
            <a:endParaRPr/>
          </a:p>
          <a:p>
            <a:pPr marL="342900" lvl="0" indent="-342900" algn="l" rtl="0">
              <a:spcBef>
                <a:spcPts val="640"/>
              </a:spcBef>
              <a:spcAft>
                <a:spcPts val="0"/>
              </a:spcAft>
              <a:buClr>
                <a:schemeClr val="dk1"/>
              </a:buClr>
              <a:buSzPts val="3200"/>
              <a:buChar char="•"/>
            </a:pPr>
            <a:r>
              <a:rPr lang="en-US" b="1"/>
              <a:t>Image-space methods: </a:t>
            </a:r>
            <a:r>
              <a:rPr lang="en-US"/>
              <a:t>visibility is decided point by point at each pixel position on the projection plane.</a:t>
            </a:r>
            <a:endParaRPr/>
          </a:p>
        </p:txBody>
      </p:sp>
      <p:sp>
        <p:nvSpPr>
          <p:cNvPr id="1266" name="Google Shape;1266;p10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94</a:t>
            </a:fld>
            <a:endParaRPr/>
          </a:p>
        </p:txBody>
      </p:sp>
    </p:spTree>
  </p:cSld>
  <p:clrMapOvr>
    <a:masterClrMapping/>
  </p:clrMapOvr>
  <p:transition spd="slow">
    <p:fade thruBlk="1"/>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2" name="Google Shape;1272;p107"/>
          <p:cNvSpPr txBox="1">
            <a:spLocks noGrp="1"/>
          </p:cNvSpPr>
          <p:nvPr>
            <p:ph type="title"/>
          </p:nvPr>
        </p:nvSpPr>
        <p:spPr>
          <a:xfrm>
            <a:off x="457200" y="274638"/>
            <a:ext cx="35814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b="1"/>
              <a:t>Object-space methods</a:t>
            </a:r>
            <a:endParaRPr/>
          </a:p>
        </p:txBody>
      </p:sp>
      <p:sp>
        <p:nvSpPr>
          <p:cNvPr id="1273" name="Google Shape;1273;p107"/>
          <p:cNvSpPr txBox="1">
            <a:spLocks noGrp="1"/>
          </p:cNvSpPr>
          <p:nvPr>
            <p:ph type="body" idx="1"/>
          </p:nvPr>
        </p:nvSpPr>
        <p:spPr>
          <a:xfrm>
            <a:off x="457200" y="1600200"/>
            <a:ext cx="3962400" cy="4525963"/>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Apply these methods directly on Physical coordinate </a:t>
            </a:r>
            <a:endParaRPr/>
          </a:p>
        </p:txBody>
      </p:sp>
      <p:sp>
        <p:nvSpPr>
          <p:cNvPr id="1274" name="Google Shape;1274;p107"/>
          <p:cNvSpPr txBox="1"/>
          <p:nvPr/>
        </p:nvSpPr>
        <p:spPr>
          <a:xfrm>
            <a:off x="4800600" y="1600200"/>
            <a:ext cx="4114800" cy="4525963"/>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normAutofit/>
          </a:bodyPr>
          <a:lstStyle/>
          <a:p>
            <a:pPr marL="342900" marR="0" lvl="0" indent="-342900" algn="l" rtl="0">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Apply these methods directly on </a:t>
            </a:r>
            <a:r>
              <a:rPr lang="en-US" sz="3200" b="0" i="0" u="none" strike="noStrike" cap="none">
                <a:solidFill>
                  <a:schemeClr val="dk1"/>
                </a:solidFill>
                <a:latin typeface="Calibri"/>
                <a:ea typeface="Calibri"/>
                <a:cs typeface="Calibri"/>
                <a:sym typeface="Calibri"/>
              </a:rPr>
              <a:t>Viewport /Projection port coordinate</a:t>
            </a:r>
            <a:endParaRPr sz="3200" b="0" i="0" u="none" strike="noStrike" cap="none">
              <a:solidFill>
                <a:schemeClr val="dk1"/>
              </a:solidFill>
              <a:latin typeface="Calibri"/>
              <a:ea typeface="Calibri"/>
              <a:cs typeface="Calibri"/>
              <a:sym typeface="Calibri"/>
            </a:endParaRPr>
          </a:p>
        </p:txBody>
      </p:sp>
      <p:pic>
        <p:nvPicPr>
          <p:cNvPr id="1275" name="Google Shape;1275;p107"/>
          <p:cNvPicPr preferRelativeResize="0"/>
          <p:nvPr/>
        </p:nvPicPr>
        <p:blipFill rotWithShape="1">
          <a:blip r:embed="rId3">
            <a:alphaModFix/>
          </a:blip>
          <a:srcRect/>
          <a:stretch/>
        </p:blipFill>
        <p:spPr>
          <a:xfrm>
            <a:off x="1828800" y="3352800"/>
            <a:ext cx="1676400" cy="2286000"/>
          </a:xfrm>
          <a:prstGeom prst="rect">
            <a:avLst/>
          </a:prstGeom>
          <a:noFill/>
          <a:ln>
            <a:noFill/>
          </a:ln>
        </p:spPr>
      </p:pic>
      <p:pic>
        <p:nvPicPr>
          <p:cNvPr id="1276" name="Google Shape;1276;p107"/>
          <p:cNvPicPr preferRelativeResize="0"/>
          <p:nvPr/>
        </p:nvPicPr>
        <p:blipFill rotWithShape="1">
          <a:blip r:embed="rId4">
            <a:alphaModFix/>
          </a:blip>
          <a:srcRect/>
          <a:stretch/>
        </p:blipFill>
        <p:spPr>
          <a:xfrm>
            <a:off x="5334000" y="3810000"/>
            <a:ext cx="3200400" cy="2286000"/>
          </a:xfrm>
          <a:prstGeom prst="rect">
            <a:avLst/>
          </a:prstGeom>
          <a:noFill/>
          <a:ln>
            <a:noFill/>
          </a:ln>
        </p:spPr>
      </p:pic>
      <p:sp>
        <p:nvSpPr>
          <p:cNvPr id="1277" name="Google Shape;1277;p107"/>
          <p:cNvSpPr txBox="1"/>
          <p:nvPr/>
        </p:nvSpPr>
        <p:spPr>
          <a:xfrm>
            <a:off x="5029200" y="304800"/>
            <a:ext cx="3581400" cy="1143000"/>
          </a:xfrm>
          <a:prstGeom prst="rect">
            <a:avLst/>
          </a:prstGeom>
          <a:noFill/>
          <a:ln>
            <a:noFill/>
          </a:ln>
        </p:spPr>
        <p:txBody>
          <a:bodyPr spcFirstLastPara="1" wrap="square" lIns="91425" tIns="45700" rIns="91425" bIns="45700" anchor="ctr" anchorCtr="0">
            <a:normAutofit fontScale="90000" lnSpcReduction="20000"/>
          </a:bodyPr>
          <a:lstStyle/>
          <a:p>
            <a:pPr marL="0" marR="0" lvl="0" indent="0" algn="ctr" rtl="0">
              <a:lnSpc>
                <a:spcPct val="100000"/>
              </a:lnSpc>
              <a:spcBef>
                <a:spcPts val="0"/>
              </a:spcBef>
              <a:spcAft>
                <a:spcPts val="0"/>
              </a:spcAft>
              <a:buClr>
                <a:schemeClr val="dk1"/>
              </a:buClr>
              <a:buSzPct val="100000"/>
              <a:buFont typeface="Calibri"/>
              <a:buNone/>
            </a:pPr>
            <a:r>
              <a:rPr lang="en-US" sz="4400" b="1" i="0" u="none" strike="noStrike" cap="none">
                <a:solidFill>
                  <a:schemeClr val="dk1"/>
                </a:solidFill>
                <a:latin typeface="Calibri"/>
                <a:ea typeface="Calibri"/>
                <a:cs typeface="Calibri"/>
                <a:sym typeface="Calibri"/>
              </a:rPr>
              <a:t>Image -space methods</a:t>
            </a:r>
            <a:endParaRPr sz="4400" b="0" i="0" u="none" strike="noStrike" cap="none">
              <a:solidFill>
                <a:schemeClr val="dk1"/>
              </a:solidFill>
              <a:latin typeface="Calibri"/>
              <a:ea typeface="Calibri"/>
              <a:cs typeface="Calibri"/>
              <a:sym typeface="Calibri"/>
            </a:endParaRPr>
          </a:p>
        </p:txBody>
      </p:sp>
      <p:sp>
        <p:nvSpPr>
          <p:cNvPr id="1278" name="Google Shape;1278;p10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95</a:t>
            </a:fld>
            <a:endParaRPr/>
          </a:p>
        </p:txBody>
      </p:sp>
    </p:spTree>
  </p:cSld>
  <p:clrMapOvr>
    <a:masterClrMapping/>
  </p:clrMapOvr>
  <p:transition spd="slow">
    <p:fade thruBlk="1"/>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283"/>
        <p:cNvGrpSpPr/>
        <p:nvPr/>
      </p:nvGrpSpPr>
      <p:grpSpPr>
        <a:xfrm>
          <a:off x="0" y="0"/>
          <a:ext cx="0" cy="0"/>
          <a:chOff x="0" y="0"/>
          <a:chExt cx="0" cy="0"/>
        </a:xfrm>
      </p:grpSpPr>
      <p:sp>
        <p:nvSpPr>
          <p:cNvPr id="1284" name="Google Shape;1284;p108"/>
          <p:cNvSpPr txBox="1">
            <a:spLocks noGrp="1"/>
          </p:cNvSpPr>
          <p:nvPr>
            <p:ph type="title"/>
          </p:nvPr>
        </p:nvSpPr>
        <p:spPr>
          <a:xfrm>
            <a:off x="0" y="0"/>
            <a:ext cx="4572000" cy="381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sz="2400" b="1"/>
              <a:t>Object-space methods</a:t>
            </a:r>
            <a:endParaRPr sz="2400"/>
          </a:p>
        </p:txBody>
      </p:sp>
      <p:sp>
        <p:nvSpPr>
          <p:cNvPr id="1285" name="Google Shape;1285;p108"/>
          <p:cNvSpPr txBox="1">
            <a:spLocks noGrp="1"/>
          </p:cNvSpPr>
          <p:nvPr>
            <p:ph type="body" idx="1"/>
          </p:nvPr>
        </p:nvSpPr>
        <p:spPr>
          <a:xfrm>
            <a:off x="457200" y="762000"/>
            <a:ext cx="3962400" cy="4525963"/>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1800"/>
              <a:buChar char="•"/>
            </a:pPr>
            <a:r>
              <a:rPr lang="en-US" sz="1800"/>
              <a:t>Object part compare-visibility</a:t>
            </a:r>
            <a:endParaRPr/>
          </a:p>
          <a:p>
            <a:pPr marL="342900" lvl="0" indent="-228600" algn="l" rtl="0">
              <a:spcBef>
                <a:spcPts val="360"/>
              </a:spcBef>
              <a:spcAft>
                <a:spcPts val="0"/>
              </a:spcAft>
              <a:buClr>
                <a:schemeClr val="dk1"/>
              </a:buClr>
              <a:buSzPts val="1800"/>
              <a:buNone/>
            </a:pPr>
            <a:endParaRPr sz="1800"/>
          </a:p>
          <a:p>
            <a:pPr marL="342900" lvl="0" indent="-342900" algn="l" rtl="0">
              <a:spcBef>
                <a:spcPts val="360"/>
              </a:spcBef>
              <a:spcAft>
                <a:spcPts val="0"/>
              </a:spcAft>
              <a:buClr>
                <a:schemeClr val="dk1"/>
              </a:buClr>
              <a:buSzPts val="1800"/>
              <a:buChar char="•"/>
            </a:pPr>
            <a:r>
              <a:rPr lang="en-US" sz="1800"/>
              <a:t>Line-display algorithm( Vector graphic system)</a:t>
            </a:r>
            <a:endParaRPr/>
          </a:p>
          <a:p>
            <a:pPr marL="342900" lvl="0" indent="-228600" algn="l" rtl="0">
              <a:spcBef>
                <a:spcPts val="360"/>
              </a:spcBef>
              <a:spcAft>
                <a:spcPts val="0"/>
              </a:spcAft>
              <a:buClr>
                <a:schemeClr val="dk1"/>
              </a:buClr>
              <a:buSzPts val="1800"/>
              <a:buNone/>
            </a:pPr>
            <a:endParaRPr sz="1800"/>
          </a:p>
          <a:p>
            <a:pPr marL="342900" lvl="0" indent="-342900" algn="l" rtl="0">
              <a:spcBef>
                <a:spcPts val="360"/>
              </a:spcBef>
              <a:spcAft>
                <a:spcPts val="0"/>
              </a:spcAft>
              <a:buClr>
                <a:schemeClr val="dk1"/>
              </a:buClr>
              <a:buSzPts val="1800"/>
              <a:buChar char="•"/>
            </a:pPr>
            <a:r>
              <a:rPr lang="en-US" sz="1800"/>
              <a:t>Geometrical relationship among objects</a:t>
            </a:r>
            <a:endParaRPr/>
          </a:p>
          <a:p>
            <a:pPr marL="342900" lvl="0" indent="-342900" algn="l" rtl="0">
              <a:spcBef>
                <a:spcPts val="360"/>
              </a:spcBef>
              <a:spcAft>
                <a:spcPts val="0"/>
              </a:spcAft>
              <a:buClr>
                <a:schemeClr val="dk1"/>
              </a:buClr>
              <a:buSzPts val="1800"/>
              <a:buChar char="•"/>
            </a:pPr>
            <a:r>
              <a:rPr lang="en-US" sz="1800"/>
              <a:t>Geometrical calculations (Float type)</a:t>
            </a:r>
            <a:endParaRPr/>
          </a:p>
          <a:p>
            <a:pPr marL="342900" lvl="0" indent="-342900" algn="l" rtl="0">
              <a:spcBef>
                <a:spcPts val="360"/>
              </a:spcBef>
              <a:spcAft>
                <a:spcPts val="0"/>
              </a:spcAft>
              <a:buClr>
                <a:schemeClr val="dk1"/>
              </a:buClr>
              <a:buSzPts val="1800"/>
              <a:buChar char="•"/>
            </a:pPr>
            <a:r>
              <a:rPr lang="en-US" sz="1800"/>
              <a:t>Example</a:t>
            </a:r>
            <a:endParaRPr/>
          </a:p>
          <a:p>
            <a:pPr marL="742950" lvl="1" indent="-285750" algn="l" rtl="0">
              <a:spcBef>
                <a:spcPts val="280"/>
              </a:spcBef>
              <a:spcAft>
                <a:spcPts val="0"/>
              </a:spcAft>
              <a:buClr>
                <a:schemeClr val="dk1"/>
              </a:buClr>
              <a:buSzPts val="1400"/>
              <a:buChar char="–"/>
            </a:pPr>
            <a:r>
              <a:rPr lang="en-US" sz="1400"/>
              <a:t>Back face detection method</a:t>
            </a:r>
            <a:endParaRPr/>
          </a:p>
          <a:p>
            <a:pPr marL="742950" lvl="1" indent="-196850" algn="l" rtl="0">
              <a:spcBef>
                <a:spcPts val="280"/>
              </a:spcBef>
              <a:spcAft>
                <a:spcPts val="0"/>
              </a:spcAft>
              <a:buClr>
                <a:schemeClr val="dk1"/>
              </a:buClr>
              <a:buSzPts val="1400"/>
              <a:buNone/>
            </a:pPr>
            <a:endParaRPr sz="1400"/>
          </a:p>
        </p:txBody>
      </p:sp>
      <p:sp>
        <p:nvSpPr>
          <p:cNvPr id="1286" name="Google Shape;1286;p108"/>
          <p:cNvSpPr txBox="1"/>
          <p:nvPr/>
        </p:nvSpPr>
        <p:spPr>
          <a:xfrm>
            <a:off x="4800600" y="1600200"/>
            <a:ext cx="4114800" cy="4525963"/>
          </a:xfrm>
          <a:prstGeom prst="rect">
            <a:avLst/>
          </a:prstGeom>
          <a:noFill/>
          <a:ln>
            <a:noFill/>
          </a:ln>
        </p:spPr>
        <p:txBody>
          <a:bodyPr spcFirstLastPara="1" wrap="square" lIns="91425" tIns="45700" rIns="91425" bIns="45700" anchor="t" anchorCtr="0">
            <a:norm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1287" name="Google Shape;1287;p108"/>
          <p:cNvSpPr txBox="1"/>
          <p:nvPr/>
        </p:nvSpPr>
        <p:spPr>
          <a:xfrm>
            <a:off x="5029200" y="0"/>
            <a:ext cx="3581400" cy="457200"/>
          </a:xfrm>
          <a:prstGeom prst="rect">
            <a:avLst/>
          </a:prstGeom>
          <a:noFill/>
          <a:ln>
            <a:noFill/>
          </a:ln>
        </p:spPr>
        <p:txBody>
          <a:bodyPr spcFirstLastPara="1" wrap="square" lIns="91425" tIns="45700" rIns="91425" bIns="45700" anchor="ctr" anchorCtr="0">
            <a:normAutofit fontScale="97500"/>
          </a:bodyPr>
          <a:lstStyle/>
          <a:p>
            <a:pPr marL="0" marR="0" lvl="0" indent="0" algn="ctr" rtl="0">
              <a:lnSpc>
                <a:spcPct val="100000"/>
              </a:lnSpc>
              <a:spcBef>
                <a:spcPts val="0"/>
              </a:spcBef>
              <a:spcAft>
                <a:spcPts val="0"/>
              </a:spcAft>
              <a:buClr>
                <a:schemeClr val="dk1"/>
              </a:buClr>
              <a:buSzPct val="100000"/>
              <a:buFont typeface="Calibri"/>
              <a:buNone/>
            </a:pPr>
            <a:r>
              <a:rPr lang="en-US" sz="2400" b="1" i="0" u="none" strike="noStrike" cap="none">
                <a:solidFill>
                  <a:schemeClr val="dk1"/>
                </a:solidFill>
                <a:latin typeface="Calibri"/>
                <a:ea typeface="Calibri"/>
                <a:cs typeface="Calibri"/>
                <a:sym typeface="Calibri"/>
              </a:rPr>
              <a:t>Image -space methods</a:t>
            </a:r>
            <a:endParaRPr sz="2400" b="0" i="0" u="none" strike="noStrike" cap="none">
              <a:solidFill>
                <a:schemeClr val="dk1"/>
              </a:solidFill>
              <a:latin typeface="Calibri"/>
              <a:ea typeface="Calibri"/>
              <a:cs typeface="Calibri"/>
              <a:sym typeface="Calibri"/>
            </a:endParaRPr>
          </a:p>
        </p:txBody>
      </p:sp>
      <p:sp>
        <p:nvSpPr>
          <p:cNvPr id="1288" name="Google Shape;1288;p108"/>
          <p:cNvSpPr txBox="1"/>
          <p:nvPr/>
        </p:nvSpPr>
        <p:spPr>
          <a:xfrm>
            <a:off x="4953000" y="762000"/>
            <a:ext cx="4191000" cy="4525963"/>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Point to point pixel compare –visibility</a:t>
            </a:r>
            <a:endParaRPr/>
          </a:p>
          <a:p>
            <a:pPr marL="342900" marR="0" lvl="0" indent="-228600" algn="l" rtl="0">
              <a:lnSpc>
                <a:spcPct val="100000"/>
              </a:lnSpc>
              <a:spcBef>
                <a:spcPts val="36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342900" marR="0" lvl="0" indent="-342900" algn="l" rtl="0">
              <a:spcBef>
                <a:spcPts val="36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Line- surface algorithm( Raster scan system)</a:t>
            </a:r>
            <a:endParaRPr/>
          </a:p>
          <a:p>
            <a:pPr marL="342900" marR="0" lvl="0" indent="-342900" algn="l" rtl="0">
              <a:spcBef>
                <a:spcPts val="360"/>
              </a:spcBef>
              <a:spcAft>
                <a:spcPts val="0"/>
              </a:spcAft>
              <a:buNone/>
            </a:pPr>
            <a:endParaRPr sz="1800">
              <a:solidFill>
                <a:schemeClr val="dk1"/>
              </a:solidFill>
              <a:latin typeface="Calibri"/>
              <a:ea typeface="Calibri"/>
              <a:cs typeface="Calibri"/>
              <a:sym typeface="Calibri"/>
            </a:endParaRPr>
          </a:p>
          <a:p>
            <a:pPr marL="342900" marR="0" lvl="0" indent="-342900" algn="l" rtl="0">
              <a:lnSpc>
                <a:spcPct val="100000"/>
              </a:lnSpc>
              <a:spcBef>
                <a:spcPts val="36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Final image concentrate</a:t>
            </a:r>
            <a:endParaRPr/>
          </a:p>
          <a:p>
            <a:pPr marL="342900" marR="0" lvl="0" indent="-342900" algn="l" rtl="0">
              <a:lnSpc>
                <a:spcPct val="100000"/>
              </a:lnSpc>
              <a:spcBef>
                <a:spcPts val="360"/>
              </a:spcBef>
              <a:spcAft>
                <a:spcPts val="0"/>
              </a:spcAft>
              <a:buNone/>
            </a:pPr>
            <a:endParaRPr sz="1800" b="0" i="0" u="none" strike="noStrike" cap="none">
              <a:solidFill>
                <a:schemeClr val="dk1"/>
              </a:solidFill>
              <a:latin typeface="Calibri"/>
              <a:ea typeface="Calibri"/>
              <a:cs typeface="Calibri"/>
              <a:sym typeface="Calibri"/>
            </a:endParaRPr>
          </a:p>
          <a:p>
            <a:pPr marL="342900" marR="0" lvl="0" indent="-342900" algn="l" rtl="0">
              <a:lnSpc>
                <a:spcPct val="100000"/>
              </a:lnSpc>
              <a:spcBef>
                <a:spcPts val="36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Pixel = 1000 *1000</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Example</a:t>
            </a:r>
            <a:endParaRPr/>
          </a:p>
          <a:p>
            <a:pPr marL="457200" marR="0" lvl="1" indent="0" algn="l" rtl="0">
              <a:spcBef>
                <a:spcPts val="0"/>
              </a:spcBef>
              <a:spcAft>
                <a:spcPts val="0"/>
              </a:spcAft>
              <a:buNone/>
            </a:pPr>
            <a:r>
              <a:rPr lang="en-US" sz="1400" b="0" i="0" u="none" strike="noStrike" cap="none">
                <a:solidFill>
                  <a:schemeClr val="dk1"/>
                </a:solidFill>
                <a:latin typeface="Calibri"/>
                <a:ea typeface="Calibri"/>
                <a:cs typeface="Calibri"/>
                <a:sym typeface="Calibri"/>
              </a:rPr>
              <a:t>Depth buffer  method</a:t>
            </a:r>
            <a:endParaRPr/>
          </a:p>
          <a:p>
            <a:pPr marL="342900" marR="0" lvl="0" indent="-228600" algn="l" rtl="0">
              <a:lnSpc>
                <a:spcPct val="100000"/>
              </a:lnSpc>
              <a:spcBef>
                <a:spcPts val="36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a:p>
            <a:pPr marL="342900" marR="0" lvl="0" indent="-139700" algn="l" rtl="0">
              <a:lnSpc>
                <a:spcPct val="100000"/>
              </a:lnSpc>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1289" name="Google Shape;1289;p108"/>
          <p:cNvPicPr preferRelativeResize="0"/>
          <p:nvPr/>
        </p:nvPicPr>
        <p:blipFill rotWithShape="1">
          <a:blip r:embed="rId3">
            <a:alphaModFix/>
          </a:blip>
          <a:srcRect/>
          <a:stretch/>
        </p:blipFill>
        <p:spPr>
          <a:xfrm>
            <a:off x="3124200" y="4495800"/>
            <a:ext cx="2343150" cy="2057400"/>
          </a:xfrm>
          <a:prstGeom prst="rect">
            <a:avLst/>
          </a:prstGeom>
          <a:noFill/>
          <a:ln>
            <a:noFill/>
          </a:ln>
        </p:spPr>
      </p:pic>
      <p:sp>
        <p:nvSpPr>
          <p:cNvPr id="1290" name="Google Shape;1290;p10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96</a:t>
            </a:fld>
            <a:endParaRPr/>
          </a:p>
        </p:txBody>
      </p:sp>
    </p:spTree>
  </p:cSld>
  <p:clrMapOvr>
    <a:masterClrMapping/>
  </p:clrMapOvr>
  <p:transition spd="slow">
    <p:fade thruBlk="1"/>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sp>
        <p:nvSpPr>
          <p:cNvPr id="1296" name="Google Shape;1296;p109"/>
          <p:cNvSpPr txBox="1">
            <a:spLocks noGrp="1"/>
          </p:cNvSpPr>
          <p:nvPr>
            <p:ph type="title"/>
          </p:nvPr>
        </p:nvSpPr>
        <p:spPr>
          <a:xfrm>
            <a:off x="457200" y="457200"/>
            <a:ext cx="8229600" cy="4111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List of visible surface detection / hidden surface elimination methods.</a:t>
            </a:r>
            <a:endParaRPr/>
          </a:p>
        </p:txBody>
      </p:sp>
      <p:sp>
        <p:nvSpPr>
          <p:cNvPr id="1297" name="Google Shape;1297;p109"/>
          <p:cNvSpPr txBox="1">
            <a:spLocks noGrp="1"/>
          </p:cNvSpPr>
          <p:nvPr>
            <p:ph type="body" idx="1"/>
          </p:nvPr>
        </p:nvSpPr>
        <p:spPr>
          <a:xfrm>
            <a:off x="381000" y="1600200"/>
            <a:ext cx="83058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None/>
            </a:pPr>
            <a:r>
              <a:rPr lang="en-US"/>
              <a:t>   </a:t>
            </a:r>
            <a:endParaRPr/>
          </a:p>
          <a:p>
            <a:pPr marL="342900" lvl="0" indent="-342900" algn="l" rtl="0">
              <a:spcBef>
                <a:spcPts val="640"/>
              </a:spcBef>
              <a:spcAft>
                <a:spcPts val="0"/>
              </a:spcAft>
              <a:buClr>
                <a:srgbClr val="FF0000"/>
              </a:buClr>
              <a:buSzPts val="3200"/>
              <a:buChar char="•"/>
            </a:pPr>
            <a:r>
              <a:rPr lang="en-US" b="1">
                <a:solidFill>
                  <a:srgbClr val="FF0000"/>
                </a:solidFill>
              </a:rPr>
              <a:t>Back-Face Detection </a:t>
            </a:r>
            <a:endParaRPr/>
          </a:p>
          <a:p>
            <a:pPr marL="342900" lvl="0" indent="-342900" algn="l" rtl="0">
              <a:spcBef>
                <a:spcPts val="640"/>
              </a:spcBef>
              <a:spcAft>
                <a:spcPts val="0"/>
              </a:spcAft>
              <a:buClr>
                <a:srgbClr val="FF0000"/>
              </a:buClr>
              <a:buSzPts val="3200"/>
              <a:buChar char="•"/>
            </a:pPr>
            <a:r>
              <a:rPr lang="en-US" b="1">
                <a:solidFill>
                  <a:srgbClr val="FF0000"/>
                </a:solidFill>
              </a:rPr>
              <a:t>Depth-Buffer Method (Z-Buffer Method)</a:t>
            </a:r>
            <a:endParaRPr/>
          </a:p>
          <a:p>
            <a:pPr marL="342900" lvl="0" indent="-342900" algn="l" rtl="0">
              <a:spcBef>
                <a:spcPts val="640"/>
              </a:spcBef>
              <a:spcAft>
                <a:spcPts val="0"/>
              </a:spcAft>
              <a:buClr>
                <a:schemeClr val="dk1"/>
              </a:buClr>
              <a:buSzPts val="3200"/>
              <a:buChar char="•"/>
            </a:pPr>
            <a:r>
              <a:rPr lang="en-US"/>
              <a:t>Scan-Line Method</a:t>
            </a:r>
            <a:endParaRPr/>
          </a:p>
          <a:p>
            <a:pPr marL="342900" lvl="0" indent="-342900" algn="l" rtl="0">
              <a:spcBef>
                <a:spcPts val="640"/>
              </a:spcBef>
              <a:spcAft>
                <a:spcPts val="0"/>
              </a:spcAft>
              <a:buClr>
                <a:schemeClr val="dk1"/>
              </a:buClr>
              <a:buSzPts val="3200"/>
              <a:buChar char="•"/>
            </a:pPr>
            <a:r>
              <a:rPr lang="en-US"/>
              <a:t>Depth-Sort Method</a:t>
            </a:r>
            <a:endParaRPr/>
          </a:p>
          <a:p>
            <a:pPr marL="342900" lvl="0" indent="-342900" algn="l" rtl="0">
              <a:spcBef>
                <a:spcPts val="640"/>
              </a:spcBef>
              <a:spcAft>
                <a:spcPts val="0"/>
              </a:spcAft>
              <a:buClr>
                <a:schemeClr val="dk1"/>
              </a:buClr>
              <a:buSzPts val="3200"/>
              <a:buChar char="•"/>
            </a:pPr>
            <a:r>
              <a:rPr lang="en-US"/>
              <a:t>Binary Space Partitioning</a:t>
            </a:r>
            <a:endParaRPr/>
          </a:p>
          <a:p>
            <a:pPr marL="342900" lvl="0" indent="-342900" algn="l" rtl="0">
              <a:spcBef>
                <a:spcPts val="640"/>
              </a:spcBef>
              <a:spcAft>
                <a:spcPts val="0"/>
              </a:spcAft>
              <a:buClr>
                <a:schemeClr val="dk1"/>
              </a:buClr>
              <a:buSzPts val="3200"/>
              <a:buChar char="•"/>
            </a:pPr>
            <a:r>
              <a:rPr lang="en-US"/>
              <a:t>Area Subdivision Algorithms</a:t>
            </a:r>
            <a:endParaRPr/>
          </a:p>
          <a:p>
            <a:pPr marL="342900" lvl="0" indent="-342900" algn="l" rtl="0">
              <a:spcBef>
                <a:spcPts val="640"/>
              </a:spcBef>
              <a:spcAft>
                <a:spcPts val="0"/>
              </a:spcAft>
              <a:buClr>
                <a:schemeClr val="dk1"/>
              </a:buClr>
              <a:buSzPts val="3200"/>
              <a:buChar char="•"/>
            </a:pPr>
            <a:r>
              <a:rPr lang="en-US"/>
              <a:t>Octree Methods </a:t>
            </a:r>
            <a:endParaRPr/>
          </a:p>
        </p:txBody>
      </p:sp>
      <p:sp>
        <p:nvSpPr>
          <p:cNvPr id="1298" name="Google Shape;1298;p10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97</a:t>
            </a:fld>
            <a:endParaRPr/>
          </a:p>
        </p:txBody>
      </p:sp>
    </p:spTree>
  </p:cSld>
  <p:clrMapOvr>
    <a:masterClrMapping/>
  </p:clrMapOvr>
  <p:transition spd="slow">
    <p:fade thruBlk="1"/>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303"/>
        <p:cNvGrpSpPr/>
        <p:nvPr/>
      </p:nvGrpSpPr>
      <p:grpSpPr>
        <a:xfrm>
          <a:off x="0" y="0"/>
          <a:ext cx="0" cy="0"/>
          <a:chOff x="0" y="0"/>
          <a:chExt cx="0" cy="0"/>
        </a:xfrm>
      </p:grpSpPr>
      <p:sp>
        <p:nvSpPr>
          <p:cNvPr id="1304" name="Google Shape;1304;p1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Back-Face Detection</a:t>
            </a:r>
            <a:endParaRPr/>
          </a:p>
        </p:txBody>
      </p:sp>
      <p:sp>
        <p:nvSpPr>
          <p:cNvPr id="1305" name="Google Shape;1305;p1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This method is used to remove back face of any object.</a:t>
            </a:r>
            <a:endParaRPr/>
          </a:p>
          <a:p>
            <a:pPr marL="342900" lvl="0" indent="-342900" algn="l" rtl="0">
              <a:spcBef>
                <a:spcPts val="640"/>
              </a:spcBef>
              <a:spcAft>
                <a:spcPts val="0"/>
              </a:spcAft>
              <a:buClr>
                <a:schemeClr val="dk1"/>
              </a:buClr>
              <a:buSzPts val="3200"/>
              <a:buChar char="•"/>
            </a:pPr>
            <a:r>
              <a:rPr lang="en-US"/>
              <a:t>This method is like a preprocessor that removes back face in all methods</a:t>
            </a:r>
            <a:endParaRPr/>
          </a:p>
          <a:p>
            <a:pPr marL="342900" lvl="0" indent="-342900" algn="l" rtl="0">
              <a:spcBef>
                <a:spcPts val="640"/>
              </a:spcBef>
              <a:spcAft>
                <a:spcPts val="0"/>
              </a:spcAft>
              <a:buClr>
                <a:schemeClr val="dk1"/>
              </a:buClr>
              <a:buSzPts val="3200"/>
              <a:buChar char="•"/>
            </a:pPr>
            <a:r>
              <a:rPr lang="en-US"/>
              <a:t>A fast and simple object-space method for identifying the back faces of a object is based on the "inside-outside" tests.</a:t>
            </a:r>
            <a:endParaRPr/>
          </a:p>
          <a:p>
            <a:pPr marL="742950" lvl="1" indent="-285750" algn="l" rtl="0">
              <a:spcBef>
                <a:spcPts val="560"/>
              </a:spcBef>
              <a:spcAft>
                <a:spcPts val="0"/>
              </a:spcAft>
              <a:buClr>
                <a:schemeClr val="dk1"/>
              </a:buClr>
              <a:buSzPts val="2800"/>
              <a:buNone/>
            </a:pPr>
            <a:endParaRPr/>
          </a:p>
        </p:txBody>
      </p:sp>
      <p:sp>
        <p:nvSpPr>
          <p:cNvPr id="1306" name="Google Shape;1306;p1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98</a:t>
            </a:fld>
            <a:endParaRPr/>
          </a:p>
        </p:txBody>
      </p:sp>
    </p:spTree>
  </p:cSld>
  <p:clrMapOvr>
    <a:masterClrMapping/>
  </p:clrMapOvr>
  <p:transition spd="slow">
    <p:fade thruBlk="1"/>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2" name="Google Shape;1312;p1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1313" name="Google Shape;1313;p1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1314" name="Google Shape;1314;p111" descr="3D Cube Engine - Java"/>
          <p:cNvPicPr preferRelativeResize="0"/>
          <p:nvPr/>
        </p:nvPicPr>
        <p:blipFill rotWithShape="1">
          <a:blip r:embed="rId3">
            <a:alphaModFix/>
          </a:blip>
          <a:srcRect/>
          <a:stretch/>
        </p:blipFill>
        <p:spPr>
          <a:xfrm>
            <a:off x="4572000" y="914400"/>
            <a:ext cx="4572000" cy="3962400"/>
          </a:xfrm>
          <a:prstGeom prst="rect">
            <a:avLst/>
          </a:prstGeom>
          <a:noFill/>
          <a:ln>
            <a:noFill/>
          </a:ln>
        </p:spPr>
      </p:pic>
      <p:pic>
        <p:nvPicPr>
          <p:cNvPr id="1315" name="Google Shape;1315;p111" descr="Ray Tracing: Graphics for the Masses"/>
          <p:cNvPicPr preferRelativeResize="0"/>
          <p:nvPr/>
        </p:nvPicPr>
        <p:blipFill rotWithShape="1">
          <a:blip r:embed="rId4">
            <a:alphaModFix/>
          </a:blip>
          <a:srcRect/>
          <a:stretch/>
        </p:blipFill>
        <p:spPr>
          <a:xfrm>
            <a:off x="381000" y="2133600"/>
            <a:ext cx="3848100" cy="2543175"/>
          </a:xfrm>
          <a:prstGeom prst="rect">
            <a:avLst/>
          </a:prstGeom>
          <a:noFill/>
          <a:ln>
            <a:noFill/>
          </a:ln>
        </p:spPr>
      </p:pic>
      <p:sp>
        <p:nvSpPr>
          <p:cNvPr id="1316" name="Google Shape;1316;p1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99</a:t>
            </a:fld>
            <a:endParaRPr/>
          </a:p>
        </p:txBody>
      </p:sp>
    </p:spTree>
  </p:cSld>
  <p:clrMapOvr>
    <a:masterClrMapping/>
  </p:clrMapOvr>
  <p:transition spd="slow">
    <p:fade thruBlk="1"/>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3811</Words>
  <PresentationFormat>On-screen Show (4:3)</PresentationFormat>
  <Paragraphs>752</Paragraphs>
  <Slides>115</Slides>
  <Notes>115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115</vt:i4>
      </vt:variant>
    </vt:vector>
  </HeadingPairs>
  <TitlesOfParts>
    <vt:vector size="124" baseType="lpstr">
      <vt:lpstr>Arial</vt:lpstr>
      <vt:lpstr>Cambria Math</vt:lpstr>
      <vt:lpstr>Calibri</vt:lpstr>
      <vt:lpstr>Times New Roman</vt:lpstr>
      <vt:lpstr>Cambria</vt:lpstr>
      <vt:lpstr>Noto Sans Symbols</vt:lpstr>
      <vt:lpstr>Tahoma</vt:lpstr>
      <vt:lpstr>Verdana</vt:lpstr>
      <vt:lpstr>Office Theme</vt:lpstr>
      <vt:lpstr>6TH SEMESTER - COMPUTER GRAPHICS AND VISUALISTION (18CS62)  MODULE 4  3D VIEWING AND VISIBLE SURFACE DETECTION</vt:lpstr>
      <vt:lpstr>Outline – Module 4</vt:lpstr>
      <vt:lpstr>Introduction to 3D viewing</vt:lpstr>
      <vt:lpstr>Introduction to 3D viewing</vt:lpstr>
      <vt:lpstr>3D viewing concepts </vt:lpstr>
      <vt:lpstr>3D viewing concepts </vt:lpstr>
      <vt:lpstr>3D viewing concepts </vt:lpstr>
      <vt:lpstr>3D viewing concepts </vt:lpstr>
      <vt:lpstr>3D viewing concepts </vt:lpstr>
      <vt:lpstr>3D viewing concepts </vt:lpstr>
      <vt:lpstr>3D Viewing Pipeline</vt:lpstr>
      <vt:lpstr>3D Viewing Pipeline</vt:lpstr>
      <vt:lpstr>3D Viewing Pipeline</vt:lpstr>
      <vt:lpstr>3D Viewing Pipeline</vt:lpstr>
      <vt:lpstr>3D Viewing Pipeline</vt:lpstr>
      <vt:lpstr>3D Viewing Pipeline</vt:lpstr>
      <vt:lpstr>3D Viewing Pipeline</vt:lpstr>
      <vt:lpstr>3D Viewing Pipeline</vt:lpstr>
      <vt:lpstr>Slide 19</vt:lpstr>
      <vt:lpstr>3D viewing coordinate parameters  </vt:lpstr>
      <vt:lpstr>3D viewing coordinate parameters</vt:lpstr>
      <vt:lpstr>3D viewing coordinate parameters</vt:lpstr>
      <vt:lpstr>3D viewing coordinate parameters</vt:lpstr>
      <vt:lpstr>3D viewing coordinate parameters</vt:lpstr>
      <vt:lpstr>3D viewing coordinate parameters</vt:lpstr>
      <vt:lpstr>3D viewing coordinate parameters</vt:lpstr>
      <vt:lpstr>Transformation from world to viewing coordinates</vt:lpstr>
      <vt:lpstr>Transformation from world to viewing coordinates</vt:lpstr>
      <vt:lpstr>Transformation from world to viewing coordinates</vt:lpstr>
      <vt:lpstr>Transformation from WC to VC</vt:lpstr>
      <vt:lpstr>Transformation from WC to VC</vt:lpstr>
      <vt:lpstr>Transformation from WC to VC</vt:lpstr>
      <vt:lpstr>Transformation from WC to VC</vt:lpstr>
      <vt:lpstr>Transformation from WC to VC</vt:lpstr>
      <vt:lpstr>Projection </vt:lpstr>
      <vt:lpstr>Taxonomy of Projections</vt:lpstr>
      <vt:lpstr>Projection Transformations</vt:lpstr>
      <vt:lpstr>Slide 38</vt:lpstr>
      <vt:lpstr>Parallel projection</vt:lpstr>
      <vt:lpstr>Parallel projection</vt:lpstr>
      <vt:lpstr>Slide 41</vt:lpstr>
      <vt:lpstr>Orthogonal Projections</vt:lpstr>
      <vt:lpstr>Orthogonal Projections</vt:lpstr>
      <vt:lpstr>Axonometric Orthogonal Projections</vt:lpstr>
      <vt:lpstr>Isometric Orthogonal Projections</vt:lpstr>
      <vt:lpstr>Orthogonal Projection Coordinates</vt:lpstr>
      <vt:lpstr>Clipping Window and Orthogonal-Projection View Volume</vt:lpstr>
      <vt:lpstr>Clipping Window and Orthogonal-Projection View Volume</vt:lpstr>
      <vt:lpstr>Clipping Window and Orthogonal-Projection View Volume</vt:lpstr>
      <vt:lpstr>Clipping Window and Orthogonal-Projection View Volume</vt:lpstr>
      <vt:lpstr>Clipping Window and Orthogonal-Projection View Volume</vt:lpstr>
      <vt:lpstr>Slide 52</vt:lpstr>
      <vt:lpstr>Clipping Window and Orthogonal-Projection View Volume</vt:lpstr>
      <vt:lpstr>Perspective projection</vt:lpstr>
      <vt:lpstr>Perspective projection</vt:lpstr>
      <vt:lpstr>Perspective projection</vt:lpstr>
      <vt:lpstr>Perspective projection</vt:lpstr>
      <vt:lpstr>Perspective projection</vt:lpstr>
      <vt:lpstr>Perspective-Projection Transformation Coordinates</vt:lpstr>
      <vt:lpstr>Perspective-Projection Transformation Coordinates</vt:lpstr>
      <vt:lpstr>Perspective-Projection Transformation Coordinates</vt:lpstr>
      <vt:lpstr>Perspective-Projection Transformation Coordinates</vt:lpstr>
      <vt:lpstr>Perspective Projection</vt:lpstr>
      <vt:lpstr>Perspective Projection</vt:lpstr>
      <vt:lpstr>Perspective Projection</vt:lpstr>
      <vt:lpstr>Perspective Projection</vt:lpstr>
      <vt:lpstr>Perspective-Projection Transformation Coordinates</vt:lpstr>
      <vt:lpstr>Perspective-Projection Transformation Coordinates</vt:lpstr>
      <vt:lpstr>Perspective-Projection Transformation Coordinates</vt:lpstr>
      <vt:lpstr>Perspective Projection View Volume</vt:lpstr>
      <vt:lpstr>Slide 71</vt:lpstr>
      <vt:lpstr>Perspective-Projection Transformation Matrix</vt:lpstr>
      <vt:lpstr>Perspective-Projection Transformation Matrix</vt:lpstr>
      <vt:lpstr>Perspective-Projection Transformation Matrix</vt:lpstr>
      <vt:lpstr>Perspective-Projection Frustum</vt:lpstr>
      <vt:lpstr>Symmetric Perspective-Projection Frustum</vt:lpstr>
      <vt:lpstr>Symmetric Perspective-Projection Frustum</vt:lpstr>
      <vt:lpstr>Symmetric Perspective-Projection Frustum</vt:lpstr>
      <vt:lpstr>Oblique Perspective-Projection Frustum</vt:lpstr>
      <vt:lpstr>Oblique Perspective-Projection Frustum</vt:lpstr>
      <vt:lpstr>Oblique Perspective-Projection Frustum</vt:lpstr>
      <vt:lpstr>Oblique Perspective-Projection Frustum</vt:lpstr>
      <vt:lpstr>Normalized Perspective-Projection Transformation Coordinates</vt:lpstr>
      <vt:lpstr>Normalized Perspective-Projection Transformation Coordinates</vt:lpstr>
      <vt:lpstr>Perspective vs. Parallel Projection</vt:lpstr>
      <vt:lpstr>The Viewport Transformation and Three-Dimensional Screen Coordinates</vt:lpstr>
      <vt:lpstr>OpenGL Three-Dimensional Viewing Functions</vt:lpstr>
      <vt:lpstr>OpenGL Three-Dimensional Viewing Functions</vt:lpstr>
      <vt:lpstr>OpenGL Three-Dimensional Viewing Functions</vt:lpstr>
      <vt:lpstr>Outline – Module 4</vt:lpstr>
      <vt:lpstr>What are visible and hidden surface</vt:lpstr>
      <vt:lpstr>Introduction</vt:lpstr>
      <vt:lpstr>Classification of visible surface Detection algorithms </vt:lpstr>
      <vt:lpstr>Classification of visible surface Detection algorithms </vt:lpstr>
      <vt:lpstr>Object-space methods</vt:lpstr>
      <vt:lpstr>Object-space methods</vt:lpstr>
      <vt:lpstr>List of visible surface detection / hidden surface elimination methods.</vt:lpstr>
      <vt:lpstr>Back-Face Detection</vt:lpstr>
      <vt:lpstr>Slide 99</vt:lpstr>
      <vt:lpstr>Back-Face Detection</vt:lpstr>
      <vt:lpstr>Back-Face Detection</vt:lpstr>
      <vt:lpstr>Back-Face Detection</vt:lpstr>
      <vt:lpstr>Back-Face Detection</vt:lpstr>
      <vt:lpstr>Depth buffer method </vt:lpstr>
      <vt:lpstr>OpenGL Visibility-Detection Functions</vt:lpstr>
      <vt:lpstr>OpenGL Visibility-Detection Functions</vt:lpstr>
      <vt:lpstr>OpenGL Visibility-Detection Functions</vt:lpstr>
      <vt:lpstr>OpenGL Visibility-Detection Functions</vt:lpstr>
      <vt:lpstr>OpenGL Visibility-Detection Functions</vt:lpstr>
      <vt:lpstr>OpenGL Visibility-Detection Functions</vt:lpstr>
      <vt:lpstr>OpenGL Visibility-Detection Functions</vt:lpstr>
      <vt:lpstr>OpenGL Visibility-Detection Functions</vt:lpstr>
      <vt:lpstr>OpenGL Visibility-Detection Functions</vt:lpstr>
      <vt:lpstr>OpenGL Visibility-Detection Functions</vt:lpstr>
      <vt:lpstr>OpenGL Visibility-Detection Functions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6TH SEMESTER - COMPUTER GRAPHICS AND VISUALISTION (18CS62)  MODULE 4  3D VIEWING AND VISIBLE SURFACE DETECTION</dc:title>
  <dc:creator>admin</dc:creator>
  <cp:lastModifiedBy>admin</cp:lastModifiedBy>
  <cp:revision>1</cp:revision>
  <dcterms:modified xsi:type="dcterms:W3CDTF">2021-03-11T09:10:56Z</dcterms:modified>
</cp:coreProperties>
</file>