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31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0.wmf"/><Relationship Id="rId4"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3E3767-E3CA-4A27-A517-07401D957515}" type="datetimeFigureOut">
              <a:rPr lang="en-US" smtClean="0"/>
              <a:pPr/>
              <a:t>7/8/2021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75F0D9-EC25-43D2-9B4F-551A7A125C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375F0D9-EC25-43D2-9B4F-551A7A125C5E}" type="slidenum">
              <a:rPr lang="en-US" smtClean="0"/>
              <a:pPr/>
              <a:t>110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55BF1F2-FA43-43D8-A8ED-667C2E066B1D}" type="datetime1">
              <a:rPr lang="en-US" smtClean="0"/>
              <a:pPr/>
              <a:t>7/8/2021</a:t>
            </a:fld>
            <a:endParaRPr lang="en-US"/>
          </a:p>
        </p:txBody>
      </p:sp>
      <p:sp>
        <p:nvSpPr>
          <p:cNvPr id="5" name="Footer Placeholder 4"/>
          <p:cNvSpPr>
            <a:spLocks noGrp="1"/>
          </p:cNvSpPr>
          <p:nvPr>
            <p:ph type="ftr" sz="quarter" idx="11"/>
          </p:nvPr>
        </p:nvSpPr>
        <p:spPr/>
        <p:txBody>
          <a:bodyPr/>
          <a:lstStyle/>
          <a:p>
            <a:r>
              <a:rPr lang="en-US" smtClean="0"/>
              <a:t>Angel: Interactive Computer Graphics 3E © Addison-Wesley 2002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8E348B-23FB-4A53-B35E-0D08ABB56305}" type="datetime1">
              <a:rPr lang="en-US" smtClean="0"/>
              <a:pPr/>
              <a:t>7/8/2021</a:t>
            </a:fld>
            <a:endParaRPr lang="en-US"/>
          </a:p>
        </p:txBody>
      </p:sp>
      <p:sp>
        <p:nvSpPr>
          <p:cNvPr id="5" name="Footer Placeholder 4"/>
          <p:cNvSpPr>
            <a:spLocks noGrp="1"/>
          </p:cNvSpPr>
          <p:nvPr>
            <p:ph type="ftr" sz="quarter" idx="11"/>
          </p:nvPr>
        </p:nvSpPr>
        <p:spPr/>
        <p:txBody>
          <a:bodyPr/>
          <a:lstStyle/>
          <a:p>
            <a:r>
              <a:rPr lang="en-US" smtClean="0"/>
              <a:t>Angel: Interactive Computer Graphics 3E © Addison-Wesley 2002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55827D-DCB7-4E44-A223-DF2C725FDB8B}" type="datetime1">
              <a:rPr lang="en-US" smtClean="0"/>
              <a:pPr/>
              <a:t>7/8/2021</a:t>
            </a:fld>
            <a:endParaRPr lang="en-US"/>
          </a:p>
        </p:txBody>
      </p:sp>
      <p:sp>
        <p:nvSpPr>
          <p:cNvPr id="5" name="Footer Placeholder 4"/>
          <p:cNvSpPr>
            <a:spLocks noGrp="1"/>
          </p:cNvSpPr>
          <p:nvPr>
            <p:ph type="ftr" sz="quarter" idx="11"/>
          </p:nvPr>
        </p:nvSpPr>
        <p:spPr/>
        <p:txBody>
          <a:bodyPr/>
          <a:lstStyle/>
          <a:p>
            <a:r>
              <a:rPr lang="en-US" smtClean="0"/>
              <a:t>Angel: Interactive Computer Graphics 3E © Addison-Wesley 2002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F9B5FC-7B3C-436F-98DA-9C39FDE230C5}" type="datetime1">
              <a:rPr lang="en-US" smtClean="0"/>
              <a:pPr/>
              <a:t>7/8/2021</a:t>
            </a:fld>
            <a:endParaRPr lang="en-US"/>
          </a:p>
        </p:txBody>
      </p:sp>
      <p:sp>
        <p:nvSpPr>
          <p:cNvPr id="5" name="Footer Placeholder 4"/>
          <p:cNvSpPr>
            <a:spLocks noGrp="1"/>
          </p:cNvSpPr>
          <p:nvPr>
            <p:ph type="ftr" sz="quarter" idx="11"/>
          </p:nvPr>
        </p:nvSpPr>
        <p:spPr/>
        <p:txBody>
          <a:bodyPr/>
          <a:lstStyle/>
          <a:p>
            <a:r>
              <a:rPr lang="en-US" smtClean="0"/>
              <a:t>Angel: Interactive Computer Graphics 3E © Addison-Wesley 2002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8A0EC6-C96E-4363-A217-3BE848A858A6}" type="datetime1">
              <a:rPr lang="en-US" smtClean="0"/>
              <a:pPr/>
              <a:t>7/8/2021</a:t>
            </a:fld>
            <a:endParaRPr lang="en-US"/>
          </a:p>
        </p:txBody>
      </p:sp>
      <p:sp>
        <p:nvSpPr>
          <p:cNvPr id="5" name="Footer Placeholder 4"/>
          <p:cNvSpPr>
            <a:spLocks noGrp="1"/>
          </p:cNvSpPr>
          <p:nvPr>
            <p:ph type="ftr" sz="quarter" idx="11"/>
          </p:nvPr>
        </p:nvSpPr>
        <p:spPr/>
        <p:txBody>
          <a:bodyPr/>
          <a:lstStyle/>
          <a:p>
            <a:r>
              <a:rPr lang="en-US" smtClean="0"/>
              <a:t>Angel: Interactive Computer Graphics 3E © Addison-Wesley 2002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A0A22E-86A8-4A10-A21D-8BFE6360FAA9}" type="datetime1">
              <a:rPr lang="en-US" smtClean="0"/>
              <a:pPr/>
              <a:t>7/8/2021</a:t>
            </a:fld>
            <a:endParaRPr lang="en-US"/>
          </a:p>
        </p:txBody>
      </p:sp>
      <p:sp>
        <p:nvSpPr>
          <p:cNvPr id="6" name="Footer Placeholder 5"/>
          <p:cNvSpPr>
            <a:spLocks noGrp="1"/>
          </p:cNvSpPr>
          <p:nvPr>
            <p:ph type="ftr" sz="quarter" idx="11"/>
          </p:nvPr>
        </p:nvSpPr>
        <p:spPr/>
        <p:txBody>
          <a:bodyPr/>
          <a:lstStyle/>
          <a:p>
            <a:r>
              <a:rPr lang="en-US" smtClean="0"/>
              <a:t>Angel: Interactive Computer Graphics 3E © Addison-Wesley 2002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822344-A16F-46C8-9A56-94F17F26E5B5}" type="datetime1">
              <a:rPr lang="en-US" smtClean="0"/>
              <a:pPr/>
              <a:t>7/8/2021</a:t>
            </a:fld>
            <a:endParaRPr lang="en-US"/>
          </a:p>
        </p:txBody>
      </p:sp>
      <p:sp>
        <p:nvSpPr>
          <p:cNvPr id="8" name="Footer Placeholder 7"/>
          <p:cNvSpPr>
            <a:spLocks noGrp="1"/>
          </p:cNvSpPr>
          <p:nvPr>
            <p:ph type="ftr" sz="quarter" idx="11"/>
          </p:nvPr>
        </p:nvSpPr>
        <p:spPr/>
        <p:txBody>
          <a:bodyPr/>
          <a:lstStyle/>
          <a:p>
            <a:r>
              <a:rPr lang="en-US" smtClean="0"/>
              <a:t>Angel: Interactive Computer Graphics 3E © Addison-Wesley 2002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EFBA03C-D39A-4BE5-92C9-30EB137350EE}" type="datetime1">
              <a:rPr lang="en-US" smtClean="0"/>
              <a:pPr/>
              <a:t>7/8/2021</a:t>
            </a:fld>
            <a:endParaRPr lang="en-US"/>
          </a:p>
        </p:txBody>
      </p:sp>
      <p:sp>
        <p:nvSpPr>
          <p:cNvPr id="4" name="Footer Placeholder 3"/>
          <p:cNvSpPr>
            <a:spLocks noGrp="1"/>
          </p:cNvSpPr>
          <p:nvPr>
            <p:ph type="ftr" sz="quarter" idx="11"/>
          </p:nvPr>
        </p:nvSpPr>
        <p:spPr/>
        <p:txBody>
          <a:bodyPr/>
          <a:lstStyle/>
          <a:p>
            <a:r>
              <a:rPr lang="en-US" smtClean="0"/>
              <a:t>Angel: Interactive Computer Graphics 3E © Addison-Wesley 2002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84F4B-B142-423F-8134-A56B39D5340B}" type="datetime1">
              <a:rPr lang="en-US" smtClean="0"/>
              <a:pPr/>
              <a:t>7/8/2021</a:t>
            </a:fld>
            <a:endParaRPr lang="en-US"/>
          </a:p>
        </p:txBody>
      </p:sp>
      <p:sp>
        <p:nvSpPr>
          <p:cNvPr id="3" name="Footer Placeholder 2"/>
          <p:cNvSpPr>
            <a:spLocks noGrp="1"/>
          </p:cNvSpPr>
          <p:nvPr>
            <p:ph type="ftr" sz="quarter" idx="11"/>
          </p:nvPr>
        </p:nvSpPr>
        <p:spPr/>
        <p:txBody>
          <a:bodyPr/>
          <a:lstStyle/>
          <a:p>
            <a:r>
              <a:rPr lang="en-US" smtClean="0"/>
              <a:t>Angel: Interactive Computer Graphics 3E © Addison-Wesley 2002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1826AB-25FE-4E39-A19C-010DBD90F29C}" type="datetime1">
              <a:rPr lang="en-US" smtClean="0"/>
              <a:pPr/>
              <a:t>7/8/2021</a:t>
            </a:fld>
            <a:endParaRPr lang="en-US"/>
          </a:p>
        </p:txBody>
      </p:sp>
      <p:sp>
        <p:nvSpPr>
          <p:cNvPr id="6" name="Footer Placeholder 5"/>
          <p:cNvSpPr>
            <a:spLocks noGrp="1"/>
          </p:cNvSpPr>
          <p:nvPr>
            <p:ph type="ftr" sz="quarter" idx="11"/>
          </p:nvPr>
        </p:nvSpPr>
        <p:spPr/>
        <p:txBody>
          <a:bodyPr/>
          <a:lstStyle/>
          <a:p>
            <a:r>
              <a:rPr lang="en-US" smtClean="0"/>
              <a:t>Angel: Interactive Computer Graphics 3E © Addison-Wesley 2002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D49380-8CEB-4002-B224-C1578EDDA9FE}" type="datetime1">
              <a:rPr lang="en-US" smtClean="0"/>
              <a:pPr/>
              <a:t>7/8/2021</a:t>
            </a:fld>
            <a:endParaRPr lang="en-US"/>
          </a:p>
        </p:txBody>
      </p:sp>
      <p:sp>
        <p:nvSpPr>
          <p:cNvPr id="6" name="Footer Placeholder 5"/>
          <p:cNvSpPr>
            <a:spLocks noGrp="1"/>
          </p:cNvSpPr>
          <p:nvPr>
            <p:ph type="ftr" sz="quarter" idx="11"/>
          </p:nvPr>
        </p:nvSpPr>
        <p:spPr/>
        <p:txBody>
          <a:bodyPr/>
          <a:lstStyle/>
          <a:p>
            <a:r>
              <a:rPr lang="en-US" smtClean="0"/>
              <a:t>Angel: Interactive Computer Graphics 3E © Addison-Wesley 2002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33537-DF6F-4A3D-BAF5-BF8A51B89DE9}" type="datetime1">
              <a:rPr lang="en-US" smtClean="0"/>
              <a:pPr/>
              <a:t>7/8/2021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Angel: Interactive Computer Graphics 3E © Addison-Wesley 2002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4.bin"/></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1.jpeg"/></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28.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oleObject" Target="../embeddings/oleObject29.bin"/><Relationship Id="rId4" Type="http://schemas.openxmlformats.org/officeDocument/2006/relationships/image" Target="../media/image56.jpeg"/></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59.jpeg"/><Relationship Id="rId4" Type="http://schemas.openxmlformats.org/officeDocument/2006/relationships/image" Target="../media/image58.jpeg"/></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6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jpeg"/><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8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0.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oleObject" Target="../embeddings/oleObject19.bin"/></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1.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73362"/>
          </a:xfrm>
        </p:spPr>
        <p:txBody>
          <a:bodyPr>
            <a:noAutofit/>
          </a:bodyPr>
          <a:lstStyle/>
          <a:p>
            <a:r>
              <a:rPr lang="en-IN" sz="2800" dirty="0" smtClean="0">
                <a:latin typeface="Cambria Math" pitchFamily="18" charset="0"/>
                <a:ea typeface="Cambria Math" pitchFamily="18" charset="0"/>
              </a:rPr>
              <a:t>6</a:t>
            </a:r>
            <a:r>
              <a:rPr lang="en-IN" sz="2800" baseline="30000" dirty="0" smtClean="0">
                <a:latin typeface="Cambria Math" pitchFamily="18" charset="0"/>
                <a:ea typeface="Cambria Math" pitchFamily="18" charset="0"/>
              </a:rPr>
              <a:t>TH</a:t>
            </a:r>
            <a:r>
              <a:rPr lang="en-IN" sz="2800" dirty="0" smtClean="0">
                <a:latin typeface="Cambria Math" pitchFamily="18" charset="0"/>
                <a:ea typeface="Cambria Math" pitchFamily="18" charset="0"/>
              </a:rPr>
              <a:t> SEMESTER - COMPUTER GRAPHICS AND VISUALIZATION (18CS62)</a:t>
            </a:r>
            <a:br>
              <a:rPr lang="en-IN" sz="2800" dirty="0" smtClean="0">
                <a:latin typeface="Cambria Math" pitchFamily="18" charset="0"/>
                <a:ea typeface="Cambria Math" pitchFamily="18" charset="0"/>
              </a:rPr>
            </a:br>
            <a:r>
              <a:rPr lang="en-IN" sz="2800" dirty="0" smtClean="0">
                <a:latin typeface="Cambria Math" pitchFamily="18" charset="0"/>
                <a:ea typeface="Cambria Math" pitchFamily="18" charset="0"/>
              </a:rPr>
              <a:t/>
            </a:r>
            <a:br>
              <a:rPr lang="en-IN" sz="2800" dirty="0" smtClean="0">
                <a:latin typeface="Cambria Math" pitchFamily="18" charset="0"/>
                <a:ea typeface="Cambria Math" pitchFamily="18" charset="0"/>
              </a:rPr>
            </a:br>
            <a:r>
              <a:rPr lang="en-IN" sz="2800" dirty="0" smtClean="0">
                <a:latin typeface="Cambria Math" pitchFamily="18" charset="0"/>
                <a:ea typeface="Cambria Math" pitchFamily="18" charset="0"/>
              </a:rPr>
              <a:t/>
            </a:r>
            <a:br>
              <a:rPr lang="en-IN" sz="2800" dirty="0" smtClean="0">
                <a:latin typeface="Cambria Math" pitchFamily="18" charset="0"/>
                <a:ea typeface="Cambria Math" pitchFamily="18" charset="0"/>
              </a:rPr>
            </a:br>
            <a:r>
              <a:rPr lang="en-IN" sz="2800" dirty="0" smtClean="0">
                <a:latin typeface="Cambria Math" pitchFamily="18" charset="0"/>
                <a:ea typeface="Cambria Math" pitchFamily="18" charset="0"/>
              </a:rPr>
              <a:t>MODULE-5</a:t>
            </a:r>
            <a:br>
              <a:rPr lang="en-IN" sz="2800" dirty="0" smtClean="0">
                <a:latin typeface="Cambria Math" pitchFamily="18" charset="0"/>
                <a:ea typeface="Cambria Math" pitchFamily="18" charset="0"/>
              </a:rPr>
            </a:br>
            <a:r>
              <a:rPr lang="en-IN" sz="2800" b="1" dirty="0" smtClean="0">
                <a:solidFill>
                  <a:srgbClr val="FF0000"/>
                </a:solidFill>
                <a:latin typeface="Cambria Math" pitchFamily="18" charset="0"/>
                <a:ea typeface="Cambria Math" pitchFamily="18" charset="0"/>
              </a:rPr>
              <a:t>INPUT AND INTERACTION ,CURVES AND COMPUTER ANIMATION</a:t>
            </a:r>
            <a:endParaRPr lang="en-US" sz="2800" dirty="0">
              <a:solidFill>
                <a:srgbClr val="FF0000"/>
              </a:solidFill>
            </a:endParaRPr>
          </a:p>
        </p:txBody>
      </p:sp>
      <p:sp>
        <p:nvSpPr>
          <p:cNvPr id="5" name="Rectangle 4"/>
          <p:cNvSpPr/>
          <p:nvPr/>
        </p:nvSpPr>
        <p:spPr>
          <a:xfrm>
            <a:off x="0" y="3886200"/>
            <a:ext cx="9144000" cy="1631216"/>
          </a:xfrm>
          <a:prstGeom prst="rect">
            <a:avLst/>
          </a:prstGeom>
        </p:spPr>
        <p:txBody>
          <a:bodyPr wrap="square">
            <a:spAutoFit/>
          </a:bodyPr>
          <a:lstStyle/>
          <a:p>
            <a:pPr lvl="0" algn="ctr">
              <a:spcBef>
                <a:spcPct val="0"/>
              </a:spcBef>
              <a:defRPr/>
            </a:pPr>
            <a:r>
              <a:rPr lang="en-IN" sz="2000" b="1" dirty="0" smtClean="0">
                <a:latin typeface="Cambria Math" pitchFamily="18" charset="0"/>
                <a:ea typeface="Cambria Math" pitchFamily="18" charset="0"/>
                <a:cs typeface="Times New Roman" pitchFamily="18" charset="0"/>
              </a:rPr>
              <a:t>SYED MATHEEN PASHA</a:t>
            </a:r>
          </a:p>
          <a:p>
            <a:pPr lvl="0" algn="ctr">
              <a:spcBef>
                <a:spcPct val="0"/>
              </a:spcBef>
              <a:defRPr/>
            </a:pPr>
            <a:r>
              <a:rPr lang="en-IN" sz="2000" b="1" dirty="0" smtClean="0">
                <a:latin typeface="Cambria Math" pitchFamily="18" charset="0"/>
                <a:ea typeface="Cambria Math" pitchFamily="18" charset="0"/>
                <a:cs typeface="Times New Roman" pitchFamily="18" charset="0"/>
              </a:rPr>
              <a:t>Assistant professor</a:t>
            </a:r>
          </a:p>
          <a:p>
            <a:pPr lvl="0" algn="ctr">
              <a:spcBef>
                <a:spcPct val="0"/>
              </a:spcBef>
              <a:defRPr/>
            </a:pPr>
            <a:r>
              <a:rPr lang="en-IN" sz="2000" b="1" dirty="0" smtClean="0">
                <a:latin typeface="Cambria Math" pitchFamily="18" charset="0"/>
                <a:ea typeface="Cambria Math" pitchFamily="18" charset="0"/>
                <a:cs typeface="Times New Roman" pitchFamily="18" charset="0"/>
              </a:rPr>
              <a:t>DEPARTMENT OF COMPUTER SCIENCE AND ENGINEERING</a:t>
            </a:r>
          </a:p>
          <a:p>
            <a:pPr lvl="0" algn="ctr">
              <a:spcBef>
                <a:spcPct val="0"/>
              </a:spcBef>
              <a:defRPr/>
            </a:pPr>
            <a:r>
              <a:rPr lang="en-IN" sz="2000" b="1" dirty="0" smtClean="0">
                <a:latin typeface="Cambria Math" pitchFamily="18" charset="0"/>
                <a:ea typeface="Cambria Math" pitchFamily="18" charset="0"/>
                <a:cs typeface="Times New Roman" pitchFamily="18" charset="0"/>
              </a:rPr>
              <a:t>SAI VIDYA INSTITUTE OF TECHNOLOGY</a:t>
            </a:r>
          </a:p>
          <a:p>
            <a:pPr lvl="0" algn="ctr">
              <a:spcBef>
                <a:spcPct val="0"/>
              </a:spcBef>
              <a:defRPr/>
            </a:pPr>
            <a:endParaRPr lang="en-IN" sz="2000" b="1" dirty="0">
              <a:latin typeface="Cambria Math" pitchFamily="18" charset="0"/>
              <a:ea typeface="Cambria Math" pitchFamily="18" charset="0"/>
              <a:cs typeface="Times New Roman" pitchFamily="18" charset="0"/>
            </a:endParaRPr>
          </a:p>
        </p:txBody>
      </p:sp>
      <p:pic>
        <p:nvPicPr>
          <p:cNvPr id="6" name="Picture 5" descr="COLLEGE LOGO"/>
          <p:cNvPicPr/>
          <p:nvPr/>
        </p:nvPicPr>
        <p:blipFill>
          <a:blip r:embed="rId2"/>
          <a:srcRect/>
          <a:stretch>
            <a:fillRect/>
          </a:stretch>
        </p:blipFill>
        <p:spPr bwMode="auto">
          <a:xfrm>
            <a:off x="4038600" y="5181600"/>
            <a:ext cx="857250" cy="7905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idx="1"/>
          </p:nvPr>
        </p:nvSpPr>
        <p:spPr>
          <a:xfrm>
            <a:off x="685800" y="457200"/>
            <a:ext cx="7696200" cy="5638800"/>
          </a:xfrm>
        </p:spPr>
        <p:txBody>
          <a:bodyPr/>
          <a:lstStyle/>
          <a:p>
            <a:r>
              <a:rPr lang="en-US"/>
              <a:t>2.2 Logical Devices</a:t>
            </a:r>
          </a:p>
          <a:p>
            <a:pPr lvl="2"/>
            <a:r>
              <a:rPr lang="en-US"/>
              <a:t>Two major characteristics describe the logical behavior of an input device</a:t>
            </a:r>
          </a:p>
          <a:p>
            <a:pPr lvl="3"/>
            <a:r>
              <a:rPr lang="en-US"/>
              <a:t>What measurements the device returns to the user program</a:t>
            </a:r>
          </a:p>
          <a:p>
            <a:pPr lvl="3"/>
            <a:r>
              <a:rPr lang="en-US"/>
              <a:t>When the device returns those measurements.</a:t>
            </a:r>
          </a:p>
          <a:p>
            <a:pPr lvl="3"/>
            <a:endParaRPr lang="en-US"/>
          </a:p>
          <a:p>
            <a:pPr lvl="2"/>
            <a:r>
              <a:rPr lang="en-US"/>
              <a:t>Some API’s such as PHIGS and GKS consider six classes of logical input devices.</a:t>
            </a:r>
          </a:p>
          <a:p>
            <a:pPr lvl="3"/>
            <a:r>
              <a:rPr lang="en-US"/>
              <a:t>OpenGL does not follow this approach, but we will look at these classes briefly and see how OpenGL provides similar functionality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423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23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2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233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bldLvl="3"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ChangeArrowheads="1"/>
          </p:cNvSpPr>
          <p:nvPr>
            <p:ph type="title"/>
          </p:nvPr>
        </p:nvSpPr>
        <p:spPr/>
        <p:txBody>
          <a:bodyPr/>
          <a:lstStyle/>
          <a:p>
            <a:r>
              <a:rPr lang="en-US"/>
              <a:t>Bezier’s Idea</a:t>
            </a:r>
          </a:p>
        </p:txBody>
      </p:sp>
      <p:sp>
        <p:nvSpPr>
          <p:cNvPr id="746499" name="Rectangle 3"/>
          <p:cNvSpPr>
            <a:spLocks noGrp="1" noChangeArrowheads="1"/>
          </p:cNvSpPr>
          <p:nvPr>
            <p:ph type="body" idx="1"/>
          </p:nvPr>
        </p:nvSpPr>
        <p:spPr/>
        <p:txBody>
          <a:bodyPr/>
          <a:lstStyle/>
          <a:p>
            <a:r>
              <a:rPr lang="en-US"/>
              <a:t>In graphics and CAD, we do not usually have derivative data</a:t>
            </a:r>
          </a:p>
          <a:p>
            <a:r>
              <a:rPr lang="en-US"/>
              <a:t>Bezier suggested using the same 4 data points as with the cubic interpolating curve to approximate the derivatives in the Hermite form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p:cNvSpPr>
            <a:spLocks noGrp="1" noChangeArrowheads="1"/>
          </p:cNvSpPr>
          <p:nvPr>
            <p:ph type="title"/>
          </p:nvPr>
        </p:nvSpPr>
        <p:spPr>
          <a:xfrm>
            <a:off x="685800" y="609600"/>
            <a:ext cx="7772400" cy="914400"/>
          </a:xfrm>
        </p:spPr>
        <p:txBody>
          <a:bodyPr/>
          <a:lstStyle/>
          <a:p>
            <a:r>
              <a:rPr lang="en-US"/>
              <a:t>Approximating Derivatives</a:t>
            </a:r>
          </a:p>
        </p:txBody>
      </p:sp>
      <p:sp>
        <p:nvSpPr>
          <p:cNvPr id="747523" name="Freeform 3"/>
          <p:cNvSpPr>
            <a:spLocks/>
          </p:cNvSpPr>
          <p:nvPr/>
        </p:nvSpPr>
        <p:spPr bwMode="auto">
          <a:xfrm>
            <a:off x="2514600" y="2438400"/>
            <a:ext cx="4191000" cy="3225800"/>
          </a:xfrm>
          <a:custGeom>
            <a:avLst/>
            <a:gdLst/>
            <a:ahLst/>
            <a:cxnLst>
              <a:cxn ang="0">
                <a:pos x="0" y="1936"/>
              </a:cxn>
              <a:cxn ang="0">
                <a:pos x="1248" y="16"/>
              </a:cxn>
              <a:cxn ang="0">
                <a:pos x="2640" y="2032"/>
              </a:cxn>
            </a:cxnLst>
            <a:rect l="0" t="0" r="r" b="b"/>
            <a:pathLst>
              <a:path w="2640" h="2032">
                <a:moveTo>
                  <a:pt x="0" y="1936"/>
                </a:moveTo>
                <a:cubicBezTo>
                  <a:pt x="404" y="968"/>
                  <a:pt x="808" y="0"/>
                  <a:pt x="1248" y="16"/>
                </a:cubicBezTo>
                <a:cubicBezTo>
                  <a:pt x="1688" y="32"/>
                  <a:pt x="2164" y="1032"/>
                  <a:pt x="2640" y="2032"/>
                </a:cubicBezTo>
              </a:path>
            </a:pathLst>
          </a:custGeom>
          <a:noFill/>
          <a:ln w="28575" cap="flat" cmpd="sng">
            <a:solidFill>
              <a:schemeClr val="accent2"/>
            </a:solidFill>
            <a:prstDash val="solid"/>
            <a:round/>
            <a:headEnd type="none" w="sm" len="sm"/>
            <a:tailEnd type="none" w="sm" len="sm"/>
          </a:ln>
          <a:effectLst/>
        </p:spPr>
        <p:txBody>
          <a:bodyPr anchor="ctr" anchorCtr="1"/>
          <a:lstStyle/>
          <a:p>
            <a:endParaRPr lang="en-US"/>
          </a:p>
        </p:txBody>
      </p:sp>
      <p:sp>
        <p:nvSpPr>
          <p:cNvPr id="747524" name="Oval 4"/>
          <p:cNvSpPr>
            <a:spLocks noChangeArrowheads="1"/>
          </p:cNvSpPr>
          <p:nvPr/>
        </p:nvSpPr>
        <p:spPr bwMode="auto">
          <a:xfrm>
            <a:off x="6629400" y="55626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47525" name="Oval 5"/>
          <p:cNvSpPr>
            <a:spLocks noChangeArrowheads="1"/>
          </p:cNvSpPr>
          <p:nvPr/>
        </p:nvSpPr>
        <p:spPr bwMode="auto">
          <a:xfrm>
            <a:off x="5105400" y="19812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47526" name="Oval 6"/>
          <p:cNvSpPr>
            <a:spLocks noChangeArrowheads="1"/>
          </p:cNvSpPr>
          <p:nvPr/>
        </p:nvSpPr>
        <p:spPr bwMode="auto">
          <a:xfrm>
            <a:off x="3657600" y="19812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47527" name="Line 7"/>
          <p:cNvSpPr>
            <a:spLocks noChangeShapeType="1"/>
          </p:cNvSpPr>
          <p:nvPr/>
        </p:nvSpPr>
        <p:spPr bwMode="auto">
          <a:xfrm flipV="1">
            <a:off x="2514600" y="2133600"/>
            <a:ext cx="1219200" cy="3429000"/>
          </a:xfrm>
          <a:prstGeom prst="line">
            <a:avLst/>
          </a:prstGeom>
          <a:noFill/>
          <a:ln w="12700">
            <a:solidFill>
              <a:schemeClr val="tx1"/>
            </a:solidFill>
            <a:round/>
            <a:headEnd type="none" w="sm" len="sm"/>
            <a:tailEnd type="triangle" w="med" len="med"/>
          </a:ln>
          <a:effectLst/>
        </p:spPr>
        <p:txBody>
          <a:bodyPr anchor="ctr" anchorCtr="1"/>
          <a:lstStyle/>
          <a:p>
            <a:endParaRPr lang="en-US"/>
          </a:p>
        </p:txBody>
      </p:sp>
      <p:sp>
        <p:nvSpPr>
          <p:cNvPr id="747528" name="Line 8"/>
          <p:cNvSpPr>
            <a:spLocks noChangeShapeType="1"/>
          </p:cNvSpPr>
          <p:nvPr/>
        </p:nvSpPr>
        <p:spPr bwMode="auto">
          <a:xfrm flipH="1" flipV="1">
            <a:off x="5181600" y="2133600"/>
            <a:ext cx="838200" cy="2209800"/>
          </a:xfrm>
          <a:prstGeom prst="line">
            <a:avLst/>
          </a:prstGeom>
          <a:noFill/>
          <a:ln w="12700">
            <a:solidFill>
              <a:schemeClr val="tx1"/>
            </a:solidFill>
            <a:round/>
            <a:headEnd type="none" w="sm" len="sm"/>
            <a:tailEnd type="triangle" w="med" len="med"/>
          </a:ln>
          <a:effectLst/>
        </p:spPr>
        <p:txBody>
          <a:bodyPr anchor="ctr" anchorCtr="1"/>
          <a:lstStyle/>
          <a:p>
            <a:endParaRPr lang="en-US"/>
          </a:p>
        </p:txBody>
      </p:sp>
      <p:sp>
        <p:nvSpPr>
          <p:cNvPr id="747529" name="Text Box 9"/>
          <p:cNvSpPr txBox="1">
            <a:spLocks noChangeArrowheads="1"/>
          </p:cNvSpPr>
          <p:nvPr/>
        </p:nvSpPr>
        <p:spPr bwMode="auto">
          <a:xfrm>
            <a:off x="1905000" y="5486400"/>
            <a:ext cx="438150"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0</a:t>
            </a:r>
          </a:p>
        </p:txBody>
      </p:sp>
      <p:sp>
        <p:nvSpPr>
          <p:cNvPr id="747530" name="Text Box 10"/>
          <p:cNvSpPr txBox="1">
            <a:spLocks noChangeArrowheads="1"/>
          </p:cNvSpPr>
          <p:nvPr/>
        </p:nvSpPr>
        <p:spPr bwMode="auto">
          <a:xfrm>
            <a:off x="3810000" y="1676400"/>
            <a:ext cx="438150"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1</a:t>
            </a:r>
          </a:p>
        </p:txBody>
      </p:sp>
      <p:sp>
        <p:nvSpPr>
          <p:cNvPr id="747531" name="Text Box 11"/>
          <p:cNvSpPr txBox="1">
            <a:spLocks noChangeArrowheads="1"/>
          </p:cNvSpPr>
          <p:nvPr/>
        </p:nvSpPr>
        <p:spPr bwMode="auto">
          <a:xfrm>
            <a:off x="5334000" y="1600200"/>
            <a:ext cx="438150"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2</a:t>
            </a:r>
          </a:p>
        </p:txBody>
      </p:sp>
      <p:sp>
        <p:nvSpPr>
          <p:cNvPr id="747532" name="Text Box 12"/>
          <p:cNvSpPr txBox="1">
            <a:spLocks noChangeArrowheads="1"/>
          </p:cNvSpPr>
          <p:nvPr/>
        </p:nvSpPr>
        <p:spPr bwMode="auto">
          <a:xfrm>
            <a:off x="6781800" y="5410200"/>
            <a:ext cx="438150"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3</a:t>
            </a:r>
          </a:p>
        </p:txBody>
      </p:sp>
      <p:sp>
        <p:nvSpPr>
          <p:cNvPr id="747533" name="Text Box 13"/>
          <p:cNvSpPr txBox="1">
            <a:spLocks noChangeArrowheads="1"/>
          </p:cNvSpPr>
          <p:nvPr/>
        </p:nvSpPr>
        <p:spPr bwMode="auto">
          <a:xfrm>
            <a:off x="608013" y="2286000"/>
            <a:ext cx="2481262"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1</a:t>
            </a:r>
            <a:r>
              <a:rPr lang="en-US"/>
              <a:t> located at u=1/3</a:t>
            </a:r>
          </a:p>
        </p:txBody>
      </p:sp>
      <p:sp>
        <p:nvSpPr>
          <p:cNvPr id="747534" name="Text Box 14"/>
          <p:cNvSpPr txBox="1">
            <a:spLocks noChangeArrowheads="1"/>
          </p:cNvSpPr>
          <p:nvPr/>
        </p:nvSpPr>
        <p:spPr bwMode="auto">
          <a:xfrm>
            <a:off x="5637213" y="2209800"/>
            <a:ext cx="2481262"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2</a:t>
            </a:r>
            <a:r>
              <a:rPr lang="en-US"/>
              <a:t> located at u=2/3</a:t>
            </a:r>
          </a:p>
        </p:txBody>
      </p:sp>
      <p:graphicFrame>
        <p:nvGraphicFramePr>
          <p:cNvPr id="747535" name="Object 15"/>
          <p:cNvGraphicFramePr>
            <a:graphicFrameLocks noChangeAspect="1"/>
          </p:cNvGraphicFramePr>
          <p:nvPr/>
        </p:nvGraphicFramePr>
        <p:xfrm>
          <a:off x="835025" y="3276600"/>
          <a:ext cx="2062163" cy="942975"/>
        </p:xfrm>
        <a:graphic>
          <a:graphicData uri="http://schemas.openxmlformats.org/presentationml/2006/ole">
            <p:oleObj spid="_x0000_s13314" name="Equation" r:id="rId3" imgW="888840" imgH="406080" progId="Equation.3">
              <p:embed/>
            </p:oleObj>
          </a:graphicData>
        </a:graphic>
      </p:graphicFrame>
      <p:graphicFrame>
        <p:nvGraphicFramePr>
          <p:cNvPr id="747536" name="Object 16"/>
          <p:cNvGraphicFramePr>
            <a:graphicFrameLocks noChangeAspect="1"/>
          </p:cNvGraphicFramePr>
          <p:nvPr/>
        </p:nvGraphicFramePr>
        <p:xfrm>
          <a:off x="6335713" y="3276600"/>
          <a:ext cx="2033587" cy="942975"/>
        </p:xfrm>
        <a:graphic>
          <a:graphicData uri="http://schemas.openxmlformats.org/presentationml/2006/ole">
            <p:oleObj spid="_x0000_s13315" name="Equation" r:id="rId4" imgW="876240" imgH="406080" progId="Equation.3">
              <p:embed/>
            </p:oleObj>
          </a:graphicData>
        </a:graphic>
      </p:graphicFrame>
      <p:sp>
        <p:nvSpPr>
          <p:cNvPr id="747537" name="Text Box 17"/>
          <p:cNvSpPr txBox="1">
            <a:spLocks noChangeArrowheads="1"/>
          </p:cNvSpPr>
          <p:nvPr/>
        </p:nvSpPr>
        <p:spPr bwMode="auto">
          <a:xfrm>
            <a:off x="482600" y="4876800"/>
            <a:ext cx="1512888" cy="457200"/>
          </a:xfrm>
          <a:prstGeom prst="rect">
            <a:avLst/>
          </a:prstGeom>
          <a:noFill/>
          <a:ln w="12700">
            <a:noFill/>
            <a:miter lim="800000"/>
            <a:headEnd type="none" w="sm" len="sm"/>
            <a:tailEnd type="none" w="sm" len="sm"/>
          </a:ln>
          <a:effectLst/>
        </p:spPr>
        <p:txBody>
          <a:bodyPr wrap="none" anchorCtr="1">
            <a:spAutoFit/>
          </a:bodyPr>
          <a:lstStyle/>
          <a:p>
            <a:r>
              <a:rPr lang="en-US"/>
              <a:t>slope p’(0)</a:t>
            </a:r>
          </a:p>
        </p:txBody>
      </p:sp>
      <p:sp>
        <p:nvSpPr>
          <p:cNvPr id="747538" name="Line 18"/>
          <p:cNvSpPr>
            <a:spLocks noChangeShapeType="1"/>
          </p:cNvSpPr>
          <p:nvPr/>
        </p:nvSpPr>
        <p:spPr bwMode="auto">
          <a:xfrm>
            <a:off x="1981200" y="5029200"/>
            <a:ext cx="533400" cy="152400"/>
          </a:xfrm>
          <a:prstGeom prst="line">
            <a:avLst/>
          </a:prstGeom>
          <a:noFill/>
          <a:ln w="12700">
            <a:solidFill>
              <a:srgbClr val="FF0000"/>
            </a:solidFill>
            <a:round/>
            <a:headEnd type="none" w="sm" len="sm"/>
            <a:tailEnd type="triangle" w="med" len="med"/>
          </a:ln>
          <a:effectLst/>
        </p:spPr>
        <p:txBody>
          <a:bodyPr anchor="ctr" anchorCtr="1"/>
          <a:lstStyle/>
          <a:p>
            <a:endParaRPr lang="en-US"/>
          </a:p>
        </p:txBody>
      </p:sp>
      <p:sp>
        <p:nvSpPr>
          <p:cNvPr id="747539" name="Text Box 19"/>
          <p:cNvSpPr txBox="1">
            <a:spLocks noChangeArrowheads="1"/>
          </p:cNvSpPr>
          <p:nvPr/>
        </p:nvSpPr>
        <p:spPr bwMode="auto">
          <a:xfrm>
            <a:off x="7086600" y="4800600"/>
            <a:ext cx="1512888" cy="457200"/>
          </a:xfrm>
          <a:prstGeom prst="rect">
            <a:avLst/>
          </a:prstGeom>
          <a:noFill/>
          <a:ln w="12700">
            <a:noFill/>
            <a:miter lim="800000"/>
            <a:headEnd type="none" w="sm" len="sm"/>
            <a:tailEnd type="none" w="sm" len="sm"/>
          </a:ln>
          <a:effectLst/>
        </p:spPr>
        <p:txBody>
          <a:bodyPr wrap="none" anchorCtr="1">
            <a:spAutoFit/>
          </a:bodyPr>
          <a:lstStyle/>
          <a:p>
            <a:r>
              <a:rPr lang="en-US"/>
              <a:t>slope p’(1)</a:t>
            </a:r>
          </a:p>
        </p:txBody>
      </p:sp>
      <p:sp>
        <p:nvSpPr>
          <p:cNvPr id="747540" name="Line 20"/>
          <p:cNvSpPr>
            <a:spLocks noChangeShapeType="1"/>
          </p:cNvSpPr>
          <p:nvPr/>
        </p:nvSpPr>
        <p:spPr bwMode="auto">
          <a:xfrm flipH="1">
            <a:off x="6629400" y="5105400"/>
            <a:ext cx="533400" cy="228600"/>
          </a:xfrm>
          <a:prstGeom prst="line">
            <a:avLst/>
          </a:prstGeom>
          <a:noFill/>
          <a:ln w="12700">
            <a:solidFill>
              <a:srgbClr val="FF0000"/>
            </a:solidFill>
            <a:round/>
            <a:headEnd type="none" w="sm" len="sm"/>
            <a:tailEnd type="triangle" w="med" len="med"/>
          </a:ln>
          <a:effectLst/>
        </p:spPr>
        <p:txBody>
          <a:bodyPr anchor="ctr" anchorCtr="1"/>
          <a:lstStyle/>
          <a:p>
            <a:endParaRPr lang="en-US"/>
          </a:p>
        </p:txBody>
      </p:sp>
      <p:sp>
        <p:nvSpPr>
          <p:cNvPr id="747541" name="Text Box 21"/>
          <p:cNvSpPr txBox="1">
            <a:spLocks noChangeArrowheads="1"/>
          </p:cNvSpPr>
          <p:nvPr/>
        </p:nvSpPr>
        <p:spPr bwMode="auto">
          <a:xfrm>
            <a:off x="4175125" y="5603875"/>
            <a:ext cx="336550" cy="457200"/>
          </a:xfrm>
          <a:prstGeom prst="rect">
            <a:avLst/>
          </a:prstGeom>
          <a:noFill/>
          <a:ln w="12700">
            <a:noFill/>
            <a:miter lim="800000"/>
            <a:headEnd type="none" w="sm" len="sm"/>
            <a:tailEnd type="none" w="sm" len="sm"/>
          </a:ln>
          <a:effectLst/>
        </p:spPr>
        <p:txBody>
          <a:bodyPr wrap="none" anchorCtr="1">
            <a:spAutoFit/>
          </a:bodyPr>
          <a:lstStyle/>
          <a:p>
            <a:r>
              <a:rPr lang="en-US"/>
              <a:t>u</a:t>
            </a:r>
          </a:p>
        </p:txBody>
      </p:sp>
      <p:sp>
        <p:nvSpPr>
          <p:cNvPr id="747542" name="Line 22"/>
          <p:cNvSpPr>
            <a:spLocks noChangeShapeType="1"/>
          </p:cNvSpPr>
          <p:nvPr/>
        </p:nvSpPr>
        <p:spPr bwMode="auto">
          <a:xfrm>
            <a:off x="4495800" y="5867400"/>
            <a:ext cx="914400" cy="0"/>
          </a:xfrm>
          <a:prstGeom prst="line">
            <a:avLst/>
          </a:prstGeom>
          <a:noFill/>
          <a:ln w="12700">
            <a:solidFill>
              <a:schemeClr val="tx1"/>
            </a:solidFill>
            <a:round/>
            <a:headEnd type="none" w="sm" len="sm"/>
            <a:tailEnd type="triangle" w="med" len="med"/>
          </a:ln>
          <a:effectLst/>
        </p:spPr>
        <p:txBody>
          <a:bodyPr anchor="ctr" anchorCtr="1"/>
          <a:lstStyle/>
          <a:p>
            <a:endParaRPr lang="en-US"/>
          </a:p>
        </p:txBody>
      </p:sp>
      <p:sp>
        <p:nvSpPr>
          <p:cNvPr id="747543" name="Oval 23"/>
          <p:cNvSpPr>
            <a:spLocks noChangeArrowheads="1"/>
          </p:cNvSpPr>
          <p:nvPr/>
        </p:nvSpPr>
        <p:spPr bwMode="auto">
          <a:xfrm>
            <a:off x="2438400" y="54864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US"/>
              <a:t>Equations</a:t>
            </a:r>
          </a:p>
        </p:txBody>
      </p:sp>
      <p:sp>
        <p:nvSpPr>
          <p:cNvPr id="748547" name="Text Box 3"/>
          <p:cNvSpPr txBox="1">
            <a:spLocks noChangeArrowheads="1"/>
          </p:cNvSpPr>
          <p:nvPr/>
        </p:nvSpPr>
        <p:spPr bwMode="auto">
          <a:xfrm>
            <a:off x="2970213" y="2209800"/>
            <a:ext cx="3032125" cy="822325"/>
          </a:xfrm>
          <a:prstGeom prst="rect">
            <a:avLst/>
          </a:prstGeom>
          <a:noFill/>
          <a:ln w="12700">
            <a:noFill/>
            <a:miter lim="800000"/>
            <a:headEnd type="none" w="sm" len="sm"/>
            <a:tailEnd type="none" w="sm" len="sm"/>
          </a:ln>
          <a:effectLst/>
        </p:spPr>
        <p:txBody>
          <a:bodyPr wrap="none" anchorCtr="1">
            <a:spAutoFit/>
          </a:bodyPr>
          <a:lstStyle/>
          <a:p>
            <a:r>
              <a:rPr lang="en-US"/>
              <a:t>p(0) = p</a:t>
            </a:r>
            <a:r>
              <a:rPr lang="en-US" baseline="-25000"/>
              <a:t>0 </a:t>
            </a:r>
            <a:r>
              <a:rPr lang="en-US"/>
              <a:t>= c</a:t>
            </a:r>
            <a:r>
              <a:rPr lang="en-US" baseline="-25000"/>
              <a:t>0</a:t>
            </a:r>
          </a:p>
          <a:p>
            <a:r>
              <a:rPr lang="en-US"/>
              <a:t>p(1) = p</a:t>
            </a:r>
            <a:r>
              <a:rPr lang="en-US" baseline="-25000"/>
              <a:t>3 </a:t>
            </a:r>
            <a:r>
              <a:rPr lang="en-US"/>
              <a:t>= c</a:t>
            </a:r>
            <a:r>
              <a:rPr lang="en-US" baseline="-25000"/>
              <a:t>0</a:t>
            </a:r>
            <a:r>
              <a:rPr lang="en-US"/>
              <a:t>+c</a:t>
            </a:r>
            <a:r>
              <a:rPr lang="en-US" baseline="-25000"/>
              <a:t>1</a:t>
            </a:r>
            <a:r>
              <a:rPr lang="en-US"/>
              <a:t>+c</a:t>
            </a:r>
            <a:r>
              <a:rPr lang="en-US" baseline="-25000"/>
              <a:t>2</a:t>
            </a:r>
            <a:r>
              <a:rPr lang="en-US"/>
              <a:t>+c</a:t>
            </a:r>
            <a:r>
              <a:rPr lang="en-US" baseline="-25000"/>
              <a:t>3</a:t>
            </a:r>
          </a:p>
        </p:txBody>
      </p:sp>
      <p:sp>
        <p:nvSpPr>
          <p:cNvPr id="748548" name="Text Box 4"/>
          <p:cNvSpPr txBox="1">
            <a:spLocks noChangeArrowheads="1"/>
          </p:cNvSpPr>
          <p:nvPr/>
        </p:nvSpPr>
        <p:spPr bwMode="auto">
          <a:xfrm>
            <a:off x="2057400" y="3657600"/>
            <a:ext cx="4303713" cy="822325"/>
          </a:xfrm>
          <a:prstGeom prst="rect">
            <a:avLst/>
          </a:prstGeom>
          <a:noFill/>
          <a:ln w="12700">
            <a:noFill/>
            <a:miter lim="800000"/>
            <a:headEnd type="none" w="sm" len="sm"/>
            <a:tailEnd type="none" w="sm" len="sm"/>
          </a:ln>
          <a:effectLst/>
        </p:spPr>
        <p:txBody>
          <a:bodyPr anchorCtr="1">
            <a:spAutoFit/>
          </a:bodyPr>
          <a:lstStyle/>
          <a:p>
            <a:r>
              <a:rPr lang="en-US"/>
              <a:t>p’(0) = 3(p</a:t>
            </a:r>
            <a:r>
              <a:rPr lang="en-US" baseline="-25000"/>
              <a:t>1</a:t>
            </a:r>
            <a:r>
              <a:rPr lang="en-US"/>
              <a:t>-</a:t>
            </a:r>
            <a:r>
              <a:rPr lang="en-US" baseline="-25000"/>
              <a:t> </a:t>
            </a:r>
            <a:r>
              <a:rPr lang="en-US"/>
              <a:t>p</a:t>
            </a:r>
            <a:r>
              <a:rPr lang="en-US" baseline="-25000"/>
              <a:t>0</a:t>
            </a:r>
            <a:r>
              <a:rPr lang="en-US"/>
              <a:t>) = c</a:t>
            </a:r>
            <a:r>
              <a:rPr lang="en-US" baseline="-25000"/>
              <a:t>0</a:t>
            </a:r>
            <a:endParaRPr lang="en-US"/>
          </a:p>
          <a:p>
            <a:r>
              <a:rPr lang="en-US"/>
              <a:t>p’(1) = 3(p</a:t>
            </a:r>
            <a:r>
              <a:rPr lang="en-US" baseline="-25000"/>
              <a:t>3</a:t>
            </a:r>
            <a:r>
              <a:rPr lang="en-US"/>
              <a:t>-</a:t>
            </a:r>
            <a:r>
              <a:rPr lang="en-US" baseline="-25000"/>
              <a:t> </a:t>
            </a:r>
            <a:r>
              <a:rPr lang="en-US"/>
              <a:t>p</a:t>
            </a:r>
            <a:r>
              <a:rPr lang="en-US" baseline="-25000"/>
              <a:t>2</a:t>
            </a:r>
            <a:r>
              <a:rPr lang="en-US"/>
              <a:t>) = c</a:t>
            </a:r>
            <a:r>
              <a:rPr lang="en-US" baseline="-25000"/>
              <a:t>1</a:t>
            </a:r>
            <a:r>
              <a:rPr lang="en-US"/>
              <a:t>+2c</a:t>
            </a:r>
            <a:r>
              <a:rPr lang="en-US" baseline="-25000"/>
              <a:t>2</a:t>
            </a:r>
            <a:r>
              <a:rPr lang="en-US"/>
              <a:t>+3c</a:t>
            </a:r>
            <a:r>
              <a:rPr lang="en-US" baseline="-25000"/>
              <a:t>3</a:t>
            </a:r>
          </a:p>
        </p:txBody>
      </p:sp>
      <p:sp>
        <p:nvSpPr>
          <p:cNvPr id="748549" name="Text Box 5"/>
          <p:cNvSpPr txBox="1">
            <a:spLocks noChangeArrowheads="1"/>
          </p:cNvSpPr>
          <p:nvPr/>
        </p:nvSpPr>
        <p:spPr bwMode="auto">
          <a:xfrm>
            <a:off x="823913" y="1674813"/>
            <a:ext cx="5183187"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Interpolating conditions are the same</a:t>
            </a:r>
          </a:p>
        </p:txBody>
      </p:sp>
      <p:sp>
        <p:nvSpPr>
          <p:cNvPr id="748550" name="Text Box 6"/>
          <p:cNvSpPr txBox="1">
            <a:spLocks noChangeArrowheads="1"/>
          </p:cNvSpPr>
          <p:nvPr/>
        </p:nvSpPr>
        <p:spPr bwMode="auto">
          <a:xfrm>
            <a:off x="841375" y="3124200"/>
            <a:ext cx="4978400"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Approximating derivative conditions</a:t>
            </a:r>
          </a:p>
        </p:txBody>
      </p:sp>
      <p:sp>
        <p:nvSpPr>
          <p:cNvPr id="748551" name="Text Box 7"/>
          <p:cNvSpPr txBox="1">
            <a:spLocks noChangeArrowheads="1"/>
          </p:cNvSpPr>
          <p:nvPr/>
        </p:nvSpPr>
        <p:spPr bwMode="auto">
          <a:xfrm>
            <a:off x="836613" y="4800600"/>
            <a:ext cx="4873625" cy="457200"/>
          </a:xfrm>
          <a:prstGeom prst="rect">
            <a:avLst/>
          </a:prstGeom>
          <a:noFill/>
          <a:ln w="12700">
            <a:noFill/>
            <a:miter lim="800000"/>
            <a:headEnd type="none" w="sm" len="sm"/>
            <a:tailEnd type="none" w="sm" len="sm"/>
          </a:ln>
          <a:effectLst/>
        </p:spPr>
        <p:txBody>
          <a:bodyPr wrap="none" anchorCtr="1">
            <a:spAutoFit/>
          </a:bodyPr>
          <a:lstStyle/>
          <a:p>
            <a:r>
              <a:rPr lang="en-US"/>
              <a:t>Solve four linear equations for </a:t>
            </a:r>
            <a:r>
              <a:rPr lang="en-US" b="1"/>
              <a:t>c</a:t>
            </a:r>
            <a:r>
              <a:rPr lang="en-US"/>
              <a:t>=</a:t>
            </a:r>
            <a:r>
              <a:rPr lang="en-US" b="1"/>
              <a:t>M</a:t>
            </a:r>
            <a:r>
              <a:rPr lang="en-US" i="1" baseline="-25000"/>
              <a:t>B</a:t>
            </a:r>
            <a:r>
              <a:rPr lang="en-US" b="1"/>
              <a:t>p</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ChangeArrowheads="1"/>
          </p:cNvSpPr>
          <p:nvPr>
            <p:ph type="title"/>
          </p:nvPr>
        </p:nvSpPr>
        <p:spPr/>
        <p:txBody>
          <a:bodyPr/>
          <a:lstStyle/>
          <a:p>
            <a:r>
              <a:rPr lang="en-US"/>
              <a:t>Bezier Matrix</a:t>
            </a:r>
          </a:p>
        </p:txBody>
      </p:sp>
      <p:graphicFrame>
        <p:nvGraphicFramePr>
          <p:cNvPr id="749571" name="Object 3"/>
          <p:cNvGraphicFramePr>
            <a:graphicFrameLocks noChangeAspect="1"/>
          </p:cNvGraphicFramePr>
          <p:nvPr/>
        </p:nvGraphicFramePr>
        <p:xfrm>
          <a:off x="2514600" y="1828800"/>
          <a:ext cx="3733800" cy="2068513"/>
        </p:xfrm>
        <a:graphic>
          <a:graphicData uri="http://schemas.openxmlformats.org/presentationml/2006/ole">
            <p:oleObj spid="_x0000_s14338" name="Equation" r:id="rId3" imgW="1650960" imgH="914400" progId="Equation.3">
              <p:embed/>
            </p:oleObj>
          </a:graphicData>
        </a:graphic>
      </p:graphicFrame>
      <p:sp>
        <p:nvSpPr>
          <p:cNvPr id="749572" name="Text Box 4"/>
          <p:cNvSpPr txBox="1">
            <a:spLocks noChangeArrowheads="1"/>
          </p:cNvSpPr>
          <p:nvPr/>
        </p:nvSpPr>
        <p:spPr bwMode="auto">
          <a:xfrm>
            <a:off x="2286000" y="4495800"/>
            <a:ext cx="4114800" cy="519113"/>
          </a:xfrm>
          <a:prstGeom prst="rect">
            <a:avLst/>
          </a:prstGeom>
          <a:noFill/>
          <a:ln w="12700">
            <a:noFill/>
            <a:miter lim="800000"/>
            <a:headEnd type="none" w="sm" len="sm"/>
            <a:tailEnd type="none" w="sm" len="sm"/>
          </a:ln>
          <a:effectLst/>
        </p:spPr>
        <p:txBody>
          <a:bodyPr anchorCtr="1">
            <a:spAutoFit/>
          </a:bodyPr>
          <a:lstStyle/>
          <a:p>
            <a:r>
              <a:rPr lang="en-US" sz="2800"/>
              <a:t>p(u) = </a:t>
            </a:r>
            <a:r>
              <a:rPr lang="en-US" sz="2800" b="1"/>
              <a:t>u</a:t>
            </a:r>
            <a:r>
              <a:rPr lang="en-US" sz="2800" baseline="30000"/>
              <a:t>T</a:t>
            </a:r>
            <a:r>
              <a:rPr lang="en-US" sz="2800" b="1"/>
              <a:t>M</a:t>
            </a:r>
            <a:r>
              <a:rPr lang="en-US" sz="2800" i="1" baseline="-25000"/>
              <a:t>B</a:t>
            </a:r>
            <a:r>
              <a:rPr lang="en-US" sz="2800" b="1"/>
              <a:t>p </a:t>
            </a:r>
            <a:r>
              <a:rPr lang="en-US" sz="2800"/>
              <a:t>=</a:t>
            </a:r>
            <a:r>
              <a:rPr lang="en-US" sz="2800" b="1"/>
              <a:t> b(</a:t>
            </a:r>
            <a:r>
              <a:rPr lang="en-US" sz="2800"/>
              <a:t>u</a:t>
            </a:r>
            <a:r>
              <a:rPr lang="en-US" sz="2800" b="1"/>
              <a:t>)</a:t>
            </a:r>
            <a:r>
              <a:rPr lang="en-US" sz="2800" baseline="30000"/>
              <a:t>T</a:t>
            </a:r>
            <a:r>
              <a:rPr lang="en-US" sz="2800" b="1"/>
              <a:t>p</a:t>
            </a:r>
          </a:p>
        </p:txBody>
      </p:sp>
      <p:sp>
        <p:nvSpPr>
          <p:cNvPr id="749573" name="Text Box 5"/>
          <p:cNvSpPr txBox="1">
            <a:spLocks noChangeArrowheads="1"/>
          </p:cNvSpPr>
          <p:nvPr/>
        </p:nvSpPr>
        <p:spPr bwMode="auto">
          <a:xfrm>
            <a:off x="2058988" y="5410200"/>
            <a:ext cx="2641600"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blending functions</a:t>
            </a:r>
          </a:p>
        </p:txBody>
      </p:sp>
      <p:sp>
        <p:nvSpPr>
          <p:cNvPr id="749574" name="Line 6"/>
          <p:cNvSpPr>
            <a:spLocks noChangeShapeType="1"/>
          </p:cNvSpPr>
          <p:nvPr/>
        </p:nvSpPr>
        <p:spPr bwMode="auto">
          <a:xfrm flipV="1">
            <a:off x="4800600" y="5029200"/>
            <a:ext cx="457200" cy="533400"/>
          </a:xfrm>
          <a:prstGeom prst="line">
            <a:avLst/>
          </a:prstGeom>
          <a:noFill/>
          <a:ln w="12700">
            <a:solidFill>
              <a:srgbClr val="FF0000"/>
            </a:solidFill>
            <a:round/>
            <a:headEnd type="none" w="sm" len="sm"/>
            <a:tailEnd type="triangle" w="med" len="med"/>
          </a:ln>
          <a:effectLst/>
        </p:spPr>
        <p:txBody>
          <a:bodyPr anchor="ctr" anchorCtr="1"/>
          <a:lstStyle/>
          <a:p>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p:cNvSpPr>
            <a:spLocks noGrp="1" noChangeArrowheads="1"/>
          </p:cNvSpPr>
          <p:nvPr>
            <p:ph type="title"/>
          </p:nvPr>
        </p:nvSpPr>
        <p:spPr/>
        <p:txBody>
          <a:bodyPr/>
          <a:lstStyle/>
          <a:p>
            <a:r>
              <a:rPr lang="en-US"/>
              <a:t>Blending Functions</a:t>
            </a:r>
          </a:p>
        </p:txBody>
      </p:sp>
      <p:graphicFrame>
        <p:nvGraphicFramePr>
          <p:cNvPr id="750595" name="Object 3"/>
          <p:cNvGraphicFramePr>
            <a:graphicFrameLocks noChangeAspect="1"/>
          </p:cNvGraphicFramePr>
          <p:nvPr/>
        </p:nvGraphicFramePr>
        <p:xfrm>
          <a:off x="1219200" y="2209800"/>
          <a:ext cx="2508250" cy="2006600"/>
        </p:xfrm>
        <a:graphic>
          <a:graphicData uri="http://schemas.openxmlformats.org/presentationml/2006/ole">
            <p:oleObj spid="_x0000_s15362" name="Equation" r:id="rId3" imgW="1206360" imgH="965160" progId="Equation.3">
              <p:embed/>
            </p:oleObj>
          </a:graphicData>
        </a:graphic>
      </p:graphicFrame>
      <p:pic>
        <p:nvPicPr>
          <p:cNvPr id="750596" name="Picture 4" descr="AN10F18"/>
          <p:cNvPicPr>
            <a:picLocks noChangeAspect="1" noChangeArrowheads="1"/>
          </p:cNvPicPr>
          <p:nvPr/>
        </p:nvPicPr>
        <p:blipFill>
          <a:blip r:embed="rId4"/>
          <a:srcRect/>
          <a:stretch>
            <a:fillRect/>
          </a:stretch>
        </p:blipFill>
        <p:spPr bwMode="auto">
          <a:xfrm>
            <a:off x="4114800" y="1905000"/>
            <a:ext cx="3962400" cy="2468563"/>
          </a:xfrm>
          <a:prstGeom prst="rect">
            <a:avLst/>
          </a:prstGeom>
          <a:noFill/>
        </p:spPr>
      </p:pic>
      <p:sp>
        <p:nvSpPr>
          <p:cNvPr id="750597" name="Text Box 5"/>
          <p:cNvSpPr txBox="1">
            <a:spLocks noChangeArrowheads="1"/>
          </p:cNvSpPr>
          <p:nvPr/>
        </p:nvSpPr>
        <p:spPr bwMode="auto">
          <a:xfrm>
            <a:off x="1676400" y="4876800"/>
            <a:ext cx="6384925" cy="822325"/>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Note that all zeros are at 0 and 1 which forces</a:t>
            </a:r>
          </a:p>
          <a:p>
            <a:r>
              <a:rPr lang="en-US">
                <a:latin typeface="Arial" pitchFamily="34" charset="0"/>
              </a:rPr>
              <a:t>the functions to be smooth over (0,1)</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p:txBody>
          <a:bodyPr/>
          <a:lstStyle/>
          <a:p>
            <a:r>
              <a:rPr lang="en-US"/>
              <a:t>Bernstein Polynomials</a:t>
            </a:r>
          </a:p>
        </p:txBody>
      </p:sp>
      <p:sp>
        <p:nvSpPr>
          <p:cNvPr id="751619" name="Rectangle 3"/>
          <p:cNvSpPr>
            <a:spLocks noGrp="1" noChangeArrowheads="1"/>
          </p:cNvSpPr>
          <p:nvPr>
            <p:ph type="body" idx="1"/>
          </p:nvPr>
        </p:nvSpPr>
        <p:spPr/>
        <p:txBody>
          <a:bodyPr/>
          <a:lstStyle/>
          <a:p>
            <a:pPr>
              <a:lnSpc>
                <a:spcPct val="90000"/>
              </a:lnSpc>
            </a:pPr>
            <a:r>
              <a:rPr lang="en-US" sz="2800" dirty="0"/>
              <a:t>The blending functions are a special case of the Bernstein polynomials</a:t>
            </a:r>
          </a:p>
          <a:p>
            <a:pPr>
              <a:lnSpc>
                <a:spcPct val="90000"/>
              </a:lnSpc>
            </a:pPr>
            <a:endParaRPr lang="en-US" sz="2800" dirty="0"/>
          </a:p>
          <a:p>
            <a:pPr>
              <a:lnSpc>
                <a:spcPct val="90000"/>
              </a:lnSpc>
            </a:pPr>
            <a:endParaRPr lang="en-US" sz="2800" dirty="0"/>
          </a:p>
          <a:p>
            <a:pPr>
              <a:lnSpc>
                <a:spcPct val="90000"/>
              </a:lnSpc>
            </a:pPr>
            <a:r>
              <a:rPr lang="en-US" sz="2800" dirty="0"/>
              <a:t>These polynomials give the blending polynomials for any degree Bezier form</a:t>
            </a:r>
          </a:p>
          <a:p>
            <a:pPr lvl="1">
              <a:lnSpc>
                <a:spcPct val="90000"/>
              </a:lnSpc>
            </a:pPr>
            <a:r>
              <a:rPr lang="en-US" sz="2400" dirty="0"/>
              <a:t>All zeros at 0 and 1</a:t>
            </a:r>
          </a:p>
          <a:p>
            <a:pPr lvl="1">
              <a:lnSpc>
                <a:spcPct val="90000"/>
              </a:lnSpc>
            </a:pPr>
            <a:r>
              <a:rPr lang="en-US" sz="2400" dirty="0"/>
              <a:t>For any degree they all sum to 1</a:t>
            </a:r>
          </a:p>
          <a:p>
            <a:pPr lvl="1">
              <a:lnSpc>
                <a:spcPct val="90000"/>
              </a:lnSpc>
            </a:pPr>
            <a:r>
              <a:rPr lang="en-US" sz="2400" dirty="0"/>
              <a:t>They are all between 0 and 1 inside (0,1) </a:t>
            </a:r>
          </a:p>
        </p:txBody>
      </p:sp>
      <p:graphicFrame>
        <p:nvGraphicFramePr>
          <p:cNvPr id="751620" name="Object 4"/>
          <p:cNvGraphicFramePr>
            <a:graphicFrameLocks noChangeAspect="1"/>
          </p:cNvGraphicFramePr>
          <p:nvPr/>
        </p:nvGraphicFramePr>
        <p:xfrm>
          <a:off x="2057400" y="2438400"/>
          <a:ext cx="4972050" cy="1116013"/>
        </p:xfrm>
        <a:graphic>
          <a:graphicData uri="http://schemas.openxmlformats.org/presentationml/2006/ole">
            <p:oleObj spid="_x0000_s16386" name="Equation" r:id="rId3" imgW="1866600" imgH="419040" progId="Equation.3">
              <p:embed/>
            </p:oleObj>
          </a:graphicData>
        </a:graphic>
      </p:graphicFrame>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685800" y="609600"/>
            <a:ext cx="7772400" cy="838200"/>
          </a:xfrm>
        </p:spPr>
        <p:txBody>
          <a:bodyPr/>
          <a:lstStyle/>
          <a:p>
            <a:r>
              <a:rPr lang="en-US"/>
              <a:t>Convex Hull Property</a:t>
            </a:r>
          </a:p>
        </p:txBody>
      </p:sp>
      <p:sp>
        <p:nvSpPr>
          <p:cNvPr id="752643" name="Rectangle 3"/>
          <p:cNvSpPr>
            <a:spLocks noGrp="1" noChangeArrowheads="1"/>
          </p:cNvSpPr>
          <p:nvPr>
            <p:ph type="body" idx="1"/>
          </p:nvPr>
        </p:nvSpPr>
        <p:spPr>
          <a:xfrm>
            <a:off x="685800" y="1600200"/>
            <a:ext cx="7772400" cy="4495800"/>
          </a:xfrm>
        </p:spPr>
        <p:txBody>
          <a:bodyPr/>
          <a:lstStyle/>
          <a:p>
            <a:r>
              <a:rPr lang="en-US" sz="2800"/>
              <a:t>The properties of the Bernstein polynomials ensure that all Bezier curves lie in the convex hull of their control points</a:t>
            </a:r>
          </a:p>
          <a:p>
            <a:r>
              <a:rPr lang="en-US" sz="2800"/>
              <a:t>Hence, even though we do not interpolate all the data, we cannot be too far away</a:t>
            </a:r>
          </a:p>
        </p:txBody>
      </p:sp>
      <p:sp>
        <p:nvSpPr>
          <p:cNvPr id="752644" name="Freeform 4"/>
          <p:cNvSpPr>
            <a:spLocks/>
          </p:cNvSpPr>
          <p:nvPr/>
        </p:nvSpPr>
        <p:spPr bwMode="auto">
          <a:xfrm>
            <a:off x="2514600" y="4406900"/>
            <a:ext cx="3962400" cy="1308100"/>
          </a:xfrm>
          <a:custGeom>
            <a:avLst/>
            <a:gdLst/>
            <a:ahLst/>
            <a:cxnLst>
              <a:cxn ang="0">
                <a:pos x="0" y="776"/>
              </a:cxn>
              <a:cxn ang="0">
                <a:pos x="1008" y="8"/>
              </a:cxn>
              <a:cxn ang="0">
                <a:pos x="2496" y="824"/>
              </a:cxn>
            </a:cxnLst>
            <a:rect l="0" t="0" r="r" b="b"/>
            <a:pathLst>
              <a:path w="2496" h="824">
                <a:moveTo>
                  <a:pt x="0" y="776"/>
                </a:moveTo>
                <a:cubicBezTo>
                  <a:pt x="296" y="388"/>
                  <a:pt x="592" y="0"/>
                  <a:pt x="1008" y="8"/>
                </a:cubicBezTo>
                <a:cubicBezTo>
                  <a:pt x="1424" y="16"/>
                  <a:pt x="1960" y="420"/>
                  <a:pt x="2496" y="824"/>
                </a:cubicBezTo>
              </a:path>
            </a:pathLst>
          </a:custGeom>
          <a:noFill/>
          <a:ln w="28575" cap="flat" cmpd="sng">
            <a:solidFill>
              <a:schemeClr val="accent2"/>
            </a:solidFill>
            <a:prstDash val="solid"/>
            <a:round/>
            <a:headEnd type="none" w="sm" len="sm"/>
            <a:tailEnd type="none" w="sm" len="sm"/>
          </a:ln>
          <a:effectLst/>
        </p:spPr>
        <p:txBody>
          <a:bodyPr anchor="ctr" anchorCtr="1"/>
          <a:lstStyle/>
          <a:p>
            <a:endParaRPr lang="en-US"/>
          </a:p>
        </p:txBody>
      </p:sp>
      <p:sp>
        <p:nvSpPr>
          <p:cNvPr id="752645" name="Line 5"/>
          <p:cNvSpPr>
            <a:spLocks noChangeShapeType="1"/>
          </p:cNvSpPr>
          <p:nvPr/>
        </p:nvSpPr>
        <p:spPr bwMode="auto">
          <a:xfrm flipV="1">
            <a:off x="2514600" y="4267200"/>
            <a:ext cx="1066800" cy="1371600"/>
          </a:xfrm>
          <a:prstGeom prst="line">
            <a:avLst/>
          </a:prstGeom>
          <a:noFill/>
          <a:ln w="28575">
            <a:solidFill>
              <a:schemeClr val="tx1"/>
            </a:solidFill>
            <a:round/>
            <a:headEnd type="none" w="sm" len="sm"/>
            <a:tailEnd type="none" w="sm" len="sm"/>
          </a:ln>
          <a:effectLst/>
        </p:spPr>
        <p:txBody>
          <a:bodyPr anchor="ctr" anchorCtr="1"/>
          <a:lstStyle/>
          <a:p>
            <a:endParaRPr lang="en-US"/>
          </a:p>
        </p:txBody>
      </p:sp>
      <p:sp>
        <p:nvSpPr>
          <p:cNvPr id="752646" name="Line 6"/>
          <p:cNvSpPr>
            <a:spLocks noChangeShapeType="1"/>
          </p:cNvSpPr>
          <p:nvPr/>
        </p:nvSpPr>
        <p:spPr bwMode="auto">
          <a:xfrm flipH="1" flipV="1">
            <a:off x="4800600" y="4267200"/>
            <a:ext cx="1676400" cy="1447800"/>
          </a:xfrm>
          <a:prstGeom prst="line">
            <a:avLst/>
          </a:prstGeom>
          <a:noFill/>
          <a:ln w="28575">
            <a:solidFill>
              <a:schemeClr val="tx1"/>
            </a:solidFill>
            <a:round/>
            <a:headEnd type="none" w="sm" len="sm"/>
            <a:tailEnd type="none" w="sm" len="sm"/>
          </a:ln>
          <a:effectLst/>
        </p:spPr>
        <p:txBody>
          <a:bodyPr anchor="ctr" anchorCtr="1"/>
          <a:lstStyle/>
          <a:p>
            <a:endParaRPr lang="en-US"/>
          </a:p>
        </p:txBody>
      </p:sp>
      <p:sp>
        <p:nvSpPr>
          <p:cNvPr id="752647" name="Line 7"/>
          <p:cNvSpPr>
            <a:spLocks noChangeShapeType="1"/>
          </p:cNvSpPr>
          <p:nvPr/>
        </p:nvSpPr>
        <p:spPr bwMode="auto">
          <a:xfrm>
            <a:off x="3657600" y="4267200"/>
            <a:ext cx="1143000" cy="0"/>
          </a:xfrm>
          <a:prstGeom prst="line">
            <a:avLst/>
          </a:prstGeom>
          <a:noFill/>
          <a:ln w="28575">
            <a:solidFill>
              <a:schemeClr val="tx1"/>
            </a:solidFill>
            <a:round/>
            <a:headEnd type="none" w="sm" len="sm"/>
            <a:tailEnd type="none" w="sm" len="sm"/>
          </a:ln>
          <a:effectLst/>
        </p:spPr>
        <p:txBody>
          <a:bodyPr anchor="ctr" anchorCtr="1"/>
          <a:lstStyle/>
          <a:p>
            <a:endParaRPr lang="en-US"/>
          </a:p>
        </p:txBody>
      </p:sp>
      <p:sp>
        <p:nvSpPr>
          <p:cNvPr id="752648" name="Line 8"/>
          <p:cNvSpPr>
            <a:spLocks noChangeShapeType="1"/>
          </p:cNvSpPr>
          <p:nvPr/>
        </p:nvSpPr>
        <p:spPr bwMode="auto">
          <a:xfrm>
            <a:off x="2514600" y="5638800"/>
            <a:ext cx="3962400" cy="76200"/>
          </a:xfrm>
          <a:prstGeom prst="line">
            <a:avLst/>
          </a:prstGeom>
          <a:noFill/>
          <a:ln w="28575">
            <a:solidFill>
              <a:schemeClr val="tx1"/>
            </a:solidFill>
            <a:round/>
            <a:headEnd type="none" w="sm" len="sm"/>
            <a:tailEnd type="none" w="sm" len="sm"/>
          </a:ln>
          <a:effectLst/>
        </p:spPr>
        <p:txBody>
          <a:bodyPr anchor="ctr" anchorCtr="1"/>
          <a:lstStyle/>
          <a:p>
            <a:endParaRPr lang="en-US"/>
          </a:p>
        </p:txBody>
      </p:sp>
      <p:sp>
        <p:nvSpPr>
          <p:cNvPr id="752649" name="Oval 9"/>
          <p:cNvSpPr>
            <a:spLocks noChangeArrowheads="1"/>
          </p:cNvSpPr>
          <p:nvPr/>
        </p:nvSpPr>
        <p:spPr bwMode="auto">
          <a:xfrm>
            <a:off x="6400800" y="56388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52650" name="Oval 10"/>
          <p:cNvSpPr>
            <a:spLocks noChangeArrowheads="1"/>
          </p:cNvSpPr>
          <p:nvPr/>
        </p:nvSpPr>
        <p:spPr bwMode="auto">
          <a:xfrm>
            <a:off x="2438400" y="55626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52651" name="Oval 11"/>
          <p:cNvSpPr>
            <a:spLocks noChangeArrowheads="1"/>
          </p:cNvSpPr>
          <p:nvPr/>
        </p:nvSpPr>
        <p:spPr bwMode="auto">
          <a:xfrm>
            <a:off x="3505200" y="41910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52652" name="Oval 12"/>
          <p:cNvSpPr>
            <a:spLocks noChangeArrowheads="1"/>
          </p:cNvSpPr>
          <p:nvPr/>
        </p:nvSpPr>
        <p:spPr bwMode="auto">
          <a:xfrm>
            <a:off x="4724400" y="41910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52653" name="Text Box 13"/>
          <p:cNvSpPr txBox="1">
            <a:spLocks noChangeArrowheads="1"/>
          </p:cNvSpPr>
          <p:nvPr/>
        </p:nvSpPr>
        <p:spPr bwMode="auto">
          <a:xfrm>
            <a:off x="1981200" y="5562600"/>
            <a:ext cx="438150"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0</a:t>
            </a:r>
          </a:p>
        </p:txBody>
      </p:sp>
      <p:sp>
        <p:nvSpPr>
          <p:cNvPr id="752654" name="Text Box 14"/>
          <p:cNvSpPr txBox="1">
            <a:spLocks noChangeArrowheads="1"/>
          </p:cNvSpPr>
          <p:nvPr/>
        </p:nvSpPr>
        <p:spPr bwMode="auto">
          <a:xfrm>
            <a:off x="2895600" y="3886200"/>
            <a:ext cx="438150"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1</a:t>
            </a:r>
          </a:p>
        </p:txBody>
      </p:sp>
      <p:sp>
        <p:nvSpPr>
          <p:cNvPr id="752655" name="Text Box 15"/>
          <p:cNvSpPr txBox="1">
            <a:spLocks noChangeArrowheads="1"/>
          </p:cNvSpPr>
          <p:nvPr/>
        </p:nvSpPr>
        <p:spPr bwMode="auto">
          <a:xfrm>
            <a:off x="5029200" y="3886200"/>
            <a:ext cx="438150"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2</a:t>
            </a:r>
          </a:p>
        </p:txBody>
      </p:sp>
      <p:sp>
        <p:nvSpPr>
          <p:cNvPr id="752656" name="Text Box 16"/>
          <p:cNvSpPr txBox="1">
            <a:spLocks noChangeArrowheads="1"/>
          </p:cNvSpPr>
          <p:nvPr/>
        </p:nvSpPr>
        <p:spPr bwMode="auto">
          <a:xfrm>
            <a:off x="6629400" y="5486400"/>
            <a:ext cx="438150" cy="457200"/>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3</a:t>
            </a:r>
          </a:p>
        </p:txBody>
      </p:sp>
      <p:sp>
        <p:nvSpPr>
          <p:cNvPr id="752657" name="Text Box 17"/>
          <p:cNvSpPr txBox="1">
            <a:spLocks noChangeArrowheads="1"/>
          </p:cNvSpPr>
          <p:nvPr/>
        </p:nvSpPr>
        <p:spPr bwMode="auto">
          <a:xfrm>
            <a:off x="6400800" y="4343400"/>
            <a:ext cx="1709738"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convex hull</a:t>
            </a:r>
          </a:p>
        </p:txBody>
      </p:sp>
      <p:sp>
        <p:nvSpPr>
          <p:cNvPr id="752658" name="Line 18"/>
          <p:cNvSpPr>
            <a:spLocks noChangeShapeType="1"/>
          </p:cNvSpPr>
          <p:nvPr/>
        </p:nvSpPr>
        <p:spPr bwMode="auto">
          <a:xfrm flipH="1">
            <a:off x="5410200" y="4572000"/>
            <a:ext cx="990600" cy="152400"/>
          </a:xfrm>
          <a:prstGeom prst="line">
            <a:avLst/>
          </a:prstGeom>
          <a:noFill/>
          <a:ln w="12700">
            <a:solidFill>
              <a:srgbClr val="FF0000"/>
            </a:solidFill>
            <a:round/>
            <a:headEnd type="none" w="sm" len="sm"/>
            <a:tailEnd type="triangle" w="med" len="med"/>
          </a:ln>
          <a:effectLst/>
        </p:spPr>
        <p:txBody>
          <a:bodyPr anchor="ctr" anchorCtr="1"/>
          <a:lstStyle/>
          <a:p>
            <a:endParaRPr lang="en-US"/>
          </a:p>
        </p:txBody>
      </p:sp>
      <p:sp>
        <p:nvSpPr>
          <p:cNvPr id="752659" name="Text Box 19"/>
          <p:cNvSpPr txBox="1">
            <a:spLocks noChangeArrowheads="1"/>
          </p:cNvSpPr>
          <p:nvPr/>
        </p:nvSpPr>
        <p:spPr bwMode="auto">
          <a:xfrm>
            <a:off x="382588" y="4799013"/>
            <a:ext cx="1878012"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Bezier curve</a:t>
            </a:r>
          </a:p>
        </p:txBody>
      </p:sp>
      <p:sp>
        <p:nvSpPr>
          <p:cNvPr id="752660" name="Line 20"/>
          <p:cNvSpPr>
            <a:spLocks noChangeShapeType="1"/>
          </p:cNvSpPr>
          <p:nvPr/>
        </p:nvSpPr>
        <p:spPr bwMode="auto">
          <a:xfrm flipV="1">
            <a:off x="2438400" y="4495800"/>
            <a:ext cx="1828800" cy="609600"/>
          </a:xfrm>
          <a:prstGeom prst="line">
            <a:avLst/>
          </a:prstGeom>
          <a:noFill/>
          <a:ln w="12700">
            <a:solidFill>
              <a:srgbClr val="FF0000"/>
            </a:solidFill>
            <a:round/>
            <a:headEnd type="none" w="sm" len="sm"/>
            <a:tailEnd type="triangle" w="med" len="med"/>
          </a:ln>
          <a:effectLst/>
        </p:spPr>
        <p:txBody>
          <a:bodyPr anchor="ctr" anchorCtr="1"/>
          <a:lstStyle/>
          <a:p>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6" name="Rectangle 2"/>
          <p:cNvSpPr>
            <a:spLocks noGrp="1" noChangeArrowheads="1"/>
          </p:cNvSpPr>
          <p:nvPr>
            <p:ph type="title"/>
          </p:nvPr>
        </p:nvSpPr>
        <p:spPr/>
        <p:txBody>
          <a:bodyPr/>
          <a:lstStyle/>
          <a:p>
            <a:r>
              <a:rPr lang="en-US"/>
              <a:t>Bezier Patches</a:t>
            </a:r>
          </a:p>
        </p:txBody>
      </p:sp>
      <p:pic>
        <p:nvPicPr>
          <p:cNvPr id="753667" name="Picture 3" descr="AN10F20"/>
          <p:cNvPicPr>
            <a:picLocks noChangeAspect="1" noChangeArrowheads="1"/>
          </p:cNvPicPr>
          <p:nvPr/>
        </p:nvPicPr>
        <p:blipFill>
          <a:blip r:embed="rId3"/>
          <a:srcRect/>
          <a:stretch>
            <a:fillRect/>
          </a:stretch>
        </p:blipFill>
        <p:spPr bwMode="auto">
          <a:xfrm>
            <a:off x="2286000" y="3657600"/>
            <a:ext cx="4986338" cy="1941513"/>
          </a:xfrm>
          <a:prstGeom prst="rect">
            <a:avLst/>
          </a:prstGeom>
          <a:noFill/>
        </p:spPr>
      </p:pic>
      <p:sp>
        <p:nvSpPr>
          <p:cNvPr id="753668" name="Text Box 4"/>
          <p:cNvSpPr txBox="1">
            <a:spLocks noChangeArrowheads="1"/>
          </p:cNvSpPr>
          <p:nvPr/>
        </p:nvSpPr>
        <p:spPr bwMode="auto">
          <a:xfrm>
            <a:off x="688975" y="1828800"/>
            <a:ext cx="7616825"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Using same data array</a:t>
            </a:r>
            <a:r>
              <a:rPr lang="en-US"/>
              <a:t> </a:t>
            </a:r>
            <a:r>
              <a:rPr lang="en-US" b="1"/>
              <a:t>P</a:t>
            </a:r>
            <a:r>
              <a:rPr lang="en-US"/>
              <a:t>=[p</a:t>
            </a:r>
            <a:r>
              <a:rPr lang="en-US" baseline="-25000"/>
              <a:t>ij</a:t>
            </a:r>
            <a:r>
              <a:rPr lang="en-US"/>
              <a:t>] </a:t>
            </a:r>
            <a:r>
              <a:rPr lang="en-US">
                <a:latin typeface="Arial" pitchFamily="34" charset="0"/>
              </a:rPr>
              <a:t>as with interpolating form</a:t>
            </a:r>
          </a:p>
        </p:txBody>
      </p:sp>
      <p:graphicFrame>
        <p:nvGraphicFramePr>
          <p:cNvPr id="753669" name="Object 5"/>
          <p:cNvGraphicFramePr>
            <a:graphicFrameLocks noChangeAspect="1"/>
          </p:cNvGraphicFramePr>
          <p:nvPr/>
        </p:nvGraphicFramePr>
        <p:xfrm>
          <a:off x="1143000" y="2438400"/>
          <a:ext cx="6775450" cy="1103313"/>
        </p:xfrm>
        <a:graphic>
          <a:graphicData uri="http://schemas.openxmlformats.org/presentationml/2006/ole">
            <p:oleObj spid="_x0000_s17410" name="Equation" r:id="rId4" imgW="2730240" imgH="444240" progId="Equation.3">
              <p:embed/>
            </p:oleObj>
          </a:graphicData>
        </a:graphic>
      </p:graphicFrame>
      <p:sp>
        <p:nvSpPr>
          <p:cNvPr id="753670" name="Text Box 6"/>
          <p:cNvSpPr txBox="1">
            <a:spLocks noChangeArrowheads="1"/>
          </p:cNvSpPr>
          <p:nvPr/>
        </p:nvSpPr>
        <p:spPr bwMode="auto">
          <a:xfrm>
            <a:off x="609600" y="3810000"/>
            <a:ext cx="1827213" cy="822325"/>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Patch lies in</a:t>
            </a:r>
          </a:p>
          <a:p>
            <a:r>
              <a:rPr lang="en-US">
                <a:latin typeface="Arial" pitchFamily="34" charset="0"/>
              </a:rPr>
              <a:t>convex hull</a:t>
            </a:r>
          </a:p>
        </p:txBody>
      </p:sp>
      <p:sp>
        <p:nvSpPr>
          <p:cNvPr id="753671" name="Line 7"/>
          <p:cNvSpPr>
            <a:spLocks noChangeShapeType="1"/>
          </p:cNvSpPr>
          <p:nvPr/>
        </p:nvSpPr>
        <p:spPr bwMode="auto">
          <a:xfrm>
            <a:off x="2438400" y="4191000"/>
            <a:ext cx="1371600" cy="304800"/>
          </a:xfrm>
          <a:prstGeom prst="line">
            <a:avLst/>
          </a:prstGeom>
          <a:noFill/>
          <a:ln w="12700">
            <a:solidFill>
              <a:srgbClr val="FF0000"/>
            </a:solidFill>
            <a:round/>
            <a:headEnd type="none" w="sm" len="sm"/>
            <a:tailEnd type="triangle" w="med" len="med"/>
          </a:ln>
          <a:effectLst/>
        </p:spPr>
        <p:txBody>
          <a:bodyPr anchor="ctr" anchorCtr="1"/>
          <a:lstStyle/>
          <a:p>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en-US"/>
              <a:t>Analysis</a:t>
            </a:r>
          </a:p>
        </p:txBody>
      </p:sp>
      <p:sp>
        <p:nvSpPr>
          <p:cNvPr id="754691" name="Rectangle 3"/>
          <p:cNvSpPr>
            <a:spLocks noGrp="1" noChangeArrowheads="1"/>
          </p:cNvSpPr>
          <p:nvPr>
            <p:ph type="body" idx="1"/>
          </p:nvPr>
        </p:nvSpPr>
        <p:spPr>
          <a:xfrm>
            <a:off x="685800" y="1600200"/>
            <a:ext cx="8001000" cy="4724400"/>
          </a:xfrm>
        </p:spPr>
        <p:txBody>
          <a:bodyPr/>
          <a:lstStyle/>
          <a:p>
            <a:pPr>
              <a:lnSpc>
                <a:spcPct val="90000"/>
              </a:lnSpc>
            </a:pPr>
            <a:r>
              <a:rPr lang="en-US" sz="2800"/>
              <a:t>Although the Bezier form is much better than the interpolating form, we have the derivatives are not continuous at join points</a:t>
            </a:r>
          </a:p>
          <a:p>
            <a:pPr>
              <a:lnSpc>
                <a:spcPct val="90000"/>
              </a:lnSpc>
            </a:pPr>
            <a:r>
              <a:rPr lang="en-US" sz="2800"/>
              <a:t>Can we do better?</a:t>
            </a:r>
          </a:p>
          <a:p>
            <a:pPr lvl="1">
              <a:lnSpc>
                <a:spcPct val="90000"/>
              </a:lnSpc>
            </a:pPr>
            <a:r>
              <a:rPr lang="en-US"/>
              <a:t>Go to higher order Bezier</a:t>
            </a:r>
          </a:p>
          <a:p>
            <a:pPr lvl="2">
              <a:lnSpc>
                <a:spcPct val="90000"/>
              </a:lnSpc>
            </a:pPr>
            <a:r>
              <a:rPr lang="en-US" sz="2800"/>
              <a:t>More work</a:t>
            </a:r>
          </a:p>
          <a:p>
            <a:pPr lvl="2">
              <a:lnSpc>
                <a:spcPct val="90000"/>
              </a:lnSpc>
            </a:pPr>
            <a:r>
              <a:rPr lang="en-US" sz="2800"/>
              <a:t>Derivative continuity still only approximate</a:t>
            </a:r>
          </a:p>
          <a:p>
            <a:pPr lvl="2">
              <a:lnSpc>
                <a:spcPct val="90000"/>
              </a:lnSpc>
            </a:pPr>
            <a:r>
              <a:rPr lang="en-US" sz="2800"/>
              <a:t>Supported by OpenGL</a:t>
            </a:r>
          </a:p>
          <a:p>
            <a:pPr lvl="1">
              <a:lnSpc>
                <a:spcPct val="90000"/>
              </a:lnSpc>
            </a:pPr>
            <a:r>
              <a:rPr lang="en-US" sz="3200"/>
              <a:t>Apply different conditions </a:t>
            </a:r>
          </a:p>
          <a:p>
            <a:pPr lvl="2">
              <a:lnSpc>
                <a:spcPct val="90000"/>
              </a:lnSpc>
            </a:pPr>
            <a:r>
              <a:rPr lang="en-US" sz="2800"/>
              <a:t>Tricky without letting order increase</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a:t>B-Splines</a:t>
            </a:r>
          </a:p>
        </p:txBody>
      </p:sp>
      <p:sp>
        <p:nvSpPr>
          <p:cNvPr id="755715" name="Rectangle 3"/>
          <p:cNvSpPr>
            <a:spLocks noGrp="1" noChangeArrowheads="1"/>
          </p:cNvSpPr>
          <p:nvPr>
            <p:ph type="body" idx="1"/>
          </p:nvPr>
        </p:nvSpPr>
        <p:spPr/>
        <p:txBody>
          <a:bodyPr/>
          <a:lstStyle/>
          <a:p>
            <a:r>
              <a:rPr lang="en-US" sz="2400" u="sng"/>
              <a:t>B</a:t>
            </a:r>
            <a:r>
              <a:rPr lang="en-US" sz="2400"/>
              <a:t>asis splines: use the data at </a:t>
            </a:r>
            <a:r>
              <a:rPr lang="en-US" sz="2400" b="1">
                <a:latin typeface="Times New Roman" pitchFamily="18" charset="0"/>
              </a:rPr>
              <a:t>p</a:t>
            </a:r>
            <a:r>
              <a:rPr lang="en-US" sz="2400">
                <a:latin typeface="Times New Roman" pitchFamily="18" charset="0"/>
              </a:rPr>
              <a:t>=[p</a:t>
            </a:r>
            <a:r>
              <a:rPr lang="en-US" sz="2400" baseline="-25000">
                <a:latin typeface="Times New Roman" pitchFamily="18" charset="0"/>
              </a:rPr>
              <a:t>i-2</a:t>
            </a:r>
            <a:r>
              <a:rPr lang="en-US" sz="2400">
                <a:latin typeface="Times New Roman" pitchFamily="18" charset="0"/>
              </a:rPr>
              <a:t> p</a:t>
            </a:r>
            <a:r>
              <a:rPr lang="en-US" sz="2400" baseline="-25000">
                <a:latin typeface="Times New Roman" pitchFamily="18" charset="0"/>
              </a:rPr>
              <a:t>i-1</a:t>
            </a:r>
            <a:r>
              <a:rPr lang="en-US" sz="2400">
                <a:latin typeface="Times New Roman" pitchFamily="18" charset="0"/>
              </a:rPr>
              <a:t> p</a:t>
            </a:r>
            <a:r>
              <a:rPr lang="en-US" sz="2400" baseline="-25000">
                <a:latin typeface="Times New Roman" pitchFamily="18" charset="0"/>
              </a:rPr>
              <a:t>i</a:t>
            </a:r>
            <a:r>
              <a:rPr lang="en-US" sz="2400">
                <a:latin typeface="Times New Roman" pitchFamily="18" charset="0"/>
              </a:rPr>
              <a:t> p</a:t>
            </a:r>
            <a:r>
              <a:rPr lang="en-US" sz="2400" baseline="-25000">
                <a:latin typeface="Times New Roman" pitchFamily="18" charset="0"/>
              </a:rPr>
              <a:t>i-1</a:t>
            </a:r>
            <a:r>
              <a:rPr lang="en-US" sz="2400">
                <a:latin typeface="Times New Roman" pitchFamily="18" charset="0"/>
              </a:rPr>
              <a:t>]</a:t>
            </a:r>
            <a:r>
              <a:rPr lang="en-US" sz="2400" baseline="30000">
                <a:latin typeface="Times New Roman" pitchFamily="18" charset="0"/>
              </a:rPr>
              <a:t>T </a:t>
            </a:r>
            <a:r>
              <a:rPr lang="en-US" sz="2400"/>
              <a:t>to define curve only between </a:t>
            </a:r>
            <a:r>
              <a:rPr lang="en-US" sz="2400">
                <a:latin typeface="Times New Roman" pitchFamily="18" charset="0"/>
              </a:rPr>
              <a:t>p</a:t>
            </a:r>
            <a:r>
              <a:rPr lang="en-US" sz="2400" baseline="-25000">
                <a:latin typeface="Times New Roman" pitchFamily="18" charset="0"/>
              </a:rPr>
              <a:t>i-1</a:t>
            </a:r>
            <a:r>
              <a:rPr lang="en-US" sz="2400">
                <a:latin typeface="Times New Roman" pitchFamily="18" charset="0"/>
              </a:rPr>
              <a:t> </a:t>
            </a:r>
            <a:r>
              <a:rPr lang="en-US" sz="2400"/>
              <a:t>and </a:t>
            </a:r>
            <a:r>
              <a:rPr lang="en-US" sz="2400">
                <a:latin typeface="Times New Roman" pitchFamily="18" charset="0"/>
              </a:rPr>
              <a:t>p</a:t>
            </a:r>
            <a:r>
              <a:rPr lang="en-US" sz="2400" baseline="-25000">
                <a:latin typeface="Times New Roman" pitchFamily="18" charset="0"/>
              </a:rPr>
              <a:t>i</a:t>
            </a:r>
          </a:p>
          <a:p>
            <a:r>
              <a:rPr lang="en-US" sz="2400"/>
              <a:t>Allows us to apply more continuity conditions to each segment</a:t>
            </a:r>
          </a:p>
          <a:p>
            <a:r>
              <a:rPr lang="en-US" sz="2400"/>
              <a:t>For cubics, we can have continuity of function, first and second derivatives at join points</a:t>
            </a:r>
          </a:p>
          <a:p>
            <a:r>
              <a:rPr lang="en-US" sz="2400"/>
              <a:t>Cost is 3 times as much work for curves</a:t>
            </a:r>
          </a:p>
          <a:p>
            <a:pPr lvl="1"/>
            <a:r>
              <a:rPr lang="en-US" sz="2400"/>
              <a:t>Add one new point each time rather than three</a:t>
            </a:r>
          </a:p>
          <a:p>
            <a:r>
              <a:rPr lang="en-US" sz="2400"/>
              <a:t>For surfaces,</a:t>
            </a:r>
            <a:r>
              <a:rPr lang="en-US" sz="2800"/>
              <a:t> </a:t>
            </a:r>
            <a:r>
              <a:rPr lang="en-US" sz="2400"/>
              <a:t>we do 9 times as much work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1026"/>
          <p:cNvSpPr>
            <a:spLocks noGrp="1" noChangeArrowheads="1"/>
          </p:cNvSpPr>
          <p:nvPr>
            <p:ph idx="1"/>
          </p:nvPr>
        </p:nvSpPr>
        <p:spPr>
          <a:xfrm>
            <a:off x="685800" y="457200"/>
            <a:ext cx="7696200" cy="5638800"/>
          </a:xfrm>
        </p:spPr>
        <p:txBody>
          <a:bodyPr>
            <a:normAutofit lnSpcReduction="10000"/>
          </a:bodyPr>
          <a:lstStyle/>
          <a:p>
            <a:pPr lvl="1"/>
            <a:r>
              <a:rPr lang="en-US"/>
              <a:t>1. String</a:t>
            </a:r>
          </a:p>
          <a:p>
            <a:pPr lvl="2"/>
            <a:r>
              <a:rPr lang="en-US"/>
              <a:t>a device that provides ASCII strings to the user program.</a:t>
            </a:r>
          </a:p>
          <a:p>
            <a:pPr lvl="2"/>
            <a:r>
              <a:rPr lang="en-US"/>
              <a:t>Most windowing systems and OpenGL do not distinguish between a logical string device and the keyboard.</a:t>
            </a:r>
          </a:p>
          <a:p>
            <a:pPr lvl="1"/>
            <a:r>
              <a:rPr lang="en-US"/>
              <a:t>2. Locator</a:t>
            </a:r>
          </a:p>
          <a:p>
            <a:pPr lvl="2"/>
            <a:r>
              <a:rPr lang="en-US"/>
              <a:t>a device that provides a position in world coordinates to the user program.  </a:t>
            </a:r>
          </a:p>
          <a:p>
            <a:pPr lvl="3"/>
            <a:r>
              <a:rPr lang="en-US"/>
              <a:t>It is usually implemented via a pointing device, such as a mouse or a trackball.</a:t>
            </a:r>
          </a:p>
          <a:p>
            <a:pPr lvl="2"/>
            <a:r>
              <a:rPr lang="en-US"/>
              <a:t>In OpenGL we usually have to do the conversion from screen coordinates to world coordinates within our own programs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998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998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699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998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99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998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99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6" grpId="0" build="p" bldLvl="2"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p:txBody>
          <a:bodyPr/>
          <a:lstStyle/>
          <a:p>
            <a:r>
              <a:rPr lang="en-US"/>
              <a:t>Cubic B-spline</a:t>
            </a:r>
          </a:p>
        </p:txBody>
      </p:sp>
      <p:pic>
        <p:nvPicPr>
          <p:cNvPr id="756739" name="Picture 3" descr="AN10F22"/>
          <p:cNvPicPr>
            <a:picLocks noChangeAspect="1" noChangeArrowheads="1"/>
          </p:cNvPicPr>
          <p:nvPr/>
        </p:nvPicPr>
        <p:blipFill>
          <a:blip r:embed="rId4"/>
          <a:srcRect/>
          <a:stretch>
            <a:fillRect/>
          </a:stretch>
        </p:blipFill>
        <p:spPr bwMode="auto">
          <a:xfrm>
            <a:off x="4953000" y="3352800"/>
            <a:ext cx="3694113" cy="2060575"/>
          </a:xfrm>
          <a:prstGeom prst="rect">
            <a:avLst/>
          </a:prstGeom>
          <a:noFill/>
        </p:spPr>
      </p:pic>
      <p:graphicFrame>
        <p:nvGraphicFramePr>
          <p:cNvPr id="756740" name="Object 4"/>
          <p:cNvGraphicFramePr>
            <a:graphicFrameLocks noChangeAspect="1"/>
          </p:cNvGraphicFramePr>
          <p:nvPr/>
        </p:nvGraphicFramePr>
        <p:xfrm>
          <a:off x="1066800" y="3429000"/>
          <a:ext cx="3705225" cy="2068513"/>
        </p:xfrm>
        <a:graphic>
          <a:graphicData uri="http://schemas.openxmlformats.org/presentationml/2006/ole">
            <p:oleObj spid="_x0000_s18434" name="Equation" r:id="rId5" imgW="1638000" imgH="914400" progId="Equation.3">
              <p:embed/>
            </p:oleObj>
          </a:graphicData>
        </a:graphic>
      </p:graphicFrame>
      <p:sp>
        <p:nvSpPr>
          <p:cNvPr id="756741" name="Text Box 5"/>
          <p:cNvSpPr txBox="1">
            <a:spLocks noChangeArrowheads="1"/>
          </p:cNvSpPr>
          <p:nvPr/>
        </p:nvSpPr>
        <p:spPr bwMode="auto">
          <a:xfrm>
            <a:off x="2286000" y="2057400"/>
            <a:ext cx="4114800" cy="519113"/>
          </a:xfrm>
          <a:prstGeom prst="rect">
            <a:avLst/>
          </a:prstGeom>
          <a:noFill/>
          <a:ln w="12700">
            <a:noFill/>
            <a:miter lim="800000"/>
            <a:headEnd type="none" w="sm" len="sm"/>
            <a:tailEnd type="none" w="sm" len="sm"/>
          </a:ln>
          <a:effectLst/>
        </p:spPr>
        <p:txBody>
          <a:bodyPr anchorCtr="1">
            <a:spAutoFit/>
          </a:bodyPr>
          <a:lstStyle/>
          <a:p>
            <a:r>
              <a:rPr lang="en-US" sz="2800"/>
              <a:t>p(u) = </a:t>
            </a:r>
            <a:r>
              <a:rPr lang="en-US" sz="2800" b="1"/>
              <a:t>u</a:t>
            </a:r>
            <a:r>
              <a:rPr lang="en-US" sz="2800" baseline="30000"/>
              <a:t>T</a:t>
            </a:r>
            <a:r>
              <a:rPr lang="en-US" sz="2800" b="1"/>
              <a:t>M</a:t>
            </a:r>
            <a:r>
              <a:rPr lang="en-US" sz="2800" i="1" baseline="-25000"/>
              <a:t>S</a:t>
            </a:r>
            <a:r>
              <a:rPr lang="en-US" sz="2800" b="1"/>
              <a:t>p </a:t>
            </a:r>
            <a:r>
              <a:rPr lang="en-US" sz="2800"/>
              <a:t>=</a:t>
            </a:r>
            <a:r>
              <a:rPr lang="en-US" sz="2800" b="1"/>
              <a:t> b(</a:t>
            </a:r>
            <a:r>
              <a:rPr lang="en-US" sz="2800"/>
              <a:t>u</a:t>
            </a:r>
            <a:r>
              <a:rPr lang="en-US" sz="2800" b="1"/>
              <a:t>)</a:t>
            </a:r>
            <a:r>
              <a:rPr lang="en-US" sz="2800" baseline="30000"/>
              <a:t>T</a:t>
            </a:r>
            <a:r>
              <a:rPr lang="en-US" sz="2800" b="1"/>
              <a:t>p</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a:xfrm>
            <a:off x="685800" y="609600"/>
            <a:ext cx="7772400" cy="762000"/>
          </a:xfrm>
        </p:spPr>
        <p:txBody>
          <a:bodyPr/>
          <a:lstStyle/>
          <a:p>
            <a:r>
              <a:rPr lang="en-US"/>
              <a:t>Blending Functions</a:t>
            </a:r>
          </a:p>
        </p:txBody>
      </p:sp>
      <p:graphicFrame>
        <p:nvGraphicFramePr>
          <p:cNvPr id="757763" name="Object 3"/>
          <p:cNvGraphicFramePr>
            <a:graphicFrameLocks noChangeAspect="1"/>
          </p:cNvGraphicFramePr>
          <p:nvPr/>
        </p:nvGraphicFramePr>
        <p:xfrm>
          <a:off x="685800" y="1828800"/>
          <a:ext cx="3616325" cy="2006600"/>
        </p:xfrm>
        <a:graphic>
          <a:graphicData uri="http://schemas.openxmlformats.org/presentationml/2006/ole">
            <p:oleObj spid="_x0000_s19458" name="Equation" r:id="rId3" imgW="1739880" imgH="965160" progId="Equation.3">
              <p:embed/>
            </p:oleObj>
          </a:graphicData>
        </a:graphic>
      </p:graphicFrame>
      <p:pic>
        <p:nvPicPr>
          <p:cNvPr id="757764" name="Picture 4" descr="AN10F23"/>
          <p:cNvPicPr>
            <a:picLocks noChangeAspect="1" noChangeArrowheads="1"/>
          </p:cNvPicPr>
          <p:nvPr/>
        </p:nvPicPr>
        <p:blipFill>
          <a:blip r:embed="rId4"/>
          <a:srcRect/>
          <a:stretch>
            <a:fillRect/>
          </a:stretch>
        </p:blipFill>
        <p:spPr bwMode="auto">
          <a:xfrm>
            <a:off x="5029200" y="1600200"/>
            <a:ext cx="3103563" cy="2228850"/>
          </a:xfrm>
          <a:prstGeom prst="rect">
            <a:avLst/>
          </a:prstGeom>
          <a:noFill/>
        </p:spPr>
      </p:pic>
      <p:pic>
        <p:nvPicPr>
          <p:cNvPr id="757765" name="Picture 5" descr="AN10F24"/>
          <p:cNvPicPr>
            <a:picLocks noChangeAspect="1" noChangeArrowheads="1"/>
          </p:cNvPicPr>
          <p:nvPr/>
        </p:nvPicPr>
        <p:blipFill>
          <a:blip r:embed="rId5"/>
          <a:srcRect/>
          <a:stretch>
            <a:fillRect/>
          </a:stretch>
        </p:blipFill>
        <p:spPr bwMode="auto">
          <a:xfrm>
            <a:off x="4648200" y="4267200"/>
            <a:ext cx="2743200" cy="1617663"/>
          </a:xfrm>
          <a:prstGeom prst="rect">
            <a:avLst/>
          </a:prstGeom>
          <a:noFill/>
        </p:spPr>
      </p:pic>
      <p:sp>
        <p:nvSpPr>
          <p:cNvPr id="757766" name="Text Box 6"/>
          <p:cNvSpPr txBox="1">
            <a:spLocks noChangeArrowheads="1"/>
          </p:cNvSpPr>
          <p:nvPr/>
        </p:nvSpPr>
        <p:spPr bwMode="auto">
          <a:xfrm>
            <a:off x="1296988" y="4876800"/>
            <a:ext cx="2911475"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convex hull property</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685800" y="609600"/>
            <a:ext cx="7772400" cy="838200"/>
          </a:xfrm>
        </p:spPr>
        <p:txBody>
          <a:bodyPr/>
          <a:lstStyle/>
          <a:p>
            <a:r>
              <a:rPr lang="en-US"/>
              <a:t>B-Spline Patches</a:t>
            </a:r>
          </a:p>
        </p:txBody>
      </p:sp>
      <p:graphicFrame>
        <p:nvGraphicFramePr>
          <p:cNvPr id="758787" name="Object 3"/>
          <p:cNvGraphicFramePr>
            <a:graphicFrameLocks noChangeAspect="1"/>
          </p:cNvGraphicFramePr>
          <p:nvPr>
            <p:ph type="body" idx="1"/>
          </p:nvPr>
        </p:nvGraphicFramePr>
        <p:xfrm>
          <a:off x="914400" y="1676400"/>
          <a:ext cx="7735888" cy="1265238"/>
        </p:xfrm>
        <a:graphic>
          <a:graphicData uri="http://schemas.openxmlformats.org/presentationml/2006/ole">
            <p:oleObj spid="_x0000_s20482" name="Equation" r:id="rId3" imgW="2717640" imgH="444240" progId="Equation.3">
              <p:embed/>
            </p:oleObj>
          </a:graphicData>
        </a:graphic>
      </p:graphicFrame>
      <p:pic>
        <p:nvPicPr>
          <p:cNvPr id="758788" name="Picture 4" descr="AN10F27"/>
          <p:cNvPicPr>
            <a:picLocks noChangeAspect="1" noChangeArrowheads="1"/>
          </p:cNvPicPr>
          <p:nvPr/>
        </p:nvPicPr>
        <p:blipFill>
          <a:blip r:embed="rId4"/>
          <a:srcRect/>
          <a:stretch>
            <a:fillRect/>
          </a:stretch>
        </p:blipFill>
        <p:spPr bwMode="auto">
          <a:xfrm>
            <a:off x="2286000" y="3581400"/>
            <a:ext cx="5519738" cy="2084388"/>
          </a:xfrm>
          <a:prstGeom prst="rect">
            <a:avLst/>
          </a:prstGeom>
          <a:noFill/>
        </p:spPr>
      </p:pic>
      <p:sp>
        <p:nvSpPr>
          <p:cNvPr id="758789" name="Text Box 5"/>
          <p:cNvSpPr txBox="1">
            <a:spLocks noChangeArrowheads="1"/>
          </p:cNvSpPr>
          <p:nvPr/>
        </p:nvSpPr>
        <p:spPr bwMode="auto">
          <a:xfrm>
            <a:off x="4116388" y="2971800"/>
            <a:ext cx="4284662"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defined over only 1/9 of region</a:t>
            </a:r>
          </a:p>
        </p:txBody>
      </p:sp>
      <p:sp>
        <p:nvSpPr>
          <p:cNvPr id="758790" name="Line 6"/>
          <p:cNvSpPr>
            <a:spLocks noChangeShapeType="1"/>
          </p:cNvSpPr>
          <p:nvPr/>
        </p:nvSpPr>
        <p:spPr bwMode="auto">
          <a:xfrm flipH="1">
            <a:off x="5257800" y="3429000"/>
            <a:ext cx="609600" cy="990600"/>
          </a:xfrm>
          <a:prstGeom prst="line">
            <a:avLst/>
          </a:prstGeom>
          <a:noFill/>
          <a:ln w="12700">
            <a:solidFill>
              <a:srgbClr val="FF0000"/>
            </a:solidFill>
            <a:round/>
            <a:headEnd type="none" w="sm" len="sm"/>
            <a:tailEnd type="triangle" w="med" len="med"/>
          </a:ln>
          <a:effectLst/>
        </p:spPr>
        <p:txBody>
          <a:bodyPr anchor="ctr" anchorCtr="1"/>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idx="1"/>
          </p:nvPr>
        </p:nvSpPr>
        <p:spPr>
          <a:xfrm>
            <a:off x="685800" y="457200"/>
            <a:ext cx="7696200" cy="5638800"/>
          </a:xfrm>
        </p:spPr>
        <p:txBody>
          <a:bodyPr/>
          <a:lstStyle/>
          <a:p>
            <a:pPr lvl="1"/>
            <a:r>
              <a:rPr lang="en-US"/>
              <a:t>3. Pick</a:t>
            </a:r>
          </a:p>
          <a:p>
            <a:pPr lvl="2"/>
            <a:r>
              <a:rPr lang="en-US"/>
              <a:t>a device that returns the identifier of an object to the user program.</a:t>
            </a:r>
          </a:p>
          <a:p>
            <a:pPr lvl="3"/>
            <a:r>
              <a:rPr lang="en-US"/>
              <a:t>It is usually implemented with the same device as the locator, but has a separate software interface</a:t>
            </a:r>
          </a:p>
          <a:p>
            <a:pPr lvl="2"/>
            <a:r>
              <a:rPr lang="en-US"/>
              <a:t>In OpenGL, we can use a process called </a:t>
            </a:r>
            <a:r>
              <a:rPr lang="en-US" i="1"/>
              <a:t>selection</a:t>
            </a:r>
            <a:r>
              <a:rPr lang="en-US"/>
              <a:t> to accomplish picking.</a:t>
            </a:r>
          </a:p>
          <a:p>
            <a:pPr lvl="4"/>
            <a:endParaRPr lang="en-US"/>
          </a:p>
          <a:p>
            <a:pPr lvl="1"/>
            <a:r>
              <a:rPr lang="en-US"/>
              <a:t>4. Choice</a:t>
            </a:r>
          </a:p>
          <a:p>
            <a:pPr lvl="2"/>
            <a:r>
              <a:rPr lang="en-US"/>
              <a:t>a device that allows the user to select one of a discrete number of options.</a:t>
            </a:r>
          </a:p>
          <a:p>
            <a:pPr lvl="2"/>
            <a:r>
              <a:rPr lang="en-US"/>
              <a:t>In OpenGL we can use various widgets provided by the windowing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710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10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10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10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10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101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710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0"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idx="1"/>
          </p:nvPr>
        </p:nvSpPr>
        <p:spPr>
          <a:xfrm>
            <a:off x="685800" y="457200"/>
            <a:ext cx="7696200" cy="5638800"/>
          </a:xfrm>
        </p:spPr>
        <p:txBody>
          <a:bodyPr/>
          <a:lstStyle/>
          <a:p>
            <a:pPr lvl="1"/>
            <a:r>
              <a:rPr lang="en-US"/>
              <a:t>5. Dial</a:t>
            </a:r>
          </a:p>
          <a:p>
            <a:pPr lvl="2"/>
            <a:r>
              <a:rPr lang="en-US"/>
              <a:t>Dials provide analog input to the user program</a:t>
            </a:r>
          </a:p>
          <a:p>
            <a:pPr lvl="2"/>
            <a:r>
              <a:rPr lang="en-US"/>
              <a:t>Here again widgets provide this facility through graphical devices, such as slidebars</a:t>
            </a:r>
          </a:p>
          <a:p>
            <a:pPr lvl="2"/>
            <a:endParaRPr lang="en-US"/>
          </a:p>
          <a:p>
            <a:pPr lvl="1"/>
            <a:r>
              <a:rPr lang="en-US"/>
              <a:t>6. Stroke</a:t>
            </a:r>
          </a:p>
          <a:p>
            <a:pPr lvl="2"/>
            <a:r>
              <a:rPr lang="en-US"/>
              <a:t>A device that returns an array of locations.</a:t>
            </a:r>
          </a:p>
          <a:p>
            <a:pPr lvl="2"/>
            <a:r>
              <a:rPr lang="en-US"/>
              <a:t>Although we can think of a stroke as similar to multiple locators, it is often implemented such that an action, such as pushing down a mouse button, starts the transfer of data into the specified array, and a second action, such as the releasing of the button, ends the transfer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720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720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72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203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7203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4" grpId="0" build="p" bldLvl="2"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idx="1"/>
          </p:nvPr>
        </p:nvSpPr>
        <p:spPr>
          <a:xfrm>
            <a:off x="685800" y="457200"/>
            <a:ext cx="7772400" cy="5638800"/>
          </a:xfrm>
        </p:spPr>
        <p:txBody>
          <a:bodyPr/>
          <a:lstStyle/>
          <a:p>
            <a:r>
              <a:rPr lang="en-US"/>
              <a:t>2.3 Measure and Trigger</a:t>
            </a:r>
          </a:p>
          <a:p>
            <a:pPr lvl="1"/>
            <a:r>
              <a:rPr lang="en-US"/>
              <a:t>The manner by which physical and logical input devices provide input to an application program can be described in terms of two entities:</a:t>
            </a:r>
          </a:p>
          <a:p>
            <a:pPr lvl="2"/>
            <a:r>
              <a:rPr lang="en-US"/>
              <a:t>Measure -- what is returned</a:t>
            </a:r>
          </a:p>
          <a:p>
            <a:pPr lvl="2"/>
            <a:r>
              <a:rPr lang="en-US"/>
              <a:t>Trigger -- when it is returned</a:t>
            </a:r>
          </a:p>
          <a:p>
            <a:pPr lvl="2"/>
            <a:endParaRPr lang="en-US"/>
          </a:p>
          <a:p>
            <a:pPr lvl="2"/>
            <a:r>
              <a:rPr lang="en-US"/>
              <a:t>Measure can also include status information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685800" y="457200"/>
            <a:ext cx="7772400" cy="5638800"/>
          </a:xfrm>
        </p:spPr>
        <p:txBody>
          <a:bodyPr/>
          <a:lstStyle/>
          <a:p>
            <a:r>
              <a:rPr lang="en-US"/>
              <a:t>2.4 Input Modes</a:t>
            </a:r>
          </a:p>
          <a:p>
            <a:pPr lvl="1"/>
            <a:r>
              <a:rPr lang="en-US"/>
              <a:t>We can obtain the measure of a device in  three distinct modes.</a:t>
            </a:r>
          </a:p>
          <a:p>
            <a:pPr lvl="2"/>
            <a:r>
              <a:rPr lang="en-US"/>
              <a:t>Each mode is defined by the relationship between the measure process and the trigger.</a:t>
            </a:r>
          </a:p>
          <a:p>
            <a:pPr lvl="2"/>
            <a:endParaRPr lang="en-US"/>
          </a:p>
          <a:p>
            <a:pPr lvl="2"/>
            <a:r>
              <a:rPr lang="en-US"/>
              <a:t>The three modes are:</a:t>
            </a:r>
          </a:p>
          <a:p>
            <a:pPr lvl="3"/>
            <a:r>
              <a:rPr lang="en-US"/>
              <a:t>Request Mode</a:t>
            </a:r>
          </a:p>
          <a:p>
            <a:pPr lvl="3"/>
            <a:r>
              <a:rPr lang="en-US"/>
              <a:t>Sample-Mode</a:t>
            </a:r>
          </a:p>
          <a:p>
            <a:pPr lvl="3"/>
            <a:r>
              <a:rPr lang="en-US"/>
              <a:t>Event Mode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idx="1"/>
          </p:nvPr>
        </p:nvSpPr>
        <p:spPr>
          <a:xfrm>
            <a:off x="685800" y="457200"/>
            <a:ext cx="7772400" cy="5638800"/>
          </a:xfrm>
        </p:spPr>
        <p:txBody>
          <a:bodyPr/>
          <a:lstStyle/>
          <a:p>
            <a:pPr lvl="1"/>
            <a:r>
              <a:rPr lang="en-US"/>
              <a:t>Request Mode:</a:t>
            </a:r>
          </a:p>
          <a:p>
            <a:pPr lvl="2"/>
            <a:r>
              <a:rPr lang="en-US"/>
              <a:t>The measure of the device is not returned to the program until the device is triggered.</a:t>
            </a:r>
          </a:p>
          <a:p>
            <a:pPr lvl="2"/>
            <a:endParaRPr lang="en-US"/>
          </a:p>
          <a:p>
            <a:pPr lvl="2"/>
            <a:r>
              <a:rPr lang="en-US"/>
              <a:t>This mode is standard in non-graphical applications such as typical C programs</a:t>
            </a:r>
          </a:p>
          <a:p>
            <a:pPr lvl="3"/>
            <a:r>
              <a:rPr lang="en-US"/>
              <a:t>input is buffered until the trigger is hit</a:t>
            </a:r>
          </a:p>
          <a:p>
            <a:pPr lvl="3"/>
            <a:r>
              <a:rPr lang="en-US"/>
              <a:t>for scanf( ) the trigger is the “enter” key.</a:t>
            </a:r>
          </a:p>
        </p:txBody>
      </p:sp>
      <p:pic>
        <p:nvPicPr>
          <p:cNvPr id="173059" name="Picture 3" descr="an03f08"/>
          <p:cNvPicPr>
            <a:picLocks noChangeAspect="1" noChangeArrowheads="1"/>
          </p:cNvPicPr>
          <p:nvPr/>
        </p:nvPicPr>
        <p:blipFill>
          <a:blip r:embed="rId2"/>
          <a:srcRect/>
          <a:stretch>
            <a:fillRect/>
          </a:stretch>
        </p:blipFill>
        <p:spPr bwMode="auto">
          <a:xfrm>
            <a:off x="1752600" y="3962400"/>
            <a:ext cx="6477000" cy="9207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idx="1"/>
          </p:nvPr>
        </p:nvSpPr>
        <p:spPr>
          <a:xfrm>
            <a:off x="685800" y="457200"/>
            <a:ext cx="7772400" cy="5638800"/>
          </a:xfrm>
        </p:spPr>
        <p:txBody>
          <a:bodyPr/>
          <a:lstStyle/>
          <a:p>
            <a:pPr lvl="1"/>
            <a:r>
              <a:rPr lang="en-US"/>
              <a:t>Sample Mode:</a:t>
            </a:r>
          </a:p>
          <a:p>
            <a:pPr lvl="3"/>
            <a:r>
              <a:rPr lang="en-US"/>
              <a:t>The input is immediate</a:t>
            </a:r>
          </a:p>
          <a:p>
            <a:pPr lvl="3"/>
            <a:r>
              <a:rPr lang="en-US"/>
              <a:t>As soon as the function call in the user program is encountered, the measure is returned.</a:t>
            </a:r>
          </a:p>
          <a:p>
            <a:pPr lvl="3"/>
            <a:r>
              <a:rPr lang="en-US"/>
              <a:t>Both request mode and sample mode are useful for situations where the program guides the user, but are not useful in applications where the user controls the flow of the program. (Flight Simulator)</a:t>
            </a:r>
          </a:p>
        </p:txBody>
      </p:sp>
      <p:pic>
        <p:nvPicPr>
          <p:cNvPr id="174083" name="Picture 3" descr="an03f09"/>
          <p:cNvPicPr>
            <a:picLocks noChangeAspect="1" noChangeArrowheads="1"/>
          </p:cNvPicPr>
          <p:nvPr/>
        </p:nvPicPr>
        <p:blipFill>
          <a:blip r:embed="rId2"/>
          <a:srcRect/>
          <a:stretch>
            <a:fillRect/>
          </a:stretch>
        </p:blipFill>
        <p:spPr bwMode="auto">
          <a:xfrm>
            <a:off x="2362200" y="3581400"/>
            <a:ext cx="5943600" cy="141287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idx="1"/>
          </p:nvPr>
        </p:nvSpPr>
        <p:spPr>
          <a:xfrm>
            <a:off x="685800" y="457200"/>
            <a:ext cx="7772400" cy="5638800"/>
          </a:xfrm>
        </p:spPr>
        <p:txBody>
          <a:bodyPr/>
          <a:lstStyle/>
          <a:p>
            <a:pPr lvl="1"/>
            <a:r>
              <a:rPr lang="en-US"/>
              <a:t>Event Mode:</a:t>
            </a:r>
          </a:p>
          <a:p>
            <a:pPr lvl="3"/>
            <a:r>
              <a:rPr lang="en-US"/>
              <a:t>Each time a device is triggered, an event is generated and placed into an event queue.  From here there are two approaches</a:t>
            </a:r>
          </a:p>
          <a:p>
            <a:pPr lvl="4"/>
            <a:r>
              <a:rPr lang="en-US"/>
              <a:t>1) The program can then get events off the queue, and “service” them.</a:t>
            </a:r>
          </a:p>
          <a:p>
            <a:pPr lvl="4"/>
            <a:r>
              <a:rPr lang="en-US"/>
              <a:t>2) associate a “callback” function with a specific type of event and when that event comes to the front of the queue, that function is automatically executed.</a:t>
            </a:r>
          </a:p>
        </p:txBody>
      </p:sp>
      <p:pic>
        <p:nvPicPr>
          <p:cNvPr id="175107" name="Picture 3" descr="an03f10"/>
          <p:cNvPicPr>
            <a:picLocks noChangeAspect="1" noChangeArrowheads="1"/>
          </p:cNvPicPr>
          <p:nvPr/>
        </p:nvPicPr>
        <p:blipFill>
          <a:blip r:embed="rId2"/>
          <a:srcRect/>
          <a:stretch>
            <a:fillRect/>
          </a:stretch>
        </p:blipFill>
        <p:spPr bwMode="auto">
          <a:xfrm>
            <a:off x="762000" y="4114800"/>
            <a:ext cx="7696200" cy="83185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a:xfrm>
            <a:off x="457200" y="274638"/>
            <a:ext cx="8067675" cy="1143000"/>
          </a:xfrm>
        </p:spPr>
        <p:txBody>
          <a:bodyPr/>
          <a:lstStyle/>
          <a:p>
            <a:r>
              <a:rPr lang="en-US"/>
              <a:t>3. Clients and Servers</a:t>
            </a:r>
          </a:p>
        </p:txBody>
      </p:sp>
      <p:sp>
        <p:nvSpPr>
          <p:cNvPr id="144387" name="Rectangle 3"/>
          <p:cNvSpPr>
            <a:spLocks noGrp="1" noChangeArrowheads="1"/>
          </p:cNvSpPr>
          <p:nvPr>
            <p:ph idx="1"/>
          </p:nvPr>
        </p:nvSpPr>
        <p:spPr>
          <a:xfrm>
            <a:off x="457200" y="1600200"/>
            <a:ext cx="4356100" cy="4525963"/>
          </a:xfrm>
        </p:spPr>
        <p:txBody>
          <a:bodyPr/>
          <a:lstStyle/>
          <a:p>
            <a:r>
              <a:rPr lang="en-US" sz="2400"/>
              <a:t>Def: Server</a:t>
            </a:r>
          </a:p>
          <a:p>
            <a:pPr lvl="1"/>
            <a:r>
              <a:rPr lang="en-US" sz="2000"/>
              <a:t>A Server is something that can perform tasks for clients.</a:t>
            </a:r>
            <a:endParaRPr lang="en-US"/>
          </a:p>
          <a:p>
            <a:r>
              <a:rPr lang="en-US" sz="2400"/>
              <a:t>Clients and Servers can be distributed over a network, or contained entirely within a computational unit.</a:t>
            </a:r>
          </a:p>
          <a:p>
            <a:pPr lvl="1"/>
            <a:r>
              <a:rPr lang="en-US" sz="2000"/>
              <a:t>OpenGL programs are clients that use the graphics server</a:t>
            </a:r>
            <a:endParaRPr lang="en-US"/>
          </a:p>
        </p:txBody>
      </p:sp>
      <p:pic>
        <p:nvPicPr>
          <p:cNvPr id="144388" name="Picture 4" descr="an03f11"/>
          <p:cNvPicPr>
            <a:picLocks noChangeAspect="1" noChangeArrowheads="1"/>
          </p:cNvPicPr>
          <p:nvPr/>
        </p:nvPicPr>
        <p:blipFill>
          <a:blip r:embed="rId2"/>
          <a:srcRect/>
          <a:stretch>
            <a:fillRect/>
          </a:stretch>
        </p:blipFill>
        <p:spPr bwMode="auto">
          <a:xfrm>
            <a:off x="4648200" y="2895600"/>
            <a:ext cx="4319588" cy="261461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44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r>
              <a:rPr lang="en-US"/>
              <a:t>Input and Interaction</a:t>
            </a:r>
          </a:p>
        </p:txBody>
      </p:sp>
      <p:sp>
        <p:nvSpPr>
          <p:cNvPr id="4099" name="Rectangle 3"/>
          <p:cNvSpPr>
            <a:spLocks noGrp="1" noChangeArrowheads="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a:xfrm>
            <a:off x="381000" y="0"/>
            <a:ext cx="8229600" cy="1143000"/>
          </a:xfrm>
        </p:spPr>
        <p:txBody>
          <a:bodyPr/>
          <a:lstStyle/>
          <a:p>
            <a:r>
              <a:rPr lang="en-US" dirty="0"/>
              <a:t>4. Display Lists</a:t>
            </a:r>
          </a:p>
        </p:txBody>
      </p:sp>
      <p:sp>
        <p:nvSpPr>
          <p:cNvPr id="145411" name="Rectangle 3"/>
          <p:cNvSpPr>
            <a:spLocks noGrp="1" noChangeArrowheads="1"/>
          </p:cNvSpPr>
          <p:nvPr>
            <p:ph idx="1"/>
          </p:nvPr>
        </p:nvSpPr>
        <p:spPr>
          <a:xfrm>
            <a:off x="457200" y="1066800"/>
            <a:ext cx="8229600" cy="5059363"/>
          </a:xfrm>
        </p:spPr>
        <p:txBody>
          <a:bodyPr/>
          <a:lstStyle/>
          <a:p>
            <a:pPr lvl="1"/>
            <a:r>
              <a:rPr lang="en-US" dirty="0" smtClean="0"/>
              <a:t>Display lists illustrate how we can use clients and servers on a network to improve interactive graphics performance.</a:t>
            </a:r>
            <a:endParaRPr lang="en-US" dirty="0"/>
          </a:p>
        </p:txBody>
      </p:sp>
      <p:pic>
        <p:nvPicPr>
          <p:cNvPr id="145412" name="Picture 4" descr="an03f12"/>
          <p:cNvPicPr>
            <a:picLocks noChangeAspect="1" noChangeArrowheads="1"/>
          </p:cNvPicPr>
          <p:nvPr/>
        </p:nvPicPr>
        <p:blipFill>
          <a:blip r:embed="rId2"/>
          <a:srcRect/>
          <a:stretch>
            <a:fillRect/>
          </a:stretch>
        </p:blipFill>
        <p:spPr bwMode="auto">
          <a:xfrm>
            <a:off x="1524000" y="3048000"/>
            <a:ext cx="2667000" cy="1122363"/>
          </a:xfrm>
          <a:prstGeom prst="rect">
            <a:avLst/>
          </a:prstGeom>
          <a:noFill/>
        </p:spPr>
      </p:pic>
      <p:pic>
        <p:nvPicPr>
          <p:cNvPr id="145413" name="Picture 5" descr="an03f13"/>
          <p:cNvPicPr>
            <a:picLocks noChangeAspect="1" noChangeArrowheads="1"/>
          </p:cNvPicPr>
          <p:nvPr/>
        </p:nvPicPr>
        <p:blipFill>
          <a:blip r:embed="rId3"/>
          <a:srcRect/>
          <a:stretch>
            <a:fillRect/>
          </a:stretch>
        </p:blipFill>
        <p:spPr bwMode="auto">
          <a:xfrm>
            <a:off x="4191000" y="4287838"/>
            <a:ext cx="4078288" cy="1971675"/>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idx="1"/>
          </p:nvPr>
        </p:nvSpPr>
        <p:spPr>
          <a:xfrm>
            <a:off x="685800" y="457200"/>
            <a:ext cx="7772400" cy="5638800"/>
          </a:xfrm>
        </p:spPr>
        <p:txBody>
          <a:bodyPr/>
          <a:lstStyle/>
          <a:p>
            <a:pPr lvl="1"/>
            <a:r>
              <a:rPr lang="en-US"/>
              <a:t>Today:</a:t>
            </a:r>
          </a:p>
          <a:p>
            <a:pPr lvl="2"/>
            <a:r>
              <a:rPr lang="en-US"/>
              <a:t>The display processor has become the graphics server, and the user program has become a client.</a:t>
            </a:r>
          </a:p>
          <a:p>
            <a:pPr lvl="2"/>
            <a:endParaRPr lang="en-US"/>
          </a:p>
          <a:p>
            <a:pPr lvl="2"/>
            <a:r>
              <a:rPr lang="en-US"/>
              <a:t>The issue is not the refresh rate, but the amount of traffic between the client and the server</a:t>
            </a:r>
          </a:p>
          <a:p>
            <a:pPr lvl="2"/>
            <a:endParaRPr lang="en-US"/>
          </a:p>
          <a:p>
            <a:pPr lvl="2"/>
            <a:r>
              <a:rPr lang="en-US"/>
              <a:t>Now we can send graphical entities to a display in one of two ways:</a:t>
            </a:r>
          </a:p>
          <a:p>
            <a:pPr lvl="3"/>
            <a:r>
              <a:rPr lang="en-US"/>
              <a:t>immediate mode</a:t>
            </a:r>
          </a:p>
          <a:p>
            <a:pPr lvl="3"/>
            <a:r>
              <a:rPr lang="en-US"/>
              <a:t>retained-mode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46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46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462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462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462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546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idx="1"/>
          </p:nvPr>
        </p:nvSpPr>
        <p:spPr>
          <a:xfrm>
            <a:off x="685800" y="457200"/>
            <a:ext cx="7772400" cy="5638800"/>
          </a:xfrm>
        </p:spPr>
        <p:txBody>
          <a:bodyPr/>
          <a:lstStyle/>
          <a:p>
            <a:pPr lvl="1"/>
            <a:r>
              <a:rPr lang="en-US"/>
              <a:t>Immediate Mode:</a:t>
            </a:r>
          </a:p>
          <a:p>
            <a:pPr lvl="2"/>
            <a:r>
              <a:rPr lang="en-US"/>
              <a:t>As soon as the program executes a statement that defines a primitive, that primitive is sent to the server for display and no memory of it is retained.</a:t>
            </a:r>
          </a:p>
          <a:p>
            <a:pPr lvl="3"/>
            <a:endParaRPr lang="en-US"/>
          </a:p>
          <a:p>
            <a:pPr lvl="2"/>
            <a:r>
              <a:rPr lang="en-US"/>
              <a:t>To redisplay it, you must redefine it and resend it</a:t>
            </a:r>
          </a:p>
          <a:p>
            <a:pPr lvl="3"/>
            <a:endParaRPr lang="en-US"/>
          </a:p>
          <a:p>
            <a:pPr lvl="2"/>
            <a:r>
              <a:rPr lang="en-US"/>
              <a:t>For complex objects in highly interactive applications, this process can cause considerable quantity of data to pass from the client to the server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idx="1"/>
          </p:nvPr>
        </p:nvSpPr>
        <p:spPr>
          <a:xfrm>
            <a:off x="685800" y="457200"/>
            <a:ext cx="7772400" cy="5638800"/>
          </a:xfrm>
        </p:spPr>
        <p:txBody>
          <a:bodyPr>
            <a:normAutofit lnSpcReduction="10000"/>
          </a:bodyPr>
          <a:lstStyle/>
          <a:p>
            <a:pPr lvl="1"/>
            <a:r>
              <a:rPr lang="en-US"/>
              <a:t>Retained Mode:</a:t>
            </a:r>
          </a:p>
          <a:p>
            <a:pPr lvl="2"/>
            <a:r>
              <a:rPr lang="en-US"/>
              <a:t>We define an object once,</a:t>
            </a:r>
          </a:p>
          <a:p>
            <a:pPr lvl="3"/>
            <a:r>
              <a:rPr lang="en-US"/>
              <a:t>then put its description into a display list</a:t>
            </a:r>
          </a:p>
          <a:p>
            <a:pPr lvl="4"/>
            <a:endParaRPr lang="en-US"/>
          </a:p>
          <a:p>
            <a:pPr lvl="2"/>
            <a:r>
              <a:rPr lang="en-US"/>
              <a:t>The display list is stored in the server and redisplayed by a simple function call issued from the client to the server.</a:t>
            </a:r>
          </a:p>
          <a:p>
            <a:pPr lvl="4"/>
            <a:endParaRPr lang="en-US"/>
          </a:p>
          <a:p>
            <a:pPr lvl="2"/>
            <a:r>
              <a:rPr lang="en-US"/>
              <a:t>Advantages:</a:t>
            </a:r>
          </a:p>
          <a:p>
            <a:pPr lvl="3"/>
            <a:r>
              <a:rPr lang="en-US"/>
              <a:t>makes good use of hardware </a:t>
            </a:r>
          </a:p>
          <a:p>
            <a:pPr lvl="4"/>
            <a:r>
              <a:rPr lang="en-US"/>
              <a:t>(compute and graphics)</a:t>
            </a:r>
          </a:p>
          <a:p>
            <a:pPr lvl="3"/>
            <a:endParaRPr lang="en-US"/>
          </a:p>
          <a:p>
            <a:pPr lvl="2"/>
            <a:r>
              <a:rPr lang="en-US"/>
              <a:t>Disadvantages:</a:t>
            </a:r>
          </a:p>
          <a:p>
            <a:pPr lvl="3"/>
            <a:r>
              <a:rPr lang="en-US"/>
              <a:t>memory on the server</a:t>
            </a:r>
          </a:p>
          <a:p>
            <a:pPr lvl="3"/>
            <a:r>
              <a:rPr lang="en-US"/>
              <a:t>overhead of creating the lists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idx="1"/>
          </p:nvPr>
        </p:nvSpPr>
        <p:spPr>
          <a:xfrm>
            <a:off x="685800" y="457200"/>
            <a:ext cx="7772400" cy="5638800"/>
          </a:xfrm>
        </p:spPr>
        <p:txBody>
          <a:bodyPr/>
          <a:lstStyle/>
          <a:p>
            <a:r>
              <a:rPr lang="en-US"/>
              <a:t>4.1 </a:t>
            </a:r>
            <a:r>
              <a:rPr lang="en-US" sz="2800"/>
              <a:t>Definition and Execution of Display Lists</a:t>
            </a:r>
          </a:p>
          <a:p>
            <a:pPr lvl="2"/>
            <a:endParaRPr lang="en-US" sz="2000"/>
          </a:p>
          <a:p>
            <a:pPr lvl="1"/>
            <a:r>
              <a:rPr lang="en-US" sz="2400"/>
              <a:t>Display lists have much in common with ordinary files.</a:t>
            </a:r>
          </a:p>
          <a:p>
            <a:pPr lvl="2"/>
            <a:r>
              <a:rPr lang="en-US" sz="2000"/>
              <a:t>There must be a mechanism to define/create them as well as and add-to/manipulate them.</a:t>
            </a:r>
          </a:p>
          <a:p>
            <a:pPr lvl="2"/>
            <a:endParaRPr lang="en-US" sz="2000"/>
          </a:p>
          <a:p>
            <a:pPr lvl="2"/>
            <a:r>
              <a:rPr lang="en-US" sz="2000"/>
              <a:t>OpenGL has a small set of functions to manipulate display lists and placed only a few restrictions on display-list contents.</a:t>
            </a:r>
          </a:p>
          <a:p>
            <a:pPr lvl="2"/>
            <a:endParaRPr lang="en-US" sz="2000"/>
          </a:p>
          <a:p>
            <a:pPr lvl="2"/>
            <a:r>
              <a:rPr lang="en-US" sz="2000"/>
              <a:t>We will look at several examples to show their use.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idx="1"/>
          </p:nvPr>
        </p:nvSpPr>
        <p:spPr>
          <a:xfrm>
            <a:off x="685800" y="457200"/>
            <a:ext cx="7772400" cy="5638800"/>
          </a:xfrm>
        </p:spPr>
        <p:txBody>
          <a:bodyPr>
            <a:normAutofit lnSpcReduction="10000"/>
          </a:bodyPr>
          <a:lstStyle/>
          <a:p>
            <a:pPr lvl="1"/>
            <a:r>
              <a:rPr lang="en-US"/>
              <a:t>Display lists are defined similarly to geometric primitives</a:t>
            </a:r>
          </a:p>
          <a:p>
            <a:pPr lvl="2"/>
            <a:r>
              <a:rPr lang="en-US" sz="2000"/>
              <a:t>Each display list must have a unique identifier </a:t>
            </a:r>
          </a:p>
          <a:p>
            <a:pPr lvl="2"/>
            <a:endParaRPr lang="en-US" sz="2000"/>
          </a:p>
          <a:p>
            <a:pPr lvl="2">
              <a:buFont typeface="Wingdings" pitchFamily="2" charset="2"/>
              <a:buNone/>
            </a:pPr>
            <a:r>
              <a:rPr lang="en-US" sz="2000"/>
              <a:t>#define BOX 1</a:t>
            </a:r>
          </a:p>
          <a:p>
            <a:pPr lvl="2">
              <a:buFont typeface="Wingdings" pitchFamily="2" charset="2"/>
              <a:buNone/>
            </a:pPr>
            <a:r>
              <a:rPr lang="en-US" sz="2000"/>
              <a:t>                                                     // GL_COMPILE says</a:t>
            </a:r>
          </a:p>
          <a:p>
            <a:pPr lvl="2">
              <a:buFont typeface="Wingdings" pitchFamily="2" charset="2"/>
              <a:buNone/>
            </a:pPr>
            <a:r>
              <a:rPr lang="en-US" sz="2000"/>
              <a:t>glNewList(BOX, GL_COMPILE); // send to server </a:t>
            </a:r>
          </a:p>
          <a:p>
            <a:pPr lvl="2">
              <a:buFont typeface="Wingdings" pitchFamily="2" charset="2"/>
              <a:buNone/>
            </a:pPr>
            <a:r>
              <a:rPr lang="en-US" sz="2000"/>
              <a:t>   glBegin(GL_POLYGON);          // but don’t display</a:t>
            </a:r>
          </a:p>
          <a:p>
            <a:pPr lvl="2">
              <a:buFont typeface="Wingdings" pitchFamily="2" charset="2"/>
              <a:buNone/>
            </a:pPr>
            <a:r>
              <a:rPr lang="en-US" sz="2000"/>
              <a:t>      glColor3f(1.0,0.0,0.0);</a:t>
            </a:r>
          </a:p>
          <a:p>
            <a:pPr lvl="2">
              <a:buFont typeface="Wingdings" pitchFamily="2" charset="2"/>
              <a:buNone/>
            </a:pPr>
            <a:r>
              <a:rPr lang="en-US" sz="2000"/>
              <a:t>      glVertex2f(-1.0, -1.0);</a:t>
            </a:r>
          </a:p>
          <a:p>
            <a:pPr lvl="2">
              <a:buFont typeface="Wingdings" pitchFamily="2" charset="2"/>
              <a:buNone/>
            </a:pPr>
            <a:r>
              <a:rPr lang="en-US" sz="2000"/>
              <a:t>      glVertex2f(-1.0, -1.0);</a:t>
            </a:r>
          </a:p>
          <a:p>
            <a:pPr lvl="2">
              <a:buFont typeface="Wingdings" pitchFamily="2" charset="2"/>
              <a:buNone/>
            </a:pPr>
            <a:r>
              <a:rPr lang="en-US" sz="2000"/>
              <a:t>      glVertex2f(-1.0, -1.0);</a:t>
            </a:r>
          </a:p>
          <a:p>
            <a:pPr lvl="2">
              <a:buFont typeface="Wingdings" pitchFamily="2" charset="2"/>
              <a:buNone/>
            </a:pPr>
            <a:r>
              <a:rPr lang="en-US" sz="2000"/>
              <a:t>      glVertex2f(-1.0, -1.0);</a:t>
            </a:r>
          </a:p>
          <a:p>
            <a:pPr lvl="2">
              <a:buFont typeface="Wingdings" pitchFamily="2" charset="2"/>
              <a:buNone/>
            </a:pPr>
            <a:r>
              <a:rPr lang="en-US" sz="2000"/>
              <a:t>   glEnd();</a:t>
            </a:r>
          </a:p>
          <a:p>
            <a:pPr lvl="2">
              <a:buFont typeface="Wingdings" pitchFamily="2" charset="2"/>
              <a:buNone/>
            </a:pPr>
            <a:r>
              <a:rPr lang="en-US" sz="2000"/>
              <a:t>glEndList();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idx="1"/>
          </p:nvPr>
        </p:nvSpPr>
        <p:spPr>
          <a:xfrm>
            <a:off x="685800" y="457200"/>
            <a:ext cx="7772400" cy="5638800"/>
          </a:xfrm>
        </p:spPr>
        <p:txBody>
          <a:bodyPr/>
          <a:lstStyle/>
          <a:p>
            <a:pPr lvl="2"/>
            <a:r>
              <a:rPr lang="en-US" sz="2000"/>
              <a:t>If we want an immediate display of the contents, we can use the flag</a:t>
            </a:r>
          </a:p>
          <a:p>
            <a:pPr lvl="3"/>
            <a:r>
              <a:rPr lang="en-US" sz="1800"/>
              <a:t>GL_COMPIL_AND_EXECUTE</a:t>
            </a:r>
          </a:p>
          <a:p>
            <a:pPr lvl="3"/>
            <a:endParaRPr lang="en-US" sz="1800"/>
          </a:p>
          <a:p>
            <a:pPr lvl="2"/>
            <a:r>
              <a:rPr lang="en-US" sz="2000"/>
              <a:t>Each time that we wish to draw the box on the server, we execute the following:</a:t>
            </a:r>
          </a:p>
          <a:p>
            <a:pPr lvl="3"/>
            <a:r>
              <a:rPr lang="en-US" sz="1800"/>
              <a:t>glCallList(BOX);</a:t>
            </a:r>
          </a:p>
          <a:p>
            <a:pPr lvl="3"/>
            <a:endParaRPr lang="en-US" sz="1800"/>
          </a:p>
          <a:p>
            <a:pPr lvl="3"/>
            <a:endParaRPr lang="en-US" sz="1800"/>
          </a:p>
          <a:p>
            <a:pPr lvl="2"/>
            <a:r>
              <a:rPr lang="en-US" sz="2000"/>
              <a:t>Because the call to set the drawing color to Red will still be in effect, you usually see display lists with the following at the beginning:</a:t>
            </a:r>
          </a:p>
          <a:p>
            <a:pPr lvl="4"/>
            <a:r>
              <a:rPr lang="en-US" sz="1800"/>
              <a:t>glPushAttrib(GL_ALL_ATTRIB_BITS);</a:t>
            </a:r>
          </a:p>
          <a:p>
            <a:pPr lvl="4"/>
            <a:r>
              <a:rPr lang="en-US" sz="1800"/>
              <a:t>glPushMatrix();</a:t>
            </a:r>
          </a:p>
          <a:p>
            <a:pPr lvl="3"/>
            <a:r>
              <a:rPr lang="en-US" sz="1800"/>
              <a:t>and the following at the end</a:t>
            </a:r>
          </a:p>
          <a:p>
            <a:pPr lvl="4"/>
            <a:r>
              <a:rPr lang="en-US" sz="1800"/>
              <a:t>glPopAttrib();</a:t>
            </a:r>
          </a:p>
          <a:p>
            <a:pPr lvl="4"/>
            <a:r>
              <a:rPr lang="en-US" sz="1800"/>
              <a:t>glPopMatrix();</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p:txBody>
          <a:bodyPr/>
          <a:lstStyle/>
          <a:p>
            <a:r>
              <a:rPr lang="en-US"/>
              <a:t>5. </a:t>
            </a:r>
            <a:r>
              <a:rPr lang="en-US" sz="4000"/>
              <a:t>Programming Event-Driven Input</a:t>
            </a:r>
            <a:endParaRPr lang="en-US"/>
          </a:p>
        </p:txBody>
      </p:sp>
      <p:sp>
        <p:nvSpPr>
          <p:cNvPr id="146435" name="Rectangle 3"/>
          <p:cNvSpPr>
            <a:spLocks noGrp="1" noChangeArrowheads="1"/>
          </p:cNvSpPr>
          <p:nvPr>
            <p:ph idx="1"/>
          </p:nvPr>
        </p:nvSpPr>
        <p:spPr/>
        <p:txBody>
          <a:bodyPr/>
          <a:lstStyle/>
          <a:p>
            <a:pPr lvl="2"/>
            <a:endParaRPr lang="en-US"/>
          </a:p>
          <a:p>
            <a:pPr lvl="2"/>
            <a:r>
              <a:rPr lang="en-US"/>
              <a:t>In this section, we develop event-driven input through a number of simple examples that use the callback mechanism we introduced earlier.</a:t>
            </a:r>
          </a:p>
          <a:p>
            <a:pPr lvl="2"/>
            <a:endParaRPr lang="en-US"/>
          </a:p>
          <a:p>
            <a:pPr lvl="2"/>
            <a:r>
              <a:rPr lang="en-US"/>
              <a:t>We will examine various events that are recognized by the window system and write callback functions that govern how the application responds to those events.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8" name="Rectangle 2"/>
          <p:cNvSpPr>
            <a:spLocks noGrp="1" noChangeArrowheads="1"/>
          </p:cNvSpPr>
          <p:nvPr>
            <p:ph idx="1"/>
          </p:nvPr>
        </p:nvSpPr>
        <p:spPr>
          <a:xfrm>
            <a:off x="685800" y="457200"/>
            <a:ext cx="7772400" cy="5638800"/>
          </a:xfrm>
        </p:spPr>
        <p:txBody>
          <a:bodyPr/>
          <a:lstStyle/>
          <a:p>
            <a:r>
              <a:rPr lang="en-US"/>
              <a:t>5.1 Using the Pointing Device</a:t>
            </a:r>
          </a:p>
          <a:p>
            <a:pPr lvl="1"/>
            <a:r>
              <a:rPr lang="en-US"/>
              <a:t>Two types of events are associated with the pointing device</a:t>
            </a:r>
          </a:p>
          <a:p>
            <a:pPr lvl="2"/>
            <a:r>
              <a:rPr lang="en-US"/>
              <a:t>A move event</a:t>
            </a:r>
          </a:p>
          <a:p>
            <a:pPr lvl="3"/>
            <a:r>
              <a:rPr lang="en-US"/>
              <a:t>this is generated if the mouse is moved with one of the buttons depressed</a:t>
            </a:r>
          </a:p>
          <a:p>
            <a:pPr lvl="2"/>
            <a:r>
              <a:rPr lang="en-US"/>
              <a:t>A passive event</a:t>
            </a:r>
          </a:p>
          <a:p>
            <a:pPr lvl="3"/>
            <a:r>
              <a:rPr lang="en-US"/>
              <a:t>this is generated if the mouse is moved without a button being held down.</a:t>
            </a:r>
          </a:p>
          <a:p>
            <a:pPr lvl="1"/>
            <a:endParaRPr lang="en-US" sz="2000"/>
          </a:p>
          <a:p>
            <a:pPr lvl="1"/>
            <a:r>
              <a:rPr lang="en-US"/>
              <a:t>A mouse event occurs when one of the mouse buttons is either depressed or released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7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769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5769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5769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5769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5769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76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build="p" bldLvl="2"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idx="1"/>
          </p:nvPr>
        </p:nvSpPr>
        <p:spPr>
          <a:xfrm>
            <a:off x="685800" y="457200"/>
            <a:ext cx="8305800" cy="5638800"/>
          </a:xfrm>
        </p:spPr>
        <p:txBody>
          <a:bodyPr/>
          <a:lstStyle/>
          <a:p>
            <a:pPr lvl="1"/>
            <a:r>
              <a:rPr lang="en-US" sz="2400"/>
              <a:t>We specify the mouse callback function in main with the GLUT call</a:t>
            </a:r>
          </a:p>
          <a:p>
            <a:pPr lvl="2"/>
            <a:r>
              <a:rPr lang="en-US" sz="2000"/>
              <a:t>glutMouseFunc(mouse_callback_func);</a:t>
            </a:r>
          </a:p>
          <a:p>
            <a:pPr lvl="4"/>
            <a:endParaRPr lang="en-US"/>
          </a:p>
          <a:p>
            <a:pPr lvl="1"/>
            <a:r>
              <a:rPr lang="en-US" sz="2400"/>
              <a:t>The mouse callback function must have the form</a:t>
            </a:r>
          </a:p>
          <a:p>
            <a:pPr lvl="2"/>
            <a:r>
              <a:rPr lang="en-US" sz="2000"/>
              <a:t>void mouse_callback_func(int button, int state, int x, int y);</a:t>
            </a:r>
          </a:p>
          <a:p>
            <a:pPr lvl="3"/>
            <a:endParaRPr lang="en-US" sz="1800"/>
          </a:p>
          <a:p>
            <a:pPr lvl="1"/>
            <a:r>
              <a:rPr lang="en-US" sz="2400"/>
              <a:t>The code for this would look like</a:t>
            </a:r>
          </a:p>
          <a:p>
            <a:pPr lvl="2">
              <a:buFont typeface="Wingdings" pitchFamily="2" charset="2"/>
              <a:buNone/>
            </a:pPr>
            <a:r>
              <a:rPr lang="en-US" sz="2000"/>
              <a:t>void mouse_callback_function(int button, int state, int x, int y)</a:t>
            </a:r>
          </a:p>
          <a:p>
            <a:pPr lvl="2">
              <a:buFont typeface="Wingdings" pitchFamily="2" charset="2"/>
              <a:buNone/>
            </a:pPr>
            <a:r>
              <a:rPr lang="en-US" sz="2000"/>
              <a:t>{</a:t>
            </a:r>
          </a:p>
          <a:p>
            <a:pPr lvl="2">
              <a:buFont typeface="Wingdings" pitchFamily="2" charset="2"/>
              <a:buNone/>
            </a:pPr>
            <a:r>
              <a:rPr lang="en-US" sz="2000"/>
              <a:t>   if(button==GLUT_LEFT_BUTTON &amp;&amp; </a:t>
            </a:r>
          </a:p>
          <a:p>
            <a:pPr lvl="2">
              <a:buFont typeface="Wingdings" pitchFamily="2" charset="2"/>
              <a:buNone/>
            </a:pPr>
            <a:r>
              <a:rPr lang="en-US" sz="2000"/>
              <a:t>        state==GLUT_DOWN)</a:t>
            </a:r>
          </a:p>
          <a:p>
            <a:pPr lvl="2">
              <a:buFont typeface="Wingdings" pitchFamily="2" charset="2"/>
              <a:buNone/>
            </a:pPr>
            <a:r>
              <a:rPr lang="en-US" sz="2000"/>
              <a:t>               exit();</a:t>
            </a:r>
          </a:p>
          <a:p>
            <a:pPr lvl="2">
              <a:buFont typeface="Wingdings" pitchFamily="2" charset="2"/>
              <a:buNone/>
            </a:pPr>
            <a:r>
              <a:rPr lang="en-US" sz="2000"/>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a:xfrm>
            <a:off x="685800" y="457200"/>
            <a:ext cx="7772400" cy="5638800"/>
          </a:xfrm>
        </p:spPr>
        <p:txBody>
          <a:bodyPr/>
          <a:lstStyle/>
          <a:p>
            <a:r>
              <a:rPr lang="en-US"/>
              <a:t>Introduction:</a:t>
            </a:r>
          </a:p>
          <a:p>
            <a:pPr lvl="1"/>
            <a:r>
              <a:rPr lang="en-US" sz="2400"/>
              <a:t>We now turn to the development of interactive graphics programs.</a:t>
            </a:r>
          </a:p>
          <a:p>
            <a:pPr lvl="1"/>
            <a:endParaRPr lang="en-US" sz="2400"/>
          </a:p>
          <a:p>
            <a:pPr lvl="1"/>
            <a:r>
              <a:rPr lang="en-US" sz="2400"/>
              <a:t>Our discussion has three main parts</a:t>
            </a:r>
          </a:p>
          <a:p>
            <a:pPr lvl="2"/>
            <a:r>
              <a:rPr lang="en-US" sz="2000"/>
              <a:t>First, we consider the variety of devices available for interaction</a:t>
            </a:r>
          </a:p>
          <a:p>
            <a:pPr lvl="2"/>
            <a:r>
              <a:rPr lang="en-US" sz="2000"/>
              <a:t>We then consider client-server networks and client-server graphics</a:t>
            </a:r>
          </a:p>
          <a:p>
            <a:pPr lvl="2"/>
            <a:r>
              <a:rPr lang="en-US" sz="2000"/>
              <a:t>Finally we develop a paint program that demonstrates the important features of interactive graphics programming.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bldLvl="2"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idx="1"/>
          </p:nvPr>
        </p:nvSpPr>
        <p:spPr>
          <a:xfrm>
            <a:off x="685800" y="457200"/>
            <a:ext cx="8305800" cy="5638800"/>
          </a:xfrm>
        </p:spPr>
        <p:txBody>
          <a:bodyPr/>
          <a:lstStyle/>
          <a:p>
            <a:pPr lvl="1"/>
            <a:r>
              <a:rPr lang="en-US"/>
              <a:t>Note:</a:t>
            </a:r>
          </a:p>
          <a:p>
            <a:pPr lvl="2"/>
            <a:r>
              <a:rPr lang="en-US"/>
              <a:t>with this code, if any other mouse event had occurred, no response action would occur because no callbacks corresponding to the events has been defined (or registered).</a:t>
            </a:r>
          </a:p>
          <a:p>
            <a:pPr lvl="2"/>
            <a:endParaRPr lang="en-US"/>
          </a:p>
          <a:p>
            <a:pPr lvl="1"/>
            <a:r>
              <a:rPr lang="en-US"/>
              <a:t>Our next example </a:t>
            </a:r>
          </a:p>
          <a:p>
            <a:pPr lvl="2"/>
            <a:r>
              <a:rPr lang="en-US"/>
              <a:t>is going to draw a box at the mouse location when the left button is pushed</a:t>
            </a:r>
          </a:p>
          <a:p>
            <a:pPr lvl="2"/>
            <a:r>
              <a:rPr lang="en-US"/>
              <a:t>and terminate when the middle button is pushed.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idx="1"/>
          </p:nvPr>
        </p:nvSpPr>
        <p:spPr>
          <a:xfrm>
            <a:off x="685800" y="457200"/>
            <a:ext cx="8305800" cy="5638800"/>
          </a:xfrm>
        </p:spPr>
        <p:txBody>
          <a:bodyPr/>
          <a:lstStyle/>
          <a:p>
            <a:pPr lvl="2"/>
            <a:endParaRPr lang="en-US"/>
          </a:p>
          <a:p>
            <a:pPr lvl="2">
              <a:buFont typeface="Wingdings" pitchFamily="2" charset="2"/>
              <a:buNone/>
            </a:pPr>
            <a:r>
              <a:rPr lang="en-US"/>
              <a:t>int main(int argc, char **argv)</a:t>
            </a:r>
          </a:p>
          <a:p>
            <a:pPr lvl="2">
              <a:buFont typeface="Wingdings" pitchFamily="2" charset="2"/>
              <a:buNone/>
            </a:pPr>
            <a:r>
              <a:rPr lang="en-US"/>
              <a:t>{</a:t>
            </a:r>
          </a:p>
          <a:p>
            <a:pPr lvl="2">
              <a:buFont typeface="Wingdings" pitchFamily="2" charset="2"/>
              <a:buNone/>
            </a:pPr>
            <a:r>
              <a:rPr lang="en-US"/>
              <a:t>   glutInit(&amp;argc, argv);</a:t>
            </a:r>
          </a:p>
          <a:p>
            <a:pPr lvl="2">
              <a:buFont typeface="Wingdings" pitchFamily="2" charset="2"/>
              <a:buNone/>
            </a:pPr>
            <a:r>
              <a:rPr lang="en-US"/>
              <a:t>   glutInitDisplay(GLUT_SINGLE | GLUT_RGB);</a:t>
            </a:r>
          </a:p>
          <a:p>
            <a:pPr lvl="2">
              <a:buFont typeface="Wingdings" pitchFamily="2" charset="2"/>
              <a:buNone/>
            </a:pPr>
            <a:r>
              <a:rPr lang="en-US"/>
              <a:t>   glutCreateWindow(“square”);</a:t>
            </a:r>
          </a:p>
          <a:p>
            <a:pPr lvl="2">
              <a:buFont typeface="Wingdings" pitchFamily="2" charset="2"/>
              <a:buNone/>
            </a:pPr>
            <a:r>
              <a:rPr lang="en-US"/>
              <a:t>   myinit();</a:t>
            </a:r>
          </a:p>
          <a:p>
            <a:pPr lvl="2">
              <a:buFont typeface="Wingdings" pitchFamily="2" charset="2"/>
              <a:buNone/>
            </a:pPr>
            <a:r>
              <a:rPr lang="en-US"/>
              <a:t>   glutReshapeFunc(myReshape);</a:t>
            </a:r>
          </a:p>
          <a:p>
            <a:pPr lvl="2">
              <a:buFont typeface="Wingdings" pitchFamily="2" charset="2"/>
              <a:buNone/>
            </a:pPr>
            <a:r>
              <a:rPr lang="en-US"/>
              <a:t>   glutMouseFunc(mouse);</a:t>
            </a:r>
          </a:p>
          <a:p>
            <a:pPr lvl="2">
              <a:buFont typeface="Wingdings" pitchFamily="2" charset="2"/>
              <a:buNone/>
            </a:pPr>
            <a:r>
              <a:rPr lang="en-US"/>
              <a:t>   glutDisplayFunc(display);</a:t>
            </a:r>
          </a:p>
          <a:p>
            <a:pPr lvl="2">
              <a:buFont typeface="Wingdings" pitchFamily="2" charset="2"/>
              <a:buNone/>
            </a:pPr>
            <a:r>
              <a:rPr lang="en-US"/>
              <a:t>   glutMainLoop( );</a:t>
            </a:r>
          </a:p>
          <a:p>
            <a:pPr lvl="2">
              <a:buFont typeface="Wingdings" pitchFamily="2" charset="2"/>
              <a:buNone/>
            </a:pPr>
            <a:r>
              <a:rPr lang="en-US"/>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idx="1"/>
          </p:nvPr>
        </p:nvSpPr>
        <p:spPr>
          <a:xfrm>
            <a:off x="685800" y="457200"/>
            <a:ext cx="8305800" cy="5638800"/>
          </a:xfrm>
        </p:spPr>
        <p:txBody>
          <a:bodyPr/>
          <a:lstStyle/>
          <a:p>
            <a:pPr lvl="1"/>
            <a:r>
              <a:rPr lang="en-US"/>
              <a:t>Reshape event</a:t>
            </a:r>
          </a:p>
          <a:p>
            <a:pPr lvl="2"/>
            <a:r>
              <a:rPr lang="en-US"/>
              <a:t>is generated whenever the window is resized.</a:t>
            </a:r>
          </a:p>
          <a:p>
            <a:pPr lvl="2"/>
            <a:r>
              <a:rPr lang="en-US"/>
              <a:t>This is typically from user interaction.</a:t>
            </a:r>
          </a:p>
          <a:p>
            <a:pPr lvl="2"/>
            <a:r>
              <a:rPr lang="en-US"/>
              <a:t>We will discuss this later.</a:t>
            </a:r>
          </a:p>
          <a:p>
            <a:pPr lvl="3"/>
            <a:endParaRPr lang="en-US"/>
          </a:p>
          <a:p>
            <a:pPr lvl="1"/>
            <a:r>
              <a:rPr lang="en-US"/>
              <a:t>Display</a:t>
            </a:r>
          </a:p>
          <a:p>
            <a:pPr lvl="2"/>
            <a:r>
              <a:rPr lang="en-US"/>
              <a:t>we don’t need the display function since things are only drawn when the mouse button is pushed, </a:t>
            </a:r>
          </a:p>
          <a:p>
            <a:pPr lvl="2"/>
            <a:r>
              <a:rPr lang="en-US"/>
              <a:t>but it is required by GLUT, so our code will be:</a:t>
            </a:r>
          </a:p>
          <a:p>
            <a:pPr lvl="3"/>
            <a:r>
              <a:rPr lang="en-US"/>
              <a:t>void display ( ) {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idx="1"/>
          </p:nvPr>
        </p:nvSpPr>
        <p:spPr>
          <a:xfrm>
            <a:off x="685800" y="457200"/>
            <a:ext cx="8305800" cy="5638800"/>
          </a:xfrm>
        </p:spPr>
        <p:txBody>
          <a:bodyPr/>
          <a:lstStyle/>
          <a:p>
            <a:pPr lvl="1"/>
            <a:r>
              <a:rPr lang="en-US"/>
              <a:t>Mouse</a:t>
            </a:r>
          </a:p>
          <a:p>
            <a:pPr lvl="1"/>
            <a:endParaRPr lang="en-US"/>
          </a:p>
          <a:p>
            <a:pPr lvl="2">
              <a:buFont typeface="Wingdings" pitchFamily="2" charset="2"/>
              <a:buNone/>
            </a:pPr>
            <a:r>
              <a:rPr lang="en-US" sz="2000"/>
              <a:t>void mouse(int btn, int state, int x, int y)</a:t>
            </a:r>
          </a:p>
          <a:p>
            <a:pPr lvl="2">
              <a:buFont typeface="Wingdings" pitchFamily="2" charset="2"/>
              <a:buNone/>
            </a:pPr>
            <a:r>
              <a:rPr lang="en-US" sz="2000"/>
              <a:t>{</a:t>
            </a:r>
          </a:p>
          <a:p>
            <a:pPr lvl="2">
              <a:buFont typeface="Wingdings" pitchFamily="2" charset="2"/>
              <a:buNone/>
            </a:pPr>
            <a:r>
              <a:rPr lang="en-US" sz="2000"/>
              <a:t>   if(btn==GLUT_LEFT_BUTTON &amp;&amp; </a:t>
            </a:r>
          </a:p>
          <a:p>
            <a:pPr lvl="2">
              <a:buFont typeface="Wingdings" pitchFamily="2" charset="2"/>
              <a:buNone/>
            </a:pPr>
            <a:r>
              <a:rPr lang="en-US" sz="2000"/>
              <a:t>      state=GLUT_DOWN) </a:t>
            </a:r>
          </a:p>
          <a:p>
            <a:pPr lvl="2">
              <a:buFont typeface="Wingdings" pitchFamily="2" charset="2"/>
              <a:buNone/>
            </a:pPr>
            <a:r>
              <a:rPr lang="en-US" sz="2000"/>
              <a:t>            draw_square(x,y);</a:t>
            </a:r>
          </a:p>
          <a:p>
            <a:pPr lvl="2">
              <a:buFont typeface="Wingdings" pitchFamily="2" charset="2"/>
              <a:buNone/>
            </a:pPr>
            <a:r>
              <a:rPr lang="en-US" sz="2000"/>
              <a:t>   if(btn==GLUT_MIDDLE_BUTTON &amp;&amp;</a:t>
            </a:r>
          </a:p>
          <a:p>
            <a:pPr lvl="2">
              <a:buFont typeface="Wingdings" pitchFamily="2" charset="2"/>
              <a:buNone/>
            </a:pPr>
            <a:r>
              <a:rPr lang="en-US" sz="2000"/>
              <a:t>      state==GLUT_DOWN) </a:t>
            </a:r>
          </a:p>
          <a:p>
            <a:pPr lvl="2">
              <a:buFont typeface="Wingdings" pitchFamily="2" charset="2"/>
              <a:buNone/>
            </a:pPr>
            <a:r>
              <a:rPr lang="en-US" sz="2000"/>
              <a:t>            exit( );</a:t>
            </a:r>
          </a:p>
          <a:p>
            <a:pPr lvl="2">
              <a:buFont typeface="Wingdings" pitchFamily="2" charset="2"/>
              <a:buNone/>
            </a:pPr>
            <a:r>
              <a:rPr lang="en-US" sz="200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idx="1"/>
          </p:nvPr>
        </p:nvSpPr>
        <p:spPr>
          <a:xfrm>
            <a:off x="685800" y="457200"/>
            <a:ext cx="8305800" cy="5638800"/>
          </a:xfrm>
        </p:spPr>
        <p:txBody>
          <a:bodyPr/>
          <a:lstStyle/>
          <a:p>
            <a:pPr lvl="2">
              <a:buFont typeface="Wingdings" pitchFamily="2" charset="2"/>
              <a:buNone/>
            </a:pPr>
            <a:r>
              <a:rPr lang="en-US" sz="2000"/>
              <a:t>Glsizei wh = 500, ww = 500;</a:t>
            </a:r>
          </a:p>
          <a:p>
            <a:pPr lvl="2">
              <a:buFont typeface="Wingdings" pitchFamily="2" charset="2"/>
              <a:buNone/>
            </a:pPr>
            <a:r>
              <a:rPr lang="en-US" sz="2000"/>
              <a:t>Glfloat size = 3.0;</a:t>
            </a:r>
          </a:p>
          <a:p>
            <a:pPr lvl="2">
              <a:buFont typeface="Wingdings" pitchFamily="2" charset="2"/>
              <a:buNone/>
            </a:pPr>
            <a:endParaRPr lang="en-US" sz="2000"/>
          </a:p>
          <a:p>
            <a:pPr lvl="2">
              <a:buFont typeface="Wingdings" pitchFamily="2" charset="2"/>
              <a:buNone/>
            </a:pPr>
            <a:r>
              <a:rPr lang="en-US" sz="2000"/>
              <a:t>void myinit(void)</a:t>
            </a:r>
          </a:p>
          <a:p>
            <a:pPr lvl="2">
              <a:buFont typeface="Wingdings" pitchFamily="2" charset="2"/>
              <a:buNone/>
            </a:pPr>
            <a:r>
              <a:rPr lang="en-US" sz="2000"/>
              <a:t>{</a:t>
            </a:r>
          </a:p>
          <a:p>
            <a:pPr lvl="2">
              <a:buFont typeface="Wingdings" pitchFamily="2" charset="2"/>
              <a:buNone/>
            </a:pPr>
            <a:r>
              <a:rPr lang="en-US" sz="2000"/>
              <a:t>   glViewport(0,0,ww,wh);</a:t>
            </a:r>
          </a:p>
          <a:p>
            <a:pPr lvl="2">
              <a:buFont typeface="Wingdings" pitchFamily="2" charset="2"/>
              <a:buNone/>
            </a:pPr>
            <a:r>
              <a:rPr lang="en-US" sz="2000"/>
              <a:t>   glMatrixMode(GL_PROJECTION);</a:t>
            </a:r>
          </a:p>
          <a:p>
            <a:pPr lvl="2">
              <a:buFont typeface="Wingdings" pitchFamily="2" charset="2"/>
              <a:buNone/>
            </a:pPr>
            <a:r>
              <a:rPr lang="en-US" sz="2000"/>
              <a:t>   glLoadIdentity( );</a:t>
            </a:r>
          </a:p>
          <a:p>
            <a:pPr lvl="2">
              <a:buFont typeface="Wingdings" pitchFamily="2" charset="2"/>
              <a:buNone/>
            </a:pPr>
            <a:r>
              <a:rPr lang="en-US" sz="2000"/>
              <a:t>   gluOrtho2D(0.0, (Gldouble)ww, 0.0, (Gldouble)wh);</a:t>
            </a:r>
          </a:p>
          <a:p>
            <a:pPr lvl="2">
              <a:buFont typeface="Wingdings" pitchFamily="2" charset="2"/>
              <a:buNone/>
            </a:pPr>
            <a:r>
              <a:rPr lang="en-US" sz="2000"/>
              <a:t>   glMatrixMode(GL_MODELVIEW);</a:t>
            </a:r>
          </a:p>
          <a:p>
            <a:pPr lvl="2">
              <a:buFont typeface="Wingdings" pitchFamily="2" charset="2"/>
              <a:buNone/>
            </a:pPr>
            <a:r>
              <a:rPr lang="en-US" sz="2000"/>
              <a:t>   glClearColor(0.0,0.0,0.0,0.0);</a:t>
            </a:r>
          </a:p>
          <a:p>
            <a:pPr lvl="2">
              <a:buFont typeface="Wingdings" pitchFamily="2" charset="2"/>
              <a:buNone/>
            </a:pPr>
            <a:r>
              <a:rPr lang="en-US" sz="2000"/>
              <a:t>   glClear(GL_COLOR_BUFFER_BIT);</a:t>
            </a:r>
          </a:p>
          <a:p>
            <a:pPr lvl="2">
              <a:buFont typeface="Wingdings" pitchFamily="2" charset="2"/>
              <a:buNone/>
            </a:pPr>
            <a:r>
              <a:rPr lang="en-US" sz="2000"/>
              <a:t>   glFlush( );</a:t>
            </a:r>
          </a:p>
          <a:p>
            <a:pPr lvl="2">
              <a:buFont typeface="Wingdings" pitchFamily="2" charset="2"/>
              <a:buNone/>
            </a:pPr>
            <a:r>
              <a:rPr lang="en-US" sz="2000"/>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idx="1"/>
          </p:nvPr>
        </p:nvSpPr>
        <p:spPr>
          <a:xfrm>
            <a:off x="685800" y="457200"/>
            <a:ext cx="8305800" cy="5638800"/>
          </a:xfrm>
        </p:spPr>
        <p:txBody>
          <a:bodyPr>
            <a:normAutofit lnSpcReduction="10000"/>
          </a:bodyPr>
          <a:lstStyle/>
          <a:p>
            <a:pPr lvl="2">
              <a:buFont typeface="Wingdings" pitchFamily="2" charset="2"/>
              <a:buNone/>
            </a:pPr>
            <a:r>
              <a:rPr lang="en-US" sz="2000"/>
              <a:t>void drawSquare(int x, int y)</a:t>
            </a:r>
          </a:p>
          <a:p>
            <a:pPr lvl="2">
              <a:buFont typeface="Wingdings" pitchFamily="2" charset="2"/>
              <a:buNone/>
            </a:pPr>
            <a:r>
              <a:rPr lang="en-US" sz="2000"/>
              <a:t>{</a:t>
            </a:r>
          </a:p>
          <a:p>
            <a:pPr lvl="2">
              <a:buFont typeface="Wingdings" pitchFamily="2" charset="2"/>
              <a:buNone/>
            </a:pPr>
            <a:r>
              <a:rPr lang="en-US" sz="2000"/>
              <a:t>   y=wh-y;</a:t>
            </a:r>
          </a:p>
          <a:p>
            <a:pPr lvl="2">
              <a:buFont typeface="Wingdings" pitchFamily="2" charset="2"/>
              <a:buNone/>
            </a:pPr>
            <a:r>
              <a:rPr lang="en-US" sz="2000"/>
              <a:t>   glColor3ub( (char)rand()%256, (char)rand()%256,</a:t>
            </a:r>
          </a:p>
          <a:p>
            <a:pPr lvl="2">
              <a:buFont typeface="Wingdings" pitchFamily="2" charset="2"/>
              <a:buNone/>
            </a:pPr>
            <a:r>
              <a:rPr lang="en-US" sz="2000"/>
              <a:t>                       (char)rand()%256); </a:t>
            </a:r>
          </a:p>
          <a:p>
            <a:pPr lvl="2">
              <a:buFont typeface="Wingdings" pitchFamily="2" charset="2"/>
              <a:buNone/>
            </a:pPr>
            <a:r>
              <a:rPr lang="en-US" sz="2000"/>
              <a:t>   glBegin(GL_POLYGON);</a:t>
            </a:r>
          </a:p>
          <a:p>
            <a:pPr lvl="2">
              <a:buFont typeface="Wingdings" pitchFamily="2" charset="2"/>
              <a:buNone/>
            </a:pPr>
            <a:r>
              <a:rPr lang="en-US" sz="2000"/>
              <a:t>      glVertex2f( x+size, y+size);</a:t>
            </a:r>
          </a:p>
          <a:p>
            <a:pPr lvl="2">
              <a:buFont typeface="Wingdings" pitchFamily="2" charset="2"/>
              <a:buNone/>
            </a:pPr>
            <a:r>
              <a:rPr lang="en-US" sz="2000"/>
              <a:t>      glVertex2f( x-size, y+size);</a:t>
            </a:r>
          </a:p>
          <a:p>
            <a:pPr lvl="2">
              <a:buFont typeface="Wingdings" pitchFamily="2" charset="2"/>
              <a:buNone/>
            </a:pPr>
            <a:r>
              <a:rPr lang="en-US" sz="2000"/>
              <a:t>      glVertex2f( x-size, y-size);</a:t>
            </a:r>
          </a:p>
          <a:p>
            <a:pPr lvl="2">
              <a:buFont typeface="Wingdings" pitchFamily="2" charset="2"/>
              <a:buNone/>
            </a:pPr>
            <a:r>
              <a:rPr lang="en-US" sz="2000"/>
              <a:t>      glVertex2f( x+size, y-size);</a:t>
            </a:r>
          </a:p>
          <a:p>
            <a:pPr lvl="2">
              <a:buFont typeface="Wingdings" pitchFamily="2" charset="2"/>
              <a:buNone/>
            </a:pPr>
            <a:r>
              <a:rPr lang="en-US" sz="2000"/>
              <a:t>   glEnd( );</a:t>
            </a:r>
          </a:p>
          <a:p>
            <a:pPr lvl="2">
              <a:buFont typeface="Wingdings" pitchFamily="2" charset="2"/>
              <a:buNone/>
            </a:pPr>
            <a:r>
              <a:rPr lang="en-US" sz="2000"/>
              <a:t>   glFlush( );</a:t>
            </a:r>
          </a:p>
          <a:p>
            <a:pPr lvl="2">
              <a:buFont typeface="Wingdings" pitchFamily="2" charset="2"/>
              <a:buNone/>
            </a:pPr>
            <a:r>
              <a:rPr lang="en-US" sz="2000"/>
              <a:t>}</a:t>
            </a:r>
          </a:p>
          <a:p>
            <a:pPr lvl="2"/>
            <a:endParaRPr lang="en-US" sz="2000"/>
          </a:p>
          <a:p>
            <a:pPr lvl="2"/>
            <a:r>
              <a:rPr lang="en-US" sz="2000"/>
              <a:t>Note: The position returned by the mouse is in the window’s system (origin is in the top left), hence we have to flip it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idx="1"/>
          </p:nvPr>
        </p:nvSpPr>
        <p:spPr>
          <a:xfrm>
            <a:off x="685800" y="457200"/>
            <a:ext cx="7696200" cy="5638800"/>
          </a:xfrm>
        </p:spPr>
        <p:txBody>
          <a:bodyPr/>
          <a:lstStyle/>
          <a:p>
            <a:r>
              <a:rPr lang="en-US"/>
              <a:t>5.2 Window Events</a:t>
            </a:r>
          </a:p>
          <a:p>
            <a:pPr lvl="1"/>
            <a:r>
              <a:rPr lang="en-US"/>
              <a:t>If the window size changes, we have to consider three questions:</a:t>
            </a:r>
          </a:p>
          <a:p>
            <a:pPr lvl="2"/>
            <a:r>
              <a:rPr lang="en-US"/>
              <a:t>1. Do we redraw all the objects that were in the window before it was resized?</a:t>
            </a:r>
          </a:p>
          <a:p>
            <a:pPr lvl="2"/>
            <a:endParaRPr lang="en-US"/>
          </a:p>
          <a:p>
            <a:pPr lvl="2"/>
            <a:r>
              <a:rPr lang="en-US"/>
              <a:t>2. What do we do if the aspect ratio of the new window is different from that of the old window?</a:t>
            </a:r>
          </a:p>
          <a:p>
            <a:pPr lvl="2"/>
            <a:endParaRPr lang="en-US"/>
          </a:p>
          <a:p>
            <a:pPr lvl="2"/>
            <a:r>
              <a:rPr lang="en-US"/>
              <a:t>3. Do we change the size or attributes of new primitives if the size of the new window is different from that of the old?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idx="1"/>
          </p:nvPr>
        </p:nvSpPr>
        <p:spPr>
          <a:xfrm>
            <a:off x="685800" y="457200"/>
            <a:ext cx="7696200" cy="5638800"/>
          </a:xfrm>
        </p:spPr>
        <p:txBody>
          <a:bodyPr/>
          <a:lstStyle/>
          <a:p>
            <a:pPr lvl="1"/>
            <a:r>
              <a:rPr lang="en-US"/>
              <a:t>In our example:</a:t>
            </a:r>
          </a:p>
          <a:p>
            <a:pPr lvl="2"/>
            <a:r>
              <a:rPr lang="en-US"/>
              <a:t>We ensure that squares of the same size are drawn, regardless of the size or shape of the window.</a:t>
            </a:r>
          </a:p>
          <a:p>
            <a:pPr lvl="3"/>
            <a:r>
              <a:rPr lang="en-US"/>
              <a:t>Therefore, we clear the screen each time it is resized and use the entire new window as our drawing area.</a:t>
            </a:r>
          </a:p>
          <a:p>
            <a:pPr lvl="3"/>
            <a:endParaRPr lang="en-US"/>
          </a:p>
          <a:p>
            <a:pPr lvl="2"/>
            <a:r>
              <a:rPr lang="en-US"/>
              <a:t>The reshape event returns the height and width of the new window</a:t>
            </a:r>
          </a:p>
          <a:p>
            <a:pPr lvl="3"/>
            <a:r>
              <a:rPr lang="en-US"/>
              <a:t>We use these to create a new OpenGL clipping window using gluOrtho2D,</a:t>
            </a:r>
          </a:p>
          <a:p>
            <a:pPr lvl="3"/>
            <a:r>
              <a:rPr lang="en-US"/>
              <a:t>As well as a new viewport with the same aspect ratio,</a:t>
            </a:r>
          </a:p>
          <a:p>
            <a:pPr lvl="3"/>
            <a:r>
              <a:rPr lang="en-US"/>
              <a:t>We then clear the window to black.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idx="1"/>
          </p:nvPr>
        </p:nvSpPr>
        <p:spPr>
          <a:xfrm>
            <a:off x="685800" y="457200"/>
            <a:ext cx="7696200" cy="5638800"/>
          </a:xfrm>
        </p:spPr>
        <p:txBody>
          <a:bodyPr/>
          <a:lstStyle/>
          <a:p>
            <a:pPr lvl="2"/>
            <a:endParaRPr lang="en-US" sz="2000"/>
          </a:p>
          <a:p>
            <a:pPr lvl="2">
              <a:buFont typeface="Wingdings" pitchFamily="2" charset="2"/>
              <a:buNone/>
            </a:pPr>
            <a:r>
              <a:rPr lang="en-US" sz="2000"/>
              <a:t>void myReshape(Glsizei w, Glsizei h)</a:t>
            </a:r>
          </a:p>
          <a:p>
            <a:pPr lvl="2">
              <a:buFont typeface="Wingdings" pitchFamily="2" charset="2"/>
              <a:buNone/>
            </a:pPr>
            <a:r>
              <a:rPr lang="en-US" sz="2000"/>
              <a:t>{</a:t>
            </a:r>
          </a:p>
          <a:p>
            <a:pPr lvl="2">
              <a:buFont typeface="Wingdings" pitchFamily="2" charset="2"/>
              <a:buNone/>
            </a:pPr>
            <a:r>
              <a:rPr lang="en-US" sz="2000"/>
              <a:t>   glMatrixMode(GL_PROJECTION);</a:t>
            </a:r>
          </a:p>
          <a:p>
            <a:pPr lvl="2">
              <a:buFont typeface="Wingdings" pitchFamily="2" charset="2"/>
              <a:buNone/>
            </a:pPr>
            <a:r>
              <a:rPr lang="en-US" sz="2000"/>
              <a:t>   glLoadIdentity( );</a:t>
            </a:r>
          </a:p>
          <a:p>
            <a:pPr lvl="2">
              <a:buFont typeface="Wingdings" pitchFamily="2" charset="2"/>
              <a:buNone/>
            </a:pPr>
            <a:r>
              <a:rPr lang="en-US" sz="2000"/>
              <a:t>   gluOrtho2D(0.0, (Gldouble)ww, 0.0, (Gldouble)wh);</a:t>
            </a:r>
          </a:p>
          <a:p>
            <a:pPr lvl="2">
              <a:buFont typeface="Wingdings" pitchFamily="2" charset="2"/>
              <a:buNone/>
            </a:pPr>
            <a:r>
              <a:rPr lang="en-US" sz="2000"/>
              <a:t>   glMatrixMode(GL_MODELVIEW); </a:t>
            </a:r>
          </a:p>
          <a:p>
            <a:pPr lvl="2">
              <a:buFont typeface="Wingdings" pitchFamily="2" charset="2"/>
              <a:buNone/>
            </a:pPr>
            <a:r>
              <a:rPr lang="en-US" sz="2000"/>
              <a:t>   glLoadIdentity( );</a:t>
            </a:r>
          </a:p>
          <a:p>
            <a:pPr lvl="2">
              <a:buFont typeface="Wingdings" pitchFamily="2" charset="2"/>
              <a:buNone/>
            </a:pPr>
            <a:endParaRPr lang="en-US" sz="2000"/>
          </a:p>
          <a:p>
            <a:pPr lvl="2">
              <a:buFont typeface="Wingdings" pitchFamily="2" charset="2"/>
              <a:buNone/>
            </a:pPr>
            <a:r>
              <a:rPr lang="en-US" sz="2000"/>
              <a:t>   glViewport(0,0,w,h);</a:t>
            </a:r>
          </a:p>
          <a:p>
            <a:pPr lvl="2">
              <a:buFont typeface="Wingdings" pitchFamily="2" charset="2"/>
              <a:buNone/>
            </a:pPr>
            <a:r>
              <a:rPr lang="en-US" sz="2000"/>
              <a:t>   glClearColor(0.0,0.0,0.0,0.0);</a:t>
            </a:r>
          </a:p>
          <a:p>
            <a:pPr lvl="2">
              <a:buFont typeface="Wingdings" pitchFamily="2" charset="2"/>
              <a:buNone/>
            </a:pPr>
            <a:r>
              <a:rPr lang="en-US" sz="2000"/>
              <a:t>   glClear(GL_COLOR_BUFFER_BIT);</a:t>
            </a:r>
          </a:p>
          <a:p>
            <a:pPr lvl="2">
              <a:buFont typeface="Wingdings" pitchFamily="2" charset="2"/>
              <a:buNone/>
            </a:pPr>
            <a:r>
              <a:rPr lang="en-US" sz="2000"/>
              <a:t>   glFlush( );</a:t>
            </a:r>
          </a:p>
          <a:p>
            <a:pPr lvl="2">
              <a:buFont typeface="Wingdings" pitchFamily="2" charset="2"/>
              <a:buNone/>
            </a:pPr>
            <a:r>
              <a:rPr lang="en-US" sz="2000"/>
              <a:t>}</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idx="1"/>
          </p:nvPr>
        </p:nvSpPr>
        <p:spPr>
          <a:xfrm>
            <a:off x="685800" y="457200"/>
            <a:ext cx="7772400" cy="5638800"/>
          </a:xfrm>
        </p:spPr>
        <p:txBody>
          <a:bodyPr/>
          <a:lstStyle/>
          <a:p>
            <a:r>
              <a:rPr lang="en-US"/>
              <a:t>5.3 Keyboard Events</a:t>
            </a:r>
          </a:p>
          <a:p>
            <a:pPr lvl="2"/>
            <a:r>
              <a:rPr lang="en-US"/>
              <a:t>Keyboard events are generated when the mouse is in the window and one of the keys is depressed.</a:t>
            </a:r>
          </a:p>
          <a:p>
            <a:pPr lvl="4"/>
            <a:r>
              <a:rPr lang="en-US"/>
              <a:t>GLUT ignores key releases</a:t>
            </a:r>
          </a:p>
          <a:p>
            <a:pPr lvl="4"/>
            <a:endParaRPr lang="en-US"/>
          </a:p>
          <a:p>
            <a:pPr lvl="3"/>
            <a:r>
              <a:rPr lang="en-US"/>
              <a:t>All the keyboard callbacks are registered in a single callback function such as:</a:t>
            </a:r>
          </a:p>
          <a:p>
            <a:pPr lvl="4"/>
            <a:r>
              <a:rPr lang="en-US"/>
              <a:t>glutKeyboardFunc(keyboard);</a:t>
            </a:r>
          </a:p>
          <a:p>
            <a:pPr lvl="4"/>
            <a:endParaRPr lang="en-US"/>
          </a:p>
          <a:p>
            <a:pPr lvl="3"/>
            <a:r>
              <a:rPr lang="en-US"/>
              <a:t>For example:</a:t>
            </a:r>
          </a:p>
          <a:p>
            <a:pPr lvl="4"/>
            <a:r>
              <a:rPr lang="en-US"/>
              <a:t>void keyboard(unsigned char key, int x, int y)</a:t>
            </a:r>
          </a:p>
          <a:p>
            <a:pPr lvl="4"/>
            <a:r>
              <a:rPr lang="en-US"/>
              <a:t>{</a:t>
            </a:r>
          </a:p>
          <a:p>
            <a:pPr lvl="4"/>
            <a:r>
              <a:rPr lang="en-US"/>
              <a:t>   if(key==‘q’ || key ==‘Q’) exit();</a:t>
            </a:r>
          </a:p>
          <a:p>
            <a:pPr lvl="4"/>
            <a:r>
              <a:rPr lang="en-US"/>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lstStyle/>
          <a:p>
            <a:r>
              <a:rPr lang="en-US"/>
              <a:t>1. Interaction</a:t>
            </a:r>
          </a:p>
        </p:txBody>
      </p:sp>
      <p:sp>
        <p:nvSpPr>
          <p:cNvPr id="5123" name="Rectangle 3"/>
          <p:cNvSpPr>
            <a:spLocks noGrp="1" noChangeArrowheads="1"/>
          </p:cNvSpPr>
          <p:nvPr>
            <p:ph idx="1"/>
          </p:nvPr>
        </p:nvSpPr>
        <p:spPr/>
        <p:txBody>
          <a:bodyPr/>
          <a:lstStyle/>
          <a:p>
            <a:pPr lvl="2"/>
            <a:r>
              <a:rPr lang="en-US"/>
              <a:t>One of the most important advances in computer technology was enabling users to interact with computer displays</a:t>
            </a:r>
          </a:p>
          <a:p>
            <a:pPr lvl="2"/>
            <a:endParaRPr lang="en-US"/>
          </a:p>
          <a:p>
            <a:pPr lvl="2"/>
            <a:r>
              <a:rPr lang="en-US"/>
              <a:t>Ivan Sutherland’s </a:t>
            </a:r>
            <a:r>
              <a:rPr lang="en-US" i="1"/>
              <a:t>Project Sketchpad</a:t>
            </a:r>
            <a:r>
              <a:rPr lang="en-US"/>
              <a:t> launched the present era of interactive computer graphics</a:t>
            </a:r>
          </a:p>
          <a:p>
            <a:pPr lvl="3"/>
            <a:r>
              <a:rPr lang="en-US"/>
              <a:t>Since 1963 when this work was published there have been many advances in both hardware and software, but the viewpoint ideas he introduced still dominate computer graphics.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3"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idx="1"/>
          </p:nvPr>
        </p:nvSpPr>
        <p:spPr>
          <a:xfrm>
            <a:off x="685800" y="457200"/>
            <a:ext cx="7772400" cy="5638800"/>
          </a:xfrm>
        </p:spPr>
        <p:txBody>
          <a:bodyPr/>
          <a:lstStyle/>
          <a:p>
            <a:r>
              <a:rPr lang="en-US"/>
              <a:t>5.4 The Display and Idle Callbacks</a:t>
            </a:r>
          </a:p>
          <a:p>
            <a:pPr lvl="2"/>
            <a:r>
              <a:rPr lang="en-US"/>
              <a:t>glutDisplayFunc(display); </a:t>
            </a:r>
          </a:p>
          <a:p>
            <a:pPr lvl="3"/>
            <a:r>
              <a:rPr lang="en-US"/>
              <a:t>display is invoked when GLUT determines that the window should be redisplayed</a:t>
            </a:r>
          </a:p>
          <a:p>
            <a:pPr lvl="4"/>
            <a:r>
              <a:rPr lang="en-US"/>
              <a:t>window initially opened, </a:t>
            </a:r>
          </a:p>
          <a:p>
            <a:pPr lvl="3"/>
            <a:r>
              <a:rPr lang="en-US"/>
              <a:t>We can also tell GLUT to call it with</a:t>
            </a:r>
          </a:p>
          <a:p>
            <a:pPr lvl="4"/>
            <a:r>
              <a:rPr lang="en-US"/>
              <a:t>glutPostDisplay();</a:t>
            </a:r>
          </a:p>
          <a:p>
            <a:pPr lvl="4"/>
            <a:endParaRPr lang="en-US"/>
          </a:p>
          <a:p>
            <a:pPr lvl="2"/>
            <a:r>
              <a:rPr lang="en-US"/>
              <a:t>idle </a:t>
            </a:r>
          </a:p>
          <a:p>
            <a:pPr lvl="3"/>
            <a:r>
              <a:rPr lang="en-US"/>
              <a:t>The idle callback is invoked when there are no other events.</a:t>
            </a:r>
          </a:p>
          <a:p>
            <a:pPr lvl="3"/>
            <a:r>
              <a:rPr lang="en-US"/>
              <a:t>Its default is the null function.</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idx="1"/>
          </p:nvPr>
        </p:nvSpPr>
        <p:spPr>
          <a:xfrm>
            <a:off x="685800" y="457200"/>
            <a:ext cx="7772400" cy="5638800"/>
          </a:xfrm>
        </p:spPr>
        <p:txBody>
          <a:bodyPr>
            <a:normAutofit lnSpcReduction="10000"/>
          </a:bodyPr>
          <a:lstStyle/>
          <a:p>
            <a:r>
              <a:rPr lang="en-US"/>
              <a:t>5.5 Window Management</a:t>
            </a:r>
          </a:p>
          <a:p>
            <a:pPr lvl="2"/>
            <a:r>
              <a:rPr lang="en-US"/>
              <a:t>GLUT also supports both multiple windows and subwindows</a:t>
            </a:r>
          </a:p>
          <a:p>
            <a:pPr lvl="4"/>
            <a:endParaRPr lang="en-US"/>
          </a:p>
          <a:p>
            <a:pPr lvl="3"/>
            <a:r>
              <a:rPr lang="en-US"/>
              <a:t>We can open a second top-level window by</a:t>
            </a:r>
          </a:p>
          <a:p>
            <a:pPr lvl="4"/>
            <a:r>
              <a:rPr lang="en-US"/>
              <a:t>id=glutCreateWindow(“second window”);</a:t>
            </a:r>
          </a:p>
          <a:p>
            <a:pPr lvl="3"/>
            <a:r>
              <a:rPr lang="en-US"/>
              <a:t>The id allows us to select which window to work in by</a:t>
            </a:r>
          </a:p>
          <a:p>
            <a:pPr lvl="4"/>
            <a:r>
              <a:rPr lang="en-US"/>
              <a:t>glutSetWindow(id);</a:t>
            </a:r>
          </a:p>
          <a:p>
            <a:pPr lvl="4"/>
            <a:endParaRPr lang="en-US"/>
          </a:p>
          <a:p>
            <a:pPr lvl="3"/>
            <a:r>
              <a:rPr lang="en-US"/>
              <a:t>We can make this window have different properties by invoking the glutInitDisplayMode before glutCreateWindow.</a:t>
            </a:r>
          </a:p>
          <a:p>
            <a:pPr lvl="3"/>
            <a:endParaRPr lang="en-US"/>
          </a:p>
          <a:p>
            <a:pPr lvl="3"/>
            <a:r>
              <a:rPr lang="en-US"/>
              <a:t>And each window can have its own set of callback functions, because callback specifications refer to the present window.</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rrowheads="1"/>
          </p:cNvSpPr>
          <p:nvPr>
            <p:ph type="title"/>
          </p:nvPr>
        </p:nvSpPr>
        <p:spPr/>
        <p:txBody>
          <a:bodyPr/>
          <a:lstStyle/>
          <a:p>
            <a:r>
              <a:rPr lang="en-US"/>
              <a:t>6. Menus</a:t>
            </a:r>
          </a:p>
        </p:txBody>
      </p:sp>
      <p:sp>
        <p:nvSpPr>
          <p:cNvPr id="147459" name="Rectangle 3"/>
          <p:cNvSpPr>
            <a:spLocks noGrp="1" noChangeArrowheads="1"/>
          </p:cNvSpPr>
          <p:nvPr>
            <p:ph idx="1"/>
          </p:nvPr>
        </p:nvSpPr>
        <p:spPr/>
        <p:txBody>
          <a:bodyPr/>
          <a:lstStyle/>
          <a:p>
            <a:pPr lvl="1"/>
            <a:r>
              <a:rPr lang="en-US"/>
              <a:t>GLUT provides pop-up menus that we can use with the mouse to create sophisticated interactive applications.</a:t>
            </a:r>
          </a:p>
          <a:p>
            <a:pPr lvl="1"/>
            <a:endParaRPr lang="en-US"/>
          </a:p>
          <a:p>
            <a:pPr lvl="1"/>
            <a:r>
              <a:rPr lang="en-US"/>
              <a:t>Using the menus involves taking a few simple steps</a:t>
            </a:r>
          </a:p>
          <a:p>
            <a:pPr lvl="2"/>
            <a:r>
              <a:rPr lang="en-US"/>
              <a:t>define the entries</a:t>
            </a:r>
          </a:p>
          <a:p>
            <a:pPr lvl="2"/>
            <a:r>
              <a:rPr lang="en-US"/>
              <a:t>link the menu to a mouse button</a:t>
            </a:r>
          </a:p>
          <a:p>
            <a:pPr lvl="2"/>
            <a:r>
              <a:rPr lang="en-US"/>
              <a:t>define a callback for each menu entry.</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685800" y="457200"/>
            <a:ext cx="7772400" cy="5638800"/>
          </a:xfrm>
        </p:spPr>
        <p:txBody>
          <a:bodyPr/>
          <a:lstStyle/>
          <a:p>
            <a:pPr lvl="2">
              <a:buFont typeface="Wingdings" pitchFamily="2" charset="2"/>
              <a:buNone/>
            </a:pPr>
            <a:r>
              <a:rPr lang="en-US" sz="2000"/>
              <a:t>glutCreateMenu(demo_menu);</a:t>
            </a:r>
          </a:p>
          <a:p>
            <a:pPr lvl="2">
              <a:buFont typeface="Wingdings" pitchFamily="2" charset="2"/>
              <a:buNone/>
            </a:pPr>
            <a:r>
              <a:rPr lang="en-US" sz="2000"/>
              <a:t>glutAddMenuEntry(“quit”,1);</a:t>
            </a:r>
          </a:p>
          <a:p>
            <a:pPr lvl="2">
              <a:buFont typeface="Wingdings" pitchFamily="2" charset="2"/>
              <a:buNone/>
            </a:pPr>
            <a:r>
              <a:rPr lang="en-US" sz="2000"/>
              <a:t>glutAddMenuEntry(“increase square size”,2);</a:t>
            </a:r>
          </a:p>
          <a:p>
            <a:pPr lvl="2">
              <a:buFont typeface="Wingdings" pitchFamily="2" charset="2"/>
              <a:buNone/>
            </a:pPr>
            <a:r>
              <a:rPr lang="en-US" sz="2000"/>
              <a:t>glutAddMenuEntry(“decrease square size”,3);</a:t>
            </a:r>
          </a:p>
          <a:p>
            <a:pPr lvl="2">
              <a:buFont typeface="Wingdings" pitchFamily="2" charset="2"/>
              <a:buNone/>
            </a:pPr>
            <a:r>
              <a:rPr lang="en-US" sz="2000"/>
              <a:t>glutAttachMenu(GLUT_RIGHT_BUTTON);</a:t>
            </a:r>
          </a:p>
          <a:p>
            <a:pPr lvl="2"/>
            <a:endParaRPr lang="en-US" sz="2000"/>
          </a:p>
          <a:p>
            <a:pPr lvl="1"/>
            <a:r>
              <a:rPr lang="en-US" sz="2400"/>
              <a:t>Our callback function is:</a:t>
            </a:r>
          </a:p>
          <a:p>
            <a:pPr lvl="2">
              <a:buFont typeface="Wingdings" pitchFamily="2" charset="2"/>
              <a:buNone/>
            </a:pPr>
            <a:r>
              <a:rPr lang="en-US" sz="2000"/>
              <a:t>void demo_menu(int id)</a:t>
            </a:r>
          </a:p>
          <a:p>
            <a:pPr lvl="2">
              <a:buFont typeface="Wingdings" pitchFamily="2" charset="2"/>
              <a:buNone/>
            </a:pPr>
            <a:r>
              <a:rPr lang="en-US" sz="2000"/>
              <a:t>{</a:t>
            </a:r>
          </a:p>
          <a:p>
            <a:pPr lvl="2">
              <a:buFont typeface="Wingdings" pitchFamily="2" charset="2"/>
              <a:buNone/>
            </a:pPr>
            <a:r>
              <a:rPr lang="en-US" sz="2000"/>
              <a:t>   if(id==1) exit( );</a:t>
            </a:r>
          </a:p>
          <a:p>
            <a:pPr lvl="2">
              <a:buFont typeface="Wingdings" pitchFamily="2" charset="2"/>
              <a:buNone/>
            </a:pPr>
            <a:r>
              <a:rPr lang="en-US" sz="2000"/>
              <a:t>   else if(id==2)size = 2*size;</a:t>
            </a:r>
          </a:p>
          <a:p>
            <a:pPr lvl="2">
              <a:buFont typeface="Wingdings" pitchFamily="2" charset="2"/>
              <a:buNone/>
            </a:pPr>
            <a:r>
              <a:rPr lang="en-US" sz="2000"/>
              <a:t>   else if (size&gt;1) size = size/2;</a:t>
            </a:r>
          </a:p>
          <a:p>
            <a:pPr lvl="2">
              <a:buFont typeface="Wingdings" pitchFamily="2" charset="2"/>
              <a:buNone/>
            </a:pPr>
            <a:r>
              <a:rPr lang="en-US" sz="2000"/>
              <a:t>   glutPostRedisplay( );</a:t>
            </a:r>
          </a:p>
          <a:p>
            <a:pPr lvl="2">
              <a:buFont typeface="Wingdings" pitchFamily="2" charset="2"/>
              <a:buNone/>
            </a:pPr>
            <a:r>
              <a:rPr lang="en-US" sz="2000"/>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idx="1"/>
          </p:nvPr>
        </p:nvSpPr>
        <p:spPr>
          <a:xfrm>
            <a:off x="685800" y="457200"/>
            <a:ext cx="7772400" cy="5638800"/>
          </a:xfrm>
        </p:spPr>
        <p:txBody>
          <a:bodyPr/>
          <a:lstStyle/>
          <a:p>
            <a:pPr lvl="1"/>
            <a:r>
              <a:rPr lang="en-US" sz="2400"/>
              <a:t>GLUT also supports hierarchical menus</a:t>
            </a:r>
          </a:p>
          <a:p>
            <a:pPr lvl="1"/>
            <a:endParaRPr lang="en-US" sz="2400"/>
          </a:p>
          <a:p>
            <a:pPr lvl="1"/>
            <a:endParaRPr lang="en-US" sz="2400"/>
          </a:p>
          <a:p>
            <a:pPr lvl="1"/>
            <a:endParaRPr lang="en-US" sz="2400"/>
          </a:p>
          <a:p>
            <a:pPr lvl="1"/>
            <a:endParaRPr lang="en-US" sz="2400"/>
          </a:p>
          <a:p>
            <a:pPr lvl="1"/>
            <a:endParaRPr lang="en-US" sz="2400"/>
          </a:p>
          <a:p>
            <a:pPr lvl="2">
              <a:buFont typeface="Wingdings" pitchFamily="2" charset="2"/>
              <a:buNone/>
            </a:pPr>
            <a:r>
              <a:rPr lang="en-US" sz="2000"/>
              <a:t>sub_menu = glutCreateMenu(size_menu);</a:t>
            </a:r>
          </a:p>
          <a:p>
            <a:pPr lvl="2">
              <a:buFont typeface="Wingdings" pitchFamily="2" charset="2"/>
              <a:buNone/>
            </a:pPr>
            <a:r>
              <a:rPr lang="en-US" sz="2000"/>
              <a:t>glutAddMenuEntry(“increase square size”,2);</a:t>
            </a:r>
          </a:p>
          <a:p>
            <a:pPr lvl="2">
              <a:buFont typeface="Wingdings" pitchFamily="2" charset="2"/>
              <a:buNone/>
            </a:pPr>
            <a:r>
              <a:rPr lang="en-US" sz="2000"/>
              <a:t>glutAddMenuEntry(“decrease square size”,3);</a:t>
            </a:r>
          </a:p>
          <a:p>
            <a:pPr lvl="2">
              <a:buFont typeface="Wingdings" pitchFamily="2" charset="2"/>
              <a:buNone/>
            </a:pPr>
            <a:endParaRPr lang="en-US" sz="2000"/>
          </a:p>
          <a:p>
            <a:pPr lvl="2">
              <a:buFont typeface="Wingdings" pitchFamily="2" charset="2"/>
              <a:buNone/>
            </a:pPr>
            <a:r>
              <a:rPr lang="en-US" sz="2000"/>
              <a:t>glutCreateMenu(top_menu);</a:t>
            </a:r>
          </a:p>
          <a:p>
            <a:pPr lvl="2">
              <a:buFont typeface="Wingdings" pitchFamily="2" charset="2"/>
              <a:buNone/>
            </a:pPr>
            <a:r>
              <a:rPr lang="en-US" sz="2000"/>
              <a:t>glutAddMenuEntry(“quit”,1);</a:t>
            </a:r>
          </a:p>
          <a:p>
            <a:pPr lvl="2">
              <a:buFont typeface="Wingdings" pitchFamily="2" charset="2"/>
              <a:buNone/>
            </a:pPr>
            <a:r>
              <a:rPr lang="en-US" sz="2000"/>
              <a:t>glutAddSubMenu(“Resize”, sub_menu);</a:t>
            </a:r>
          </a:p>
          <a:p>
            <a:pPr lvl="2">
              <a:buFont typeface="Wingdings" pitchFamily="2" charset="2"/>
              <a:buNone/>
            </a:pPr>
            <a:r>
              <a:rPr lang="en-US" sz="2000"/>
              <a:t>glutAttachMenu(GLUTRIGHTBUTTON);</a:t>
            </a:r>
          </a:p>
        </p:txBody>
      </p:sp>
      <p:pic>
        <p:nvPicPr>
          <p:cNvPr id="191491" name="Picture 3" descr="an03f17"/>
          <p:cNvPicPr>
            <a:picLocks noChangeAspect="1" noChangeArrowheads="1"/>
          </p:cNvPicPr>
          <p:nvPr/>
        </p:nvPicPr>
        <p:blipFill>
          <a:blip r:embed="rId2"/>
          <a:srcRect/>
          <a:stretch>
            <a:fillRect/>
          </a:stretch>
        </p:blipFill>
        <p:spPr bwMode="auto">
          <a:xfrm>
            <a:off x="2133600" y="1066800"/>
            <a:ext cx="3048000" cy="1884363"/>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rrowheads="1"/>
          </p:cNvSpPr>
          <p:nvPr>
            <p:ph type="title"/>
          </p:nvPr>
        </p:nvSpPr>
        <p:spPr/>
        <p:txBody>
          <a:bodyPr/>
          <a:lstStyle/>
          <a:p>
            <a:r>
              <a:rPr lang="en-US"/>
              <a:t>7. Picking</a:t>
            </a:r>
          </a:p>
        </p:txBody>
      </p:sp>
      <p:sp>
        <p:nvSpPr>
          <p:cNvPr id="148483" name="Rectangle 3"/>
          <p:cNvSpPr>
            <a:spLocks noGrp="1" noChangeArrowheads="1"/>
          </p:cNvSpPr>
          <p:nvPr>
            <p:ph idx="1"/>
          </p:nvPr>
        </p:nvSpPr>
        <p:spPr/>
        <p:txBody>
          <a:bodyPr/>
          <a:lstStyle/>
          <a:p>
            <a:pPr lvl="1"/>
            <a:r>
              <a:rPr lang="en-US"/>
              <a:t>Picking is an input operation that allows the user to identify an object on the display.</a:t>
            </a:r>
          </a:p>
          <a:p>
            <a:pPr lvl="3"/>
            <a:endParaRPr lang="en-US"/>
          </a:p>
          <a:p>
            <a:pPr lvl="2"/>
            <a:r>
              <a:rPr lang="en-US"/>
              <a:t>Although the action uses the pointing device, the information the user wants is not a position.</a:t>
            </a:r>
          </a:p>
          <a:p>
            <a:pPr lvl="3"/>
            <a:endParaRPr lang="en-US"/>
          </a:p>
          <a:p>
            <a:pPr lvl="2"/>
            <a:r>
              <a:rPr lang="en-US"/>
              <a:t>A pick device is considerably more difficult to implement on a modern system than is a locator</a:t>
            </a:r>
          </a:p>
          <a:p>
            <a:pPr lvl="3"/>
            <a:r>
              <a:rPr lang="en-US"/>
              <a:t>The text gives some ideas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rrowheads="1"/>
          </p:cNvSpPr>
          <p:nvPr>
            <p:ph type="title"/>
          </p:nvPr>
        </p:nvSpPr>
        <p:spPr/>
        <p:txBody>
          <a:bodyPr/>
          <a:lstStyle/>
          <a:p>
            <a:r>
              <a:rPr lang="en-US"/>
              <a:t>8. A Simple Paint Program</a:t>
            </a:r>
          </a:p>
        </p:txBody>
      </p:sp>
      <p:sp>
        <p:nvSpPr>
          <p:cNvPr id="149507" name="Rectangle 3"/>
          <p:cNvSpPr>
            <a:spLocks noGrp="1" noChangeArrowheads="1"/>
          </p:cNvSpPr>
          <p:nvPr>
            <p:ph idx="1"/>
          </p:nvPr>
        </p:nvSpPr>
        <p:spPr/>
        <p:txBody>
          <a:bodyPr/>
          <a:lstStyle/>
          <a:p>
            <a:pPr lvl="1"/>
            <a:r>
              <a:rPr lang="en-US"/>
              <a:t>Any paint program should demonstrate most of the following features:</a:t>
            </a:r>
          </a:p>
          <a:p>
            <a:pPr lvl="2"/>
            <a:r>
              <a:rPr lang="en-US"/>
              <a:t>ability to work with geometric objects</a:t>
            </a:r>
          </a:p>
          <a:p>
            <a:pPr lvl="2"/>
            <a:r>
              <a:rPr lang="en-US"/>
              <a:t>ability to manipulate pixels</a:t>
            </a:r>
          </a:p>
          <a:p>
            <a:pPr lvl="2"/>
            <a:r>
              <a:rPr lang="en-US"/>
              <a:t>provide control of attributes (color, ...)</a:t>
            </a:r>
          </a:p>
          <a:p>
            <a:pPr lvl="2"/>
            <a:r>
              <a:rPr lang="en-US"/>
              <a:t>include menus for controlling the application</a:t>
            </a:r>
          </a:p>
          <a:p>
            <a:pPr lvl="2"/>
            <a:r>
              <a:rPr lang="en-US"/>
              <a:t>behave correctly when the window is moved or resized.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5" name="Picture 3" descr="an03f18"/>
          <p:cNvPicPr>
            <a:picLocks noChangeAspect="1" noChangeArrowheads="1"/>
          </p:cNvPicPr>
          <p:nvPr/>
        </p:nvPicPr>
        <p:blipFill>
          <a:blip r:embed="rId2"/>
          <a:srcRect/>
          <a:stretch>
            <a:fillRect/>
          </a:stretch>
        </p:blipFill>
        <p:spPr bwMode="auto">
          <a:xfrm>
            <a:off x="762000" y="457200"/>
            <a:ext cx="3048000" cy="3048000"/>
          </a:xfrm>
          <a:prstGeom prst="rect">
            <a:avLst/>
          </a:prstGeom>
          <a:noFill/>
        </p:spPr>
      </p:pic>
      <p:pic>
        <p:nvPicPr>
          <p:cNvPr id="192516" name="Picture 4" descr="an03f19"/>
          <p:cNvPicPr>
            <a:picLocks noChangeAspect="1" noChangeArrowheads="1"/>
          </p:cNvPicPr>
          <p:nvPr/>
        </p:nvPicPr>
        <p:blipFill>
          <a:blip r:embed="rId3"/>
          <a:srcRect/>
          <a:stretch>
            <a:fillRect/>
          </a:stretch>
        </p:blipFill>
        <p:spPr bwMode="auto">
          <a:xfrm>
            <a:off x="4114800" y="3232150"/>
            <a:ext cx="4279900" cy="2827338"/>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p:txBody>
          <a:bodyPr/>
          <a:lstStyle/>
          <a:p>
            <a:r>
              <a:rPr lang="en-US"/>
              <a:t>9. Animating Interactive Programs</a:t>
            </a:r>
          </a:p>
        </p:txBody>
      </p:sp>
      <p:sp>
        <p:nvSpPr>
          <p:cNvPr id="150531" name="Rectangle 3"/>
          <p:cNvSpPr>
            <a:spLocks noGrp="1" noChangeArrowheads="1"/>
          </p:cNvSpPr>
          <p:nvPr>
            <p:ph idx="1"/>
          </p:nvPr>
        </p:nvSpPr>
        <p:spPr/>
        <p:txBody>
          <a:bodyPr/>
          <a:lstStyle/>
          <a:p>
            <a:pPr lvl="1"/>
            <a:r>
              <a:rPr lang="en-US"/>
              <a:t>So far our programs have been static</a:t>
            </a:r>
          </a:p>
          <a:p>
            <a:pPr lvl="2"/>
            <a:r>
              <a:rPr lang="en-US"/>
              <a:t>Once a primitive was placed on the display its image did not change until the screen was cleared.</a:t>
            </a:r>
          </a:p>
          <a:p>
            <a:pPr lvl="2"/>
            <a:endParaRPr lang="en-US"/>
          </a:p>
          <a:p>
            <a:pPr lvl="1"/>
            <a:r>
              <a:rPr lang="en-US"/>
              <a:t>Suppose that we want to create a picture in which one or more objects are changing or moving, and thus their images must change.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idx="1"/>
          </p:nvPr>
        </p:nvSpPr>
        <p:spPr>
          <a:xfrm>
            <a:off x="685800" y="457200"/>
            <a:ext cx="7772400" cy="5638800"/>
          </a:xfrm>
        </p:spPr>
        <p:txBody>
          <a:bodyPr/>
          <a:lstStyle/>
          <a:p>
            <a:r>
              <a:rPr lang="en-US"/>
              <a:t>9.1 The Rotating Square</a:t>
            </a:r>
          </a:p>
          <a:p>
            <a:pPr lvl="2"/>
            <a:r>
              <a:rPr lang="en-US"/>
              <a:t>Consider the rotating two dimensional point where</a:t>
            </a:r>
          </a:p>
          <a:p>
            <a:pPr lvl="3"/>
            <a:r>
              <a:rPr lang="en-US"/>
              <a:t>x = cos </a:t>
            </a:r>
            <a:r>
              <a:rPr lang="en-US">
                <a:latin typeface="Symbol" pitchFamily="18" charset="2"/>
              </a:rPr>
              <a:t>q</a:t>
            </a:r>
            <a:r>
              <a:rPr lang="en-US"/>
              <a:t>,</a:t>
            </a:r>
          </a:p>
          <a:p>
            <a:pPr lvl="3"/>
            <a:r>
              <a:rPr lang="en-US"/>
              <a:t>y = sin </a:t>
            </a:r>
            <a:r>
              <a:rPr lang="en-US">
                <a:latin typeface="Symbol" pitchFamily="18" charset="2"/>
              </a:rPr>
              <a:t>q</a:t>
            </a:r>
            <a:endParaRPr lang="en-US"/>
          </a:p>
        </p:txBody>
      </p:sp>
      <p:pic>
        <p:nvPicPr>
          <p:cNvPr id="162819" name="Picture 3" descr="an03f21"/>
          <p:cNvPicPr>
            <a:picLocks noChangeAspect="1" noChangeArrowheads="1"/>
          </p:cNvPicPr>
          <p:nvPr/>
        </p:nvPicPr>
        <p:blipFill>
          <a:blip r:embed="rId2"/>
          <a:srcRect/>
          <a:stretch>
            <a:fillRect/>
          </a:stretch>
        </p:blipFill>
        <p:spPr bwMode="auto">
          <a:xfrm>
            <a:off x="2362200" y="2895600"/>
            <a:ext cx="4572000" cy="24257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1027"/>
          <p:cNvSpPr>
            <a:spLocks noGrp="1" noChangeArrowheads="1"/>
          </p:cNvSpPr>
          <p:nvPr>
            <p:ph idx="1"/>
          </p:nvPr>
        </p:nvSpPr>
        <p:spPr>
          <a:xfrm>
            <a:off x="685800" y="457200"/>
            <a:ext cx="7772400" cy="5638800"/>
          </a:xfrm>
        </p:spPr>
        <p:txBody>
          <a:bodyPr>
            <a:normAutofit lnSpcReduction="10000"/>
          </a:bodyPr>
          <a:lstStyle/>
          <a:p>
            <a:pPr lvl="2"/>
            <a:r>
              <a:rPr lang="en-US"/>
              <a:t>OpenGL does not support interaction directly</a:t>
            </a:r>
          </a:p>
          <a:p>
            <a:pPr lvl="3"/>
            <a:r>
              <a:rPr lang="en-US"/>
              <a:t>windowing and input functions were left out of the API for portability reasons.</a:t>
            </a:r>
          </a:p>
          <a:p>
            <a:pPr lvl="2"/>
            <a:r>
              <a:rPr lang="en-US"/>
              <a:t>We can avoid potential difficulties by using a simple library, or toolkit, as we did in Chapter 2.</a:t>
            </a:r>
          </a:p>
          <a:p>
            <a:pPr lvl="3"/>
            <a:r>
              <a:rPr lang="en-US"/>
              <a:t>Our use of the GLUT toolkit will enable us to avoid the complexities inherent in the interactions among the windowing system</a:t>
            </a:r>
          </a:p>
          <a:p>
            <a:pPr lvl="4"/>
            <a:endParaRPr lang="en-US"/>
          </a:p>
          <a:p>
            <a:pPr lvl="2"/>
            <a:r>
              <a:rPr lang="en-US"/>
              <a:t>Our outline for this chapter looks like this:</a:t>
            </a:r>
          </a:p>
          <a:p>
            <a:pPr lvl="3"/>
            <a:r>
              <a:rPr lang="en-US"/>
              <a:t>We start by describing several interactive devices and how to interact with them</a:t>
            </a:r>
          </a:p>
          <a:p>
            <a:pPr lvl="3"/>
            <a:r>
              <a:rPr lang="en-US"/>
              <a:t>We then put these devices in the setting of a client-server network.</a:t>
            </a:r>
          </a:p>
          <a:p>
            <a:pPr lvl="3"/>
            <a:r>
              <a:rPr lang="en-US"/>
              <a:t>Then, we introduce an API for minimal interaction.</a:t>
            </a:r>
          </a:p>
          <a:p>
            <a:pPr lvl="3"/>
            <a:r>
              <a:rPr lang="en-US"/>
              <a:t>Finally, we shall generate sample programs.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65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65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65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5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58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658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6589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65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bldLvl="3"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idx="1"/>
          </p:nvPr>
        </p:nvSpPr>
        <p:spPr>
          <a:xfrm>
            <a:off x="685800" y="457200"/>
            <a:ext cx="7772400" cy="5638800"/>
          </a:xfrm>
        </p:spPr>
        <p:txBody>
          <a:bodyPr/>
          <a:lstStyle/>
          <a:p>
            <a:pPr lvl="2"/>
            <a:endParaRPr lang="en-US" sz="2000"/>
          </a:p>
          <a:p>
            <a:pPr lvl="2">
              <a:buFont typeface="Wingdings" pitchFamily="2" charset="2"/>
              <a:buNone/>
            </a:pPr>
            <a:r>
              <a:rPr lang="en-US" sz="2000"/>
              <a:t>void display( )</a:t>
            </a:r>
          </a:p>
          <a:p>
            <a:pPr lvl="2">
              <a:buFont typeface="Wingdings" pitchFamily="2" charset="2"/>
              <a:buNone/>
            </a:pPr>
            <a:r>
              <a:rPr lang="en-US" sz="2000"/>
              <a:t>{</a:t>
            </a:r>
          </a:p>
          <a:p>
            <a:pPr lvl="2">
              <a:buFont typeface="Wingdings" pitchFamily="2" charset="2"/>
              <a:buNone/>
            </a:pPr>
            <a:r>
              <a:rPr lang="en-US" sz="2000"/>
              <a:t>   glClear( );</a:t>
            </a:r>
          </a:p>
          <a:p>
            <a:pPr lvl="2">
              <a:buFont typeface="Wingdings" pitchFamily="2" charset="2"/>
              <a:buNone/>
            </a:pPr>
            <a:r>
              <a:rPr lang="en-US" sz="2000"/>
              <a:t>   glBegin(GL_POLYGON);  </a:t>
            </a:r>
          </a:p>
          <a:p>
            <a:pPr lvl="2">
              <a:buFont typeface="Wingdings" pitchFamily="2" charset="2"/>
              <a:buNone/>
            </a:pPr>
            <a:r>
              <a:rPr lang="en-US" sz="2000"/>
              <a:t>      thetar = theta/((2*3.14159)/360.0);</a:t>
            </a:r>
          </a:p>
          <a:p>
            <a:pPr lvl="2">
              <a:buFont typeface="Wingdings" pitchFamily="2" charset="2"/>
              <a:buNone/>
            </a:pPr>
            <a:r>
              <a:rPr lang="en-US" sz="2000"/>
              <a:t>      glVertex2f(cos(thetar), sin(thetar));</a:t>
            </a:r>
          </a:p>
          <a:p>
            <a:pPr lvl="2">
              <a:buFont typeface="Wingdings" pitchFamily="2" charset="2"/>
              <a:buNone/>
            </a:pPr>
            <a:r>
              <a:rPr lang="en-US" sz="2000"/>
              <a:t>      glVertex2f(sin(thetar), cos(thetar));</a:t>
            </a:r>
          </a:p>
          <a:p>
            <a:pPr lvl="2">
              <a:buFont typeface="Wingdings" pitchFamily="2" charset="2"/>
              <a:buNone/>
            </a:pPr>
            <a:r>
              <a:rPr lang="en-US" sz="2000"/>
              <a:t>      glVertex2f(-cos(thetar), -sin(thetar));</a:t>
            </a:r>
          </a:p>
          <a:p>
            <a:pPr lvl="2">
              <a:buFont typeface="Wingdings" pitchFamily="2" charset="2"/>
              <a:buNone/>
            </a:pPr>
            <a:r>
              <a:rPr lang="en-US" sz="2000"/>
              <a:t>      glVertex2f(sin(thetar), -cos(thetar));</a:t>
            </a:r>
          </a:p>
          <a:p>
            <a:pPr lvl="2">
              <a:buFont typeface="Wingdings" pitchFamily="2" charset="2"/>
              <a:buNone/>
            </a:pPr>
            <a:r>
              <a:rPr lang="en-US" sz="2000"/>
              <a:t>   glEnd( );</a:t>
            </a:r>
          </a:p>
          <a:p>
            <a:pPr lvl="2">
              <a:buFont typeface="Wingdings" pitchFamily="2" charset="2"/>
              <a:buNone/>
            </a:pPr>
            <a:r>
              <a:rPr lang="en-US" sz="200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idx="1"/>
          </p:nvPr>
        </p:nvSpPr>
        <p:spPr>
          <a:xfrm>
            <a:off x="685800" y="457200"/>
            <a:ext cx="7772400" cy="5638800"/>
          </a:xfrm>
        </p:spPr>
        <p:txBody>
          <a:bodyPr/>
          <a:lstStyle/>
          <a:p>
            <a:pPr lvl="1"/>
            <a:r>
              <a:rPr lang="en-US" sz="2400"/>
              <a:t>Now suppose we want to increase theta by a fixed amount whenever nothing else is happening.</a:t>
            </a:r>
          </a:p>
          <a:p>
            <a:pPr lvl="2"/>
            <a:endParaRPr lang="en-US" sz="2000"/>
          </a:p>
          <a:p>
            <a:pPr lvl="2">
              <a:buFont typeface="Wingdings" pitchFamily="2" charset="2"/>
              <a:buNone/>
            </a:pPr>
            <a:r>
              <a:rPr lang="en-US" sz="2000"/>
              <a:t>glutIdleFunc(idle);</a:t>
            </a:r>
          </a:p>
          <a:p>
            <a:pPr lvl="2">
              <a:buFont typeface="Wingdings" pitchFamily="2" charset="2"/>
              <a:buNone/>
            </a:pPr>
            <a:endParaRPr lang="en-US" sz="2000"/>
          </a:p>
          <a:p>
            <a:pPr lvl="2">
              <a:buFont typeface="Wingdings" pitchFamily="2" charset="2"/>
              <a:buNone/>
            </a:pPr>
            <a:r>
              <a:rPr lang="en-US" sz="2000"/>
              <a:t>void idle( )</a:t>
            </a:r>
          </a:p>
          <a:p>
            <a:pPr lvl="2">
              <a:buFont typeface="Wingdings" pitchFamily="2" charset="2"/>
              <a:buNone/>
            </a:pPr>
            <a:r>
              <a:rPr lang="en-US" sz="2000"/>
              <a:t>{</a:t>
            </a:r>
          </a:p>
          <a:p>
            <a:pPr lvl="2">
              <a:buFont typeface="Wingdings" pitchFamily="2" charset="2"/>
              <a:buNone/>
            </a:pPr>
            <a:r>
              <a:rPr lang="en-US" sz="2000"/>
              <a:t>   theta+=2;</a:t>
            </a:r>
          </a:p>
          <a:p>
            <a:pPr lvl="2">
              <a:buFont typeface="Wingdings" pitchFamily="2" charset="2"/>
              <a:buNone/>
            </a:pPr>
            <a:r>
              <a:rPr lang="en-US" sz="2000"/>
              <a:t>   if(theta &gt;=360.0) theta-=360.0;</a:t>
            </a:r>
          </a:p>
          <a:p>
            <a:pPr lvl="2">
              <a:buFont typeface="Wingdings" pitchFamily="2" charset="2"/>
              <a:buNone/>
            </a:pPr>
            <a:r>
              <a:rPr lang="en-US" sz="2000"/>
              <a:t>   glutPostRedisplay( );</a:t>
            </a:r>
          </a:p>
          <a:p>
            <a:pPr lvl="2">
              <a:buFont typeface="Wingdings" pitchFamily="2" charset="2"/>
              <a:buNone/>
            </a:pPr>
            <a:r>
              <a:rPr lang="en-US" sz="200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idx="1"/>
          </p:nvPr>
        </p:nvSpPr>
        <p:spPr>
          <a:xfrm>
            <a:off x="685800" y="457200"/>
            <a:ext cx="7772400" cy="5638800"/>
          </a:xfrm>
        </p:spPr>
        <p:txBody>
          <a:bodyPr/>
          <a:lstStyle/>
          <a:p>
            <a:pPr lvl="1"/>
            <a:endParaRPr lang="en-US" sz="2400"/>
          </a:p>
          <a:p>
            <a:pPr lvl="1"/>
            <a:r>
              <a:rPr lang="en-US" sz="2400"/>
              <a:t>So, what would this do?</a:t>
            </a:r>
          </a:p>
          <a:p>
            <a:pPr lvl="1"/>
            <a:endParaRPr lang="en-US" sz="2400"/>
          </a:p>
          <a:p>
            <a:pPr lvl="2">
              <a:buFont typeface="Wingdings" pitchFamily="2" charset="2"/>
              <a:buNone/>
            </a:pPr>
            <a:r>
              <a:rPr lang="en-US" sz="2000"/>
              <a:t>glutMouseFunc(mouse);</a:t>
            </a:r>
          </a:p>
          <a:p>
            <a:pPr lvl="2">
              <a:buFont typeface="Wingdings" pitchFamily="2" charset="2"/>
              <a:buNone/>
            </a:pPr>
            <a:endParaRPr lang="en-US" sz="2000"/>
          </a:p>
          <a:p>
            <a:pPr lvl="2">
              <a:buFont typeface="Wingdings" pitchFamily="2" charset="2"/>
              <a:buNone/>
            </a:pPr>
            <a:r>
              <a:rPr lang="en-US" sz="2000"/>
              <a:t>void mouse(int button, int state, int x, int y)</a:t>
            </a:r>
          </a:p>
          <a:p>
            <a:pPr lvl="2">
              <a:buFont typeface="Wingdings" pitchFamily="2" charset="2"/>
              <a:buNone/>
            </a:pPr>
            <a:r>
              <a:rPr lang="en-US" sz="2000"/>
              <a:t>{</a:t>
            </a:r>
          </a:p>
          <a:p>
            <a:pPr lvl="2">
              <a:buFont typeface="Wingdings" pitchFamily="2" charset="2"/>
              <a:buNone/>
            </a:pPr>
            <a:r>
              <a:rPr lang="en-US" sz="2000"/>
              <a:t>   if(button==GLUT_LEFT &amp;&amp; state==GLUT_DOWN)    </a:t>
            </a:r>
          </a:p>
          <a:p>
            <a:pPr lvl="2">
              <a:buFont typeface="Wingdings" pitchFamily="2" charset="2"/>
              <a:buNone/>
            </a:pPr>
            <a:r>
              <a:rPr lang="en-US" sz="2000"/>
              <a:t>      glutIdleFunc(idle);</a:t>
            </a:r>
          </a:p>
          <a:p>
            <a:pPr lvl="2">
              <a:buFont typeface="Wingdings" pitchFamily="2" charset="2"/>
              <a:buNone/>
            </a:pPr>
            <a:r>
              <a:rPr lang="en-US" sz="2000"/>
              <a:t>   if(button==GLUT_MIDDLE &amp;&amp; state==GLUT_DOWN)    </a:t>
            </a:r>
          </a:p>
          <a:p>
            <a:pPr lvl="2">
              <a:buFont typeface="Wingdings" pitchFamily="2" charset="2"/>
              <a:buNone/>
            </a:pPr>
            <a:r>
              <a:rPr lang="en-US" sz="2000"/>
              <a:t>      glutIdleFunc(NULL);</a:t>
            </a:r>
          </a:p>
          <a:p>
            <a:pPr lvl="2">
              <a:buFont typeface="Wingdings" pitchFamily="2" charset="2"/>
              <a:buNone/>
            </a:pPr>
            <a:r>
              <a:rPr lang="en-US" sz="200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idx="1"/>
          </p:nvPr>
        </p:nvSpPr>
        <p:spPr>
          <a:xfrm>
            <a:off x="685800" y="457200"/>
            <a:ext cx="7696200" cy="5638800"/>
          </a:xfrm>
        </p:spPr>
        <p:txBody>
          <a:bodyPr/>
          <a:lstStyle/>
          <a:p>
            <a:r>
              <a:rPr lang="en-US"/>
              <a:t>9.2 Double Buffering</a:t>
            </a:r>
          </a:p>
          <a:p>
            <a:endParaRPr lang="en-US"/>
          </a:p>
          <a:p>
            <a:pPr lvl="1"/>
            <a:r>
              <a:rPr lang="en-US" sz="2400"/>
              <a:t>Why do we want double buffering?</a:t>
            </a:r>
          </a:p>
          <a:p>
            <a:pPr lvl="1"/>
            <a:endParaRPr lang="en-US" sz="2400"/>
          </a:p>
          <a:p>
            <a:pPr lvl="1"/>
            <a:r>
              <a:rPr lang="en-US" sz="2400"/>
              <a:t>In main we request a double buffered display by:</a:t>
            </a:r>
          </a:p>
          <a:p>
            <a:pPr lvl="2"/>
            <a:r>
              <a:rPr lang="en-US" sz="2000"/>
              <a:t>glutInitDisplayMode(GLUT_RGB | GLUT_DOUBLE)</a:t>
            </a:r>
          </a:p>
          <a:p>
            <a:pPr lvl="2"/>
            <a:endParaRPr lang="en-US" sz="2000"/>
          </a:p>
          <a:p>
            <a:pPr lvl="1"/>
            <a:r>
              <a:rPr lang="en-US" sz="2400"/>
              <a:t>After we have finished drawing, we call </a:t>
            </a:r>
          </a:p>
          <a:p>
            <a:pPr lvl="2"/>
            <a:r>
              <a:rPr lang="en-US" sz="2000"/>
              <a:t>glutSwapBuffers(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idx="1"/>
          </p:nvPr>
        </p:nvSpPr>
        <p:spPr>
          <a:xfrm>
            <a:off x="685800" y="457200"/>
            <a:ext cx="4419600" cy="5638800"/>
          </a:xfrm>
        </p:spPr>
        <p:txBody>
          <a:bodyPr/>
          <a:lstStyle/>
          <a:p>
            <a:r>
              <a:rPr lang="en-US"/>
              <a:t>9.3 Other Buffering Problems</a:t>
            </a:r>
          </a:p>
          <a:p>
            <a:pPr lvl="1"/>
            <a:r>
              <a:rPr lang="en-US"/>
              <a:t>Suppose we want to add an elapsed time clock</a:t>
            </a:r>
          </a:p>
          <a:p>
            <a:pPr lvl="2"/>
            <a:r>
              <a:rPr lang="en-US"/>
              <a:t>single buffer causes clock to flicker</a:t>
            </a:r>
          </a:p>
          <a:p>
            <a:pPr lvl="2"/>
            <a:r>
              <a:rPr lang="en-US"/>
              <a:t>double buffer causes drawing to flicker</a:t>
            </a:r>
          </a:p>
          <a:p>
            <a:pPr lvl="2"/>
            <a:r>
              <a:rPr lang="en-US"/>
              <a:t>answer is to draw the items to both buffers </a:t>
            </a:r>
          </a:p>
          <a:p>
            <a:pPr lvl="3"/>
            <a:r>
              <a:rPr lang="en-US"/>
              <a:t>See Chapter 9 for details</a:t>
            </a:r>
          </a:p>
        </p:txBody>
      </p:sp>
      <p:pic>
        <p:nvPicPr>
          <p:cNvPr id="164867" name="Picture 3" descr="an03f22"/>
          <p:cNvPicPr>
            <a:picLocks noChangeAspect="1" noChangeArrowheads="1"/>
          </p:cNvPicPr>
          <p:nvPr/>
        </p:nvPicPr>
        <p:blipFill>
          <a:blip r:embed="rId2"/>
          <a:srcRect/>
          <a:stretch>
            <a:fillRect/>
          </a:stretch>
        </p:blipFill>
        <p:spPr bwMode="auto">
          <a:xfrm>
            <a:off x="5024438" y="2057400"/>
            <a:ext cx="4043362" cy="4062413"/>
          </a:xfrm>
          <a:prstGeom prst="rect">
            <a:avLst/>
          </a:prstGeom>
          <a:noFill/>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p:txBody>
          <a:bodyPr/>
          <a:lstStyle/>
          <a:p>
            <a:r>
              <a:rPr lang="en-US"/>
              <a:t>10. Design of Interactive Programs</a:t>
            </a:r>
          </a:p>
        </p:txBody>
      </p:sp>
      <p:sp>
        <p:nvSpPr>
          <p:cNvPr id="151555" name="Rectangle 3"/>
          <p:cNvSpPr>
            <a:spLocks noGrp="1" noChangeArrowheads="1"/>
          </p:cNvSpPr>
          <p:nvPr>
            <p:ph idx="1"/>
          </p:nvPr>
        </p:nvSpPr>
        <p:spPr/>
        <p:txBody>
          <a:bodyPr/>
          <a:lstStyle/>
          <a:p>
            <a:pPr lvl="1"/>
            <a:r>
              <a:rPr lang="en-US"/>
              <a:t>A good interactive program should have:</a:t>
            </a:r>
          </a:p>
          <a:p>
            <a:pPr lvl="2"/>
            <a:r>
              <a:rPr lang="en-US" sz="2000"/>
              <a:t>A smooth display (no flicker or artifacts of refresh)</a:t>
            </a:r>
          </a:p>
          <a:p>
            <a:pPr lvl="2"/>
            <a:r>
              <a:rPr lang="en-US" sz="2000"/>
              <a:t>A variety of interactive devices on the display</a:t>
            </a:r>
          </a:p>
          <a:p>
            <a:pPr lvl="2"/>
            <a:r>
              <a:rPr lang="en-US" sz="2000"/>
              <a:t>A variety of methods for entering and displaying information</a:t>
            </a:r>
          </a:p>
          <a:p>
            <a:pPr lvl="2"/>
            <a:r>
              <a:rPr lang="en-US" sz="2000"/>
              <a:t>An easy to use interface that does not require substantial effort to learn.</a:t>
            </a:r>
          </a:p>
          <a:p>
            <a:pPr lvl="2"/>
            <a:r>
              <a:rPr lang="en-US" sz="2000"/>
              <a:t>Feedback to the user.</a:t>
            </a:r>
          </a:p>
          <a:p>
            <a:pPr lvl="2"/>
            <a:r>
              <a:rPr lang="en-US" sz="2000"/>
              <a:t>Tolerance for user errors</a:t>
            </a:r>
          </a:p>
          <a:p>
            <a:pPr lvl="2"/>
            <a:r>
              <a:rPr lang="en-US" sz="2000"/>
              <a:t>A design that incorporates consideration of both visual and motor properties of humans.</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idx="1"/>
          </p:nvPr>
        </p:nvSpPr>
        <p:spPr>
          <a:xfrm>
            <a:off x="685800" y="457200"/>
            <a:ext cx="7772400" cy="5638800"/>
          </a:xfrm>
        </p:spPr>
        <p:txBody>
          <a:bodyPr/>
          <a:lstStyle/>
          <a:p>
            <a:r>
              <a:rPr lang="en-US"/>
              <a:t>10.1 </a:t>
            </a:r>
            <a:r>
              <a:rPr lang="en-US" sz="2800"/>
              <a:t>Toolkits, Widgets, and the Frame Buffer</a:t>
            </a:r>
          </a:p>
          <a:p>
            <a:pPr lvl="2"/>
            <a:r>
              <a:rPr lang="en-US"/>
              <a:t>The paint program used interactive tools, such as pop-up menus that were provided by GLUT.</a:t>
            </a:r>
          </a:p>
          <a:p>
            <a:pPr lvl="2"/>
            <a:r>
              <a:rPr lang="en-US"/>
              <a:t>There are many more possibilities, such as slide-bars, dials, hot areas on the screen, sound, and icons</a:t>
            </a:r>
          </a:p>
          <a:p>
            <a:pPr lvl="3"/>
            <a:r>
              <a:rPr lang="en-US"/>
              <a:t>Usually these tools are supplied with various toolkits, although there is nothing to prevent you from writing your own.</a:t>
            </a:r>
          </a:p>
          <a:p>
            <a:pPr lvl="3"/>
            <a:r>
              <a:rPr lang="en-US"/>
              <a:t>Designing our own widget set will be much easier after pixel operations are introduced in Chapter 9</a:t>
            </a:r>
          </a:p>
          <a:p>
            <a:pPr lvl="3"/>
            <a:r>
              <a:rPr lang="en-US"/>
              <a:t>most of these operations are described in terms of the contents of the frame buffer </a:t>
            </a:r>
          </a:p>
          <a:p>
            <a:pPr lvl="4"/>
            <a:r>
              <a:rPr lang="en-US"/>
              <a:t>bit-block transfer operations (bitblt)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idx="1"/>
          </p:nvPr>
        </p:nvSpPr>
        <p:spPr>
          <a:xfrm>
            <a:off x="685800" y="457200"/>
            <a:ext cx="4267200" cy="5638800"/>
          </a:xfrm>
        </p:spPr>
        <p:txBody>
          <a:bodyPr/>
          <a:lstStyle/>
          <a:p>
            <a:pPr lvl="1"/>
            <a:r>
              <a:rPr lang="en-US" sz="2400"/>
              <a:t>Rubberbanding is one of those techniques</a:t>
            </a:r>
          </a:p>
          <a:p>
            <a:pPr lvl="2"/>
            <a:r>
              <a:rPr lang="en-US" sz="2000"/>
              <a:t>Note that before each new line segment is drawn, the previous line segment must be erased.</a:t>
            </a:r>
          </a:p>
          <a:p>
            <a:pPr lvl="2"/>
            <a:r>
              <a:rPr lang="en-US" sz="2000"/>
              <a:t>Usually the rubberbanding begins when the mouse button is depressed and continues until the button is released.</a:t>
            </a:r>
          </a:p>
          <a:p>
            <a:pPr lvl="2"/>
            <a:r>
              <a:rPr lang="en-US" sz="2000"/>
              <a:t>Other objects that are drawn interactively with rubberbanding include rectangles and circles.</a:t>
            </a:r>
          </a:p>
        </p:txBody>
      </p:sp>
      <p:pic>
        <p:nvPicPr>
          <p:cNvPr id="193539" name="Picture 3" descr="an03f23"/>
          <p:cNvPicPr>
            <a:picLocks noChangeAspect="1" noChangeArrowheads="1"/>
          </p:cNvPicPr>
          <p:nvPr/>
        </p:nvPicPr>
        <p:blipFill>
          <a:blip r:embed="rId2"/>
          <a:srcRect/>
          <a:stretch>
            <a:fillRect/>
          </a:stretch>
        </p:blipFill>
        <p:spPr bwMode="auto">
          <a:xfrm>
            <a:off x="5334000" y="914400"/>
            <a:ext cx="3092450" cy="4648200"/>
          </a:xfrm>
          <a:prstGeom prst="rect">
            <a:avLst/>
          </a:prstGeom>
          <a:noFill/>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fontScale="90000"/>
          </a:bodyPr>
          <a:lstStyle/>
          <a:p>
            <a:r>
              <a:rPr lang="en-US" dirty="0" smtClean="0"/>
              <a:t>Writing Modes(LOGIC OPERATIONS)</a:t>
            </a:r>
          </a:p>
        </p:txBody>
      </p:sp>
      <p:pic>
        <p:nvPicPr>
          <p:cNvPr id="25605" name="Picture 5" descr="an09f20"/>
          <p:cNvPicPr>
            <a:picLocks noChangeAspect="1" noChangeArrowheads="1"/>
          </p:cNvPicPr>
          <p:nvPr/>
        </p:nvPicPr>
        <p:blipFill>
          <a:blip r:embed="rId2"/>
          <a:srcRect/>
          <a:stretch>
            <a:fillRect/>
          </a:stretch>
        </p:blipFill>
        <p:spPr bwMode="auto">
          <a:xfrm>
            <a:off x="1066800" y="2133600"/>
            <a:ext cx="7616825" cy="3265488"/>
          </a:xfrm>
          <a:prstGeom prst="rect">
            <a:avLst/>
          </a:prstGeom>
          <a:noFill/>
          <a:ln w="9525">
            <a:noFill/>
            <a:miter lim="800000"/>
            <a:headEnd/>
            <a:tailEnd/>
          </a:ln>
        </p:spPr>
      </p:pic>
      <p:sp>
        <p:nvSpPr>
          <p:cNvPr id="25606" name="Rectangle 6"/>
          <p:cNvSpPr>
            <a:spLocks noChangeArrowheads="1"/>
          </p:cNvSpPr>
          <p:nvPr/>
        </p:nvSpPr>
        <p:spPr bwMode="auto">
          <a:xfrm>
            <a:off x="5867400" y="2362200"/>
            <a:ext cx="304800" cy="304800"/>
          </a:xfrm>
          <a:prstGeom prst="rect">
            <a:avLst/>
          </a:prstGeom>
          <a:solidFill>
            <a:schemeClr val="bg1"/>
          </a:solidFill>
          <a:ln w="12700">
            <a:noFill/>
            <a:miter lim="800000"/>
            <a:headEnd type="none" w="sm" len="sm"/>
            <a:tailEnd type="none" w="sm" len="sm"/>
          </a:ln>
        </p:spPr>
        <p:txBody>
          <a:bodyPr wrap="none" anchor="ctr"/>
          <a:lstStyle/>
          <a:p>
            <a:endParaRPr lang="en-US"/>
          </a:p>
        </p:txBody>
      </p:sp>
      <p:sp>
        <p:nvSpPr>
          <p:cNvPr id="25607" name="Text Box 7"/>
          <p:cNvSpPr txBox="1">
            <a:spLocks noChangeArrowheads="1"/>
          </p:cNvSpPr>
          <p:nvPr/>
        </p:nvSpPr>
        <p:spPr bwMode="auto">
          <a:xfrm>
            <a:off x="5715000" y="5486400"/>
            <a:ext cx="1714500" cy="457200"/>
          </a:xfrm>
          <a:prstGeom prst="rect">
            <a:avLst/>
          </a:prstGeom>
          <a:noFill/>
          <a:ln w="12700">
            <a:noFill/>
            <a:miter lim="800000"/>
            <a:headEnd type="none" w="sm" len="sm"/>
            <a:tailEnd type="none" w="sm" len="sm"/>
          </a:ln>
        </p:spPr>
        <p:txBody>
          <a:bodyPr wrap="none" anchorCtr="1">
            <a:spAutoFit/>
          </a:bodyPr>
          <a:lstStyle/>
          <a:p>
            <a:r>
              <a:rPr lang="en-US"/>
              <a:t>frame buffer</a:t>
            </a:r>
          </a:p>
        </p:txBody>
      </p:sp>
      <p:sp>
        <p:nvSpPr>
          <p:cNvPr id="25608" name="Text Box 11"/>
          <p:cNvSpPr txBox="1">
            <a:spLocks noChangeArrowheads="1"/>
          </p:cNvSpPr>
          <p:nvPr/>
        </p:nvSpPr>
        <p:spPr bwMode="auto">
          <a:xfrm>
            <a:off x="1143000" y="1752600"/>
            <a:ext cx="1535113" cy="457200"/>
          </a:xfrm>
          <a:prstGeom prst="rect">
            <a:avLst/>
          </a:prstGeom>
          <a:noFill/>
          <a:ln w="12700">
            <a:noFill/>
            <a:miter lim="800000"/>
            <a:headEnd type="none" w="sm" len="sm"/>
            <a:tailEnd type="none" w="sm" len="sm"/>
          </a:ln>
        </p:spPr>
        <p:txBody>
          <a:bodyPr wrap="none" anchorCtr="1">
            <a:spAutoFit/>
          </a:bodyPr>
          <a:lstStyle/>
          <a:p>
            <a:r>
              <a:rPr lang="en-US"/>
              <a:t>application</a:t>
            </a:r>
          </a:p>
        </p:txBody>
      </p:sp>
      <p:sp>
        <p:nvSpPr>
          <p:cNvPr id="25609" name="Text Box 12"/>
          <p:cNvSpPr txBox="1">
            <a:spLocks noChangeArrowheads="1"/>
          </p:cNvSpPr>
          <p:nvPr/>
        </p:nvSpPr>
        <p:spPr bwMode="auto">
          <a:xfrm>
            <a:off x="5791200" y="2286000"/>
            <a:ext cx="295275" cy="457200"/>
          </a:xfrm>
          <a:prstGeom prst="rect">
            <a:avLst/>
          </a:prstGeom>
          <a:noFill/>
          <a:ln w="12700">
            <a:noFill/>
            <a:miter lim="800000"/>
            <a:headEnd type="none" w="sm" len="sm"/>
            <a:tailEnd type="none" w="sm" len="sm"/>
          </a:ln>
        </p:spPr>
        <p:txBody>
          <a:bodyPr anchorCtr="1">
            <a:spAutoFit/>
          </a:bodyPr>
          <a:lstStyle/>
          <a:p>
            <a:r>
              <a:rPr lang="en-US" b="1"/>
              <a:t>‘</a:t>
            </a:r>
          </a:p>
        </p:txBody>
      </p:sp>
      <p:sp>
        <p:nvSpPr>
          <p:cNvPr id="25610" name="Text Box 13"/>
          <p:cNvSpPr txBox="1">
            <a:spLocks noChangeArrowheads="1"/>
          </p:cNvSpPr>
          <p:nvPr/>
        </p:nvSpPr>
        <p:spPr bwMode="auto">
          <a:xfrm>
            <a:off x="3505200" y="1600200"/>
            <a:ext cx="3192463" cy="457200"/>
          </a:xfrm>
          <a:prstGeom prst="rect">
            <a:avLst/>
          </a:prstGeom>
          <a:noFill/>
          <a:ln w="12700">
            <a:noFill/>
            <a:miter lim="800000"/>
            <a:headEnd type="none" w="sm" len="sm"/>
            <a:tailEnd type="none" w="sm" len="sm"/>
          </a:ln>
        </p:spPr>
        <p:txBody>
          <a:bodyPr wrap="none" anchorCtr="1">
            <a:spAutoFit/>
          </a:bodyPr>
          <a:lstStyle/>
          <a:p>
            <a:r>
              <a:rPr lang="en-US"/>
              <a:t>bitwise logical operation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1026"/>
          <p:cNvSpPr>
            <a:spLocks noGrp="1" noChangeArrowheads="1"/>
          </p:cNvSpPr>
          <p:nvPr>
            <p:ph type="title"/>
          </p:nvPr>
        </p:nvSpPr>
        <p:spPr/>
        <p:txBody>
          <a:bodyPr/>
          <a:lstStyle/>
          <a:p>
            <a:r>
              <a:rPr lang="en-US" smtClean="0"/>
              <a:t>XOR write</a:t>
            </a:r>
          </a:p>
        </p:txBody>
      </p:sp>
      <p:sp>
        <p:nvSpPr>
          <p:cNvPr id="26629" name="Rectangle 1027"/>
          <p:cNvSpPr>
            <a:spLocks noGrp="1" noChangeArrowheads="1"/>
          </p:cNvSpPr>
          <p:nvPr>
            <p:ph type="body" idx="1"/>
          </p:nvPr>
        </p:nvSpPr>
        <p:spPr/>
        <p:txBody>
          <a:bodyPr/>
          <a:lstStyle/>
          <a:p>
            <a:r>
              <a:rPr lang="en-US" smtClean="0"/>
              <a:t>Usual (default) mode: source replaces destination (d’ = s)</a:t>
            </a:r>
          </a:p>
          <a:p>
            <a:pPr lvl="1"/>
            <a:r>
              <a:rPr lang="en-US" smtClean="0"/>
              <a:t>Cannot write temporary lines this way because we cannot recover what was “under” the line in a fast simple way</a:t>
            </a:r>
          </a:p>
          <a:p>
            <a:r>
              <a:rPr lang="en-US" smtClean="0"/>
              <a:t>Exclusive OR mode (XOR) (d’ = d </a:t>
            </a:r>
            <a:r>
              <a:rPr lang="en-US" smtClean="0">
                <a:sym typeface="Symbol" pitchFamily="18" charset="2"/>
              </a:rPr>
              <a:t> s)</a:t>
            </a:r>
          </a:p>
          <a:p>
            <a:pPr lvl="1"/>
            <a:r>
              <a:rPr lang="en-US" smtClean="0"/>
              <a:t>x </a:t>
            </a:r>
            <a:r>
              <a:rPr lang="en-US" smtClean="0">
                <a:sym typeface="Symbol" pitchFamily="18" charset="2"/>
              </a:rPr>
              <a:t> y  x =y</a:t>
            </a:r>
          </a:p>
          <a:p>
            <a:pPr lvl="1"/>
            <a:r>
              <a:rPr lang="en-US" smtClean="0">
                <a:sym typeface="Symbol" pitchFamily="18" charset="2"/>
              </a:rPr>
              <a:t>Hence, if we use XOR mode to write a line, we can draw it a second time and line is erased!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1026"/>
          <p:cNvSpPr>
            <a:spLocks noGrp="1" noRot="1" noChangeArrowheads="1"/>
          </p:cNvSpPr>
          <p:nvPr>
            <p:ph type="title"/>
          </p:nvPr>
        </p:nvSpPr>
        <p:spPr/>
        <p:txBody>
          <a:bodyPr/>
          <a:lstStyle/>
          <a:p>
            <a:r>
              <a:rPr lang="en-US"/>
              <a:t>2. Input Devices</a:t>
            </a:r>
          </a:p>
        </p:txBody>
      </p:sp>
      <p:sp>
        <p:nvSpPr>
          <p:cNvPr id="140291" name="Rectangle 1027"/>
          <p:cNvSpPr>
            <a:spLocks noGrp="1" noChangeArrowheads="1"/>
          </p:cNvSpPr>
          <p:nvPr>
            <p:ph idx="1"/>
          </p:nvPr>
        </p:nvSpPr>
        <p:spPr/>
        <p:txBody>
          <a:bodyPr/>
          <a:lstStyle/>
          <a:p>
            <a:pPr lvl="1"/>
            <a:r>
              <a:rPr lang="en-US"/>
              <a:t>From the physical perspective, each device has properties that make it more suitable for certain tasks than for others.</a:t>
            </a:r>
          </a:p>
          <a:p>
            <a:pPr lvl="1"/>
            <a:r>
              <a:rPr lang="en-US"/>
              <a:t>There are two primary types of physical devices:</a:t>
            </a:r>
          </a:p>
          <a:p>
            <a:pPr lvl="2"/>
            <a:r>
              <a:rPr lang="en-US"/>
              <a:t>Pointing Devices</a:t>
            </a:r>
          </a:p>
          <a:p>
            <a:pPr lvl="2"/>
            <a:r>
              <a:rPr lang="en-US"/>
              <a:t>Keyboard Devices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38200" y="1752600"/>
            <a:ext cx="7772400" cy="1143000"/>
          </a:xfrm>
        </p:spPr>
        <p:txBody>
          <a:bodyPr/>
          <a:lstStyle/>
          <a:p>
            <a:r>
              <a:rPr lang="en-US"/>
              <a:t>Curves and Surfaces</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en-US"/>
              <a:t>Objectives</a:t>
            </a:r>
          </a:p>
        </p:txBody>
      </p:sp>
      <p:sp>
        <p:nvSpPr>
          <p:cNvPr id="439299" name="Rectangle 3"/>
          <p:cNvSpPr>
            <a:spLocks noGrp="1" noChangeArrowheads="1"/>
          </p:cNvSpPr>
          <p:nvPr>
            <p:ph type="body" idx="1"/>
          </p:nvPr>
        </p:nvSpPr>
        <p:spPr/>
        <p:txBody>
          <a:bodyPr/>
          <a:lstStyle/>
          <a:p>
            <a:pPr>
              <a:lnSpc>
                <a:spcPct val="90000"/>
              </a:lnSpc>
            </a:pPr>
            <a:r>
              <a:rPr lang="en-US"/>
              <a:t>Introduce types of curves and surfaces</a:t>
            </a:r>
          </a:p>
          <a:p>
            <a:pPr lvl="1">
              <a:lnSpc>
                <a:spcPct val="90000"/>
              </a:lnSpc>
            </a:pPr>
            <a:r>
              <a:rPr lang="en-US"/>
              <a:t>Explicit</a:t>
            </a:r>
          </a:p>
          <a:p>
            <a:pPr lvl="1">
              <a:lnSpc>
                <a:spcPct val="90000"/>
              </a:lnSpc>
            </a:pPr>
            <a:r>
              <a:rPr lang="en-US"/>
              <a:t>Implicit</a:t>
            </a:r>
          </a:p>
          <a:p>
            <a:pPr lvl="1">
              <a:lnSpc>
                <a:spcPct val="90000"/>
              </a:lnSpc>
            </a:pPr>
            <a:r>
              <a:rPr lang="en-US"/>
              <a:t>Parametric</a:t>
            </a:r>
          </a:p>
          <a:p>
            <a:pPr lvl="1">
              <a:lnSpc>
                <a:spcPct val="90000"/>
              </a:lnSpc>
            </a:pPr>
            <a:r>
              <a:rPr lang="en-US"/>
              <a:t>Strengths and weaknesses</a:t>
            </a:r>
          </a:p>
          <a:p>
            <a:pPr>
              <a:lnSpc>
                <a:spcPct val="90000"/>
              </a:lnSpc>
            </a:pPr>
            <a:r>
              <a:rPr lang="en-US"/>
              <a:t>Discuss Modeling and Approximations</a:t>
            </a:r>
          </a:p>
          <a:p>
            <a:pPr lvl="1">
              <a:lnSpc>
                <a:spcPct val="90000"/>
              </a:lnSpc>
            </a:pPr>
            <a:r>
              <a:rPr lang="en-US"/>
              <a:t>Conditions</a:t>
            </a:r>
          </a:p>
          <a:p>
            <a:pPr lvl="1">
              <a:lnSpc>
                <a:spcPct val="90000"/>
              </a:lnSpc>
            </a:pPr>
            <a:r>
              <a:rPr lang="en-US"/>
              <a:t>Stability</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685800" y="609600"/>
            <a:ext cx="7772400" cy="838200"/>
          </a:xfrm>
        </p:spPr>
        <p:txBody>
          <a:bodyPr/>
          <a:lstStyle/>
          <a:p>
            <a:r>
              <a:rPr lang="en-US"/>
              <a:t>Escaping Flatland</a:t>
            </a:r>
          </a:p>
        </p:txBody>
      </p:sp>
      <p:sp>
        <p:nvSpPr>
          <p:cNvPr id="699395" name="Rectangle 3"/>
          <p:cNvSpPr>
            <a:spLocks noGrp="1" noChangeArrowheads="1"/>
          </p:cNvSpPr>
          <p:nvPr>
            <p:ph type="body" idx="1"/>
          </p:nvPr>
        </p:nvSpPr>
        <p:spPr>
          <a:xfrm>
            <a:off x="685800" y="1600200"/>
            <a:ext cx="8153400" cy="4724400"/>
          </a:xfrm>
        </p:spPr>
        <p:txBody>
          <a:bodyPr/>
          <a:lstStyle/>
          <a:p>
            <a:pPr>
              <a:lnSpc>
                <a:spcPct val="90000"/>
              </a:lnSpc>
            </a:pPr>
            <a:r>
              <a:rPr lang="en-US"/>
              <a:t>Until now we have worked with flat entities such as lines and flat polygons</a:t>
            </a:r>
          </a:p>
          <a:p>
            <a:pPr lvl="1">
              <a:lnSpc>
                <a:spcPct val="90000"/>
              </a:lnSpc>
            </a:pPr>
            <a:r>
              <a:rPr lang="en-US"/>
              <a:t>Fit well with graphics hardware</a:t>
            </a:r>
          </a:p>
          <a:p>
            <a:pPr lvl="1">
              <a:lnSpc>
                <a:spcPct val="90000"/>
              </a:lnSpc>
            </a:pPr>
            <a:r>
              <a:rPr lang="en-US"/>
              <a:t>Mathematically simple</a:t>
            </a:r>
          </a:p>
          <a:p>
            <a:pPr>
              <a:lnSpc>
                <a:spcPct val="90000"/>
              </a:lnSpc>
            </a:pPr>
            <a:r>
              <a:rPr lang="en-US"/>
              <a:t>But the world is not composed of flat entities</a:t>
            </a:r>
          </a:p>
          <a:p>
            <a:pPr lvl="1">
              <a:lnSpc>
                <a:spcPct val="90000"/>
              </a:lnSpc>
            </a:pPr>
            <a:r>
              <a:rPr lang="en-US"/>
              <a:t>Need curves and curved surfaces</a:t>
            </a:r>
          </a:p>
          <a:p>
            <a:pPr lvl="1">
              <a:lnSpc>
                <a:spcPct val="90000"/>
              </a:lnSpc>
            </a:pPr>
            <a:r>
              <a:rPr lang="en-US"/>
              <a:t>May only have need at the application level</a:t>
            </a:r>
          </a:p>
          <a:p>
            <a:pPr lvl="1">
              <a:lnSpc>
                <a:spcPct val="90000"/>
              </a:lnSpc>
            </a:pPr>
            <a:r>
              <a:rPr lang="en-US"/>
              <a:t>Implementation can render them approximately with flat primitives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9" name="Freeform 11"/>
          <p:cNvSpPr>
            <a:spLocks/>
          </p:cNvSpPr>
          <p:nvPr/>
        </p:nvSpPr>
        <p:spPr bwMode="auto">
          <a:xfrm>
            <a:off x="838200" y="2133600"/>
            <a:ext cx="7162800" cy="1866900"/>
          </a:xfrm>
          <a:custGeom>
            <a:avLst/>
            <a:gdLst/>
            <a:ahLst/>
            <a:cxnLst>
              <a:cxn ang="0">
                <a:pos x="0" y="1176"/>
              </a:cxn>
              <a:cxn ang="0">
                <a:pos x="1008" y="24"/>
              </a:cxn>
              <a:cxn ang="0">
                <a:pos x="2352" y="1032"/>
              </a:cxn>
              <a:cxn ang="0">
                <a:pos x="3648" y="648"/>
              </a:cxn>
              <a:cxn ang="0">
                <a:pos x="4512" y="1128"/>
              </a:cxn>
            </a:cxnLst>
            <a:rect l="0" t="0" r="r" b="b"/>
            <a:pathLst>
              <a:path w="4512" h="1176">
                <a:moveTo>
                  <a:pt x="0" y="1176"/>
                </a:moveTo>
                <a:cubicBezTo>
                  <a:pt x="308" y="612"/>
                  <a:pt x="616" y="48"/>
                  <a:pt x="1008" y="24"/>
                </a:cubicBezTo>
                <a:cubicBezTo>
                  <a:pt x="1400" y="0"/>
                  <a:pt x="1912" y="928"/>
                  <a:pt x="2352" y="1032"/>
                </a:cubicBezTo>
                <a:cubicBezTo>
                  <a:pt x="2792" y="1136"/>
                  <a:pt x="3288" y="632"/>
                  <a:pt x="3648" y="648"/>
                </a:cubicBezTo>
                <a:cubicBezTo>
                  <a:pt x="4008" y="664"/>
                  <a:pt x="4260" y="896"/>
                  <a:pt x="4512" y="1128"/>
                </a:cubicBezTo>
              </a:path>
            </a:pathLst>
          </a:custGeom>
          <a:noFill/>
          <a:ln w="38100" cap="flat" cmpd="sng">
            <a:solidFill>
              <a:schemeClr val="accent2"/>
            </a:solidFill>
            <a:prstDash val="solid"/>
            <a:round/>
            <a:headEnd type="none" w="sm" len="sm"/>
            <a:tailEnd type="none" w="sm" len="sm"/>
          </a:ln>
          <a:effectLst/>
        </p:spPr>
        <p:txBody>
          <a:bodyPr anchor="ctr" anchorCtr="1"/>
          <a:lstStyle/>
          <a:p>
            <a:endParaRPr lang="en-US"/>
          </a:p>
        </p:txBody>
      </p:sp>
      <p:sp>
        <p:nvSpPr>
          <p:cNvPr id="698370" name="Rectangle 2"/>
          <p:cNvSpPr>
            <a:spLocks noGrp="1" noChangeArrowheads="1"/>
          </p:cNvSpPr>
          <p:nvPr>
            <p:ph type="title"/>
          </p:nvPr>
        </p:nvSpPr>
        <p:spPr/>
        <p:txBody>
          <a:bodyPr/>
          <a:lstStyle/>
          <a:p>
            <a:r>
              <a:rPr lang="en-US"/>
              <a:t>Modeling with Curves</a:t>
            </a:r>
          </a:p>
        </p:txBody>
      </p:sp>
      <p:sp>
        <p:nvSpPr>
          <p:cNvPr id="698372" name="Oval 4"/>
          <p:cNvSpPr>
            <a:spLocks noChangeArrowheads="1"/>
          </p:cNvSpPr>
          <p:nvPr/>
        </p:nvSpPr>
        <p:spPr bwMode="auto">
          <a:xfrm>
            <a:off x="1295400" y="33528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698373" name="Oval 5"/>
          <p:cNvSpPr>
            <a:spLocks noChangeArrowheads="1"/>
          </p:cNvSpPr>
          <p:nvPr/>
        </p:nvSpPr>
        <p:spPr bwMode="auto">
          <a:xfrm>
            <a:off x="1981200" y="25908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698374" name="Oval 6"/>
          <p:cNvSpPr>
            <a:spLocks noChangeArrowheads="1"/>
          </p:cNvSpPr>
          <p:nvPr/>
        </p:nvSpPr>
        <p:spPr bwMode="auto">
          <a:xfrm>
            <a:off x="4038600" y="34290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698375" name="Oval 7"/>
          <p:cNvSpPr>
            <a:spLocks noChangeArrowheads="1"/>
          </p:cNvSpPr>
          <p:nvPr/>
        </p:nvSpPr>
        <p:spPr bwMode="auto">
          <a:xfrm>
            <a:off x="5181600" y="32766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698376" name="Oval 8"/>
          <p:cNvSpPr>
            <a:spLocks noChangeArrowheads="1"/>
          </p:cNvSpPr>
          <p:nvPr/>
        </p:nvSpPr>
        <p:spPr bwMode="auto">
          <a:xfrm>
            <a:off x="7924800" y="38100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698377" name="Oval 9"/>
          <p:cNvSpPr>
            <a:spLocks noChangeArrowheads="1"/>
          </p:cNvSpPr>
          <p:nvPr/>
        </p:nvSpPr>
        <p:spPr bwMode="auto">
          <a:xfrm>
            <a:off x="6019800" y="32766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698380" name="Line 12"/>
          <p:cNvSpPr>
            <a:spLocks noChangeShapeType="1"/>
          </p:cNvSpPr>
          <p:nvPr/>
        </p:nvSpPr>
        <p:spPr bwMode="auto">
          <a:xfrm flipH="1" flipV="1">
            <a:off x="1447800" y="3581400"/>
            <a:ext cx="838200" cy="1295400"/>
          </a:xfrm>
          <a:prstGeom prst="line">
            <a:avLst/>
          </a:prstGeom>
          <a:noFill/>
          <a:ln w="12700">
            <a:solidFill>
              <a:schemeClr val="tx1"/>
            </a:solidFill>
            <a:round/>
            <a:headEnd type="none" w="sm" len="sm"/>
            <a:tailEnd type="triangle" w="med" len="med"/>
          </a:ln>
          <a:effectLst/>
        </p:spPr>
        <p:txBody>
          <a:bodyPr anchor="ctr" anchorCtr="1"/>
          <a:lstStyle/>
          <a:p>
            <a:endParaRPr lang="en-US"/>
          </a:p>
        </p:txBody>
      </p:sp>
      <p:sp>
        <p:nvSpPr>
          <p:cNvPr id="698381" name="Line 13"/>
          <p:cNvSpPr>
            <a:spLocks noChangeShapeType="1"/>
          </p:cNvSpPr>
          <p:nvPr/>
        </p:nvSpPr>
        <p:spPr bwMode="auto">
          <a:xfrm flipH="1" flipV="1">
            <a:off x="2057400" y="2743200"/>
            <a:ext cx="381000" cy="2133600"/>
          </a:xfrm>
          <a:prstGeom prst="line">
            <a:avLst/>
          </a:prstGeom>
          <a:noFill/>
          <a:ln w="12700">
            <a:solidFill>
              <a:schemeClr val="tx1"/>
            </a:solidFill>
            <a:round/>
            <a:headEnd type="none" w="sm" len="sm"/>
            <a:tailEnd type="triangle" w="med" len="med"/>
          </a:ln>
          <a:effectLst/>
        </p:spPr>
        <p:txBody>
          <a:bodyPr anchor="ctr" anchorCtr="1"/>
          <a:lstStyle/>
          <a:p>
            <a:endParaRPr lang="en-US"/>
          </a:p>
        </p:txBody>
      </p:sp>
      <p:sp>
        <p:nvSpPr>
          <p:cNvPr id="698382" name="Text Box 14"/>
          <p:cNvSpPr txBox="1">
            <a:spLocks noChangeArrowheads="1"/>
          </p:cNvSpPr>
          <p:nvPr/>
        </p:nvSpPr>
        <p:spPr bwMode="auto">
          <a:xfrm>
            <a:off x="1295400" y="5029200"/>
            <a:ext cx="1674813"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data points</a:t>
            </a:r>
          </a:p>
        </p:txBody>
      </p:sp>
      <p:sp>
        <p:nvSpPr>
          <p:cNvPr id="698383" name="Line 15"/>
          <p:cNvSpPr>
            <a:spLocks noChangeShapeType="1"/>
          </p:cNvSpPr>
          <p:nvPr/>
        </p:nvSpPr>
        <p:spPr bwMode="auto">
          <a:xfrm flipH="1" flipV="1">
            <a:off x="4572000" y="3810000"/>
            <a:ext cx="228600" cy="1524000"/>
          </a:xfrm>
          <a:prstGeom prst="line">
            <a:avLst/>
          </a:prstGeom>
          <a:noFill/>
          <a:ln w="12700">
            <a:solidFill>
              <a:schemeClr val="tx1"/>
            </a:solidFill>
            <a:round/>
            <a:headEnd type="none" w="sm" len="sm"/>
            <a:tailEnd type="triangle" w="med" len="med"/>
          </a:ln>
          <a:effectLst/>
        </p:spPr>
        <p:txBody>
          <a:bodyPr anchor="ctr" anchorCtr="1"/>
          <a:lstStyle/>
          <a:p>
            <a:endParaRPr lang="en-US"/>
          </a:p>
        </p:txBody>
      </p:sp>
      <p:sp>
        <p:nvSpPr>
          <p:cNvPr id="698384" name="Text Box 16"/>
          <p:cNvSpPr txBox="1">
            <a:spLocks noChangeArrowheads="1"/>
          </p:cNvSpPr>
          <p:nvPr/>
        </p:nvSpPr>
        <p:spPr bwMode="auto">
          <a:xfrm>
            <a:off x="3354388" y="5410200"/>
            <a:ext cx="2928937"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approximating curve</a:t>
            </a:r>
          </a:p>
        </p:txBody>
      </p:sp>
      <p:sp>
        <p:nvSpPr>
          <p:cNvPr id="698385" name="Line 17"/>
          <p:cNvSpPr>
            <a:spLocks noChangeShapeType="1"/>
          </p:cNvSpPr>
          <p:nvPr/>
        </p:nvSpPr>
        <p:spPr bwMode="auto">
          <a:xfrm flipH="1" flipV="1">
            <a:off x="6096000" y="3429000"/>
            <a:ext cx="457200" cy="1219200"/>
          </a:xfrm>
          <a:prstGeom prst="line">
            <a:avLst/>
          </a:prstGeom>
          <a:noFill/>
          <a:ln w="12700">
            <a:solidFill>
              <a:schemeClr val="tx1"/>
            </a:solidFill>
            <a:round/>
            <a:headEnd type="none" w="sm" len="sm"/>
            <a:tailEnd type="triangle" w="med" len="med"/>
          </a:ln>
          <a:effectLst/>
        </p:spPr>
        <p:txBody>
          <a:bodyPr anchor="ctr" anchorCtr="1"/>
          <a:lstStyle/>
          <a:p>
            <a:endParaRPr lang="en-US"/>
          </a:p>
        </p:txBody>
      </p:sp>
      <p:sp>
        <p:nvSpPr>
          <p:cNvPr id="698386" name="Text Box 18"/>
          <p:cNvSpPr txBox="1">
            <a:spLocks noChangeArrowheads="1"/>
          </p:cNvSpPr>
          <p:nvPr/>
        </p:nvSpPr>
        <p:spPr bwMode="auto">
          <a:xfrm>
            <a:off x="5073650" y="4648200"/>
            <a:ext cx="3268663"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interpolating data point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381000" y="533400"/>
            <a:ext cx="8458200" cy="838200"/>
          </a:xfrm>
        </p:spPr>
        <p:txBody>
          <a:bodyPr>
            <a:normAutofit fontScale="90000"/>
          </a:bodyPr>
          <a:lstStyle/>
          <a:p>
            <a:r>
              <a:rPr lang="en-US"/>
              <a:t>What Makes a Good Representation?</a:t>
            </a:r>
          </a:p>
        </p:txBody>
      </p:sp>
      <p:sp>
        <p:nvSpPr>
          <p:cNvPr id="697347" name="Rectangle 3"/>
          <p:cNvSpPr>
            <a:spLocks noGrp="1" noChangeArrowheads="1"/>
          </p:cNvSpPr>
          <p:nvPr>
            <p:ph type="body" idx="1"/>
          </p:nvPr>
        </p:nvSpPr>
        <p:spPr/>
        <p:txBody>
          <a:bodyPr/>
          <a:lstStyle/>
          <a:p>
            <a:pPr>
              <a:lnSpc>
                <a:spcPct val="90000"/>
              </a:lnSpc>
            </a:pPr>
            <a:r>
              <a:rPr lang="en-US" sz="2800"/>
              <a:t>There are many ways to represent curves and surfaces</a:t>
            </a:r>
          </a:p>
          <a:p>
            <a:pPr>
              <a:lnSpc>
                <a:spcPct val="90000"/>
              </a:lnSpc>
            </a:pPr>
            <a:r>
              <a:rPr lang="en-US" sz="2800"/>
              <a:t>Want a representation that is</a:t>
            </a:r>
          </a:p>
          <a:p>
            <a:pPr lvl="1">
              <a:lnSpc>
                <a:spcPct val="90000"/>
              </a:lnSpc>
            </a:pPr>
            <a:r>
              <a:rPr lang="en-US" sz="2400"/>
              <a:t>Stable</a:t>
            </a:r>
          </a:p>
          <a:p>
            <a:pPr lvl="1">
              <a:lnSpc>
                <a:spcPct val="90000"/>
              </a:lnSpc>
            </a:pPr>
            <a:r>
              <a:rPr lang="en-US" sz="2400"/>
              <a:t>Smooth</a:t>
            </a:r>
          </a:p>
          <a:p>
            <a:pPr lvl="1">
              <a:lnSpc>
                <a:spcPct val="90000"/>
              </a:lnSpc>
            </a:pPr>
            <a:r>
              <a:rPr lang="en-US" sz="2400"/>
              <a:t>Easy to evaluate</a:t>
            </a:r>
          </a:p>
          <a:p>
            <a:pPr lvl="1">
              <a:lnSpc>
                <a:spcPct val="90000"/>
              </a:lnSpc>
            </a:pPr>
            <a:r>
              <a:rPr lang="en-US" sz="2400"/>
              <a:t>Must we interpolate or can we just come close to data?</a:t>
            </a:r>
          </a:p>
          <a:p>
            <a:pPr lvl="1">
              <a:lnSpc>
                <a:spcPct val="90000"/>
              </a:lnSpc>
            </a:pPr>
            <a:r>
              <a:rPr lang="en-US" sz="2400"/>
              <a:t>Do we need derivatives?</a:t>
            </a:r>
          </a:p>
          <a:p>
            <a:pPr lvl="1">
              <a:lnSpc>
                <a:spcPct val="90000"/>
              </a:lnSpc>
              <a:buFontTx/>
              <a:buNone/>
            </a:pPr>
            <a:endParaRPr lang="en-US"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838200" y="457200"/>
            <a:ext cx="7772400" cy="762000"/>
          </a:xfrm>
        </p:spPr>
        <p:txBody>
          <a:bodyPr/>
          <a:lstStyle/>
          <a:p>
            <a:r>
              <a:rPr lang="en-US"/>
              <a:t>Explicit Representation</a:t>
            </a:r>
          </a:p>
        </p:txBody>
      </p:sp>
      <p:sp>
        <p:nvSpPr>
          <p:cNvPr id="713731" name="Rectangle 3"/>
          <p:cNvSpPr>
            <a:spLocks noGrp="1" noChangeArrowheads="1"/>
          </p:cNvSpPr>
          <p:nvPr>
            <p:ph type="body" idx="1"/>
          </p:nvPr>
        </p:nvSpPr>
        <p:spPr>
          <a:xfrm>
            <a:off x="304800" y="1371600"/>
            <a:ext cx="7772400" cy="4724400"/>
          </a:xfrm>
        </p:spPr>
        <p:txBody>
          <a:bodyPr/>
          <a:lstStyle/>
          <a:p>
            <a:r>
              <a:rPr lang="en-US"/>
              <a:t>Most familiar form of curve in 2D</a:t>
            </a:r>
          </a:p>
          <a:p>
            <a:pPr lvl="1">
              <a:buFontTx/>
              <a:buNone/>
            </a:pPr>
            <a:r>
              <a:rPr lang="en-US">
                <a:latin typeface="Times New Roman" pitchFamily="18" charset="0"/>
              </a:rPr>
              <a:t>                   y=f(x)</a:t>
            </a:r>
          </a:p>
          <a:p>
            <a:r>
              <a:rPr lang="en-US"/>
              <a:t>Cannot represent all curves</a:t>
            </a:r>
          </a:p>
          <a:p>
            <a:pPr lvl="1"/>
            <a:r>
              <a:rPr lang="en-US"/>
              <a:t>Vertical lines</a:t>
            </a:r>
          </a:p>
          <a:p>
            <a:pPr lvl="1"/>
            <a:r>
              <a:rPr lang="en-US"/>
              <a:t>Circles</a:t>
            </a:r>
          </a:p>
          <a:p>
            <a:r>
              <a:rPr lang="en-US"/>
              <a:t>Extension to 3D </a:t>
            </a:r>
          </a:p>
          <a:p>
            <a:pPr lvl="1"/>
            <a:r>
              <a:rPr lang="en-US">
                <a:latin typeface="Times New Roman" pitchFamily="18" charset="0"/>
              </a:rPr>
              <a:t>y=f(x), z=g(x)</a:t>
            </a:r>
          </a:p>
          <a:p>
            <a:pPr lvl="1"/>
            <a:r>
              <a:rPr lang="en-US"/>
              <a:t>The form </a:t>
            </a:r>
            <a:r>
              <a:rPr lang="en-US">
                <a:latin typeface="Times New Roman" pitchFamily="18" charset="0"/>
              </a:rPr>
              <a:t>z = f(x,y)</a:t>
            </a:r>
            <a:r>
              <a:rPr lang="en-US"/>
              <a:t> defines a surface</a:t>
            </a:r>
          </a:p>
        </p:txBody>
      </p:sp>
      <p:sp>
        <p:nvSpPr>
          <p:cNvPr id="713732" name="Line 4"/>
          <p:cNvSpPr>
            <a:spLocks noChangeShapeType="1"/>
          </p:cNvSpPr>
          <p:nvPr/>
        </p:nvSpPr>
        <p:spPr bwMode="auto">
          <a:xfrm flipV="1">
            <a:off x="6400800" y="2438400"/>
            <a:ext cx="0" cy="129540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13733" name="Line 5"/>
          <p:cNvSpPr>
            <a:spLocks noChangeShapeType="1"/>
          </p:cNvSpPr>
          <p:nvPr/>
        </p:nvSpPr>
        <p:spPr bwMode="auto">
          <a:xfrm>
            <a:off x="6400800" y="3733800"/>
            <a:ext cx="1295400" cy="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13734" name="Freeform 6"/>
          <p:cNvSpPr>
            <a:spLocks/>
          </p:cNvSpPr>
          <p:nvPr/>
        </p:nvSpPr>
        <p:spPr bwMode="auto">
          <a:xfrm>
            <a:off x="6477000" y="2717800"/>
            <a:ext cx="1295400" cy="635000"/>
          </a:xfrm>
          <a:custGeom>
            <a:avLst/>
            <a:gdLst/>
            <a:ahLst/>
            <a:cxnLst>
              <a:cxn ang="0">
                <a:pos x="0" y="400"/>
              </a:cxn>
              <a:cxn ang="0">
                <a:pos x="192" y="16"/>
              </a:cxn>
              <a:cxn ang="0">
                <a:pos x="576" y="304"/>
              </a:cxn>
              <a:cxn ang="0">
                <a:pos x="816" y="64"/>
              </a:cxn>
            </a:cxnLst>
            <a:rect l="0" t="0" r="r" b="b"/>
            <a:pathLst>
              <a:path w="816" h="400">
                <a:moveTo>
                  <a:pt x="0" y="400"/>
                </a:moveTo>
                <a:cubicBezTo>
                  <a:pt x="48" y="216"/>
                  <a:pt x="96" y="32"/>
                  <a:pt x="192" y="16"/>
                </a:cubicBezTo>
                <a:cubicBezTo>
                  <a:pt x="288" y="0"/>
                  <a:pt x="472" y="296"/>
                  <a:pt x="576" y="304"/>
                </a:cubicBezTo>
                <a:cubicBezTo>
                  <a:pt x="680" y="312"/>
                  <a:pt x="776" y="96"/>
                  <a:pt x="816" y="64"/>
                </a:cubicBezTo>
              </a:path>
            </a:pathLst>
          </a:custGeom>
          <a:noFill/>
          <a:ln w="12700" cap="flat" cmpd="sng">
            <a:solidFill>
              <a:schemeClr val="accent2"/>
            </a:solidFill>
            <a:prstDash val="solid"/>
            <a:round/>
            <a:headEnd type="none" w="sm" len="sm"/>
            <a:tailEnd type="none" w="sm" len="sm"/>
          </a:ln>
          <a:effectLst/>
        </p:spPr>
        <p:txBody>
          <a:bodyPr anchor="ctr" anchorCtr="1"/>
          <a:lstStyle/>
          <a:p>
            <a:endParaRPr lang="en-US"/>
          </a:p>
        </p:txBody>
      </p:sp>
      <p:sp>
        <p:nvSpPr>
          <p:cNvPr id="713735" name="Line 7"/>
          <p:cNvSpPr>
            <a:spLocks noChangeShapeType="1"/>
          </p:cNvSpPr>
          <p:nvPr/>
        </p:nvSpPr>
        <p:spPr bwMode="auto">
          <a:xfrm>
            <a:off x="7239000" y="5715000"/>
            <a:ext cx="1295400" cy="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13736" name="Line 8"/>
          <p:cNvSpPr>
            <a:spLocks noChangeShapeType="1"/>
          </p:cNvSpPr>
          <p:nvPr/>
        </p:nvSpPr>
        <p:spPr bwMode="auto">
          <a:xfrm flipV="1">
            <a:off x="7239000" y="4419600"/>
            <a:ext cx="0" cy="129540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13737" name="Line 9"/>
          <p:cNvSpPr>
            <a:spLocks noChangeShapeType="1"/>
          </p:cNvSpPr>
          <p:nvPr/>
        </p:nvSpPr>
        <p:spPr bwMode="auto">
          <a:xfrm flipH="1">
            <a:off x="6705600" y="5715000"/>
            <a:ext cx="533400" cy="53340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13738" name="AutoShape 10"/>
          <p:cNvSpPr>
            <a:spLocks noChangeArrowheads="1"/>
          </p:cNvSpPr>
          <p:nvPr/>
        </p:nvSpPr>
        <p:spPr bwMode="auto">
          <a:xfrm rot="1389952">
            <a:off x="7239000" y="4876800"/>
            <a:ext cx="1066800" cy="1143000"/>
          </a:xfrm>
          <a:prstGeom prst="flowChartPunchedTape">
            <a:avLst/>
          </a:prstGeom>
          <a:gradFill rotWithShape="0">
            <a:gsLst>
              <a:gs pos="0">
                <a:schemeClr val="hlink"/>
              </a:gs>
              <a:gs pos="50000">
                <a:schemeClr val="hlink">
                  <a:gamma/>
                  <a:shade val="46275"/>
                  <a:invGamma/>
                </a:schemeClr>
              </a:gs>
              <a:gs pos="100000">
                <a:schemeClr val="hlink"/>
              </a:gs>
            </a:gsLst>
            <a:lin ang="2700000" scaled="1"/>
          </a:gradFill>
          <a:ln w="12700">
            <a:solidFill>
              <a:schemeClr val="tx1"/>
            </a:solidFill>
            <a:miter lim="800000"/>
            <a:headEnd type="none" w="sm" len="sm"/>
            <a:tailEnd type="none" w="sm" len="sm"/>
          </a:ln>
          <a:effectLst/>
        </p:spPr>
        <p:txBody>
          <a:bodyPr wrap="none" anchor="ctr"/>
          <a:lstStyle/>
          <a:p>
            <a:endParaRPr lang="en-US"/>
          </a:p>
        </p:txBody>
      </p:sp>
      <p:sp>
        <p:nvSpPr>
          <p:cNvPr id="713739" name="Text Box 11"/>
          <p:cNvSpPr txBox="1">
            <a:spLocks noChangeArrowheads="1"/>
          </p:cNvSpPr>
          <p:nvPr/>
        </p:nvSpPr>
        <p:spPr bwMode="auto">
          <a:xfrm>
            <a:off x="6842125" y="3698875"/>
            <a:ext cx="336550" cy="457200"/>
          </a:xfrm>
          <a:prstGeom prst="rect">
            <a:avLst/>
          </a:prstGeom>
          <a:noFill/>
          <a:ln w="12700">
            <a:noFill/>
            <a:miter lim="800000"/>
            <a:headEnd type="none" w="sm" len="sm"/>
            <a:tailEnd type="none" w="sm" len="sm"/>
          </a:ln>
          <a:effectLst/>
        </p:spPr>
        <p:txBody>
          <a:bodyPr wrap="none" anchorCtr="1">
            <a:spAutoFit/>
          </a:bodyPr>
          <a:lstStyle/>
          <a:p>
            <a:r>
              <a:rPr lang="en-US"/>
              <a:t>x</a:t>
            </a:r>
          </a:p>
        </p:txBody>
      </p:sp>
      <p:sp>
        <p:nvSpPr>
          <p:cNvPr id="713740" name="Text Box 12"/>
          <p:cNvSpPr txBox="1">
            <a:spLocks noChangeArrowheads="1"/>
          </p:cNvSpPr>
          <p:nvPr/>
        </p:nvSpPr>
        <p:spPr bwMode="auto">
          <a:xfrm>
            <a:off x="6003925" y="2632075"/>
            <a:ext cx="336550" cy="457200"/>
          </a:xfrm>
          <a:prstGeom prst="rect">
            <a:avLst/>
          </a:prstGeom>
          <a:noFill/>
          <a:ln w="12700">
            <a:noFill/>
            <a:miter lim="800000"/>
            <a:headEnd type="none" w="sm" len="sm"/>
            <a:tailEnd type="none" w="sm" len="sm"/>
          </a:ln>
          <a:effectLst/>
        </p:spPr>
        <p:txBody>
          <a:bodyPr wrap="none" anchorCtr="1">
            <a:spAutoFit/>
          </a:bodyPr>
          <a:lstStyle/>
          <a:p>
            <a:r>
              <a:rPr lang="en-US"/>
              <a:t>y</a:t>
            </a:r>
          </a:p>
        </p:txBody>
      </p:sp>
      <p:sp>
        <p:nvSpPr>
          <p:cNvPr id="713741" name="Text Box 13"/>
          <p:cNvSpPr txBox="1">
            <a:spLocks noChangeArrowheads="1"/>
          </p:cNvSpPr>
          <p:nvPr/>
        </p:nvSpPr>
        <p:spPr bwMode="auto">
          <a:xfrm>
            <a:off x="8213725" y="5603875"/>
            <a:ext cx="336550" cy="457200"/>
          </a:xfrm>
          <a:prstGeom prst="rect">
            <a:avLst/>
          </a:prstGeom>
          <a:noFill/>
          <a:ln w="12700">
            <a:noFill/>
            <a:miter lim="800000"/>
            <a:headEnd type="none" w="sm" len="sm"/>
            <a:tailEnd type="none" w="sm" len="sm"/>
          </a:ln>
          <a:effectLst/>
        </p:spPr>
        <p:txBody>
          <a:bodyPr wrap="none" anchorCtr="1">
            <a:spAutoFit/>
          </a:bodyPr>
          <a:lstStyle/>
          <a:p>
            <a:r>
              <a:rPr lang="en-US"/>
              <a:t>x</a:t>
            </a:r>
          </a:p>
        </p:txBody>
      </p:sp>
      <p:sp>
        <p:nvSpPr>
          <p:cNvPr id="713742" name="Text Box 14"/>
          <p:cNvSpPr txBox="1">
            <a:spLocks noChangeArrowheads="1"/>
          </p:cNvSpPr>
          <p:nvPr/>
        </p:nvSpPr>
        <p:spPr bwMode="auto">
          <a:xfrm>
            <a:off x="6842125" y="4308475"/>
            <a:ext cx="336550" cy="457200"/>
          </a:xfrm>
          <a:prstGeom prst="rect">
            <a:avLst/>
          </a:prstGeom>
          <a:noFill/>
          <a:ln w="12700">
            <a:noFill/>
            <a:miter lim="800000"/>
            <a:headEnd type="none" w="sm" len="sm"/>
            <a:tailEnd type="none" w="sm" len="sm"/>
          </a:ln>
          <a:effectLst/>
        </p:spPr>
        <p:txBody>
          <a:bodyPr wrap="none" anchorCtr="1">
            <a:spAutoFit/>
          </a:bodyPr>
          <a:lstStyle/>
          <a:p>
            <a:r>
              <a:rPr lang="en-US"/>
              <a:t>y</a:t>
            </a:r>
          </a:p>
        </p:txBody>
      </p:sp>
      <p:sp>
        <p:nvSpPr>
          <p:cNvPr id="713743" name="Text Box 15"/>
          <p:cNvSpPr txBox="1">
            <a:spLocks noChangeArrowheads="1"/>
          </p:cNvSpPr>
          <p:nvPr/>
        </p:nvSpPr>
        <p:spPr bwMode="auto">
          <a:xfrm>
            <a:off x="6699250" y="5984875"/>
            <a:ext cx="319088" cy="457200"/>
          </a:xfrm>
          <a:prstGeom prst="rect">
            <a:avLst/>
          </a:prstGeom>
          <a:noFill/>
          <a:ln w="12700">
            <a:noFill/>
            <a:miter lim="800000"/>
            <a:headEnd type="none" w="sm" len="sm"/>
            <a:tailEnd type="none" w="sm" len="sm"/>
          </a:ln>
          <a:effectLst/>
        </p:spPr>
        <p:txBody>
          <a:bodyPr wrap="none" anchorCtr="1">
            <a:spAutoFit/>
          </a:bodyPr>
          <a:lstStyle/>
          <a:p>
            <a:r>
              <a:rPr lang="en-US"/>
              <a:t>z</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en-US"/>
              <a:t>Implicit Representation</a:t>
            </a:r>
          </a:p>
        </p:txBody>
      </p:sp>
      <p:sp>
        <p:nvSpPr>
          <p:cNvPr id="696323" name="Rectangle 3"/>
          <p:cNvSpPr>
            <a:spLocks noGrp="1" noChangeArrowheads="1"/>
          </p:cNvSpPr>
          <p:nvPr>
            <p:ph type="body" idx="1"/>
          </p:nvPr>
        </p:nvSpPr>
        <p:spPr/>
        <p:txBody>
          <a:bodyPr/>
          <a:lstStyle/>
          <a:p>
            <a:r>
              <a:rPr lang="en-US" sz="2400"/>
              <a:t>Two dimensional curve(s)</a:t>
            </a:r>
          </a:p>
          <a:p>
            <a:pPr lvl="1">
              <a:buFontTx/>
              <a:buNone/>
            </a:pPr>
            <a:r>
              <a:rPr lang="en-US" sz="2400">
                <a:latin typeface="Times New Roman" pitchFamily="18" charset="0"/>
              </a:rPr>
              <a:t>              g(x,y)=0</a:t>
            </a:r>
          </a:p>
          <a:p>
            <a:r>
              <a:rPr lang="en-US" sz="2400"/>
              <a:t>Much more robust</a:t>
            </a:r>
          </a:p>
          <a:p>
            <a:pPr lvl="1"/>
            <a:r>
              <a:rPr lang="en-US" sz="2400"/>
              <a:t>All lines </a:t>
            </a:r>
            <a:r>
              <a:rPr lang="en-US" sz="2400">
                <a:latin typeface="Times New Roman" pitchFamily="18" charset="0"/>
              </a:rPr>
              <a:t>ax+by+c=0</a:t>
            </a:r>
          </a:p>
          <a:p>
            <a:pPr lvl="1"/>
            <a:r>
              <a:rPr lang="en-US" sz="2400"/>
              <a:t>Circles </a:t>
            </a:r>
            <a:r>
              <a:rPr lang="en-US" sz="2400">
                <a:latin typeface="Times New Roman" pitchFamily="18" charset="0"/>
              </a:rPr>
              <a:t>x</a:t>
            </a:r>
            <a:r>
              <a:rPr lang="en-US" sz="2400" baseline="30000">
                <a:latin typeface="Times New Roman" pitchFamily="18" charset="0"/>
              </a:rPr>
              <a:t>2</a:t>
            </a:r>
            <a:r>
              <a:rPr lang="en-US" sz="2400">
                <a:latin typeface="Times New Roman" pitchFamily="18" charset="0"/>
              </a:rPr>
              <a:t>+y</a:t>
            </a:r>
            <a:r>
              <a:rPr lang="en-US" sz="2400" baseline="30000">
                <a:latin typeface="Times New Roman" pitchFamily="18" charset="0"/>
              </a:rPr>
              <a:t>2</a:t>
            </a:r>
            <a:r>
              <a:rPr lang="en-US" sz="2400">
                <a:latin typeface="Times New Roman" pitchFamily="18" charset="0"/>
              </a:rPr>
              <a:t>-r</a:t>
            </a:r>
            <a:r>
              <a:rPr lang="en-US" sz="2400" baseline="30000">
                <a:latin typeface="Times New Roman" pitchFamily="18" charset="0"/>
              </a:rPr>
              <a:t>2</a:t>
            </a:r>
            <a:r>
              <a:rPr lang="en-US" sz="2400">
                <a:latin typeface="Times New Roman" pitchFamily="18" charset="0"/>
              </a:rPr>
              <a:t>=0</a:t>
            </a:r>
          </a:p>
          <a:p>
            <a:r>
              <a:rPr lang="en-US" sz="2400"/>
              <a:t>Three dimensions </a:t>
            </a:r>
            <a:r>
              <a:rPr lang="en-US" sz="2400">
                <a:latin typeface="Times New Roman" pitchFamily="18" charset="0"/>
              </a:rPr>
              <a:t>g(x,y,z)=0</a:t>
            </a:r>
            <a:r>
              <a:rPr lang="en-US" sz="2400"/>
              <a:t> defines a surface</a:t>
            </a:r>
          </a:p>
          <a:p>
            <a:pPr lvl="1"/>
            <a:r>
              <a:rPr lang="en-US" sz="2400"/>
              <a:t>Intersect two surface to get a curve</a:t>
            </a:r>
          </a:p>
          <a:p>
            <a:r>
              <a:rPr lang="en-US" sz="2400"/>
              <a:t>In general, we cannot solve for points that satisfy</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t>Algebraic Surface</a:t>
            </a:r>
          </a:p>
        </p:txBody>
      </p:sp>
      <p:graphicFrame>
        <p:nvGraphicFramePr>
          <p:cNvPr id="700420" name="Object 4"/>
          <p:cNvGraphicFramePr>
            <a:graphicFrameLocks noChangeAspect="1"/>
          </p:cNvGraphicFramePr>
          <p:nvPr/>
        </p:nvGraphicFramePr>
        <p:xfrm>
          <a:off x="2819400" y="1905000"/>
          <a:ext cx="2952750" cy="900113"/>
        </p:xfrm>
        <a:graphic>
          <a:graphicData uri="http://schemas.openxmlformats.org/presentationml/2006/ole">
            <p:oleObj spid="_x0000_s1026" name="Equation" r:id="rId3" imgW="1333440" imgH="406080" progId="Equation.3">
              <p:embed/>
            </p:oleObj>
          </a:graphicData>
        </a:graphic>
      </p:graphicFrame>
      <p:sp>
        <p:nvSpPr>
          <p:cNvPr id="700421" name="Text Box 5"/>
          <p:cNvSpPr txBox="1">
            <a:spLocks noChangeArrowheads="1"/>
          </p:cNvSpPr>
          <p:nvPr/>
        </p:nvSpPr>
        <p:spPr bwMode="auto">
          <a:xfrm flipH="1">
            <a:off x="946150" y="2971800"/>
            <a:ext cx="7558088" cy="2654300"/>
          </a:xfrm>
          <a:prstGeom prst="rect">
            <a:avLst/>
          </a:prstGeom>
          <a:noFill/>
          <a:ln w="12700">
            <a:noFill/>
            <a:miter lim="800000"/>
            <a:headEnd type="none" w="sm" len="sm"/>
            <a:tailEnd type="none" w="sm" len="sm"/>
          </a:ln>
          <a:effectLst/>
        </p:spPr>
        <p:txBody>
          <a:bodyPr wrap="none" anchorCtr="1">
            <a:spAutoFit/>
          </a:bodyPr>
          <a:lstStyle/>
          <a:p>
            <a:pPr>
              <a:buFontTx/>
              <a:buChar char="•"/>
            </a:pPr>
            <a:r>
              <a:rPr lang="en-US" sz="2800">
                <a:latin typeface="Arial" pitchFamily="34" charset="0"/>
              </a:rPr>
              <a:t>Quadric</a:t>
            </a:r>
            <a:r>
              <a:rPr lang="en-US" sz="2800"/>
              <a:t> </a:t>
            </a:r>
            <a:r>
              <a:rPr lang="en-US" sz="2800">
                <a:latin typeface="Arial" pitchFamily="34" charset="0"/>
              </a:rPr>
              <a:t>surface </a:t>
            </a:r>
            <a:r>
              <a:rPr lang="en-US" sz="2800"/>
              <a:t>   2 </a:t>
            </a:r>
            <a:r>
              <a:rPr lang="en-US" sz="2800">
                <a:sym typeface="Symbol" pitchFamily="18" charset="2"/>
              </a:rPr>
              <a:t> i+j+k</a:t>
            </a:r>
          </a:p>
          <a:p>
            <a:pPr>
              <a:buFontTx/>
              <a:buChar char="•"/>
            </a:pPr>
            <a:endParaRPr lang="en-US" sz="2800">
              <a:sym typeface="Symbol" pitchFamily="18" charset="2"/>
            </a:endParaRPr>
          </a:p>
          <a:p>
            <a:pPr>
              <a:buFontTx/>
              <a:buChar char="•"/>
            </a:pPr>
            <a:r>
              <a:rPr lang="en-US" sz="2800">
                <a:latin typeface="Arial" pitchFamily="34" charset="0"/>
                <a:sym typeface="Symbol" pitchFamily="18" charset="2"/>
              </a:rPr>
              <a:t>At most 10 terms </a:t>
            </a:r>
          </a:p>
          <a:p>
            <a:endParaRPr lang="en-US" sz="2800">
              <a:latin typeface="Arial" pitchFamily="34" charset="0"/>
              <a:sym typeface="Symbol" pitchFamily="18" charset="2"/>
            </a:endParaRPr>
          </a:p>
          <a:p>
            <a:pPr>
              <a:buFontTx/>
              <a:buChar char="•"/>
            </a:pPr>
            <a:r>
              <a:rPr lang="en-US" sz="2800">
                <a:latin typeface="Arial" pitchFamily="34" charset="0"/>
                <a:sym typeface="Symbol" pitchFamily="18" charset="2"/>
              </a:rPr>
              <a:t>Can solve intersection with a ray by</a:t>
            </a:r>
          </a:p>
          <a:p>
            <a:r>
              <a:rPr lang="en-US" sz="2800">
                <a:latin typeface="Arial" pitchFamily="34" charset="0"/>
                <a:sym typeface="Symbol" pitchFamily="18" charset="2"/>
              </a:rPr>
              <a:t>reducing problem to solving quadratic equation</a:t>
            </a:r>
            <a:endParaRPr lang="en-US" sz="2800">
              <a:latin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a:xfrm>
            <a:off x="685800" y="381000"/>
            <a:ext cx="7772400" cy="762000"/>
          </a:xfrm>
        </p:spPr>
        <p:txBody>
          <a:bodyPr/>
          <a:lstStyle/>
          <a:p>
            <a:r>
              <a:rPr lang="en-US"/>
              <a:t>Parametric Curves</a:t>
            </a:r>
          </a:p>
        </p:txBody>
      </p:sp>
      <p:sp>
        <p:nvSpPr>
          <p:cNvPr id="701443" name="Rectangle 3"/>
          <p:cNvSpPr>
            <a:spLocks noGrp="1" noChangeArrowheads="1"/>
          </p:cNvSpPr>
          <p:nvPr>
            <p:ph type="body" idx="1"/>
          </p:nvPr>
        </p:nvSpPr>
        <p:spPr>
          <a:xfrm>
            <a:off x="685800" y="1295400"/>
            <a:ext cx="7772400" cy="4572000"/>
          </a:xfrm>
        </p:spPr>
        <p:txBody>
          <a:bodyPr/>
          <a:lstStyle/>
          <a:p>
            <a:r>
              <a:rPr lang="en-US" sz="2800"/>
              <a:t>Separate equation for each spatial variable</a:t>
            </a:r>
          </a:p>
          <a:p>
            <a:pPr lvl="1">
              <a:buFontTx/>
              <a:buNone/>
            </a:pPr>
            <a:r>
              <a:rPr lang="en-US">
                <a:latin typeface="Times New Roman" pitchFamily="18" charset="0"/>
              </a:rPr>
              <a:t>               x=x(u)</a:t>
            </a:r>
          </a:p>
          <a:p>
            <a:pPr lvl="1">
              <a:buFontTx/>
              <a:buNone/>
            </a:pPr>
            <a:r>
              <a:rPr lang="en-US">
                <a:latin typeface="Times New Roman" pitchFamily="18" charset="0"/>
              </a:rPr>
              <a:t>               y=y(u)</a:t>
            </a:r>
          </a:p>
          <a:p>
            <a:pPr lvl="1">
              <a:buFontTx/>
              <a:buNone/>
            </a:pPr>
            <a:r>
              <a:rPr lang="en-US">
                <a:latin typeface="Times New Roman" pitchFamily="18" charset="0"/>
              </a:rPr>
              <a:t>               z=z(u)</a:t>
            </a:r>
          </a:p>
          <a:p>
            <a:r>
              <a:rPr lang="en-US">
                <a:latin typeface="Times New Roman" pitchFamily="18" charset="0"/>
              </a:rPr>
              <a:t>For u</a:t>
            </a:r>
            <a:r>
              <a:rPr lang="en-US" baseline="-25000">
                <a:latin typeface="Times New Roman" pitchFamily="18" charset="0"/>
              </a:rPr>
              <a:t>max</a:t>
            </a:r>
            <a:r>
              <a:rPr lang="en-US">
                <a:latin typeface="Times New Roman" pitchFamily="18" charset="0"/>
              </a:rPr>
              <a:t> </a:t>
            </a:r>
            <a:r>
              <a:rPr lang="en-US" sz="2900">
                <a:latin typeface="Times New Roman" pitchFamily="18" charset="0"/>
                <a:sym typeface="Symbol" pitchFamily="18" charset="2"/>
              </a:rPr>
              <a:t> u  u</a:t>
            </a:r>
            <a:r>
              <a:rPr lang="en-US" sz="2900" baseline="-25000">
                <a:latin typeface="Times New Roman" pitchFamily="18" charset="0"/>
                <a:sym typeface="Symbol" pitchFamily="18" charset="2"/>
              </a:rPr>
              <a:t>min</a:t>
            </a:r>
            <a:r>
              <a:rPr lang="en-US" sz="2900">
                <a:latin typeface="Times New Roman" pitchFamily="18" charset="0"/>
                <a:sym typeface="Symbol" pitchFamily="18" charset="2"/>
              </a:rPr>
              <a:t> we trace out a curve in two or three dimensions</a:t>
            </a:r>
            <a:endParaRPr lang="en-US">
              <a:latin typeface="Times New Roman" pitchFamily="18" charset="0"/>
            </a:endParaRPr>
          </a:p>
          <a:p>
            <a:pPr lvl="1"/>
            <a:endParaRPr lang="en-US" sz="2400"/>
          </a:p>
        </p:txBody>
      </p:sp>
      <p:sp>
        <p:nvSpPr>
          <p:cNvPr id="701444" name="Line 4"/>
          <p:cNvSpPr>
            <a:spLocks noChangeShapeType="1"/>
          </p:cNvSpPr>
          <p:nvPr/>
        </p:nvSpPr>
        <p:spPr bwMode="auto">
          <a:xfrm flipV="1">
            <a:off x="3657600" y="4419600"/>
            <a:ext cx="0" cy="121920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01445" name="Line 5"/>
          <p:cNvSpPr>
            <a:spLocks noChangeShapeType="1"/>
          </p:cNvSpPr>
          <p:nvPr/>
        </p:nvSpPr>
        <p:spPr bwMode="auto">
          <a:xfrm>
            <a:off x="3657600" y="5638800"/>
            <a:ext cx="1371600" cy="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01446" name="Line 6"/>
          <p:cNvSpPr>
            <a:spLocks noChangeShapeType="1"/>
          </p:cNvSpPr>
          <p:nvPr/>
        </p:nvSpPr>
        <p:spPr bwMode="auto">
          <a:xfrm flipH="1">
            <a:off x="3048000" y="5638800"/>
            <a:ext cx="609600" cy="60960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01448" name="Freeform 8"/>
          <p:cNvSpPr>
            <a:spLocks/>
          </p:cNvSpPr>
          <p:nvPr/>
        </p:nvSpPr>
        <p:spPr bwMode="auto">
          <a:xfrm>
            <a:off x="3124200" y="4699000"/>
            <a:ext cx="2057400" cy="787400"/>
          </a:xfrm>
          <a:custGeom>
            <a:avLst/>
            <a:gdLst/>
            <a:ahLst/>
            <a:cxnLst>
              <a:cxn ang="0">
                <a:pos x="0" y="496"/>
              </a:cxn>
              <a:cxn ang="0">
                <a:pos x="384" y="16"/>
              </a:cxn>
              <a:cxn ang="0">
                <a:pos x="912" y="400"/>
              </a:cxn>
              <a:cxn ang="0">
                <a:pos x="1296" y="112"/>
              </a:cxn>
            </a:cxnLst>
            <a:rect l="0" t="0" r="r" b="b"/>
            <a:pathLst>
              <a:path w="1296" h="496">
                <a:moveTo>
                  <a:pt x="0" y="496"/>
                </a:moveTo>
                <a:cubicBezTo>
                  <a:pt x="116" y="264"/>
                  <a:pt x="232" y="32"/>
                  <a:pt x="384" y="16"/>
                </a:cubicBezTo>
                <a:cubicBezTo>
                  <a:pt x="536" y="0"/>
                  <a:pt x="760" y="384"/>
                  <a:pt x="912" y="400"/>
                </a:cubicBezTo>
                <a:cubicBezTo>
                  <a:pt x="1064" y="416"/>
                  <a:pt x="1180" y="264"/>
                  <a:pt x="1296" y="112"/>
                </a:cubicBezTo>
              </a:path>
            </a:pathLst>
          </a:custGeom>
          <a:noFill/>
          <a:ln w="28575" cap="flat" cmpd="sng">
            <a:solidFill>
              <a:schemeClr val="accent2"/>
            </a:solidFill>
            <a:prstDash val="solid"/>
            <a:round/>
            <a:headEnd type="none" w="sm" len="sm"/>
            <a:tailEnd type="triangle" w="med" len="med"/>
          </a:ln>
          <a:effectLst/>
        </p:spPr>
        <p:txBody>
          <a:bodyPr anchor="ctr" anchorCtr="1"/>
          <a:lstStyle/>
          <a:p>
            <a:endParaRPr lang="en-US"/>
          </a:p>
        </p:txBody>
      </p:sp>
      <p:sp>
        <p:nvSpPr>
          <p:cNvPr id="701449" name="Oval 9"/>
          <p:cNvSpPr>
            <a:spLocks noChangeArrowheads="1"/>
          </p:cNvSpPr>
          <p:nvPr/>
        </p:nvSpPr>
        <p:spPr bwMode="auto">
          <a:xfrm>
            <a:off x="3048000" y="54102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01450" name="Oval 10"/>
          <p:cNvSpPr>
            <a:spLocks noChangeArrowheads="1"/>
          </p:cNvSpPr>
          <p:nvPr/>
        </p:nvSpPr>
        <p:spPr bwMode="auto">
          <a:xfrm>
            <a:off x="4953000" y="50292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01451" name="Oval 11"/>
          <p:cNvSpPr>
            <a:spLocks noChangeArrowheads="1"/>
          </p:cNvSpPr>
          <p:nvPr/>
        </p:nvSpPr>
        <p:spPr bwMode="auto">
          <a:xfrm>
            <a:off x="3886200" y="48006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01452" name="Text Box 12"/>
          <p:cNvSpPr txBox="1">
            <a:spLocks noChangeArrowheads="1"/>
          </p:cNvSpPr>
          <p:nvPr/>
        </p:nvSpPr>
        <p:spPr bwMode="auto">
          <a:xfrm>
            <a:off x="4586288" y="2514600"/>
            <a:ext cx="3019425"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(u)=[x(u), y(u), z(u)]</a:t>
            </a:r>
            <a:r>
              <a:rPr lang="en-US" baseline="30000"/>
              <a:t>T</a:t>
            </a:r>
          </a:p>
        </p:txBody>
      </p:sp>
      <p:sp>
        <p:nvSpPr>
          <p:cNvPr id="701453" name="Text Box 13"/>
          <p:cNvSpPr txBox="1">
            <a:spLocks noChangeArrowheads="1"/>
          </p:cNvSpPr>
          <p:nvPr/>
        </p:nvSpPr>
        <p:spPr bwMode="auto">
          <a:xfrm>
            <a:off x="3886200" y="4419600"/>
            <a:ext cx="709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(u)</a:t>
            </a:r>
          </a:p>
        </p:txBody>
      </p:sp>
      <p:sp>
        <p:nvSpPr>
          <p:cNvPr id="701454" name="Text Box 14"/>
          <p:cNvSpPr txBox="1">
            <a:spLocks noChangeArrowheads="1"/>
          </p:cNvSpPr>
          <p:nvPr/>
        </p:nvSpPr>
        <p:spPr bwMode="auto">
          <a:xfrm>
            <a:off x="2362200" y="5562600"/>
            <a:ext cx="1025525"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(u</a:t>
            </a:r>
            <a:r>
              <a:rPr lang="en-US" baseline="-25000"/>
              <a:t>min</a:t>
            </a:r>
            <a:r>
              <a:rPr lang="en-US"/>
              <a:t>)</a:t>
            </a:r>
          </a:p>
        </p:txBody>
      </p:sp>
      <p:sp>
        <p:nvSpPr>
          <p:cNvPr id="701455" name="Text Box 15"/>
          <p:cNvSpPr txBox="1">
            <a:spLocks noChangeArrowheads="1"/>
          </p:cNvSpPr>
          <p:nvPr/>
        </p:nvSpPr>
        <p:spPr bwMode="auto">
          <a:xfrm>
            <a:off x="5181600" y="5029200"/>
            <a:ext cx="105886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(u</a:t>
            </a:r>
            <a:r>
              <a:rPr lang="en-US" baseline="-25000"/>
              <a:t>max</a:t>
            </a:r>
            <a:r>
              <a:rPr lang="en-US"/>
              <a: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en-US"/>
              <a:t>Selecting Functions</a:t>
            </a:r>
          </a:p>
        </p:txBody>
      </p:sp>
      <p:sp>
        <p:nvSpPr>
          <p:cNvPr id="702467" name="Rectangle 3"/>
          <p:cNvSpPr>
            <a:spLocks noGrp="1" noChangeArrowheads="1"/>
          </p:cNvSpPr>
          <p:nvPr>
            <p:ph type="body" idx="1"/>
          </p:nvPr>
        </p:nvSpPr>
        <p:spPr/>
        <p:txBody>
          <a:bodyPr/>
          <a:lstStyle/>
          <a:p>
            <a:r>
              <a:rPr lang="en-US" sz="2800"/>
              <a:t>Usually we can select “good” functions </a:t>
            </a:r>
          </a:p>
          <a:p>
            <a:pPr lvl="1"/>
            <a:r>
              <a:rPr lang="en-US" sz="2400"/>
              <a:t>not unique for a given spatial curve</a:t>
            </a:r>
          </a:p>
          <a:p>
            <a:pPr lvl="1"/>
            <a:r>
              <a:rPr lang="en-US" sz="2400"/>
              <a:t>Approximate or interpolate known data</a:t>
            </a:r>
          </a:p>
          <a:p>
            <a:pPr lvl="1"/>
            <a:r>
              <a:rPr lang="en-US" sz="2400"/>
              <a:t>Want functions which are easy to evaluate</a:t>
            </a:r>
          </a:p>
          <a:p>
            <a:pPr lvl="1"/>
            <a:r>
              <a:rPr lang="en-US" sz="2400"/>
              <a:t>Want functions which are easy to differentiate</a:t>
            </a:r>
          </a:p>
          <a:p>
            <a:pPr lvl="2"/>
            <a:r>
              <a:rPr lang="en-US"/>
              <a:t>Computation of normals</a:t>
            </a:r>
          </a:p>
          <a:p>
            <a:pPr lvl="2"/>
            <a:r>
              <a:rPr lang="en-US"/>
              <a:t>Connecting pieces (segments)</a:t>
            </a:r>
          </a:p>
          <a:p>
            <a:pPr lvl="1"/>
            <a:r>
              <a:rPr lang="en-US"/>
              <a:t>Want functions which are smooth</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ChangeArrowheads="1"/>
          </p:cNvSpPr>
          <p:nvPr>
            <p:ph idx="1"/>
          </p:nvPr>
        </p:nvSpPr>
        <p:spPr>
          <a:xfrm>
            <a:off x="685800" y="457200"/>
            <a:ext cx="7772400" cy="5638800"/>
          </a:xfrm>
        </p:spPr>
        <p:txBody>
          <a:bodyPr/>
          <a:lstStyle/>
          <a:p>
            <a:r>
              <a:rPr lang="en-US"/>
              <a:t>2.1 Physical Input Devices</a:t>
            </a:r>
          </a:p>
          <a:p>
            <a:endParaRPr lang="en-US"/>
          </a:p>
          <a:p>
            <a:pPr lvl="2"/>
            <a:r>
              <a:rPr lang="en-US"/>
              <a:t>The </a:t>
            </a:r>
            <a:r>
              <a:rPr lang="en-US" i="1"/>
              <a:t>pointing device</a:t>
            </a:r>
            <a:r>
              <a:rPr lang="en-US"/>
              <a:t> allows the user to indicate a position on the screen, </a:t>
            </a:r>
          </a:p>
          <a:p>
            <a:pPr lvl="3"/>
            <a:r>
              <a:rPr lang="en-US"/>
              <a:t>and almost always incorporates one or more buttons</a:t>
            </a:r>
          </a:p>
          <a:p>
            <a:pPr lvl="2"/>
            <a:endParaRPr lang="en-US" sz="2000"/>
          </a:p>
          <a:p>
            <a:pPr lvl="2"/>
            <a:r>
              <a:rPr lang="en-US"/>
              <a:t>The </a:t>
            </a:r>
            <a:r>
              <a:rPr lang="en-US" i="1"/>
              <a:t>keyboard device</a:t>
            </a:r>
            <a:r>
              <a:rPr lang="en-US"/>
              <a:t> is almost always a physical keyboard, </a:t>
            </a:r>
          </a:p>
          <a:p>
            <a:pPr lvl="3"/>
            <a:r>
              <a:rPr lang="en-US"/>
              <a:t>but can be generalized to include any device that returns character codes to a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41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13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13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413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uild="p" bldLvl="3"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a:xfrm>
            <a:off x="685800" y="609600"/>
            <a:ext cx="7772400" cy="838200"/>
          </a:xfrm>
        </p:spPr>
        <p:txBody>
          <a:bodyPr/>
          <a:lstStyle/>
          <a:p>
            <a:r>
              <a:rPr lang="en-US"/>
              <a:t>Parametric Lines</a:t>
            </a:r>
          </a:p>
        </p:txBody>
      </p:sp>
      <p:sp>
        <p:nvSpPr>
          <p:cNvPr id="715780" name="Text Box 4"/>
          <p:cNvSpPr txBox="1">
            <a:spLocks noChangeArrowheads="1"/>
          </p:cNvSpPr>
          <p:nvPr/>
        </p:nvSpPr>
        <p:spPr bwMode="auto">
          <a:xfrm>
            <a:off x="1296988" y="2209800"/>
            <a:ext cx="5216525"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Line connecting two points </a:t>
            </a:r>
            <a:r>
              <a:rPr lang="en-US" b="1"/>
              <a:t>p</a:t>
            </a:r>
            <a:r>
              <a:rPr lang="en-US" baseline="-25000"/>
              <a:t>0 </a:t>
            </a:r>
            <a:r>
              <a:rPr lang="en-US">
                <a:latin typeface="Arial" pitchFamily="34" charset="0"/>
              </a:rPr>
              <a:t> and </a:t>
            </a:r>
            <a:r>
              <a:rPr lang="en-US" b="1"/>
              <a:t>p</a:t>
            </a:r>
            <a:r>
              <a:rPr lang="en-US" baseline="-25000"/>
              <a:t>1</a:t>
            </a:r>
            <a:r>
              <a:rPr lang="en-US">
                <a:latin typeface="Arial" pitchFamily="34" charset="0"/>
              </a:rPr>
              <a:t> </a:t>
            </a:r>
          </a:p>
        </p:txBody>
      </p:sp>
      <p:sp>
        <p:nvSpPr>
          <p:cNvPr id="715781" name="Text Box 5"/>
          <p:cNvSpPr txBox="1">
            <a:spLocks noChangeArrowheads="1"/>
          </p:cNvSpPr>
          <p:nvPr/>
        </p:nvSpPr>
        <p:spPr bwMode="auto">
          <a:xfrm>
            <a:off x="2743200" y="2819400"/>
            <a:ext cx="2357438"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(u)=(1-u)</a:t>
            </a:r>
            <a:r>
              <a:rPr lang="en-US" b="1"/>
              <a:t>p</a:t>
            </a:r>
            <a:r>
              <a:rPr lang="en-US" baseline="-25000"/>
              <a:t>0</a:t>
            </a:r>
            <a:r>
              <a:rPr lang="en-US"/>
              <a:t>+u</a:t>
            </a:r>
            <a:r>
              <a:rPr lang="en-US" b="1"/>
              <a:t>p</a:t>
            </a:r>
            <a:r>
              <a:rPr lang="en-US" baseline="-25000"/>
              <a:t>1</a:t>
            </a:r>
            <a:endParaRPr lang="en-US"/>
          </a:p>
        </p:txBody>
      </p:sp>
      <p:sp>
        <p:nvSpPr>
          <p:cNvPr id="715782" name="Text Box 6"/>
          <p:cNvSpPr txBox="1">
            <a:spLocks noChangeArrowheads="1"/>
          </p:cNvSpPr>
          <p:nvPr/>
        </p:nvSpPr>
        <p:spPr bwMode="auto">
          <a:xfrm>
            <a:off x="1008063" y="1674813"/>
            <a:ext cx="6605587"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We can normalize u to be over the interval (0,1)</a:t>
            </a:r>
          </a:p>
        </p:txBody>
      </p:sp>
      <p:sp>
        <p:nvSpPr>
          <p:cNvPr id="715783" name="Line 7"/>
          <p:cNvSpPr>
            <a:spLocks noChangeShapeType="1"/>
          </p:cNvSpPr>
          <p:nvPr/>
        </p:nvSpPr>
        <p:spPr bwMode="auto">
          <a:xfrm flipV="1">
            <a:off x="6172200" y="2743200"/>
            <a:ext cx="1143000" cy="838200"/>
          </a:xfrm>
          <a:prstGeom prst="line">
            <a:avLst/>
          </a:prstGeom>
          <a:noFill/>
          <a:ln w="38100">
            <a:solidFill>
              <a:schemeClr val="accent2"/>
            </a:solidFill>
            <a:round/>
            <a:headEnd type="none" w="sm" len="sm"/>
            <a:tailEnd type="none" w="sm" len="sm"/>
          </a:ln>
          <a:effectLst/>
        </p:spPr>
        <p:txBody>
          <a:bodyPr anchor="ctr" anchorCtr="1"/>
          <a:lstStyle/>
          <a:p>
            <a:endParaRPr lang="en-US"/>
          </a:p>
        </p:txBody>
      </p:sp>
      <p:sp>
        <p:nvSpPr>
          <p:cNvPr id="715784" name="Text Box 8"/>
          <p:cNvSpPr txBox="1">
            <a:spLocks noChangeArrowheads="1"/>
          </p:cNvSpPr>
          <p:nvPr/>
        </p:nvSpPr>
        <p:spPr bwMode="auto">
          <a:xfrm>
            <a:off x="5773738" y="3581400"/>
            <a:ext cx="1304925"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(0) = </a:t>
            </a:r>
            <a:r>
              <a:rPr lang="en-US" b="1"/>
              <a:t>p</a:t>
            </a:r>
            <a:r>
              <a:rPr lang="en-US" baseline="-25000"/>
              <a:t>0</a:t>
            </a:r>
          </a:p>
        </p:txBody>
      </p:sp>
      <p:sp>
        <p:nvSpPr>
          <p:cNvPr id="715785" name="Text Box 9"/>
          <p:cNvSpPr txBox="1">
            <a:spLocks noChangeArrowheads="1"/>
          </p:cNvSpPr>
          <p:nvPr/>
        </p:nvSpPr>
        <p:spPr bwMode="auto">
          <a:xfrm>
            <a:off x="7315200" y="2286000"/>
            <a:ext cx="1228725"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(1)= </a:t>
            </a:r>
            <a:r>
              <a:rPr lang="en-US" b="1"/>
              <a:t>p</a:t>
            </a:r>
            <a:r>
              <a:rPr lang="en-US" baseline="-25000"/>
              <a:t>1</a:t>
            </a:r>
          </a:p>
        </p:txBody>
      </p:sp>
      <p:sp>
        <p:nvSpPr>
          <p:cNvPr id="715786" name="Oval 10"/>
          <p:cNvSpPr>
            <a:spLocks noChangeArrowheads="1"/>
          </p:cNvSpPr>
          <p:nvPr/>
        </p:nvSpPr>
        <p:spPr bwMode="auto">
          <a:xfrm>
            <a:off x="6096000" y="35052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15787" name="Oval 11"/>
          <p:cNvSpPr>
            <a:spLocks noChangeArrowheads="1"/>
          </p:cNvSpPr>
          <p:nvPr/>
        </p:nvSpPr>
        <p:spPr bwMode="auto">
          <a:xfrm>
            <a:off x="7239000" y="26670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15788" name="Text Box 12"/>
          <p:cNvSpPr txBox="1">
            <a:spLocks noChangeArrowheads="1"/>
          </p:cNvSpPr>
          <p:nvPr/>
        </p:nvSpPr>
        <p:spPr bwMode="auto">
          <a:xfrm>
            <a:off x="1438275" y="4114800"/>
            <a:ext cx="3933825" cy="457200"/>
          </a:xfrm>
          <a:prstGeom prst="rect">
            <a:avLst/>
          </a:prstGeom>
          <a:noFill/>
          <a:ln w="12700">
            <a:noFill/>
            <a:miter lim="800000"/>
            <a:headEnd type="none" w="sm" len="sm"/>
            <a:tailEnd type="none" w="sm" len="sm"/>
          </a:ln>
          <a:effectLst/>
        </p:spPr>
        <p:txBody>
          <a:bodyPr wrap="none" anchorCtr="1">
            <a:spAutoFit/>
          </a:bodyPr>
          <a:lstStyle/>
          <a:p>
            <a:r>
              <a:rPr lang="en-US"/>
              <a:t>Ray from </a:t>
            </a:r>
            <a:r>
              <a:rPr lang="en-US" b="1"/>
              <a:t>p</a:t>
            </a:r>
            <a:r>
              <a:rPr lang="en-US" baseline="-25000"/>
              <a:t>0</a:t>
            </a:r>
            <a:r>
              <a:rPr lang="en-US"/>
              <a:t> in the direction </a:t>
            </a:r>
            <a:r>
              <a:rPr lang="en-US" b="1"/>
              <a:t>d</a:t>
            </a:r>
            <a:r>
              <a:rPr lang="en-US"/>
              <a:t> </a:t>
            </a:r>
          </a:p>
        </p:txBody>
      </p:sp>
      <p:sp>
        <p:nvSpPr>
          <p:cNvPr id="715791" name="Text Box 15"/>
          <p:cNvSpPr txBox="1">
            <a:spLocks noChangeArrowheads="1"/>
          </p:cNvSpPr>
          <p:nvPr/>
        </p:nvSpPr>
        <p:spPr bwMode="auto">
          <a:xfrm>
            <a:off x="2489200" y="4800600"/>
            <a:ext cx="1646238"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(u)=</a:t>
            </a:r>
            <a:r>
              <a:rPr lang="en-US" b="1"/>
              <a:t>p</a:t>
            </a:r>
            <a:r>
              <a:rPr lang="en-US" baseline="-25000"/>
              <a:t>0</a:t>
            </a:r>
            <a:r>
              <a:rPr lang="en-US"/>
              <a:t>+u</a:t>
            </a:r>
            <a:r>
              <a:rPr lang="en-US" b="1"/>
              <a:t>d</a:t>
            </a:r>
            <a:endParaRPr lang="en-US"/>
          </a:p>
        </p:txBody>
      </p:sp>
      <p:sp>
        <p:nvSpPr>
          <p:cNvPr id="715792" name="Line 16"/>
          <p:cNvSpPr>
            <a:spLocks noChangeShapeType="1"/>
          </p:cNvSpPr>
          <p:nvPr/>
        </p:nvSpPr>
        <p:spPr bwMode="auto">
          <a:xfrm flipV="1">
            <a:off x="5961063" y="4419600"/>
            <a:ext cx="1143000" cy="838200"/>
          </a:xfrm>
          <a:prstGeom prst="line">
            <a:avLst/>
          </a:prstGeom>
          <a:noFill/>
          <a:ln w="38100">
            <a:solidFill>
              <a:schemeClr val="accent2"/>
            </a:solidFill>
            <a:round/>
            <a:headEnd type="none" w="sm" len="sm"/>
            <a:tailEnd type="triangle" w="med" len="med"/>
          </a:ln>
          <a:effectLst/>
        </p:spPr>
        <p:txBody>
          <a:bodyPr anchor="ctr" anchorCtr="1"/>
          <a:lstStyle/>
          <a:p>
            <a:endParaRPr lang="en-US"/>
          </a:p>
        </p:txBody>
      </p:sp>
      <p:sp>
        <p:nvSpPr>
          <p:cNvPr id="715793" name="Text Box 17"/>
          <p:cNvSpPr txBox="1">
            <a:spLocks noChangeArrowheads="1"/>
          </p:cNvSpPr>
          <p:nvPr/>
        </p:nvSpPr>
        <p:spPr bwMode="auto">
          <a:xfrm>
            <a:off x="5562600" y="5257800"/>
            <a:ext cx="1304925"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(0) = </a:t>
            </a:r>
            <a:r>
              <a:rPr lang="en-US" b="1"/>
              <a:t>p</a:t>
            </a:r>
            <a:r>
              <a:rPr lang="en-US" baseline="-25000"/>
              <a:t>0</a:t>
            </a:r>
          </a:p>
        </p:txBody>
      </p:sp>
      <p:sp>
        <p:nvSpPr>
          <p:cNvPr id="715794" name="Text Box 18"/>
          <p:cNvSpPr txBox="1">
            <a:spLocks noChangeArrowheads="1"/>
          </p:cNvSpPr>
          <p:nvPr/>
        </p:nvSpPr>
        <p:spPr bwMode="auto">
          <a:xfrm>
            <a:off x="7162800" y="3962400"/>
            <a:ext cx="1620838"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(1)= </a:t>
            </a:r>
            <a:r>
              <a:rPr lang="en-US" b="1"/>
              <a:t>p</a:t>
            </a:r>
            <a:r>
              <a:rPr lang="en-US" baseline="-25000"/>
              <a:t>0 </a:t>
            </a:r>
            <a:r>
              <a:rPr lang="en-US"/>
              <a:t>+</a:t>
            </a:r>
            <a:r>
              <a:rPr lang="en-US" b="1"/>
              <a:t>d</a:t>
            </a:r>
          </a:p>
        </p:txBody>
      </p:sp>
      <p:sp>
        <p:nvSpPr>
          <p:cNvPr id="715795" name="Oval 19"/>
          <p:cNvSpPr>
            <a:spLocks noChangeArrowheads="1"/>
          </p:cNvSpPr>
          <p:nvPr/>
        </p:nvSpPr>
        <p:spPr bwMode="auto">
          <a:xfrm>
            <a:off x="5884863" y="51816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15797" name="Text Box 21"/>
          <p:cNvSpPr txBox="1">
            <a:spLocks noChangeArrowheads="1"/>
          </p:cNvSpPr>
          <p:nvPr/>
        </p:nvSpPr>
        <p:spPr bwMode="auto">
          <a:xfrm>
            <a:off x="6605588" y="4689475"/>
            <a:ext cx="354012" cy="822325"/>
          </a:xfrm>
          <a:prstGeom prst="rect">
            <a:avLst/>
          </a:prstGeom>
          <a:noFill/>
          <a:ln w="12700">
            <a:noFill/>
            <a:miter lim="800000"/>
            <a:headEnd type="none" w="sm" len="sm"/>
            <a:tailEnd type="none" w="sm" len="sm"/>
          </a:ln>
          <a:effectLst/>
        </p:spPr>
        <p:txBody>
          <a:bodyPr wrap="none" anchorCtr="1">
            <a:spAutoFit/>
          </a:bodyPr>
          <a:lstStyle/>
          <a:p>
            <a:r>
              <a:rPr lang="en-US" b="1"/>
              <a:t>d</a:t>
            </a:r>
          </a:p>
          <a:p>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t>Parametric Surfaces</a:t>
            </a:r>
          </a:p>
        </p:txBody>
      </p:sp>
      <p:sp>
        <p:nvSpPr>
          <p:cNvPr id="703491" name="Rectangle 3"/>
          <p:cNvSpPr>
            <a:spLocks noGrp="1" noChangeArrowheads="1"/>
          </p:cNvSpPr>
          <p:nvPr>
            <p:ph type="body" idx="1"/>
          </p:nvPr>
        </p:nvSpPr>
        <p:spPr/>
        <p:txBody>
          <a:bodyPr/>
          <a:lstStyle/>
          <a:p>
            <a:pPr>
              <a:lnSpc>
                <a:spcPct val="90000"/>
              </a:lnSpc>
            </a:pPr>
            <a:r>
              <a:rPr lang="en-US" sz="2800"/>
              <a:t>Surfaces require 2 parameters</a:t>
            </a:r>
          </a:p>
          <a:p>
            <a:pPr>
              <a:lnSpc>
                <a:spcPct val="90000"/>
              </a:lnSpc>
              <a:buFontTx/>
              <a:buNone/>
            </a:pPr>
            <a:r>
              <a:rPr lang="en-US" sz="2800">
                <a:latin typeface="Times New Roman" pitchFamily="18" charset="0"/>
              </a:rPr>
              <a:t>                x=x(u,v)</a:t>
            </a:r>
          </a:p>
          <a:p>
            <a:pPr>
              <a:lnSpc>
                <a:spcPct val="90000"/>
              </a:lnSpc>
              <a:buFontTx/>
              <a:buNone/>
            </a:pPr>
            <a:r>
              <a:rPr lang="en-US" sz="2800">
                <a:latin typeface="Times New Roman" pitchFamily="18" charset="0"/>
              </a:rPr>
              <a:t>                y=y(u,v)</a:t>
            </a:r>
          </a:p>
          <a:p>
            <a:pPr>
              <a:lnSpc>
                <a:spcPct val="90000"/>
              </a:lnSpc>
              <a:buFontTx/>
              <a:buNone/>
            </a:pPr>
            <a:r>
              <a:rPr lang="en-US" sz="2800">
                <a:latin typeface="Times New Roman" pitchFamily="18" charset="0"/>
              </a:rPr>
              <a:t>                z=z(u,v)</a:t>
            </a:r>
          </a:p>
          <a:p>
            <a:pPr>
              <a:lnSpc>
                <a:spcPct val="90000"/>
              </a:lnSpc>
              <a:buFontTx/>
              <a:buNone/>
            </a:pPr>
            <a:r>
              <a:rPr lang="en-US" sz="2800" b="1">
                <a:latin typeface="Times New Roman" pitchFamily="18" charset="0"/>
              </a:rPr>
              <a:t>   p</a:t>
            </a:r>
            <a:r>
              <a:rPr lang="en-US" sz="2800">
                <a:latin typeface="Times New Roman" pitchFamily="18" charset="0"/>
              </a:rPr>
              <a:t>(u,v) = [x(u,v), y(u,v), z(u,v)]</a:t>
            </a:r>
            <a:r>
              <a:rPr lang="en-US" sz="2800" baseline="30000">
                <a:latin typeface="Times New Roman" pitchFamily="18" charset="0"/>
              </a:rPr>
              <a:t>T</a:t>
            </a:r>
          </a:p>
          <a:p>
            <a:pPr>
              <a:lnSpc>
                <a:spcPct val="90000"/>
              </a:lnSpc>
            </a:pPr>
            <a:r>
              <a:rPr lang="en-US" sz="2800"/>
              <a:t>Want same properties as curves: </a:t>
            </a:r>
          </a:p>
          <a:p>
            <a:pPr lvl="1">
              <a:lnSpc>
                <a:spcPct val="90000"/>
              </a:lnSpc>
            </a:pPr>
            <a:r>
              <a:rPr lang="en-US" sz="2400"/>
              <a:t>Smoothness</a:t>
            </a:r>
          </a:p>
          <a:p>
            <a:pPr lvl="1">
              <a:lnSpc>
                <a:spcPct val="90000"/>
              </a:lnSpc>
            </a:pPr>
            <a:r>
              <a:rPr lang="en-US" sz="2400"/>
              <a:t>Differentiability</a:t>
            </a:r>
          </a:p>
          <a:p>
            <a:pPr lvl="1">
              <a:lnSpc>
                <a:spcPct val="90000"/>
              </a:lnSpc>
            </a:pPr>
            <a:r>
              <a:rPr lang="en-US" sz="2400"/>
              <a:t>Ease of evaluation</a:t>
            </a:r>
          </a:p>
          <a:p>
            <a:pPr>
              <a:lnSpc>
                <a:spcPct val="90000"/>
              </a:lnSpc>
            </a:pPr>
            <a:endParaRPr lang="en-US" sz="2800">
              <a:latin typeface="Times New Roman" pitchFamily="18" charset="0"/>
            </a:endParaRPr>
          </a:p>
        </p:txBody>
      </p:sp>
      <p:sp>
        <p:nvSpPr>
          <p:cNvPr id="703492" name="Line 4"/>
          <p:cNvSpPr>
            <a:spLocks noChangeShapeType="1"/>
          </p:cNvSpPr>
          <p:nvPr/>
        </p:nvSpPr>
        <p:spPr bwMode="auto">
          <a:xfrm>
            <a:off x="6934200" y="3540125"/>
            <a:ext cx="1295400" cy="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03493" name="Line 5"/>
          <p:cNvSpPr>
            <a:spLocks noChangeShapeType="1"/>
          </p:cNvSpPr>
          <p:nvPr/>
        </p:nvSpPr>
        <p:spPr bwMode="auto">
          <a:xfrm flipV="1">
            <a:off x="6934200" y="2244725"/>
            <a:ext cx="0" cy="129540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03494" name="Line 6"/>
          <p:cNvSpPr>
            <a:spLocks noChangeShapeType="1"/>
          </p:cNvSpPr>
          <p:nvPr/>
        </p:nvSpPr>
        <p:spPr bwMode="auto">
          <a:xfrm flipH="1">
            <a:off x="6400800" y="3540125"/>
            <a:ext cx="533400" cy="53340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03495" name="AutoShape 7"/>
          <p:cNvSpPr>
            <a:spLocks noChangeArrowheads="1"/>
          </p:cNvSpPr>
          <p:nvPr/>
        </p:nvSpPr>
        <p:spPr bwMode="auto">
          <a:xfrm rot="1389952">
            <a:off x="6934200" y="2701925"/>
            <a:ext cx="1066800" cy="1143000"/>
          </a:xfrm>
          <a:prstGeom prst="flowChartPunchedTape">
            <a:avLst/>
          </a:prstGeom>
          <a:gradFill rotWithShape="0">
            <a:gsLst>
              <a:gs pos="0">
                <a:schemeClr val="hlink"/>
              </a:gs>
              <a:gs pos="50000">
                <a:schemeClr val="hlink">
                  <a:gamma/>
                  <a:shade val="46275"/>
                  <a:invGamma/>
                </a:schemeClr>
              </a:gs>
              <a:gs pos="100000">
                <a:schemeClr val="hlink"/>
              </a:gs>
            </a:gsLst>
            <a:lin ang="2700000" scaled="1"/>
          </a:gradFill>
          <a:ln w="12700">
            <a:solidFill>
              <a:schemeClr val="tx1"/>
            </a:solidFill>
            <a:miter lim="800000"/>
            <a:headEnd type="none" w="sm" len="sm"/>
            <a:tailEnd type="none" w="sm" len="sm"/>
          </a:ln>
          <a:effectLst/>
        </p:spPr>
        <p:txBody>
          <a:bodyPr wrap="none" anchor="ctr"/>
          <a:lstStyle/>
          <a:p>
            <a:endParaRPr lang="en-US"/>
          </a:p>
        </p:txBody>
      </p:sp>
      <p:sp>
        <p:nvSpPr>
          <p:cNvPr id="703496" name="Text Box 8"/>
          <p:cNvSpPr txBox="1">
            <a:spLocks noChangeArrowheads="1"/>
          </p:cNvSpPr>
          <p:nvPr/>
        </p:nvSpPr>
        <p:spPr bwMode="auto">
          <a:xfrm>
            <a:off x="7908925" y="3429000"/>
            <a:ext cx="336550" cy="457200"/>
          </a:xfrm>
          <a:prstGeom prst="rect">
            <a:avLst/>
          </a:prstGeom>
          <a:noFill/>
          <a:ln w="12700">
            <a:noFill/>
            <a:miter lim="800000"/>
            <a:headEnd type="none" w="sm" len="sm"/>
            <a:tailEnd type="none" w="sm" len="sm"/>
          </a:ln>
          <a:effectLst/>
        </p:spPr>
        <p:txBody>
          <a:bodyPr wrap="none" anchorCtr="1">
            <a:spAutoFit/>
          </a:bodyPr>
          <a:lstStyle/>
          <a:p>
            <a:r>
              <a:rPr lang="en-US"/>
              <a:t>x</a:t>
            </a:r>
          </a:p>
        </p:txBody>
      </p:sp>
      <p:sp>
        <p:nvSpPr>
          <p:cNvPr id="703497" name="Text Box 9"/>
          <p:cNvSpPr txBox="1">
            <a:spLocks noChangeArrowheads="1"/>
          </p:cNvSpPr>
          <p:nvPr/>
        </p:nvSpPr>
        <p:spPr bwMode="auto">
          <a:xfrm>
            <a:off x="6537325" y="2133600"/>
            <a:ext cx="336550" cy="457200"/>
          </a:xfrm>
          <a:prstGeom prst="rect">
            <a:avLst/>
          </a:prstGeom>
          <a:noFill/>
          <a:ln w="12700">
            <a:noFill/>
            <a:miter lim="800000"/>
            <a:headEnd type="none" w="sm" len="sm"/>
            <a:tailEnd type="none" w="sm" len="sm"/>
          </a:ln>
          <a:effectLst/>
        </p:spPr>
        <p:txBody>
          <a:bodyPr wrap="none" anchorCtr="1">
            <a:spAutoFit/>
          </a:bodyPr>
          <a:lstStyle/>
          <a:p>
            <a:r>
              <a:rPr lang="en-US"/>
              <a:t>y</a:t>
            </a:r>
          </a:p>
        </p:txBody>
      </p:sp>
      <p:sp>
        <p:nvSpPr>
          <p:cNvPr id="703498" name="Text Box 10"/>
          <p:cNvSpPr txBox="1">
            <a:spLocks noChangeArrowheads="1"/>
          </p:cNvSpPr>
          <p:nvPr/>
        </p:nvSpPr>
        <p:spPr bwMode="auto">
          <a:xfrm>
            <a:off x="6394450" y="3810000"/>
            <a:ext cx="319088" cy="457200"/>
          </a:xfrm>
          <a:prstGeom prst="rect">
            <a:avLst/>
          </a:prstGeom>
          <a:noFill/>
          <a:ln w="12700">
            <a:noFill/>
            <a:miter lim="800000"/>
            <a:headEnd type="none" w="sm" len="sm"/>
            <a:tailEnd type="none" w="sm" len="sm"/>
          </a:ln>
          <a:effectLst/>
        </p:spPr>
        <p:txBody>
          <a:bodyPr wrap="none" anchorCtr="1">
            <a:spAutoFit/>
          </a:bodyPr>
          <a:lstStyle/>
          <a:p>
            <a:r>
              <a:rPr lang="en-US"/>
              <a:t>z</a:t>
            </a:r>
          </a:p>
        </p:txBody>
      </p:sp>
      <p:sp>
        <p:nvSpPr>
          <p:cNvPr id="703499" name="Text Box 11"/>
          <p:cNvSpPr txBox="1">
            <a:spLocks noChangeArrowheads="1"/>
          </p:cNvSpPr>
          <p:nvPr/>
        </p:nvSpPr>
        <p:spPr bwMode="auto">
          <a:xfrm>
            <a:off x="6781800" y="3768725"/>
            <a:ext cx="906463" cy="442913"/>
          </a:xfrm>
          <a:prstGeom prst="rect">
            <a:avLst/>
          </a:prstGeom>
          <a:noFill/>
          <a:ln w="12700">
            <a:noFill/>
            <a:miter lim="800000"/>
            <a:headEnd type="none" w="sm" len="sm"/>
            <a:tailEnd type="none" w="sm" len="sm"/>
          </a:ln>
          <a:effectLst/>
        </p:spPr>
        <p:txBody>
          <a:bodyPr wrap="none" anchorCtr="1">
            <a:spAutoFit/>
          </a:bodyPr>
          <a:lstStyle/>
          <a:p>
            <a:r>
              <a:rPr lang="en-US" sz="2300" b="1"/>
              <a:t>p</a:t>
            </a:r>
            <a:r>
              <a:rPr lang="en-US" sz="2300"/>
              <a:t>(u,0)</a:t>
            </a:r>
          </a:p>
        </p:txBody>
      </p:sp>
      <p:sp>
        <p:nvSpPr>
          <p:cNvPr id="703500" name="Text Box 12"/>
          <p:cNvSpPr txBox="1">
            <a:spLocks noChangeArrowheads="1"/>
          </p:cNvSpPr>
          <p:nvPr/>
        </p:nvSpPr>
        <p:spPr bwMode="auto">
          <a:xfrm>
            <a:off x="8237538" y="2819400"/>
            <a:ext cx="906462" cy="442913"/>
          </a:xfrm>
          <a:prstGeom prst="rect">
            <a:avLst/>
          </a:prstGeom>
          <a:noFill/>
          <a:ln w="12700">
            <a:noFill/>
            <a:miter lim="800000"/>
            <a:headEnd type="none" w="sm" len="sm"/>
            <a:tailEnd type="none" w="sm" len="sm"/>
          </a:ln>
          <a:effectLst/>
        </p:spPr>
        <p:txBody>
          <a:bodyPr wrap="none" anchorCtr="1">
            <a:spAutoFit/>
          </a:bodyPr>
          <a:lstStyle/>
          <a:p>
            <a:r>
              <a:rPr lang="en-US" sz="2300" b="1"/>
              <a:t>p</a:t>
            </a:r>
            <a:r>
              <a:rPr lang="en-US" sz="2300"/>
              <a:t>(1,v)</a:t>
            </a:r>
          </a:p>
        </p:txBody>
      </p:sp>
      <p:sp>
        <p:nvSpPr>
          <p:cNvPr id="703501" name="Text Box 13"/>
          <p:cNvSpPr txBox="1">
            <a:spLocks noChangeArrowheads="1"/>
          </p:cNvSpPr>
          <p:nvPr/>
        </p:nvSpPr>
        <p:spPr bwMode="auto">
          <a:xfrm>
            <a:off x="6019800" y="2854325"/>
            <a:ext cx="906463" cy="442913"/>
          </a:xfrm>
          <a:prstGeom prst="rect">
            <a:avLst/>
          </a:prstGeom>
          <a:noFill/>
          <a:ln w="12700">
            <a:noFill/>
            <a:miter lim="800000"/>
            <a:headEnd type="none" w="sm" len="sm"/>
            <a:tailEnd type="none" w="sm" len="sm"/>
          </a:ln>
          <a:effectLst/>
        </p:spPr>
        <p:txBody>
          <a:bodyPr wrap="none" anchorCtr="1">
            <a:spAutoFit/>
          </a:bodyPr>
          <a:lstStyle/>
          <a:p>
            <a:r>
              <a:rPr lang="en-US" sz="2300" b="1"/>
              <a:t>p</a:t>
            </a:r>
            <a:r>
              <a:rPr lang="en-US" sz="2300"/>
              <a:t>(0,v)</a:t>
            </a:r>
          </a:p>
        </p:txBody>
      </p:sp>
      <p:sp>
        <p:nvSpPr>
          <p:cNvPr id="703502" name="Text Box 14"/>
          <p:cNvSpPr txBox="1">
            <a:spLocks noChangeArrowheads="1"/>
          </p:cNvSpPr>
          <p:nvPr/>
        </p:nvSpPr>
        <p:spPr bwMode="auto">
          <a:xfrm>
            <a:off x="7239000" y="2244725"/>
            <a:ext cx="906463" cy="442913"/>
          </a:xfrm>
          <a:prstGeom prst="rect">
            <a:avLst/>
          </a:prstGeom>
          <a:noFill/>
          <a:ln w="12700">
            <a:noFill/>
            <a:miter lim="800000"/>
            <a:headEnd type="none" w="sm" len="sm"/>
            <a:tailEnd type="none" w="sm" len="sm"/>
          </a:ln>
          <a:effectLst/>
        </p:spPr>
        <p:txBody>
          <a:bodyPr wrap="none" anchorCtr="1">
            <a:spAutoFit/>
          </a:bodyPr>
          <a:lstStyle/>
          <a:p>
            <a:r>
              <a:rPr lang="en-US" sz="2300" b="1"/>
              <a:t>p</a:t>
            </a:r>
            <a:r>
              <a:rPr lang="en-US" sz="2300"/>
              <a:t>(u,1)</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a:xfrm>
            <a:off x="685800" y="609600"/>
            <a:ext cx="7772400" cy="914400"/>
          </a:xfrm>
        </p:spPr>
        <p:txBody>
          <a:bodyPr/>
          <a:lstStyle/>
          <a:p>
            <a:r>
              <a:rPr lang="en-US"/>
              <a:t>Normals</a:t>
            </a:r>
          </a:p>
        </p:txBody>
      </p:sp>
      <p:sp>
        <p:nvSpPr>
          <p:cNvPr id="716803" name="Rectangle 3"/>
          <p:cNvSpPr>
            <a:spLocks noGrp="1" noChangeArrowheads="1"/>
          </p:cNvSpPr>
          <p:nvPr>
            <p:ph type="body" idx="1"/>
          </p:nvPr>
        </p:nvSpPr>
        <p:spPr>
          <a:xfrm>
            <a:off x="685800" y="1752600"/>
            <a:ext cx="7772400" cy="4343400"/>
          </a:xfrm>
        </p:spPr>
        <p:txBody>
          <a:bodyPr/>
          <a:lstStyle/>
          <a:p>
            <a:pPr>
              <a:buFontTx/>
              <a:buNone/>
            </a:pPr>
            <a:r>
              <a:rPr lang="en-US" sz="2800"/>
              <a:t>We can differentiate with respect to </a:t>
            </a:r>
            <a:r>
              <a:rPr lang="en-US" sz="2800">
                <a:latin typeface="Times New Roman" pitchFamily="18" charset="0"/>
              </a:rPr>
              <a:t>u</a:t>
            </a:r>
            <a:r>
              <a:rPr lang="en-US" sz="2800"/>
              <a:t> and </a:t>
            </a:r>
            <a:r>
              <a:rPr lang="en-US" sz="2800">
                <a:latin typeface="Times New Roman" pitchFamily="18" charset="0"/>
              </a:rPr>
              <a:t>v</a:t>
            </a:r>
            <a:r>
              <a:rPr lang="en-US" sz="2800"/>
              <a:t> to obtain the normal at any point </a:t>
            </a:r>
            <a:r>
              <a:rPr lang="en-US" sz="2800" b="1">
                <a:latin typeface="Times New Roman" pitchFamily="18" charset="0"/>
              </a:rPr>
              <a:t>p</a:t>
            </a:r>
          </a:p>
        </p:txBody>
      </p:sp>
      <p:graphicFrame>
        <p:nvGraphicFramePr>
          <p:cNvPr id="716804" name="Object 4"/>
          <p:cNvGraphicFramePr>
            <a:graphicFrameLocks noChangeAspect="1"/>
          </p:cNvGraphicFramePr>
          <p:nvPr/>
        </p:nvGraphicFramePr>
        <p:xfrm>
          <a:off x="762000" y="2667000"/>
          <a:ext cx="3660775" cy="1693863"/>
        </p:xfrm>
        <a:graphic>
          <a:graphicData uri="http://schemas.openxmlformats.org/presentationml/2006/ole">
            <p:oleObj spid="_x0000_s2050" name="Equation" r:id="rId3" imgW="1536480" imgH="711000" progId="Equation.3">
              <p:embed/>
            </p:oleObj>
          </a:graphicData>
        </a:graphic>
      </p:graphicFrame>
      <p:graphicFrame>
        <p:nvGraphicFramePr>
          <p:cNvPr id="716805" name="Object 5"/>
          <p:cNvGraphicFramePr>
            <a:graphicFrameLocks noChangeAspect="1"/>
          </p:cNvGraphicFramePr>
          <p:nvPr/>
        </p:nvGraphicFramePr>
        <p:xfrm>
          <a:off x="4953000" y="2667000"/>
          <a:ext cx="3333750" cy="1555750"/>
        </p:xfrm>
        <a:graphic>
          <a:graphicData uri="http://schemas.openxmlformats.org/presentationml/2006/ole">
            <p:oleObj spid="_x0000_s2051" name="Equation" r:id="rId4" imgW="1523880" imgH="711000" progId="Equation.3">
              <p:embed/>
            </p:oleObj>
          </a:graphicData>
        </a:graphic>
      </p:graphicFrame>
      <p:graphicFrame>
        <p:nvGraphicFramePr>
          <p:cNvPr id="716806" name="Object 6"/>
          <p:cNvGraphicFramePr>
            <a:graphicFrameLocks noChangeAspect="1"/>
          </p:cNvGraphicFramePr>
          <p:nvPr/>
        </p:nvGraphicFramePr>
        <p:xfrm>
          <a:off x="1066800" y="4876800"/>
          <a:ext cx="3328988" cy="938213"/>
        </p:xfrm>
        <a:graphic>
          <a:graphicData uri="http://schemas.openxmlformats.org/presentationml/2006/ole">
            <p:oleObj spid="_x0000_s2052" name="Equation" r:id="rId5" imgW="1396800" imgH="393480" progId="Equation.3">
              <p:embed/>
            </p:oleObj>
          </a:graphicData>
        </a:graphic>
      </p:graphicFrame>
      <p:pic>
        <p:nvPicPr>
          <p:cNvPr id="716807" name="Picture 7" descr="AN10F02"/>
          <p:cNvPicPr>
            <a:picLocks noChangeAspect="1" noChangeArrowheads="1"/>
          </p:cNvPicPr>
          <p:nvPr/>
        </p:nvPicPr>
        <p:blipFill>
          <a:blip r:embed="rId6"/>
          <a:srcRect b="18329"/>
          <a:stretch>
            <a:fillRect/>
          </a:stretch>
        </p:blipFill>
        <p:spPr bwMode="auto">
          <a:xfrm>
            <a:off x="5562600" y="4256088"/>
            <a:ext cx="2438400" cy="1916112"/>
          </a:xfrm>
          <a:prstGeom prst="rect">
            <a:avLst/>
          </a:prstGeom>
          <a:noFill/>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en-US"/>
              <a:t>Parametric Planes</a:t>
            </a:r>
          </a:p>
        </p:txBody>
      </p:sp>
      <p:sp>
        <p:nvSpPr>
          <p:cNvPr id="717828" name="Text Box 4"/>
          <p:cNvSpPr txBox="1">
            <a:spLocks noChangeArrowheads="1"/>
          </p:cNvSpPr>
          <p:nvPr/>
        </p:nvSpPr>
        <p:spPr bwMode="auto">
          <a:xfrm>
            <a:off x="1606550" y="2055813"/>
            <a:ext cx="2470150"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point-vector form</a:t>
            </a:r>
          </a:p>
        </p:txBody>
      </p:sp>
      <p:sp>
        <p:nvSpPr>
          <p:cNvPr id="717829" name="Text Box 5"/>
          <p:cNvSpPr txBox="1">
            <a:spLocks noChangeArrowheads="1"/>
          </p:cNvSpPr>
          <p:nvPr/>
        </p:nvSpPr>
        <p:spPr bwMode="auto">
          <a:xfrm>
            <a:off x="2133600" y="2667000"/>
            <a:ext cx="2333625" cy="118745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(u,v)=</a:t>
            </a:r>
            <a:r>
              <a:rPr lang="en-US" b="1"/>
              <a:t>p</a:t>
            </a:r>
            <a:r>
              <a:rPr lang="en-US" baseline="-25000"/>
              <a:t>0</a:t>
            </a:r>
            <a:r>
              <a:rPr lang="en-US"/>
              <a:t>+u</a:t>
            </a:r>
            <a:r>
              <a:rPr lang="en-US" b="1"/>
              <a:t>q</a:t>
            </a:r>
            <a:r>
              <a:rPr lang="en-US"/>
              <a:t>+v</a:t>
            </a:r>
            <a:r>
              <a:rPr lang="en-US" b="1"/>
              <a:t>r</a:t>
            </a:r>
          </a:p>
          <a:p>
            <a:endParaRPr lang="en-US" b="1"/>
          </a:p>
          <a:p>
            <a:r>
              <a:rPr lang="en-US" b="1"/>
              <a:t>n = q x r</a:t>
            </a:r>
          </a:p>
        </p:txBody>
      </p:sp>
      <p:grpSp>
        <p:nvGrpSpPr>
          <p:cNvPr id="2" name="Group 12"/>
          <p:cNvGrpSpPr>
            <a:grpSpLocks/>
          </p:cNvGrpSpPr>
          <p:nvPr/>
        </p:nvGrpSpPr>
        <p:grpSpPr bwMode="auto">
          <a:xfrm>
            <a:off x="6400800" y="1828800"/>
            <a:ext cx="1828800" cy="1828800"/>
            <a:chOff x="4032" y="1008"/>
            <a:chExt cx="1488" cy="1776"/>
          </a:xfrm>
        </p:grpSpPr>
        <p:sp>
          <p:nvSpPr>
            <p:cNvPr id="717833" name="Freeform 9"/>
            <p:cNvSpPr>
              <a:spLocks/>
            </p:cNvSpPr>
            <p:nvPr/>
          </p:nvSpPr>
          <p:spPr bwMode="auto">
            <a:xfrm>
              <a:off x="4032" y="1152"/>
              <a:ext cx="1104" cy="1632"/>
            </a:xfrm>
            <a:custGeom>
              <a:avLst/>
              <a:gdLst/>
              <a:ahLst/>
              <a:cxnLst>
                <a:cxn ang="0">
                  <a:pos x="0" y="1632"/>
                </a:cxn>
                <a:cxn ang="0">
                  <a:pos x="1104" y="864"/>
                </a:cxn>
                <a:cxn ang="0">
                  <a:pos x="384" y="0"/>
                </a:cxn>
                <a:cxn ang="0">
                  <a:pos x="0" y="1632"/>
                </a:cxn>
              </a:cxnLst>
              <a:rect l="0" t="0" r="r" b="b"/>
              <a:pathLst>
                <a:path w="1104" h="1632">
                  <a:moveTo>
                    <a:pt x="0" y="1632"/>
                  </a:moveTo>
                  <a:lnTo>
                    <a:pt x="1104" y="864"/>
                  </a:lnTo>
                  <a:lnTo>
                    <a:pt x="384" y="0"/>
                  </a:lnTo>
                  <a:lnTo>
                    <a:pt x="0" y="1632"/>
                  </a:lnTo>
                  <a:close/>
                </a:path>
              </a:pathLst>
            </a:custGeom>
            <a:solidFill>
              <a:schemeClr val="hlink"/>
            </a:solidFill>
            <a:ln w="12700" cap="flat" cmpd="sng">
              <a:noFill/>
              <a:prstDash val="solid"/>
              <a:round/>
              <a:headEnd type="none" w="sm" len="sm"/>
              <a:tailEnd type="none" w="sm" len="sm"/>
            </a:ln>
            <a:effectLst/>
          </p:spPr>
          <p:txBody>
            <a:bodyPr anchor="ctr" anchorCtr="1"/>
            <a:lstStyle/>
            <a:p>
              <a:endParaRPr lang="en-US"/>
            </a:p>
          </p:txBody>
        </p:sp>
        <p:sp>
          <p:nvSpPr>
            <p:cNvPr id="717834" name="Line 10"/>
            <p:cNvSpPr>
              <a:spLocks noChangeShapeType="1"/>
            </p:cNvSpPr>
            <p:nvPr/>
          </p:nvSpPr>
          <p:spPr bwMode="auto">
            <a:xfrm flipV="1">
              <a:off x="4032" y="1728"/>
              <a:ext cx="1488" cy="1056"/>
            </a:xfrm>
            <a:prstGeom prst="line">
              <a:avLst/>
            </a:prstGeom>
            <a:noFill/>
            <a:ln w="12700">
              <a:solidFill>
                <a:schemeClr val="tx1"/>
              </a:solidFill>
              <a:round/>
              <a:headEnd type="none" w="sm" len="sm"/>
              <a:tailEnd type="triangle" w="med" len="med"/>
            </a:ln>
            <a:effectLst/>
          </p:spPr>
          <p:txBody>
            <a:bodyPr anchor="ctr" anchorCtr="1"/>
            <a:lstStyle/>
            <a:p>
              <a:endParaRPr lang="en-US"/>
            </a:p>
          </p:txBody>
        </p:sp>
        <p:sp>
          <p:nvSpPr>
            <p:cNvPr id="717835" name="Line 11"/>
            <p:cNvSpPr>
              <a:spLocks noChangeShapeType="1"/>
            </p:cNvSpPr>
            <p:nvPr/>
          </p:nvSpPr>
          <p:spPr bwMode="auto">
            <a:xfrm flipV="1">
              <a:off x="4032" y="1008"/>
              <a:ext cx="432" cy="1776"/>
            </a:xfrm>
            <a:prstGeom prst="line">
              <a:avLst/>
            </a:prstGeom>
            <a:noFill/>
            <a:ln w="12700">
              <a:solidFill>
                <a:schemeClr val="tx1"/>
              </a:solidFill>
              <a:round/>
              <a:headEnd type="none" w="sm" len="sm"/>
              <a:tailEnd type="triangle" w="med" len="med"/>
            </a:ln>
            <a:effectLst/>
          </p:spPr>
          <p:txBody>
            <a:bodyPr anchor="ctr" anchorCtr="1"/>
            <a:lstStyle/>
            <a:p>
              <a:endParaRPr lang="en-US"/>
            </a:p>
          </p:txBody>
        </p:sp>
      </p:grpSp>
      <p:sp>
        <p:nvSpPr>
          <p:cNvPr id="717837" name="Text Box 13"/>
          <p:cNvSpPr txBox="1">
            <a:spLocks noChangeArrowheads="1"/>
          </p:cNvSpPr>
          <p:nvPr/>
        </p:nvSpPr>
        <p:spPr bwMode="auto">
          <a:xfrm>
            <a:off x="6858000" y="3200400"/>
            <a:ext cx="473075" cy="457200"/>
          </a:xfrm>
          <a:prstGeom prst="rect">
            <a:avLst/>
          </a:prstGeom>
          <a:noFill/>
          <a:ln w="12700">
            <a:noFill/>
            <a:miter lim="800000"/>
            <a:headEnd type="none" w="sm" len="sm"/>
            <a:tailEnd type="none" w="sm" len="sm"/>
          </a:ln>
          <a:effectLst/>
        </p:spPr>
        <p:txBody>
          <a:bodyPr anchorCtr="1">
            <a:spAutoFit/>
          </a:bodyPr>
          <a:lstStyle/>
          <a:p>
            <a:pPr>
              <a:spcBef>
                <a:spcPct val="50000"/>
              </a:spcBef>
            </a:pPr>
            <a:r>
              <a:rPr lang="en-US" b="1"/>
              <a:t>q</a:t>
            </a:r>
          </a:p>
        </p:txBody>
      </p:sp>
      <p:sp>
        <p:nvSpPr>
          <p:cNvPr id="717838" name="Text Box 14"/>
          <p:cNvSpPr txBox="1">
            <a:spLocks noChangeArrowheads="1"/>
          </p:cNvSpPr>
          <p:nvPr/>
        </p:nvSpPr>
        <p:spPr bwMode="auto">
          <a:xfrm>
            <a:off x="6324600" y="2514600"/>
            <a:ext cx="319088" cy="457200"/>
          </a:xfrm>
          <a:prstGeom prst="rect">
            <a:avLst/>
          </a:prstGeom>
          <a:noFill/>
          <a:ln w="12700">
            <a:noFill/>
            <a:miter lim="800000"/>
            <a:headEnd type="none" w="sm" len="sm"/>
            <a:tailEnd type="none" w="sm" len="sm"/>
          </a:ln>
          <a:effectLst/>
        </p:spPr>
        <p:txBody>
          <a:bodyPr wrap="none" anchorCtr="1">
            <a:spAutoFit/>
          </a:bodyPr>
          <a:lstStyle/>
          <a:p>
            <a:r>
              <a:rPr lang="en-US" b="1"/>
              <a:t>r</a:t>
            </a:r>
          </a:p>
        </p:txBody>
      </p:sp>
      <p:sp>
        <p:nvSpPr>
          <p:cNvPr id="717840" name="Text Box 16"/>
          <p:cNvSpPr txBox="1">
            <a:spLocks noChangeArrowheads="1"/>
          </p:cNvSpPr>
          <p:nvPr/>
        </p:nvSpPr>
        <p:spPr bwMode="auto">
          <a:xfrm>
            <a:off x="6096000" y="3657600"/>
            <a:ext cx="455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baseline="-25000"/>
              <a:t>0</a:t>
            </a:r>
          </a:p>
        </p:txBody>
      </p:sp>
      <p:sp>
        <p:nvSpPr>
          <p:cNvPr id="717841" name="Oval 17"/>
          <p:cNvSpPr>
            <a:spLocks noChangeArrowheads="1"/>
          </p:cNvSpPr>
          <p:nvPr/>
        </p:nvSpPr>
        <p:spPr bwMode="auto">
          <a:xfrm>
            <a:off x="6324600" y="35814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17842" name="Line 18"/>
          <p:cNvSpPr>
            <a:spLocks noChangeShapeType="1"/>
          </p:cNvSpPr>
          <p:nvPr/>
        </p:nvSpPr>
        <p:spPr bwMode="auto">
          <a:xfrm flipV="1">
            <a:off x="7010400" y="1600200"/>
            <a:ext cx="304800" cy="1371600"/>
          </a:xfrm>
          <a:prstGeom prst="line">
            <a:avLst/>
          </a:prstGeom>
          <a:noFill/>
          <a:ln w="28575">
            <a:solidFill>
              <a:srgbClr val="FF0000"/>
            </a:solidFill>
            <a:round/>
            <a:headEnd type="none" w="sm" len="sm"/>
            <a:tailEnd type="triangle" w="med" len="med"/>
          </a:ln>
          <a:effectLst/>
        </p:spPr>
        <p:txBody>
          <a:bodyPr anchor="ctr" anchorCtr="1"/>
          <a:lstStyle/>
          <a:p>
            <a:endParaRPr lang="en-US"/>
          </a:p>
        </p:txBody>
      </p:sp>
      <p:sp>
        <p:nvSpPr>
          <p:cNvPr id="717843" name="Text Box 19"/>
          <p:cNvSpPr txBox="1">
            <a:spLocks noChangeArrowheads="1"/>
          </p:cNvSpPr>
          <p:nvPr/>
        </p:nvSpPr>
        <p:spPr bwMode="auto">
          <a:xfrm>
            <a:off x="7391400" y="1524000"/>
            <a:ext cx="473075" cy="457200"/>
          </a:xfrm>
          <a:prstGeom prst="rect">
            <a:avLst/>
          </a:prstGeom>
          <a:noFill/>
          <a:ln w="12700">
            <a:noFill/>
            <a:miter lim="800000"/>
            <a:headEnd type="none" w="sm" len="sm"/>
            <a:tailEnd type="none" w="sm" len="sm"/>
          </a:ln>
          <a:effectLst/>
        </p:spPr>
        <p:txBody>
          <a:bodyPr anchorCtr="1">
            <a:spAutoFit/>
          </a:bodyPr>
          <a:lstStyle/>
          <a:p>
            <a:pPr>
              <a:spcBef>
                <a:spcPct val="50000"/>
              </a:spcBef>
            </a:pPr>
            <a:r>
              <a:rPr lang="en-US" b="1"/>
              <a:t>n</a:t>
            </a:r>
          </a:p>
        </p:txBody>
      </p:sp>
      <p:sp>
        <p:nvSpPr>
          <p:cNvPr id="717844" name="Text Box 20"/>
          <p:cNvSpPr txBox="1">
            <a:spLocks noChangeArrowheads="1"/>
          </p:cNvSpPr>
          <p:nvPr/>
        </p:nvSpPr>
        <p:spPr bwMode="auto">
          <a:xfrm>
            <a:off x="1752600" y="4191000"/>
            <a:ext cx="2335213"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three-point form</a:t>
            </a:r>
          </a:p>
        </p:txBody>
      </p:sp>
      <p:sp>
        <p:nvSpPr>
          <p:cNvPr id="717846" name="Freeform 22"/>
          <p:cNvSpPr>
            <a:spLocks/>
          </p:cNvSpPr>
          <p:nvPr/>
        </p:nvSpPr>
        <p:spPr bwMode="auto">
          <a:xfrm>
            <a:off x="6858000" y="4110038"/>
            <a:ext cx="1357313" cy="1681162"/>
          </a:xfrm>
          <a:custGeom>
            <a:avLst/>
            <a:gdLst/>
            <a:ahLst/>
            <a:cxnLst>
              <a:cxn ang="0">
                <a:pos x="0" y="1632"/>
              </a:cxn>
              <a:cxn ang="0">
                <a:pos x="1104" y="864"/>
              </a:cxn>
              <a:cxn ang="0">
                <a:pos x="384" y="0"/>
              </a:cxn>
              <a:cxn ang="0">
                <a:pos x="0" y="1632"/>
              </a:cxn>
            </a:cxnLst>
            <a:rect l="0" t="0" r="r" b="b"/>
            <a:pathLst>
              <a:path w="1104" h="1632">
                <a:moveTo>
                  <a:pt x="0" y="1632"/>
                </a:moveTo>
                <a:lnTo>
                  <a:pt x="1104" y="864"/>
                </a:lnTo>
                <a:lnTo>
                  <a:pt x="384" y="0"/>
                </a:lnTo>
                <a:lnTo>
                  <a:pt x="0" y="1632"/>
                </a:lnTo>
                <a:close/>
              </a:path>
            </a:pathLst>
          </a:custGeom>
          <a:solidFill>
            <a:schemeClr val="hlink"/>
          </a:solidFill>
          <a:ln w="12700" cap="flat" cmpd="sng">
            <a:noFill/>
            <a:prstDash val="solid"/>
            <a:round/>
            <a:headEnd type="none" w="sm" len="sm"/>
            <a:tailEnd type="none" w="sm" len="sm"/>
          </a:ln>
          <a:effectLst/>
        </p:spPr>
        <p:txBody>
          <a:bodyPr anchor="ctr" anchorCtr="1"/>
          <a:lstStyle/>
          <a:p>
            <a:endParaRPr lang="en-US"/>
          </a:p>
        </p:txBody>
      </p:sp>
      <p:sp>
        <p:nvSpPr>
          <p:cNvPr id="717847" name="Line 23"/>
          <p:cNvSpPr>
            <a:spLocks noChangeShapeType="1"/>
          </p:cNvSpPr>
          <p:nvPr/>
        </p:nvSpPr>
        <p:spPr bwMode="auto">
          <a:xfrm flipV="1">
            <a:off x="6858000" y="5029200"/>
            <a:ext cx="1295400" cy="762000"/>
          </a:xfrm>
          <a:prstGeom prst="line">
            <a:avLst/>
          </a:prstGeom>
          <a:noFill/>
          <a:ln w="12700">
            <a:solidFill>
              <a:schemeClr val="tx1"/>
            </a:solidFill>
            <a:round/>
            <a:headEnd type="none" w="sm" len="sm"/>
            <a:tailEnd/>
          </a:ln>
          <a:effectLst/>
        </p:spPr>
        <p:txBody>
          <a:bodyPr anchor="ctr" anchorCtr="1"/>
          <a:lstStyle/>
          <a:p>
            <a:endParaRPr lang="en-US"/>
          </a:p>
        </p:txBody>
      </p:sp>
      <p:sp>
        <p:nvSpPr>
          <p:cNvPr id="717848" name="Line 24"/>
          <p:cNvSpPr>
            <a:spLocks noChangeShapeType="1"/>
          </p:cNvSpPr>
          <p:nvPr/>
        </p:nvSpPr>
        <p:spPr bwMode="auto">
          <a:xfrm flipV="1">
            <a:off x="6858000" y="4191000"/>
            <a:ext cx="457200" cy="1600200"/>
          </a:xfrm>
          <a:prstGeom prst="line">
            <a:avLst/>
          </a:prstGeom>
          <a:noFill/>
          <a:ln w="12700">
            <a:solidFill>
              <a:schemeClr val="tx1"/>
            </a:solidFill>
            <a:round/>
            <a:headEnd type="none" w="sm" len="sm"/>
            <a:tailEnd/>
          </a:ln>
          <a:effectLst/>
        </p:spPr>
        <p:txBody>
          <a:bodyPr anchor="ctr" anchorCtr="1"/>
          <a:lstStyle/>
          <a:p>
            <a:endParaRPr lang="en-US"/>
          </a:p>
        </p:txBody>
      </p:sp>
      <p:sp>
        <p:nvSpPr>
          <p:cNvPr id="717851" name="Text Box 27"/>
          <p:cNvSpPr txBox="1">
            <a:spLocks noChangeArrowheads="1"/>
          </p:cNvSpPr>
          <p:nvPr/>
        </p:nvSpPr>
        <p:spPr bwMode="auto">
          <a:xfrm>
            <a:off x="6553200" y="5791200"/>
            <a:ext cx="455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baseline="-25000"/>
              <a:t>0</a:t>
            </a:r>
          </a:p>
        </p:txBody>
      </p:sp>
      <p:sp>
        <p:nvSpPr>
          <p:cNvPr id="717852" name="Oval 28"/>
          <p:cNvSpPr>
            <a:spLocks noChangeArrowheads="1"/>
          </p:cNvSpPr>
          <p:nvPr/>
        </p:nvSpPr>
        <p:spPr bwMode="auto">
          <a:xfrm>
            <a:off x="6781800" y="57150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17853" name="Line 29"/>
          <p:cNvSpPr>
            <a:spLocks noChangeShapeType="1"/>
          </p:cNvSpPr>
          <p:nvPr/>
        </p:nvSpPr>
        <p:spPr bwMode="auto">
          <a:xfrm flipV="1">
            <a:off x="7467600" y="3733800"/>
            <a:ext cx="304800" cy="1371600"/>
          </a:xfrm>
          <a:prstGeom prst="line">
            <a:avLst/>
          </a:prstGeom>
          <a:noFill/>
          <a:ln w="28575">
            <a:solidFill>
              <a:srgbClr val="FF0000"/>
            </a:solidFill>
            <a:round/>
            <a:headEnd type="none" w="sm" len="sm"/>
            <a:tailEnd type="triangle" w="med" len="med"/>
          </a:ln>
          <a:effectLst/>
        </p:spPr>
        <p:txBody>
          <a:bodyPr anchor="ctr" anchorCtr="1"/>
          <a:lstStyle/>
          <a:p>
            <a:endParaRPr lang="en-US"/>
          </a:p>
        </p:txBody>
      </p:sp>
      <p:sp>
        <p:nvSpPr>
          <p:cNvPr id="717854" name="Text Box 30"/>
          <p:cNvSpPr txBox="1">
            <a:spLocks noChangeArrowheads="1"/>
          </p:cNvSpPr>
          <p:nvPr/>
        </p:nvSpPr>
        <p:spPr bwMode="auto">
          <a:xfrm>
            <a:off x="7848600" y="3657600"/>
            <a:ext cx="473075" cy="457200"/>
          </a:xfrm>
          <a:prstGeom prst="rect">
            <a:avLst/>
          </a:prstGeom>
          <a:noFill/>
          <a:ln w="12700">
            <a:noFill/>
            <a:miter lim="800000"/>
            <a:headEnd type="none" w="sm" len="sm"/>
            <a:tailEnd type="none" w="sm" len="sm"/>
          </a:ln>
          <a:effectLst/>
        </p:spPr>
        <p:txBody>
          <a:bodyPr anchorCtr="1">
            <a:spAutoFit/>
          </a:bodyPr>
          <a:lstStyle/>
          <a:p>
            <a:pPr>
              <a:spcBef>
                <a:spcPct val="50000"/>
              </a:spcBef>
            </a:pPr>
            <a:r>
              <a:rPr lang="en-US" b="1"/>
              <a:t>n</a:t>
            </a:r>
          </a:p>
        </p:txBody>
      </p:sp>
      <p:sp>
        <p:nvSpPr>
          <p:cNvPr id="717855" name="Oval 31"/>
          <p:cNvSpPr>
            <a:spLocks noChangeArrowheads="1"/>
          </p:cNvSpPr>
          <p:nvPr/>
        </p:nvSpPr>
        <p:spPr bwMode="auto">
          <a:xfrm>
            <a:off x="8077200" y="48768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17856" name="Oval 32"/>
          <p:cNvSpPr>
            <a:spLocks noChangeArrowheads="1"/>
          </p:cNvSpPr>
          <p:nvPr/>
        </p:nvSpPr>
        <p:spPr bwMode="auto">
          <a:xfrm>
            <a:off x="7239000" y="41148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17857" name="Text Box 33"/>
          <p:cNvSpPr txBox="1">
            <a:spLocks noChangeArrowheads="1"/>
          </p:cNvSpPr>
          <p:nvPr/>
        </p:nvSpPr>
        <p:spPr bwMode="auto">
          <a:xfrm>
            <a:off x="8077200" y="5029200"/>
            <a:ext cx="455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baseline="-25000"/>
              <a:t>1</a:t>
            </a:r>
          </a:p>
        </p:txBody>
      </p:sp>
      <p:sp>
        <p:nvSpPr>
          <p:cNvPr id="717858" name="Text Box 34"/>
          <p:cNvSpPr txBox="1">
            <a:spLocks noChangeArrowheads="1"/>
          </p:cNvSpPr>
          <p:nvPr/>
        </p:nvSpPr>
        <p:spPr bwMode="auto">
          <a:xfrm>
            <a:off x="6705600" y="4191000"/>
            <a:ext cx="455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baseline="-25000"/>
              <a:t>2</a:t>
            </a:r>
          </a:p>
        </p:txBody>
      </p:sp>
      <p:sp>
        <p:nvSpPr>
          <p:cNvPr id="717859" name="Text Box 35"/>
          <p:cNvSpPr txBox="1">
            <a:spLocks noChangeArrowheads="1"/>
          </p:cNvSpPr>
          <p:nvPr/>
        </p:nvSpPr>
        <p:spPr bwMode="auto">
          <a:xfrm>
            <a:off x="2286000" y="4876800"/>
            <a:ext cx="1500188" cy="822325"/>
          </a:xfrm>
          <a:prstGeom prst="rect">
            <a:avLst/>
          </a:prstGeom>
          <a:noFill/>
          <a:ln w="12700">
            <a:noFill/>
            <a:miter lim="800000"/>
            <a:headEnd type="none" w="sm" len="sm"/>
            <a:tailEnd type="none" w="sm" len="sm"/>
          </a:ln>
          <a:effectLst/>
        </p:spPr>
        <p:txBody>
          <a:bodyPr wrap="none" anchorCtr="1">
            <a:spAutoFit/>
          </a:bodyPr>
          <a:lstStyle/>
          <a:p>
            <a:r>
              <a:rPr lang="en-US" b="1"/>
              <a:t>q</a:t>
            </a:r>
            <a:r>
              <a:rPr lang="en-US"/>
              <a:t> = </a:t>
            </a:r>
            <a:r>
              <a:rPr lang="en-US" b="1"/>
              <a:t>p</a:t>
            </a:r>
            <a:r>
              <a:rPr lang="en-US" baseline="-25000"/>
              <a:t>1 </a:t>
            </a:r>
            <a:r>
              <a:rPr lang="en-US"/>
              <a:t>– </a:t>
            </a:r>
            <a:r>
              <a:rPr lang="en-US" b="1"/>
              <a:t>p</a:t>
            </a:r>
            <a:r>
              <a:rPr lang="en-US" baseline="-25000"/>
              <a:t>0</a:t>
            </a:r>
          </a:p>
          <a:p>
            <a:r>
              <a:rPr lang="en-US" b="1"/>
              <a:t>r</a:t>
            </a:r>
            <a:r>
              <a:rPr lang="en-US"/>
              <a:t> = </a:t>
            </a:r>
            <a:r>
              <a:rPr lang="en-US" b="1"/>
              <a:t>p</a:t>
            </a:r>
            <a:r>
              <a:rPr lang="en-US" baseline="-25000"/>
              <a:t>2 </a:t>
            </a:r>
            <a:r>
              <a:rPr lang="en-US"/>
              <a:t>– </a:t>
            </a:r>
            <a:r>
              <a:rPr lang="en-US" b="1"/>
              <a:t>p</a:t>
            </a:r>
            <a:r>
              <a:rPr lang="en-US" baseline="-25000"/>
              <a:t>0</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r>
              <a:rPr lang="en-US"/>
              <a:t>Parametric Sphere</a:t>
            </a:r>
          </a:p>
        </p:txBody>
      </p:sp>
      <p:sp>
        <p:nvSpPr>
          <p:cNvPr id="718852" name="Oval 4"/>
          <p:cNvSpPr>
            <a:spLocks noChangeArrowheads="1"/>
          </p:cNvSpPr>
          <p:nvPr/>
        </p:nvSpPr>
        <p:spPr bwMode="auto">
          <a:xfrm>
            <a:off x="5715000" y="2743200"/>
            <a:ext cx="1828800" cy="1828800"/>
          </a:xfrm>
          <a:prstGeom prst="ellipse">
            <a:avLst/>
          </a:prstGeom>
          <a:solidFill>
            <a:schemeClr val="hlink"/>
          </a:solidFill>
          <a:ln w="12700">
            <a:solidFill>
              <a:schemeClr val="tx1"/>
            </a:solidFill>
            <a:round/>
            <a:headEnd type="none" w="sm" len="sm"/>
            <a:tailEnd type="none" w="sm" len="sm"/>
          </a:ln>
          <a:effectLst/>
        </p:spPr>
        <p:txBody>
          <a:bodyPr wrap="none" anchor="ctr"/>
          <a:lstStyle/>
          <a:p>
            <a:endParaRPr lang="en-US"/>
          </a:p>
        </p:txBody>
      </p:sp>
      <p:sp>
        <p:nvSpPr>
          <p:cNvPr id="718853" name="Oval 5"/>
          <p:cNvSpPr>
            <a:spLocks noChangeArrowheads="1"/>
          </p:cNvSpPr>
          <p:nvPr/>
        </p:nvSpPr>
        <p:spPr bwMode="auto">
          <a:xfrm>
            <a:off x="5715000" y="3505200"/>
            <a:ext cx="1828800" cy="304800"/>
          </a:xfrm>
          <a:prstGeom prst="ellipse">
            <a:avLst/>
          </a:prstGeom>
          <a:noFill/>
          <a:ln w="12700">
            <a:solidFill>
              <a:schemeClr val="tx1"/>
            </a:solidFill>
            <a:round/>
            <a:headEnd type="none" w="sm" len="sm"/>
            <a:tailEnd type="none" w="sm" len="sm"/>
          </a:ln>
          <a:effectLst/>
        </p:spPr>
        <p:txBody>
          <a:bodyPr wrap="none" anchor="ctr"/>
          <a:lstStyle/>
          <a:p>
            <a:endParaRPr lang="en-US"/>
          </a:p>
        </p:txBody>
      </p:sp>
      <p:sp>
        <p:nvSpPr>
          <p:cNvPr id="718855" name="Oval 7"/>
          <p:cNvSpPr>
            <a:spLocks noChangeArrowheads="1"/>
          </p:cNvSpPr>
          <p:nvPr/>
        </p:nvSpPr>
        <p:spPr bwMode="auto">
          <a:xfrm>
            <a:off x="6324600" y="2743200"/>
            <a:ext cx="609600" cy="1828800"/>
          </a:xfrm>
          <a:prstGeom prst="ellipse">
            <a:avLst/>
          </a:prstGeom>
          <a:noFill/>
          <a:ln w="12700">
            <a:solidFill>
              <a:schemeClr val="tx1"/>
            </a:solidFill>
            <a:round/>
            <a:headEnd type="none" w="sm" len="sm"/>
            <a:tailEnd type="none" w="sm" len="sm"/>
          </a:ln>
          <a:effectLst/>
        </p:spPr>
        <p:txBody>
          <a:bodyPr wrap="none" anchor="ctr"/>
          <a:lstStyle/>
          <a:p>
            <a:endParaRPr lang="en-US"/>
          </a:p>
        </p:txBody>
      </p:sp>
      <p:sp>
        <p:nvSpPr>
          <p:cNvPr id="718856" name="Text Box 8"/>
          <p:cNvSpPr txBox="1">
            <a:spLocks noChangeArrowheads="1"/>
          </p:cNvSpPr>
          <p:nvPr/>
        </p:nvSpPr>
        <p:spPr bwMode="auto">
          <a:xfrm>
            <a:off x="1600200" y="1905000"/>
            <a:ext cx="2730500" cy="1187450"/>
          </a:xfrm>
          <a:prstGeom prst="rect">
            <a:avLst/>
          </a:prstGeom>
          <a:noFill/>
          <a:ln w="12700">
            <a:noFill/>
            <a:miter lim="800000"/>
            <a:headEnd type="none" w="sm" len="sm"/>
            <a:tailEnd type="none" w="sm" len="sm"/>
          </a:ln>
          <a:effectLst/>
        </p:spPr>
        <p:txBody>
          <a:bodyPr wrap="none" anchorCtr="1">
            <a:spAutoFit/>
          </a:bodyPr>
          <a:lstStyle/>
          <a:p>
            <a:r>
              <a:rPr lang="en-US"/>
              <a:t>x(u,v) = r cos </a:t>
            </a:r>
            <a:r>
              <a:rPr lang="en-US">
                <a:latin typeface="Symbol" pitchFamily="18" charset="2"/>
              </a:rPr>
              <a:t>q</a:t>
            </a:r>
            <a:r>
              <a:rPr lang="en-US"/>
              <a:t> sin </a:t>
            </a:r>
            <a:r>
              <a:rPr lang="en-US">
                <a:latin typeface="Symbol" pitchFamily="18" charset="2"/>
              </a:rPr>
              <a:t>f</a:t>
            </a:r>
          </a:p>
          <a:p>
            <a:r>
              <a:rPr lang="en-US"/>
              <a:t>y(u,v) = r sin </a:t>
            </a:r>
            <a:r>
              <a:rPr lang="en-US">
                <a:latin typeface="Symbol" pitchFamily="18" charset="2"/>
              </a:rPr>
              <a:t>q </a:t>
            </a:r>
            <a:r>
              <a:rPr lang="en-US"/>
              <a:t>sin </a:t>
            </a:r>
            <a:r>
              <a:rPr lang="en-US">
                <a:latin typeface="Symbol" pitchFamily="18" charset="2"/>
              </a:rPr>
              <a:t>f</a:t>
            </a:r>
          </a:p>
          <a:p>
            <a:r>
              <a:rPr lang="en-US"/>
              <a:t>z(u,v) = r cos </a:t>
            </a:r>
            <a:r>
              <a:rPr lang="en-US">
                <a:latin typeface="Symbol" pitchFamily="18" charset="2"/>
              </a:rPr>
              <a:t>f</a:t>
            </a:r>
          </a:p>
        </p:txBody>
      </p:sp>
      <p:sp>
        <p:nvSpPr>
          <p:cNvPr id="718857" name="Text Box 9"/>
          <p:cNvSpPr txBox="1">
            <a:spLocks noChangeArrowheads="1"/>
          </p:cNvSpPr>
          <p:nvPr/>
        </p:nvSpPr>
        <p:spPr bwMode="auto">
          <a:xfrm>
            <a:off x="2057400" y="3505200"/>
            <a:ext cx="1668463" cy="822325"/>
          </a:xfrm>
          <a:prstGeom prst="rect">
            <a:avLst/>
          </a:prstGeom>
          <a:noFill/>
          <a:ln w="12700">
            <a:noFill/>
            <a:miter lim="800000"/>
            <a:headEnd type="none" w="sm" len="sm"/>
            <a:tailEnd type="none" w="sm" len="sm"/>
          </a:ln>
          <a:effectLst/>
        </p:spPr>
        <p:txBody>
          <a:bodyPr wrap="none" anchorCtr="1">
            <a:spAutoFit/>
          </a:bodyPr>
          <a:lstStyle/>
          <a:p>
            <a:r>
              <a:rPr lang="en-US"/>
              <a:t>360 </a:t>
            </a:r>
            <a:r>
              <a:rPr lang="en-US">
                <a:sym typeface="Symbol" pitchFamily="18" charset="2"/>
              </a:rPr>
              <a:t> </a:t>
            </a:r>
            <a:r>
              <a:rPr lang="en-US">
                <a:latin typeface="Symbol" pitchFamily="18" charset="2"/>
              </a:rPr>
              <a:t>q</a:t>
            </a:r>
            <a:r>
              <a:rPr lang="en-US"/>
              <a:t>  </a:t>
            </a:r>
            <a:r>
              <a:rPr lang="en-US">
                <a:sym typeface="Symbol" pitchFamily="18" charset="2"/>
              </a:rPr>
              <a:t> </a:t>
            </a:r>
            <a:r>
              <a:rPr lang="en-US"/>
              <a:t>0</a:t>
            </a:r>
          </a:p>
          <a:p>
            <a:r>
              <a:rPr lang="en-US"/>
              <a:t>180 </a:t>
            </a:r>
            <a:r>
              <a:rPr lang="en-US">
                <a:sym typeface="Symbol" pitchFamily="18" charset="2"/>
              </a:rPr>
              <a:t> </a:t>
            </a:r>
            <a:r>
              <a:rPr lang="en-US">
                <a:latin typeface="Symbol" pitchFamily="18" charset="2"/>
              </a:rPr>
              <a:t>f</a:t>
            </a:r>
            <a:r>
              <a:rPr lang="en-US"/>
              <a:t>  </a:t>
            </a:r>
            <a:r>
              <a:rPr lang="en-US">
                <a:sym typeface="Symbol" pitchFamily="18" charset="2"/>
              </a:rPr>
              <a:t> </a:t>
            </a:r>
            <a:r>
              <a:rPr lang="en-US"/>
              <a:t>0</a:t>
            </a:r>
          </a:p>
        </p:txBody>
      </p:sp>
      <p:sp>
        <p:nvSpPr>
          <p:cNvPr id="718858" name="Text Box 10"/>
          <p:cNvSpPr txBox="1">
            <a:spLocks noChangeArrowheads="1"/>
          </p:cNvSpPr>
          <p:nvPr/>
        </p:nvSpPr>
        <p:spPr bwMode="auto">
          <a:xfrm>
            <a:off x="1063625" y="4724400"/>
            <a:ext cx="5040313" cy="822325"/>
          </a:xfrm>
          <a:prstGeom prst="rect">
            <a:avLst/>
          </a:prstGeom>
          <a:noFill/>
          <a:ln w="12700">
            <a:noFill/>
            <a:miter lim="800000"/>
            <a:headEnd type="none" w="sm" len="sm"/>
            <a:tailEnd type="none" w="sm" len="sm"/>
          </a:ln>
          <a:effectLst/>
        </p:spPr>
        <p:txBody>
          <a:bodyPr wrap="none" anchorCtr="1">
            <a:spAutoFit/>
          </a:bodyPr>
          <a:lstStyle/>
          <a:p>
            <a:pPr>
              <a:buFont typeface="Symbol" pitchFamily="18" charset="2"/>
              <a:buChar char="q"/>
            </a:pPr>
            <a:r>
              <a:rPr lang="en-US"/>
              <a:t> constant: circles of constant longitude</a:t>
            </a:r>
          </a:p>
          <a:p>
            <a:pPr>
              <a:buFont typeface="Symbol" pitchFamily="18" charset="2"/>
              <a:buNone/>
            </a:pPr>
            <a:r>
              <a:rPr lang="en-US">
                <a:latin typeface="Symbol" pitchFamily="18" charset="2"/>
              </a:rPr>
              <a:t>f</a:t>
            </a:r>
            <a:r>
              <a:rPr lang="en-US"/>
              <a:t> constant: circles of constant latitude</a:t>
            </a:r>
          </a:p>
        </p:txBody>
      </p:sp>
      <p:sp>
        <p:nvSpPr>
          <p:cNvPr id="718859" name="Text Box 11"/>
          <p:cNvSpPr txBox="1">
            <a:spLocks noChangeArrowheads="1"/>
          </p:cNvSpPr>
          <p:nvPr/>
        </p:nvSpPr>
        <p:spPr bwMode="auto">
          <a:xfrm>
            <a:off x="1598613" y="5791200"/>
            <a:ext cx="3522662" cy="457200"/>
          </a:xfrm>
          <a:prstGeom prst="rect">
            <a:avLst/>
          </a:prstGeom>
          <a:noFill/>
          <a:ln w="12700">
            <a:noFill/>
            <a:miter lim="800000"/>
            <a:headEnd type="none" w="sm" len="sm"/>
            <a:tailEnd type="none" w="sm" len="sm"/>
          </a:ln>
          <a:effectLst/>
        </p:spPr>
        <p:txBody>
          <a:bodyPr wrap="none" anchorCtr="1">
            <a:spAutoFit/>
          </a:bodyPr>
          <a:lstStyle/>
          <a:p>
            <a:r>
              <a:rPr lang="en-US"/>
              <a:t>differentiate to show  </a:t>
            </a:r>
            <a:r>
              <a:rPr lang="en-US" b="1"/>
              <a:t>n</a:t>
            </a:r>
            <a:r>
              <a:rPr lang="en-US"/>
              <a:t> = </a:t>
            </a:r>
            <a:r>
              <a:rPr lang="en-US" b="1"/>
              <a:t>p</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a:xfrm>
            <a:off x="685800" y="609600"/>
            <a:ext cx="7772400" cy="838200"/>
          </a:xfrm>
        </p:spPr>
        <p:txBody>
          <a:bodyPr/>
          <a:lstStyle/>
          <a:p>
            <a:r>
              <a:rPr lang="en-US"/>
              <a:t>Curve Segments</a:t>
            </a:r>
          </a:p>
        </p:txBody>
      </p:sp>
      <p:sp>
        <p:nvSpPr>
          <p:cNvPr id="704515" name="Rectangle 3"/>
          <p:cNvSpPr>
            <a:spLocks noGrp="1" noChangeArrowheads="1"/>
          </p:cNvSpPr>
          <p:nvPr>
            <p:ph type="body" idx="1"/>
          </p:nvPr>
        </p:nvSpPr>
        <p:spPr>
          <a:xfrm>
            <a:off x="685800" y="1524000"/>
            <a:ext cx="7772400" cy="4572000"/>
          </a:xfrm>
        </p:spPr>
        <p:txBody>
          <a:bodyPr/>
          <a:lstStyle/>
          <a:p>
            <a:r>
              <a:rPr lang="en-US" sz="2800"/>
              <a:t>After normalizing u, each curve is written</a:t>
            </a:r>
            <a:r>
              <a:rPr lang="en-US" sz="2800" b="1"/>
              <a:t> </a:t>
            </a:r>
          </a:p>
          <a:p>
            <a:pPr>
              <a:buFontTx/>
              <a:buNone/>
            </a:pPr>
            <a:r>
              <a:rPr lang="en-US" sz="2800" b="1"/>
              <a:t>   p</a:t>
            </a:r>
            <a:r>
              <a:rPr lang="en-US" sz="2800"/>
              <a:t>(u)=[x(u), y(u), z(u)]</a:t>
            </a:r>
            <a:r>
              <a:rPr lang="en-US" sz="2800" baseline="30000"/>
              <a:t>T</a:t>
            </a:r>
            <a:r>
              <a:rPr lang="en-US" sz="2800"/>
              <a:t>,   1 </a:t>
            </a:r>
            <a:r>
              <a:rPr lang="en-US" sz="2800">
                <a:sym typeface="Symbol" pitchFamily="18" charset="2"/>
              </a:rPr>
              <a:t> u  0</a:t>
            </a:r>
          </a:p>
          <a:p>
            <a:r>
              <a:rPr lang="en-US" sz="2800">
                <a:sym typeface="Symbol" pitchFamily="18" charset="2"/>
              </a:rPr>
              <a:t>In classical numerical methods, we design a single global curve</a:t>
            </a:r>
          </a:p>
          <a:p>
            <a:r>
              <a:rPr lang="en-US" sz="2800">
                <a:sym typeface="Symbol" pitchFamily="18" charset="2"/>
              </a:rPr>
              <a:t>In computer graphics and CAD, it is better to design small connected curve </a:t>
            </a:r>
            <a:r>
              <a:rPr lang="en-US" sz="2800" i="1">
                <a:sym typeface="Symbol" pitchFamily="18" charset="2"/>
              </a:rPr>
              <a:t>segments</a:t>
            </a:r>
          </a:p>
        </p:txBody>
      </p:sp>
      <p:sp>
        <p:nvSpPr>
          <p:cNvPr id="704518" name="Freeform 6"/>
          <p:cNvSpPr>
            <a:spLocks/>
          </p:cNvSpPr>
          <p:nvPr/>
        </p:nvSpPr>
        <p:spPr bwMode="auto">
          <a:xfrm>
            <a:off x="1447800" y="5245100"/>
            <a:ext cx="2057400" cy="469900"/>
          </a:xfrm>
          <a:custGeom>
            <a:avLst/>
            <a:gdLst/>
            <a:ahLst/>
            <a:cxnLst>
              <a:cxn ang="0">
                <a:pos x="0" y="296"/>
              </a:cxn>
              <a:cxn ang="0">
                <a:pos x="528" y="8"/>
              </a:cxn>
              <a:cxn ang="0">
                <a:pos x="1296" y="248"/>
              </a:cxn>
            </a:cxnLst>
            <a:rect l="0" t="0" r="r" b="b"/>
            <a:pathLst>
              <a:path w="1296" h="296">
                <a:moveTo>
                  <a:pt x="0" y="296"/>
                </a:moveTo>
                <a:cubicBezTo>
                  <a:pt x="156" y="156"/>
                  <a:pt x="312" y="16"/>
                  <a:pt x="528" y="8"/>
                </a:cubicBezTo>
                <a:cubicBezTo>
                  <a:pt x="744" y="0"/>
                  <a:pt x="1020" y="124"/>
                  <a:pt x="1296" y="248"/>
                </a:cubicBezTo>
              </a:path>
            </a:pathLst>
          </a:custGeom>
          <a:noFill/>
          <a:ln w="28575" cap="flat" cmpd="sng">
            <a:solidFill>
              <a:srgbClr val="FF0000"/>
            </a:solidFill>
            <a:prstDash val="solid"/>
            <a:round/>
            <a:headEnd type="none" w="sm" len="sm"/>
            <a:tailEnd type="none" w="sm" len="sm"/>
          </a:ln>
          <a:effectLst/>
        </p:spPr>
        <p:txBody>
          <a:bodyPr anchor="ctr" anchorCtr="1"/>
          <a:lstStyle/>
          <a:p>
            <a:endParaRPr lang="en-US"/>
          </a:p>
        </p:txBody>
      </p:sp>
      <p:sp>
        <p:nvSpPr>
          <p:cNvPr id="704520" name="Freeform 8"/>
          <p:cNvSpPr>
            <a:spLocks/>
          </p:cNvSpPr>
          <p:nvPr/>
        </p:nvSpPr>
        <p:spPr bwMode="auto">
          <a:xfrm>
            <a:off x="3505200" y="5638800"/>
            <a:ext cx="2971800" cy="533400"/>
          </a:xfrm>
          <a:custGeom>
            <a:avLst/>
            <a:gdLst/>
            <a:ahLst/>
            <a:cxnLst>
              <a:cxn ang="0">
                <a:pos x="0" y="0"/>
              </a:cxn>
              <a:cxn ang="0">
                <a:pos x="1056" y="336"/>
              </a:cxn>
              <a:cxn ang="0">
                <a:pos x="1872" y="0"/>
              </a:cxn>
            </a:cxnLst>
            <a:rect l="0" t="0" r="r" b="b"/>
            <a:pathLst>
              <a:path w="1872" h="336">
                <a:moveTo>
                  <a:pt x="0" y="0"/>
                </a:moveTo>
                <a:cubicBezTo>
                  <a:pt x="372" y="168"/>
                  <a:pt x="744" y="336"/>
                  <a:pt x="1056" y="336"/>
                </a:cubicBezTo>
                <a:cubicBezTo>
                  <a:pt x="1368" y="336"/>
                  <a:pt x="1620" y="168"/>
                  <a:pt x="1872" y="0"/>
                </a:cubicBezTo>
              </a:path>
            </a:pathLst>
          </a:custGeom>
          <a:noFill/>
          <a:ln w="28575" cap="flat" cmpd="sng">
            <a:solidFill>
              <a:schemeClr val="accent2"/>
            </a:solidFill>
            <a:prstDash val="solid"/>
            <a:round/>
            <a:headEnd type="none" w="sm" len="sm"/>
            <a:tailEnd type="none" w="sm" len="sm"/>
          </a:ln>
          <a:effectLst/>
        </p:spPr>
        <p:txBody>
          <a:bodyPr anchor="ctr" anchorCtr="1"/>
          <a:lstStyle/>
          <a:p>
            <a:endParaRPr lang="en-US"/>
          </a:p>
        </p:txBody>
      </p:sp>
      <p:sp>
        <p:nvSpPr>
          <p:cNvPr id="704521" name="Text Box 9"/>
          <p:cNvSpPr txBox="1">
            <a:spLocks noChangeArrowheads="1"/>
          </p:cNvSpPr>
          <p:nvPr/>
        </p:nvSpPr>
        <p:spPr bwMode="auto">
          <a:xfrm>
            <a:off x="1931988" y="4613275"/>
            <a:ext cx="709612"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(u)</a:t>
            </a:r>
          </a:p>
        </p:txBody>
      </p:sp>
      <p:sp>
        <p:nvSpPr>
          <p:cNvPr id="704522" name="Text Box 10"/>
          <p:cNvSpPr txBox="1">
            <a:spLocks noChangeArrowheads="1"/>
          </p:cNvSpPr>
          <p:nvPr/>
        </p:nvSpPr>
        <p:spPr bwMode="auto">
          <a:xfrm>
            <a:off x="4876800" y="5334000"/>
            <a:ext cx="709613" cy="457200"/>
          </a:xfrm>
          <a:prstGeom prst="rect">
            <a:avLst/>
          </a:prstGeom>
          <a:noFill/>
          <a:ln w="12700">
            <a:noFill/>
            <a:miter lim="800000"/>
            <a:headEnd type="none" w="sm" len="sm"/>
            <a:tailEnd type="none" w="sm" len="sm"/>
          </a:ln>
          <a:effectLst/>
        </p:spPr>
        <p:txBody>
          <a:bodyPr wrap="none" anchorCtr="1">
            <a:spAutoFit/>
          </a:bodyPr>
          <a:lstStyle/>
          <a:p>
            <a:r>
              <a:rPr lang="en-US" b="1"/>
              <a:t>q</a:t>
            </a:r>
            <a:r>
              <a:rPr lang="en-US"/>
              <a:t>(u)</a:t>
            </a:r>
          </a:p>
        </p:txBody>
      </p:sp>
      <p:sp>
        <p:nvSpPr>
          <p:cNvPr id="704523" name="Oval 11"/>
          <p:cNvSpPr>
            <a:spLocks noChangeArrowheads="1"/>
          </p:cNvSpPr>
          <p:nvPr/>
        </p:nvSpPr>
        <p:spPr bwMode="auto">
          <a:xfrm>
            <a:off x="3429000" y="55626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04524" name="Oval 12"/>
          <p:cNvSpPr>
            <a:spLocks noChangeArrowheads="1"/>
          </p:cNvSpPr>
          <p:nvPr/>
        </p:nvSpPr>
        <p:spPr bwMode="auto">
          <a:xfrm>
            <a:off x="1371600" y="56388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04525" name="Oval 13"/>
          <p:cNvSpPr>
            <a:spLocks noChangeArrowheads="1"/>
          </p:cNvSpPr>
          <p:nvPr/>
        </p:nvSpPr>
        <p:spPr bwMode="auto">
          <a:xfrm>
            <a:off x="6324600" y="5562600"/>
            <a:ext cx="228600" cy="2286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04526" name="Text Box 14"/>
          <p:cNvSpPr txBox="1">
            <a:spLocks noChangeArrowheads="1"/>
          </p:cNvSpPr>
          <p:nvPr/>
        </p:nvSpPr>
        <p:spPr bwMode="auto">
          <a:xfrm>
            <a:off x="685800" y="5486400"/>
            <a:ext cx="709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(0)</a:t>
            </a:r>
          </a:p>
        </p:txBody>
      </p:sp>
      <p:sp>
        <p:nvSpPr>
          <p:cNvPr id="704527" name="Text Box 15"/>
          <p:cNvSpPr txBox="1">
            <a:spLocks noChangeArrowheads="1"/>
          </p:cNvSpPr>
          <p:nvPr/>
        </p:nvSpPr>
        <p:spPr bwMode="auto">
          <a:xfrm>
            <a:off x="6553200" y="5181600"/>
            <a:ext cx="709613" cy="457200"/>
          </a:xfrm>
          <a:prstGeom prst="rect">
            <a:avLst/>
          </a:prstGeom>
          <a:noFill/>
          <a:ln w="12700">
            <a:noFill/>
            <a:miter lim="800000"/>
            <a:headEnd type="none" w="sm" len="sm"/>
            <a:tailEnd type="none" w="sm" len="sm"/>
          </a:ln>
          <a:effectLst/>
        </p:spPr>
        <p:txBody>
          <a:bodyPr wrap="none" anchorCtr="1">
            <a:spAutoFit/>
          </a:bodyPr>
          <a:lstStyle/>
          <a:p>
            <a:r>
              <a:rPr lang="en-US" b="1"/>
              <a:t>q</a:t>
            </a:r>
            <a:r>
              <a:rPr lang="en-US"/>
              <a:t>(1)</a:t>
            </a:r>
          </a:p>
        </p:txBody>
      </p:sp>
      <p:sp>
        <p:nvSpPr>
          <p:cNvPr id="704528" name="Line 16"/>
          <p:cNvSpPr>
            <a:spLocks noChangeShapeType="1"/>
          </p:cNvSpPr>
          <p:nvPr/>
        </p:nvSpPr>
        <p:spPr bwMode="auto">
          <a:xfrm flipH="1">
            <a:off x="3581400" y="4953000"/>
            <a:ext cx="457200" cy="60960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04529" name="Text Box 17"/>
          <p:cNvSpPr txBox="1">
            <a:spLocks noChangeArrowheads="1"/>
          </p:cNvSpPr>
          <p:nvPr/>
        </p:nvSpPr>
        <p:spPr bwMode="auto">
          <a:xfrm>
            <a:off x="4038600" y="4495800"/>
            <a:ext cx="2811463" cy="457200"/>
          </a:xfrm>
          <a:prstGeom prst="rect">
            <a:avLst/>
          </a:prstGeom>
          <a:noFill/>
          <a:ln w="12700">
            <a:noFill/>
            <a:miter lim="800000"/>
            <a:headEnd type="none" w="sm" len="sm"/>
            <a:tailEnd type="none" w="sm" len="sm"/>
          </a:ln>
          <a:effectLst/>
        </p:spPr>
        <p:txBody>
          <a:bodyPr wrap="none" anchorCtr="1">
            <a:spAutoFit/>
          </a:bodyPr>
          <a:lstStyle/>
          <a:p>
            <a:r>
              <a:rPr lang="en-US"/>
              <a:t>join point </a:t>
            </a:r>
            <a:r>
              <a:rPr lang="en-US" b="1"/>
              <a:t>p</a:t>
            </a:r>
            <a:r>
              <a:rPr lang="en-US"/>
              <a:t>(1) = </a:t>
            </a:r>
            <a:r>
              <a:rPr lang="en-US" b="1"/>
              <a:t>q</a:t>
            </a:r>
            <a:r>
              <a:rPr lang="en-US"/>
              <a:t>(0)</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a:xfrm>
            <a:off x="685800" y="533400"/>
            <a:ext cx="7772400" cy="838200"/>
          </a:xfrm>
        </p:spPr>
        <p:txBody>
          <a:bodyPr/>
          <a:lstStyle/>
          <a:p>
            <a:r>
              <a:rPr lang="en-US"/>
              <a:t>Parametric Polynomial Curves</a:t>
            </a:r>
          </a:p>
        </p:txBody>
      </p:sp>
      <p:graphicFrame>
        <p:nvGraphicFramePr>
          <p:cNvPr id="714756" name="Object 4"/>
          <p:cNvGraphicFramePr>
            <a:graphicFrameLocks noChangeAspect="1"/>
          </p:cNvGraphicFramePr>
          <p:nvPr/>
        </p:nvGraphicFramePr>
        <p:xfrm>
          <a:off x="795338" y="1676400"/>
          <a:ext cx="2406650" cy="1135063"/>
        </p:xfrm>
        <a:graphic>
          <a:graphicData uri="http://schemas.openxmlformats.org/presentationml/2006/ole">
            <p:oleObj spid="_x0000_s3074" name="Equation" r:id="rId3" imgW="914400" imgH="431640" progId="Equation.3">
              <p:embed/>
            </p:oleObj>
          </a:graphicData>
        </a:graphic>
      </p:graphicFrame>
      <p:graphicFrame>
        <p:nvGraphicFramePr>
          <p:cNvPr id="714758" name="Object 6"/>
          <p:cNvGraphicFramePr>
            <a:graphicFrameLocks noChangeAspect="1"/>
          </p:cNvGraphicFramePr>
          <p:nvPr/>
        </p:nvGraphicFramePr>
        <p:xfrm>
          <a:off x="3249613" y="1676400"/>
          <a:ext cx="2506662" cy="1168400"/>
        </p:xfrm>
        <a:graphic>
          <a:graphicData uri="http://schemas.openxmlformats.org/presentationml/2006/ole">
            <p:oleObj spid="_x0000_s3075" name="Equation" r:id="rId4" imgW="952200" imgH="444240" progId="Equation.3">
              <p:embed/>
            </p:oleObj>
          </a:graphicData>
        </a:graphic>
      </p:graphicFrame>
      <p:graphicFrame>
        <p:nvGraphicFramePr>
          <p:cNvPr id="714759" name="Object 7"/>
          <p:cNvGraphicFramePr>
            <a:graphicFrameLocks noChangeAspect="1"/>
          </p:cNvGraphicFramePr>
          <p:nvPr/>
        </p:nvGraphicFramePr>
        <p:xfrm>
          <a:off x="5976938" y="1676400"/>
          <a:ext cx="2506662" cy="1135063"/>
        </p:xfrm>
        <a:graphic>
          <a:graphicData uri="http://schemas.openxmlformats.org/presentationml/2006/ole">
            <p:oleObj spid="_x0000_s3076" name="Equation" r:id="rId5" imgW="952200" imgH="431640" progId="Equation.3">
              <p:embed/>
            </p:oleObj>
          </a:graphicData>
        </a:graphic>
      </p:graphicFrame>
      <p:sp>
        <p:nvSpPr>
          <p:cNvPr id="714760" name="Text Box 8"/>
          <p:cNvSpPr txBox="1">
            <a:spLocks noChangeArrowheads="1"/>
          </p:cNvSpPr>
          <p:nvPr/>
        </p:nvSpPr>
        <p:spPr bwMode="auto">
          <a:xfrm>
            <a:off x="760413" y="2971800"/>
            <a:ext cx="6865937" cy="1187450"/>
          </a:xfrm>
          <a:prstGeom prst="rect">
            <a:avLst/>
          </a:prstGeom>
          <a:noFill/>
          <a:ln w="12700">
            <a:noFill/>
            <a:miter lim="800000"/>
            <a:headEnd type="none" w="sm" len="sm"/>
            <a:tailEnd type="none" w="sm" len="sm"/>
          </a:ln>
          <a:effectLst/>
        </p:spPr>
        <p:txBody>
          <a:bodyPr wrap="none" anchorCtr="1">
            <a:spAutoFit/>
          </a:bodyPr>
          <a:lstStyle/>
          <a:p>
            <a:pPr>
              <a:buFontTx/>
              <a:buChar char="•"/>
            </a:pPr>
            <a:r>
              <a:rPr lang="en-US"/>
              <a:t>If N=M=K, we need to determine 3(N+1) coefficients</a:t>
            </a:r>
          </a:p>
          <a:p>
            <a:pPr>
              <a:buFontTx/>
              <a:buChar char="•"/>
            </a:pPr>
            <a:endParaRPr lang="en-US"/>
          </a:p>
          <a:p>
            <a:pPr>
              <a:buFontTx/>
              <a:buChar char="•"/>
            </a:pPr>
            <a:r>
              <a:rPr lang="en-US"/>
              <a:t>Equivalently we need 3(N+1) independent conditions</a:t>
            </a:r>
          </a:p>
        </p:txBody>
      </p:sp>
      <p:sp>
        <p:nvSpPr>
          <p:cNvPr id="714761" name="Text Box 9"/>
          <p:cNvSpPr txBox="1">
            <a:spLocks noChangeArrowheads="1"/>
          </p:cNvSpPr>
          <p:nvPr/>
        </p:nvSpPr>
        <p:spPr bwMode="auto">
          <a:xfrm>
            <a:off x="757238" y="4343400"/>
            <a:ext cx="7107237" cy="822325"/>
          </a:xfrm>
          <a:prstGeom prst="rect">
            <a:avLst/>
          </a:prstGeom>
          <a:noFill/>
          <a:ln w="12700">
            <a:noFill/>
            <a:miter lim="800000"/>
            <a:headEnd type="none" w="sm" len="sm"/>
            <a:tailEnd type="none" w="sm" len="sm"/>
          </a:ln>
          <a:effectLst/>
        </p:spPr>
        <p:txBody>
          <a:bodyPr wrap="none" anchorCtr="1">
            <a:spAutoFit/>
          </a:bodyPr>
          <a:lstStyle/>
          <a:p>
            <a:pPr>
              <a:buFontTx/>
              <a:buChar char="•"/>
            </a:pPr>
            <a:r>
              <a:rPr lang="en-US"/>
              <a:t>Noting that the curves for x, y and z are independent,</a:t>
            </a:r>
          </a:p>
          <a:p>
            <a:r>
              <a:rPr lang="en-US"/>
              <a:t>we can define each independently in an identical manner</a:t>
            </a:r>
          </a:p>
        </p:txBody>
      </p:sp>
      <p:sp>
        <p:nvSpPr>
          <p:cNvPr id="714762" name="Text Box 10"/>
          <p:cNvSpPr txBox="1">
            <a:spLocks noChangeArrowheads="1"/>
          </p:cNvSpPr>
          <p:nvPr/>
        </p:nvSpPr>
        <p:spPr bwMode="auto">
          <a:xfrm>
            <a:off x="912813" y="5334000"/>
            <a:ext cx="4616450" cy="822325"/>
          </a:xfrm>
          <a:prstGeom prst="rect">
            <a:avLst/>
          </a:prstGeom>
          <a:noFill/>
          <a:ln w="12700">
            <a:noFill/>
            <a:miter lim="800000"/>
            <a:headEnd type="none" w="sm" len="sm"/>
            <a:tailEnd type="none" w="sm" len="sm"/>
          </a:ln>
          <a:effectLst/>
        </p:spPr>
        <p:txBody>
          <a:bodyPr wrap="none" anchorCtr="1">
            <a:spAutoFit/>
          </a:bodyPr>
          <a:lstStyle/>
          <a:p>
            <a:pPr>
              <a:buFontTx/>
              <a:buChar char="•"/>
            </a:pPr>
            <a:r>
              <a:rPr lang="en-US"/>
              <a:t>We will use the form                       </a:t>
            </a:r>
          </a:p>
          <a:p>
            <a:r>
              <a:rPr lang="en-US"/>
              <a:t>where p can be any of x, y, z </a:t>
            </a:r>
          </a:p>
        </p:txBody>
      </p:sp>
      <p:graphicFrame>
        <p:nvGraphicFramePr>
          <p:cNvPr id="714763" name="Object 11"/>
          <p:cNvGraphicFramePr>
            <a:graphicFrameLocks noChangeAspect="1"/>
          </p:cNvGraphicFramePr>
          <p:nvPr/>
        </p:nvGraphicFramePr>
        <p:xfrm>
          <a:off x="3836988" y="5105400"/>
          <a:ext cx="2001837" cy="944563"/>
        </p:xfrm>
        <a:graphic>
          <a:graphicData uri="http://schemas.openxmlformats.org/presentationml/2006/ole">
            <p:oleObj spid="_x0000_s3077" name="Equation" r:id="rId6" imgW="914400" imgH="431640" progId="Equation.3">
              <p:embed/>
            </p:oleObj>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a:xfrm>
            <a:off x="685800" y="457200"/>
            <a:ext cx="7772400" cy="762000"/>
          </a:xfrm>
        </p:spPr>
        <p:txBody>
          <a:bodyPr/>
          <a:lstStyle/>
          <a:p>
            <a:r>
              <a:rPr lang="en-US"/>
              <a:t>Why Polynomials</a:t>
            </a:r>
          </a:p>
        </p:txBody>
      </p:sp>
      <p:sp>
        <p:nvSpPr>
          <p:cNvPr id="719875" name="Rectangle 3"/>
          <p:cNvSpPr>
            <a:spLocks noGrp="1" noChangeArrowheads="1"/>
          </p:cNvSpPr>
          <p:nvPr>
            <p:ph type="body" idx="1"/>
          </p:nvPr>
        </p:nvSpPr>
        <p:spPr>
          <a:xfrm>
            <a:off x="685800" y="1447800"/>
            <a:ext cx="7772400" cy="2514600"/>
          </a:xfrm>
        </p:spPr>
        <p:txBody>
          <a:bodyPr/>
          <a:lstStyle/>
          <a:p>
            <a:pPr>
              <a:lnSpc>
                <a:spcPct val="90000"/>
              </a:lnSpc>
            </a:pPr>
            <a:r>
              <a:rPr lang="en-US"/>
              <a:t>Easy to evaluate</a:t>
            </a:r>
          </a:p>
          <a:p>
            <a:pPr>
              <a:lnSpc>
                <a:spcPct val="90000"/>
              </a:lnSpc>
            </a:pPr>
            <a:r>
              <a:rPr lang="en-US"/>
              <a:t>Continuous and differentiable everywhere</a:t>
            </a:r>
          </a:p>
          <a:p>
            <a:pPr lvl="1">
              <a:lnSpc>
                <a:spcPct val="90000"/>
              </a:lnSpc>
            </a:pPr>
            <a:r>
              <a:rPr lang="en-US"/>
              <a:t>Must worry about continuity at join points including continuity of derivatives</a:t>
            </a:r>
          </a:p>
        </p:txBody>
      </p:sp>
      <p:sp>
        <p:nvSpPr>
          <p:cNvPr id="719876" name="Freeform 4"/>
          <p:cNvSpPr>
            <a:spLocks/>
          </p:cNvSpPr>
          <p:nvPr/>
        </p:nvSpPr>
        <p:spPr bwMode="auto">
          <a:xfrm>
            <a:off x="1676400" y="4559300"/>
            <a:ext cx="2057400" cy="469900"/>
          </a:xfrm>
          <a:custGeom>
            <a:avLst/>
            <a:gdLst/>
            <a:ahLst/>
            <a:cxnLst>
              <a:cxn ang="0">
                <a:pos x="0" y="296"/>
              </a:cxn>
              <a:cxn ang="0">
                <a:pos x="528" y="8"/>
              </a:cxn>
              <a:cxn ang="0">
                <a:pos x="1296" y="248"/>
              </a:cxn>
            </a:cxnLst>
            <a:rect l="0" t="0" r="r" b="b"/>
            <a:pathLst>
              <a:path w="1296" h="296">
                <a:moveTo>
                  <a:pt x="0" y="296"/>
                </a:moveTo>
                <a:cubicBezTo>
                  <a:pt x="156" y="156"/>
                  <a:pt x="312" y="16"/>
                  <a:pt x="528" y="8"/>
                </a:cubicBezTo>
                <a:cubicBezTo>
                  <a:pt x="744" y="0"/>
                  <a:pt x="1020" y="124"/>
                  <a:pt x="1296" y="248"/>
                </a:cubicBezTo>
              </a:path>
            </a:pathLst>
          </a:custGeom>
          <a:noFill/>
          <a:ln w="28575" cap="flat" cmpd="sng">
            <a:solidFill>
              <a:srgbClr val="FF0000"/>
            </a:solidFill>
            <a:prstDash val="solid"/>
            <a:round/>
            <a:headEnd type="none" w="sm" len="sm"/>
            <a:tailEnd type="none" w="sm" len="sm"/>
          </a:ln>
          <a:effectLst/>
        </p:spPr>
        <p:txBody>
          <a:bodyPr anchor="ctr" anchorCtr="1"/>
          <a:lstStyle/>
          <a:p>
            <a:endParaRPr lang="en-US"/>
          </a:p>
        </p:txBody>
      </p:sp>
      <p:sp>
        <p:nvSpPr>
          <p:cNvPr id="719877" name="Freeform 5"/>
          <p:cNvSpPr>
            <a:spLocks/>
          </p:cNvSpPr>
          <p:nvPr/>
        </p:nvSpPr>
        <p:spPr bwMode="auto">
          <a:xfrm flipV="1">
            <a:off x="3733800" y="4419600"/>
            <a:ext cx="2971800" cy="533400"/>
          </a:xfrm>
          <a:custGeom>
            <a:avLst/>
            <a:gdLst/>
            <a:ahLst/>
            <a:cxnLst>
              <a:cxn ang="0">
                <a:pos x="0" y="0"/>
              </a:cxn>
              <a:cxn ang="0">
                <a:pos x="1056" y="336"/>
              </a:cxn>
              <a:cxn ang="0">
                <a:pos x="1872" y="0"/>
              </a:cxn>
            </a:cxnLst>
            <a:rect l="0" t="0" r="r" b="b"/>
            <a:pathLst>
              <a:path w="1872" h="336">
                <a:moveTo>
                  <a:pt x="0" y="0"/>
                </a:moveTo>
                <a:cubicBezTo>
                  <a:pt x="372" y="168"/>
                  <a:pt x="744" y="336"/>
                  <a:pt x="1056" y="336"/>
                </a:cubicBezTo>
                <a:cubicBezTo>
                  <a:pt x="1368" y="336"/>
                  <a:pt x="1620" y="168"/>
                  <a:pt x="1872" y="0"/>
                </a:cubicBezTo>
              </a:path>
            </a:pathLst>
          </a:custGeom>
          <a:noFill/>
          <a:ln w="28575" cap="flat" cmpd="sng">
            <a:solidFill>
              <a:schemeClr val="accent2"/>
            </a:solidFill>
            <a:prstDash val="solid"/>
            <a:round/>
            <a:headEnd type="none" w="sm" len="sm"/>
            <a:tailEnd type="none" w="sm" len="sm"/>
          </a:ln>
          <a:effectLst/>
        </p:spPr>
        <p:txBody>
          <a:bodyPr anchor="ctr" anchorCtr="1"/>
          <a:lstStyle/>
          <a:p>
            <a:endParaRPr lang="en-US"/>
          </a:p>
        </p:txBody>
      </p:sp>
      <p:sp>
        <p:nvSpPr>
          <p:cNvPr id="719878" name="Text Box 6"/>
          <p:cNvSpPr txBox="1">
            <a:spLocks noChangeArrowheads="1"/>
          </p:cNvSpPr>
          <p:nvPr/>
        </p:nvSpPr>
        <p:spPr bwMode="auto">
          <a:xfrm>
            <a:off x="2160588" y="3927475"/>
            <a:ext cx="709612"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a:t>(u)</a:t>
            </a:r>
          </a:p>
        </p:txBody>
      </p:sp>
      <p:sp>
        <p:nvSpPr>
          <p:cNvPr id="719879" name="Text Box 7"/>
          <p:cNvSpPr txBox="1">
            <a:spLocks noChangeArrowheads="1"/>
          </p:cNvSpPr>
          <p:nvPr/>
        </p:nvSpPr>
        <p:spPr bwMode="auto">
          <a:xfrm>
            <a:off x="5105400" y="4648200"/>
            <a:ext cx="709613" cy="457200"/>
          </a:xfrm>
          <a:prstGeom prst="rect">
            <a:avLst/>
          </a:prstGeom>
          <a:noFill/>
          <a:ln w="12700">
            <a:noFill/>
            <a:miter lim="800000"/>
            <a:headEnd type="none" w="sm" len="sm"/>
            <a:tailEnd type="none" w="sm" len="sm"/>
          </a:ln>
          <a:effectLst/>
        </p:spPr>
        <p:txBody>
          <a:bodyPr wrap="none" anchorCtr="1">
            <a:spAutoFit/>
          </a:bodyPr>
          <a:lstStyle/>
          <a:p>
            <a:r>
              <a:rPr lang="en-US" b="1"/>
              <a:t>q</a:t>
            </a:r>
            <a:r>
              <a:rPr lang="en-US"/>
              <a:t>(u)</a:t>
            </a:r>
          </a:p>
        </p:txBody>
      </p:sp>
      <p:sp>
        <p:nvSpPr>
          <p:cNvPr id="719885" name="Line 13"/>
          <p:cNvSpPr>
            <a:spLocks noChangeShapeType="1"/>
          </p:cNvSpPr>
          <p:nvPr/>
        </p:nvSpPr>
        <p:spPr bwMode="auto">
          <a:xfrm flipH="1" flipV="1">
            <a:off x="3733800" y="5029200"/>
            <a:ext cx="304800" cy="609600"/>
          </a:xfrm>
          <a:prstGeom prst="line">
            <a:avLst/>
          </a:prstGeom>
          <a:noFill/>
          <a:ln w="12700">
            <a:solidFill>
              <a:schemeClr val="tx1"/>
            </a:solidFill>
            <a:round/>
            <a:headEnd type="none" w="sm" len="sm"/>
            <a:tailEnd type="triangle" w="sm" len="sm"/>
          </a:ln>
          <a:effectLst/>
        </p:spPr>
        <p:txBody>
          <a:bodyPr anchor="ctr" anchorCtr="1"/>
          <a:lstStyle/>
          <a:p>
            <a:endParaRPr lang="en-US"/>
          </a:p>
        </p:txBody>
      </p:sp>
      <p:sp>
        <p:nvSpPr>
          <p:cNvPr id="719886" name="Text Box 14"/>
          <p:cNvSpPr txBox="1">
            <a:spLocks noChangeArrowheads="1"/>
          </p:cNvSpPr>
          <p:nvPr/>
        </p:nvSpPr>
        <p:spPr bwMode="auto">
          <a:xfrm>
            <a:off x="3657600" y="5486400"/>
            <a:ext cx="2811463" cy="822325"/>
          </a:xfrm>
          <a:prstGeom prst="rect">
            <a:avLst/>
          </a:prstGeom>
          <a:noFill/>
          <a:ln w="12700">
            <a:noFill/>
            <a:miter lim="800000"/>
            <a:headEnd type="none" w="sm" len="sm"/>
            <a:tailEnd type="none" w="sm" len="sm"/>
          </a:ln>
          <a:effectLst/>
        </p:spPr>
        <p:txBody>
          <a:bodyPr wrap="none" anchorCtr="1">
            <a:spAutoFit/>
          </a:bodyPr>
          <a:lstStyle/>
          <a:p>
            <a:r>
              <a:rPr lang="en-US"/>
              <a:t>join point </a:t>
            </a:r>
            <a:r>
              <a:rPr lang="en-US" b="1"/>
              <a:t>p</a:t>
            </a:r>
            <a:r>
              <a:rPr lang="en-US"/>
              <a:t>(1) = </a:t>
            </a:r>
            <a:r>
              <a:rPr lang="en-US" b="1"/>
              <a:t>q</a:t>
            </a:r>
            <a:r>
              <a:rPr lang="en-US"/>
              <a:t>(0)</a:t>
            </a:r>
          </a:p>
          <a:p>
            <a:r>
              <a:rPr lang="en-US"/>
              <a:t>but </a:t>
            </a:r>
            <a:r>
              <a:rPr lang="en-US" b="1"/>
              <a:t>p’</a:t>
            </a:r>
            <a:r>
              <a:rPr lang="en-US"/>
              <a:t>(1) </a:t>
            </a:r>
            <a:r>
              <a:rPr lang="en-US">
                <a:sym typeface="Symbol" pitchFamily="18" charset="2"/>
              </a:rPr>
              <a:t></a:t>
            </a:r>
            <a:r>
              <a:rPr lang="en-US"/>
              <a:t> </a:t>
            </a:r>
            <a:r>
              <a:rPr lang="en-US" b="1"/>
              <a:t>q’</a:t>
            </a:r>
            <a:r>
              <a:rPr lang="en-US"/>
              <a:t>(0)</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a:xfrm>
            <a:off x="685800" y="533400"/>
            <a:ext cx="7772400" cy="838200"/>
          </a:xfrm>
        </p:spPr>
        <p:txBody>
          <a:bodyPr/>
          <a:lstStyle/>
          <a:p>
            <a:r>
              <a:rPr lang="en-US"/>
              <a:t>Cubic Parametric Polynomials</a:t>
            </a:r>
          </a:p>
        </p:txBody>
      </p:sp>
      <p:sp>
        <p:nvSpPr>
          <p:cNvPr id="706563" name="Rectangle 3"/>
          <p:cNvSpPr>
            <a:spLocks noGrp="1" noChangeArrowheads="1"/>
          </p:cNvSpPr>
          <p:nvPr>
            <p:ph type="body" idx="1"/>
          </p:nvPr>
        </p:nvSpPr>
        <p:spPr>
          <a:xfrm>
            <a:off x="228600" y="1752600"/>
            <a:ext cx="8610600" cy="4038600"/>
          </a:xfrm>
        </p:spPr>
        <p:txBody>
          <a:bodyPr/>
          <a:lstStyle/>
          <a:p>
            <a:pPr>
              <a:lnSpc>
                <a:spcPct val="90000"/>
              </a:lnSpc>
            </a:pPr>
            <a:r>
              <a:rPr lang="en-US" sz="2400"/>
              <a:t>N=M=L=3, gives balance between ease of evaluation and flexibility in design</a:t>
            </a:r>
          </a:p>
          <a:p>
            <a:pPr>
              <a:lnSpc>
                <a:spcPct val="90000"/>
              </a:lnSpc>
            </a:pPr>
            <a:endParaRPr lang="en-US" sz="2400"/>
          </a:p>
          <a:p>
            <a:pPr>
              <a:lnSpc>
                <a:spcPct val="90000"/>
              </a:lnSpc>
            </a:pPr>
            <a:endParaRPr lang="en-US" sz="2400"/>
          </a:p>
          <a:p>
            <a:pPr>
              <a:lnSpc>
                <a:spcPct val="90000"/>
              </a:lnSpc>
            </a:pPr>
            <a:r>
              <a:rPr lang="en-US" sz="2400"/>
              <a:t>Four coefficients to determine for each of </a:t>
            </a:r>
            <a:r>
              <a:rPr lang="en-US" sz="2400">
                <a:latin typeface="Times New Roman" pitchFamily="18" charset="0"/>
              </a:rPr>
              <a:t>x, y</a:t>
            </a:r>
            <a:r>
              <a:rPr lang="en-US" sz="2400"/>
              <a:t> and </a:t>
            </a:r>
            <a:r>
              <a:rPr lang="en-US" sz="2400">
                <a:latin typeface="Times New Roman" pitchFamily="18" charset="0"/>
              </a:rPr>
              <a:t>z</a:t>
            </a:r>
          </a:p>
          <a:p>
            <a:pPr>
              <a:lnSpc>
                <a:spcPct val="90000"/>
              </a:lnSpc>
            </a:pPr>
            <a:r>
              <a:rPr lang="en-US" sz="2400"/>
              <a:t>Seek four independent conditions for various values of u resulting in 4 equations in 4 unknowns for each</a:t>
            </a:r>
            <a:r>
              <a:rPr lang="en-US" sz="2400">
                <a:latin typeface="Times New Roman" pitchFamily="18" charset="0"/>
              </a:rPr>
              <a:t> </a:t>
            </a:r>
            <a:r>
              <a:rPr lang="en-US" sz="2400"/>
              <a:t>of</a:t>
            </a:r>
            <a:r>
              <a:rPr lang="en-US" sz="2400">
                <a:latin typeface="Times New Roman" pitchFamily="18" charset="0"/>
              </a:rPr>
              <a:t> x, y </a:t>
            </a:r>
            <a:r>
              <a:rPr lang="en-US" sz="2400"/>
              <a:t>and</a:t>
            </a:r>
            <a:r>
              <a:rPr lang="en-US" sz="2400">
                <a:latin typeface="Times New Roman" pitchFamily="18" charset="0"/>
              </a:rPr>
              <a:t> z</a:t>
            </a:r>
          </a:p>
          <a:p>
            <a:pPr lvl="1">
              <a:lnSpc>
                <a:spcPct val="90000"/>
              </a:lnSpc>
            </a:pPr>
            <a:r>
              <a:rPr lang="en-US" sz="2400"/>
              <a:t>Conditions are a mixture of continuity requirements at the join points and conditions for fitting the data </a:t>
            </a:r>
          </a:p>
        </p:txBody>
      </p:sp>
      <p:graphicFrame>
        <p:nvGraphicFramePr>
          <p:cNvPr id="706564" name="Object 4"/>
          <p:cNvGraphicFramePr>
            <a:graphicFrameLocks noChangeAspect="1"/>
          </p:cNvGraphicFramePr>
          <p:nvPr/>
        </p:nvGraphicFramePr>
        <p:xfrm>
          <a:off x="2438400" y="2209800"/>
          <a:ext cx="2406650" cy="1135063"/>
        </p:xfrm>
        <a:graphic>
          <a:graphicData uri="http://schemas.openxmlformats.org/presentationml/2006/ole">
            <p:oleObj spid="_x0000_s4098" name="Equation" r:id="rId3" imgW="914400" imgH="431640" progId="Equation.3">
              <p:embed/>
            </p:oleObj>
          </a:graphicData>
        </a:graphic>
      </p:graphicFrame>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a:xfrm>
            <a:off x="838200" y="457200"/>
            <a:ext cx="7391400" cy="838200"/>
          </a:xfrm>
        </p:spPr>
        <p:txBody>
          <a:bodyPr/>
          <a:lstStyle/>
          <a:p>
            <a:pPr>
              <a:lnSpc>
                <a:spcPct val="90000"/>
              </a:lnSpc>
            </a:pPr>
            <a:r>
              <a:rPr lang="en-US"/>
              <a:t>Cubic Polynomial Surfaces</a:t>
            </a:r>
          </a:p>
        </p:txBody>
      </p:sp>
      <p:graphicFrame>
        <p:nvGraphicFramePr>
          <p:cNvPr id="720901" name="Object 5"/>
          <p:cNvGraphicFramePr>
            <a:graphicFrameLocks noChangeAspect="1"/>
          </p:cNvGraphicFramePr>
          <p:nvPr/>
        </p:nvGraphicFramePr>
        <p:xfrm>
          <a:off x="2057400" y="2819400"/>
          <a:ext cx="3543300" cy="1168400"/>
        </p:xfrm>
        <a:graphic>
          <a:graphicData uri="http://schemas.openxmlformats.org/presentationml/2006/ole">
            <p:oleObj spid="_x0000_s5122" name="Equation" r:id="rId3" imgW="1346040" imgH="444240" progId="Equation.3">
              <p:embed/>
            </p:oleObj>
          </a:graphicData>
        </a:graphic>
      </p:graphicFrame>
      <p:sp>
        <p:nvSpPr>
          <p:cNvPr id="720902" name="Text Box 6"/>
          <p:cNvSpPr txBox="1">
            <a:spLocks noChangeArrowheads="1"/>
          </p:cNvSpPr>
          <p:nvPr/>
        </p:nvSpPr>
        <p:spPr bwMode="auto">
          <a:xfrm>
            <a:off x="1831975" y="1905000"/>
            <a:ext cx="4560888" cy="519113"/>
          </a:xfrm>
          <a:prstGeom prst="rect">
            <a:avLst/>
          </a:prstGeom>
          <a:noFill/>
          <a:ln w="12700">
            <a:noFill/>
            <a:miter lim="800000"/>
            <a:headEnd type="none" w="sm" len="sm"/>
            <a:tailEnd type="none" w="sm" len="sm"/>
          </a:ln>
          <a:effectLst/>
        </p:spPr>
        <p:txBody>
          <a:bodyPr wrap="none" anchorCtr="1">
            <a:spAutoFit/>
          </a:bodyPr>
          <a:lstStyle/>
          <a:p>
            <a:r>
              <a:rPr lang="en-US" sz="2800" b="1"/>
              <a:t>p</a:t>
            </a:r>
            <a:r>
              <a:rPr lang="en-US" sz="2800"/>
              <a:t>(u,v)=[x(u,v), y(u,v), z(u,v)]</a:t>
            </a:r>
            <a:r>
              <a:rPr lang="en-US" sz="2800" baseline="30000"/>
              <a:t>T</a:t>
            </a:r>
          </a:p>
        </p:txBody>
      </p:sp>
      <p:sp>
        <p:nvSpPr>
          <p:cNvPr id="720903" name="Text Box 7"/>
          <p:cNvSpPr txBox="1">
            <a:spLocks noChangeArrowheads="1"/>
          </p:cNvSpPr>
          <p:nvPr/>
        </p:nvSpPr>
        <p:spPr bwMode="auto">
          <a:xfrm>
            <a:off x="1371600" y="2514600"/>
            <a:ext cx="1098550"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where </a:t>
            </a:r>
          </a:p>
        </p:txBody>
      </p:sp>
      <p:sp>
        <p:nvSpPr>
          <p:cNvPr id="720904" name="Text Box 8"/>
          <p:cNvSpPr txBox="1">
            <a:spLocks noChangeArrowheads="1"/>
          </p:cNvSpPr>
          <p:nvPr/>
        </p:nvSpPr>
        <p:spPr bwMode="auto">
          <a:xfrm>
            <a:off x="1328738" y="4114800"/>
            <a:ext cx="2622550" cy="457200"/>
          </a:xfrm>
          <a:prstGeom prst="rect">
            <a:avLst/>
          </a:prstGeom>
          <a:noFill/>
          <a:ln w="12700">
            <a:noFill/>
            <a:miter lim="800000"/>
            <a:headEnd type="none" w="sm" len="sm"/>
            <a:tailEnd type="none" w="sm" len="sm"/>
          </a:ln>
          <a:effectLst/>
        </p:spPr>
        <p:txBody>
          <a:bodyPr wrap="none" anchorCtr="1">
            <a:spAutoFit/>
          </a:bodyPr>
          <a:lstStyle/>
          <a:p>
            <a:r>
              <a:rPr lang="en-US"/>
              <a:t>p </a:t>
            </a:r>
            <a:r>
              <a:rPr lang="en-US">
                <a:latin typeface="Arial" pitchFamily="34" charset="0"/>
              </a:rPr>
              <a:t>is any of</a:t>
            </a:r>
            <a:r>
              <a:rPr lang="en-US"/>
              <a:t> x, y or z</a:t>
            </a:r>
          </a:p>
        </p:txBody>
      </p:sp>
      <p:sp>
        <p:nvSpPr>
          <p:cNvPr id="720905" name="Text Box 9"/>
          <p:cNvSpPr txBox="1">
            <a:spLocks noChangeArrowheads="1"/>
          </p:cNvSpPr>
          <p:nvPr/>
        </p:nvSpPr>
        <p:spPr bwMode="auto">
          <a:xfrm>
            <a:off x="1057275" y="5029200"/>
            <a:ext cx="7080250" cy="822325"/>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Need 48 coefficients ( 3 independent sets of 16) to </a:t>
            </a:r>
          </a:p>
          <a:p>
            <a:r>
              <a:rPr lang="en-US">
                <a:latin typeface="Arial" pitchFamily="34" charset="0"/>
              </a:rPr>
              <a:t>determine a surface patch</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idx="1"/>
          </p:nvPr>
        </p:nvSpPr>
        <p:spPr>
          <a:xfrm>
            <a:off x="685800" y="457200"/>
            <a:ext cx="7772400" cy="5638800"/>
          </a:xfrm>
        </p:spPr>
        <p:txBody>
          <a:bodyPr/>
          <a:lstStyle/>
          <a:p>
            <a:pPr lvl="2"/>
            <a:r>
              <a:rPr lang="en-US"/>
              <a:t>Pointing devices can be broken into two subcategories</a:t>
            </a:r>
          </a:p>
          <a:p>
            <a:pPr lvl="3"/>
            <a:r>
              <a:rPr lang="en-US"/>
              <a:t>relative-position devices</a:t>
            </a:r>
          </a:p>
          <a:p>
            <a:pPr lvl="4"/>
            <a:endParaRPr lang="en-US"/>
          </a:p>
          <a:p>
            <a:pPr lvl="4"/>
            <a:endParaRPr lang="en-US"/>
          </a:p>
          <a:p>
            <a:pPr lvl="4"/>
            <a:endParaRPr lang="en-US"/>
          </a:p>
          <a:p>
            <a:pPr lvl="4"/>
            <a:endParaRPr lang="en-US"/>
          </a:p>
          <a:p>
            <a:pPr lvl="4"/>
            <a:endParaRPr lang="en-US"/>
          </a:p>
          <a:p>
            <a:pPr lvl="3"/>
            <a:r>
              <a:rPr lang="en-US"/>
              <a:t>absolute- position devices</a:t>
            </a:r>
          </a:p>
        </p:txBody>
      </p:sp>
      <p:pic>
        <p:nvPicPr>
          <p:cNvPr id="167939" name="Picture 3" descr="an03f01"/>
          <p:cNvPicPr>
            <a:picLocks noChangeAspect="1" noChangeArrowheads="1"/>
          </p:cNvPicPr>
          <p:nvPr/>
        </p:nvPicPr>
        <p:blipFill>
          <a:blip r:embed="rId2"/>
          <a:srcRect/>
          <a:stretch>
            <a:fillRect/>
          </a:stretch>
        </p:blipFill>
        <p:spPr bwMode="auto">
          <a:xfrm>
            <a:off x="2514600" y="1676400"/>
            <a:ext cx="1319213" cy="1193800"/>
          </a:xfrm>
          <a:prstGeom prst="rect">
            <a:avLst/>
          </a:prstGeom>
          <a:noFill/>
        </p:spPr>
      </p:pic>
      <p:pic>
        <p:nvPicPr>
          <p:cNvPr id="167940" name="Picture 4" descr="an03f02"/>
          <p:cNvPicPr>
            <a:picLocks noChangeAspect="1" noChangeArrowheads="1"/>
          </p:cNvPicPr>
          <p:nvPr/>
        </p:nvPicPr>
        <p:blipFill>
          <a:blip r:embed="rId3"/>
          <a:srcRect/>
          <a:stretch>
            <a:fillRect/>
          </a:stretch>
        </p:blipFill>
        <p:spPr bwMode="auto">
          <a:xfrm>
            <a:off x="4191000" y="2514600"/>
            <a:ext cx="1447800" cy="1001713"/>
          </a:xfrm>
          <a:prstGeom prst="rect">
            <a:avLst/>
          </a:prstGeom>
          <a:noFill/>
        </p:spPr>
      </p:pic>
      <p:pic>
        <p:nvPicPr>
          <p:cNvPr id="167941" name="Picture 5" descr="an03f04"/>
          <p:cNvPicPr>
            <a:picLocks noChangeAspect="1" noChangeArrowheads="1"/>
          </p:cNvPicPr>
          <p:nvPr/>
        </p:nvPicPr>
        <p:blipFill>
          <a:blip r:embed="rId4"/>
          <a:srcRect/>
          <a:stretch>
            <a:fillRect/>
          </a:stretch>
        </p:blipFill>
        <p:spPr bwMode="auto">
          <a:xfrm>
            <a:off x="2438400" y="3962400"/>
            <a:ext cx="1547813" cy="660400"/>
          </a:xfrm>
          <a:prstGeom prst="rect">
            <a:avLst/>
          </a:prstGeom>
          <a:noFill/>
        </p:spPr>
      </p:pic>
      <p:pic>
        <p:nvPicPr>
          <p:cNvPr id="167942" name="Picture 6" descr="an03f05"/>
          <p:cNvPicPr>
            <a:picLocks noChangeAspect="1" noChangeArrowheads="1"/>
          </p:cNvPicPr>
          <p:nvPr/>
        </p:nvPicPr>
        <p:blipFill>
          <a:blip r:embed="rId5"/>
          <a:srcRect/>
          <a:stretch>
            <a:fillRect/>
          </a:stretch>
        </p:blipFill>
        <p:spPr bwMode="auto">
          <a:xfrm>
            <a:off x="4419600" y="4343400"/>
            <a:ext cx="1651000" cy="1600200"/>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Grp="1" noChangeArrowheads="1"/>
          </p:cNvSpPr>
          <p:nvPr>
            <p:ph type="title"/>
          </p:nvPr>
        </p:nvSpPr>
        <p:spPr/>
        <p:txBody>
          <a:bodyPr/>
          <a:lstStyle/>
          <a:p>
            <a:r>
              <a:rPr lang="en-US"/>
              <a:t>Matrix-Vector  Form</a:t>
            </a:r>
          </a:p>
        </p:txBody>
      </p:sp>
      <p:graphicFrame>
        <p:nvGraphicFramePr>
          <p:cNvPr id="726019" name="Object 3"/>
          <p:cNvGraphicFramePr>
            <a:graphicFrameLocks noChangeAspect="1"/>
          </p:cNvGraphicFramePr>
          <p:nvPr/>
        </p:nvGraphicFramePr>
        <p:xfrm>
          <a:off x="2971800" y="1676400"/>
          <a:ext cx="2406650" cy="1135063"/>
        </p:xfrm>
        <a:graphic>
          <a:graphicData uri="http://schemas.openxmlformats.org/presentationml/2006/ole">
            <p:oleObj spid="_x0000_s6146" name="Equation" r:id="rId3" imgW="914400" imgH="431640" progId="Equation.3">
              <p:embed/>
            </p:oleObj>
          </a:graphicData>
        </a:graphic>
      </p:graphicFrame>
      <p:graphicFrame>
        <p:nvGraphicFramePr>
          <p:cNvPr id="726020" name="Object 4"/>
          <p:cNvGraphicFramePr>
            <a:graphicFrameLocks noChangeAspect="1"/>
          </p:cNvGraphicFramePr>
          <p:nvPr/>
        </p:nvGraphicFramePr>
        <p:xfrm>
          <a:off x="2743200" y="2895600"/>
          <a:ext cx="1100138" cy="1981200"/>
        </p:xfrm>
        <a:graphic>
          <a:graphicData uri="http://schemas.openxmlformats.org/presentationml/2006/ole">
            <p:oleObj spid="_x0000_s6147" name="Equation" r:id="rId4" imgW="507960" imgH="914400" progId="Equation.3">
              <p:embed/>
            </p:oleObj>
          </a:graphicData>
        </a:graphic>
      </p:graphicFrame>
      <p:graphicFrame>
        <p:nvGraphicFramePr>
          <p:cNvPr id="726021" name="Object 5"/>
          <p:cNvGraphicFramePr>
            <a:graphicFrameLocks noChangeAspect="1"/>
          </p:cNvGraphicFramePr>
          <p:nvPr/>
        </p:nvGraphicFramePr>
        <p:xfrm>
          <a:off x="4419600" y="2895600"/>
          <a:ext cx="1182688" cy="1981200"/>
        </p:xfrm>
        <a:graphic>
          <a:graphicData uri="http://schemas.openxmlformats.org/presentationml/2006/ole">
            <p:oleObj spid="_x0000_s6148" name="Equation" r:id="rId5" imgW="545760" imgH="914400" progId="Equation.3">
              <p:embed/>
            </p:oleObj>
          </a:graphicData>
        </a:graphic>
      </p:graphicFrame>
      <p:sp>
        <p:nvSpPr>
          <p:cNvPr id="726022" name="Text Box 6"/>
          <p:cNvSpPr txBox="1">
            <a:spLocks noChangeArrowheads="1"/>
          </p:cNvSpPr>
          <p:nvPr/>
        </p:nvSpPr>
        <p:spPr bwMode="auto">
          <a:xfrm>
            <a:off x="1447800" y="3657600"/>
            <a:ext cx="1014413"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define</a:t>
            </a:r>
          </a:p>
        </p:txBody>
      </p:sp>
      <p:graphicFrame>
        <p:nvGraphicFramePr>
          <p:cNvPr id="726023" name="Object 7"/>
          <p:cNvGraphicFramePr>
            <a:graphicFrameLocks noChangeAspect="1"/>
          </p:cNvGraphicFramePr>
          <p:nvPr/>
        </p:nvGraphicFramePr>
        <p:xfrm>
          <a:off x="2781300" y="5257800"/>
          <a:ext cx="3200400" cy="685800"/>
        </p:xfrm>
        <a:graphic>
          <a:graphicData uri="http://schemas.openxmlformats.org/presentationml/2006/ole">
            <p:oleObj spid="_x0000_s6149" name="Equation" r:id="rId6" imgW="1066680" imgH="228600" progId="Equation.3">
              <p:embed/>
            </p:oleObj>
          </a:graphicData>
        </a:graphic>
      </p:graphicFrame>
      <p:sp>
        <p:nvSpPr>
          <p:cNvPr id="726024" name="Text Box 8"/>
          <p:cNvSpPr txBox="1">
            <a:spLocks noChangeArrowheads="1"/>
          </p:cNvSpPr>
          <p:nvPr/>
        </p:nvSpPr>
        <p:spPr bwMode="auto">
          <a:xfrm>
            <a:off x="1676400" y="5486400"/>
            <a:ext cx="777875"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then</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2" name="Rectangle 2"/>
          <p:cNvSpPr>
            <a:spLocks noGrp="1" noChangeArrowheads="1"/>
          </p:cNvSpPr>
          <p:nvPr>
            <p:ph type="title"/>
          </p:nvPr>
        </p:nvSpPr>
        <p:spPr/>
        <p:txBody>
          <a:bodyPr/>
          <a:lstStyle/>
          <a:p>
            <a:r>
              <a:rPr lang="en-US"/>
              <a:t>Interpolating Curve</a:t>
            </a:r>
          </a:p>
        </p:txBody>
      </p:sp>
      <p:sp>
        <p:nvSpPr>
          <p:cNvPr id="727043" name="Freeform 3"/>
          <p:cNvSpPr>
            <a:spLocks/>
          </p:cNvSpPr>
          <p:nvPr/>
        </p:nvSpPr>
        <p:spPr bwMode="auto">
          <a:xfrm>
            <a:off x="2514600" y="1981200"/>
            <a:ext cx="3886200" cy="1181100"/>
          </a:xfrm>
          <a:custGeom>
            <a:avLst/>
            <a:gdLst/>
            <a:ahLst/>
            <a:cxnLst>
              <a:cxn ang="0">
                <a:pos x="0" y="680"/>
              </a:cxn>
              <a:cxn ang="0">
                <a:pos x="720" y="8"/>
              </a:cxn>
              <a:cxn ang="0">
                <a:pos x="1680" y="728"/>
              </a:cxn>
              <a:cxn ang="0">
                <a:pos x="2448" y="104"/>
              </a:cxn>
            </a:cxnLst>
            <a:rect l="0" t="0" r="r" b="b"/>
            <a:pathLst>
              <a:path w="2448" h="744">
                <a:moveTo>
                  <a:pt x="0" y="680"/>
                </a:moveTo>
                <a:cubicBezTo>
                  <a:pt x="220" y="340"/>
                  <a:pt x="440" y="0"/>
                  <a:pt x="720" y="8"/>
                </a:cubicBezTo>
                <a:cubicBezTo>
                  <a:pt x="1000" y="16"/>
                  <a:pt x="1392" y="712"/>
                  <a:pt x="1680" y="728"/>
                </a:cubicBezTo>
                <a:cubicBezTo>
                  <a:pt x="1968" y="744"/>
                  <a:pt x="2208" y="424"/>
                  <a:pt x="2448" y="104"/>
                </a:cubicBezTo>
              </a:path>
            </a:pathLst>
          </a:custGeom>
          <a:noFill/>
          <a:ln w="28575" cap="flat" cmpd="sng">
            <a:solidFill>
              <a:schemeClr val="accent2"/>
            </a:solidFill>
            <a:prstDash val="solid"/>
            <a:round/>
            <a:headEnd type="none" w="sm" len="sm"/>
            <a:tailEnd type="none" w="sm" len="sm"/>
          </a:ln>
          <a:effectLst/>
        </p:spPr>
        <p:txBody>
          <a:bodyPr anchor="ctr" anchorCtr="1"/>
          <a:lstStyle/>
          <a:p>
            <a:endParaRPr lang="en-US"/>
          </a:p>
        </p:txBody>
      </p:sp>
      <p:sp>
        <p:nvSpPr>
          <p:cNvPr id="727044" name="Oval 4"/>
          <p:cNvSpPr>
            <a:spLocks noChangeArrowheads="1"/>
          </p:cNvSpPr>
          <p:nvPr/>
        </p:nvSpPr>
        <p:spPr bwMode="auto">
          <a:xfrm>
            <a:off x="2438400" y="29718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27045" name="Oval 5"/>
          <p:cNvSpPr>
            <a:spLocks noChangeArrowheads="1"/>
          </p:cNvSpPr>
          <p:nvPr/>
        </p:nvSpPr>
        <p:spPr bwMode="auto">
          <a:xfrm>
            <a:off x="3505200" y="19050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27046" name="Oval 6"/>
          <p:cNvSpPr>
            <a:spLocks noChangeArrowheads="1"/>
          </p:cNvSpPr>
          <p:nvPr/>
        </p:nvSpPr>
        <p:spPr bwMode="auto">
          <a:xfrm>
            <a:off x="5029200" y="30480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27047" name="Oval 7"/>
          <p:cNvSpPr>
            <a:spLocks noChangeArrowheads="1"/>
          </p:cNvSpPr>
          <p:nvPr/>
        </p:nvSpPr>
        <p:spPr bwMode="auto">
          <a:xfrm>
            <a:off x="6248400" y="21336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27048" name="Text Box 8"/>
          <p:cNvSpPr txBox="1">
            <a:spLocks noChangeArrowheads="1"/>
          </p:cNvSpPr>
          <p:nvPr/>
        </p:nvSpPr>
        <p:spPr bwMode="auto">
          <a:xfrm>
            <a:off x="2209800" y="3200400"/>
            <a:ext cx="455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baseline="-25000"/>
              <a:t>0</a:t>
            </a:r>
          </a:p>
        </p:txBody>
      </p:sp>
      <p:sp>
        <p:nvSpPr>
          <p:cNvPr id="727049" name="Text Box 9"/>
          <p:cNvSpPr txBox="1">
            <a:spLocks noChangeArrowheads="1"/>
          </p:cNvSpPr>
          <p:nvPr/>
        </p:nvSpPr>
        <p:spPr bwMode="auto">
          <a:xfrm>
            <a:off x="3429000" y="2057400"/>
            <a:ext cx="455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baseline="-25000"/>
              <a:t>1</a:t>
            </a:r>
          </a:p>
        </p:txBody>
      </p:sp>
      <p:sp>
        <p:nvSpPr>
          <p:cNvPr id="727050" name="Text Box 10"/>
          <p:cNvSpPr txBox="1">
            <a:spLocks noChangeArrowheads="1"/>
          </p:cNvSpPr>
          <p:nvPr/>
        </p:nvSpPr>
        <p:spPr bwMode="auto">
          <a:xfrm>
            <a:off x="4953000" y="3276600"/>
            <a:ext cx="455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baseline="-25000"/>
              <a:t>2</a:t>
            </a:r>
          </a:p>
        </p:txBody>
      </p:sp>
      <p:sp>
        <p:nvSpPr>
          <p:cNvPr id="727051" name="Text Box 11"/>
          <p:cNvSpPr txBox="1">
            <a:spLocks noChangeArrowheads="1"/>
          </p:cNvSpPr>
          <p:nvPr/>
        </p:nvSpPr>
        <p:spPr bwMode="auto">
          <a:xfrm>
            <a:off x="6477000" y="2133600"/>
            <a:ext cx="455613" cy="457200"/>
          </a:xfrm>
          <a:prstGeom prst="rect">
            <a:avLst/>
          </a:prstGeom>
          <a:noFill/>
          <a:ln w="12700">
            <a:noFill/>
            <a:miter lim="800000"/>
            <a:headEnd type="none" w="sm" len="sm"/>
            <a:tailEnd type="none" w="sm" len="sm"/>
          </a:ln>
          <a:effectLst/>
        </p:spPr>
        <p:txBody>
          <a:bodyPr wrap="none" anchorCtr="1">
            <a:spAutoFit/>
          </a:bodyPr>
          <a:lstStyle/>
          <a:p>
            <a:r>
              <a:rPr lang="en-US" b="1"/>
              <a:t>p</a:t>
            </a:r>
            <a:r>
              <a:rPr lang="en-US" baseline="-25000"/>
              <a:t>3</a:t>
            </a:r>
          </a:p>
        </p:txBody>
      </p:sp>
      <p:sp>
        <p:nvSpPr>
          <p:cNvPr id="727052" name="Text Box 12"/>
          <p:cNvSpPr txBox="1">
            <a:spLocks noChangeArrowheads="1"/>
          </p:cNvSpPr>
          <p:nvPr/>
        </p:nvSpPr>
        <p:spPr bwMode="auto">
          <a:xfrm>
            <a:off x="1370013" y="4038600"/>
            <a:ext cx="6126162" cy="1552575"/>
          </a:xfrm>
          <a:prstGeom prst="rect">
            <a:avLst/>
          </a:prstGeom>
          <a:noFill/>
          <a:ln w="12700">
            <a:noFill/>
            <a:miter lim="800000"/>
            <a:headEnd type="none" w="sm" len="sm"/>
            <a:tailEnd type="none" w="sm" len="sm"/>
          </a:ln>
          <a:effectLst/>
        </p:spPr>
        <p:txBody>
          <a:bodyPr wrap="none" anchorCtr="1">
            <a:spAutoFit/>
          </a:bodyPr>
          <a:lstStyle/>
          <a:p>
            <a:r>
              <a:rPr lang="en-US"/>
              <a:t>Given four data (control) points </a:t>
            </a:r>
            <a:r>
              <a:rPr lang="en-US" b="1"/>
              <a:t>p</a:t>
            </a:r>
            <a:r>
              <a:rPr lang="en-US" baseline="-25000"/>
              <a:t>0</a:t>
            </a:r>
            <a:r>
              <a:rPr lang="en-US"/>
              <a:t> ,</a:t>
            </a:r>
            <a:r>
              <a:rPr lang="en-US" baseline="-25000"/>
              <a:t> </a:t>
            </a:r>
            <a:r>
              <a:rPr lang="en-US" b="1"/>
              <a:t>p</a:t>
            </a:r>
            <a:r>
              <a:rPr lang="en-US" baseline="-25000"/>
              <a:t>1 </a:t>
            </a:r>
            <a:r>
              <a:rPr lang="en-US"/>
              <a:t>,</a:t>
            </a:r>
            <a:r>
              <a:rPr lang="en-US" b="1"/>
              <a:t>p</a:t>
            </a:r>
            <a:r>
              <a:rPr lang="en-US" baseline="-25000"/>
              <a:t>2</a:t>
            </a:r>
            <a:r>
              <a:rPr lang="en-US"/>
              <a:t> ,</a:t>
            </a:r>
            <a:r>
              <a:rPr lang="en-US" baseline="-25000"/>
              <a:t> </a:t>
            </a:r>
            <a:r>
              <a:rPr lang="en-US" b="1"/>
              <a:t>p</a:t>
            </a:r>
            <a:r>
              <a:rPr lang="en-US" baseline="-25000"/>
              <a:t>3</a:t>
            </a:r>
          </a:p>
          <a:p>
            <a:r>
              <a:rPr lang="en-US"/>
              <a:t>determine cubic </a:t>
            </a:r>
            <a:r>
              <a:rPr lang="en-US" b="1"/>
              <a:t>p</a:t>
            </a:r>
            <a:r>
              <a:rPr lang="en-US"/>
              <a:t>(u) which passes through them</a:t>
            </a:r>
          </a:p>
          <a:p>
            <a:endParaRPr lang="en-US"/>
          </a:p>
          <a:p>
            <a:r>
              <a:rPr lang="en-US"/>
              <a:t>Must find </a:t>
            </a:r>
            <a:r>
              <a:rPr lang="en-US" b="1"/>
              <a:t>c</a:t>
            </a:r>
            <a:r>
              <a:rPr lang="en-US" baseline="-25000"/>
              <a:t>0</a:t>
            </a:r>
            <a:r>
              <a:rPr lang="en-US"/>
              <a:t> ,</a:t>
            </a:r>
            <a:r>
              <a:rPr lang="en-US" b="1"/>
              <a:t>c</a:t>
            </a:r>
            <a:r>
              <a:rPr lang="en-US" baseline="-25000"/>
              <a:t>1 </a:t>
            </a:r>
            <a:r>
              <a:rPr lang="en-US"/>
              <a:t>,</a:t>
            </a:r>
            <a:r>
              <a:rPr lang="en-US" b="1"/>
              <a:t>c</a:t>
            </a:r>
            <a:r>
              <a:rPr lang="en-US" baseline="-25000"/>
              <a:t>2</a:t>
            </a:r>
            <a:r>
              <a:rPr lang="en-US"/>
              <a:t> ,</a:t>
            </a:r>
            <a:r>
              <a:rPr lang="en-US" baseline="-25000"/>
              <a:t> </a:t>
            </a:r>
            <a:r>
              <a:rPr lang="en-US" b="1"/>
              <a:t>c</a:t>
            </a:r>
            <a:r>
              <a:rPr lang="en-US" baseline="-25000"/>
              <a:t>3</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a:xfrm>
            <a:off x="685800" y="533400"/>
            <a:ext cx="7772400" cy="838200"/>
          </a:xfrm>
        </p:spPr>
        <p:txBody>
          <a:bodyPr/>
          <a:lstStyle/>
          <a:p>
            <a:r>
              <a:rPr lang="en-US"/>
              <a:t>Interpolation Equations</a:t>
            </a:r>
          </a:p>
        </p:txBody>
      </p:sp>
      <p:sp>
        <p:nvSpPr>
          <p:cNvPr id="728067" name="Text Box 3"/>
          <p:cNvSpPr txBox="1">
            <a:spLocks noChangeArrowheads="1"/>
          </p:cNvSpPr>
          <p:nvPr/>
        </p:nvSpPr>
        <p:spPr bwMode="auto">
          <a:xfrm>
            <a:off x="992188" y="1524000"/>
            <a:ext cx="6904037"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apply the interpolating conditions at</a:t>
            </a:r>
            <a:r>
              <a:rPr lang="en-US"/>
              <a:t> u=0, 1/3, 2/3, 1</a:t>
            </a:r>
          </a:p>
        </p:txBody>
      </p:sp>
      <p:sp>
        <p:nvSpPr>
          <p:cNvPr id="728068" name="Text Box 4"/>
          <p:cNvSpPr txBox="1">
            <a:spLocks noChangeArrowheads="1"/>
          </p:cNvSpPr>
          <p:nvPr/>
        </p:nvSpPr>
        <p:spPr bwMode="auto">
          <a:xfrm>
            <a:off x="1598613" y="2057400"/>
            <a:ext cx="4970462" cy="1552575"/>
          </a:xfrm>
          <a:prstGeom prst="rect">
            <a:avLst/>
          </a:prstGeom>
          <a:noFill/>
          <a:ln w="12700">
            <a:noFill/>
            <a:miter lim="800000"/>
            <a:headEnd type="none" w="sm" len="sm"/>
            <a:tailEnd type="none" w="sm" len="sm"/>
          </a:ln>
          <a:effectLst/>
        </p:spPr>
        <p:txBody>
          <a:bodyPr wrap="none" anchorCtr="1">
            <a:spAutoFit/>
          </a:bodyPr>
          <a:lstStyle/>
          <a:p>
            <a:r>
              <a:rPr lang="en-US"/>
              <a:t>p</a:t>
            </a:r>
            <a:r>
              <a:rPr lang="en-US" baseline="-25000"/>
              <a:t>0</a:t>
            </a:r>
            <a:r>
              <a:rPr lang="en-US"/>
              <a:t>=p(0)=c</a:t>
            </a:r>
            <a:r>
              <a:rPr lang="en-US" baseline="-25000"/>
              <a:t>0</a:t>
            </a:r>
          </a:p>
          <a:p>
            <a:r>
              <a:rPr lang="en-US"/>
              <a:t>p</a:t>
            </a:r>
            <a:r>
              <a:rPr lang="en-US" baseline="-25000"/>
              <a:t>1</a:t>
            </a:r>
            <a:r>
              <a:rPr lang="en-US"/>
              <a:t>=p(1/3)=c</a:t>
            </a:r>
            <a:r>
              <a:rPr lang="en-US" baseline="-25000"/>
              <a:t>0</a:t>
            </a:r>
            <a:r>
              <a:rPr lang="en-US"/>
              <a:t>+(1/3)c</a:t>
            </a:r>
            <a:r>
              <a:rPr lang="en-US" baseline="-25000"/>
              <a:t>1</a:t>
            </a:r>
            <a:r>
              <a:rPr lang="en-US"/>
              <a:t>+(1/3)</a:t>
            </a:r>
            <a:r>
              <a:rPr lang="en-US" baseline="30000"/>
              <a:t>2</a:t>
            </a:r>
            <a:r>
              <a:rPr lang="en-US"/>
              <a:t>c</a:t>
            </a:r>
            <a:r>
              <a:rPr lang="en-US" baseline="-25000"/>
              <a:t>2</a:t>
            </a:r>
            <a:r>
              <a:rPr lang="en-US"/>
              <a:t>+(1/3)</a:t>
            </a:r>
            <a:r>
              <a:rPr lang="en-US" baseline="30000"/>
              <a:t>3</a:t>
            </a:r>
            <a:r>
              <a:rPr lang="en-US"/>
              <a:t>c</a:t>
            </a:r>
            <a:r>
              <a:rPr lang="en-US" baseline="-25000"/>
              <a:t>2</a:t>
            </a:r>
          </a:p>
          <a:p>
            <a:r>
              <a:rPr lang="en-US"/>
              <a:t>p</a:t>
            </a:r>
            <a:r>
              <a:rPr lang="en-US" baseline="-25000"/>
              <a:t>2</a:t>
            </a:r>
            <a:r>
              <a:rPr lang="en-US"/>
              <a:t>=p(2/3)=c</a:t>
            </a:r>
            <a:r>
              <a:rPr lang="en-US" baseline="-25000"/>
              <a:t>0</a:t>
            </a:r>
            <a:r>
              <a:rPr lang="en-US"/>
              <a:t>+(2/3)c</a:t>
            </a:r>
            <a:r>
              <a:rPr lang="en-US" baseline="-25000"/>
              <a:t>1</a:t>
            </a:r>
            <a:r>
              <a:rPr lang="en-US"/>
              <a:t>+(2/3)</a:t>
            </a:r>
            <a:r>
              <a:rPr lang="en-US" baseline="30000"/>
              <a:t>2</a:t>
            </a:r>
            <a:r>
              <a:rPr lang="en-US"/>
              <a:t>c</a:t>
            </a:r>
            <a:r>
              <a:rPr lang="en-US" baseline="-25000"/>
              <a:t>2</a:t>
            </a:r>
            <a:r>
              <a:rPr lang="en-US"/>
              <a:t>+(2/3)</a:t>
            </a:r>
            <a:r>
              <a:rPr lang="en-US" baseline="30000"/>
              <a:t>3</a:t>
            </a:r>
            <a:r>
              <a:rPr lang="en-US"/>
              <a:t>c</a:t>
            </a:r>
            <a:r>
              <a:rPr lang="en-US" baseline="-25000"/>
              <a:t>2</a:t>
            </a:r>
          </a:p>
          <a:p>
            <a:r>
              <a:rPr lang="en-US"/>
              <a:t>p</a:t>
            </a:r>
            <a:r>
              <a:rPr lang="en-US" baseline="-25000"/>
              <a:t>3</a:t>
            </a:r>
            <a:r>
              <a:rPr lang="en-US"/>
              <a:t>=p(1)=c</a:t>
            </a:r>
            <a:r>
              <a:rPr lang="en-US" baseline="-25000"/>
              <a:t>0</a:t>
            </a:r>
            <a:r>
              <a:rPr lang="en-US"/>
              <a:t>+c</a:t>
            </a:r>
            <a:r>
              <a:rPr lang="en-US" baseline="-25000"/>
              <a:t>1</a:t>
            </a:r>
            <a:r>
              <a:rPr lang="en-US"/>
              <a:t>+c</a:t>
            </a:r>
            <a:r>
              <a:rPr lang="en-US" baseline="-25000"/>
              <a:t>2</a:t>
            </a:r>
            <a:r>
              <a:rPr lang="en-US"/>
              <a:t>+c</a:t>
            </a:r>
            <a:r>
              <a:rPr lang="en-US" baseline="-25000"/>
              <a:t>2</a:t>
            </a:r>
          </a:p>
        </p:txBody>
      </p:sp>
      <p:sp>
        <p:nvSpPr>
          <p:cNvPr id="728069" name="Text Box 5"/>
          <p:cNvSpPr txBox="1">
            <a:spLocks noChangeArrowheads="1"/>
          </p:cNvSpPr>
          <p:nvPr/>
        </p:nvSpPr>
        <p:spPr bwMode="auto">
          <a:xfrm>
            <a:off x="1217613" y="3657600"/>
            <a:ext cx="5308600"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or in matrix form with </a:t>
            </a:r>
            <a:r>
              <a:rPr lang="en-US" b="1">
                <a:latin typeface="Arial" pitchFamily="34" charset="0"/>
              </a:rPr>
              <a:t>p</a:t>
            </a:r>
            <a:r>
              <a:rPr lang="en-US">
                <a:latin typeface="Arial" pitchFamily="34" charset="0"/>
              </a:rPr>
              <a:t> = [p</a:t>
            </a:r>
            <a:r>
              <a:rPr lang="en-US" baseline="-25000">
                <a:latin typeface="Arial" pitchFamily="34" charset="0"/>
              </a:rPr>
              <a:t>0</a:t>
            </a:r>
            <a:r>
              <a:rPr lang="en-US">
                <a:latin typeface="Arial" pitchFamily="34" charset="0"/>
              </a:rPr>
              <a:t> p</a:t>
            </a:r>
            <a:r>
              <a:rPr lang="en-US" baseline="-25000">
                <a:latin typeface="Arial" pitchFamily="34" charset="0"/>
              </a:rPr>
              <a:t>1</a:t>
            </a:r>
            <a:r>
              <a:rPr lang="en-US">
                <a:latin typeface="Arial" pitchFamily="34" charset="0"/>
              </a:rPr>
              <a:t> p</a:t>
            </a:r>
            <a:r>
              <a:rPr lang="en-US" baseline="-25000">
                <a:latin typeface="Arial" pitchFamily="34" charset="0"/>
              </a:rPr>
              <a:t>2</a:t>
            </a:r>
            <a:r>
              <a:rPr lang="en-US">
                <a:latin typeface="Arial" pitchFamily="34" charset="0"/>
              </a:rPr>
              <a:t> p</a:t>
            </a:r>
            <a:r>
              <a:rPr lang="en-US" baseline="-25000">
                <a:latin typeface="Arial" pitchFamily="34" charset="0"/>
              </a:rPr>
              <a:t>3</a:t>
            </a:r>
            <a:r>
              <a:rPr lang="en-US">
                <a:latin typeface="Arial" pitchFamily="34" charset="0"/>
              </a:rPr>
              <a:t>]</a:t>
            </a:r>
            <a:r>
              <a:rPr lang="en-US" baseline="30000">
                <a:latin typeface="Arial" pitchFamily="34" charset="0"/>
              </a:rPr>
              <a:t>T</a:t>
            </a:r>
          </a:p>
        </p:txBody>
      </p:sp>
      <p:sp>
        <p:nvSpPr>
          <p:cNvPr id="728070" name="Text Box 6"/>
          <p:cNvSpPr txBox="1">
            <a:spLocks noChangeArrowheads="1"/>
          </p:cNvSpPr>
          <p:nvPr/>
        </p:nvSpPr>
        <p:spPr bwMode="auto">
          <a:xfrm>
            <a:off x="1524000" y="4876800"/>
            <a:ext cx="882650" cy="457200"/>
          </a:xfrm>
          <a:prstGeom prst="rect">
            <a:avLst/>
          </a:prstGeom>
          <a:noFill/>
          <a:ln w="12700">
            <a:noFill/>
            <a:miter lim="800000"/>
            <a:headEnd type="none" w="sm" len="sm"/>
            <a:tailEnd type="none" w="sm" len="sm"/>
          </a:ln>
          <a:effectLst/>
        </p:spPr>
        <p:txBody>
          <a:bodyPr wrap="none" anchorCtr="1">
            <a:spAutoFit/>
          </a:bodyPr>
          <a:lstStyle/>
          <a:p>
            <a:r>
              <a:rPr lang="en-US" b="1"/>
              <a:t>p=Ac</a:t>
            </a:r>
            <a:endParaRPr lang="en-US"/>
          </a:p>
        </p:txBody>
      </p:sp>
      <p:graphicFrame>
        <p:nvGraphicFramePr>
          <p:cNvPr id="728071" name="Object 7"/>
          <p:cNvGraphicFramePr>
            <a:graphicFrameLocks noChangeAspect="1"/>
          </p:cNvGraphicFramePr>
          <p:nvPr/>
        </p:nvGraphicFramePr>
        <p:xfrm>
          <a:off x="3429000" y="4114800"/>
          <a:ext cx="3124200" cy="2125663"/>
        </p:xfrm>
        <a:graphic>
          <a:graphicData uri="http://schemas.openxmlformats.org/presentationml/2006/ole">
            <p:oleObj spid="_x0000_s7170" name="Equation" r:id="rId3" imgW="1828800" imgH="1244520" progId="Equation.3">
              <p:embed/>
            </p:oleObj>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p:txBody>
          <a:bodyPr/>
          <a:lstStyle/>
          <a:p>
            <a:r>
              <a:rPr lang="en-US"/>
              <a:t>Interpolation Matrix</a:t>
            </a:r>
          </a:p>
        </p:txBody>
      </p:sp>
      <p:sp>
        <p:nvSpPr>
          <p:cNvPr id="729091" name="Text Box 3"/>
          <p:cNvSpPr txBox="1">
            <a:spLocks noChangeArrowheads="1"/>
          </p:cNvSpPr>
          <p:nvPr/>
        </p:nvSpPr>
        <p:spPr bwMode="auto">
          <a:xfrm>
            <a:off x="915988" y="1752600"/>
            <a:ext cx="6045200"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Solving for</a:t>
            </a:r>
            <a:r>
              <a:rPr lang="en-US"/>
              <a:t> </a:t>
            </a:r>
            <a:r>
              <a:rPr lang="en-US" b="1"/>
              <a:t>c</a:t>
            </a:r>
            <a:r>
              <a:rPr lang="en-US"/>
              <a:t> </a:t>
            </a:r>
            <a:r>
              <a:rPr lang="en-US">
                <a:latin typeface="Arial" pitchFamily="34" charset="0"/>
              </a:rPr>
              <a:t>we find the </a:t>
            </a:r>
            <a:r>
              <a:rPr lang="en-US" i="1">
                <a:latin typeface="Arial" pitchFamily="34" charset="0"/>
              </a:rPr>
              <a:t>interpolation matrix</a:t>
            </a:r>
          </a:p>
        </p:txBody>
      </p:sp>
      <p:graphicFrame>
        <p:nvGraphicFramePr>
          <p:cNvPr id="729092" name="Object 4"/>
          <p:cNvGraphicFramePr>
            <a:graphicFrameLocks noChangeAspect="1"/>
          </p:cNvGraphicFramePr>
          <p:nvPr/>
        </p:nvGraphicFramePr>
        <p:xfrm>
          <a:off x="1752600" y="2438400"/>
          <a:ext cx="4751388" cy="1562100"/>
        </p:xfrm>
        <a:graphic>
          <a:graphicData uri="http://schemas.openxmlformats.org/presentationml/2006/ole">
            <p:oleObj spid="_x0000_s8194" name="Equation" r:id="rId3" imgW="2781000" imgH="914400" progId="Equation.3">
              <p:embed/>
            </p:oleObj>
          </a:graphicData>
        </a:graphic>
      </p:graphicFrame>
      <p:sp>
        <p:nvSpPr>
          <p:cNvPr id="729093" name="Text Box 5"/>
          <p:cNvSpPr txBox="1">
            <a:spLocks noChangeArrowheads="1"/>
          </p:cNvSpPr>
          <p:nvPr/>
        </p:nvSpPr>
        <p:spPr bwMode="auto">
          <a:xfrm>
            <a:off x="3048000" y="4267200"/>
            <a:ext cx="1155700" cy="519113"/>
          </a:xfrm>
          <a:prstGeom prst="rect">
            <a:avLst/>
          </a:prstGeom>
          <a:noFill/>
          <a:ln w="12700">
            <a:noFill/>
            <a:miter lim="800000"/>
            <a:headEnd type="none" w="sm" len="sm"/>
            <a:tailEnd type="none" w="sm" len="sm"/>
          </a:ln>
          <a:effectLst/>
        </p:spPr>
        <p:txBody>
          <a:bodyPr wrap="none" anchorCtr="1">
            <a:spAutoFit/>
          </a:bodyPr>
          <a:lstStyle/>
          <a:p>
            <a:r>
              <a:rPr lang="en-US" sz="2800" b="1"/>
              <a:t>c</a:t>
            </a:r>
            <a:r>
              <a:rPr lang="en-US" sz="2800"/>
              <a:t>=</a:t>
            </a:r>
            <a:r>
              <a:rPr lang="en-US" sz="2800" b="1"/>
              <a:t>M</a:t>
            </a:r>
            <a:r>
              <a:rPr lang="en-US" sz="2800" i="1" baseline="-25000"/>
              <a:t>I</a:t>
            </a:r>
            <a:r>
              <a:rPr lang="en-US" sz="2800" b="1"/>
              <a:t>p</a:t>
            </a:r>
          </a:p>
        </p:txBody>
      </p:sp>
      <p:sp>
        <p:nvSpPr>
          <p:cNvPr id="729094" name="Text Box 6"/>
          <p:cNvSpPr txBox="1">
            <a:spLocks noChangeArrowheads="1"/>
          </p:cNvSpPr>
          <p:nvPr/>
        </p:nvSpPr>
        <p:spPr bwMode="auto">
          <a:xfrm>
            <a:off x="1296988" y="4953000"/>
            <a:ext cx="6761162" cy="884238"/>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Note that</a:t>
            </a:r>
            <a:r>
              <a:rPr lang="en-US"/>
              <a:t> </a:t>
            </a:r>
            <a:r>
              <a:rPr lang="en-US" sz="2800" b="1"/>
              <a:t>M</a:t>
            </a:r>
            <a:r>
              <a:rPr lang="en-US" sz="2800" i="1" baseline="-25000"/>
              <a:t>I </a:t>
            </a:r>
            <a:r>
              <a:rPr lang="en-US"/>
              <a:t> </a:t>
            </a:r>
            <a:r>
              <a:rPr lang="en-US">
                <a:latin typeface="Arial" pitchFamily="34" charset="0"/>
              </a:rPr>
              <a:t>does not depend on input data and</a:t>
            </a:r>
          </a:p>
          <a:p>
            <a:r>
              <a:rPr lang="en-US">
                <a:latin typeface="Arial" pitchFamily="34" charset="0"/>
              </a:rPr>
              <a:t>can be used for each segment in</a:t>
            </a:r>
            <a:r>
              <a:rPr lang="en-US"/>
              <a:t> x, y, </a:t>
            </a:r>
            <a:r>
              <a:rPr lang="en-US">
                <a:latin typeface="Arial" pitchFamily="34" charset="0"/>
              </a:rPr>
              <a:t>and</a:t>
            </a:r>
            <a:r>
              <a:rPr lang="en-US"/>
              <a:t> z</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Grp="1" noChangeArrowheads="1"/>
          </p:cNvSpPr>
          <p:nvPr>
            <p:ph type="title"/>
          </p:nvPr>
        </p:nvSpPr>
        <p:spPr>
          <a:xfrm>
            <a:off x="381000" y="457200"/>
            <a:ext cx="8229600" cy="914400"/>
          </a:xfrm>
        </p:spPr>
        <p:txBody>
          <a:bodyPr/>
          <a:lstStyle/>
          <a:p>
            <a:r>
              <a:rPr lang="en-US"/>
              <a:t>Interpolating Multiple Segments</a:t>
            </a:r>
          </a:p>
        </p:txBody>
      </p:sp>
      <p:pic>
        <p:nvPicPr>
          <p:cNvPr id="730115" name="Picture 3" descr="AN10F10"/>
          <p:cNvPicPr>
            <a:picLocks noChangeAspect="1" noChangeArrowheads="1"/>
          </p:cNvPicPr>
          <p:nvPr/>
        </p:nvPicPr>
        <p:blipFill>
          <a:blip r:embed="rId2"/>
          <a:srcRect/>
          <a:stretch>
            <a:fillRect/>
          </a:stretch>
        </p:blipFill>
        <p:spPr bwMode="auto">
          <a:xfrm>
            <a:off x="1524000" y="2057400"/>
            <a:ext cx="5186363" cy="1116013"/>
          </a:xfrm>
          <a:prstGeom prst="rect">
            <a:avLst/>
          </a:prstGeom>
          <a:noFill/>
        </p:spPr>
      </p:pic>
      <p:sp>
        <p:nvSpPr>
          <p:cNvPr id="730116" name="Text Box 4"/>
          <p:cNvSpPr txBox="1">
            <a:spLocks noChangeArrowheads="1"/>
          </p:cNvSpPr>
          <p:nvPr/>
        </p:nvSpPr>
        <p:spPr bwMode="auto">
          <a:xfrm>
            <a:off x="1143000" y="3429000"/>
            <a:ext cx="2959100" cy="1187450"/>
          </a:xfrm>
          <a:prstGeom prst="rect">
            <a:avLst/>
          </a:prstGeom>
          <a:noFill/>
          <a:ln w="12700">
            <a:noFill/>
            <a:miter lim="800000"/>
            <a:headEnd type="none" w="sm" len="sm"/>
            <a:tailEnd type="none" w="sm" len="sm"/>
          </a:ln>
          <a:effectLst/>
        </p:spPr>
        <p:txBody>
          <a:bodyPr anchorCtr="1">
            <a:spAutoFit/>
          </a:bodyPr>
          <a:lstStyle/>
          <a:p>
            <a:r>
              <a:rPr lang="en-US">
                <a:latin typeface="Arial" pitchFamily="34" charset="0"/>
              </a:rPr>
              <a:t>use</a:t>
            </a:r>
            <a:r>
              <a:rPr lang="en-US"/>
              <a:t> </a:t>
            </a:r>
            <a:r>
              <a:rPr lang="en-US" b="1">
                <a:latin typeface="Arial" pitchFamily="34" charset="0"/>
              </a:rPr>
              <a:t>p</a:t>
            </a:r>
            <a:r>
              <a:rPr lang="en-US">
                <a:latin typeface="Arial" pitchFamily="34" charset="0"/>
              </a:rPr>
              <a:t> = [p</a:t>
            </a:r>
            <a:r>
              <a:rPr lang="en-US" baseline="-25000">
                <a:latin typeface="Arial" pitchFamily="34" charset="0"/>
              </a:rPr>
              <a:t>0</a:t>
            </a:r>
            <a:r>
              <a:rPr lang="en-US">
                <a:latin typeface="Arial" pitchFamily="34" charset="0"/>
              </a:rPr>
              <a:t> p</a:t>
            </a:r>
            <a:r>
              <a:rPr lang="en-US" baseline="-25000">
                <a:latin typeface="Arial" pitchFamily="34" charset="0"/>
              </a:rPr>
              <a:t>1</a:t>
            </a:r>
            <a:r>
              <a:rPr lang="en-US">
                <a:latin typeface="Arial" pitchFamily="34" charset="0"/>
              </a:rPr>
              <a:t> p</a:t>
            </a:r>
            <a:r>
              <a:rPr lang="en-US" baseline="-25000">
                <a:latin typeface="Arial" pitchFamily="34" charset="0"/>
              </a:rPr>
              <a:t>2</a:t>
            </a:r>
            <a:r>
              <a:rPr lang="en-US">
                <a:latin typeface="Arial" pitchFamily="34" charset="0"/>
              </a:rPr>
              <a:t> p</a:t>
            </a:r>
            <a:r>
              <a:rPr lang="en-US" baseline="-25000">
                <a:latin typeface="Arial" pitchFamily="34" charset="0"/>
              </a:rPr>
              <a:t>3</a:t>
            </a:r>
            <a:r>
              <a:rPr lang="en-US">
                <a:latin typeface="Arial" pitchFamily="34" charset="0"/>
              </a:rPr>
              <a:t>]</a:t>
            </a:r>
            <a:r>
              <a:rPr lang="en-US" baseline="30000">
                <a:latin typeface="Arial" pitchFamily="34" charset="0"/>
              </a:rPr>
              <a:t>T</a:t>
            </a:r>
          </a:p>
          <a:p>
            <a:endParaRPr lang="en-US"/>
          </a:p>
        </p:txBody>
      </p:sp>
      <p:sp>
        <p:nvSpPr>
          <p:cNvPr id="730117" name="Line 5"/>
          <p:cNvSpPr>
            <a:spLocks noChangeShapeType="1"/>
          </p:cNvSpPr>
          <p:nvPr/>
        </p:nvSpPr>
        <p:spPr bwMode="auto">
          <a:xfrm flipV="1">
            <a:off x="2590800" y="2514600"/>
            <a:ext cx="228600" cy="838200"/>
          </a:xfrm>
          <a:prstGeom prst="line">
            <a:avLst/>
          </a:prstGeom>
          <a:noFill/>
          <a:ln w="12700">
            <a:solidFill>
              <a:srgbClr val="FF0000"/>
            </a:solidFill>
            <a:round/>
            <a:headEnd type="none" w="sm" len="sm"/>
            <a:tailEnd type="triangle" w="med" len="med"/>
          </a:ln>
          <a:effectLst/>
        </p:spPr>
        <p:txBody>
          <a:bodyPr anchor="ctr" anchorCtr="1"/>
          <a:lstStyle/>
          <a:p>
            <a:endParaRPr lang="en-US"/>
          </a:p>
        </p:txBody>
      </p:sp>
      <p:sp>
        <p:nvSpPr>
          <p:cNvPr id="730118" name="Text Box 6"/>
          <p:cNvSpPr txBox="1">
            <a:spLocks noChangeArrowheads="1"/>
          </p:cNvSpPr>
          <p:nvPr/>
        </p:nvSpPr>
        <p:spPr bwMode="auto">
          <a:xfrm>
            <a:off x="4953000" y="3276600"/>
            <a:ext cx="2959100" cy="1187450"/>
          </a:xfrm>
          <a:prstGeom prst="rect">
            <a:avLst/>
          </a:prstGeom>
          <a:noFill/>
          <a:ln w="12700">
            <a:noFill/>
            <a:miter lim="800000"/>
            <a:headEnd type="none" w="sm" len="sm"/>
            <a:tailEnd type="none" w="sm" len="sm"/>
          </a:ln>
          <a:effectLst/>
        </p:spPr>
        <p:txBody>
          <a:bodyPr anchorCtr="1">
            <a:spAutoFit/>
          </a:bodyPr>
          <a:lstStyle/>
          <a:p>
            <a:r>
              <a:rPr lang="en-US">
                <a:latin typeface="Arial" pitchFamily="34" charset="0"/>
              </a:rPr>
              <a:t>use</a:t>
            </a:r>
            <a:r>
              <a:rPr lang="en-US"/>
              <a:t> </a:t>
            </a:r>
            <a:r>
              <a:rPr lang="en-US" b="1">
                <a:latin typeface="Arial" pitchFamily="34" charset="0"/>
              </a:rPr>
              <a:t>p</a:t>
            </a:r>
            <a:r>
              <a:rPr lang="en-US">
                <a:latin typeface="Arial" pitchFamily="34" charset="0"/>
              </a:rPr>
              <a:t> = [p</a:t>
            </a:r>
            <a:r>
              <a:rPr lang="en-US" baseline="-25000">
                <a:latin typeface="Arial" pitchFamily="34" charset="0"/>
              </a:rPr>
              <a:t>3</a:t>
            </a:r>
            <a:r>
              <a:rPr lang="en-US">
                <a:latin typeface="Arial" pitchFamily="34" charset="0"/>
              </a:rPr>
              <a:t> p</a:t>
            </a:r>
            <a:r>
              <a:rPr lang="en-US" baseline="-25000">
                <a:latin typeface="Arial" pitchFamily="34" charset="0"/>
              </a:rPr>
              <a:t>4</a:t>
            </a:r>
            <a:r>
              <a:rPr lang="en-US">
                <a:latin typeface="Arial" pitchFamily="34" charset="0"/>
              </a:rPr>
              <a:t> p</a:t>
            </a:r>
            <a:r>
              <a:rPr lang="en-US" baseline="-25000">
                <a:latin typeface="Arial" pitchFamily="34" charset="0"/>
              </a:rPr>
              <a:t>5</a:t>
            </a:r>
            <a:r>
              <a:rPr lang="en-US">
                <a:latin typeface="Arial" pitchFamily="34" charset="0"/>
              </a:rPr>
              <a:t> p</a:t>
            </a:r>
            <a:r>
              <a:rPr lang="en-US" baseline="-25000">
                <a:latin typeface="Arial" pitchFamily="34" charset="0"/>
              </a:rPr>
              <a:t>6</a:t>
            </a:r>
            <a:r>
              <a:rPr lang="en-US">
                <a:latin typeface="Arial" pitchFamily="34" charset="0"/>
              </a:rPr>
              <a:t>]</a:t>
            </a:r>
            <a:r>
              <a:rPr lang="en-US" baseline="30000">
                <a:latin typeface="Arial" pitchFamily="34" charset="0"/>
              </a:rPr>
              <a:t>T</a:t>
            </a:r>
          </a:p>
          <a:p>
            <a:endParaRPr lang="en-US"/>
          </a:p>
        </p:txBody>
      </p:sp>
      <p:sp>
        <p:nvSpPr>
          <p:cNvPr id="730119" name="Line 7"/>
          <p:cNvSpPr>
            <a:spLocks noChangeShapeType="1"/>
          </p:cNvSpPr>
          <p:nvPr/>
        </p:nvSpPr>
        <p:spPr bwMode="auto">
          <a:xfrm flipH="1" flipV="1">
            <a:off x="5181600" y="2438400"/>
            <a:ext cx="152400" cy="685800"/>
          </a:xfrm>
          <a:prstGeom prst="line">
            <a:avLst/>
          </a:prstGeom>
          <a:noFill/>
          <a:ln w="12700">
            <a:solidFill>
              <a:srgbClr val="FF0000"/>
            </a:solidFill>
            <a:round/>
            <a:headEnd type="none" w="sm" len="sm"/>
            <a:tailEnd type="triangle" w="med" len="med"/>
          </a:ln>
          <a:effectLst/>
        </p:spPr>
        <p:txBody>
          <a:bodyPr anchor="ctr" anchorCtr="1"/>
          <a:lstStyle/>
          <a:p>
            <a:endParaRPr lang="en-US"/>
          </a:p>
        </p:txBody>
      </p:sp>
      <p:sp>
        <p:nvSpPr>
          <p:cNvPr id="730120" name="Text Box 8"/>
          <p:cNvSpPr txBox="1">
            <a:spLocks noChangeArrowheads="1"/>
          </p:cNvSpPr>
          <p:nvPr/>
        </p:nvSpPr>
        <p:spPr bwMode="auto">
          <a:xfrm>
            <a:off x="1285875" y="4418013"/>
            <a:ext cx="4860925" cy="822325"/>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Get continuity at join points but not</a:t>
            </a:r>
          </a:p>
          <a:p>
            <a:r>
              <a:rPr lang="en-US">
                <a:latin typeface="Arial" pitchFamily="34" charset="0"/>
              </a:rPr>
              <a:t>continuity of derivatives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38" name="Rectangle 2"/>
          <p:cNvSpPr>
            <a:spLocks noGrp="1" noChangeArrowheads="1"/>
          </p:cNvSpPr>
          <p:nvPr>
            <p:ph type="title"/>
          </p:nvPr>
        </p:nvSpPr>
        <p:spPr>
          <a:xfrm>
            <a:off x="685800" y="609600"/>
            <a:ext cx="7772400" cy="838200"/>
          </a:xfrm>
        </p:spPr>
        <p:txBody>
          <a:bodyPr/>
          <a:lstStyle/>
          <a:p>
            <a:r>
              <a:rPr lang="en-US"/>
              <a:t>Blending Functions</a:t>
            </a:r>
          </a:p>
        </p:txBody>
      </p:sp>
      <p:sp>
        <p:nvSpPr>
          <p:cNvPr id="731139" name="Text Box 3"/>
          <p:cNvSpPr txBox="1">
            <a:spLocks noChangeArrowheads="1"/>
          </p:cNvSpPr>
          <p:nvPr/>
        </p:nvSpPr>
        <p:spPr bwMode="auto">
          <a:xfrm>
            <a:off x="501650" y="1624013"/>
            <a:ext cx="4918075" cy="519112"/>
          </a:xfrm>
          <a:prstGeom prst="rect">
            <a:avLst/>
          </a:prstGeom>
          <a:noFill/>
          <a:ln w="12700">
            <a:noFill/>
            <a:miter lim="800000"/>
            <a:headEnd type="none" w="sm" len="sm"/>
            <a:tailEnd type="none" w="sm" len="sm"/>
          </a:ln>
          <a:effectLst/>
        </p:spPr>
        <p:txBody>
          <a:bodyPr wrap="none" anchorCtr="1">
            <a:spAutoFit/>
          </a:bodyPr>
          <a:lstStyle/>
          <a:p>
            <a:r>
              <a:rPr lang="en-US" sz="2800">
                <a:latin typeface="Arial" pitchFamily="34" charset="0"/>
              </a:rPr>
              <a:t>Rewriting the equation for</a:t>
            </a:r>
            <a:r>
              <a:rPr lang="en-US" sz="2800"/>
              <a:t> p(u)</a:t>
            </a:r>
          </a:p>
        </p:txBody>
      </p:sp>
      <p:sp>
        <p:nvSpPr>
          <p:cNvPr id="731140" name="Text Box 4"/>
          <p:cNvSpPr txBox="1">
            <a:spLocks noChangeArrowheads="1"/>
          </p:cNvSpPr>
          <p:nvPr/>
        </p:nvSpPr>
        <p:spPr bwMode="auto">
          <a:xfrm>
            <a:off x="2057400" y="2286000"/>
            <a:ext cx="4114800" cy="519113"/>
          </a:xfrm>
          <a:prstGeom prst="rect">
            <a:avLst/>
          </a:prstGeom>
          <a:noFill/>
          <a:ln w="12700">
            <a:noFill/>
            <a:miter lim="800000"/>
            <a:headEnd type="none" w="sm" len="sm"/>
            <a:tailEnd type="none" w="sm" len="sm"/>
          </a:ln>
          <a:effectLst/>
        </p:spPr>
        <p:txBody>
          <a:bodyPr anchorCtr="1">
            <a:spAutoFit/>
          </a:bodyPr>
          <a:lstStyle/>
          <a:p>
            <a:r>
              <a:rPr lang="en-US" sz="2800"/>
              <a:t>p(u)=</a:t>
            </a:r>
            <a:r>
              <a:rPr lang="en-US" sz="2800" b="1"/>
              <a:t>u</a:t>
            </a:r>
            <a:r>
              <a:rPr lang="en-US" sz="2800" baseline="30000"/>
              <a:t>T</a:t>
            </a:r>
            <a:r>
              <a:rPr lang="en-US" sz="2800" b="1"/>
              <a:t>c</a:t>
            </a:r>
            <a:r>
              <a:rPr lang="en-US" sz="2800"/>
              <a:t>=</a:t>
            </a:r>
            <a:r>
              <a:rPr lang="en-US" sz="2800" b="1"/>
              <a:t>u</a:t>
            </a:r>
            <a:r>
              <a:rPr lang="en-US" sz="2800" baseline="30000"/>
              <a:t>T</a:t>
            </a:r>
            <a:r>
              <a:rPr lang="en-US" sz="2800" b="1"/>
              <a:t>M</a:t>
            </a:r>
            <a:r>
              <a:rPr lang="en-US" sz="2800" i="1" baseline="-25000"/>
              <a:t>I</a:t>
            </a:r>
            <a:r>
              <a:rPr lang="en-US" sz="2800" b="1"/>
              <a:t>p </a:t>
            </a:r>
            <a:r>
              <a:rPr lang="en-US" sz="2800"/>
              <a:t>=</a:t>
            </a:r>
            <a:r>
              <a:rPr lang="en-US" sz="2800" b="1"/>
              <a:t> b(</a:t>
            </a:r>
            <a:r>
              <a:rPr lang="en-US" sz="2800"/>
              <a:t>u</a:t>
            </a:r>
            <a:r>
              <a:rPr lang="en-US" sz="2800" b="1"/>
              <a:t>)</a:t>
            </a:r>
            <a:r>
              <a:rPr lang="en-US" sz="2800" baseline="30000"/>
              <a:t>T</a:t>
            </a:r>
            <a:r>
              <a:rPr lang="en-US" sz="2800" b="1"/>
              <a:t>p</a:t>
            </a:r>
          </a:p>
        </p:txBody>
      </p:sp>
      <p:sp>
        <p:nvSpPr>
          <p:cNvPr id="731141" name="Text Box 5"/>
          <p:cNvSpPr txBox="1">
            <a:spLocks noChangeArrowheads="1"/>
          </p:cNvSpPr>
          <p:nvPr/>
        </p:nvSpPr>
        <p:spPr bwMode="auto">
          <a:xfrm>
            <a:off x="531813" y="2895600"/>
            <a:ext cx="6246812" cy="1373188"/>
          </a:xfrm>
          <a:prstGeom prst="rect">
            <a:avLst/>
          </a:prstGeom>
          <a:noFill/>
          <a:ln w="12700">
            <a:noFill/>
            <a:miter lim="800000"/>
            <a:headEnd type="none" w="sm" len="sm"/>
            <a:tailEnd type="none" w="sm" len="sm"/>
          </a:ln>
          <a:effectLst/>
        </p:spPr>
        <p:txBody>
          <a:bodyPr wrap="none" anchorCtr="1">
            <a:spAutoFit/>
          </a:bodyPr>
          <a:lstStyle/>
          <a:p>
            <a:r>
              <a:rPr lang="en-US" sz="2800"/>
              <a:t>where b(u) = [b</a:t>
            </a:r>
            <a:r>
              <a:rPr lang="en-US" sz="2800" baseline="-25000"/>
              <a:t>0</a:t>
            </a:r>
            <a:r>
              <a:rPr lang="en-US" sz="2800"/>
              <a:t>(u) b</a:t>
            </a:r>
            <a:r>
              <a:rPr lang="en-US" sz="2800" baseline="-25000"/>
              <a:t>1</a:t>
            </a:r>
            <a:r>
              <a:rPr lang="en-US" sz="2800"/>
              <a:t>(u) b</a:t>
            </a:r>
            <a:r>
              <a:rPr lang="en-US" sz="2800" baseline="-25000"/>
              <a:t>2</a:t>
            </a:r>
            <a:r>
              <a:rPr lang="en-US" sz="2800"/>
              <a:t>(u) b</a:t>
            </a:r>
            <a:r>
              <a:rPr lang="en-US" sz="2800" baseline="-25000"/>
              <a:t>3</a:t>
            </a:r>
            <a:r>
              <a:rPr lang="en-US" sz="2800"/>
              <a:t>(u)]</a:t>
            </a:r>
            <a:r>
              <a:rPr lang="en-US" sz="2800" baseline="30000"/>
              <a:t>T </a:t>
            </a:r>
            <a:r>
              <a:rPr lang="en-US" sz="2800"/>
              <a:t>is</a:t>
            </a:r>
          </a:p>
          <a:p>
            <a:r>
              <a:rPr lang="en-US" sz="2800"/>
              <a:t>an array of </a:t>
            </a:r>
            <a:r>
              <a:rPr lang="en-US" sz="2800" i="1"/>
              <a:t>blending polynomials </a:t>
            </a:r>
            <a:r>
              <a:rPr lang="en-US" sz="2800"/>
              <a:t>such that</a:t>
            </a:r>
          </a:p>
          <a:p>
            <a:r>
              <a:rPr lang="en-US" sz="2800"/>
              <a:t>p(u) = b</a:t>
            </a:r>
            <a:r>
              <a:rPr lang="en-US" sz="2800" baseline="-25000"/>
              <a:t>0</a:t>
            </a:r>
            <a:r>
              <a:rPr lang="en-US" sz="2800"/>
              <a:t>(u)p</a:t>
            </a:r>
            <a:r>
              <a:rPr lang="en-US" sz="2800" baseline="-25000"/>
              <a:t>0</a:t>
            </a:r>
            <a:r>
              <a:rPr lang="en-US" sz="2800"/>
              <a:t>+ b</a:t>
            </a:r>
            <a:r>
              <a:rPr lang="en-US" sz="2800" baseline="-25000"/>
              <a:t>1</a:t>
            </a:r>
            <a:r>
              <a:rPr lang="en-US" sz="2800"/>
              <a:t>(u)p</a:t>
            </a:r>
            <a:r>
              <a:rPr lang="en-US" sz="2800" baseline="-25000"/>
              <a:t>1</a:t>
            </a:r>
            <a:r>
              <a:rPr lang="en-US" sz="2800"/>
              <a:t>+ b</a:t>
            </a:r>
            <a:r>
              <a:rPr lang="en-US" sz="2800" baseline="-25000"/>
              <a:t>2</a:t>
            </a:r>
            <a:r>
              <a:rPr lang="en-US" sz="2800"/>
              <a:t>(u)p</a:t>
            </a:r>
            <a:r>
              <a:rPr lang="en-US" sz="2800" baseline="-25000"/>
              <a:t>2</a:t>
            </a:r>
            <a:r>
              <a:rPr lang="en-US" sz="2800"/>
              <a:t>+ b</a:t>
            </a:r>
            <a:r>
              <a:rPr lang="en-US" sz="2800" baseline="-25000"/>
              <a:t>3</a:t>
            </a:r>
            <a:r>
              <a:rPr lang="en-US" sz="2800"/>
              <a:t>(u)p</a:t>
            </a:r>
            <a:r>
              <a:rPr lang="en-US" sz="2800" baseline="-25000"/>
              <a:t>3</a:t>
            </a:r>
          </a:p>
        </p:txBody>
      </p:sp>
      <p:sp>
        <p:nvSpPr>
          <p:cNvPr id="731142" name="Text Box 6"/>
          <p:cNvSpPr txBox="1">
            <a:spLocks noChangeArrowheads="1"/>
          </p:cNvSpPr>
          <p:nvPr/>
        </p:nvSpPr>
        <p:spPr bwMode="auto">
          <a:xfrm>
            <a:off x="1374775" y="4419600"/>
            <a:ext cx="4524375" cy="2227263"/>
          </a:xfrm>
          <a:prstGeom prst="rect">
            <a:avLst/>
          </a:prstGeom>
          <a:noFill/>
          <a:ln w="12700">
            <a:noFill/>
            <a:miter lim="800000"/>
            <a:headEnd type="none" w="sm" len="sm"/>
            <a:tailEnd type="none" w="sm" len="sm"/>
          </a:ln>
          <a:effectLst/>
        </p:spPr>
        <p:txBody>
          <a:bodyPr wrap="none" anchorCtr="1">
            <a:spAutoFit/>
          </a:bodyPr>
          <a:lstStyle/>
          <a:p>
            <a:r>
              <a:rPr lang="en-US" sz="2800"/>
              <a:t>b</a:t>
            </a:r>
            <a:r>
              <a:rPr lang="en-US" sz="2800" baseline="-25000"/>
              <a:t>0</a:t>
            </a:r>
            <a:r>
              <a:rPr lang="en-US" sz="2800"/>
              <a:t>(u) = -4.5(u-1/3)(u-2/3)(u-1)</a:t>
            </a:r>
          </a:p>
          <a:p>
            <a:r>
              <a:rPr lang="en-US" sz="2800"/>
              <a:t>b</a:t>
            </a:r>
            <a:r>
              <a:rPr lang="en-US" sz="2800" baseline="-25000"/>
              <a:t>1</a:t>
            </a:r>
            <a:r>
              <a:rPr lang="en-US" sz="2800"/>
              <a:t>(u) = 13.5u (u-2/3)(u-1)</a:t>
            </a:r>
          </a:p>
          <a:p>
            <a:r>
              <a:rPr lang="en-US" sz="2800"/>
              <a:t>b</a:t>
            </a:r>
            <a:r>
              <a:rPr lang="en-US" sz="2800" baseline="-25000"/>
              <a:t>2</a:t>
            </a:r>
            <a:r>
              <a:rPr lang="en-US" sz="2800"/>
              <a:t>(u) = -13.5u (u-1/3)(u-1)</a:t>
            </a:r>
          </a:p>
          <a:p>
            <a:r>
              <a:rPr lang="en-US" sz="2800"/>
              <a:t>b</a:t>
            </a:r>
            <a:r>
              <a:rPr lang="en-US" sz="2800" baseline="-25000"/>
              <a:t>3</a:t>
            </a:r>
            <a:r>
              <a:rPr lang="en-US" sz="2800"/>
              <a:t>(u) = 4.5u (u-1/3)(u-2/3)</a:t>
            </a:r>
          </a:p>
          <a:p>
            <a:endParaRPr lang="en-US" sz="280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p:cNvSpPr>
            <a:spLocks noGrp="1" noChangeArrowheads="1"/>
          </p:cNvSpPr>
          <p:nvPr>
            <p:ph type="title"/>
          </p:nvPr>
        </p:nvSpPr>
        <p:spPr>
          <a:xfrm>
            <a:off x="685800" y="381000"/>
            <a:ext cx="7772400" cy="685800"/>
          </a:xfrm>
        </p:spPr>
        <p:txBody>
          <a:bodyPr>
            <a:normAutofit fontScale="90000"/>
          </a:bodyPr>
          <a:lstStyle/>
          <a:p>
            <a:r>
              <a:rPr lang="en-US"/>
              <a:t>Blending Functions</a:t>
            </a:r>
          </a:p>
        </p:txBody>
      </p:sp>
      <p:sp>
        <p:nvSpPr>
          <p:cNvPr id="732163" name="Rectangle 3"/>
          <p:cNvSpPr>
            <a:spLocks noGrp="1" noChangeArrowheads="1"/>
          </p:cNvSpPr>
          <p:nvPr>
            <p:ph type="body" idx="1"/>
          </p:nvPr>
        </p:nvSpPr>
        <p:spPr>
          <a:xfrm>
            <a:off x="685800" y="1371600"/>
            <a:ext cx="8001000" cy="1676400"/>
          </a:xfrm>
        </p:spPr>
        <p:txBody>
          <a:bodyPr/>
          <a:lstStyle/>
          <a:p>
            <a:r>
              <a:rPr lang="en-US"/>
              <a:t>These functions are not smooth</a:t>
            </a:r>
          </a:p>
          <a:p>
            <a:pPr lvl="1"/>
            <a:r>
              <a:rPr lang="en-US"/>
              <a:t>Hence the interpolation polynomial is not smooth</a:t>
            </a:r>
          </a:p>
        </p:txBody>
      </p:sp>
      <p:pic>
        <p:nvPicPr>
          <p:cNvPr id="732164" name="Picture 4" descr="AN10F11"/>
          <p:cNvPicPr>
            <a:picLocks noChangeAspect="1" noChangeArrowheads="1"/>
          </p:cNvPicPr>
          <p:nvPr/>
        </p:nvPicPr>
        <p:blipFill>
          <a:blip r:embed="rId2"/>
          <a:srcRect/>
          <a:stretch>
            <a:fillRect/>
          </a:stretch>
        </p:blipFill>
        <p:spPr bwMode="auto">
          <a:xfrm>
            <a:off x="1828800" y="2998788"/>
            <a:ext cx="5257800" cy="3021012"/>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lstStyle/>
          <a:p>
            <a:r>
              <a:rPr lang="en-US"/>
              <a:t>Interpolating Patch</a:t>
            </a:r>
          </a:p>
        </p:txBody>
      </p:sp>
      <p:graphicFrame>
        <p:nvGraphicFramePr>
          <p:cNvPr id="733187" name="Object 3"/>
          <p:cNvGraphicFramePr>
            <a:graphicFrameLocks noChangeAspect="1"/>
          </p:cNvGraphicFramePr>
          <p:nvPr/>
        </p:nvGraphicFramePr>
        <p:xfrm>
          <a:off x="1981200" y="1752600"/>
          <a:ext cx="3384550" cy="1047750"/>
        </p:xfrm>
        <a:graphic>
          <a:graphicData uri="http://schemas.openxmlformats.org/presentationml/2006/ole">
            <p:oleObj spid="_x0000_s9218" name="Equation" r:id="rId3" imgW="1434960" imgH="444240" progId="Equation.3">
              <p:embed/>
            </p:oleObj>
          </a:graphicData>
        </a:graphic>
      </p:graphicFrame>
      <p:sp>
        <p:nvSpPr>
          <p:cNvPr id="733188" name="Text Box 4"/>
          <p:cNvSpPr txBox="1">
            <a:spLocks noChangeArrowheads="1"/>
          </p:cNvSpPr>
          <p:nvPr/>
        </p:nvSpPr>
        <p:spPr bwMode="auto">
          <a:xfrm>
            <a:off x="598488" y="3124200"/>
            <a:ext cx="7439025"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Need 16 conditions to determine the 16 coefficients</a:t>
            </a:r>
            <a:r>
              <a:rPr lang="en-US"/>
              <a:t> c</a:t>
            </a:r>
            <a:r>
              <a:rPr lang="en-US" baseline="-25000"/>
              <a:t>ij</a:t>
            </a:r>
          </a:p>
        </p:txBody>
      </p:sp>
      <p:pic>
        <p:nvPicPr>
          <p:cNvPr id="733189" name="Picture 5" descr="AN10F12"/>
          <p:cNvPicPr>
            <a:picLocks noChangeAspect="1" noChangeArrowheads="1"/>
          </p:cNvPicPr>
          <p:nvPr/>
        </p:nvPicPr>
        <p:blipFill>
          <a:blip r:embed="rId4"/>
          <a:srcRect/>
          <a:stretch>
            <a:fillRect/>
          </a:stretch>
        </p:blipFill>
        <p:spPr bwMode="auto">
          <a:xfrm>
            <a:off x="3505200" y="3505200"/>
            <a:ext cx="3276600" cy="2730500"/>
          </a:xfrm>
          <a:prstGeom prst="rect">
            <a:avLst/>
          </a:prstGeom>
          <a:noFill/>
        </p:spPr>
      </p:pic>
      <p:sp>
        <p:nvSpPr>
          <p:cNvPr id="733190" name="Text Box 6"/>
          <p:cNvSpPr txBox="1">
            <a:spLocks noChangeArrowheads="1"/>
          </p:cNvSpPr>
          <p:nvPr/>
        </p:nvSpPr>
        <p:spPr bwMode="auto">
          <a:xfrm>
            <a:off x="609600" y="3581400"/>
            <a:ext cx="3895725"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Choose at</a:t>
            </a:r>
            <a:r>
              <a:rPr lang="en-US"/>
              <a:t> u,v = 0, 1/3, 2/3, 1</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0" name="Rectangle 2"/>
          <p:cNvSpPr>
            <a:spLocks noGrp="1" noChangeArrowheads="1"/>
          </p:cNvSpPr>
          <p:nvPr>
            <p:ph type="title"/>
          </p:nvPr>
        </p:nvSpPr>
        <p:spPr/>
        <p:txBody>
          <a:bodyPr/>
          <a:lstStyle/>
          <a:p>
            <a:r>
              <a:rPr lang="en-US"/>
              <a:t>Matrix Form</a:t>
            </a:r>
          </a:p>
        </p:txBody>
      </p:sp>
      <p:sp>
        <p:nvSpPr>
          <p:cNvPr id="734211" name="Text Box 3"/>
          <p:cNvSpPr txBox="1">
            <a:spLocks noChangeArrowheads="1"/>
          </p:cNvSpPr>
          <p:nvPr/>
        </p:nvSpPr>
        <p:spPr bwMode="auto">
          <a:xfrm>
            <a:off x="1371600" y="1828800"/>
            <a:ext cx="3606800" cy="1066800"/>
          </a:xfrm>
          <a:prstGeom prst="rect">
            <a:avLst/>
          </a:prstGeom>
          <a:noFill/>
          <a:ln w="12700">
            <a:noFill/>
            <a:miter lim="800000"/>
            <a:headEnd type="none" w="sm" len="sm"/>
            <a:tailEnd type="none" w="sm" len="sm"/>
          </a:ln>
          <a:effectLst/>
        </p:spPr>
        <p:txBody>
          <a:bodyPr wrap="none" anchorCtr="1">
            <a:spAutoFit/>
          </a:bodyPr>
          <a:lstStyle/>
          <a:p>
            <a:r>
              <a:rPr lang="en-US"/>
              <a:t>Define </a:t>
            </a:r>
            <a:r>
              <a:rPr lang="en-US" b="1"/>
              <a:t>v</a:t>
            </a:r>
            <a:r>
              <a:rPr lang="en-US"/>
              <a:t> = [1 v v</a:t>
            </a:r>
            <a:r>
              <a:rPr lang="en-US" baseline="30000"/>
              <a:t>2</a:t>
            </a:r>
            <a:r>
              <a:rPr lang="en-US"/>
              <a:t> v</a:t>
            </a:r>
            <a:r>
              <a:rPr lang="en-US" baseline="30000"/>
              <a:t>3</a:t>
            </a:r>
            <a:r>
              <a:rPr lang="en-US"/>
              <a:t>]</a:t>
            </a:r>
            <a:r>
              <a:rPr lang="en-US" baseline="30000"/>
              <a:t>T</a:t>
            </a:r>
          </a:p>
          <a:p>
            <a:endParaRPr lang="en-US" baseline="30000"/>
          </a:p>
          <a:p>
            <a:r>
              <a:rPr lang="en-US" b="1"/>
              <a:t>            C </a:t>
            </a:r>
            <a:r>
              <a:rPr lang="en-US"/>
              <a:t>=</a:t>
            </a:r>
            <a:r>
              <a:rPr lang="en-US" b="1"/>
              <a:t> </a:t>
            </a:r>
            <a:r>
              <a:rPr lang="en-US"/>
              <a:t>[c</a:t>
            </a:r>
            <a:r>
              <a:rPr lang="en-US" baseline="-25000"/>
              <a:t>ij</a:t>
            </a:r>
            <a:r>
              <a:rPr lang="en-US"/>
              <a:t>]      </a:t>
            </a:r>
            <a:r>
              <a:rPr lang="en-US" b="1"/>
              <a:t>P </a:t>
            </a:r>
            <a:r>
              <a:rPr lang="en-US"/>
              <a:t>=</a:t>
            </a:r>
            <a:r>
              <a:rPr lang="en-US" b="1"/>
              <a:t> </a:t>
            </a:r>
            <a:r>
              <a:rPr lang="en-US"/>
              <a:t>[p</a:t>
            </a:r>
            <a:r>
              <a:rPr lang="en-US" baseline="-25000"/>
              <a:t>ij</a:t>
            </a:r>
            <a:r>
              <a:rPr lang="en-US"/>
              <a:t>] </a:t>
            </a:r>
          </a:p>
        </p:txBody>
      </p:sp>
      <p:sp>
        <p:nvSpPr>
          <p:cNvPr id="734212" name="Text Box 4"/>
          <p:cNvSpPr txBox="1">
            <a:spLocks noChangeArrowheads="1"/>
          </p:cNvSpPr>
          <p:nvPr/>
        </p:nvSpPr>
        <p:spPr bwMode="auto">
          <a:xfrm>
            <a:off x="2057400" y="3124200"/>
            <a:ext cx="1893888" cy="457200"/>
          </a:xfrm>
          <a:prstGeom prst="rect">
            <a:avLst/>
          </a:prstGeom>
          <a:noFill/>
          <a:ln w="12700">
            <a:noFill/>
            <a:miter lim="800000"/>
            <a:headEnd type="none" w="sm" len="sm"/>
            <a:tailEnd type="none" w="sm" len="sm"/>
          </a:ln>
          <a:effectLst/>
        </p:spPr>
        <p:txBody>
          <a:bodyPr wrap="none" anchorCtr="1">
            <a:spAutoFit/>
          </a:bodyPr>
          <a:lstStyle/>
          <a:p>
            <a:r>
              <a:rPr lang="en-US"/>
              <a:t>p(u,v) = </a:t>
            </a:r>
            <a:r>
              <a:rPr lang="en-US" b="1"/>
              <a:t>u</a:t>
            </a:r>
            <a:r>
              <a:rPr lang="en-US" baseline="30000"/>
              <a:t>T</a:t>
            </a:r>
            <a:r>
              <a:rPr lang="en-US"/>
              <a:t>C</a:t>
            </a:r>
            <a:r>
              <a:rPr lang="en-US" b="1"/>
              <a:t>v</a:t>
            </a:r>
          </a:p>
        </p:txBody>
      </p:sp>
      <p:sp>
        <p:nvSpPr>
          <p:cNvPr id="734213" name="Text Box 5"/>
          <p:cNvSpPr txBox="1">
            <a:spLocks noChangeArrowheads="1"/>
          </p:cNvSpPr>
          <p:nvPr/>
        </p:nvSpPr>
        <p:spPr bwMode="auto">
          <a:xfrm>
            <a:off x="685800" y="3733800"/>
            <a:ext cx="6384925" cy="822325"/>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If we observe that for constant</a:t>
            </a:r>
            <a:r>
              <a:rPr lang="en-US"/>
              <a:t> u (v), </a:t>
            </a:r>
            <a:r>
              <a:rPr lang="en-US">
                <a:latin typeface="Arial" pitchFamily="34" charset="0"/>
              </a:rPr>
              <a:t>we obtain</a:t>
            </a:r>
          </a:p>
          <a:p>
            <a:r>
              <a:rPr lang="en-US">
                <a:latin typeface="Arial" pitchFamily="34" charset="0"/>
              </a:rPr>
              <a:t>interpolating curve in</a:t>
            </a:r>
            <a:r>
              <a:rPr lang="en-US"/>
              <a:t> v (u), </a:t>
            </a:r>
            <a:r>
              <a:rPr lang="en-US">
                <a:latin typeface="Arial" pitchFamily="34" charset="0"/>
              </a:rPr>
              <a:t>we can show</a:t>
            </a:r>
          </a:p>
        </p:txBody>
      </p:sp>
      <p:sp>
        <p:nvSpPr>
          <p:cNvPr id="734214" name="Text Box 6"/>
          <p:cNvSpPr txBox="1">
            <a:spLocks noChangeArrowheads="1"/>
          </p:cNvSpPr>
          <p:nvPr/>
        </p:nvSpPr>
        <p:spPr bwMode="auto">
          <a:xfrm>
            <a:off x="2286000" y="5105400"/>
            <a:ext cx="2720975" cy="457200"/>
          </a:xfrm>
          <a:prstGeom prst="rect">
            <a:avLst/>
          </a:prstGeom>
          <a:noFill/>
          <a:ln w="12700">
            <a:noFill/>
            <a:miter lim="800000"/>
            <a:headEnd type="none" w="sm" len="sm"/>
            <a:tailEnd type="none" w="sm" len="sm"/>
          </a:ln>
          <a:effectLst/>
        </p:spPr>
        <p:txBody>
          <a:bodyPr wrap="none" anchorCtr="1">
            <a:spAutoFit/>
          </a:bodyPr>
          <a:lstStyle/>
          <a:p>
            <a:r>
              <a:rPr lang="en-US"/>
              <a:t>p(u,v) = u</a:t>
            </a:r>
            <a:r>
              <a:rPr lang="en-US" baseline="30000"/>
              <a:t>T</a:t>
            </a:r>
            <a:r>
              <a:rPr lang="en-US"/>
              <a:t>M</a:t>
            </a:r>
            <a:r>
              <a:rPr lang="en-US" i="1" baseline="-25000"/>
              <a:t>I</a:t>
            </a:r>
            <a:r>
              <a:rPr lang="en-US"/>
              <a:t>PM</a:t>
            </a:r>
            <a:r>
              <a:rPr lang="en-US" i="1" baseline="-25000"/>
              <a:t>I</a:t>
            </a:r>
            <a:r>
              <a:rPr lang="en-US" baseline="30000"/>
              <a:t>T</a:t>
            </a:r>
            <a:r>
              <a:rPr lang="en-US"/>
              <a:t>v </a:t>
            </a:r>
          </a:p>
        </p:txBody>
      </p:sp>
      <p:sp>
        <p:nvSpPr>
          <p:cNvPr id="734215" name="Text Box 7"/>
          <p:cNvSpPr txBox="1">
            <a:spLocks noChangeArrowheads="1"/>
          </p:cNvSpPr>
          <p:nvPr/>
        </p:nvSpPr>
        <p:spPr bwMode="auto">
          <a:xfrm>
            <a:off x="3049588" y="4572000"/>
            <a:ext cx="1422400" cy="457200"/>
          </a:xfrm>
          <a:prstGeom prst="rect">
            <a:avLst/>
          </a:prstGeom>
          <a:noFill/>
          <a:ln w="12700">
            <a:noFill/>
            <a:miter lim="800000"/>
            <a:headEnd type="none" w="sm" len="sm"/>
            <a:tailEnd type="none" w="sm" len="sm"/>
          </a:ln>
          <a:effectLst/>
        </p:spPr>
        <p:txBody>
          <a:bodyPr wrap="none" anchorCtr="1">
            <a:spAutoFit/>
          </a:bodyPr>
          <a:lstStyle/>
          <a:p>
            <a:r>
              <a:rPr lang="en-US" b="1"/>
              <a:t>C</a:t>
            </a:r>
            <a:r>
              <a:rPr lang="en-US"/>
              <a:t>=M</a:t>
            </a:r>
            <a:r>
              <a:rPr lang="en-US" i="1" baseline="-25000"/>
              <a:t>I</a:t>
            </a:r>
            <a:r>
              <a:rPr lang="en-US"/>
              <a:t>PM</a:t>
            </a:r>
            <a:r>
              <a:rPr lang="en-US" i="1" baseline="-25000"/>
              <a:t>I</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ChangeArrowheads="1"/>
          </p:cNvSpPr>
          <p:nvPr>
            <p:ph type="title"/>
          </p:nvPr>
        </p:nvSpPr>
        <p:spPr/>
        <p:txBody>
          <a:bodyPr/>
          <a:lstStyle/>
          <a:p>
            <a:r>
              <a:rPr lang="en-US"/>
              <a:t>Blending Patches</a:t>
            </a:r>
          </a:p>
        </p:txBody>
      </p:sp>
      <p:graphicFrame>
        <p:nvGraphicFramePr>
          <p:cNvPr id="735235" name="Object 3"/>
          <p:cNvGraphicFramePr>
            <a:graphicFrameLocks noChangeAspect="1"/>
          </p:cNvGraphicFramePr>
          <p:nvPr/>
        </p:nvGraphicFramePr>
        <p:xfrm>
          <a:off x="4514850" y="3321050"/>
          <a:ext cx="114300" cy="215900"/>
        </p:xfrm>
        <a:graphic>
          <a:graphicData uri="http://schemas.openxmlformats.org/presentationml/2006/ole">
            <p:oleObj spid="_x0000_s10242" name="Equation" r:id="rId3" imgW="114120" imgH="215640" progId="Equation.3">
              <p:embed/>
            </p:oleObj>
          </a:graphicData>
        </a:graphic>
      </p:graphicFrame>
      <p:graphicFrame>
        <p:nvGraphicFramePr>
          <p:cNvPr id="735236" name="Object 4"/>
          <p:cNvGraphicFramePr>
            <a:graphicFrameLocks noChangeAspect="1"/>
          </p:cNvGraphicFramePr>
          <p:nvPr/>
        </p:nvGraphicFramePr>
        <p:xfrm>
          <a:off x="1981200" y="1828800"/>
          <a:ext cx="4581525" cy="1047750"/>
        </p:xfrm>
        <a:graphic>
          <a:graphicData uri="http://schemas.openxmlformats.org/presentationml/2006/ole">
            <p:oleObj spid="_x0000_s10243" name="Equation" r:id="rId4" imgW="1942920" imgH="444240" progId="Equation.3">
              <p:embed/>
            </p:oleObj>
          </a:graphicData>
        </a:graphic>
      </p:graphicFrame>
      <p:sp>
        <p:nvSpPr>
          <p:cNvPr id="735237" name="Text Box 5"/>
          <p:cNvSpPr txBox="1">
            <a:spLocks noChangeArrowheads="1"/>
          </p:cNvSpPr>
          <p:nvPr/>
        </p:nvSpPr>
        <p:spPr bwMode="auto">
          <a:xfrm>
            <a:off x="1233488" y="3124200"/>
            <a:ext cx="4702175"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Each</a:t>
            </a:r>
            <a:r>
              <a:rPr lang="en-US"/>
              <a:t> b</a:t>
            </a:r>
            <a:r>
              <a:rPr lang="en-US" baseline="-25000"/>
              <a:t>i</a:t>
            </a:r>
            <a:r>
              <a:rPr lang="en-US"/>
              <a:t>(u)b</a:t>
            </a:r>
            <a:r>
              <a:rPr lang="en-US" baseline="-25000"/>
              <a:t>j</a:t>
            </a:r>
            <a:r>
              <a:rPr lang="en-US"/>
              <a:t>(v) </a:t>
            </a:r>
            <a:r>
              <a:rPr lang="en-US">
                <a:latin typeface="Arial" pitchFamily="34" charset="0"/>
              </a:rPr>
              <a:t>is a blending patch</a:t>
            </a:r>
          </a:p>
        </p:txBody>
      </p:sp>
      <p:sp>
        <p:nvSpPr>
          <p:cNvPr id="735238" name="Text Box 6"/>
          <p:cNvSpPr txBox="1">
            <a:spLocks noChangeArrowheads="1"/>
          </p:cNvSpPr>
          <p:nvPr/>
        </p:nvSpPr>
        <p:spPr bwMode="auto">
          <a:xfrm>
            <a:off x="1293813" y="4038600"/>
            <a:ext cx="5837237" cy="822325"/>
          </a:xfrm>
          <a:prstGeom prst="rect">
            <a:avLst/>
          </a:prstGeom>
          <a:noFill/>
          <a:ln w="12700">
            <a:noFill/>
            <a:miter lim="800000"/>
            <a:headEnd type="none" w="sm" len="sm"/>
            <a:tailEnd type="none" w="sm" len="sm"/>
          </a:ln>
          <a:effectLst/>
        </p:spPr>
        <p:txBody>
          <a:bodyPr wrap="none" anchorCtr="1">
            <a:spAutoFit/>
          </a:bodyPr>
          <a:lstStyle/>
          <a:p>
            <a:r>
              <a:rPr lang="en-US"/>
              <a:t>Shows that we can build and analyze surfaces </a:t>
            </a:r>
          </a:p>
          <a:p>
            <a:r>
              <a:rPr lang="en-US"/>
              <a:t>from our knowledge of curves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074"/>
          <p:cNvSpPr>
            <a:spLocks noGrp="1" noChangeArrowheads="1"/>
          </p:cNvSpPr>
          <p:nvPr>
            <p:ph idx="1"/>
          </p:nvPr>
        </p:nvSpPr>
        <p:spPr>
          <a:xfrm>
            <a:off x="685800" y="457200"/>
            <a:ext cx="7772400" cy="5638800"/>
          </a:xfrm>
        </p:spPr>
        <p:txBody>
          <a:bodyPr/>
          <a:lstStyle/>
          <a:p>
            <a:pPr lvl="2"/>
            <a:r>
              <a:rPr lang="en-US"/>
              <a:t>Other Pointing Devices</a:t>
            </a:r>
          </a:p>
          <a:p>
            <a:pPr lvl="3"/>
            <a:r>
              <a:rPr lang="en-US"/>
              <a:t>Joystick</a:t>
            </a:r>
          </a:p>
          <a:p>
            <a:pPr lvl="4"/>
            <a:endParaRPr lang="en-US"/>
          </a:p>
          <a:p>
            <a:pPr lvl="4"/>
            <a:endParaRPr lang="en-US"/>
          </a:p>
          <a:p>
            <a:pPr lvl="4"/>
            <a:endParaRPr lang="en-US"/>
          </a:p>
          <a:p>
            <a:pPr lvl="4"/>
            <a:endParaRPr lang="en-US"/>
          </a:p>
          <a:p>
            <a:pPr lvl="4"/>
            <a:endParaRPr lang="en-US"/>
          </a:p>
          <a:p>
            <a:pPr lvl="3"/>
            <a:r>
              <a:rPr lang="en-US"/>
              <a:t>SpaceBalls</a:t>
            </a:r>
          </a:p>
        </p:txBody>
      </p:sp>
      <p:pic>
        <p:nvPicPr>
          <p:cNvPr id="168963" name="Picture 3075" descr="an03f06"/>
          <p:cNvPicPr>
            <a:picLocks noChangeAspect="1" noChangeArrowheads="1"/>
          </p:cNvPicPr>
          <p:nvPr/>
        </p:nvPicPr>
        <p:blipFill>
          <a:blip r:embed="rId2"/>
          <a:srcRect/>
          <a:stretch>
            <a:fillRect/>
          </a:stretch>
        </p:blipFill>
        <p:spPr bwMode="auto">
          <a:xfrm>
            <a:off x="2819400" y="1371600"/>
            <a:ext cx="2286000" cy="1565275"/>
          </a:xfrm>
          <a:prstGeom prst="rect">
            <a:avLst/>
          </a:prstGeom>
          <a:noFill/>
        </p:spPr>
      </p:pic>
      <p:pic>
        <p:nvPicPr>
          <p:cNvPr id="168964" name="Picture 3076" descr="an03f07"/>
          <p:cNvPicPr>
            <a:picLocks noChangeAspect="1" noChangeArrowheads="1"/>
          </p:cNvPicPr>
          <p:nvPr/>
        </p:nvPicPr>
        <p:blipFill>
          <a:blip r:embed="rId3"/>
          <a:srcRect/>
          <a:stretch>
            <a:fillRect/>
          </a:stretch>
        </p:blipFill>
        <p:spPr bwMode="auto">
          <a:xfrm>
            <a:off x="2819400" y="3581400"/>
            <a:ext cx="2286000" cy="1362075"/>
          </a:xfrm>
          <a:prstGeom prst="rect">
            <a:avLst/>
          </a:prstGeom>
          <a:noFill/>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8" name="Rectangle 2"/>
          <p:cNvSpPr>
            <a:spLocks noGrp="1" noChangeArrowheads="1"/>
          </p:cNvSpPr>
          <p:nvPr>
            <p:ph type="title"/>
          </p:nvPr>
        </p:nvSpPr>
        <p:spPr>
          <a:xfrm>
            <a:off x="304800" y="609600"/>
            <a:ext cx="8458200" cy="990600"/>
          </a:xfrm>
        </p:spPr>
        <p:txBody>
          <a:bodyPr/>
          <a:lstStyle/>
          <a:p>
            <a:r>
              <a:rPr lang="en-US" sz="4000"/>
              <a:t>Other Types of Curves and Surfaces</a:t>
            </a:r>
          </a:p>
        </p:txBody>
      </p:sp>
      <p:sp>
        <p:nvSpPr>
          <p:cNvPr id="736259" name="Rectangle 3"/>
          <p:cNvSpPr>
            <a:spLocks noGrp="1" noChangeArrowheads="1"/>
          </p:cNvSpPr>
          <p:nvPr>
            <p:ph type="body" idx="1"/>
          </p:nvPr>
        </p:nvSpPr>
        <p:spPr/>
        <p:txBody>
          <a:bodyPr/>
          <a:lstStyle/>
          <a:p>
            <a:pPr>
              <a:lnSpc>
                <a:spcPct val="90000"/>
              </a:lnSpc>
            </a:pPr>
            <a:r>
              <a:rPr lang="en-US"/>
              <a:t>How can we get around the limitations of the interpolating form</a:t>
            </a:r>
          </a:p>
          <a:p>
            <a:pPr lvl="1">
              <a:lnSpc>
                <a:spcPct val="90000"/>
              </a:lnSpc>
            </a:pPr>
            <a:r>
              <a:rPr lang="en-US"/>
              <a:t>Lack of smoothness</a:t>
            </a:r>
          </a:p>
          <a:p>
            <a:pPr lvl="1">
              <a:lnSpc>
                <a:spcPct val="90000"/>
              </a:lnSpc>
            </a:pPr>
            <a:r>
              <a:rPr lang="en-US"/>
              <a:t>Discontinuous derivatives at join points</a:t>
            </a:r>
          </a:p>
          <a:p>
            <a:pPr>
              <a:lnSpc>
                <a:spcPct val="90000"/>
              </a:lnSpc>
            </a:pPr>
            <a:r>
              <a:rPr lang="en-US"/>
              <a:t>We have four conditions (for cubics) that we can apply to each segment</a:t>
            </a:r>
          </a:p>
          <a:p>
            <a:pPr lvl="1">
              <a:lnSpc>
                <a:spcPct val="90000"/>
              </a:lnSpc>
            </a:pPr>
            <a:r>
              <a:rPr lang="en-US"/>
              <a:t>Use them other than for interpolation</a:t>
            </a:r>
          </a:p>
          <a:p>
            <a:pPr lvl="1">
              <a:lnSpc>
                <a:spcPct val="90000"/>
              </a:lnSpc>
            </a:pPr>
            <a:r>
              <a:rPr lang="en-US"/>
              <a:t>Need only come close to the data</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Line 2"/>
          <p:cNvSpPr>
            <a:spLocks noChangeShapeType="1"/>
          </p:cNvSpPr>
          <p:nvPr/>
        </p:nvSpPr>
        <p:spPr bwMode="auto">
          <a:xfrm flipH="1" flipV="1">
            <a:off x="4191000" y="1752600"/>
            <a:ext cx="1981200" cy="2209800"/>
          </a:xfrm>
          <a:prstGeom prst="line">
            <a:avLst/>
          </a:prstGeom>
          <a:noFill/>
          <a:ln w="28575">
            <a:solidFill>
              <a:srgbClr val="FF0000"/>
            </a:solidFill>
            <a:round/>
            <a:headEnd type="none" w="sm" len="sm"/>
            <a:tailEnd type="triangle" w="med" len="med"/>
          </a:ln>
          <a:effectLst/>
        </p:spPr>
        <p:txBody>
          <a:bodyPr anchor="ctr" anchorCtr="1"/>
          <a:lstStyle/>
          <a:p>
            <a:endParaRPr lang="en-US"/>
          </a:p>
        </p:txBody>
      </p:sp>
      <p:sp>
        <p:nvSpPr>
          <p:cNvPr id="737283" name="Line 3"/>
          <p:cNvSpPr>
            <a:spLocks noChangeShapeType="1"/>
          </p:cNvSpPr>
          <p:nvPr/>
        </p:nvSpPr>
        <p:spPr bwMode="auto">
          <a:xfrm flipV="1">
            <a:off x="2667000" y="1828800"/>
            <a:ext cx="685800" cy="2209800"/>
          </a:xfrm>
          <a:prstGeom prst="line">
            <a:avLst/>
          </a:prstGeom>
          <a:noFill/>
          <a:ln w="28575">
            <a:solidFill>
              <a:srgbClr val="FF0000"/>
            </a:solidFill>
            <a:round/>
            <a:headEnd type="none" w="sm" len="sm"/>
            <a:tailEnd type="triangle" w="med" len="med"/>
          </a:ln>
          <a:effectLst/>
        </p:spPr>
        <p:txBody>
          <a:bodyPr anchor="ctr" anchorCtr="1"/>
          <a:lstStyle/>
          <a:p>
            <a:endParaRPr lang="en-US"/>
          </a:p>
        </p:txBody>
      </p:sp>
      <p:sp>
        <p:nvSpPr>
          <p:cNvPr id="737284" name="Rectangle 4"/>
          <p:cNvSpPr>
            <a:spLocks noGrp="1" noChangeArrowheads="1"/>
          </p:cNvSpPr>
          <p:nvPr>
            <p:ph type="title"/>
          </p:nvPr>
        </p:nvSpPr>
        <p:spPr>
          <a:xfrm>
            <a:off x="685800" y="609600"/>
            <a:ext cx="7772400" cy="762000"/>
          </a:xfrm>
        </p:spPr>
        <p:txBody>
          <a:bodyPr/>
          <a:lstStyle/>
          <a:p>
            <a:r>
              <a:rPr lang="en-US"/>
              <a:t>Hermite Form</a:t>
            </a:r>
          </a:p>
        </p:txBody>
      </p:sp>
      <p:sp>
        <p:nvSpPr>
          <p:cNvPr id="737285" name="Freeform 5"/>
          <p:cNvSpPr>
            <a:spLocks/>
          </p:cNvSpPr>
          <p:nvPr/>
        </p:nvSpPr>
        <p:spPr bwMode="auto">
          <a:xfrm>
            <a:off x="2667000" y="1905000"/>
            <a:ext cx="3505200" cy="2146300"/>
          </a:xfrm>
          <a:custGeom>
            <a:avLst/>
            <a:gdLst/>
            <a:ahLst/>
            <a:cxnLst>
              <a:cxn ang="0">
                <a:pos x="0" y="1352"/>
              </a:cxn>
              <a:cxn ang="0">
                <a:pos x="576" y="8"/>
              </a:cxn>
              <a:cxn ang="0">
                <a:pos x="1728" y="1304"/>
              </a:cxn>
            </a:cxnLst>
            <a:rect l="0" t="0" r="r" b="b"/>
            <a:pathLst>
              <a:path w="1728" h="1352">
                <a:moveTo>
                  <a:pt x="0" y="1352"/>
                </a:moveTo>
                <a:cubicBezTo>
                  <a:pt x="144" y="684"/>
                  <a:pt x="288" y="16"/>
                  <a:pt x="576" y="8"/>
                </a:cubicBezTo>
                <a:cubicBezTo>
                  <a:pt x="864" y="0"/>
                  <a:pt x="1296" y="652"/>
                  <a:pt x="1728" y="1304"/>
                </a:cubicBezTo>
              </a:path>
            </a:pathLst>
          </a:custGeom>
          <a:noFill/>
          <a:ln w="28575" cap="flat" cmpd="sng">
            <a:solidFill>
              <a:schemeClr val="accent2"/>
            </a:solidFill>
            <a:prstDash val="solid"/>
            <a:round/>
            <a:headEnd type="none" w="sm" len="sm"/>
            <a:tailEnd type="none" w="sm" len="sm"/>
          </a:ln>
          <a:effectLst/>
        </p:spPr>
        <p:txBody>
          <a:bodyPr anchor="ctr" anchorCtr="1"/>
          <a:lstStyle/>
          <a:p>
            <a:endParaRPr lang="en-US"/>
          </a:p>
        </p:txBody>
      </p:sp>
      <p:sp>
        <p:nvSpPr>
          <p:cNvPr id="737286" name="Oval 6"/>
          <p:cNvSpPr>
            <a:spLocks noChangeArrowheads="1"/>
          </p:cNvSpPr>
          <p:nvPr/>
        </p:nvSpPr>
        <p:spPr bwMode="auto">
          <a:xfrm>
            <a:off x="2590800" y="39624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37287" name="Oval 7"/>
          <p:cNvSpPr>
            <a:spLocks noChangeArrowheads="1"/>
          </p:cNvSpPr>
          <p:nvPr/>
        </p:nvSpPr>
        <p:spPr bwMode="auto">
          <a:xfrm>
            <a:off x="6096000" y="3886200"/>
            <a:ext cx="152400" cy="152400"/>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737288" name="Text Box 8"/>
          <p:cNvSpPr txBox="1">
            <a:spLocks noChangeArrowheads="1"/>
          </p:cNvSpPr>
          <p:nvPr/>
        </p:nvSpPr>
        <p:spPr bwMode="auto">
          <a:xfrm>
            <a:off x="1828800" y="3886200"/>
            <a:ext cx="692150" cy="457200"/>
          </a:xfrm>
          <a:prstGeom prst="rect">
            <a:avLst/>
          </a:prstGeom>
          <a:noFill/>
          <a:ln w="12700">
            <a:noFill/>
            <a:miter lim="800000"/>
            <a:headEnd type="none" w="sm" len="sm"/>
            <a:tailEnd type="none" w="sm" len="sm"/>
          </a:ln>
          <a:effectLst/>
        </p:spPr>
        <p:txBody>
          <a:bodyPr wrap="none" anchorCtr="1">
            <a:spAutoFit/>
          </a:bodyPr>
          <a:lstStyle/>
          <a:p>
            <a:r>
              <a:rPr lang="en-US"/>
              <a:t>p(0)</a:t>
            </a:r>
          </a:p>
        </p:txBody>
      </p:sp>
      <p:sp>
        <p:nvSpPr>
          <p:cNvPr id="737289" name="Text Box 9"/>
          <p:cNvSpPr txBox="1">
            <a:spLocks noChangeArrowheads="1"/>
          </p:cNvSpPr>
          <p:nvPr/>
        </p:nvSpPr>
        <p:spPr bwMode="auto">
          <a:xfrm>
            <a:off x="6400800" y="3886200"/>
            <a:ext cx="692150" cy="457200"/>
          </a:xfrm>
          <a:prstGeom prst="rect">
            <a:avLst/>
          </a:prstGeom>
          <a:noFill/>
          <a:ln w="12700">
            <a:noFill/>
            <a:miter lim="800000"/>
            <a:headEnd type="none" w="sm" len="sm"/>
            <a:tailEnd type="none" w="sm" len="sm"/>
          </a:ln>
          <a:effectLst/>
        </p:spPr>
        <p:txBody>
          <a:bodyPr wrap="none" anchorCtr="1">
            <a:spAutoFit/>
          </a:bodyPr>
          <a:lstStyle/>
          <a:p>
            <a:r>
              <a:rPr lang="en-US"/>
              <a:t>p(1)</a:t>
            </a:r>
          </a:p>
        </p:txBody>
      </p:sp>
      <p:sp>
        <p:nvSpPr>
          <p:cNvPr id="737290" name="Text Box 10"/>
          <p:cNvSpPr txBox="1">
            <a:spLocks noChangeArrowheads="1"/>
          </p:cNvSpPr>
          <p:nvPr/>
        </p:nvSpPr>
        <p:spPr bwMode="auto">
          <a:xfrm>
            <a:off x="2387600" y="1828800"/>
            <a:ext cx="793750" cy="457200"/>
          </a:xfrm>
          <a:prstGeom prst="rect">
            <a:avLst/>
          </a:prstGeom>
          <a:noFill/>
          <a:ln w="12700">
            <a:noFill/>
            <a:miter lim="800000"/>
            <a:headEnd type="none" w="sm" len="sm"/>
            <a:tailEnd type="none" w="sm" len="sm"/>
          </a:ln>
          <a:effectLst/>
        </p:spPr>
        <p:txBody>
          <a:bodyPr wrap="none" anchorCtr="1">
            <a:spAutoFit/>
          </a:bodyPr>
          <a:lstStyle/>
          <a:p>
            <a:r>
              <a:rPr lang="en-US"/>
              <a:t>p’(0)</a:t>
            </a:r>
          </a:p>
        </p:txBody>
      </p:sp>
      <p:sp>
        <p:nvSpPr>
          <p:cNvPr id="737291" name="Text Box 11"/>
          <p:cNvSpPr txBox="1">
            <a:spLocks noChangeArrowheads="1"/>
          </p:cNvSpPr>
          <p:nvPr/>
        </p:nvSpPr>
        <p:spPr bwMode="auto">
          <a:xfrm>
            <a:off x="4749800" y="1752600"/>
            <a:ext cx="793750" cy="457200"/>
          </a:xfrm>
          <a:prstGeom prst="rect">
            <a:avLst/>
          </a:prstGeom>
          <a:noFill/>
          <a:ln w="12700">
            <a:noFill/>
            <a:miter lim="800000"/>
            <a:headEnd type="none" w="sm" len="sm"/>
            <a:tailEnd type="none" w="sm" len="sm"/>
          </a:ln>
          <a:effectLst/>
        </p:spPr>
        <p:txBody>
          <a:bodyPr wrap="none" anchorCtr="1">
            <a:spAutoFit/>
          </a:bodyPr>
          <a:lstStyle/>
          <a:p>
            <a:r>
              <a:rPr lang="en-US"/>
              <a:t>p’(1)</a:t>
            </a:r>
          </a:p>
        </p:txBody>
      </p:sp>
      <p:sp>
        <p:nvSpPr>
          <p:cNvPr id="737292" name="Text Box 12"/>
          <p:cNvSpPr txBox="1">
            <a:spLocks noChangeArrowheads="1"/>
          </p:cNvSpPr>
          <p:nvPr/>
        </p:nvSpPr>
        <p:spPr bwMode="auto">
          <a:xfrm>
            <a:off x="1901825" y="4495800"/>
            <a:ext cx="4840288" cy="822325"/>
          </a:xfrm>
          <a:prstGeom prst="rect">
            <a:avLst/>
          </a:prstGeom>
          <a:noFill/>
          <a:ln w="12700">
            <a:noFill/>
            <a:miter lim="800000"/>
            <a:headEnd type="none" w="sm" len="sm"/>
            <a:tailEnd type="none" w="sm" len="sm"/>
          </a:ln>
          <a:effectLst/>
        </p:spPr>
        <p:txBody>
          <a:bodyPr wrap="none" anchorCtr="1">
            <a:spAutoFit/>
          </a:bodyPr>
          <a:lstStyle/>
          <a:p>
            <a:r>
              <a:rPr lang="en-US"/>
              <a:t>Use two interpolating conditions and</a:t>
            </a:r>
          </a:p>
          <a:p>
            <a:r>
              <a:rPr lang="en-US"/>
              <a:t>two derivative conditions per segment</a:t>
            </a:r>
          </a:p>
        </p:txBody>
      </p:sp>
      <p:sp>
        <p:nvSpPr>
          <p:cNvPr id="737293" name="Text Box 13"/>
          <p:cNvSpPr txBox="1">
            <a:spLocks noChangeArrowheads="1"/>
          </p:cNvSpPr>
          <p:nvPr/>
        </p:nvSpPr>
        <p:spPr bwMode="auto">
          <a:xfrm>
            <a:off x="1901825" y="5410200"/>
            <a:ext cx="4840288" cy="822325"/>
          </a:xfrm>
          <a:prstGeom prst="rect">
            <a:avLst/>
          </a:prstGeom>
          <a:noFill/>
          <a:ln w="12700">
            <a:noFill/>
            <a:miter lim="800000"/>
            <a:headEnd type="none" w="sm" len="sm"/>
            <a:tailEnd type="none" w="sm" len="sm"/>
          </a:ln>
          <a:effectLst/>
        </p:spPr>
        <p:txBody>
          <a:bodyPr wrap="none" anchorCtr="1">
            <a:spAutoFit/>
          </a:bodyPr>
          <a:lstStyle/>
          <a:p>
            <a:r>
              <a:rPr lang="en-US"/>
              <a:t>Ensures continuity and first derivative</a:t>
            </a:r>
          </a:p>
          <a:p>
            <a:r>
              <a:rPr lang="en-US"/>
              <a:t>continuity between segments</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306" name="Rectangle 2"/>
          <p:cNvSpPr>
            <a:spLocks noGrp="1" noChangeArrowheads="1"/>
          </p:cNvSpPr>
          <p:nvPr>
            <p:ph type="title"/>
          </p:nvPr>
        </p:nvSpPr>
        <p:spPr>
          <a:xfrm>
            <a:off x="685800" y="609600"/>
            <a:ext cx="7772400" cy="838200"/>
          </a:xfrm>
        </p:spPr>
        <p:txBody>
          <a:bodyPr/>
          <a:lstStyle/>
          <a:p>
            <a:r>
              <a:rPr lang="en-US"/>
              <a:t>Equations</a:t>
            </a:r>
          </a:p>
        </p:txBody>
      </p:sp>
      <p:sp>
        <p:nvSpPr>
          <p:cNvPr id="738307" name="Text Box 3"/>
          <p:cNvSpPr txBox="1">
            <a:spLocks noChangeArrowheads="1"/>
          </p:cNvSpPr>
          <p:nvPr/>
        </p:nvSpPr>
        <p:spPr bwMode="auto">
          <a:xfrm>
            <a:off x="915988" y="1676400"/>
            <a:ext cx="6267450" cy="457200"/>
          </a:xfrm>
          <a:prstGeom prst="rect">
            <a:avLst/>
          </a:prstGeom>
          <a:noFill/>
          <a:ln w="12700">
            <a:noFill/>
            <a:miter lim="800000"/>
            <a:headEnd type="none" w="sm" len="sm"/>
            <a:tailEnd type="none" w="sm" len="sm"/>
          </a:ln>
          <a:effectLst/>
        </p:spPr>
        <p:txBody>
          <a:bodyPr wrap="none" anchorCtr="1">
            <a:spAutoFit/>
          </a:bodyPr>
          <a:lstStyle/>
          <a:p>
            <a:r>
              <a:rPr lang="en-US">
                <a:latin typeface="Arial" pitchFamily="34" charset="0"/>
              </a:rPr>
              <a:t>Interpolating conditions are the same at ends</a:t>
            </a:r>
          </a:p>
        </p:txBody>
      </p:sp>
      <p:sp>
        <p:nvSpPr>
          <p:cNvPr id="738308" name="Text Box 4"/>
          <p:cNvSpPr txBox="1">
            <a:spLocks noChangeArrowheads="1"/>
          </p:cNvSpPr>
          <p:nvPr/>
        </p:nvSpPr>
        <p:spPr bwMode="auto">
          <a:xfrm>
            <a:off x="2830513" y="2362200"/>
            <a:ext cx="3032125" cy="822325"/>
          </a:xfrm>
          <a:prstGeom prst="rect">
            <a:avLst/>
          </a:prstGeom>
          <a:noFill/>
          <a:ln w="12700">
            <a:noFill/>
            <a:miter lim="800000"/>
            <a:headEnd type="none" w="sm" len="sm"/>
            <a:tailEnd type="none" w="sm" len="sm"/>
          </a:ln>
          <a:effectLst/>
        </p:spPr>
        <p:txBody>
          <a:bodyPr wrap="none" anchorCtr="1">
            <a:spAutoFit/>
          </a:bodyPr>
          <a:lstStyle/>
          <a:p>
            <a:r>
              <a:rPr lang="en-US"/>
              <a:t>p(0) = p</a:t>
            </a:r>
            <a:r>
              <a:rPr lang="en-US" baseline="-25000"/>
              <a:t>0 </a:t>
            </a:r>
            <a:r>
              <a:rPr lang="en-US"/>
              <a:t>= c</a:t>
            </a:r>
            <a:r>
              <a:rPr lang="en-US" baseline="-25000"/>
              <a:t>0</a:t>
            </a:r>
          </a:p>
          <a:p>
            <a:r>
              <a:rPr lang="en-US"/>
              <a:t>p(1) = p</a:t>
            </a:r>
            <a:r>
              <a:rPr lang="en-US" baseline="-25000"/>
              <a:t>3 </a:t>
            </a:r>
            <a:r>
              <a:rPr lang="en-US"/>
              <a:t>= c</a:t>
            </a:r>
            <a:r>
              <a:rPr lang="en-US" baseline="-25000"/>
              <a:t>0</a:t>
            </a:r>
            <a:r>
              <a:rPr lang="en-US"/>
              <a:t>+c</a:t>
            </a:r>
            <a:r>
              <a:rPr lang="en-US" baseline="-25000"/>
              <a:t>1</a:t>
            </a:r>
            <a:r>
              <a:rPr lang="en-US"/>
              <a:t>+c</a:t>
            </a:r>
            <a:r>
              <a:rPr lang="en-US" baseline="-25000"/>
              <a:t>2</a:t>
            </a:r>
            <a:r>
              <a:rPr lang="en-US"/>
              <a:t>+c</a:t>
            </a:r>
            <a:r>
              <a:rPr lang="en-US" baseline="-25000"/>
              <a:t>3</a:t>
            </a:r>
          </a:p>
        </p:txBody>
      </p:sp>
      <p:sp>
        <p:nvSpPr>
          <p:cNvPr id="738309" name="Text Box 5"/>
          <p:cNvSpPr txBox="1">
            <a:spLocks noChangeArrowheads="1"/>
          </p:cNvSpPr>
          <p:nvPr/>
        </p:nvSpPr>
        <p:spPr bwMode="auto">
          <a:xfrm>
            <a:off x="1065213" y="3505200"/>
            <a:ext cx="5845175" cy="457200"/>
          </a:xfrm>
          <a:prstGeom prst="rect">
            <a:avLst/>
          </a:prstGeom>
          <a:noFill/>
          <a:ln w="12700">
            <a:noFill/>
            <a:miter lim="800000"/>
            <a:headEnd type="none" w="sm" len="sm"/>
            <a:tailEnd type="none" w="sm" len="sm"/>
          </a:ln>
          <a:effectLst/>
        </p:spPr>
        <p:txBody>
          <a:bodyPr wrap="none" anchorCtr="1">
            <a:spAutoFit/>
          </a:bodyPr>
          <a:lstStyle/>
          <a:p>
            <a:r>
              <a:rPr lang="en-US"/>
              <a:t>Differentiating we find p’(u) = c</a:t>
            </a:r>
            <a:r>
              <a:rPr lang="en-US" baseline="-25000"/>
              <a:t>1</a:t>
            </a:r>
            <a:r>
              <a:rPr lang="en-US"/>
              <a:t>+2uc</a:t>
            </a:r>
            <a:r>
              <a:rPr lang="en-US" baseline="-25000"/>
              <a:t>2</a:t>
            </a:r>
            <a:r>
              <a:rPr lang="en-US"/>
              <a:t>+3u</a:t>
            </a:r>
            <a:r>
              <a:rPr lang="en-US" baseline="30000"/>
              <a:t>2</a:t>
            </a:r>
            <a:r>
              <a:rPr lang="en-US"/>
              <a:t>c</a:t>
            </a:r>
            <a:r>
              <a:rPr lang="en-US" baseline="-25000"/>
              <a:t>3</a:t>
            </a:r>
            <a:r>
              <a:rPr lang="en-US"/>
              <a:t> </a:t>
            </a:r>
          </a:p>
        </p:txBody>
      </p:sp>
      <p:sp>
        <p:nvSpPr>
          <p:cNvPr id="738310" name="Text Box 6"/>
          <p:cNvSpPr txBox="1">
            <a:spLocks noChangeArrowheads="1"/>
          </p:cNvSpPr>
          <p:nvPr/>
        </p:nvSpPr>
        <p:spPr bwMode="auto">
          <a:xfrm>
            <a:off x="1141413" y="4114800"/>
            <a:ext cx="3138487" cy="457200"/>
          </a:xfrm>
          <a:prstGeom prst="rect">
            <a:avLst/>
          </a:prstGeom>
          <a:noFill/>
          <a:ln w="12700">
            <a:noFill/>
            <a:miter lim="800000"/>
            <a:headEnd type="none" w="sm" len="sm"/>
            <a:tailEnd type="none" w="sm" len="sm"/>
          </a:ln>
          <a:effectLst/>
        </p:spPr>
        <p:txBody>
          <a:bodyPr wrap="none" anchorCtr="1">
            <a:spAutoFit/>
          </a:bodyPr>
          <a:lstStyle/>
          <a:p>
            <a:r>
              <a:rPr lang="en-US"/>
              <a:t>Evaluating at end points</a:t>
            </a:r>
          </a:p>
        </p:txBody>
      </p:sp>
      <p:sp>
        <p:nvSpPr>
          <p:cNvPr id="738311" name="Text Box 7"/>
          <p:cNvSpPr txBox="1">
            <a:spLocks noChangeArrowheads="1"/>
          </p:cNvSpPr>
          <p:nvPr/>
        </p:nvSpPr>
        <p:spPr bwMode="auto">
          <a:xfrm>
            <a:off x="2589213" y="4648200"/>
            <a:ext cx="3132137" cy="1066800"/>
          </a:xfrm>
          <a:prstGeom prst="rect">
            <a:avLst/>
          </a:prstGeom>
          <a:noFill/>
          <a:ln w="12700">
            <a:noFill/>
            <a:miter lim="800000"/>
            <a:headEnd type="none" w="sm" len="sm"/>
            <a:tailEnd type="none" w="sm" len="sm"/>
          </a:ln>
          <a:effectLst/>
        </p:spPr>
        <p:txBody>
          <a:bodyPr wrap="none" anchorCtr="1">
            <a:spAutoFit/>
          </a:bodyPr>
          <a:lstStyle/>
          <a:p>
            <a:r>
              <a:rPr lang="en-US"/>
              <a:t>p’(0) = p’</a:t>
            </a:r>
            <a:r>
              <a:rPr lang="en-US" baseline="-25000"/>
              <a:t>0 </a:t>
            </a:r>
            <a:r>
              <a:rPr lang="en-US"/>
              <a:t>= c</a:t>
            </a:r>
            <a:r>
              <a:rPr lang="en-US" baseline="-25000"/>
              <a:t>1</a:t>
            </a:r>
          </a:p>
          <a:p>
            <a:r>
              <a:rPr lang="en-US"/>
              <a:t>p’(1) = p’</a:t>
            </a:r>
            <a:r>
              <a:rPr lang="en-US" baseline="-25000"/>
              <a:t>3 </a:t>
            </a:r>
            <a:r>
              <a:rPr lang="en-US"/>
              <a:t>= c</a:t>
            </a:r>
            <a:r>
              <a:rPr lang="en-US" baseline="-25000"/>
              <a:t>1</a:t>
            </a:r>
            <a:r>
              <a:rPr lang="en-US"/>
              <a:t>+2c</a:t>
            </a:r>
            <a:r>
              <a:rPr lang="en-US" baseline="-25000"/>
              <a:t>2</a:t>
            </a:r>
            <a:r>
              <a:rPr lang="en-US"/>
              <a:t>+3c</a:t>
            </a:r>
            <a:r>
              <a:rPr lang="en-US" baseline="-25000"/>
              <a:t>3</a:t>
            </a:r>
          </a:p>
          <a:p>
            <a:endParaRPr lang="en-US" baseline="-250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title"/>
          </p:nvPr>
        </p:nvSpPr>
        <p:spPr>
          <a:xfrm>
            <a:off x="685800" y="609600"/>
            <a:ext cx="7772400" cy="685800"/>
          </a:xfrm>
        </p:spPr>
        <p:txBody>
          <a:bodyPr>
            <a:normAutofit fontScale="90000"/>
          </a:bodyPr>
          <a:lstStyle/>
          <a:p>
            <a:r>
              <a:rPr lang="en-US"/>
              <a:t>Matrix Form</a:t>
            </a:r>
          </a:p>
        </p:txBody>
      </p:sp>
      <p:graphicFrame>
        <p:nvGraphicFramePr>
          <p:cNvPr id="739331" name="Object 3"/>
          <p:cNvGraphicFramePr>
            <a:graphicFrameLocks noChangeAspect="1"/>
          </p:cNvGraphicFramePr>
          <p:nvPr/>
        </p:nvGraphicFramePr>
        <p:xfrm>
          <a:off x="2438400" y="1600200"/>
          <a:ext cx="3409950" cy="1955800"/>
        </p:xfrm>
        <a:graphic>
          <a:graphicData uri="http://schemas.openxmlformats.org/presentationml/2006/ole">
            <p:oleObj spid="_x0000_s11266" name="Equation" r:id="rId3" imgW="1638000" imgH="939600" progId="Equation.3">
              <p:embed/>
            </p:oleObj>
          </a:graphicData>
        </a:graphic>
      </p:graphicFrame>
      <p:sp>
        <p:nvSpPr>
          <p:cNvPr id="739332" name="Text Box 4"/>
          <p:cNvSpPr txBox="1">
            <a:spLocks noChangeArrowheads="1"/>
          </p:cNvSpPr>
          <p:nvPr/>
        </p:nvSpPr>
        <p:spPr bwMode="auto">
          <a:xfrm>
            <a:off x="758825" y="3581400"/>
            <a:ext cx="7251700" cy="457200"/>
          </a:xfrm>
          <a:prstGeom prst="rect">
            <a:avLst/>
          </a:prstGeom>
          <a:noFill/>
          <a:ln w="12700">
            <a:noFill/>
            <a:miter lim="800000"/>
            <a:headEnd type="none" w="sm" len="sm"/>
            <a:tailEnd type="none" w="sm" len="sm"/>
          </a:ln>
          <a:effectLst/>
        </p:spPr>
        <p:txBody>
          <a:bodyPr wrap="none" anchorCtr="1">
            <a:spAutoFit/>
          </a:bodyPr>
          <a:lstStyle/>
          <a:p>
            <a:r>
              <a:rPr lang="en-US"/>
              <a:t>Solving, we find </a:t>
            </a:r>
            <a:r>
              <a:rPr lang="en-US" b="1"/>
              <a:t>c</a:t>
            </a:r>
            <a:r>
              <a:rPr lang="en-US"/>
              <a:t>=</a:t>
            </a:r>
            <a:r>
              <a:rPr lang="en-US" b="1"/>
              <a:t>M</a:t>
            </a:r>
            <a:r>
              <a:rPr lang="en-US" i="1" baseline="-25000"/>
              <a:t>H</a:t>
            </a:r>
            <a:r>
              <a:rPr lang="en-US" b="1"/>
              <a:t>q</a:t>
            </a:r>
            <a:r>
              <a:rPr lang="en-US"/>
              <a:t> where </a:t>
            </a:r>
            <a:r>
              <a:rPr lang="en-US" b="1"/>
              <a:t>M</a:t>
            </a:r>
            <a:r>
              <a:rPr lang="en-US" i="1" baseline="-25000"/>
              <a:t>H </a:t>
            </a:r>
            <a:r>
              <a:rPr lang="en-US"/>
              <a:t>is the Hermite matrix </a:t>
            </a:r>
          </a:p>
        </p:txBody>
      </p:sp>
      <p:graphicFrame>
        <p:nvGraphicFramePr>
          <p:cNvPr id="739333" name="Object 5"/>
          <p:cNvGraphicFramePr>
            <a:graphicFrameLocks noChangeAspect="1"/>
          </p:cNvGraphicFramePr>
          <p:nvPr/>
        </p:nvGraphicFramePr>
        <p:xfrm>
          <a:off x="2362200" y="4222750"/>
          <a:ext cx="3657600" cy="1893888"/>
        </p:xfrm>
        <a:graphic>
          <a:graphicData uri="http://schemas.openxmlformats.org/presentationml/2006/ole">
            <p:oleObj spid="_x0000_s11267" name="Equation" r:id="rId4" imgW="1765080" imgH="914400" progId="Equation.3">
              <p:embed/>
            </p:oleObj>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p:cNvSpPr>
            <a:spLocks noGrp="1" noChangeArrowheads="1"/>
          </p:cNvSpPr>
          <p:nvPr>
            <p:ph type="title"/>
          </p:nvPr>
        </p:nvSpPr>
        <p:spPr/>
        <p:txBody>
          <a:bodyPr/>
          <a:lstStyle/>
          <a:p>
            <a:r>
              <a:rPr lang="en-US"/>
              <a:t>Blending Polynomials</a:t>
            </a:r>
          </a:p>
        </p:txBody>
      </p:sp>
      <p:sp>
        <p:nvSpPr>
          <p:cNvPr id="740355" name="Text Box 3"/>
          <p:cNvSpPr txBox="1">
            <a:spLocks noChangeArrowheads="1"/>
          </p:cNvSpPr>
          <p:nvPr/>
        </p:nvSpPr>
        <p:spPr bwMode="auto">
          <a:xfrm>
            <a:off x="2133600" y="1600200"/>
            <a:ext cx="4114800" cy="519113"/>
          </a:xfrm>
          <a:prstGeom prst="rect">
            <a:avLst/>
          </a:prstGeom>
          <a:noFill/>
          <a:ln w="12700">
            <a:noFill/>
            <a:miter lim="800000"/>
            <a:headEnd type="none" w="sm" len="sm"/>
            <a:tailEnd type="none" w="sm" len="sm"/>
          </a:ln>
          <a:effectLst/>
        </p:spPr>
        <p:txBody>
          <a:bodyPr anchorCtr="1">
            <a:spAutoFit/>
          </a:bodyPr>
          <a:lstStyle/>
          <a:p>
            <a:r>
              <a:rPr lang="en-US" sz="2800"/>
              <a:t>p(u) =</a:t>
            </a:r>
            <a:r>
              <a:rPr lang="en-US" sz="2800" b="1"/>
              <a:t> b(</a:t>
            </a:r>
            <a:r>
              <a:rPr lang="en-US" sz="2800"/>
              <a:t>u</a:t>
            </a:r>
            <a:r>
              <a:rPr lang="en-US" sz="2800" b="1"/>
              <a:t>)</a:t>
            </a:r>
            <a:r>
              <a:rPr lang="en-US" sz="2800" baseline="30000"/>
              <a:t>T</a:t>
            </a:r>
            <a:r>
              <a:rPr lang="en-US" sz="2800" b="1"/>
              <a:t>q</a:t>
            </a:r>
          </a:p>
        </p:txBody>
      </p:sp>
      <p:graphicFrame>
        <p:nvGraphicFramePr>
          <p:cNvPr id="740356" name="Object 4"/>
          <p:cNvGraphicFramePr>
            <a:graphicFrameLocks noChangeAspect="1"/>
          </p:cNvGraphicFramePr>
          <p:nvPr/>
        </p:nvGraphicFramePr>
        <p:xfrm>
          <a:off x="2514600" y="2209800"/>
          <a:ext cx="3124200" cy="2181225"/>
        </p:xfrm>
        <a:graphic>
          <a:graphicData uri="http://schemas.openxmlformats.org/presentationml/2006/ole">
            <p:oleObj spid="_x0000_s12290" name="Equation" r:id="rId3" imgW="1346040" imgH="939600" progId="Equation.3">
              <p:embed/>
            </p:oleObj>
          </a:graphicData>
        </a:graphic>
      </p:graphicFrame>
      <p:sp>
        <p:nvSpPr>
          <p:cNvPr id="740357" name="Text Box 5"/>
          <p:cNvSpPr txBox="1">
            <a:spLocks noChangeArrowheads="1"/>
          </p:cNvSpPr>
          <p:nvPr/>
        </p:nvSpPr>
        <p:spPr bwMode="auto">
          <a:xfrm>
            <a:off x="987425" y="4419600"/>
            <a:ext cx="7302500" cy="1917700"/>
          </a:xfrm>
          <a:prstGeom prst="rect">
            <a:avLst/>
          </a:prstGeom>
          <a:noFill/>
          <a:ln w="12700">
            <a:noFill/>
            <a:miter lim="800000"/>
            <a:headEnd type="none" w="sm" len="sm"/>
            <a:tailEnd type="none" w="sm" len="sm"/>
          </a:ln>
          <a:effectLst/>
        </p:spPr>
        <p:txBody>
          <a:bodyPr wrap="none" anchorCtr="1">
            <a:spAutoFit/>
          </a:bodyPr>
          <a:lstStyle/>
          <a:p>
            <a:r>
              <a:rPr lang="en-US"/>
              <a:t>Although these functions are smooth, the Hermite form</a:t>
            </a:r>
          </a:p>
          <a:p>
            <a:r>
              <a:rPr lang="en-US"/>
              <a:t>is not used directly in Computer Graphics and CAD </a:t>
            </a:r>
          </a:p>
          <a:p>
            <a:r>
              <a:rPr lang="en-US"/>
              <a:t>because we usually have control points but not derivatives</a:t>
            </a:r>
          </a:p>
          <a:p>
            <a:endParaRPr lang="en-US"/>
          </a:p>
          <a:p>
            <a:r>
              <a:rPr lang="en-US"/>
              <a:t>However, the Hermite form is the basis of the Bezier form</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ChangeArrowheads="1"/>
          </p:cNvSpPr>
          <p:nvPr>
            <p:ph type="title"/>
          </p:nvPr>
        </p:nvSpPr>
        <p:spPr>
          <a:xfrm>
            <a:off x="0" y="609600"/>
            <a:ext cx="9144000" cy="914400"/>
          </a:xfrm>
        </p:spPr>
        <p:txBody>
          <a:bodyPr/>
          <a:lstStyle/>
          <a:p>
            <a:r>
              <a:rPr lang="en-US" sz="4000"/>
              <a:t>Parametric and Geometric Continuity</a:t>
            </a:r>
          </a:p>
        </p:txBody>
      </p:sp>
      <p:sp>
        <p:nvSpPr>
          <p:cNvPr id="741379" name="Rectangle 3"/>
          <p:cNvSpPr>
            <a:spLocks noGrp="1" noChangeArrowheads="1"/>
          </p:cNvSpPr>
          <p:nvPr>
            <p:ph type="body" idx="1"/>
          </p:nvPr>
        </p:nvSpPr>
        <p:spPr>
          <a:xfrm>
            <a:off x="685800" y="1752600"/>
            <a:ext cx="7772400" cy="4114800"/>
          </a:xfrm>
        </p:spPr>
        <p:txBody>
          <a:bodyPr/>
          <a:lstStyle/>
          <a:p>
            <a:r>
              <a:rPr lang="en-US" sz="2800"/>
              <a:t>We can require the derivatives of x, y,and z to each be continuous at join points (</a:t>
            </a:r>
            <a:r>
              <a:rPr lang="en-US" sz="2800" i="1"/>
              <a:t>parametric continuity</a:t>
            </a:r>
            <a:r>
              <a:rPr lang="en-US" sz="2800"/>
              <a:t>)</a:t>
            </a:r>
          </a:p>
          <a:p>
            <a:r>
              <a:rPr lang="en-US" sz="2800"/>
              <a:t>Alternately, we can only require that the tangents of the resulting curve be continuous (</a:t>
            </a:r>
            <a:r>
              <a:rPr lang="en-US" sz="2800" i="1"/>
              <a:t>geometry continuity</a:t>
            </a:r>
            <a:r>
              <a:rPr lang="en-US" sz="2800"/>
              <a:t>)</a:t>
            </a:r>
          </a:p>
          <a:p>
            <a:r>
              <a:rPr lang="en-US" sz="2800"/>
              <a:t>The latter gives more flexibility as we have need satisfy only two conditions rather than three at each join point</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p:cNvSpPr>
            <a:spLocks noGrp="1" noChangeArrowheads="1"/>
          </p:cNvSpPr>
          <p:nvPr>
            <p:ph type="title"/>
          </p:nvPr>
        </p:nvSpPr>
        <p:spPr>
          <a:xfrm>
            <a:off x="685800" y="609600"/>
            <a:ext cx="7772400" cy="762000"/>
          </a:xfrm>
        </p:spPr>
        <p:txBody>
          <a:bodyPr/>
          <a:lstStyle/>
          <a:p>
            <a:r>
              <a:rPr lang="en-US"/>
              <a:t>Example</a:t>
            </a:r>
          </a:p>
        </p:txBody>
      </p:sp>
      <p:sp>
        <p:nvSpPr>
          <p:cNvPr id="742403" name="Rectangle 3"/>
          <p:cNvSpPr>
            <a:spLocks noGrp="1" noChangeArrowheads="1"/>
          </p:cNvSpPr>
          <p:nvPr>
            <p:ph type="body" idx="1"/>
          </p:nvPr>
        </p:nvSpPr>
        <p:spPr>
          <a:xfrm>
            <a:off x="533400" y="1524000"/>
            <a:ext cx="7924800" cy="4572000"/>
          </a:xfrm>
        </p:spPr>
        <p:txBody>
          <a:bodyPr/>
          <a:lstStyle/>
          <a:p>
            <a:r>
              <a:rPr lang="en-US"/>
              <a:t>Here the p and q have the same tangents at the ends of the segment but different derivatives</a:t>
            </a:r>
          </a:p>
          <a:p>
            <a:r>
              <a:rPr lang="en-US"/>
              <a:t>Generate different </a:t>
            </a:r>
          </a:p>
          <a:p>
            <a:pPr>
              <a:buFontTx/>
              <a:buNone/>
            </a:pPr>
            <a:r>
              <a:rPr lang="en-US"/>
              <a:t>    Hermite curves</a:t>
            </a:r>
          </a:p>
          <a:p>
            <a:r>
              <a:rPr lang="en-US"/>
              <a:t>This techniques is used</a:t>
            </a:r>
          </a:p>
          <a:p>
            <a:pPr>
              <a:buFontTx/>
              <a:buNone/>
            </a:pPr>
            <a:r>
              <a:rPr lang="en-US"/>
              <a:t>in drawing applications</a:t>
            </a:r>
          </a:p>
        </p:txBody>
      </p:sp>
      <p:pic>
        <p:nvPicPr>
          <p:cNvPr id="742404" name="Picture 4" descr="AN10F16"/>
          <p:cNvPicPr>
            <a:picLocks noChangeAspect="1" noChangeArrowheads="1"/>
          </p:cNvPicPr>
          <p:nvPr/>
        </p:nvPicPr>
        <p:blipFill>
          <a:blip r:embed="rId2"/>
          <a:srcRect/>
          <a:stretch>
            <a:fillRect/>
          </a:stretch>
        </p:blipFill>
        <p:spPr bwMode="auto">
          <a:xfrm>
            <a:off x="5410200" y="2819400"/>
            <a:ext cx="2890838" cy="3124200"/>
          </a:xfrm>
          <a:prstGeom prst="rect">
            <a:avLst/>
          </a:prstGeom>
          <a:noFill/>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426" name="Rectangle 2"/>
          <p:cNvSpPr>
            <a:spLocks noGrp="1" noChangeArrowheads="1"/>
          </p:cNvSpPr>
          <p:nvPr>
            <p:ph type="title"/>
          </p:nvPr>
        </p:nvSpPr>
        <p:spPr>
          <a:xfrm>
            <a:off x="0" y="609600"/>
            <a:ext cx="9144000" cy="838200"/>
          </a:xfrm>
        </p:spPr>
        <p:txBody>
          <a:bodyPr/>
          <a:lstStyle/>
          <a:p>
            <a:r>
              <a:rPr lang="en-US"/>
              <a:t>Higher Dimensional Approximations</a:t>
            </a:r>
          </a:p>
        </p:txBody>
      </p:sp>
      <p:sp>
        <p:nvSpPr>
          <p:cNvPr id="743427" name="Rectangle 3"/>
          <p:cNvSpPr>
            <a:spLocks noGrp="1" noChangeArrowheads="1"/>
          </p:cNvSpPr>
          <p:nvPr>
            <p:ph type="body" idx="1"/>
          </p:nvPr>
        </p:nvSpPr>
        <p:spPr/>
        <p:txBody>
          <a:bodyPr/>
          <a:lstStyle/>
          <a:p>
            <a:pPr marL="190500" indent="-190500">
              <a:lnSpc>
                <a:spcPct val="90000"/>
              </a:lnSpc>
            </a:pPr>
            <a:r>
              <a:rPr lang="en-US" sz="2800"/>
              <a:t>The techniques for both interpolating and Hermite curves can be used with higher dimensional parametric polynomials</a:t>
            </a:r>
          </a:p>
          <a:p>
            <a:pPr marL="190500" indent="-190500">
              <a:lnSpc>
                <a:spcPct val="90000"/>
              </a:lnSpc>
            </a:pPr>
            <a:r>
              <a:rPr lang="en-US" sz="2800"/>
              <a:t>For interpolating form, the resulting matrix becomes increasingly more ill-conditioned and the resulting curves less smooth and more prone to numerical errors</a:t>
            </a:r>
          </a:p>
          <a:p>
            <a:pPr marL="190500" indent="-190500">
              <a:lnSpc>
                <a:spcPct val="90000"/>
              </a:lnSpc>
            </a:pPr>
            <a:r>
              <a:rPr lang="en-US" sz="2800"/>
              <a:t>In both cases, there is more work in rendering the resulting polynomial curves and surfaces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Rectangle 2"/>
          <p:cNvSpPr>
            <a:spLocks noGrp="1" noChangeArrowheads="1"/>
          </p:cNvSpPr>
          <p:nvPr>
            <p:ph type="ctrTitle"/>
          </p:nvPr>
        </p:nvSpPr>
        <p:spPr>
          <a:xfrm>
            <a:off x="838200" y="1752600"/>
            <a:ext cx="7772400" cy="1143000"/>
          </a:xfrm>
        </p:spPr>
        <p:txBody>
          <a:bodyPr>
            <a:normAutofit fontScale="90000"/>
          </a:bodyPr>
          <a:lstStyle/>
          <a:p>
            <a:r>
              <a:rPr lang="en-US"/>
              <a:t>Bezier and Spline Curves and Surfaces</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lstStyle/>
          <a:p>
            <a:r>
              <a:rPr lang="en-US"/>
              <a:t>Objectives</a:t>
            </a:r>
          </a:p>
        </p:txBody>
      </p:sp>
      <p:sp>
        <p:nvSpPr>
          <p:cNvPr id="745475" name="Rectangle 3"/>
          <p:cNvSpPr>
            <a:spLocks noGrp="1" noChangeArrowheads="1"/>
          </p:cNvSpPr>
          <p:nvPr>
            <p:ph type="body" idx="1"/>
          </p:nvPr>
        </p:nvSpPr>
        <p:spPr/>
        <p:txBody>
          <a:bodyPr/>
          <a:lstStyle/>
          <a:p>
            <a:r>
              <a:rPr lang="en-US"/>
              <a:t>Introduce the Bezier curves and surfaces</a:t>
            </a:r>
          </a:p>
          <a:p>
            <a:r>
              <a:rPr lang="en-US"/>
              <a:t>Derive the required matrices</a:t>
            </a:r>
          </a:p>
          <a:p>
            <a:r>
              <a:rPr lang="en-US"/>
              <a:t>Introduce the B-spline and compare it to the standard cubic Bezier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7576</TotalTime>
  <Words>5240</Words>
  <Application>Microsoft Office PowerPoint</Application>
  <PresentationFormat>On-screen Show (4:3)</PresentationFormat>
  <Paragraphs>830</Paragraphs>
  <Slides>112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112</vt:i4>
      </vt:variant>
    </vt:vector>
  </HeadingPairs>
  <TitlesOfParts>
    <vt:vector size="114" baseType="lpstr">
      <vt:lpstr>Office Theme</vt:lpstr>
      <vt:lpstr>Equation</vt:lpstr>
      <vt:lpstr>6TH SEMESTER - COMPUTER GRAPHICS AND VISUALIZATION (18CS62)   MODULE-5 INPUT AND INTERACTION ,CURVES AND COMPUTER ANIMATION</vt:lpstr>
      <vt:lpstr>Input and Interaction</vt:lpstr>
      <vt:lpstr>Slide 3</vt:lpstr>
      <vt:lpstr>1. Interaction</vt:lpstr>
      <vt:lpstr>Slide 5</vt:lpstr>
      <vt:lpstr>2. Input Devices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3. Clients and Servers</vt:lpstr>
      <vt:lpstr>4. Display Lists</vt:lpstr>
      <vt:lpstr>Slide 21</vt:lpstr>
      <vt:lpstr>Slide 22</vt:lpstr>
      <vt:lpstr>Slide 23</vt:lpstr>
      <vt:lpstr>Slide 24</vt:lpstr>
      <vt:lpstr>Slide 25</vt:lpstr>
      <vt:lpstr>Slide 26</vt:lpstr>
      <vt:lpstr>5. Programming Event-Driven Input</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6. Menus</vt:lpstr>
      <vt:lpstr>Slide 43</vt:lpstr>
      <vt:lpstr>Slide 44</vt:lpstr>
      <vt:lpstr>7. Picking</vt:lpstr>
      <vt:lpstr>8. A Simple Paint Program</vt:lpstr>
      <vt:lpstr>Slide 47</vt:lpstr>
      <vt:lpstr>9. Animating Interactive Programs</vt:lpstr>
      <vt:lpstr>Slide 49</vt:lpstr>
      <vt:lpstr>Slide 50</vt:lpstr>
      <vt:lpstr>Slide 51</vt:lpstr>
      <vt:lpstr>Slide 52</vt:lpstr>
      <vt:lpstr>Slide 53</vt:lpstr>
      <vt:lpstr>Slide 54</vt:lpstr>
      <vt:lpstr>10. Design of Interactive Programs</vt:lpstr>
      <vt:lpstr>Slide 56</vt:lpstr>
      <vt:lpstr>Slide 57</vt:lpstr>
      <vt:lpstr>Writing Modes(LOGIC OPERATIONS)</vt:lpstr>
      <vt:lpstr>XOR write</vt:lpstr>
      <vt:lpstr>Curves and Surfaces</vt:lpstr>
      <vt:lpstr>Objectives</vt:lpstr>
      <vt:lpstr>Escaping Flatland</vt:lpstr>
      <vt:lpstr>Modeling with Curves</vt:lpstr>
      <vt:lpstr>What Makes a Good Representation?</vt:lpstr>
      <vt:lpstr>Explicit Representation</vt:lpstr>
      <vt:lpstr>Implicit Representation</vt:lpstr>
      <vt:lpstr>Algebraic Surface</vt:lpstr>
      <vt:lpstr>Parametric Curves</vt:lpstr>
      <vt:lpstr>Selecting Functions</vt:lpstr>
      <vt:lpstr>Parametric Lines</vt:lpstr>
      <vt:lpstr>Parametric Surfaces</vt:lpstr>
      <vt:lpstr>Normals</vt:lpstr>
      <vt:lpstr>Parametric Planes</vt:lpstr>
      <vt:lpstr>Parametric Sphere</vt:lpstr>
      <vt:lpstr>Curve Segments</vt:lpstr>
      <vt:lpstr>Parametric Polynomial Curves</vt:lpstr>
      <vt:lpstr>Why Polynomials</vt:lpstr>
      <vt:lpstr>Cubic Parametric Polynomials</vt:lpstr>
      <vt:lpstr>Cubic Polynomial Surfaces</vt:lpstr>
      <vt:lpstr>Matrix-Vector  Form</vt:lpstr>
      <vt:lpstr>Interpolating Curve</vt:lpstr>
      <vt:lpstr>Interpolation Equations</vt:lpstr>
      <vt:lpstr>Interpolation Matrix</vt:lpstr>
      <vt:lpstr>Interpolating Multiple Segments</vt:lpstr>
      <vt:lpstr>Blending Functions</vt:lpstr>
      <vt:lpstr>Blending Functions</vt:lpstr>
      <vt:lpstr>Interpolating Patch</vt:lpstr>
      <vt:lpstr>Matrix Form</vt:lpstr>
      <vt:lpstr>Blending Patches</vt:lpstr>
      <vt:lpstr>Other Types of Curves and Surfaces</vt:lpstr>
      <vt:lpstr>Hermite Form</vt:lpstr>
      <vt:lpstr>Equations</vt:lpstr>
      <vt:lpstr>Matrix Form</vt:lpstr>
      <vt:lpstr>Blending Polynomials</vt:lpstr>
      <vt:lpstr>Parametric and Geometric Continuity</vt:lpstr>
      <vt:lpstr>Example</vt:lpstr>
      <vt:lpstr>Higher Dimensional Approximations</vt:lpstr>
      <vt:lpstr>Bezier and Spline Curves and Surfaces</vt:lpstr>
      <vt:lpstr>Objectives</vt:lpstr>
      <vt:lpstr>Bezier’s Idea</vt:lpstr>
      <vt:lpstr>Approximating Derivatives</vt:lpstr>
      <vt:lpstr>Equations</vt:lpstr>
      <vt:lpstr>Bezier Matrix</vt:lpstr>
      <vt:lpstr>Blending Functions</vt:lpstr>
      <vt:lpstr>Bernstein Polynomials</vt:lpstr>
      <vt:lpstr>Convex Hull Property</vt:lpstr>
      <vt:lpstr>Bezier Patches</vt:lpstr>
      <vt:lpstr>Analysis</vt:lpstr>
      <vt:lpstr>B-Splines</vt:lpstr>
      <vt:lpstr>Cubic B-spline</vt:lpstr>
      <vt:lpstr>Blending Functions</vt:lpstr>
      <vt:lpstr>B-Spline Patches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admin</cp:lastModifiedBy>
  <cp:revision>6</cp:revision>
  <dcterms:created xsi:type="dcterms:W3CDTF">2006-08-16T00:00:00Z</dcterms:created>
  <dcterms:modified xsi:type="dcterms:W3CDTF">2021-07-13T08:26:11Z</dcterms:modified>
</cp:coreProperties>
</file>