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70" r:id="rId14"/>
    <p:sldId id="269" r:id="rId15"/>
    <p:sldId id="271" r:id="rId16"/>
    <p:sldId id="272"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2288" autoAdjust="0"/>
  </p:normalViewPr>
  <p:slideViewPr>
    <p:cSldViewPr snapToGrid="0">
      <p:cViewPr>
        <p:scale>
          <a:sx n="76" d="100"/>
          <a:sy n="76" d="100"/>
        </p:scale>
        <p:origin x="946"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ghavendra Babu" userId="73e53ba66af4b02e" providerId="LiveId" clId="{D1E148DB-303C-4AA1-8122-C183BACDD00F}"/>
    <pc:docChg chg="delSld modSld">
      <pc:chgData name="Raghavendra Babu" userId="73e53ba66af4b02e" providerId="LiveId" clId="{D1E148DB-303C-4AA1-8122-C183BACDD00F}" dt="2024-04-30T03:23:06.488" v="1" actId="2696"/>
      <pc:docMkLst>
        <pc:docMk/>
      </pc:docMkLst>
      <pc:sldChg chg="modSp mod">
        <pc:chgData name="Raghavendra Babu" userId="73e53ba66af4b02e" providerId="LiveId" clId="{D1E148DB-303C-4AA1-8122-C183BACDD00F}" dt="2024-04-30T03:20:34.474" v="0" actId="123"/>
        <pc:sldMkLst>
          <pc:docMk/>
          <pc:sldMk cId="637440897" sldId="259"/>
        </pc:sldMkLst>
        <pc:spChg chg="mod">
          <ac:chgData name="Raghavendra Babu" userId="73e53ba66af4b02e" providerId="LiveId" clId="{D1E148DB-303C-4AA1-8122-C183BACDD00F}" dt="2024-04-30T03:20:34.474" v="0" actId="123"/>
          <ac:spMkLst>
            <pc:docMk/>
            <pc:sldMk cId="637440897" sldId="259"/>
            <ac:spMk id="3" creationId="{08E250E0-7694-04EA-6F9C-1C6AE8B6BAA5}"/>
          </ac:spMkLst>
        </pc:spChg>
      </pc:sldChg>
      <pc:sldChg chg="del">
        <pc:chgData name="Raghavendra Babu" userId="73e53ba66af4b02e" providerId="LiveId" clId="{D1E148DB-303C-4AA1-8122-C183BACDD00F}" dt="2024-04-30T03:23:06.488" v="1" actId="2696"/>
        <pc:sldMkLst>
          <pc:docMk/>
          <pc:sldMk cId="1641138995" sldId="263"/>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BA2C2F-30C2-72A5-9145-A76D779A740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C85D172-789B-5864-3B5E-B5E8267541D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F627711-C20A-0C0F-2937-6290A019CE59}"/>
              </a:ext>
            </a:extLst>
          </p:cNvPr>
          <p:cNvSpPr>
            <a:spLocks noGrp="1"/>
          </p:cNvSpPr>
          <p:nvPr>
            <p:ph type="dt" sz="half" idx="10"/>
          </p:nvPr>
        </p:nvSpPr>
        <p:spPr/>
        <p:txBody>
          <a:bodyPr/>
          <a:lstStyle/>
          <a:p>
            <a:fld id="{89281368-A19E-4090-A5ED-123463AAA184}" type="datetimeFigureOut">
              <a:rPr lang="en-IN" smtClean="0"/>
              <a:t>01-05-2024</a:t>
            </a:fld>
            <a:endParaRPr lang="en-IN"/>
          </a:p>
        </p:txBody>
      </p:sp>
      <p:sp>
        <p:nvSpPr>
          <p:cNvPr id="5" name="Footer Placeholder 4">
            <a:extLst>
              <a:ext uri="{FF2B5EF4-FFF2-40B4-BE49-F238E27FC236}">
                <a16:creationId xmlns:a16="http://schemas.microsoft.com/office/drawing/2014/main" id="{C139E86B-6723-3BD1-C41D-6487D180383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2E80CC1-2990-F148-A60C-D8117B3A2C22}"/>
              </a:ext>
            </a:extLst>
          </p:cNvPr>
          <p:cNvSpPr>
            <a:spLocks noGrp="1"/>
          </p:cNvSpPr>
          <p:nvPr>
            <p:ph type="sldNum" sz="quarter" idx="12"/>
          </p:nvPr>
        </p:nvSpPr>
        <p:spPr/>
        <p:txBody>
          <a:bodyPr/>
          <a:lstStyle/>
          <a:p>
            <a:fld id="{4AD5793F-FC8E-449A-8C3A-2342944D2339}" type="slidenum">
              <a:rPr lang="en-IN" smtClean="0"/>
              <a:t>‹#›</a:t>
            </a:fld>
            <a:endParaRPr lang="en-IN"/>
          </a:p>
        </p:txBody>
      </p:sp>
    </p:spTree>
    <p:extLst>
      <p:ext uri="{BB962C8B-B14F-4D97-AF65-F5344CB8AC3E}">
        <p14:creationId xmlns:p14="http://schemas.microsoft.com/office/powerpoint/2010/main" val="11215250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5DAB4-118F-585D-2CD5-B464A5B9745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E1624B6-014B-1685-B284-66DA4B7D0E8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A0E894C-A082-47C3-68AA-1EB9C8490B2E}"/>
              </a:ext>
            </a:extLst>
          </p:cNvPr>
          <p:cNvSpPr>
            <a:spLocks noGrp="1"/>
          </p:cNvSpPr>
          <p:nvPr>
            <p:ph type="dt" sz="half" idx="10"/>
          </p:nvPr>
        </p:nvSpPr>
        <p:spPr/>
        <p:txBody>
          <a:bodyPr/>
          <a:lstStyle/>
          <a:p>
            <a:fld id="{89281368-A19E-4090-A5ED-123463AAA184}" type="datetimeFigureOut">
              <a:rPr lang="en-IN" smtClean="0"/>
              <a:t>01-05-2024</a:t>
            </a:fld>
            <a:endParaRPr lang="en-IN"/>
          </a:p>
        </p:txBody>
      </p:sp>
      <p:sp>
        <p:nvSpPr>
          <p:cNvPr id="5" name="Footer Placeholder 4">
            <a:extLst>
              <a:ext uri="{FF2B5EF4-FFF2-40B4-BE49-F238E27FC236}">
                <a16:creationId xmlns:a16="http://schemas.microsoft.com/office/drawing/2014/main" id="{243408DE-ACC4-FC98-48AF-C0B74677249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DE76FB3-8CD7-ECF4-3495-F062387905BA}"/>
              </a:ext>
            </a:extLst>
          </p:cNvPr>
          <p:cNvSpPr>
            <a:spLocks noGrp="1"/>
          </p:cNvSpPr>
          <p:nvPr>
            <p:ph type="sldNum" sz="quarter" idx="12"/>
          </p:nvPr>
        </p:nvSpPr>
        <p:spPr/>
        <p:txBody>
          <a:bodyPr/>
          <a:lstStyle/>
          <a:p>
            <a:fld id="{4AD5793F-FC8E-449A-8C3A-2342944D2339}" type="slidenum">
              <a:rPr lang="en-IN" smtClean="0"/>
              <a:t>‹#›</a:t>
            </a:fld>
            <a:endParaRPr lang="en-IN"/>
          </a:p>
        </p:txBody>
      </p:sp>
    </p:spTree>
    <p:extLst>
      <p:ext uri="{BB962C8B-B14F-4D97-AF65-F5344CB8AC3E}">
        <p14:creationId xmlns:p14="http://schemas.microsoft.com/office/powerpoint/2010/main" val="16964093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51B06BB-4AEC-46B4-CD91-EBE6802AD64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FD947F8-E88F-C2A0-AF8C-54275CBE633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662B403-588B-F2B6-C2EB-BAE30C302854}"/>
              </a:ext>
            </a:extLst>
          </p:cNvPr>
          <p:cNvSpPr>
            <a:spLocks noGrp="1"/>
          </p:cNvSpPr>
          <p:nvPr>
            <p:ph type="dt" sz="half" idx="10"/>
          </p:nvPr>
        </p:nvSpPr>
        <p:spPr/>
        <p:txBody>
          <a:bodyPr/>
          <a:lstStyle/>
          <a:p>
            <a:fld id="{89281368-A19E-4090-A5ED-123463AAA184}" type="datetimeFigureOut">
              <a:rPr lang="en-IN" smtClean="0"/>
              <a:t>01-05-2024</a:t>
            </a:fld>
            <a:endParaRPr lang="en-IN"/>
          </a:p>
        </p:txBody>
      </p:sp>
      <p:sp>
        <p:nvSpPr>
          <p:cNvPr id="5" name="Footer Placeholder 4">
            <a:extLst>
              <a:ext uri="{FF2B5EF4-FFF2-40B4-BE49-F238E27FC236}">
                <a16:creationId xmlns:a16="http://schemas.microsoft.com/office/drawing/2014/main" id="{4C30753C-265B-8B4B-5488-AE507472DAF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B5A5E99-78EC-161F-DD29-2EFE783214DA}"/>
              </a:ext>
            </a:extLst>
          </p:cNvPr>
          <p:cNvSpPr>
            <a:spLocks noGrp="1"/>
          </p:cNvSpPr>
          <p:nvPr>
            <p:ph type="sldNum" sz="quarter" idx="12"/>
          </p:nvPr>
        </p:nvSpPr>
        <p:spPr/>
        <p:txBody>
          <a:bodyPr/>
          <a:lstStyle/>
          <a:p>
            <a:fld id="{4AD5793F-FC8E-449A-8C3A-2342944D2339}" type="slidenum">
              <a:rPr lang="en-IN" smtClean="0"/>
              <a:t>‹#›</a:t>
            </a:fld>
            <a:endParaRPr lang="en-IN"/>
          </a:p>
        </p:txBody>
      </p:sp>
    </p:spTree>
    <p:extLst>
      <p:ext uri="{BB962C8B-B14F-4D97-AF65-F5344CB8AC3E}">
        <p14:creationId xmlns:p14="http://schemas.microsoft.com/office/powerpoint/2010/main" val="38139961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20914-F718-7BF1-EEF5-80FDF97C9F0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FC3E77E-E76F-B08E-C587-DE9A0308CD7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5E2A87E-0A77-A9AE-FD31-390C2C38B3A8}"/>
              </a:ext>
            </a:extLst>
          </p:cNvPr>
          <p:cNvSpPr>
            <a:spLocks noGrp="1"/>
          </p:cNvSpPr>
          <p:nvPr>
            <p:ph type="dt" sz="half" idx="10"/>
          </p:nvPr>
        </p:nvSpPr>
        <p:spPr/>
        <p:txBody>
          <a:bodyPr/>
          <a:lstStyle/>
          <a:p>
            <a:fld id="{89281368-A19E-4090-A5ED-123463AAA184}" type="datetimeFigureOut">
              <a:rPr lang="en-IN" smtClean="0"/>
              <a:t>01-05-2024</a:t>
            </a:fld>
            <a:endParaRPr lang="en-IN"/>
          </a:p>
        </p:txBody>
      </p:sp>
      <p:sp>
        <p:nvSpPr>
          <p:cNvPr id="5" name="Footer Placeholder 4">
            <a:extLst>
              <a:ext uri="{FF2B5EF4-FFF2-40B4-BE49-F238E27FC236}">
                <a16:creationId xmlns:a16="http://schemas.microsoft.com/office/drawing/2014/main" id="{8C9C8DB5-7830-1306-37F6-C7D3E5D7E6A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7AF7885-C359-AA43-52DC-665A2480F962}"/>
              </a:ext>
            </a:extLst>
          </p:cNvPr>
          <p:cNvSpPr>
            <a:spLocks noGrp="1"/>
          </p:cNvSpPr>
          <p:nvPr>
            <p:ph type="sldNum" sz="quarter" idx="12"/>
          </p:nvPr>
        </p:nvSpPr>
        <p:spPr/>
        <p:txBody>
          <a:bodyPr/>
          <a:lstStyle/>
          <a:p>
            <a:fld id="{4AD5793F-FC8E-449A-8C3A-2342944D2339}" type="slidenum">
              <a:rPr lang="en-IN" smtClean="0"/>
              <a:t>‹#›</a:t>
            </a:fld>
            <a:endParaRPr lang="en-IN"/>
          </a:p>
        </p:txBody>
      </p:sp>
    </p:spTree>
    <p:extLst>
      <p:ext uri="{BB962C8B-B14F-4D97-AF65-F5344CB8AC3E}">
        <p14:creationId xmlns:p14="http://schemas.microsoft.com/office/powerpoint/2010/main" val="32793100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A23F3-15EA-D1E9-DEB3-0489159C916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8FE79E1-6DD9-051F-89C7-914C547611E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5667FEC-E062-D120-CD24-5C73DB581AA8}"/>
              </a:ext>
            </a:extLst>
          </p:cNvPr>
          <p:cNvSpPr>
            <a:spLocks noGrp="1"/>
          </p:cNvSpPr>
          <p:nvPr>
            <p:ph type="dt" sz="half" idx="10"/>
          </p:nvPr>
        </p:nvSpPr>
        <p:spPr/>
        <p:txBody>
          <a:bodyPr/>
          <a:lstStyle/>
          <a:p>
            <a:fld id="{89281368-A19E-4090-A5ED-123463AAA184}" type="datetimeFigureOut">
              <a:rPr lang="en-IN" smtClean="0"/>
              <a:t>01-05-2024</a:t>
            </a:fld>
            <a:endParaRPr lang="en-IN"/>
          </a:p>
        </p:txBody>
      </p:sp>
      <p:sp>
        <p:nvSpPr>
          <p:cNvPr id="5" name="Footer Placeholder 4">
            <a:extLst>
              <a:ext uri="{FF2B5EF4-FFF2-40B4-BE49-F238E27FC236}">
                <a16:creationId xmlns:a16="http://schemas.microsoft.com/office/drawing/2014/main" id="{3E0C2C6F-A287-EF16-7F9A-55A7E725153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A8318A9-F264-0A38-175E-444BFD1DA20E}"/>
              </a:ext>
            </a:extLst>
          </p:cNvPr>
          <p:cNvSpPr>
            <a:spLocks noGrp="1"/>
          </p:cNvSpPr>
          <p:nvPr>
            <p:ph type="sldNum" sz="quarter" idx="12"/>
          </p:nvPr>
        </p:nvSpPr>
        <p:spPr/>
        <p:txBody>
          <a:bodyPr/>
          <a:lstStyle/>
          <a:p>
            <a:fld id="{4AD5793F-FC8E-449A-8C3A-2342944D2339}" type="slidenum">
              <a:rPr lang="en-IN" smtClean="0"/>
              <a:t>‹#›</a:t>
            </a:fld>
            <a:endParaRPr lang="en-IN"/>
          </a:p>
        </p:txBody>
      </p:sp>
    </p:spTree>
    <p:extLst>
      <p:ext uri="{BB962C8B-B14F-4D97-AF65-F5344CB8AC3E}">
        <p14:creationId xmlns:p14="http://schemas.microsoft.com/office/powerpoint/2010/main" val="31757726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CA27D6-C3E2-D00B-7D7E-9D83D6A2A7E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4573E5C-147C-3539-C2F8-2104BAE84C7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5B1E2C9-E979-C654-3E0F-F90F1EF7134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DA6397B-A098-75E1-A836-59772CC7BA04}"/>
              </a:ext>
            </a:extLst>
          </p:cNvPr>
          <p:cNvSpPr>
            <a:spLocks noGrp="1"/>
          </p:cNvSpPr>
          <p:nvPr>
            <p:ph type="dt" sz="half" idx="10"/>
          </p:nvPr>
        </p:nvSpPr>
        <p:spPr/>
        <p:txBody>
          <a:bodyPr/>
          <a:lstStyle/>
          <a:p>
            <a:fld id="{89281368-A19E-4090-A5ED-123463AAA184}" type="datetimeFigureOut">
              <a:rPr lang="en-IN" smtClean="0"/>
              <a:t>01-05-2024</a:t>
            </a:fld>
            <a:endParaRPr lang="en-IN"/>
          </a:p>
        </p:txBody>
      </p:sp>
      <p:sp>
        <p:nvSpPr>
          <p:cNvPr id="6" name="Footer Placeholder 5">
            <a:extLst>
              <a:ext uri="{FF2B5EF4-FFF2-40B4-BE49-F238E27FC236}">
                <a16:creationId xmlns:a16="http://schemas.microsoft.com/office/drawing/2014/main" id="{57FC74AF-4E6E-7279-7A0A-F6DB7C83720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8343825-A0CB-12D0-F05C-7788AC5BC724}"/>
              </a:ext>
            </a:extLst>
          </p:cNvPr>
          <p:cNvSpPr>
            <a:spLocks noGrp="1"/>
          </p:cNvSpPr>
          <p:nvPr>
            <p:ph type="sldNum" sz="quarter" idx="12"/>
          </p:nvPr>
        </p:nvSpPr>
        <p:spPr/>
        <p:txBody>
          <a:bodyPr/>
          <a:lstStyle/>
          <a:p>
            <a:fld id="{4AD5793F-FC8E-449A-8C3A-2342944D2339}" type="slidenum">
              <a:rPr lang="en-IN" smtClean="0"/>
              <a:t>‹#›</a:t>
            </a:fld>
            <a:endParaRPr lang="en-IN"/>
          </a:p>
        </p:txBody>
      </p:sp>
    </p:spTree>
    <p:extLst>
      <p:ext uri="{BB962C8B-B14F-4D97-AF65-F5344CB8AC3E}">
        <p14:creationId xmlns:p14="http://schemas.microsoft.com/office/powerpoint/2010/main" val="25087629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3FCB1E-91A6-DC80-42D5-01955AB6E7C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73668C4-5632-4FD1-FD4D-BCA0B8848EB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BA2B2D3-C1F3-C634-DA37-646B9DFEEDC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57F70F8-CAF9-2DFC-8F6B-C5275F52719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0C634F9-7EE9-B0BD-FDC2-672F174F69B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74C0AB3-46AA-F76B-EC41-B3C1F21CFA96}"/>
              </a:ext>
            </a:extLst>
          </p:cNvPr>
          <p:cNvSpPr>
            <a:spLocks noGrp="1"/>
          </p:cNvSpPr>
          <p:nvPr>
            <p:ph type="dt" sz="half" idx="10"/>
          </p:nvPr>
        </p:nvSpPr>
        <p:spPr/>
        <p:txBody>
          <a:bodyPr/>
          <a:lstStyle/>
          <a:p>
            <a:fld id="{89281368-A19E-4090-A5ED-123463AAA184}" type="datetimeFigureOut">
              <a:rPr lang="en-IN" smtClean="0"/>
              <a:t>01-05-2024</a:t>
            </a:fld>
            <a:endParaRPr lang="en-IN"/>
          </a:p>
        </p:txBody>
      </p:sp>
      <p:sp>
        <p:nvSpPr>
          <p:cNvPr id="8" name="Footer Placeholder 7">
            <a:extLst>
              <a:ext uri="{FF2B5EF4-FFF2-40B4-BE49-F238E27FC236}">
                <a16:creationId xmlns:a16="http://schemas.microsoft.com/office/drawing/2014/main" id="{BD0336B2-F16B-F473-5B31-7057677AA16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3144013-960F-5DE8-1582-C03B734177B4}"/>
              </a:ext>
            </a:extLst>
          </p:cNvPr>
          <p:cNvSpPr>
            <a:spLocks noGrp="1"/>
          </p:cNvSpPr>
          <p:nvPr>
            <p:ph type="sldNum" sz="quarter" idx="12"/>
          </p:nvPr>
        </p:nvSpPr>
        <p:spPr/>
        <p:txBody>
          <a:bodyPr/>
          <a:lstStyle/>
          <a:p>
            <a:fld id="{4AD5793F-FC8E-449A-8C3A-2342944D2339}" type="slidenum">
              <a:rPr lang="en-IN" smtClean="0"/>
              <a:t>‹#›</a:t>
            </a:fld>
            <a:endParaRPr lang="en-IN"/>
          </a:p>
        </p:txBody>
      </p:sp>
    </p:spTree>
    <p:extLst>
      <p:ext uri="{BB962C8B-B14F-4D97-AF65-F5344CB8AC3E}">
        <p14:creationId xmlns:p14="http://schemas.microsoft.com/office/powerpoint/2010/main" val="24468214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845612-455A-EF7B-0238-BBBBC38C268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87AADF3-3DA7-6870-4BBE-B1CC5EC9BB6E}"/>
              </a:ext>
            </a:extLst>
          </p:cNvPr>
          <p:cNvSpPr>
            <a:spLocks noGrp="1"/>
          </p:cNvSpPr>
          <p:nvPr>
            <p:ph type="dt" sz="half" idx="10"/>
          </p:nvPr>
        </p:nvSpPr>
        <p:spPr/>
        <p:txBody>
          <a:bodyPr/>
          <a:lstStyle/>
          <a:p>
            <a:fld id="{89281368-A19E-4090-A5ED-123463AAA184}" type="datetimeFigureOut">
              <a:rPr lang="en-IN" smtClean="0"/>
              <a:t>01-05-2024</a:t>
            </a:fld>
            <a:endParaRPr lang="en-IN"/>
          </a:p>
        </p:txBody>
      </p:sp>
      <p:sp>
        <p:nvSpPr>
          <p:cNvPr id="4" name="Footer Placeholder 3">
            <a:extLst>
              <a:ext uri="{FF2B5EF4-FFF2-40B4-BE49-F238E27FC236}">
                <a16:creationId xmlns:a16="http://schemas.microsoft.com/office/drawing/2014/main" id="{096C8BF5-91F4-CCBD-F159-2C100200E99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5E53BF9-6D50-7A01-A5BE-473B3259C36B}"/>
              </a:ext>
            </a:extLst>
          </p:cNvPr>
          <p:cNvSpPr>
            <a:spLocks noGrp="1"/>
          </p:cNvSpPr>
          <p:nvPr>
            <p:ph type="sldNum" sz="quarter" idx="12"/>
          </p:nvPr>
        </p:nvSpPr>
        <p:spPr/>
        <p:txBody>
          <a:bodyPr/>
          <a:lstStyle/>
          <a:p>
            <a:fld id="{4AD5793F-FC8E-449A-8C3A-2342944D2339}" type="slidenum">
              <a:rPr lang="en-IN" smtClean="0"/>
              <a:t>‹#›</a:t>
            </a:fld>
            <a:endParaRPr lang="en-IN"/>
          </a:p>
        </p:txBody>
      </p:sp>
    </p:spTree>
    <p:extLst>
      <p:ext uri="{BB962C8B-B14F-4D97-AF65-F5344CB8AC3E}">
        <p14:creationId xmlns:p14="http://schemas.microsoft.com/office/powerpoint/2010/main" val="40067995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988108E-0861-99D1-9559-EB2D16D2C065}"/>
              </a:ext>
            </a:extLst>
          </p:cNvPr>
          <p:cNvSpPr>
            <a:spLocks noGrp="1"/>
          </p:cNvSpPr>
          <p:nvPr>
            <p:ph type="dt" sz="half" idx="10"/>
          </p:nvPr>
        </p:nvSpPr>
        <p:spPr/>
        <p:txBody>
          <a:bodyPr/>
          <a:lstStyle/>
          <a:p>
            <a:fld id="{89281368-A19E-4090-A5ED-123463AAA184}" type="datetimeFigureOut">
              <a:rPr lang="en-IN" smtClean="0"/>
              <a:t>01-05-2024</a:t>
            </a:fld>
            <a:endParaRPr lang="en-IN"/>
          </a:p>
        </p:txBody>
      </p:sp>
      <p:sp>
        <p:nvSpPr>
          <p:cNvPr id="3" name="Footer Placeholder 2">
            <a:extLst>
              <a:ext uri="{FF2B5EF4-FFF2-40B4-BE49-F238E27FC236}">
                <a16:creationId xmlns:a16="http://schemas.microsoft.com/office/drawing/2014/main" id="{59EBE40C-9CB6-7432-3FBC-0EBFC45A5B7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7CA3455-AF86-FB23-88A5-42BFD359D0AD}"/>
              </a:ext>
            </a:extLst>
          </p:cNvPr>
          <p:cNvSpPr>
            <a:spLocks noGrp="1"/>
          </p:cNvSpPr>
          <p:nvPr>
            <p:ph type="sldNum" sz="quarter" idx="12"/>
          </p:nvPr>
        </p:nvSpPr>
        <p:spPr/>
        <p:txBody>
          <a:bodyPr/>
          <a:lstStyle/>
          <a:p>
            <a:fld id="{4AD5793F-FC8E-449A-8C3A-2342944D2339}" type="slidenum">
              <a:rPr lang="en-IN" smtClean="0"/>
              <a:t>‹#›</a:t>
            </a:fld>
            <a:endParaRPr lang="en-IN"/>
          </a:p>
        </p:txBody>
      </p:sp>
    </p:spTree>
    <p:extLst>
      <p:ext uri="{BB962C8B-B14F-4D97-AF65-F5344CB8AC3E}">
        <p14:creationId xmlns:p14="http://schemas.microsoft.com/office/powerpoint/2010/main" val="23999135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44C1B2-D013-F70E-510E-1FC9111723B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CDCB0A4-E773-077E-D90A-701CF249A89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97CEAD5-125E-42D5-4044-5A9426F101E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F28E776-9CF9-EEF4-F605-9C654A5C8B5B}"/>
              </a:ext>
            </a:extLst>
          </p:cNvPr>
          <p:cNvSpPr>
            <a:spLocks noGrp="1"/>
          </p:cNvSpPr>
          <p:nvPr>
            <p:ph type="dt" sz="half" idx="10"/>
          </p:nvPr>
        </p:nvSpPr>
        <p:spPr/>
        <p:txBody>
          <a:bodyPr/>
          <a:lstStyle/>
          <a:p>
            <a:fld id="{89281368-A19E-4090-A5ED-123463AAA184}" type="datetimeFigureOut">
              <a:rPr lang="en-IN" smtClean="0"/>
              <a:t>01-05-2024</a:t>
            </a:fld>
            <a:endParaRPr lang="en-IN"/>
          </a:p>
        </p:txBody>
      </p:sp>
      <p:sp>
        <p:nvSpPr>
          <p:cNvPr id="6" name="Footer Placeholder 5">
            <a:extLst>
              <a:ext uri="{FF2B5EF4-FFF2-40B4-BE49-F238E27FC236}">
                <a16:creationId xmlns:a16="http://schemas.microsoft.com/office/drawing/2014/main" id="{D840EAF8-B28B-A786-C2DD-2EDE59811F3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3D5B489-5C16-B00A-D447-DF3F85E3AA1C}"/>
              </a:ext>
            </a:extLst>
          </p:cNvPr>
          <p:cNvSpPr>
            <a:spLocks noGrp="1"/>
          </p:cNvSpPr>
          <p:nvPr>
            <p:ph type="sldNum" sz="quarter" idx="12"/>
          </p:nvPr>
        </p:nvSpPr>
        <p:spPr/>
        <p:txBody>
          <a:bodyPr/>
          <a:lstStyle/>
          <a:p>
            <a:fld id="{4AD5793F-FC8E-449A-8C3A-2342944D2339}" type="slidenum">
              <a:rPr lang="en-IN" smtClean="0"/>
              <a:t>‹#›</a:t>
            </a:fld>
            <a:endParaRPr lang="en-IN"/>
          </a:p>
        </p:txBody>
      </p:sp>
    </p:spTree>
    <p:extLst>
      <p:ext uri="{BB962C8B-B14F-4D97-AF65-F5344CB8AC3E}">
        <p14:creationId xmlns:p14="http://schemas.microsoft.com/office/powerpoint/2010/main" val="33740868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E40258-7E3A-0978-960A-4A7E01BFB3E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E7CC8F4-E526-0D29-C1A2-E00A76AE116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79A59A7-FBE3-579E-ED8C-60A80D3C5E6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8196EFD-15A7-F9FF-7548-44A6A1042726}"/>
              </a:ext>
            </a:extLst>
          </p:cNvPr>
          <p:cNvSpPr>
            <a:spLocks noGrp="1"/>
          </p:cNvSpPr>
          <p:nvPr>
            <p:ph type="dt" sz="half" idx="10"/>
          </p:nvPr>
        </p:nvSpPr>
        <p:spPr/>
        <p:txBody>
          <a:bodyPr/>
          <a:lstStyle/>
          <a:p>
            <a:fld id="{89281368-A19E-4090-A5ED-123463AAA184}" type="datetimeFigureOut">
              <a:rPr lang="en-IN" smtClean="0"/>
              <a:t>01-05-2024</a:t>
            </a:fld>
            <a:endParaRPr lang="en-IN"/>
          </a:p>
        </p:txBody>
      </p:sp>
      <p:sp>
        <p:nvSpPr>
          <p:cNvPr id="6" name="Footer Placeholder 5">
            <a:extLst>
              <a:ext uri="{FF2B5EF4-FFF2-40B4-BE49-F238E27FC236}">
                <a16:creationId xmlns:a16="http://schemas.microsoft.com/office/drawing/2014/main" id="{AE24A37A-7106-A437-B904-6C562BEBDB6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D95C913-1B26-761C-5277-B4233DDC3644}"/>
              </a:ext>
            </a:extLst>
          </p:cNvPr>
          <p:cNvSpPr>
            <a:spLocks noGrp="1"/>
          </p:cNvSpPr>
          <p:nvPr>
            <p:ph type="sldNum" sz="quarter" idx="12"/>
          </p:nvPr>
        </p:nvSpPr>
        <p:spPr/>
        <p:txBody>
          <a:bodyPr/>
          <a:lstStyle/>
          <a:p>
            <a:fld id="{4AD5793F-FC8E-449A-8C3A-2342944D2339}" type="slidenum">
              <a:rPr lang="en-IN" smtClean="0"/>
              <a:t>‹#›</a:t>
            </a:fld>
            <a:endParaRPr lang="en-IN"/>
          </a:p>
        </p:txBody>
      </p:sp>
    </p:spTree>
    <p:extLst>
      <p:ext uri="{BB962C8B-B14F-4D97-AF65-F5344CB8AC3E}">
        <p14:creationId xmlns:p14="http://schemas.microsoft.com/office/powerpoint/2010/main" val="38577430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F80EB1C-65B7-B04F-5DE3-3176060620C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1DCB22D-CDBF-A697-F1CE-76A8294F221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8359155-911F-C72D-FA89-B512E5C3B26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9281368-A19E-4090-A5ED-123463AAA184}" type="datetimeFigureOut">
              <a:rPr lang="en-IN" smtClean="0"/>
              <a:t>01-05-2024</a:t>
            </a:fld>
            <a:endParaRPr lang="en-IN"/>
          </a:p>
        </p:txBody>
      </p:sp>
      <p:sp>
        <p:nvSpPr>
          <p:cNvPr id="5" name="Footer Placeholder 4">
            <a:extLst>
              <a:ext uri="{FF2B5EF4-FFF2-40B4-BE49-F238E27FC236}">
                <a16:creationId xmlns:a16="http://schemas.microsoft.com/office/drawing/2014/main" id="{2FC1202A-9480-1F5F-C437-35D0913ECDA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4F0A287-D993-7712-91E3-D0F57BDF8E2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AD5793F-FC8E-449A-8C3A-2342944D2339}" type="slidenum">
              <a:rPr lang="en-IN" smtClean="0"/>
              <a:t>‹#›</a:t>
            </a:fld>
            <a:endParaRPr lang="en-IN"/>
          </a:p>
        </p:txBody>
      </p:sp>
    </p:spTree>
    <p:extLst>
      <p:ext uri="{BB962C8B-B14F-4D97-AF65-F5344CB8AC3E}">
        <p14:creationId xmlns:p14="http://schemas.microsoft.com/office/powerpoint/2010/main" val="27699874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A375E9-A874-B3F2-8337-FC7EBF8FA341}"/>
              </a:ext>
            </a:extLst>
          </p:cNvPr>
          <p:cNvSpPr>
            <a:spLocks noGrp="1"/>
          </p:cNvSpPr>
          <p:nvPr>
            <p:ph type="ctrTitle"/>
          </p:nvPr>
        </p:nvSpPr>
        <p:spPr/>
        <p:txBody>
          <a:bodyPr>
            <a:normAutofit/>
          </a:bodyPr>
          <a:lstStyle/>
          <a:p>
            <a:r>
              <a:rPr lang="en-US" sz="4400" b="0" i="0" u="none" strike="noStrike" baseline="0" dirty="0">
                <a:solidFill>
                  <a:schemeClr val="accent6">
                    <a:lumMod val="75000"/>
                  </a:schemeClr>
                </a:solidFill>
                <a:latin typeface="Times New Roman" panose="02020603050405020304" pitchFamily="18" charset="0"/>
                <a:cs typeface="Times New Roman" panose="02020603050405020304" pitchFamily="18" charset="0"/>
              </a:rPr>
              <a:t>SOLUTION TO ENERGY CRISIS OR SCARCITY</a:t>
            </a:r>
            <a:endParaRPr lang="en-IN" sz="4400" dirty="0">
              <a:solidFill>
                <a:schemeClr val="accent6">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977492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46FFE-4535-6047-C7F1-B785740C2653}"/>
              </a:ext>
            </a:extLst>
          </p:cNvPr>
          <p:cNvSpPr>
            <a:spLocks noGrp="1"/>
          </p:cNvSpPr>
          <p:nvPr>
            <p:ph type="title"/>
          </p:nvPr>
        </p:nvSpPr>
        <p:spPr>
          <a:xfrm>
            <a:off x="838200" y="110532"/>
            <a:ext cx="10515600" cy="783771"/>
          </a:xfrm>
        </p:spPr>
        <p:txBody>
          <a:bodyPr>
            <a:normAutofit/>
          </a:bodyPr>
          <a:lstStyle/>
          <a:p>
            <a:pPr algn="ctr"/>
            <a:r>
              <a:rPr lang="en-US" sz="3600" dirty="0">
                <a:solidFill>
                  <a:schemeClr val="accent1">
                    <a:lumMod val="75000"/>
                  </a:schemeClr>
                </a:solidFill>
              </a:rPr>
              <a:t>Potential for worldwide Renewable Energy</a:t>
            </a:r>
            <a:endParaRPr lang="en-IN" sz="3600" dirty="0">
              <a:solidFill>
                <a:schemeClr val="accent1">
                  <a:lumMod val="75000"/>
                </a:schemeClr>
              </a:solidFill>
            </a:endParaRPr>
          </a:p>
        </p:txBody>
      </p:sp>
      <p:pic>
        <p:nvPicPr>
          <p:cNvPr id="7" name="Content Placeholder 6">
            <a:extLst>
              <a:ext uri="{FF2B5EF4-FFF2-40B4-BE49-F238E27FC236}">
                <a16:creationId xmlns:a16="http://schemas.microsoft.com/office/drawing/2014/main" id="{6A2EF43C-3FA0-69A3-1A8F-5F8E570C7828}"/>
              </a:ext>
            </a:extLst>
          </p:cNvPr>
          <p:cNvPicPr>
            <a:picLocks noGrp="1" noChangeAspect="1"/>
          </p:cNvPicPr>
          <p:nvPr>
            <p:ph idx="1"/>
          </p:nvPr>
        </p:nvPicPr>
        <p:blipFill>
          <a:blip r:embed="rId2"/>
          <a:stretch>
            <a:fillRect/>
          </a:stretch>
        </p:blipFill>
        <p:spPr>
          <a:xfrm>
            <a:off x="1647930" y="1175657"/>
            <a:ext cx="8752114" cy="1457011"/>
          </a:xfrm>
        </p:spPr>
      </p:pic>
      <p:pic>
        <p:nvPicPr>
          <p:cNvPr id="9" name="Picture 8">
            <a:extLst>
              <a:ext uri="{FF2B5EF4-FFF2-40B4-BE49-F238E27FC236}">
                <a16:creationId xmlns:a16="http://schemas.microsoft.com/office/drawing/2014/main" id="{3F66804C-388A-B339-73B9-B517790A2C01}"/>
              </a:ext>
            </a:extLst>
          </p:cNvPr>
          <p:cNvPicPr>
            <a:picLocks noChangeAspect="1"/>
          </p:cNvPicPr>
          <p:nvPr/>
        </p:nvPicPr>
        <p:blipFill>
          <a:blip r:embed="rId3"/>
          <a:stretch>
            <a:fillRect/>
          </a:stretch>
        </p:blipFill>
        <p:spPr>
          <a:xfrm>
            <a:off x="1477108" y="2632667"/>
            <a:ext cx="9066962" cy="2080009"/>
          </a:xfrm>
          <a:prstGeom prst="rect">
            <a:avLst/>
          </a:prstGeom>
        </p:spPr>
      </p:pic>
    </p:spTree>
    <p:extLst>
      <p:ext uri="{BB962C8B-B14F-4D97-AF65-F5344CB8AC3E}">
        <p14:creationId xmlns:p14="http://schemas.microsoft.com/office/powerpoint/2010/main" val="70499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7376DA-2E79-002D-DFA2-F60FDF39112E}"/>
              </a:ext>
            </a:extLst>
          </p:cNvPr>
          <p:cNvSpPr>
            <a:spLocks noGrp="1"/>
          </p:cNvSpPr>
          <p:nvPr>
            <p:ph type="title"/>
          </p:nvPr>
        </p:nvSpPr>
        <p:spPr>
          <a:xfrm>
            <a:off x="838200" y="120581"/>
            <a:ext cx="10515600" cy="813916"/>
          </a:xfrm>
        </p:spPr>
        <p:txBody>
          <a:bodyPr>
            <a:normAutofit/>
          </a:bodyPr>
          <a:lstStyle/>
          <a:p>
            <a:pPr algn="ctr"/>
            <a:r>
              <a:rPr lang="en-IN" sz="4000" b="0" i="0" u="none" strike="noStrike" baseline="0" dirty="0">
                <a:solidFill>
                  <a:schemeClr val="accent4">
                    <a:lumMod val="60000"/>
                    <a:lumOff val="40000"/>
                  </a:schemeClr>
                </a:solidFill>
                <a:latin typeface="FrutigerLTPro-Roman"/>
              </a:rPr>
              <a:t>Renewable Energy in India</a:t>
            </a:r>
            <a:endParaRPr lang="en-IN" sz="4000" dirty="0">
              <a:solidFill>
                <a:schemeClr val="accent4">
                  <a:lumMod val="60000"/>
                  <a:lumOff val="40000"/>
                </a:schemeClr>
              </a:solidFill>
            </a:endParaRPr>
          </a:p>
        </p:txBody>
      </p:sp>
      <p:sp>
        <p:nvSpPr>
          <p:cNvPr id="3" name="Content Placeholder 2">
            <a:extLst>
              <a:ext uri="{FF2B5EF4-FFF2-40B4-BE49-F238E27FC236}">
                <a16:creationId xmlns:a16="http://schemas.microsoft.com/office/drawing/2014/main" id="{32B59958-D701-0E7F-D1A5-2FB89D78A619}"/>
              </a:ext>
            </a:extLst>
          </p:cNvPr>
          <p:cNvSpPr>
            <a:spLocks noGrp="1"/>
          </p:cNvSpPr>
          <p:nvPr>
            <p:ph idx="1"/>
          </p:nvPr>
        </p:nvSpPr>
        <p:spPr>
          <a:xfrm>
            <a:off x="838200" y="1075174"/>
            <a:ext cx="10515600" cy="5101789"/>
          </a:xfrm>
        </p:spPr>
        <p:txBody>
          <a:bodyPr>
            <a:normAutofit/>
          </a:bodyPr>
          <a:lstStyle/>
          <a:p>
            <a:pPr algn="ctr"/>
            <a:r>
              <a:rPr lang="en-US" sz="3200" b="0" i="0" u="none" strike="noStrike" baseline="0" dirty="0">
                <a:latin typeface="FrutigerLTPro-Roman"/>
              </a:rPr>
              <a:t>India Installed Capacity of Renewable Energy Till August 2011</a:t>
            </a:r>
          </a:p>
          <a:p>
            <a:pPr marL="0" indent="0" algn="ctr">
              <a:buNone/>
            </a:pPr>
            <a:endParaRPr lang="en-IN" sz="3200" dirty="0"/>
          </a:p>
        </p:txBody>
      </p:sp>
      <p:pic>
        <p:nvPicPr>
          <p:cNvPr id="5" name="Picture 4">
            <a:extLst>
              <a:ext uri="{FF2B5EF4-FFF2-40B4-BE49-F238E27FC236}">
                <a16:creationId xmlns:a16="http://schemas.microsoft.com/office/drawing/2014/main" id="{28204419-94E8-810C-A980-1DACD8CE3588}"/>
              </a:ext>
            </a:extLst>
          </p:cNvPr>
          <p:cNvPicPr>
            <a:picLocks noChangeAspect="1"/>
          </p:cNvPicPr>
          <p:nvPr/>
        </p:nvPicPr>
        <p:blipFill>
          <a:blip r:embed="rId2"/>
          <a:stretch>
            <a:fillRect/>
          </a:stretch>
        </p:blipFill>
        <p:spPr>
          <a:xfrm>
            <a:off x="838200" y="1635630"/>
            <a:ext cx="10827936" cy="5101789"/>
          </a:xfrm>
          <a:prstGeom prst="rect">
            <a:avLst/>
          </a:prstGeom>
        </p:spPr>
      </p:pic>
    </p:spTree>
    <p:extLst>
      <p:ext uri="{BB962C8B-B14F-4D97-AF65-F5344CB8AC3E}">
        <p14:creationId xmlns:p14="http://schemas.microsoft.com/office/powerpoint/2010/main" val="11675265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EF32E-680E-4012-2BC7-42C96A0E761A}"/>
              </a:ext>
            </a:extLst>
          </p:cNvPr>
          <p:cNvSpPr>
            <a:spLocks noGrp="1"/>
          </p:cNvSpPr>
          <p:nvPr>
            <p:ph type="title"/>
          </p:nvPr>
        </p:nvSpPr>
        <p:spPr>
          <a:xfrm>
            <a:off x="838200" y="140677"/>
            <a:ext cx="10515600" cy="713433"/>
          </a:xfrm>
        </p:spPr>
        <p:txBody>
          <a:bodyPr/>
          <a:lstStyle/>
          <a:p>
            <a:pPr algn="ctr"/>
            <a:r>
              <a:rPr lang="en-IN" sz="4400" b="0" i="0" u="none" strike="noStrike" baseline="0" dirty="0">
                <a:solidFill>
                  <a:schemeClr val="accent4">
                    <a:lumMod val="60000"/>
                    <a:lumOff val="40000"/>
                  </a:schemeClr>
                </a:solidFill>
                <a:latin typeface="FrutigerLTPro-Roman"/>
              </a:rPr>
              <a:t>Renewable Energy in India</a:t>
            </a:r>
            <a:endParaRPr lang="en-IN" dirty="0"/>
          </a:p>
        </p:txBody>
      </p:sp>
      <p:sp>
        <p:nvSpPr>
          <p:cNvPr id="3" name="Content Placeholder 2">
            <a:extLst>
              <a:ext uri="{FF2B5EF4-FFF2-40B4-BE49-F238E27FC236}">
                <a16:creationId xmlns:a16="http://schemas.microsoft.com/office/drawing/2014/main" id="{7A396766-8044-F15B-570D-837628F6D0FF}"/>
              </a:ext>
            </a:extLst>
          </p:cNvPr>
          <p:cNvSpPr>
            <a:spLocks noGrp="1"/>
          </p:cNvSpPr>
          <p:nvPr>
            <p:ph idx="1"/>
          </p:nvPr>
        </p:nvSpPr>
        <p:spPr>
          <a:xfrm>
            <a:off x="838200" y="1125414"/>
            <a:ext cx="10515600" cy="4340889"/>
          </a:xfrm>
        </p:spPr>
        <p:txBody>
          <a:bodyPr/>
          <a:lstStyle/>
          <a:p>
            <a:pPr marL="514350" indent="-514350">
              <a:buFont typeface="+mj-lt"/>
              <a:buAutoNum type="arabicPeriod"/>
            </a:pPr>
            <a:r>
              <a:rPr lang="en-US" dirty="0"/>
              <a:t>Solar Energy</a:t>
            </a:r>
          </a:p>
          <a:p>
            <a:pPr marL="514350" indent="-514350">
              <a:buFont typeface="+mj-lt"/>
              <a:buAutoNum type="arabicPeriod"/>
            </a:pPr>
            <a:r>
              <a:rPr lang="en-US" dirty="0"/>
              <a:t>Wind Power</a:t>
            </a:r>
          </a:p>
          <a:p>
            <a:pPr marL="514350" indent="-514350">
              <a:buFont typeface="+mj-lt"/>
              <a:buAutoNum type="arabicPeriod"/>
            </a:pPr>
            <a:r>
              <a:rPr lang="en-US" dirty="0"/>
              <a:t>Tidal Power</a:t>
            </a:r>
          </a:p>
          <a:p>
            <a:pPr marL="514350" indent="-514350">
              <a:buFont typeface="+mj-lt"/>
              <a:buAutoNum type="arabicPeriod"/>
            </a:pPr>
            <a:r>
              <a:rPr lang="en-US" dirty="0"/>
              <a:t>Wave Energy</a:t>
            </a:r>
          </a:p>
          <a:p>
            <a:pPr marL="514350" indent="-514350">
              <a:buFont typeface="+mj-lt"/>
              <a:buAutoNum type="arabicPeriod"/>
            </a:pPr>
            <a:r>
              <a:rPr lang="en-US" dirty="0"/>
              <a:t>Ocean Thermal Energy</a:t>
            </a:r>
          </a:p>
          <a:p>
            <a:pPr marL="514350" indent="-514350">
              <a:buFont typeface="+mj-lt"/>
              <a:buAutoNum type="arabicPeriod"/>
            </a:pPr>
            <a:r>
              <a:rPr lang="en-US" dirty="0"/>
              <a:t>Biomass Energy</a:t>
            </a:r>
          </a:p>
          <a:p>
            <a:pPr marL="514350" indent="-514350">
              <a:buFont typeface="+mj-lt"/>
              <a:buAutoNum type="arabicPeriod"/>
            </a:pPr>
            <a:r>
              <a:rPr lang="en-US" dirty="0"/>
              <a:t>Decentralized and dispersed Generation</a:t>
            </a:r>
          </a:p>
          <a:p>
            <a:pPr marL="514350" indent="-514350">
              <a:buFont typeface="+mj-lt"/>
              <a:buAutoNum type="arabicPeriod"/>
            </a:pPr>
            <a:r>
              <a:rPr lang="en-US" dirty="0"/>
              <a:t>Geo-Thermal Energy</a:t>
            </a:r>
            <a:endParaRPr lang="en-IN" dirty="0"/>
          </a:p>
        </p:txBody>
      </p:sp>
    </p:spTree>
    <p:extLst>
      <p:ext uri="{BB962C8B-B14F-4D97-AF65-F5344CB8AC3E}">
        <p14:creationId xmlns:p14="http://schemas.microsoft.com/office/powerpoint/2010/main" val="30034021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668E47-7984-13BF-8FFB-A2904263AD14}"/>
              </a:ext>
            </a:extLst>
          </p:cNvPr>
          <p:cNvSpPr>
            <a:spLocks noGrp="1"/>
          </p:cNvSpPr>
          <p:nvPr>
            <p:ph type="title"/>
          </p:nvPr>
        </p:nvSpPr>
        <p:spPr>
          <a:xfrm>
            <a:off x="838200" y="130630"/>
            <a:ext cx="10515600" cy="783770"/>
          </a:xfrm>
        </p:spPr>
        <p:txBody>
          <a:bodyPr/>
          <a:lstStyle/>
          <a:p>
            <a:pPr algn="ctr"/>
            <a:r>
              <a:rPr lang="en-US">
                <a:solidFill>
                  <a:schemeClr val="accent6">
                    <a:lumMod val="40000"/>
                    <a:lumOff val="60000"/>
                  </a:schemeClr>
                </a:solidFill>
              </a:rPr>
              <a:t>Solar Energy</a:t>
            </a:r>
            <a:endParaRPr lang="en-IN" dirty="0">
              <a:solidFill>
                <a:schemeClr val="accent6">
                  <a:lumMod val="40000"/>
                  <a:lumOff val="60000"/>
                </a:schemeClr>
              </a:solidFill>
            </a:endParaRPr>
          </a:p>
        </p:txBody>
      </p:sp>
      <p:sp>
        <p:nvSpPr>
          <p:cNvPr id="3" name="Content Placeholder 2">
            <a:extLst>
              <a:ext uri="{FF2B5EF4-FFF2-40B4-BE49-F238E27FC236}">
                <a16:creationId xmlns:a16="http://schemas.microsoft.com/office/drawing/2014/main" id="{6FE166C3-BFC1-FBAE-2A2A-0CDDF720C003}"/>
              </a:ext>
            </a:extLst>
          </p:cNvPr>
          <p:cNvSpPr>
            <a:spLocks noGrp="1"/>
          </p:cNvSpPr>
          <p:nvPr>
            <p:ph idx="1"/>
          </p:nvPr>
        </p:nvSpPr>
        <p:spPr>
          <a:xfrm>
            <a:off x="838200" y="1034980"/>
            <a:ext cx="10515600" cy="5141983"/>
          </a:xfrm>
        </p:spPr>
        <p:txBody>
          <a:bodyPr>
            <a:normAutofit/>
          </a:bodyPr>
          <a:lstStyle/>
          <a:p>
            <a:r>
              <a:rPr lang="en-US" dirty="0"/>
              <a:t>The annual amount of energy received from Sun as Heat &amp; Light is about a Billion KWH.</a:t>
            </a:r>
          </a:p>
          <a:p>
            <a:r>
              <a:rPr lang="en-US" dirty="0"/>
              <a:t>With a proper combination of different types of materials, we can convert this Heat and Light energy using Solar Thermal Panels &amp; Photovoltaic cells as Heat energy &amp; Electricity.</a:t>
            </a:r>
          </a:p>
          <a:p>
            <a:r>
              <a:rPr lang="en-US" dirty="0"/>
              <a:t>The conversion rate is only about 10%.</a:t>
            </a:r>
          </a:p>
          <a:p>
            <a:pPr algn="l"/>
            <a:r>
              <a:rPr lang="en-US" b="0" i="0" u="none" strike="noStrike" baseline="0" dirty="0">
                <a:latin typeface="TimesNewRomanPS"/>
              </a:rPr>
              <a:t>Solar heating and photovoltaic are potentially a very large source of energy in the forms, and the technology to use them already exists.</a:t>
            </a:r>
          </a:p>
          <a:p>
            <a:pPr algn="l"/>
            <a:r>
              <a:rPr lang="en-US" b="0" i="0" u="none" strike="noStrike" baseline="0" dirty="0">
                <a:latin typeface="TimesNewRomanPS"/>
              </a:rPr>
              <a:t>Still, it has to be worked out how to integrate them with other technologies, and they need storage to be used effectively.</a:t>
            </a:r>
          </a:p>
          <a:p>
            <a:pPr algn="l"/>
            <a:endParaRPr lang="en-IN" dirty="0"/>
          </a:p>
        </p:txBody>
      </p:sp>
    </p:spTree>
    <p:extLst>
      <p:ext uri="{BB962C8B-B14F-4D97-AF65-F5344CB8AC3E}">
        <p14:creationId xmlns:p14="http://schemas.microsoft.com/office/powerpoint/2010/main" val="23794251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24DAA9-D7C2-4612-014D-A3F8CC3195DE}"/>
              </a:ext>
            </a:extLst>
          </p:cNvPr>
          <p:cNvSpPr>
            <a:spLocks noGrp="1"/>
          </p:cNvSpPr>
          <p:nvPr>
            <p:ph type="title"/>
          </p:nvPr>
        </p:nvSpPr>
        <p:spPr/>
        <p:txBody>
          <a:bodyPr/>
          <a:lstStyle/>
          <a:p>
            <a:pPr algn="ctr"/>
            <a:r>
              <a:rPr lang="en-US" dirty="0"/>
              <a:t>Solar Energy</a:t>
            </a:r>
            <a:endParaRPr lang="en-IN" dirty="0"/>
          </a:p>
        </p:txBody>
      </p:sp>
      <p:sp>
        <p:nvSpPr>
          <p:cNvPr id="3" name="Content Placeholder 2">
            <a:extLst>
              <a:ext uri="{FF2B5EF4-FFF2-40B4-BE49-F238E27FC236}">
                <a16:creationId xmlns:a16="http://schemas.microsoft.com/office/drawing/2014/main" id="{3FB9CFD7-94B2-4C24-47F3-26B24D90DDA2}"/>
              </a:ext>
            </a:extLst>
          </p:cNvPr>
          <p:cNvSpPr>
            <a:spLocks noGrp="1"/>
          </p:cNvSpPr>
          <p:nvPr>
            <p:ph idx="1"/>
          </p:nvPr>
        </p:nvSpPr>
        <p:spPr/>
        <p:txBody>
          <a:bodyPr>
            <a:normAutofit fontScale="92500" lnSpcReduction="20000"/>
          </a:bodyPr>
          <a:lstStyle/>
          <a:p>
            <a:r>
              <a:rPr lang="en-US" sz="2800" b="0" i="0" u="none" strike="noStrike" baseline="0" dirty="0">
                <a:latin typeface="TimesNewRomanPS"/>
              </a:rPr>
              <a:t>The energy extracted from the sun as solar radiation by means of solar thermal panels and photovoltaic cells could convert this to any desired combination of heat and electricity is called as solar Energy.</a:t>
            </a:r>
          </a:p>
          <a:p>
            <a:r>
              <a:rPr lang="en-US" sz="2800" b="0" i="0" u="none" strike="noStrike" baseline="0" dirty="0">
                <a:latin typeface="TimesNewRomanPS"/>
              </a:rPr>
              <a:t>Solar photovoltaic cells convert sunlight into electricity and photovoltaic production has been increasing by an average of more than 20% each year since 2002, making it a fast-growing energy technology.</a:t>
            </a:r>
          </a:p>
          <a:p>
            <a:r>
              <a:rPr lang="en-US" dirty="0">
                <a:latin typeface="TimesNewRomanPS"/>
              </a:rPr>
              <a:t>Advantages,</a:t>
            </a:r>
          </a:p>
          <a:p>
            <a:r>
              <a:rPr lang="en-US" sz="2800" b="0" i="0" u="none" strike="noStrike" baseline="0" dirty="0">
                <a:latin typeface="TimesNewRomanPS"/>
              </a:rPr>
              <a:t>the potential amount of energy that could be produced annually is 10</a:t>
            </a:r>
            <a:r>
              <a:rPr lang="en-US" sz="2800" b="0" i="0" u="none" strike="noStrike" baseline="0" dirty="0">
                <a:latin typeface="Times New Roman" panose="02020603050405020304" pitchFamily="18" charset="0"/>
                <a:cs typeface="Times New Roman" panose="02020603050405020304" pitchFamily="18" charset="0"/>
              </a:rPr>
              <a:t>˄</a:t>
            </a:r>
            <a:r>
              <a:rPr lang="en-US" sz="2800" b="0" i="0" u="none" strike="noStrike" baseline="0" dirty="0">
                <a:latin typeface="TimesNewRomanPS"/>
              </a:rPr>
              <a:t>8 kWh; this would mean covering the entire surface of the globe with solar thermal panels and photovoltaic cells.</a:t>
            </a:r>
          </a:p>
          <a:p>
            <a:r>
              <a:rPr lang="en-US" dirty="0">
                <a:latin typeface="TimesNewRomanPS"/>
              </a:rPr>
              <a:t>Disadvantage</a:t>
            </a:r>
          </a:p>
          <a:p>
            <a:r>
              <a:rPr lang="en-US" sz="2800" b="0" i="0" u="none" strike="noStrike" baseline="0" dirty="0">
                <a:latin typeface="TimesNewRomanPS"/>
              </a:rPr>
              <a:t>Still, it has to be worked out how to integrate them with other technologies, and they need storage to be used effectively.</a:t>
            </a:r>
          </a:p>
          <a:p>
            <a:endParaRPr lang="en-US" dirty="0">
              <a:latin typeface="TimesNewRomanPS"/>
            </a:endParaRPr>
          </a:p>
          <a:p>
            <a:endParaRPr lang="en-IN" dirty="0"/>
          </a:p>
        </p:txBody>
      </p:sp>
    </p:spTree>
    <p:extLst>
      <p:ext uri="{BB962C8B-B14F-4D97-AF65-F5344CB8AC3E}">
        <p14:creationId xmlns:p14="http://schemas.microsoft.com/office/powerpoint/2010/main" val="39480580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2E17EC-07F7-09BD-E454-36E00EF00204}"/>
              </a:ext>
            </a:extLst>
          </p:cNvPr>
          <p:cNvSpPr>
            <a:spLocks noGrp="1"/>
          </p:cNvSpPr>
          <p:nvPr>
            <p:ph type="title"/>
          </p:nvPr>
        </p:nvSpPr>
        <p:spPr>
          <a:xfrm>
            <a:off x="838200" y="365125"/>
            <a:ext cx="10515600" cy="780387"/>
          </a:xfrm>
        </p:spPr>
        <p:txBody>
          <a:bodyPr/>
          <a:lstStyle/>
          <a:p>
            <a:pPr algn="ctr"/>
            <a:r>
              <a:rPr lang="en-US" dirty="0">
                <a:solidFill>
                  <a:schemeClr val="accent6">
                    <a:lumMod val="40000"/>
                    <a:lumOff val="60000"/>
                  </a:schemeClr>
                </a:solidFill>
              </a:rPr>
              <a:t>Wind Power</a:t>
            </a:r>
            <a:endParaRPr lang="en-IN" dirty="0">
              <a:solidFill>
                <a:schemeClr val="accent6">
                  <a:lumMod val="40000"/>
                  <a:lumOff val="60000"/>
                </a:schemeClr>
              </a:solidFill>
            </a:endParaRPr>
          </a:p>
        </p:txBody>
      </p:sp>
      <p:sp>
        <p:nvSpPr>
          <p:cNvPr id="3" name="Content Placeholder 2">
            <a:extLst>
              <a:ext uri="{FF2B5EF4-FFF2-40B4-BE49-F238E27FC236}">
                <a16:creationId xmlns:a16="http://schemas.microsoft.com/office/drawing/2014/main" id="{AF29B2E0-1B85-0D97-4CFC-9EAB34E98DA6}"/>
              </a:ext>
            </a:extLst>
          </p:cNvPr>
          <p:cNvSpPr>
            <a:spLocks noGrp="1"/>
          </p:cNvSpPr>
          <p:nvPr>
            <p:ph idx="1"/>
          </p:nvPr>
        </p:nvSpPr>
        <p:spPr>
          <a:xfrm>
            <a:off x="838200" y="1235947"/>
            <a:ext cx="10515600" cy="4941016"/>
          </a:xfrm>
        </p:spPr>
        <p:txBody>
          <a:bodyPr>
            <a:normAutofit/>
          </a:bodyPr>
          <a:lstStyle/>
          <a:p>
            <a:pPr algn="l"/>
            <a:r>
              <a:rPr lang="en-US" b="0" i="0" u="none" strike="noStrike" baseline="0" dirty="0">
                <a:latin typeface="TimesNewRomanPS"/>
              </a:rPr>
              <a:t>Wind energy is the kinetic energy of air in motion. </a:t>
            </a:r>
          </a:p>
          <a:p>
            <a:pPr algn="l"/>
            <a:r>
              <a:rPr lang="en-US" b="0" i="0" u="none" strike="noStrike" baseline="0" dirty="0">
                <a:latin typeface="TimesNewRomanPS"/>
              </a:rPr>
              <a:t>Wind turbines extract the kinetic energy present in the wind, and convert it to rotary shaft motion. </a:t>
            </a:r>
          </a:p>
          <a:p>
            <a:pPr algn="l"/>
            <a:r>
              <a:rPr lang="en-US" b="0" i="0" u="none" strike="noStrike" baseline="0" dirty="0">
                <a:latin typeface="TimesNewRomanPS"/>
              </a:rPr>
              <a:t>The shaft motion transmits power to generators by gearboxes, belts and pulleys, roller chains, or by hydraulic transmissions. </a:t>
            </a:r>
          </a:p>
          <a:p>
            <a:pPr algn="l"/>
            <a:r>
              <a:rPr lang="en-US" b="0" i="0" u="none" strike="noStrike" baseline="0" dirty="0">
                <a:latin typeface="TimesNewRomanPS"/>
              </a:rPr>
              <a:t>The power in the wind is proportional to the cube of the wind velocity.</a:t>
            </a:r>
            <a:endParaRPr lang="en-IN" dirty="0"/>
          </a:p>
        </p:txBody>
      </p:sp>
    </p:spTree>
    <p:extLst>
      <p:ext uri="{BB962C8B-B14F-4D97-AF65-F5344CB8AC3E}">
        <p14:creationId xmlns:p14="http://schemas.microsoft.com/office/powerpoint/2010/main" val="21807211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303404-86CA-3D5B-12EE-86F6A45BC56C}"/>
              </a:ext>
            </a:extLst>
          </p:cNvPr>
          <p:cNvSpPr>
            <a:spLocks noGrp="1"/>
          </p:cNvSpPr>
          <p:nvPr>
            <p:ph type="title"/>
          </p:nvPr>
        </p:nvSpPr>
        <p:spPr>
          <a:xfrm>
            <a:off x="838200" y="231112"/>
            <a:ext cx="10515600" cy="823966"/>
          </a:xfrm>
        </p:spPr>
        <p:txBody>
          <a:bodyPr>
            <a:normAutofit/>
          </a:bodyPr>
          <a:lstStyle/>
          <a:p>
            <a:pPr algn="ctr"/>
            <a:r>
              <a:rPr lang="en-IN" sz="3600" b="0" i="0" u="none" strike="noStrike" baseline="0" dirty="0">
                <a:solidFill>
                  <a:schemeClr val="accent6">
                    <a:lumMod val="40000"/>
                    <a:lumOff val="60000"/>
                  </a:schemeClr>
                </a:solidFill>
                <a:latin typeface="FrutigerLTPro-Roman"/>
              </a:rPr>
              <a:t>Tidal Power</a:t>
            </a:r>
            <a:endParaRPr lang="en-IN" sz="3600" dirty="0">
              <a:solidFill>
                <a:schemeClr val="accent6">
                  <a:lumMod val="40000"/>
                  <a:lumOff val="60000"/>
                </a:schemeClr>
              </a:solidFill>
            </a:endParaRPr>
          </a:p>
        </p:txBody>
      </p:sp>
      <p:sp>
        <p:nvSpPr>
          <p:cNvPr id="3" name="Content Placeholder 2">
            <a:extLst>
              <a:ext uri="{FF2B5EF4-FFF2-40B4-BE49-F238E27FC236}">
                <a16:creationId xmlns:a16="http://schemas.microsoft.com/office/drawing/2014/main" id="{CE8F2769-6EBE-7632-C69C-0E071FADC550}"/>
              </a:ext>
            </a:extLst>
          </p:cNvPr>
          <p:cNvSpPr>
            <a:spLocks noGrp="1"/>
          </p:cNvSpPr>
          <p:nvPr>
            <p:ph idx="1"/>
          </p:nvPr>
        </p:nvSpPr>
        <p:spPr>
          <a:xfrm>
            <a:off x="838200" y="1055078"/>
            <a:ext cx="10515600" cy="5571810"/>
          </a:xfrm>
        </p:spPr>
        <p:txBody>
          <a:bodyPr>
            <a:noAutofit/>
          </a:bodyPr>
          <a:lstStyle/>
          <a:p>
            <a:pPr algn="l"/>
            <a:r>
              <a:rPr lang="en-US" sz="2400" b="0" i="0" u="none" strike="noStrike" baseline="0" dirty="0">
                <a:latin typeface="TimesNewRomanPS"/>
              </a:rPr>
              <a:t>Tidal plants will probably be worthwhile only in places where the tidal range is particularly large, which means that estimating a ‘world total’ involves not a general assessment but careful </a:t>
            </a:r>
            <a:r>
              <a:rPr lang="en-IN" sz="2400" b="0" i="0" u="none" strike="noStrike" baseline="0" dirty="0">
                <a:latin typeface="TimesNewRomanPS"/>
              </a:rPr>
              <a:t>site by site investigation.</a:t>
            </a:r>
          </a:p>
          <a:p>
            <a:pPr algn="l"/>
            <a:r>
              <a:rPr lang="en-US" sz="2400" b="0" i="0" u="none" strike="noStrike" baseline="0" dirty="0">
                <a:latin typeface="TimesNewRomanPS"/>
              </a:rPr>
              <a:t>Tidal power is essentially a specific form of hydropower, and therefore, uses basically the same equipment as a regular tidal station. </a:t>
            </a:r>
          </a:p>
          <a:p>
            <a:pPr algn="l"/>
            <a:r>
              <a:rPr lang="en-US" sz="2400" b="0" i="0" u="none" strike="noStrike" baseline="0" dirty="0">
                <a:latin typeface="TimesNewRomanPS"/>
              </a:rPr>
              <a:t>The difference is in the available power to extract from the tide. </a:t>
            </a:r>
          </a:p>
          <a:p>
            <a:pPr algn="l"/>
            <a:r>
              <a:rPr lang="en-US" sz="2400" b="0" i="0" u="none" strike="noStrike" baseline="0" dirty="0">
                <a:latin typeface="TimesNewRomanPS"/>
              </a:rPr>
              <a:t>A reversible hydraulic turbine is used so the inflow and outflow of the tide can generate electricity.</a:t>
            </a:r>
          </a:p>
          <a:p>
            <a:pPr algn="l"/>
            <a:r>
              <a:rPr lang="en-US" sz="2400" b="0" i="0" u="none" strike="noStrike" baseline="0" dirty="0">
                <a:latin typeface="TimesNewRomanPS"/>
              </a:rPr>
              <a:t>As the tide comes in, the dam allows the seawater to pass through into a holding basin. </a:t>
            </a:r>
          </a:p>
          <a:p>
            <a:pPr algn="l"/>
            <a:r>
              <a:rPr lang="en-US" sz="2400" b="0" i="0" u="none" strike="noStrike" baseline="0" dirty="0">
                <a:latin typeface="TimesNewRomanPS"/>
              </a:rPr>
              <a:t>As soon as the tide is about to go down, the dam is closed. </a:t>
            </a:r>
          </a:p>
          <a:p>
            <a:pPr algn="l"/>
            <a:r>
              <a:rPr lang="en-US" sz="2400" b="0" i="0" u="none" strike="noStrike" baseline="0" dirty="0">
                <a:latin typeface="TimesNewRomanPS"/>
              </a:rPr>
              <a:t>The water held back in this way will be used to feed the turbines at low tide. </a:t>
            </a:r>
          </a:p>
          <a:p>
            <a:pPr algn="l"/>
            <a:r>
              <a:rPr lang="en-US" sz="2400" b="0" i="0" u="none" strike="noStrike" baseline="0" dirty="0">
                <a:latin typeface="TimesNewRomanPS"/>
              </a:rPr>
              <a:t>The ebb and flow of the tides can be used to turn a turbine, or it can be used to push air through a pipe, which then turns a turbine.</a:t>
            </a:r>
            <a:endParaRPr lang="en-IN" sz="2400" dirty="0"/>
          </a:p>
        </p:txBody>
      </p:sp>
    </p:spTree>
    <p:extLst>
      <p:ext uri="{BB962C8B-B14F-4D97-AF65-F5344CB8AC3E}">
        <p14:creationId xmlns:p14="http://schemas.microsoft.com/office/powerpoint/2010/main" val="13378342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0EDCF1E-2DA8-46C3-8A91-EC6F1E0B9F2B}"/>
              </a:ext>
            </a:extLst>
          </p:cNvPr>
          <p:cNvSpPr>
            <a:spLocks noGrp="1"/>
          </p:cNvSpPr>
          <p:nvPr>
            <p:ph idx="1"/>
          </p:nvPr>
        </p:nvSpPr>
        <p:spPr>
          <a:xfrm>
            <a:off x="838200" y="88490"/>
            <a:ext cx="10515600" cy="6088473"/>
          </a:xfrm>
        </p:spPr>
        <p:txBody>
          <a:bodyPr/>
          <a:lstStyle/>
          <a:p>
            <a:pPr marL="0" indent="0" algn="ctr">
              <a:buNone/>
            </a:pPr>
            <a:r>
              <a:rPr lang="en-US" dirty="0"/>
              <a:t>Owing to the growing importance of energy awareness, efforts should be systematically diverted in the following directions to tackle the gigantic energy crunch problems:</a:t>
            </a:r>
          </a:p>
          <a:p>
            <a:pPr marL="0" indent="0" algn="ctr">
              <a:buNone/>
            </a:pPr>
            <a:endParaRPr lang="en-US" dirty="0"/>
          </a:p>
          <a:p>
            <a:pPr algn="just"/>
            <a:r>
              <a:rPr lang="en-US" sz="2000" b="0" i="0" u="none" strike="noStrike" baseline="0" dirty="0">
                <a:latin typeface="TimesNewRomanPS"/>
              </a:rPr>
              <a:t>Minimizing population growth exploitation and harnessing the large utilization of known </a:t>
            </a:r>
            <a:r>
              <a:rPr lang="en-IN" sz="2000" b="0" i="0" u="none" strike="noStrike" baseline="0" dirty="0">
                <a:latin typeface="TimesNewRomanPS"/>
              </a:rPr>
              <a:t>and unknown energy reservoirs.</a:t>
            </a:r>
          </a:p>
          <a:p>
            <a:pPr algn="just"/>
            <a:r>
              <a:rPr lang="en-US" sz="2000" b="0" i="0" u="none" strike="noStrike" baseline="0" dirty="0">
                <a:latin typeface="TimesNewRomanPS"/>
              </a:rPr>
              <a:t>Development of energy conversion techniques to convert basic energy available from energy reservoirs (primary energy resources) to usable form of energy (secondary energy resources). </a:t>
            </a:r>
          </a:p>
          <a:p>
            <a:pPr algn="just"/>
            <a:r>
              <a:rPr lang="en-US" sz="2000" b="0" i="0" u="none" strike="noStrike" baseline="0" dirty="0">
                <a:latin typeface="TimesNewRomanPS"/>
              </a:rPr>
              <a:t>Usable energy form should be such that it is easy to generate, control, transport, and utilize. Electrical energy being the one and only usable form of energy to meet all these at present. </a:t>
            </a:r>
          </a:p>
          <a:p>
            <a:pPr algn="just"/>
            <a:r>
              <a:rPr lang="en-US" sz="2000" b="0" i="0" u="none" strike="noStrike" baseline="0" dirty="0">
                <a:latin typeface="TimesNewRomanPS"/>
              </a:rPr>
              <a:t>Hydrogen energy and heat energy are other usable energy forms that are also </a:t>
            </a:r>
            <a:r>
              <a:rPr lang="en-IN" sz="2000" b="0" i="0" u="none" strike="noStrike" baseline="0" dirty="0">
                <a:latin typeface="TimesNewRomanPS"/>
              </a:rPr>
              <a:t>being projected.</a:t>
            </a:r>
          </a:p>
          <a:p>
            <a:pPr algn="just"/>
            <a:r>
              <a:rPr lang="en-US" sz="2000" b="0" i="0" u="none" strike="noStrike" baseline="0" dirty="0">
                <a:latin typeface="TimesNewRomanPS"/>
              </a:rPr>
              <a:t>Keep the new energy system pollution free as far as possible, thereby environmentally </a:t>
            </a:r>
            <a:r>
              <a:rPr lang="en-IN" sz="2000" b="0" i="0" u="none" strike="noStrike" baseline="0" dirty="0">
                <a:latin typeface="TimesNewRomanPS"/>
              </a:rPr>
              <a:t>acceptable to human beings.</a:t>
            </a:r>
          </a:p>
          <a:p>
            <a:pPr algn="just"/>
            <a:r>
              <a:rPr lang="en-US" sz="2000" b="0" i="0" u="none" strike="noStrike" baseline="0" dirty="0">
                <a:latin typeface="TimesNewRomanPS"/>
              </a:rPr>
              <a:t>The development of cheap and reliable energy storage systems. Maintaining new energy development program that is independent of foreign impact to the extent is possible.</a:t>
            </a:r>
          </a:p>
          <a:p>
            <a:pPr algn="just"/>
            <a:r>
              <a:rPr lang="en-IN" sz="2000" b="0" i="0" u="none" strike="noStrike" baseline="0" dirty="0">
                <a:latin typeface="TimesNewRomanPS"/>
              </a:rPr>
              <a:t>Energy management.</a:t>
            </a:r>
            <a:endParaRPr lang="en-IN" sz="2000" dirty="0"/>
          </a:p>
        </p:txBody>
      </p:sp>
    </p:spTree>
    <p:extLst>
      <p:ext uri="{BB962C8B-B14F-4D97-AF65-F5344CB8AC3E}">
        <p14:creationId xmlns:p14="http://schemas.microsoft.com/office/powerpoint/2010/main" val="35814646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E4C015-F588-52E1-C3FA-819E0EAA5ED2}"/>
              </a:ext>
            </a:extLst>
          </p:cNvPr>
          <p:cNvSpPr>
            <a:spLocks noGrp="1"/>
          </p:cNvSpPr>
          <p:nvPr>
            <p:ph type="title"/>
          </p:nvPr>
        </p:nvSpPr>
        <p:spPr/>
        <p:txBody>
          <a:bodyPr>
            <a:normAutofit/>
          </a:bodyPr>
          <a:lstStyle/>
          <a:p>
            <a:pPr algn="ctr"/>
            <a:r>
              <a:rPr lang="en-IN" b="0" i="0" u="none" strike="noStrike" baseline="0" dirty="0">
                <a:solidFill>
                  <a:schemeClr val="accent4">
                    <a:lumMod val="75000"/>
                  </a:schemeClr>
                </a:solidFill>
                <a:latin typeface="FrutigerLTPro-Roman"/>
              </a:rPr>
              <a:t>FACTORS AFFECTING ENERGY RESOURCE</a:t>
            </a:r>
            <a:br>
              <a:rPr lang="en-IN" b="0" i="0" u="none" strike="noStrike" baseline="0" dirty="0">
                <a:solidFill>
                  <a:schemeClr val="accent4">
                    <a:lumMod val="75000"/>
                  </a:schemeClr>
                </a:solidFill>
                <a:latin typeface="FrutigerLTPro-Roman"/>
              </a:rPr>
            </a:br>
            <a:r>
              <a:rPr lang="en-IN" b="0" i="0" u="none" strike="noStrike" baseline="0" dirty="0">
                <a:solidFill>
                  <a:schemeClr val="accent4">
                    <a:lumMod val="75000"/>
                  </a:schemeClr>
                </a:solidFill>
                <a:latin typeface="FrutigerLTPro-Roman"/>
              </a:rPr>
              <a:t>DEVELOPMENT</a:t>
            </a:r>
            <a:endParaRPr lang="en-IN" dirty="0">
              <a:solidFill>
                <a:schemeClr val="accent4">
                  <a:lumMod val="75000"/>
                </a:schemeClr>
              </a:solidFill>
            </a:endParaRPr>
          </a:p>
        </p:txBody>
      </p:sp>
      <p:sp>
        <p:nvSpPr>
          <p:cNvPr id="3" name="Content Placeholder 2">
            <a:extLst>
              <a:ext uri="{FF2B5EF4-FFF2-40B4-BE49-F238E27FC236}">
                <a16:creationId xmlns:a16="http://schemas.microsoft.com/office/drawing/2014/main" id="{2678F71E-A512-2D2F-C621-6D44952ABD2B}"/>
              </a:ext>
            </a:extLst>
          </p:cNvPr>
          <p:cNvSpPr>
            <a:spLocks noGrp="1"/>
          </p:cNvSpPr>
          <p:nvPr>
            <p:ph idx="1"/>
          </p:nvPr>
        </p:nvSpPr>
        <p:spPr/>
        <p:txBody>
          <a:bodyPr>
            <a:normAutofit/>
          </a:bodyPr>
          <a:lstStyle/>
          <a:p>
            <a:pPr algn="just"/>
            <a:r>
              <a:rPr lang="en-US" b="0" i="0" u="none" strike="noStrike" baseline="0" dirty="0">
                <a:latin typeface="FrutigerLTPro-Roman"/>
              </a:rPr>
              <a:t>Energy or Fuel Substitution or Scale of Shift</a:t>
            </a:r>
          </a:p>
          <a:p>
            <a:pPr algn="just"/>
            <a:r>
              <a:rPr lang="en-IN" b="0" i="0" u="none" strike="noStrike" baseline="0" dirty="0">
                <a:latin typeface="FrutigerLTPro-Roman"/>
              </a:rPr>
              <a:t>Energy Density</a:t>
            </a:r>
            <a:endParaRPr lang="en-US" dirty="0">
              <a:latin typeface="FrutigerLTPro-Roman"/>
            </a:endParaRPr>
          </a:p>
          <a:p>
            <a:pPr algn="just"/>
            <a:r>
              <a:rPr lang="en-IN" b="0" i="0" u="none" strike="noStrike" baseline="0" dirty="0">
                <a:latin typeface="FrutigerLTPro-Roman"/>
              </a:rPr>
              <a:t>Power Density</a:t>
            </a:r>
            <a:endParaRPr lang="en-US" b="0" i="0" u="none" strike="noStrike" baseline="0" dirty="0">
              <a:latin typeface="FrutigerLTPro-Roman"/>
            </a:endParaRPr>
          </a:p>
          <a:p>
            <a:pPr algn="just"/>
            <a:r>
              <a:rPr lang="en-IN" b="0" i="0" u="none" strike="noStrike" baseline="0" dirty="0">
                <a:latin typeface="FrutigerLTPro-Roman"/>
              </a:rPr>
              <a:t>Intermittency</a:t>
            </a:r>
            <a:endParaRPr lang="en-US" dirty="0">
              <a:latin typeface="FrutigerLTPro-Roman"/>
            </a:endParaRPr>
          </a:p>
          <a:p>
            <a:pPr algn="just"/>
            <a:r>
              <a:rPr lang="en-IN" b="0" i="0" u="none" strike="noStrike" baseline="0" dirty="0">
                <a:latin typeface="FrutigerLTPro-Roman"/>
              </a:rPr>
              <a:t>Geographical Energy Distribution</a:t>
            </a:r>
            <a:endParaRPr lang="en-IN" dirty="0"/>
          </a:p>
        </p:txBody>
      </p:sp>
    </p:spTree>
    <p:extLst>
      <p:ext uri="{BB962C8B-B14F-4D97-AF65-F5344CB8AC3E}">
        <p14:creationId xmlns:p14="http://schemas.microsoft.com/office/powerpoint/2010/main" val="23303936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425D38-F9F0-F071-F07E-0E22E0714A85}"/>
              </a:ext>
            </a:extLst>
          </p:cNvPr>
          <p:cNvSpPr>
            <a:spLocks noGrp="1"/>
          </p:cNvSpPr>
          <p:nvPr>
            <p:ph type="title"/>
          </p:nvPr>
        </p:nvSpPr>
        <p:spPr>
          <a:xfrm>
            <a:off x="838200" y="365125"/>
            <a:ext cx="10515600" cy="913069"/>
          </a:xfrm>
        </p:spPr>
        <p:txBody>
          <a:bodyPr>
            <a:normAutofit/>
          </a:bodyPr>
          <a:lstStyle/>
          <a:p>
            <a:pPr algn="ctr"/>
            <a:r>
              <a:rPr lang="en-IN" sz="4000" b="0" i="0" u="none" strike="noStrike" baseline="0" dirty="0">
                <a:solidFill>
                  <a:schemeClr val="accent1">
                    <a:lumMod val="75000"/>
                  </a:schemeClr>
                </a:solidFill>
                <a:latin typeface="FrutigerLTPro-Roman"/>
              </a:rPr>
              <a:t>ENERGY RESOURCES AND CLASSIFICATION</a:t>
            </a:r>
            <a:endParaRPr lang="en-IN" sz="4000" dirty="0">
              <a:solidFill>
                <a:schemeClr val="accent1">
                  <a:lumMod val="75000"/>
                </a:schemeClr>
              </a:solidFill>
            </a:endParaRPr>
          </a:p>
        </p:txBody>
      </p:sp>
      <p:sp>
        <p:nvSpPr>
          <p:cNvPr id="3" name="Content Placeholder 2">
            <a:extLst>
              <a:ext uri="{FF2B5EF4-FFF2-40B4-BE49-F238E27FC236}">
                <a16:creationId xmlns:a16="http://schemas.microsoft.com/office/drawing/2014/main" id="{08E250E0-7694-04EA-6F9C-1C6AE8B6BAA5}"/>
              </a:ext>
            </a:extLst>
          </p:cNvPr>
          <p:cNvSpPr>
            <a:spLocks noGrp="1"/>
          </p:cNvSpPr>
          <p:nvPr>
            <p:ph idx="1"/>
          </p:nvPr>
        </p:nvSpPr>
        <p:spPr>
          <a:xfrm>
            <a:off x="838200" y="1494503"/>
            <a:ext cx="10515600" cy="4682460"/>
          </a:xfrm>
        </p:spPr>
        <p:txBody>
          <a:bodyPr>
            <a:normAutofit/>
          </a:bodyPr>
          <a:lstStyle/>
          <a:p>
            <a:pPr marL="0" indent="0" algn="ctr">
              <a:buNone/>
            </a:pPr>
            <a:r>
              <a:rPr lang="en-US" b="0" i="0" u="none" strike="noStrike" baseline="0" dirty="0">
                <a:latin typeface="FrutigerLTPro-Roman"/>
              </a:rPr>
              <a:t>Primary and Secondary Energy Resources</a:t>
            </a:r>
          </a:p>
          <a:p>
            <a:pPr algn="just"/>
            <a:r>
              <a:rPr lang="en-US" b="1" i="0" u="none" strike="noStrike" baseline="0" dirty="0">
                <a:latin typeface="TimesNewRomanPS"/>
              </a:rPr>
              <a:t>Primary energy resources</a:t>
            </a:r>
            <a:r>
              <a:rPr lang="en-US" b="0" i="0" u="none" strike="noStrike" baseline="0" dirty="0">
                <a:latin typeface="TimesNewRomanPS"/>
              </a:rPr>
              <a:t> are derived directly from natural reserve. Examples are chemical fuels, solar, wind, geothermal, nuclear hydropower, etc. </a:t>
            </a:r>
          </a:p>
          <a:p>
            <a:pPr algn="just"/>
            <a:r>
              <a:rPr lang="en-US" b="0" i="0" u="none" strike="noStrike" baseline="0" dirty="0">
                <a:latin typeface="TimesNewRomanPS"/>
              </a:rPr>
              <a:t>They are used either in basic raw energy form or by converting them to usable form (secondary energy).</a:t>
            </a:r>
            <a:endParaRPr lang="en-US" dirty="0">
              <a:latin typeface="FrutigerLTPro-Roman"/>
            </a:endParaRPr>
          </a:p>
          <a:p>
            <a:pPr algn="just"/>
            <a:r>
              <a:rPr lang="en-US" b="1" i="0" u="none" strike="noStrike" baseline="0" dirty="0">
                <a:latin typeface="TimesNewRomanPS"/>
              </a:rPr>
              <a:t>Secondary energy resources </a:t>
            </a:r>
            <a:r>
              <a:rPr lang="en-US" b="0" i="0" u="none" strike="noStrike" baseline="0" dirty="0">
                <a:latin typeface="TimesNewRomanPS"/>
              </a:rPr>
              <a:t>are usable forms of energy generated by means of suitable plants to convert the primary energy. </a:t>
            </a:r>
          </a:p>
          <a:p>
            <a:pPr algn="just"/>
            <a:r>
              <a:rPr lang="en-US" b="0" i="0" u="none" strike="noStrike" baseline="0" dirty="0">
                <a:latin typeface="TimesNewRomanPS"/>
              </a:rPr>
              <a:t>Examples are electrical energy, steam power, hot water </a:t>
            </a:r>
            <a:r>
              <a:rPr lang="en-IN" b="0" i="0" u="none" strike="noStrike" baseline="0" dirty="0">
                <a:latin typeface="TimesNewRomanPS"/>
              </a:rPr>
              <a:t>power, hydrogen energy, etc.</a:t>
            </a:r>
            <a:endParaRPr lang="en-IN" dirty="0"/>
          </a:p>
        </p:txBody>
      </p:sp>
    </p:spTree>
    <p:extLst>
      <p:ext uri="{BB962C8B-B14F-4D97-AF65-F5344CB8AC3E}">
        <p14:creationId xmlns:p14="http://schemas.microsoft.com/office/powerpoint/2010/main" val="6374408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3CA195-EBF7-352D-41D5-DFB0B60B9A42}"/>
              </a:ext>
            </a:extLst>
          </p:cNvPr>
          <p:cNvSpPr>
            <a:spLocks noGrp="1"/>
          </p:cNvSpPr>
          <p:nvPr>
            <p:ph type="title"/>
          </p:nvPr>
        </p:nvSpPr>
        <p:spPr>
          <a:xfrm>
            <a:off x="838200" y="89452"/>
            <a:ext cx="10515600" cy="884584"/>
          </a:xfrm>
        </p:spPr>
        <p:txBody>
          <a:bodyPr>
            <a:normAutofit/>
          </a:bodyPr>
          <a:lstStyle/>
          <a:p>
            <a:pPr algn="ctr"/>
            <a:r>
              <a:rPr lang="en-US" sz="2800" b="0" i="0" u="none" strike="noStrike" baseline="0" dirty="0">
                <a:solidFill>
                  <a:srgbClr val="FF0000"/>
                </a:solidFill>
                <a:latin typeface="TimesNewRomanPS"/>
              </a:rPr>
              <a:t>Primary energy resources may be further sub-classified as follows:</a:t>
            </a:r>
            <a:endParaRPr lang="en-IN" sz="2800" dirty="0">
              <a:solidFill>
                <a:srgbClr val="FF0000"/>
              </a:solidFill>
            </a:endParaRPr>
          </a:p>
        </p:txBody>
      </p:sp>
      <p:sp>
        <p:nvSpPr>
          <p:cNvPr id="3" name="Content Placeholder 2">
            <a:extLst>
              <a:ext uri="{FF2B5EF4-FFF2-40B4-BE49-F238E27FC236}">
                <a16:creationId xmlns:a16="http://schemas.microsoft.com/office/drawing/2014/main" id="{57002E81-A54D-AA66-F85E-5C069DE33A81}"/>
              </a:ext>
            </a:extLst>
          </p:cNvPr>
          <p:cNvSpPr>
            <a:spLocks noGrp="1"/>
          </p:cNvSpPr>
          <p:nvPr>
            <p:ph idx="1"/>
          </p:nvPr>
        </p:nvSpPr>
        <p:spPr>
          <a:xfrm>
            <a:off x="838200" y="974036"/>
            <a:ext cx="10515600" cy="5202927"/>
          </a:xfrm>
        </p:spPr>
        <p:txBody>
          <a:bodyPr>
            <a:normAutofit/>
          </a:bodyPr>
          <a:lstStyle/>
          <a:p>
            <a:pPr algn="just"/>
            <a:r>
              <a:rPr lang="en-IN" sz="2400" b="1" i="0" u="none" strike="noStrike" baseline="0" dirty="0">
                <a:latin typeface="TimesNewRomanPS"/>
              </a:rPr>
              <a:t>Conventional energy resources: </a:t>
            </a:r>
            <a:r>
              <a:rPr lang="en-IN" sz="2400" b="0" i="0" u="none" strike="noStrike" baseline="0" dirty="0">
                <a:latin typeface="TimesNewRomanPS"/>
              </a:rPr>
              <a:t>They are the energy </a:t>
            </a:r>
            <a:r>
              <a:rPr lang="en-US" sz="2400" b="0" i="0" u="none" strike="noStrike" baseline="0" dirty="0">
                <a:latin typeface="TimesNewRomanPS"/>
              </a:rPr>
              <a:t>stored within the earth and the sea. They include both fossil fuels (coal, oil, and gas) and nuclear energy (uranium and thorium) and required human intervention to release the energy from them. These sources have formed over hundreds of millions of years ago and when they are used, there will be no more for future generations. They are also known as finite </a:t>
            </a:r>
            <a:r>
              <a:rPr lang="en-IN" sz="2400" b="0" i="0" u="none" strike="noStrike" baseline="0" dirty="0">
                <a:latin typeface="TimesNewRomanPS"/>
              </a:rPr>
              <a:t>energy resources.</a:t>
            </a:r>
          </a:p>
          <a:p>
            <a:pPr algn="just"/>
            <a:r>
              <a:rPr lang="en-IN" sz="2400" b="1" i="0" u="none" strike="noStrike" baseline="0" dirty="0">
                <a:latin typeface="TimesNewRomanPS"/>
              </a:rPr>
              <a:t>Non-conventional energy resources: </a:t>
            </a:r>
            <a:r>
              <a:rPr lang="en-US" sz="2400" b="0" i="0" u="none" strike="noStrike" baseline="0" dirty="0">
                <a:latin typeface="TimesNewRomanPS"/>
              </a:rPr>
              <a:t>They are also known as infinite </a:t>
            </a:r>
            <a:r>
              <a:rPr lang="en-IN" sz="2400" b="0" i="0" u="none" strike="noStrike" baseline="0" dirty="0">
                <a:latin typeface="TimesNewRomanPS"/>
              </a:rPr>
              <a:t>energy resources. </a:t>
            </a:r>
          </a:p>
          <a:p>
            <a:pPr algn="just"/>
            <a:r>
              <a:rPr lang="en-IN" sz="2400" b="1" i="0" u="none" strike="noStrike" baseline="0" dirty="0">
                <a:latin typeface="TimesNewRomanPS"/>
              </a:rPr>
              <a:t>Renewable energy resources: </a:t>
            </a:r>
            <a:r>
              <a:rPr lang="en-IN" sz="2400" i="0" u="none" strike="noStrike" baseline="0" dirty="0">
                <a:latin typeface="TimesNewRomanPS"/>
              </a:rPr>
              <a:t>These </a:t>
            </a:r>
            <a:r>
              <a:rPr lang="en-IN" sz="2400" b="0" i="0" u="none" strike="noStrike" baseline="0" dirty="0">
                <a:latin typeface="TimesNewRomanPS"/>
              </a:rPr>
              <a:t>are continuously </a:t>
            </a:r>
            <a:r>
              <a:rPr lang="en-US" sz="2400" b="0" i="0" u="none" strike="noStrike" baseline="0" dirty="0">
                <a:latin typeface="TimesNewRomanPS"/>
              </a:rPr>
              <a:t>restored by nature. Examples are solar, water, wind, etc.</a:t>
            </a:r>
          </a:p>
          <a:p>
            <a:pPr algn="just"/>
            <a:r>
              <a:rPr lang="en-IN" sz="2400" b="1" i="0" u="none" strike="noStrike" baseline="0" dirty="0">
                <a:latin typeface="TimesNewRomanPS"/>
              </a:rPr>
              <a:t>Non-renewable energy resources: </a:t>
            </a:r>
            <a:r>
              <a:rPr lang="en-US" sz="2400" b="0" i="0" u="none" strike="noStrike" baseline="0" dirty="0">
                <a:latin typeface="TimesNewRomanPS"/>
              </a:rPr>
              <a:t>resources are the reserve that is once accumulated in nature has practically ceased to form under new geological conditions. They are also known as expendable energy. Examples are coal, oil, </a:t>
            </a:r>
            <a:r>
              <a:rPr lang="en-IN" sz="2400" b="0" i="0" u="none" strike="noStrike" baseline="0" dirty="0">
                <a:latin typeface="TimesNewRomanPS"/>
              </a:rPr>
              <a:t>gas, nuclear, etc.</a:t>
            </a:r>
            <a:endParaRPr lang="en-IN" sz="2400" b="1" dirty="0"/>
          </a:p>
        </p:txBody>
      </p:sp>
    </p:spTree>
    <p:extLst>
      <p:ext uri="{BB962C8B-B14F-4D97-AF65-F5344CB8AC3E}">
        <p14:creationId xmlns:p14="http://schemas.microsoft.com/office/powerpoint/2010/main" val="41583072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2C5784-67B0-6FAD-FF57-E30CED4D6A81}"/>
              </a:ext>
            </a:extLst>
          </p:cNvPr>
          <p:cNvSpPr>
            <a:spLocks noGrp="1"/>
          </p:cNvSpPr>
          <p:nvPr>
            <p:ph type="title"/>
          </p:nvPr>
        </p:nvSpPr>
        <p:spPr>
          <a:xfrm>
            <a:off x="838200" y="168965"/>
            <a:ext cx="10515600" cy="815009"/>
          </a:xfrm>
        </p:spPr>
        <p:txBody>
          <a:bodyPr>
            <a:normAutofit/>
          </a:bodyPr>
          <a:lstStyle/>
          <a:p>
            <a:pPr algn="ctr"/>
            <a:r>
              <a:rPr lang="en-IN" sz="3200" b="0" i="0" u="none" strike="noStrike" baseline="0" dirty="0">
                <a:solidFill>
                  <a:schemeClr val="accent1">
                    <a:lumMod val="60000"/>
                    <a:lumOff val="40000"/>
                  </a:schemeClr>
                </a:solidFill>
                <a:latin typeface="FrutigerLTPro-Roman"/>
              </a:rPr>
              <a:t>Classification of Energy Resources</a:t>
            </a:r>
            <a:endParaRPr lang="en-IN" sz="3200" dirty="0">
              <a:solidFill>
                <a:schemeClr val="accent1">
                  <a:lumMod val="60000"/>
                  <a:lumOff val="40000"/>
                </a:schemeClr>
              </a:solidFill>
            </a:endParaRPr>
          </a:p>
        </p:txBody>
      </p:sp>
      <p:pic>
        <p:nvPicPr>
          <p:cNvPr id="5" name="Content Placeholder 4">
            <a:extLst>
              <a:ext uri="{FF2B5EF4-FFF2-40B4-BE49-F238E27FC236}">
                <a16:creationId xmlns:a16="http://schemas.microsoft.com/office/drawing/2014/main" id="{0DECC100-6D47-6C3D-5892-8C55B6525177}"/>
              </a:ext>
            </a:extLst>
          </p:cNvPr>
          <p:cNvPicPr>
            <a:picLocks noGrp="1" noChangeAspect="1"/>
          </p:cNvPicPr>
          <p:nvPr>
            <p:ph idx="1"/>
          </p:nvPr>
        </p:nvPicPr>
        <p:blipFill>
          <a:blip r:embed="rId2"/>
          <a:stretch>
            <a:fillRect/>
          </a:stretch>
        </p:blipFill>
        <p:spPr>
          <a:xfrm>
            <a:off x="838200" y="1103313"/>
            <a:ext cx="10889974" cy="5516148"/>
          </a:xfrm>
        </p:spPr>
      </p:pic>
    </p:spTree>
    <p:extLst>
      <p:ext uri="{BB962C8B-B14F-4D97-AF65-F5344CB8AC3E}">
        <p14:creationId xmlns:p14="http://schemas.microsoft.com/office/powerpoint/2010/main" val="40418572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443B32-F01A-310B-A8A1-099782CC660F}"/>
              </a:ext>
            </a:extLst>
          </p:cNvPr>
          <p:cNvSpPr>
            <a:spLocks noGrp="1"/>
          </p:cNvSpPr>
          <p:nvPr>
            <p:ph type="title"/>
          </p:nvPr>
        </p:nvSpPr>
        <p:spPr>
          <a:xfrm>
            <a:off x="838200" y="198784"/>
            <a:ext cx="10515600" cy="884582"/>
          </a:xfrm>
        </p:spPr>
        <p:txBody>
          <a:bodyPr>
            <a:noAutofit/>
          </a:bodyPr>
          <a:lstStyle/>
          <a:p>
            <a:pPr algn="ctr"/>
            <a:r>
              <a:rPr lang="en-IN" sz="4000" b="0" i="0" u="none" strike="noStrike" baseline="0" dirty="0">
                <a:latin typeface="TimesNewRomanPS"/>
              </a:rPr>
              <a:t>Fuel energy resources</a:t>
            </a:r>
            <a:endParaRPr lang="en-IN" sz="4000" dirty="0"/>
          </a:p>
        </p:txBody>
      </p:sp>
      <p:sp>
        <p:nvSpPr>
          <p:cNvPr id="3" name="Content Placeholder 2">
            <a:extLst>
              <a:ext uri="{FF2B5EF4-FFF2-40B4-BE49-F238E27FC236}">
                <a16:creationId xmlns:a16="http://schemas.microsoft.com/office/drawing/2014/main" id="{220F1E87-9CE7-BF7B-1B87-8E6DFD3582C7}"/>
              </a:ext>
            </a:extLst>
          </p:cNvPr>
          <p:cNvSpPr>
            <a:spLocks noGrp="1"/>
          </p:cNvSpPr>
          <p:nvPr>
            <p:ph idx="1"/>
          </p:nvPr>
        </p:nvSpPr>
        <p:spPr>
          <a:xfrm>
            <a:off x="838200" y="1013791"/>
            <a:ext cx="10515600" cy="5163172"/>
          </a:xfrm>
        </p:spPr>
        <p:txBody>
          <a:bodyPr/>
          <a:lstStyle/>
          <a:p>
            <a:r>
              <a:rPr lang="en-US" sz="3600" dirty="0"/>
              <a:t>Oil</a:t>
            </a:r>
          </a:p>
          <a:p>
            <a:r>
              <a:rPr lang="en-US" sz="3600" dirty="0"/>
              <a:t>Coal</a:t>
            </a:r>
          </a:p>
          <a:p>
            <a:r>
              <a:rPr lang="en-US" sz="3600" dirty="0"/>
              <a:t>Natural Gas </a:t>
            </a:r>
          </a:p>
          <a:p>
            <a:r>
              <a:rPr lang="en-US" sz="3600" dirty="0"/>
              <a:t>Uranium</a:t>
            </a:r>
          </a:p>
          <a:p>
            <a:endParaRPr lang="en-US" dirty="0"/>
          </a:p>
          <a:p>
            <a:endParaRPr lang="en-US" dirty="0"/>
          </a:p>
          <a:p>
            <a:endParaRPr lang="en-IN" dirty="0"/>
          </a:p>
        </p:txBody>
      </p:sp>
    </p:spTree>
    <p:extLst>
      <p:ext uri="{BB962C8B-B14F-4D97-AF65-F5344CB8AC3E}">
        <p14:creationId xmlns:p14="http://schemas.microsoft.com/office/powerpoint/2010/main" val="39757768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C80AE3-2B43-D1D3-63F9-EA73EEFC8F77}"/>
              </a:ext>
            </a:extLst>
          </p:cNvPr>
          <p:cNvSpPr>
            <a:spLocks noGrp="1"/>
          </p:cNvSpPr>
          <p:nvPr>
            <p:ph type="title"/>
          </p:nvPr>
        </p:nvSpPr>
        <p:spPr>
          <a:xfrm>
            <a:off x="838200" y="167149"/>
            <a:ext cx="10515600" cy="855406"/>
          </a:xfrm>
        </p:spPr>
        <p:txBody>
          <a:bodyPr>
            <a:normAutofit/>
          </a:bodyPr>
          <a:lstStyle/>
          <a:p>
            <a:pPr algn="ctr"/>
            <a:r>
              <a:rPr lang="en-IN" sz="4000" b="0" i="0" u="none" strike="noStrike" baseline="0" dirty="0">
                <a:solidFill>
                  <a:schemeClr val="accent1">
                    <a:lumMod val="75000"/>
                  </a:schemeClr>
                </a:solidFill>
                <a:latin typeface="FrutigerLTPro-Roman"/>
              </a:rPr>
              <a:t>RENEWABLE ENERGY</a:t>
            </a:r>
            <a:endParaRPr lang="en-IN" sz="4000" dirty="0">
              <a:solidFill>
                <a:schemeClr val="accent1">
                  <a:lumMod val="75000"/>
                </a:schemeClr>
              </a:solidFill>
            </a:endParaRPr>
          </a:p>
        </p:txBody>
      </p:sp>
      <p:sp>
        <p:nvSpPr>
          <p:cNvPr id="3" name="Content Placeholder 2">
            <a:extLst>
              <a:ext uri="{FF2B5EF4-FFF2-40B4-BE49-F238E27FC236}">
                <a16:creationId xmlns:a16="http://schemas.microsoft.com/office/drawing/2014/main" id="{5146AFF9-3E71-6891-3638-E4186D18C156}"/>
              </a:ext>
            </a:extLst>
          </p:cNvPr>
          <p:cNvSpPr>
            <a:spLocks noGrp="1"/>
          </p:cNvSpPr>
          <p:nvPr>
            <p:ph idx="1"/>
          </p:nvPr>
        </p:nvSpPr>
        <p:spPr>
          <a:xfrm>
            <a:off x="838200" y="1956619"/>
            <a:ext cx="10515600" cy="2605549"/>
          </a:xfrm>
        </p:spPr>
        <p:txBody>
          <a:bodyPr>
            <a:normAutofit/>
          </a:bodyPr>
          <a:lstStyle/>
          <a:p>
            <a:pPr algn="just"/>
            <a:r>
              <a:rPr lang="en-US" sz="3200" b="0" i="0" u="none" strike="noStrike" baseline="0" dirty="0">
                <a:latin typeface="TimesNewRomanPS"/>
              </a:rPr>
              <a:t>Renewable energy is the energy that comes from natural resources such as sunlight, wind, rain, tides, and geothermal heat, which are renewable (naturally replenished).</a:t>
            </a:r>
            <a:endParaRPr lang="en-IN" sz="3200" dirty="0"/>
          </a:p>
        </p:txBody>
      </p:sp>
    </p:spTree>
    <p:extLst>
      <p:ext uri="{BB962C8B-B14F-4D97-AF65-F5344CB8AC3E}">
        <p14:creationId xmlns:p14="http://schemas.microsoft.com/office/powerpoint/2010/main" val="27146100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0C0DD-6FB5-F7EA-765E-856FFB139A71}"/>
              </a:ext>
            </a:extLst>
          </p:cNvPr>
          <p:cNvSpPr>
            <a:spLocks noGrp="1"/>
          </p:cNvSpPr>
          <p:nvPr>
            <p:ph type="title"/>
          </p:nvPr>
        </p:nvSpPr>
        <p:spPr>
          <a:xfrm>
            <a:off x="838200" y="167149"/>
            <a:ext cx="10515600" cy="914400"/>
          </a:xfrm>
        </p:spPr>
        <p:txBody>
          <a:bodyPr>
            <a:noAutofit/>
          </a:bodyPr>
          <a:lstStyle/>
          <a:p>
            <a:pPr algn="ctr"/>
            <a:br>
              <a:rPr lang="en-IN" b="0" i="0" u="none" strike="noStrike" baseline="0" dirty="0">
                <a:solidFill>
                  <a:schemeClr val="accent1">
                    <a:lumMod val="75000"/>
                  </a:schemeClr>
                </a:solidFill>
                <a:latin typeface="Times New Roman" panose="02020603050405020304" pitchFamily="18" charset="0"/>
              </a:rPr>
            </a:br>
            <a:r>
              <a:rPr lang="en-IN" b="0" i="0" u="none" strike="noStrike" baseline="0" dirty="0">
                <a:solidFill>
                  <a:schemeClr val="accent1">
                    <a:lumMod val="75000"/>
                  </a:schemeClr>
                </a:solidFill>
                <a:latin typeface="Times New Roman" panose="02020603050405020304" pitchFamily="18" charset="0"/>
              </a:rPr>
              <a:t> Worldwide Renewable Energy  Availability 	</a:t>
            </a:r>
            <a:br>
              <a:rPr lang="en-IN" b="0" i="0" u="none" strike="noStrike" baseline="0" dirty="0">
                <a:solidFill>
                  <a:schemeClr val="accent1">
                    <a:lumMod val="75000"/>
                  </a:schemeClr>
                </a:solidFill>
                <a:latin typeface="Times New Roman" panose="02020603050405020304" pitchFamily="18" charset="0"/>
              </a:rPr>
            </a:br>
            <a:endParaRPr lang="en-IN" dirty="0">
              <a:solidFill>
                <a:schemeClr val="accent1">
                  <a:lumMod val="75000"/>
                </a:schemeClr>
              </a:solidFill>
            </a:endParaRPr>
          </a:p>
        </p:txBody>
      </p:sp>
      <p:pic>
        <p:nvPicPr>
          <p:cNvPr id="5" name="Content Placeholder 4">
            <a:extLst>
              <a:ext uri="{FF2B5EF4-FFF2-40B4-BE49-F238E27FC236}">
                <a16:creationId xmlns:a16="http://schemas.microsoft.com/office/drawing/2014/main" id="{0644228C-36BA-7EE5-41B1-00BA7C1EF06B}"/>
              </a:ext>
            </a:extLst>
          </p:cNvPr>
          <p:cNvPicPr>
            <a:picLocks noGrp="1" noChangeAspect="1"/>
          </p:cNvPicPr>
          <p:nvPr>
            <p:ph idx="1"/>
          </p:nvPr>
        </p:nvPicPr>
        <p:blipFill>
          <a:blip r:embed="rId2"/>
          <a:stretch>
            <a:fillRect/>
          </a:stretch>
        </p:blipFill>
        <p:spPr>
          <a:xfrm>
            <a:off x="383458" y="1081550"/>
            <a:ext cx="12024852" cy="5948516"/>
          </a:xfrm>
        </p:spPr>
      </p:pic>
    </p:spTree>
    <p:extLst>
      <p:ext uri="{BB962C8B-B14F-4D97-AF65-F5344CB8AC3E}">
        <p14:creationId xmlns:p14="http://schemas.microsoft.com/office/powerpoint/2010/main" val="21314214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102</TotalTime>
  <Words>1049</Words>
  <Application>Microsoft Office PowerPoint</Application>
  <PresentationFormat>Widescreen</PresentationFormat>
  <Paragraphs>76</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Calibri</vt:lpstr>
      <vt:lpstr>Calibri Light</vt:lpstr>
      <vt:lpstr>FrutigerLTPro-Roman</vt:lpstr>
      <vt:lpstr>Times New Roman</vt:lpstr>
      <vt:lpstr>TimesNewRomanPS</vt:lpstr>
      <vt:lpstr>Office Theme</vt:lpstr>
      <vt:lpstr>SOLUTION TO ENERGY CRISIS OR SCARCITY</vt:lpstr>
      <vt:lpstr>PowerPoint Presentation</vt:lpstr>
      <vt:lpstr>FACTORS AFFECTING ENERGY RESOURCE DEVELOPMENT</vt:lpstr>
      <vt:lpstr>ENERGY RESOURCES AND CLASSIFICATION</vt:lpstr>
      <vt:lpstr>Primary energy resources may be further sub-classified as follows:</vt:lpstr>
      <vt:lpstr>Classification of Energy Resources</vt:lpstr>
      <vt:lpstr>Fuel energy resources</vt:lpstr>
      <vt:lpstr>RENEWABLE ENERGY</vt:lpstr>
      <vt:lpstr>  Worldwide Renewable Energy  Availability   </vt:lpstr>
      <vt:lpstr>Potential for worldwide Renewable Energy</vt:lpstr>
      <vt:lpstr>Renewable Energy in India</vt:lpstr>
      <vt:lpstr>Renewable Energy in India</vt:lpstr>
      <vt:lpstr>Solar Energy</vt:lpstr>
      <vt:lpstr>Solar Energy</vt:lpstr>
      <vt:lpstr>Wind Power</vt:lpstr>
      <vt:lpstr>Tidal Power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SOLUTION TO ENERGY CRISIS OR SCARCITY</dc:title>
  <dc:creator>Raghavendra Babu</dc:creator>
  <cp:lastModifiedBy>Raghavendra Babu</cp:lastModifiedBy>
  <cp:revision>2</cp:revision>
  <dcterms:created xsi:type="dcterms:W3CDTF">2024-04-24T05:50:21Z</dcterms:created>
  <dcterms:modified xsi:type="dcterms:W3CDTF">2024-05-01T05:54:42Z</dcterms:modified>
</cp:coreProperties>
</file>