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6179-5598-9B97-304D-5AADF9DD13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A44B94-B114-C0CA-FE64-F9C46DA65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BC8C62-EC43-0EBA-8970-D2E4EA185216}"/>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5" name="Footer Placeholder 4">
            <a:extLst>
              <a:ext uri="{FF2B5EF4-FFF2-40B4-BE49-F238E27FC236}">
                <a16:creationId xmlns:a16="http://schemas.microsoft.com/office/drawing/2014/main" id="{AC4A1F66-DBA9-BA93-8D29-C1C05995D1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C5C54-A127-3235-0B67-271AA3F2BFA8}"/>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518440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1232-40A8-AA63-7B85-EC20840791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EF3F19-6B2C-AB73-BCB2-737F7731D4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0AA878-70A2-4F96-4B6D-02614C9ADAAF}"/>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5" name="Footer Placeholder 4">
            <a:extLst>
              <a:ext uri="{FF2B5EF4-FFF2-40B4-BE49-F238E27FC236}">
                <a16:creationId xmlns:a16="http://schemas.microsoft.com/office/drawing/2014/main" id="{AA89E6DF-60DB-C336-DA4D-0E63E0A08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1215FE-4177-678D-3D02-A2EC5DB32225}"/>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55146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76DC68-BF84-0F47-D005-0F1BB726BA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F4FE8D-B875-AC28-2E80-166F4AEE5A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5BDAB3-81CD-585C-7ECF-B035F65BBF26}"/>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5" name="Footer Placeholder 4">
            <a:extLst>
              <a:ext uri="{FF2B5EF4-FFF2-40B4-BE49-F238E27FC236}">
                <a16:creationId xmlns:a16="http://schemas.microsoft.com/office/drawing/2014/main" id="{8CAB0C9C-2844-E2D4-B18B-8EB0CCF77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6846B6-9573-D031-E200-8990A274BB6C}"/>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123246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A8BE-B7A5-0A05-45A7-3C7E00ECBD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F08045-F66F-77A3-A233-27184D9C93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64973-DD3B-2752-2EDB-DCD1190AD3A9}"/>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5" name="Footer Placeholder 4">
            <a:extLst>
              <a:ext uri="{FF2B5EF4-FFF2-40B4-BE49-F238E27FC236}">
                <a16:creationId xmlns:a16="http://schemas.microsoft.com/office/drawing/2014/main" id="{813430D3-A2F3-5DB1-E4D1-02A8357EA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E0B7A-5F1B-9E84-5DE4-3E351109BBDE}"/>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46643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D8805-2D00-5290-B5C8-1445AB400D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E312C1-7F81-DA09-8C6E-75F885BC40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ACC0C3-8C9A-B43F-F173-493BF6304AB0}"/>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5" name="Footer Placeholder 4">
            <a:extLst>
              <a:ext uri="{FF2B5EF4-FFF2-40B4-BE49-F238E27FC236}">
                <a16:creationId xmlns:a16="http://schemas.microsoft.com/office/drawing/2014/main" id="{CB7DA57D-CA0E-B68A-49D1-C40C349DE9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FF9EB3-CE17-4C99-38C6-DDB12F1313E9}"/>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422021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E307-A10A-FF17-7785-2C0D25CAC0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F0CF4A-51DE-B7F8-A849-ABD5896097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C9B8D8-7D16-F55C-958D-0658ED11D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3947C3-64D6-EB35-F48D-7D1CDEED4FAB}"/>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6" name="Footer Placeholder 5">
            <a:extLst>
              <a:ext uri="{FF2B5EF4-FFF2-40B4-BE49-F238E27FC236}">
                <a16:creationId xmlns:a16="http://schemas.microsoft.com/office/drawing/2014/main" id="{B6219292-89AB-3F2F-3254-A4D1EBF8B4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62B91C-5CF1-D8CB-B693-36099F5B1F78}"/>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10589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6853A-BFA6-2479-7B56-015F219EED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1BB550-C10A-AD5C-4FAD-58F183D43C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D8ABB5-0BBF-1A8C-2381-C4DD44A38F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337624-06F1-092D-D872-09EC83482B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D57F1-8D2E-513B-F737-7531C66C81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8222CD-1106-D0A9-F890-7E76B57CD358}"/>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8" name="Footer Placeholder 7">
            <a:extLst>
              <a:ext uri="{FF2B5EF4-FFF2-40B4-BE49-F238E27FC236}">
                <a16:creationId xmlns:a16="http://schemas.microsoft.com/office/drawing/2014/main" id="{A81D3D4F-EC58-18AE-448D-E7CE957EE4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37C6D0-2C93-4235-4EE3-C1CB75FCC8DB}"/>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13952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FE2C-34DF-A2C3-E28A-02FEA5B15E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4703A5-5827-62E7-4792-2525973AF7B4}"/>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4" name="Footer Placeholder 3">
            <a:extLst>
              <a:ext uri="{FF2B5EF4-FFF2-40B4-BE49-F238E27FC236}">
                <a16:creationId xmlns:a16="http://schemas.microsoft.com/office/drawing/2014/main" id="{28A821C3-7F3F-8A0D-2E10-49ED45D03E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EA5383-071F-AA33-2995-C5A413C82EE9}"/>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1135057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B3075E-7A15-EBF9-CE14-1128331718F5}"/>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3" name="Footer Placeholder 2">
            <a:extLst>
              <a:ext uri="{FF2B5EF4-FFF2-40B4-BE49-F238E27FC236}">
                <a16:creationId xmlns:a16="http://schemas.microsoft.com/office/drawing/2014/main" id="{FF776BFE-A6D5-F11C-9B77-711AFC5C13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D80CD9-6084-2225-8B4B-641912176841}"/>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2249509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1913-ED7F-6A2F-7455-9E09DF0FF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A55395-9CCF-0AC7-AEE8-6B1722EE24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88E298-F4B4-46D7-58D1-1CBC708C5F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604F8-E4BD-AF84-4B1F-1331589EC624}"/>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6" name="Footer Placeholder 5">
            <a:extLst>
              <a:ext uri="{FF2B5EF4-FFF2-40B4-BE49-F238E27FC236}">
                <a16:creationId xmlns:a16="http://schemas.microsoft.com/office/drawing/2014/main" id="{2073EEAE-A44E-9D35-50A1-0F69B106C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E7CFF3-64F5-2F9C-3D84-57EA313F6CBB}"/>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229243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C246-CB6C-5E33-BBAC-3303E998B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22AD73-B2D1-5BC8-DC10-930438685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BB38B4-E1A0-684E-A6E7-25BD17F60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03C2C-C8E9-B198-E97D-F42F8CFAFB74}"/>
              </a:ext>
            </a:extLst>
          </p:cNvPr>
          <p:cNvSpPr>
            <a:spLocks noGrp="1"/>
          </p:cNvSpPr>
          <p:nvPr>
            <p:ph type="dt" sz="half" idx="10"/>
          </p:nvPr>
        </p:nvSpPr>
        <p:spPr/>
        <p:txBody>
          <a:bodyPr/>
          <a:lstStyle/>
          <a:p>
            <a:fld id="{04BDB58A-0563-4E70-AE95-BAC751D6F9F3}" type="datetimeFigureOut">
              <a:rPr lang="en-IN" smtClean="0"/>
              <a:t>16-07-2024</a:t>
            </a:fld>
            <a:endParaRPr lang="en-IN"/>
          </a:p>
        </p:txBody>
      </p:sp>
      <p:sp>
        <p:nvSpPr>
          <p:cNvPr id="6" name="Footer Placeholder 5">
            <a:extLst>
              <a:ext uri="{FF2B5EF4-FFF2-40B4-BE49-F238E27FC236}">
                <a16:creationId xmlns:a16="http://schemas.microsoft.com/office/drawing/2014/main" id="{54732278-A5ED-C862-49E0-05A8D3DCD1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95A8B-964E-B00A-A853-E9570FDB5204}"/>
              </a:ext>
            </a:extLst>
          </p:cNvPr>
          <p:cNvSpPr>
            <a:spLocks noGrp="1"/>
          </p:cNvSpPr>
          <p:nvPr>
            <p:ph type="sldNum" sz="quarter" idx="12"/>
          </p:nvPr>
        </p:nvSpPr>
        <p:spPr/>
        <p:txBody>
          <a:bodyPr/>
          <a:lstStyle/>
          <a:p>
            <a:fld id="{08171586-85A7-46BD-9703-BCAFA086CAED}" type="slidenum">
              <a:rPr lang="en-IN" smtClean="0"/>
              <a:t>‹#›</a:t>
            </a:fld>
            <a:endParaRPr lang="en-IN"/>
          </a:p>
        </p:txBody>
      </p:sp>
    </p:spTree>
    <p:extLst>
      <p:ext uri="{BB962C8B-B14F-4D97-AF65-F5344CB8AC3E}">
        <p14:creationId xmlns:p14="http://schemas.microsoft.com/office/powerpoint/2010/main" val="2985792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F304B4-1246-6173-3584-A84A49A954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720832-8671-1072-30C7-BA2966D30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0507C-AA1A-CF38-F379-35D32AF03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BDB58A-0563-4E70-AE95-BAC751D6F9F3}" type="datetimeFigureOut">
              <a:rPr lang="en-IN" smtClean="0"/>
              <a:t>16-07-2024</a:t>
            </a:fld>
            <a:endParaRPr lang="en-IN"/>
          </a:p>
        </p:txBody>
      </p:sp>
      <p:sp>
        <p:nvSpPr>
          <p:cNvPr id="5" name="Footer Placeholder 4">
            <a:extLst>
              <a:ext uri="{FF2B5EF4-FFF2-40B4-BE49-F238E27FC236}">
                <a16:creationId xmlns:a16="http://schemas.microsoft.com/office/drawing/2014/main" id="{C8A48954-A848-3EA7-9496-8A2FA28D8C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C4DE23-CBFC-6066-8000-8D93B7CBE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71586-85A7-46BD-9703-BCAFA086CAED}" type="slidenum">
              <a:rPr lang="en-IN" smtClean="0"/>
              <a:t>‹#›</a:t>
            </a:fld>
            <a:endParaRPr lang="en-IN"/>
          </a:p>
        </p:txBody>
      </p:sp>
    </p:spTree>
    <p:extLst>
      <p:ext uri="{BB962C8B-B14F-4D97-AF65-F5344CB8AC3E}">
        <p14:creationId xmlns:p14="http://schemas.microsoft.com/office/powerpoint/2010/main" val="91615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E8A15-6BB0-704B-A090-41B8731EA788}"/>
              </a:ext>
            </a:extLst>
          </p:cNvPr>
          <p:cNvSpPr>
            <a:spLocks noGrp="1"/>
          </p:cNvSpPr>
          <p:nvPr>
            <p:ph type="ctrTitle"/>
          </p:nvPr>
        </p:nvSpPr>
        <p:spPr/>
        <p:txBody>
          <a:bodyPr>
            <a:normAutofit/>
          </a:bodyPr>
          <a:lstStyle/>
          <a:p>
            <a:r>
              <a:rPr lang="en-IN" sz="8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Sea Wave Energy</a:t>
            </a:r>
            <a:endParaRPr lang="en-IN" sz="413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59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E54E-2845-ECA9-D12A-4A39D6E13A9A}"/>
              </a:ext>
            </a:extLst>
          </p:cNvPr>
          <p:cNvSpPr>
            <a:spLocks noGrp="1"/>
          </p:cNvSpPr>
          <p:nvPr>
            <p:ph type="title"/>
          </p:nvPr>
        </p:nvSpPr>
        <p:spPr>
          <a:xfrm>
            <a:off x="838200" y="98323"/>
            <a:ext cx="10515600" cy="737419"/>
          </a:xfrm>
        </p:spPr>
        <p:txBody>
          <a:bodyPr>
            <a:normAutofit/>
          </a:bodyPr>
          <a:lstStyle/>
          <a:p>
            <a:pPr algn="ctr"/>
            <a:r>
              <a:rPr lang="en-IN" sz="4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Salter’s Duck System</a:t>
            </a:r>
            <a:endParaRPr lang="en-IN" sz="8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346697-D826-816F-2C89-6D17E7AD16A4}"/>
              </a:ext>
            </a:extLst>
          </p:cNvPr>
          <p:cNvSpPr>
            <a:spLocks noGrp="1"/>
          </p:cNvSpPr>
          <p:nvPr>
            <p:ph idx="1"/>
          </p:nvPr>
        </p:nvSpPr>
        <p:spPr>
          <a:xfrm>
            <a:off x="0" y="1238864"/>
            <a:ext cx="12192000" cy="5619135"/>
          </a:xfrm>
        </p:spPr>
        <p:txBody>
          <a:bodyPr/>
          <a:lstStyle/>
          <a:p>
            <a:r>
              <a:rPr lang="en-US" b="0" i="0" dirty="0">
                <a:solidFill>
                  <a:srgbClr val="4D5156"/>
                </a:solidFill>
                <a:effectLst/>
                <a:highlight>
                  <a:srgbClr val="FFFFFF"/>
                </a:highlight>
                <a:latin typeface="Times New Roman" panose="02020603050405020304" pitchFamily="18" charset="0"/>
                <a:cs typeface="Times New Roman" panose="02020603050405020304" pitchFamily="18" charset="0"/>
              </a:rPr>
              <a:t>Salter's duck, also known as the nodding duck or by its official name the Edinburgh duck, is </a:t>
            </a:r>
            <a:r>
              <a:rPr lang="en-US" b="0" i="0" dirty="0">
                <a:solidFill>
                  <a:srgbClr val="040C28"/>
                </a:solidFill>
                <a:effectLst/>
                <a:highlight>
                  <a:srgbClr val="D3E3FD"/>
                </a:highlight>
                <a:latin typeface="Times New Roman" panose="02020603050405020304" pitchFamily="18" charset="0"/>
                <a:cs typeface="Times New Roman" panose="02020603050405020304" pitchFamily="18" charset="0"/>
              </a:rPr>
              <a:t>a device that converts wave power into electricity</a:t>
            </a:r>
            <a:r>
              <a:rPr lang="en-US" b="0" i="0" dirty="0">
                <a:solidFill>
                  <a:srgbClr val="4D5156"/>
                </a:solidFill>
                <a:effectLst/>
                <a:highlight>
                  <a:srgbClr val="FFFFFF"/>
                </a:highligh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pic>
        <p:nvPicPr>
          <p:cNvPr id="5122" name="Picture 2" descr="The Salter Duck">
            <a:extLst>
              <a:ext uri="{FF2B5EF4-FFF2-40B4-BE49-F238E27FC236}">
                <a16:creationId xmlns:a16="http://schemas.microsoft.com/office/drawing/2014/main" id="{EA2384FC-05D8-801B-B12D-34ED58B22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19" y="2349910"/>
            <a:ext cx="10943304" cy="4508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36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6A358-E531-BC6A-291F-6EE79BDC1AD3}"/>
              </a:ext>
            </a:extLst>
          </p:cNvPr>
          <p:cNvSpPr>
            <a:spLocks noGrp="1"/>
          </p:cNvSpPr>
          <p:nvPr>
            <p:ph type="title"/>
          </p:nvPr>
        </p:nvSpPr>
        <p:spPr>
          <a:xfrm>
            <a:off x="838200" y="365125"/>
            <a:ext cx="10515600" cy="637765"/>
          </a:xfrm>
        </p:spPr>
        <p:txBody>
          <a:bodyPr>
            <a:normAutofit/>
          </a:bodyPr>
          <a:lstStyle/>
          <a:p>
            <a:pPr algn="ctr"/>
            <a:r>
              <a:rPr lang="en-IN" sz="36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Offshore Wave Dragon System</a:t>
            </a:r>
            <a:endParaRPr lang="en-IN" sz="72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D85DA5-34DB-9F17-125C-B94A1538350E}"/>
              </a:ext>
            </a:extLst>
          </p:cNvPr>
          <p:cNvSpPr>
            <a:spLocks noGrp="1"/>
          </p:cNvSpPr>
          <p:nvPr>
            <p:ph idx="1"/>
          </p:nvPr>
        </p:nvSpPr>
        <p:spPr>
          <a:xfrm>
            <a:off x="0" y="1465006"/>
            <a:ext cx="12192000" cy="5392994"/>
          </a:xfrm>
        </p:spPr>
        <p:txBody>
          <a:bodyPr>
            <a:normAutofit/>
          </a:bodyPr>
          <a:lstStyle/>
          <a:p>
            <a:pPr algn="just"/>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Wave Dragon is a unique and scalable technology based on proven technologies, combining hydro turbines and wind turbines, resulting in highly cost-efficient energy production. It’s a large stable platform, essentially a floating hydro power plant, offering remarkable reliability in power production and maintenance. </a:t>
            </a:r>
          </a:p>
          <a:p>
            <a:pPr algn="just"/>
            <a:endParaRPr lang="en-IN" sz="2400" dirty="0">
              <a:latin typeface="Times New Roman" panose="02020603050405020304" pitchFamily="18" charset="0"/>
              <a:cs typeface="Times New Roman" panose="02020603050405020304" pitchFamily="18" charset="0"/>
            </a:endParaRPr>
          </a:p>
        </p:txBody>
      </p:sp>
      <p:pic>
        <p:nvPicPr>
          <p:cNvPr id="6146" name="Picture 2" descr="Wave Dragon - Wikipedia">
            <a:extLst>
              <a:ext uri="{FF2B5EF4-FFF2-40B4-BE49-F238E27FC236}">
                <a16:creationId xmlns:a16="http://schemas.microsoft.com/office/drawing/2014/main" id="{E9AA5229-EEA5-0FA6-CFF5-8822A669F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2257" y="3106993"/>
            <a:ext cx="7561007" cy="338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941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B574-EFC0-7636-34E7-19D3184A1818}"/>
              </a:ext>
            </a:extLst>
          </p:cNvPr>
          <p:cNvSpPr>
            <a:spLocks noGrp="1"/>
          </p:cNvSpPr>
          <p:nvPr>
            <p:ph type="title"/>
          </p:nvPr>
        </p:nvSpPr>
        <p:spPr>
          <a:xfrm>
            <a:off x="838200" y="176982"/>
            <a:ext cx="10515600" cy="698090"/>
          </a:xfrm>
        </p:spPr>
        <p:txBody>
          <a:bodyPr>
            <a:normAutofit/>
          </a:bodyPr>
          <a:lstStyle/>
          <a:p>
            <a:pPr algn="ctr"/>
            <a:r>
              <a:rPr lang="en-IN"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Bristol Cylinder</a:t>
            </a:r>
            <a:endParaRPr lang="en-IN" sz="88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2B7F8D-820A-930F-4C83-F2FE68AE19C6}"/>
              </a:ext>
            </a:extLst>
          </p:cNvPr>
          <p:cNvSpPr>
            <a:spLocks noGrp="1"/>
          </p:cNvSpPr>
          <p:nvPr>
            <p:ph idx="1"/>
          </p:nvPr>
        </p:nvSpPr>
        <p:spPr>
          <a:xfrm>
            <a:off x="0" y="1258528"/>
            <a:ext cx="12192000" cy="5422490"/>
          </a:xfrm>
        </p:spPr>
        <p:txBody>
          <a:bodyPr>
            <a:normAutofit/>
          </a:bodyPr>
          <a:lstStyle/>
          <a:p>
            <a:pPr algn="just"/>
            <a:r>
              <a:rPr lang="en-US" sz="2400" b="0" i="0" u="none" strike="noStrike" baseline="0" dirty="0">
                <a:latin typeface="Times New Roman" panose="02020603050405020304" pitchFamily="18" charset="0"/>
                <a:cs typeface="Times New Roman" panose="02020603050405020304" pitchFamily="18" charset="0"/>
              </a:rPr>
              <a:t>The Bristol cylinder operates under the sea level. It consists of a floating cylinder that collected the wave’s movement. The cylinder is mechanically connected to the energy unit by flexible joints and rods. The rods are moving slowly with cylinder and the reciprocating motion is transferred to the axels in converter unit.</a:t>
            </a:r>
          </a:p>
          <a:p>
            <a:pPr algn="just"/>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EC0ED4-107B-0E96-AEEA-22B79761064B}"/>
              </a:ext>
            </a:extLst>
          </p:cNvPr>
          <p:cNvPicPr>
            <a:picLocks noChangeAspect="1"/>
          </p:cNvPicPr>
          <p:nvPr/>
        </p:nvPicPr>
        <p:blipFill>
          <a:blip r:embed="rId2"/>
          <a:stretch>
            <a:fillRect/>
          </a:stretch>
        </p:blipFill>
        <p:spPr>
          <a:xfrm>
            <a:off x="668594" y="2684206"/>
            <a:ext cx="10953135" cy="4173793"/>
          </a:xfrm>
          <a:prstGeom prst="rect">
            <a:avLst/>
          </a:prstGeom>
        </p:spPr>
      </p:pic>
    </p:spTree>
    <p:extLst>
      <p:ext uri="{BB962C8B-B14F-4D97-AF65-F5344CB8AC3E}">
        <p14:creationId xmlns:p14="http://schemas.microsoft.com/office/powerpoint/2010/main" val="2346027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3D813-669E-D5A2-9CC2-367120DF5CC2}"/>
              </a:ext>
            </a:extLst>
          </p:cNvPr>
          <p:cNvSpPr>
            <a:spLocks noGrp="1"/>
          </p:cNvSpPr>
          <p:nvPr>
            <p:ph type="title"/>
          </p:nvPr>
        </p:nvSpPr>
        <p:spPr>
          <a:xfrm>
            <a:off x="838200" y="117988"/>
            <a:ext cx="10515600" cy="717754"/>
          </a:xfrm>
        </p:spPr>
        <p:txBody>
          <a:bodyPr>
            <a:normAutofit/>
          </a:bodyPr>
          <a:lstStyle/>
          <a:p>
            <a:pPr algn="ctr"/>
            <a:r>
              <a:rPr lang="en-IN"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Archimedes Wave Swing Devices</a:t>
            </a:r>
            <a:endParaRPr lang="en-IN" sz="88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9EE8E2-E8CA-7530-A8E5-8E9DB640576D}"/>
              </a:ext>
            </a:extLst>
          </p:cNvPr>
          <p:cNvSpPr>
            <a:spLocks noGrp="1"/>
          </p:cNvSpPr>
          <p:nvPr>
            <p:ph idx="1"/>
          </p:nvPr>
        </p:nvSpPr>
        <p:spPr>
          <a:xfrm>
            <a:off x="0" y="1297858"/>
            <a:ext cx="12192000" cy="5560142"/>
          </a:xfrm>
        </p:spPr>
        <p:txBody>
          <a:bodyPr>
            <a:normAutofit/>
          </a:bodyPr>
          <a:lstStyle/>
          <a:p>
            <a:pPr algn="just"/>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A fully submerged heaving device (Archimedes Wave Swing), </a:t>
            </a:r>
            <a:r>
              <a:rPr lang="en-US" sz="2400" b="0" i="0" dirty="0">
                <a:solidFill>
                  <a:srgbClr val="040C28"/>
                </a:solidFill>
                <a:effectLst/>
                <a:latin typeface="Times New Roman" panose="02020603050405020304" pitchFamily="18" charset="0"/>
                <a:cs typeface="Times New Roman" panose="02020603050405020304" pitchFamily="18" charset="0"/>
              </a:rPr>
              <a:t>consists of an oscillating upper part (the floater) and a bottom-fixed lower part (the basement)</a:t>
            </a:r>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 The floater is pushed down under a wave crest and moves up under a wave trough.</a:t>
            </a:r>
          </a:p>
          <a:p>
            <a:pPr algn="just"/>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910513-52F2-2C31-7629-83ACC8010280}"/>
              </a:ext>
            </a:extLst>
          </p:cNvPr>
          <p:cNvPicPr>
            <a:picLocks noChangeAspect="1"/>
          </p:cNvPicPr>
          <p:nvPr/>
        </p:nvPicPr>
        <p:blipFill>
          <a:blip r:embed="rId2"/>
          <a:stretch>
            <a:fillRect/>
          </a:stretch>
        </p:blipFill>
        <p:spPr>
          <a:xfrm>
            <a:off x="838200" y="2452972"/>
            <a:ext cx="10164097" cy="4287040"/>
          </a:xfrm>
          <a:prstGeom prst="rect">
            <a:avLst/>
          </a:prstGeom>
        </p:spPr>
      </p:pic>
    </p:spTree>
    <p:extLst>
      <p:ext uri="{BB962C8B-B14F-4D97-AF65-F5344CB8AC3E}">
        <p14:creationId xmlns:p14="http://schemas.microsoft.com/office/powerpoint/2010/main" val="68410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7147-B9D3-3538-FA1B-5C2E5E6487D7}"/>
              </a:ext>
            </a:extLst>
          </p:cNvPr>
          <p:cNvSpPr>
            <a:spLocks noGrp="1"/>
          </p:cNvSpPr>
          <p:nvPr>
            <p:ph type="title"/>
          </p:nvPr>
        </p:nvSpPr>
        <p:spPr>
          <a:xfrm>
            <a:off x="511277" y="167149"/>
            <a:ext cx="10842523" cy="678425"/>
          </a:xfrm>
        </p:spPr>
        <p:txBody>
          <a:bodyPr>
            <a:normAutofit fontScale="90000"/>
          </a:bodyPr>
          <a:lstStyle/>
          <a:p>
            <a:pPr algn="ctr"/>
            <a:r>
              <a:rPr lang="en-IN" sz="36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ADVANTAGES AND DISADVANTAGES OF WAVE POWER</a:t>
            </a:r>
            <a:endParaRPr lang="en-IN" sz="66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4D92A4-1FD8-37D5-AF72-623493022ABA}"/>
              </a:ext>
            </a:extLst>
          </p:cNvPr>
          <p:cNvSpPr>
            <a:spLocks noGrp="1"/>
          </p:cNvSpPr>
          <p:nvPr>
            <p:ph idx="1"/>
          </p:nvPr>
        </p:nvSpPr>
        <p:spPr>
          <a:xfrm>
            <a:off x="0" y="1258528"/>
            <a:ext cx="12192000" cy="5599471"/>
          </a:xfrm>
        </p:spPr>
        <p:txBody>
          <a:bodyPr>
            <a:normAutofit/>
          </a:bodyPr>
          <a:lstStyle/>
          <a:p>
            <a:pPr algn="l"/>
            <a:r>
              <a:rPr lang="en-IN" b="1" i="0" u="none" strike="noStrike" baseline="0" dirty="0">
                <a:latin typeface="Times New Roman" panose="02020603050405020304" pitchFamily="18" charset="0"/>
                <a:cs typeface="Times New Roman" panose="02020603050405020304" pitchFamily="18" charset="0"/>
              </a:rPr>
              <a:t>Advantages</a:t>
            </a:r>
          </a:p>
          <a:p>
            <a:r>
              <a:rPr lang="en-US" sz="2300" b="0" i="0" u="none" strike="noStrike" baseline="0" dirty="0">
                <a:latin typeface="Times New Roman" panose="02020603050405020304" pitchFamily="18" charset="0"/>
                <a:cs typeface="Times New Roman" panose="02020603050405020304" pitchFamily="18" charset="0"/>
              </a:rPr>
              <a:t>1. Sea waves have high energy densities and provide a consistent stream of electricity generation </a:t>
            </a:r>
            <a:r>
              <a:rPr lang="en-IN" sz="2300" b="0" i="0" u="none" strike="noStrike" baseline="0" dirty="0">
                <a:latin typeface="Times New Roman" panose="02020603050405020304" pitchFamily="18" charset="0"/>
                <a:cs typeface="Times New Roman" panose="02020603050405020304" pitchFamily="18" charset="0"/>
              </a:rPr>
              <a:t>capacity.</a:t>
            </a:r>
          </a:p>
          <a:p>
            <a:r>
              <a:rPr lang="en-US" sz="2300" b="0" i="0" u="none" strike="noStrike" baseline="0" dirty="0">
                <a:latin typeface="Times New Roman" panose="02020603050405020304" pitchFamily="18" charset="0"/>
                <a:cs typeface="Times New Roman" panose="02020603050405020304" pitchFamily="18" charset="0"/>
              </a:rPr>
              <a:t>2. Wave energy is clean source of renewable energy with limited negative environmental impacts.</a:t>
            </a:r>
          </a:p>
          <a:p>
            <a:r>
              <a:rPr lang="en-US" sz="2300" b="0" i="0" u="none" strike="noStrike" baseline="0" dirty="0">
                <a:latin typeface="Times New Roman" panose="02020603050405020304" pitchFamily="18" charset="0"/>
                <a:cs typeface="Times New Roman" panose="02020603050405020304" pitchFamily="18" charset="0"/>
              </a:rPr>
              <a:t>3. It has no greenhouse gas emissions or water pollutants.</a:t>
            </a:r>
          </a:p>
          <a:p>
            <a:r>
              <a:rPr lang="en-US" sz="2300" b="0" i="0" u="none" strike="noStrike" baseline="0" dirty="0">
                <a:latin typeface="Times New Roman" panose="02020603050405020304" pitchFamily="18" charset="0"/>
                <a:cs typeface="Times New Roman" panose="02020603050405020304" pitchFamily="18" charset="0"/>
              </a:rPr>
              <a:t>4. Operating cost is low and operating efficiency is optimal.</a:t>
            </a:r>
          </a:p>
          <a:p>
            <a:r>
              <a:rPr lang="en-US" sz="2300" b="0" i="0" u="none" strike="noStrike" baseline="0" dirty="0">
                <a:latin typeface="Times New Roman" panose="02020603050405020304" pitchFamily="18" charset="0"/>
                <a:cs typeface="Times New Roman" panose="02020603050405020304" pitchFamily="18" charset="0"/>
              </a:rPr>
              <a:t>5. Damage to ocean shoreline is reduced.</a:t>
            </a:r>
          </a:p>
          <a:p>
            <a:pPr algn="l"/>
            <a:r>
              <a:rPr lang="en-IN" sz="2400" b="1" i="0" u="none" strike="noStrike" baseline="0" dirty="0">
                <a:latin typeface="Times New Roman" panose="02020603050405020304" pitchFamily="18" charset="0"/>
                <a:cs typeface="Times New Roman" panose="02020603050405020304" pitchFamily="18" charset="0"/>
              </a:rPr>
              <a:t>Disadvantages</a:t>
            </a:r>
          </a:p>
          <a:p>
            <a:pPr algn="l"/>
            <a:r>
              <a:rPr lang="en-IN" sz="2400" b="0" i="0" u="none" strike="noStrike" baseline="0" dirty="0">
                <a:latin typeface="TimesNewRomanPS"/>
              </a:rPr>
              <a:t>1. High construction costs.</a:t>
            </a:r>
          </a:p>
          <a:p>
            <a:pPr algn="l"/>
            <a:r>
              <a:rPr lang="en-US" sz="2400" b="0" i="0" u="none" strike="noStrike" baseline="0" dirty="0">
                <a:latin typeface="TimesNewRomanPS"/>
              </a:rPr>
              <a:t>2. Marine life is disrupted and displaced.</a:t>
            </a:r>
          </a:p>
          <a:p>
            <a:pPr algn="l"/>
            <a:r>
              <a:rPr lang="en-US" sz="2400" b="0" i="0" u="none" strike="noStrike" baseline="0" dirty="0">
                <a:latin typeface="TimesNewRomanPS"/>
              </a:rPr>
              <a:t>3. Damage to the devices from strong storms and corrosion create problems.</a:t>
            </a:r>
          </a:p>
          <a:p>
            <a:pPr algn="l"/>
            <a:r>
              <a:rPr lang="en-US" sz="2400" b="0" i="0" u="none" strike="noStrike" baseline="0" dirty="0">
                <a:latin typeface="TimesNewRomanPS"/>
              </a:rPr>
              <a:t>4. Wave energy devices could have an effect on marine and recreation environment</a:t>
            </a:r>
            <a:r>
              <a:rPr lang="en-US" sz="1800" b="0" i="0" u="none" strike="noStrike" baseline="0" dirty="0">
                <a:latin typeface="TimesNewRomanPS"/>
              </a:rPr>
              <a:t>.</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760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5DF2-3942-59AE-70EF-C2B94047AD1A}"/>
              </a:ext>
            </a:extLst>
          </p:cNvPr>
          <p:cNvSpPr>
            <a:spLocks noGrp="1"/>
          </p:cNvSpPr>
          <p:nvPr>
            <p:ph type="title"/>
          </p:nvPr>
        </p:nvSpPr>
        <p:spPr>
          <a:xfrm>
            <a:off x="838200" y="1"/>
            <a:ext cx="10515600" cy="786580"/>
          </a:xfrm>
        </p:spPr>
        <p:txBody>
          <a:bodyPr>
            <a:normAutofit/>
          </a:bodyPr>
          <a:lstStyle/>
          <a:p>
            <a:pPr algn="ctr"/>
            <a:r>
              <a:rPr lang="en-US" sz="4800" dirty="0">
                <a:solidFill>
                  <a:schemeClr val="accent5">
                    <a:lumMod val="75000"/>
                  </a:schemeClr>
                </a:solidFill>
                <a:latin typeface="Times New Roman" panose="02020603050405020304" pitchFamily="18" charset="0"/>
                <a:cs typeface="Times New Roman" panose="02020603050405020304" pitchFamily="18" charset="0"/>
              </a:rPr>
              <a:t>INTRODUCTION</a:t>
            </a:r>
            <a:endParaRPr lang="en-IN" sz="48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54B0CD-81DF-661F-92A0-96E14B40545E}"/>
              </a:ext>
            </a:extLst>
          </p:cNvPr>
          <p:cNvSpPr>
            <a:spLocks noGrp="1"/>
          </p:cNvSpPr>
          <p:nvPr>
            <p:ph idx="1"/>
          </p:nvPr>
        </p:nvSpPr>
        <p:spPr>
          <a:xfrm>
            <a:off x="0" y="1091380"/>
            <a:ext cx="12192000" cy="5766619"/>
          </a:xfrm>
        </p:spPr>
        <p:txBody>
          <a:bodyPr>
            <a:normAutofit fontScale="85000" lnSpcReduction="10000"/>
          </a:bodyPr>
          <a:lstStyle/>
          <a:p>
            <a:pPr algn="just"/>
            <a:r>
              <a:rPr lang="en-US" b="0" i="0" u="none" strike="noStrike" baseline="0" dirty="0">
                <a:latin typeface="TimesNewRomanPS"/>
              </a:rPr>
              <a:t>The energy in ocean waves mainly comes in an irregular and oscillating form at all times of the day and night.</a:t>
            </a:r>
          </a:p>
          <a:p>
            <a:pPr algn="just"/>
            <a:r>
              <a:rPr lang="en-US" b="0" i="0" u="none" strike="noStrike" baseline="0" dirty="0">
                <a:latin typeface="TimesNewRomanPS"/>
              </a:rPr>
              <a:t>Solar energy causes winds to blow over vast ocean areas, which in turn cause waves to form, gather, and travel huge distances to the shoreline of continents. </a:t>
            </a:r>
          </a:p>
          <a:p>
            <a:pPr algn="just"/>
            <a:r>
              <a:rPr lang="en-US" b="0" i="0" u="none" strike="noStrike" baseline="0" dirty="0">
                <a:latin typeface="TimesNewRomanPS"/>
              </a:rPr>
              <a:t>The wave height, period, and direction are primarily dependent on the wind properties (speed, direction, and duration) and also the geometry of the sea (fetch length and depth). </a:t>
            </a:r>
          </a:p>
          <a:p>
            <a:pPr algn="just"/>
            <a:r>
              <a:rPr lang="en-US" b="0" i="0" u="none" strike="noStrike" baseline="0" dirty="0">
                <a:latin typeface="TimesNewRomanPS"/>
              </a:rPr>
              <a:t>There is surprisingly little loss of energy in deep-water ocean waves, so as they travel to distant shores they continue to collect more and more wind energy. </a:t>
            </a:r>
          </a:p>
          <a:p>
            <a:pPr algn="just"/>
            <a:r>
              <a:rPr lang="en-US" b="0" i="0" u="none" strike="noStrike" baseline="0" dirty="0">
                <a:latin typeface="TimesNewRomanPS"/>
              </a:rPr>
              <a:t>However, as waves approach relatively shallow water, their energy is greatly dissipated due to ground effects and this causes the dynamic, chaotic, and highly variable environment known as wave breaking </a:t>
            </a:r>
            <a:r>
              <a:rPr lang="en-IN" b="0" i="0" u="none" strike="noStrike" baseline="0" dirty="0">
                <a:latin typeface="TimesNewRomanPS"/>
              </a:rPr>
              <a:t>close to shore.</a:t>
            </a:r>
          </a:p>
          <a:p>
            <a:pPr algn="just"/>
            <a:r>
              <a:rPr lang="en-US" b="0" i="0" u="none" strike="noStrike" baseline="0" dirty="0">
                <a:latin typeface="TimesNewRomanPS"/>
              </a:rPr>
              <a:t>Kinetic energy, the energy of motion, in waves is tremendous. An average 4-foot, 10-s wave striking a coast puts out more than 35,000 horsepower per mile of coast. </a:t>
            </a:r>
          </a:p>
          <a:p>
            <a:pPr algn="just"/>
            <a:r>
              <a:rPr lang="en-US" b="0" i="0" u="none" strike="noStrike" baseline="0" dirty="0">
                <a:latin typeface="TimesNewRomanPS"/>
              </a:rPr>
              <a:t>Waves get their energy from the wind. Wind comes from solar energy. Waves gather, store, and transmit this energy thousands of miles with little loss. As long as the sun shines, wave energy will never be depleted. It varies in intensity, but it is </a:t>
            </a:r>
            <a:r>
              <a:rPr lang="en-IN" b="0" i="0" u="none" strike="noStrike" baseline="0" dirty="0">
                <a:latin typeface="TimesNewRomanPS"/>
              </a:rPr>
              <a:t>available all the times.</a:t>
            </a:r>
            <a:endParaRPr lang="en-IN" sz="4000" dirty="0"/>
          </a:p>
        </p:txBody>
      </p:sp>
    </p:spTree>
    <p:extLst>
      <p:ext uri="{BB962C8B-B14F-4D97-AF65-F5344CB8AC3E}">
        <p14:creationId xmlns:p14="http://schemas.microsoft.com/office/powerpoint/2010/main" val="287519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D787C-684A-BA95-C0B2-6D69E3202FD2}"/>
              </a:ext>
            </a:extLst>
          </p:cNvPr>
          <p:cNvSpPr>
            <a:spLocks noGrp="1"/>
          </p:cNvSpPr>
          <p:nvPr>
            <p:ph type="title"/>
          </p:nvPr>
        </p:nvSpPr>
        <p:spPr>
          <a:xfrm>
            <a:off x="838200" y="1"/>
            <a:ext cx="10515600" cy="681036"/>
          </a:xfrm>
        </p:spPr>
        <p:txBody>
          <a:bodyPr>
            <a:normAutofit/>
          </a:bodyPr>
          <a:lstStyle/>
          <a:p>
            <a:pPr algn="ctr"/>
            <a:r>
              <a:rPr lang="en-US" sz="4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MOTION IN THE SEA WAVES</a:t>
            </a:r>
            <a:endParaRPr lang="en-IN" sz="8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497FF6-72A2-050A-0C01-C8ADBE375330}"/>
              </a:ext>
            </a:extLst>
          </p:cNvPr>
          <p:cNvSpPr>
            <a:spLocks noGrp="1"/>
          </p:cNvSpPr>
          <p:nvPr>
            <p:ph idx="1"/>
          </p:nvPr>
        </p:nvSpPr>
        <p:spPr>
          <a:xfrm>
            <a:off x="0" y="865239"/>
            <a:ext cx="12192000" cy="5992760"/>
          </a:xfrm>
        </p:spPr>
        <p:txBody>
          <a:bodyPr>
            <a:normAutofit fontScale="92500" lnSpcReduction="10000"/>
          </a:bodyPr>
          <a:lstStyle/>
          <a:p>
            <a:pPr algn="just"/>
            <a:r>
              <a:rPr lang="en-US" b="0" i="0" u="none" strike="noStrike" baseline="0" dirty="0">
                <a:latin typeface="Times New Roman" panose="02020603050405020304" pitchFamily="18" charset="0"/>
                <a:cs typeface="Times New Roman" panose="02020603050405020304" pitchFamily="18" charset="0"/>
              </a:rPr>
              <a:t>A wave is a forward motion of energy and not the water in deep sea. In true sense, the seawater does not move forward with a wave. Waves are characterized by the following parameters</a:t>
            </a:r>
          </a:p>
          <a:p>
            <a:pPr algn="just"/>
            <a:r>
              <a:rPr lang="en-US" b="0" i="0" u="none" strike="noStrike" baseline="0" dirty="0">
                <a:latin typeface="Times New Roman" panose="02020603050405020304" pitchFamily="18" charset="0"/>
                <a:cs typeface="Times New Roman" panose="02020603050405020304" pitchFamily="18" charset="0"/>
              </a:rPr>
              <a:t>1. </a:t>
            </a:r>
            <a:r>
              <a:rPr lang="en-US" b="0" i="1" u="none" strike="noStrike" baseline="0" dirty="0">
                <a:latin typeface="Times New Roman" panose="02020603050405020304" pitchFamily="18" charset="0"/>
                <a:cs typeface="Times New Roman" panose="02020603050405020304" pitchFamily="18" charset="0"/>
              </a:rPr>
              <a:t>Crest</a:t>
            </a:r>
            <a:r>
              <a:rPr lang="en-US" b="0" i="0" u="none" strike="noStrike" baseline="0" dirty="0">
                <a:latin typeface="Times New Roman" panose="02020603050405020304" pitchFamily="18" charset="0"/>
                <a:cs typeface="Times New Roman" panose="02020603050405020304" pitchFamily="18" charset="0"/>
              </a:rPr>
              <a:t>: The peak point (the maximum height) on the wave is called the crest.</a:t>
            </a:r>
          </a:p>
          <a:p>
            <a:pPr algn="just"/>
            <a:r>
              <a:rPr lang="en-US" b="0" i="0" u="none" strike="noStrike" baseline="0" dirty="0">
                <a:latin typeface="Times New Roman" panose="02020603050405020304" pitchFamily="18" charset="0"/>
                <a:cs typeface="Times New Roman" panose="02020603050405020304" pitchFamily="18" charset="0"/>
              </a:rPr>
              <a:t>2. </a:t>
            </a:r>
            <a:r>
              <a:rPr lang="en-US" b="0" i="1" u="none" strike="noStrike" baseline="0" dirty="0">
                <a:latin typeface="Times New Roman" panose="02020603050405020304" pitchFamily="18" charset="0"/>
                <a:cs typeface="Times New Roman" panose="02020603050405020304" pitchFamily="18" charset="0"/>
              </a:rPr>
              <a:t>Trough</a:t>
            </a:r>
            <a:r>
              <a:rPr lang="en-US" b="0" i="0" u="none" strike="noStrike" baseline="0" dirty="0">
                <a:latin typeface="Times New Roman" panose="02020603050405020304" pitchFamily="18" charset="0"/>
                <a:cs typeface="Times New Roman" panose="02020603050405020304" pitchFamily="18" charset="0"/>
              </a:rPr>
              <a:t>: The valley point (the lowest point) on the wave is called the trough.</a:t>
            </a:r>
          </a:p>
          <a:p>
            <a:pPr algn="just"/>
            <a:r>
              <a:rPr lang="en-US" b="0" i="0" u="none" strike="noStrike" baseline="0" dirty="0">
                <a:latin typeface="Times New Roman" panose="02020603050405020304" pitchFamily="18" charset="0"/>
                <a:cs typeface="Times New Roman" panose="02020603050405020304" pitchFamily="18" charset="0"/>
              </a:rPr>
              <a:t>3. </a:t>
            </a:r>
            <a:r>
              <a:rPr lang="en-US" b="0" i="1" u="none" strike="noStrike" baseline="0" dirty="0">
                <a:latin typeface="Times New Roman" panose="02020603050405020304" pitchFamily="18" charset="0"/>
                <a:cs typeface="Times New Roman" panose="02020603050405020304" pitchFamily="18" charset="0"/>
              </a:rPr>
              <a:t>Wave height </a:t>
            </a:r>
            <a:r>
              <a:rPr lang="en-US" b="0" i="0" u="none" strike="noStrike" baseline="0" dirty="0">
                <a:latin typeface="Times New Roman" panose="02020603050405020304" pitchFamily="18" charset="0"/>
                <a:cs typeface="Times New Roman" panose="02020603050405020304" pitchFamily="18" charset="0"/>
              </a:rPr>
              <a:t>(</a:t>
            </a:r>
            <a:r>
              <a:rPr lang="en-US" b="0" i="1" u="none" strike="noStrike" baseline="0" dirty="0">
                <a:latin typeface="Times New Roman" panose="02020603050405020304" pitchFamily="18" charset="0"/>
                <a:cs typeface="Times New Roman" panose="02020603050405020304" pitchFamily="18" charset="0"/>
              </a:rPr>
              <a:t>H</a:t>
            </a:r>
            <a:r>
              <a:rPr lang="en-US" b="0" i="0" u="none" strike="noStrike" baseline="0" dirty="0">
                <a:latin typeface="Times New Roman" panose="02020603050405020304" pitchFamily="18" charset="0"/>
                <a:cs typeface="Times New Roman" panose="02020603050405020304" pitchFamily="18" charset="0"/>
              </a:rPr>
              <a:t>): Wave height is a vertical distance between the wave crest and the next </a:t>
            </a:r>
            <a:r>
              <a:rPr lang="en-IN" b="0" i="0" u="none" strike="noStrike" baseline="0" dirty="0">
                <a:latin typeface="Times New Roman" panose="02020603050405020304" pitchFamily="18" charset="0"/>
                <a:cs typeface="Times New Roman" panose="02020603050405020304" pitchFamily="18" charset="0"/>
              </a:rPr>
              <a:t>trough (m).</a:t>
            </a:r>
          </a:p>
          <a:p>
            <a:pPr algn="just"/>
            <a:r>
              <a:rPr lang="en-US" b="0" i="0" u="none" strike="noStrike" baseline="0" dirty="0">
                <a:latin typeface="Times New Roman" panose="02020603050405020304" pitchFamily="18" charset="0"/>
                <a:cs typeface="Times New Roman" panose="02020603050405020304" pitchFamily="18" charset="0"/>
              </a:rPr>
              <a:t>4. </a:t>
            </a:r>
            <a:r>
              <a:rPr lang="en-US" b="0" i="1" u="none" strike="noStrike" baseline="0" dirty="0">
                <a:latin typeface="Times New Roman" panose="02020603050405020304" pitchFamily="18" charset="0"/>
                <a:cs typeface="Times New Roman" panose="02020603050405020304" pitchFamily="18" charset="0"/>
              </a:rPr>
              <a:t>Amplitude </a:t>
            </a:r>
            <a:r>
              <a:rPr lang="en-US" b="0" i="0" u="none" strike="noStrike" baseline="0" dirty="0">
                <a:latin typeface="Times New Roman" panose="02020603050405020304" pitchFamily="18" charset="0"/>
                <a:cs typeface="Times New Roman" panose="02020603050405020304" pitchFamily="18" charset="0"/>
              </a:rPr>
              <a:t>(</a:t>
            </a:r>
            <a:r>
              <a:rPr lang="en-US" b="0" i="1" u="none" strike="noStrike" baseline="0" dirty="0">
                <a:latin typeface="Times New Roman" panose="02020603050405020304" pitchFamily="18" charset="0"/>
                <a:cs typeface="Times New Roman" panose="02020603050405020304" pitchFamily="18" charset="0"/>
              </a:rPr>
              <a:t>a</a:t>
            </a:r>
            <a:r>
              <a:rPr lang="en-US" b="0" i="0" u="none" strike="noStrike" baseline="0" dirty="0">
                <a:latin typeface="Times New Roman" panose="02020603050405020304" pitchFamily="18" charset="0"/>
                <a:cs typeface="Times New Roman" panose="02020603050405020304" pitchFamily="18" charset="0"/>
              </a:rPr>
              <a:t>): It is defined as </a:t>
            </a:r>
            <a:r>
              <a:rPr lang="en-US" b="0" i="1" u="none" strike="noStrike" baseline="0" dirty="0">
                <a:latin typeface="Times New Roman" panose="02020603050405020304" pitchFamily="18" charset="0"/>
                <a:cs typeface="Times New Roman" panose="02020603050405020304" pitchFamily="18" charset="0"/>
              </a:rPr>
              <a:t>H</a:t>
            </a:r>
            <a:r>
              <a:rPr lang="en-US" b="0" i="0" u="none" strike="noStrike" baseline="0" dirty="0">
                <a:latin typeface="Times New Roman" panose="02020603050405020304" pitchFamily="18" charset="0"/>
                <a:cs typeface="Times New Roman" panose="02020603050405020304" pitchFamily="18" charset="0"/>
              </a:rPr>
              <a:t>/2 (m).</a:t>
            </a:r>
          </a:p>
          <a:p>
            <a:pPr algn="just"/>
            <a:r>
              <a:rPr lang="en-US" b="0" i="0" u="none" strike="noStrike" baseline="0" dirty="0">
                <a:latin typeface="Times New Roman" panose="02020603050405020304" pitchFamily="18" charset="0"/>
                <a:cs typeface="Times New Roman" panose="02020603050405020304" pitchFamily="18" charset="0"/>
              </a:rPr>
              <a:t>5. </a:t>
            </a:r>
            <a:r>
              <a:rPr lang="en-US" b="0" i="1" u="none" strike="noStrike" baseline="0" dirty="0">
                <a:latin typeface="Times New Roman" panose="02020603050405020304" pitchFamily="18" charset="0"/>
                <a:cs typeface="Times New Roman" panose="02020603050405020304" pitchFamily="18" charset="0"/>
              </a:rPr>
              <a:t>Wave length </a:t>
            </a:r>
            <a:r>
              <a:rPr lang="en-US" b="0" i="0" u="none" strike="noStrike" baseline="0" dirty="0">
                <a:latin typeface="Times New Roman" panose="02020603050405020304" pitchFamily="18" charset="0"/>
                <a:cs typeface="Times New Roman" panose="02020603050405020304" pitchFamily="18" charset="0"/>
              </a:rPr>
              <a:t>(</a:t>
            </a:r>
            <a:r>
              <a:rPr lang="en-US" b="0" i="1" u="none" strike="noStrike" baseline="0" dirty="0">
                <a:latin typeface="Times New Roman" panose="02020603050405020304" pitchFamily="18" charset="0"/>
                <a:cs typeface="Times New Roman" panose="02020603050405020304" pitchFamily="18" charset="0"/>
              </a:rPr>
              <a:t>l </a:t>
            </a:r>
            <a:r>
              <a:rPr lang="en-US" b="0" i="0" u="none" strike="noStrike" baseline="0" dirty="0">
                <a:latin typeface="Times New Roman" panose="02020603050405020304" pitchFamily="18" charset="0"/>
                <a:cs typeface="Times New Roman" panose="02020603050405020304" pitchFamily="18" charset="0"/>
              </a:rPr>
              <a:t>): It is the horizontal distance either between the two successive crests or troughs of the ocean waves (m).</a:t>
            </a:r>
          </a:p>
          <a:p>
            <a:pPr algn="just"/>
            <a:r>
              <a:rPr lang="en-US" b="0" i="0" u="none" strike="noStrike" baseline="0" dirty="0">
                <a:latin typeface="Times New Roman" panose="02020603050405020304" pitchFamily="18" charset="0"/>
                <a:cs typeface="Times New Roman" panose="02020603050405020304" pitchFamily="18" charset="0"/>
              </a:rPr>
              <a:t>6. </a:t>
            </a:r>
            <a:r>
              <a:rPr lang="en-US" b="0" i="1" u="none" strike="noStrike" baseline="0" dirty="0">
                <a:latin typeface="Times New Roman" panose="02020603050405020304" pitchFamily="18" charset="0"/>
                <a:cs typeface="Times New Roman" panose="02020603050405020304" pitchFamily="18" charset="0"/>
              </a:rPr>
              <a:t>Wave propagation velocity </a:t>
            </a:r>
            <a:r>
              <a:rPr lang="en-US" b="0" i="0" u="none" strike="noStrike" baseline="0" dirty="0">
                <a:latin typeface="Times New Roman" panose="02020603050405020304" pitchFamily="18" charset="0"/>
                <a:cs typeface="Times New Roman" panose="02020603050405020304" pitchFamily="18" charset="0"/>
              </a:rPr>
              <a:t>(</a:t>
            </a:r>
            <a:r>
              <a:rPr lang="en-US" b="0" i="1" u="none" strike="noStrike" baseline="0" dirty="0">
                <a:latin typeface="Times New Roman" panose="02020603050405020304" pitchFamily="18" charset="0"/>
                <a:cs typeface="Times New Roman" panose="02020603050405020304" pitchFamily="18" charset="0"/>
              </a:rPr>
              <a:t>v</a:t>
            </a:r>
            <a:r>
              <a:rPr lang="en-US" b="0" i="0" u="none" strike="noStrike" baseline="0" dirty="0">
                <a:latin typeface="Times New Roman" panose="02020603050405020304" pitchFamily="18" charset="0"/>
                <a:cs typeface="Times New Roman" panose="02020603050405020304" pitchFamily="18" charset="0"/>
              </a:rPr>
              <a:t>): The motion of seawater in a direction (m/s).</a:t>
            </a:r>
          </a:p>
          <a:p>
            <a:pPr algn="just"/>
            <a:r>
              <a:rPr lang="en-US" b="0" i="0" u="none" strike="noStrike" baseline="0" dirty="0">
                <a:latin typeface="Times New Roman" panose="02020603050405020304" pitchFamily="18" charset="0"/>
                <a:cs typeface="Times New Roman" panose="02020603050405020304" pitchFamily="18" charset="0"/>
              </a:rPr>
              <a:t>7. </a:t>
            </a:r>
            <a:r>
              <a:rPr lang="en-US" b="0" i="1" u="none" strike="noStrike" baseline="0" dirty="0">
                <a:latin typeface="Times New Roman" panose="02020603050405020304" pitchFamily="18" charset="0"/>
                <a:cs typeface="Times New Roman" panose="02020603050405020304" pitchFamily="18" charset="0"/>
              </a:rPr>
              <a:t>Wave period </a:t>
            </a:r>
            <a:r>
              <a:rPr lang="en-US" b="0" i="0" u="none" strike="noStrike" baseline="0" dirty="0">
                <a:latin typeface="Times New Roman" panose="02020603050405020304" pitchFamily="18" charset="0"/>
                <a:cs typeface="Times New Roman" panose="02020603050405020304" pitchFamily="18" charset="0"/>
              </a:rPr>
              <a:t>(</a:t>
            </a:r>
            <a:r>
              <a:rPr lang="en-US" b="0" i="1" u="none" strike="noStrike" baseline="0" dirty="0">
                <a:latin typeface="Times New Roman" panose="02020603050405020304" pitchFamily="18" charset="0"/>
                <a:cs typeface="Times New Roman" panose="02020603050405020304" pitchFamily="18" charset="0"/>
              </a:rPr>
              <a:t>T</a:t>
            </a:r>
            <a:r>
              <a:rPr lang="en-US" b="0" i="0" u="none" strike="noStrike" baseline="0" dirty="0">
                <a:latin typeface="Times New Roman" panose="02020603050405020304" pitchFamily="18" charset="0"/>
                <a:cs typeface="Times New Roman" panose="02020603050405020304" pitchFamily="18" charset="0"/>
              </a:rPr>
              <a:t>): It measures the size of the wave in time(s). It is the time required for two successive crests or two successive troughs to pass a point in space.</a:t>
            </a:r>
          </a:p>
          <a:p>
            <a:pPr algn="just"/>
            <a:r>
              <a:rPr lang="en-US" b="0" i="0" u="none" strike="noStrike" baseline="0" dirty="0">
                <a:latin typeface="Times New Roman" panose="02020603050405020304" pitchFamily="18" charset="0"/>
                <a:cs typeface="Times New Roman" panose="02020603050405020304" pitchFamily="18" charset="0"/>
              </a:rPr>
              <a:t>8. </a:t>
            </a:r>
            <a:r>
              <a:rPr lang="en-US" b="0" i="1" u="none" strike="noStrike" baseline="0" dirty="0">
                <a:latin typeface="Times New Roman" panose="02020603050405020304" pitchFamily="18" charset="0"/>
                <a:cs typeface="Times New Roman" panose="02020603050405020304" pitchFamily="18" charset="0"/>
              </a:rPr>
              <a:t>Frequency </a:t>
            </a:r>
            <a:r>
              <a:rPr lang="en-US" b="0" i="0" u="none" strike="noStrike" baseline="0" dirty="0">
                <a:latin typeface="Times New Roman" panose="02020603050405020304" pitchFamily="18" charset="0"/>
                <a:cs typeface="Times New Roman" panose="02020603050405020304" pitchFamily="18" charset="0"/>
              </a:rPr>
              <a:t>(</a:t>
            </a:r>
            <a:r>
              <a:rPr lang="en-US" b="0" i="1" u="none" strike="noStrike" baseline="0" dirty="0">
                <a:latin typeface="Times New Roman" panose="02020603050405020304" pitchFamily="18" charset="0"/>
                <a:cs typeface="Times New Roman" panose="02020603050405020304" pitchFamily="18" charset="0"/>
              </a:rPr>
              <a:t>f </a:t>
            </a:r>
            <a:r>
              <a:rPr lang="en-US" b="0" i="0" u="none" strike="noStrike" baseline="0" dirty="0">
                <a:latin typeface="Times New Roman" panose="02020603050405020304" pitchFamily="18" charset="0"/>
                <a:cs typeface="Times New Roman" panose="02020603050405020304" pitchFamily="18" charset="0"/>
              </a:rPr>
              <a:t>): The number of peaks (or troughs) that pass a fixed point per second is defined as the frequency of wave and is given by </a:t>
            </a:r>
            <a:r>
              <a:rPr lang="en-US" b="0" i="1" u="none" strike="noStrike" baseline="0" dirty="0">
                <a:latin typeface="Times New Roman" panose="02020603050405020304" pitchFamily="18" charset="0"/>
                <a:cs typeface="Times New Roman" panose="02020603050405020304" pitchFamily="18" charset="0"/>
              </a:rPr>
              <a:t>f </a:t>
            </a:r>
            <a:r>
              <a:rPr lang="en-US" b="0" i="0" u="none" strike="noStrike" baseline="0" dirty="0">
                <a:latin typeface="Times New Roman" panose="02020603050405020304" pitchFamily="18" charset="0"/>
                <a:cs typeface="Times New Roman" panose="02020603050405020304" pitchFamily="18" charset="0"/>
              </a:rPr>
              <a:t>= 1/</a:t>
            </a:r>
            <a:r>
              <a:rPr lang="en-US" b="0" i="1" u="none" strike="noStrike" baseline="0" dirty="0">
                <a:latin typeface="Times New Roman" panose="02020603050405020304" pitchFamily="18" charset="0"/>
                <a:cs typeface="Times New Roman" panose="02020603050405020304" pitchFamily="18" charset="0"/>
              </a:rPr>
              <a:t>T </a:t>
            </a:r>
            <a:r>
              <a:rPr lang="en-US" b="0" i="0" u="none" strike="noStrike" baseline="0" dirty="0">
                <a:latin typeface="Times New Roman" panose="02020603050405020304" pitchFamily="18" charset="0"/>
                <a:cs typeface="Times New Roman" panose="02020603050405020304" pitchFamily="18" charset="0"/>
              </a:rPr>
              <a:t>(cycle/s).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77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A61E-A9D7-A850-5DEB-C7D01FB5FF0D}"/>
              </a:ext>
            </a:extLst>
          </p:cNvPr>
          <p:cNvSpPr>
            <a:spLocks noGrp="1"/>
          </p:cNvSpPr>
          <p:nvPr>
            <p:ph type="title"/>
          </p:nvPr>
        </p:nvSpPr>
        <p:spPr>
          <a:xfrm>
            <a:off x="838200" y="1"/>
            <a:ext cx="10515600" cy="681036"/>
          </a:xfrm>
        </p:spPr>
        <p:txBody>
          <a:bodyPr>
            <a:normAutofit/>
          </a:bodyPr>
          <a:lstStyle/>
          <a:p>
            <a:pPr algn="ctr"/>
            <a:r>
              <a:rPr lang="en-IN" sz="4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DEVICES FOR HARNESSING WAVE ENERGY</a:t>
            </a:r>
            <a:endParaRPr lang="en-IN" sz="8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509F8A-1E8B-2F9C-E2F0-FFC5132E0F64}"/>
              </a:ext>
            </a:extLst>
          </p:cNvPr>
          <p:cNvSpPr>
            <a:spLocks noGrp="1"/>
          </p:cNvSpPr>
          <p:nvPr>
            <p:ph idx="1"/>
          </p:nvPr>
        </p:nvSpPr>
        <p:spPr>
          <a:xfrm>
            <a:off x="0" y="1101213"/>
            <a:ext cx="12192000" cy="5756786"/>
          </a:xfrm>
        </p:spPr>
        <p:txBody>
          <a:bodyPr>
            <a:normAutofit fontScale="92500"/>
          </a:bodyPr>
          <a:lstStyle/>
          <a:p>
            <a:pPr algn="just"/>
            <a:r>
              <a:rPr lang="en-US" b="0" i="0" u="none" strike="noStrike" baseline="0" dirty="0">
                <a:latin typeface="Times New Roman" panose="02020603050405020304" pitchFamily="18" charset="0"/>
                <a:cs typeface="Times New Roman" panose="02020603050405020304" pitchFamily="18" charset="0"/>
              </a:rPr>
              <a:t>There are three basic technologies for converting wave energy to electricity. They are as follows: </a:t>
            </a:r>
          </a:p>
          <a:p>
            <a:pPr algn="just"/>
            <a:r>
              <a:rPr lang="en-US" b="0" i="0" u="none" strike="noStrike" baseline="0" dirty="0">
                <a:latin typeface="Times New Roman" panose="02020603050405020304" pitchFamily="18" charset="0"/>
                <a:cs typeface="Times New Roman" panose="02020603050405020304" pitchFamily="18" charset="0"/>
              </a:rPr>
              <a:t>1. </a:t>
            </a:r>
            <a:r>
              <a:rPr lang="en-US" sz="3000" b="1" i="1" u="none" strike="noStrike" baseline="0" dirty="0">
                <a:latin typeface="Times New Roman" panose="02020603050405020304" pitchFamily="18" charset="0"/>
                <a:cs typeface="Times New Roman" panose="02020603050405020304" pitchFamily="18" charset="0"/>
              </a:rPr>
              <a:t>Terminator devices</a:t>
            </a:r>
            <a:r>
              <a:rPr lang="en-US" sz="3000" b="1" i="0" u="none" strike="noStrike" baseline="0" dirty="0">
                <a:latin typeface="Times New Roman" panose="02020603050405020304" pitchFamily="18" charset="0"/>
                <a:cs typeface="Times New Roman" panose="02020603050405020304" pitchFamily="18" charset="0"/>
              </a:rPr>
              <a:t>:</a:t>
            </a:r>
            <a:r>
              <a:rPr lang="en-US" b="0" i="0" u="none" strike="noStrike" baseline="0" dirty="0">
                <a:latin typeface="Times New Roman" panose="02020603050405020304" pitchFamily="18" charset="0"/>
                <a:cs typeface="Times New Roman" panose="02020603050405020304" pitchFamily="18" charset="0"/>
              </a:rPr>
              <a:t> It is a wave energy device oriented perpendicular to the direction of the wave and has one stationary and one moving part. The moving part moves up and down like a car piston in response to ocean waves and pressurizes air or oil to drive a turbine. An oscillating water column (OWC) converter is an example of terminator device. These devices generally have power ratings of 500 kW to 2 MW, depending on the wave parameters and the device dimensions. </a:t>
            </a:r>
          </a:p>
          <a:p>
            <a:pPr algn="just"/>
            <a:r>
              <a:rPr lang="en-US" b="0" i="0" u="none" strike="noStrike" baseline="0" dirty="0">
                <a:latin typeface="Times New Roman" panose="02020603050405020304" pitchFamily="18" charset="0"/>
                <a:cs typeface="Times New Roman" panose="02020603050405020304" pitchFamily="18" charset="0"/>
              </a:rPr>
              <a:t>2. </a:t>
            </a:r>
            <a:r>
              <a:rPr lang="en-US" sz="3000" b="1" i="1" u="none" strike="noStrike" baseline="0" dirty="0">
                <a:latin typeface="Times New Roman" panose="02020603050405020304" pitchFamily="18" charset="0"/>
                <a:cs typeface="Times New Roman" panose="02020603050405020304" pitchFamily="18" charset="0"/>
              </a:rPr>
              <a:t>Attenuator devices</a:t>
            </a:r>
            <a:r>
              <a:rPr lang="en-US" sz="3000" b="1" i="0" u="none" strike="noStrike" baseline="0" dirty="0">
                <a:latin typeface="Times New Roman" panose="02020603050405020304" pitchFamily="18" charset="0"/>
                <a:cs typeface="Times New Roman" panose="02020603050405020304" pitchFamily="18" charset="0"/>
              </a:rPr>
              <a:t>:</a:t>
            </a:r>
            <a:r>
              <a:rPr lang="en-US" b="0" i="0" u="none" strike="noStrike" baseline="0" dirty="0">
                <a:latin typeface="Times New Roman" panose="02020603050405020304" pitchFamily="18" charset="0"/>
                <a:cs typeface="Times New Roman" panose="02020603050405020304" pitchFamily="18" charset="0"/>
              </a:rPr>
              <a:t> These devices are oriented parallel to the direction of the waves and are long multi-segment floating structures. It has a series of long cylindrical floating devices connected to each other with hinges and anchored to the seabed. They ride the waves like a ship, extracting energy by using restraints at the bow of the device and along its length. The segments are connected to hydraulic pumps or other converters to generate power as the waves move across. Pelamis wave energy converter is one of the known examples of attenuator devices.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82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73A25-F116-E7D7-8C17-8E00AEAF27CA}"/>
              </a:ext>
            </a:extLst>
          </p:cNvPr>
          <p:cNvSpPr>
            <a:spLocks noGrp="1"/>
          </p:cNvSpPr>
          <p:nvPr>
            <p:ph idx="1"/>
          </p:nvPr>
        </p:nvSpPr>
        <p:spPr>
          <a:xfrm>
            <a:off x="0" y="875070"/>
            <a:ext cx="12192000" cy="5982929"/>
          </a:xfrm>
        </p:spPr>
        <p:txBody>
          <a:bodyPr>
            <a:normAutofit/>
          </a:bodyPr>
          <a:lstStyle/>
          <a:p>
            <a:pPr algn="just"/>
            <a:r>
              <a:rPr lang="en-US" b="1" i="0" u="none" strike="noStrike" baseline="0" dirty="0">
                <a:latin typeface="Times New Roman" panose="02020603050405020304" pitchFamily="18" charset="0"/>
                <a:cs typeface="Times New Roman" panose="02020603050405020304" pitchFamily="18" charset="0"/>
              </a:rPr>
              <a:t>3. </a:t>
            </a:r>
            <a:r>
              <a:rPr lang="en-US" b="1" i="1" u="none" strike="noStrike" baseline="0" dirty="0">
                <a:latin typeface="Times New Roman" panose="02020603050405020304" pitchFamily="18" charset="0"/>
                <a:cs typeface="Times New Roman" panose="02020603050405020304" pitchFamily="18" charset="0"/>
              </a:rPr>
              <a:t>Point absorber</a:t>
            </a:r>
            <a:r>
              <a:rPr lang="en-US" b="1" i="0" u="none" strike="noStrike" baseline="0" dirty="0">
                <a:latin typeface="Times New Roman" panose="02020603050405020304" pitchFamily="18" charset="0"/>
                <a:cs typeface="Times New Roman" panose="02020603050405020304" pitchFamily="18" charset="0"/>
              </a:rPr>
              <a:t>:</a:t>
            </a:r>
            <a:r>
              <a:rPr lang="en-US" b="0" i="0" u="none" strike="noStrike" baseline="0" dirty="0">
                <a:latin typeface="Times New Roman" panose="02020603050405020304" pitchFamily="18" charset="0"/>
                <a:cs typeface="Times New Roman" panose="02020603050405020304" pitchFamily="18" charset="0"/>
              </a:rPr>
              <a:t> It is a floating structure with parts moving relative to each other owing to wave action but it has no orientation in any defined way towards the waves instead absorbs the wave energy coming from any direction. It utilizes the rise and fall of the wave height at a single point for energy conversion. The pressurized water creates up and down bobbin-type motion and drives a built-in turbine generator system to generate electricity. </a:t>
            </a:r>
            <a:r>
              <a:rPr lang="en-US" b="0" i="0" u="none" strike="noStrike" baseline="0" dirty="0" err="1">
                <a:latin typeface="Times New Roman" panose="02020603050405020304" pitchFamily="18" charset="0"/>
                <a:cs typeface="Times New Roman" panose="02020603050405020304" pitchFamily="18" charset="0"/>
              </a:rPr>
              <a:t>AquaBuOY</a:t>
            </a:r>
            <a:r>
              <a:rPr lang="en-US" b="0" i="0" u="none" strike="noStrike" baseline="0" dirty="0">
                <a:latin typeface="Times New Roman" panose="02020603050405020304" pitchFamily="18" charset="0"/>
                <a:cs typeface="Times New Roman" panose="02020603050405020304" pitchFamily="18" charset="0"/>
              </a:rPr>
              <a:t> WEC is an example of point absorber devices.</a:t>
            </a:r>
          </a:p>
          <a:p>
            <a:pPr algn="just"/>
            <a:r>
              <a:rPr lang="en-US" b="1" i="0" u="none" strike="noStrike" baseline="0" dirty="0">
                <a:latin typeface="Times New Roman" panose="02020603050405020304" pitchFamily="18" charset="0"/>
                <a:cs typeface="Times New Roman" panose="02020603050405020304" pitchFamily="18" charset="0"/>
              </a:rPr>
              <a:t>4. </a:t>
            </a:r>
            <a:r>
              <a:rPr lang="en-US" b="1" i="1" u="none" strike="noStrike" baseline="0" dirty="0">
                <a:latin typeface="Times New Roman" panose="02020603050405020304" pitchFamily="18" charset="0"/>
                <a:cs typeface="Times New Roman" panose="02020603050405020304" pitchFamily="18" charset="0"/>
              </a:rPr>
              <a:t>Overtopping devices</a:t>
            </a:r>
            <a:r>
              <a:rPr lang="en-US" b="1" i="0" u="none" strike="noStrike" baseline="0" dirty="0">
                <a:latin typeface="Times New Roman" panose="02020603050405020304" pitchFamily="18" charset="0"/>
                <a:cs typeface="Times New Roman" panose="02020603050405020304" pitchFamily="18" charset="0"/>
              </a:rPr>
              <a:t>:</a:t>
            </a:r>
            <a:r>
              <a:rPr lang="en-US" b="0" i="0" u="none" strike="noStrike" baseline="0" dirty="0">
                <a:latin typeface="Times New Roman" panose="02020603050405020304" pitchFamily="18" charset="0"/>
                <a:cs typeface="Times New Roman" panose="02020603050405020304" pitchFamily="18" charset="0"/>
              </a:rPr>
              <a:t> These devices have reservoirs like a dam that are filled by incoming waves, causing a slight build-up of water pressure. Gravity causes released water from reservoir to flow back into the ocean through turbine coupled to an electrical generator. Salter Duck WEC is the example of overtopping devices.</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4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71AB-3F40-1C20-1687-2340067304F8}"/>
              </a:ext>
            </a:extLst>
          </p:cNvPr>
          <p:cNvSpPr>
            <a:spLocks noGrp="1"/>
          </p:cNvSpPr>
          <p:nvPr>
            <p:ph type="title"/>
          </p:nvPr>
        </p:nvSpPr>
        <p:spPr>
          <a:xfrm>
            <a:off x="838200" y="1"/>
            <a:ext cx="10515600" cy="570270"/>
          </a:xfrm>
        </p:spPr>
        <p:txBody>
          <a:bodyPr>
            <a:normAutofit fontScale="90000"/>
          </a:bodyPr>
          <a:lstStyle/>
          <a:p>
            <a:pPr algn="ctr"/>
            <a:r>
              <a:rPr lang="en-US" b="0" i="0" dirty="0">
                <a:solidFill>
                  <a:schemeClr val="accent5">
                    <a:lumMod val="75000"/>
                  </a:schemeClr>
                </a:solidFill>
                <a:effectLst/>
                <a:highlight>
                  <a:srgbClr val="FFFFFF"/>
                </a:highlight>
                <a:latin typeface="Times New Roman" panose="02020603050405020304" pitchFamily="18" charset="0"/>
                <a:cs typeface="Times New Roman" panose="02020603050405020304" pitchFamily="18" charset="0"/>
              </a:rPr>
              <a:t>Buoys and floats</a:t>
            </a:r>
            <a:endParaRPr lang="en-IN"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1F86AC-B974-B6EF-F470-DB65A10B0CCD}"/>
              </a:ext>
            </a:extLst>
          </p:cNvPr>
          <p:cNvSpPr>
            <a:spLocks noGrp="1"/>
          </p:cNvSpPr>
          <p:nvPr>
            <p:ph idx="1"/>
          </p:nvPr>
        </p:nvSpPr>
        <p:spPr>
          <a:xfrm>
            <a:off x="0" y="639963"/>
            <a:ext cx="12164907" cy="6139202"/>
          </a:xfrm>
        </p:spPr>
        <p:txBody>
          <a:bodyPr/>
          <a:lstStyle/>
          <a:p>
            <a:pPr algn="just"/>
            <a:r>
              <a:rPr lang="en-US" b="0" i="0" dirty="0">
                <a:solidFill>
                  <a:srgbClr val="202124"/>
                </a:solidFill>
                <a:effectLst/>
                <a:highlight>
                  <a:srgbClr val="FFFFFF"/>
                </a:highlight>
                <a:latin typeface="Google Sans"/>
              </a:rPr>
              <a:t>Buoys and floats are </a:t>
            </a:r>
            <a:r>
              <a:rPr lang="en-US" b="0" i="0" dirty="0">
                <a:solidFill>
                  <a:srgbClr val="040C28"/>
                </a:solidFill>
                <a:effectLst/>
                <a:latin typeface="Google Sans"/>
              </a:rPr>
              <a:t>designed to float on the surface of a body of water, or are supported below the water's surface to mark a location</a:t>
            </a:r>
            <a:r>
              <a:rPr lang="en-US" b="0" i="0" dirty="0">
                <a:solidFill>
                  <a:srgbClr val="202124"/>
                </a:solidFill>
                <a:effectLst/>
                <a:highlight>
                  <a:srgbClr val="FFFFFF"/>
                </a:highlight>
                <a:latin typeface="Google Sans"/>
              </a:rPr>
              <a:t>. They are used in marine navigation, boat mooring, nautical communications, and weather observation applications.</a:t>
            </a:r>
          </a:p>
          <a:p>
            <a:pPr algn="just"/>
            <a:endParaRPr lang="en-IN" dirty="0"/>
          </a:p>
        </p:txBody>
      </p:sp>
      <p:pic>
        <p:nvPicPr>
          <p:cNvPr id="1026" name="Picture 2" descr="Principle of operation of PowerBuoy wave technology | Download Scientific  Diagram">
            <a:extLst>
              <a:ext uri="{FF2B5EF4-FFF2-40B4-BE49-F238E27FC236}">
                <a16:creationId xmlns:a16="http://schemas.microsoft.com/office/drawing/2014/main" id="{81C86FA0-9051-5DF0-82FC-F56D4C59A1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1755" y="2005782"/>
            <a:ext cx="7187380" cy="477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13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51A0-E22C-B338-BB41-96673D7CA52B}"/>
              </a:ext>
            </a:extLst>
          </p:cNvPr>
          <p:cNvSpPr>
            <a:spLocks noGrp="1"/>
          </p:cNvSpPr>
          <p:nvPr>
            <p:ph type="title"/>
          </p:nvPr>
        </p:nvSpPr>
        <p:spPr>
          <a:xfrm>
            <a:off x="838200" y="1"/>
            <a:ext cx="10515600" cy="681036"/>
          </a:xfrm>
        </p:spPr>
        <p:txBody>
          <a:bodyPr>
            <a:normAutofit/>
          </a:bodyPr>
          <a:lstStyle/>
          <a:p>
            <a:pPr algn="ctr"/>
            <a:r>
              <a:rPr lang="en-IN" sz="36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Oscillating Water Column Devices</a:t>
            </a:r>
            <a:endParaRPr lang="en-IN" sz="72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4EB1E7-2D15-D8A2-F54D-59780F22C6DB}"/>
              </a:ext>
            </a:extLst>
          </p:cNvPr>
          <p:cNvSpPr>
            <a:spLocks noGrp="1"/>
          </p:cNvSpPr>
          <p:nvPr>
            <p:ph idx="1"/>
          </p:nvPr>
        </p:nvSpPr>
        <p:spPr>
          <a:xfrm>
            <a:off x="0" y="1091380"/>
            <a:ext cx="12192000" cy="5766619"/>
          </a:xfrm>
        </p:spPr>
        <p:txBody>
          <a:bodyPr>
            <a:normAutofit/>
          </a:bodyPr>
          <a:lstStyle/>
          <a:p>
            <a:pPr algn="just"/>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Oscillating water column devices are </a:t>
            </a:r>
            <a:r>
              <a:rPr lang="en-US" sz="2400" b="0" i="0" dirty="0">
                <a:solidFill>
                  <a:srgbClr val="040C28"/>
                </a:solidFill>
                <a:effectLst/>
                <a:latin typeface="Times New Roman" panose="02020603050405020304" pitchFamily="18" charset="0"/>
                <a:cs typeface="Times New Roman" panose="02020603050405020304" pitchFamily="18" charset="0"/>
              </a:rPr>
              <a:t>partially submerged hollow structures that form an air chamber with an opening underwater</a:t>
            </a:r>
            <a:r>
              <a:rPr lang="en-US" sz="2400" b="0" i="0" dirty="0">
                <a:solidFill>
                  <a:srgbClr val="202124"/>
                </a:solidFill>
                <a:effectLst/>
                <a:highlight>
                  <a:srgbClr val="FFFFFF"/>
                </a:highlight>
                <a:latin typeface="Times New Roman" panose="02020603050405020304" pitchFamily="18" charset="0"/>
                <a:cs typeface="Times New Roman" panose="02020603050405020304" pitchFamily="18" charset="0"/>
              </a:rPr>
              <a:t>. As the waves rise and fall, the air trapped within the chamber compresses and expands, allowing the turbine to rotate and generate electricity.</a:t>
            </a:r>
            <a:endParaRPr lang="en-IN" sz="2400" dirty="0">
              <a:latin typeface="Times New Roman" panose="02020603050405020304" pitchFamily="18" charset="0"/>
              <a:cs typeface="Times New Roman" panose="02020603050405020304" pitchFamily="18" charset="0"/>
            </a:endParaRPr>
          </a:p>
        </p:txBody>
      </p:sp>
      <p:pic>
        <p:nvPicPr>
          <p:cNvPr id="2050" name="Picture 2" descr="Oscillating water column (OWC), source [24]. | Download Scientific Diagram">
            <a:extLst>
              <a:ext uri="{FF2B5EF4-FFF2-40B4-BE49-F238E27FC236}">
                <a16:creationId xmlns:a16="http://schemas.microsoft.com/office/drawing/2014/main" id="{9A2DEC55-D39B-9D9B-6AB0-11589FB6FA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419" y="2536417"/>
            <a:ext cx="7531510" cy="412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71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12A9-86D8-16E5-597C-40DA041207F5}"/>
              </a:ext>
            </a:extLst>
          </p:cNvPr>
          <p:cNvSpPr>
            <a:spLocks noGrp="1"/>
          </p:cNvSpPr>
          <p:nvPr>
            <p:ph type="title"/>
          </p:nvPr>
        </p:nvSpPr>
        <p:spPr>
          <a:xfrm>
            <a:off x="838200" y="1"/>
            <a:ext cx="10515600" cy="681036"/>
          </a:xfrm>
        </p:spPr>
        <p:txBody>
          <a:bodyPr>
            <a:normAutofit/>
          </a:bodyPr>
          <a:lstStyle/>
          <a:p>
            <a:pPr algn="ctr"/>
            <a:r>
              <a:rPr lang="en-IN" sz="4000"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Pendulum System</a:t>
            </a:r>
            <a:endParaRPr lang="en-IN" sz="80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47AC45-9A16-A47C-752E-5425549ACEF5}"/>
              </a:ext>
            </a:extLst>
          </p:cNvPr>
          <p:cNvSpPr>
            <a:spLocks noGrp="1"/>
          </p:cNvSpPr>
          <p:nvPr>
            <p:ph idx="1"/>
          </p:nvPr>
        </p:nvSpPr>
        <p:spPr>
          <a:xfrm>
            <a:off x="0" y="1101213"/>
            <a:ext cx="12192000" cy="5756786"/>
          </a:xfrm>
        </p:spPr>
        <p:txBody>
          <a:bodyPr/>
          <a:lstStyle/>
          <a:p>
            <a:pPr algn="just"/>
            <a:r>
              <a:rPr lang="en-US" b="0" i="0" dirty="0">
                <a:solidFill>
                  <a:srgbClr val="202124"/>
                </a:solidFill>
                <a:effectLst/>
                <a:highlight>
                  <a:srgbClr val="FFFFFF"/>
                </a:highlight>
                <a:latin typeface="Times New Roman" panose="02020603050405020304" pitchFamily="18" charset="0"/>
                <a:cs typeface="Times New Roman" panose="02020603050405020304" pitchFamily="18" charset="0"/>
              </a:rPr>
              <a:t>The wave power device composes of pendulum mechanism that </a:t>
            </a:r>
            <a:r>
              <a:rPr lang="en-US" b="0" i="0" dirty="0">
                <a:solidFill>
                  <a:srgbClr val="040C28"/>
                </a:solidFill>
                <a:effectLst/>
                <a:latin typeface="Times New Roman" panose="02020603050405020304" pitchFamily="18" charset="0"/>
                <a:cs typeface="Times New Roman" panose="02020603050405020304" pitchFamily="18" charset="0"/>
              </a:rPr>
              <a:t>converts wave energy into mechanical energy and energy storage mechanism where the mechanical energy is transferred quantitatively to generator</a:t>
            </a:r>
            <a:r>
              <a:rPr lang="en-US" b="0" i="0" dirty="0">
                <a:solidFill>
                  <a:srgbClr val="202124"/>
                </a:solidFill>
                <a:effectLst/>
                <a:highlight>
                  <a:srgbClr val="FFFFFF"/>
                </a:highligh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3074" name="Picture 2" descr="a) Low-frequency horizontal pendulum ocean kinetic energy harvester... |  Download Scientific Diagram">
            <a:extLst>
              <a:ext uri="{FF2B5EF4-FFF2-40B4-BE49-F238E27FC236}">
                <a16:creationId xmlns:a16="http://schemas.microsoft.com/office/drawing/2014/main" id="{411F6061-A382-BF5A-8375-BFEF5F079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9574"/>
            <a:ext cx="10301747" cy="4306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2132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2425-8931-7749-7D6F-4FA6DF3F1FAA}"/>
              </a:ext>
            </a:extLst>
          </p:cNvPr>
          <p:cNvSpPr>
            <a:spLocks noGrp="1"/>
          </p:cNvSpPr>
          <p:nvPr>
            <p:ph type="title"/>
          </p:nvPr>
        </p:nvSpPr>
        <p:spPr>
          <a:xfrm>
            <a:off x="838200" y="186814"/>
            <a:ext cx="10515600" cy="766916"/>
          </a:xfrm>
        </p:spPr>
        <p:txBody>
          <a:bodyPr>
            <a:normAutofit/>
          </a:bodyPr>
          <a:lstStyle/>
          <a:p>
            <a:pPr algn="ctr"/>
            <a:r>
              <a:rPr lang="en-IN" b="0" i="0" u="none" strike="noStrike" baseline="0" dirty="0">
                <a:solidFill>
                  <a:schemeClr val="accent5">
                    <a:lumMod val="75000"/>
                  </a:schemeClr>
                </a:solidFill>
                <a:latin typeface="Times New Roman" panose="02020603050405020304" pitchFamily="18" charset="0"/>
                <a:cs typeface="Times New Roman" panose="02020603050405020304" pitchFamily="18" charset="0"/>
              </a:rPr>
              <a:t>TAPCHAN (Tapered Channel)</a:t>
            </a:r>
            <a:endParaRPr lang="en-IN" sz="8800"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052DD2-9C94-1E14-B592-3B020423EF22}"/>
              </a:ext>
            </a:extLst>
          </p:cNvPr>
          <p:cNvSpPr>
            <a:spLocks noGrp="1"/>
          </p:cNvSpPr>
          <p:nvPr>
            <p:ph idx="1"/>
          </p:nvPr>
        </p:nvSpPr>
        <p:spPr>
          <a:xfrm>
            <a:off x="0" y="1376516"/>
            <a:ext cx="12192000" cy="5481484"/>
          </a:xfrm>
        </p:spPr>
        <p:txBody>
          <a:bodyPr/>
          <a:lstStyle/>
          <a:p>
            <a:pPr marL="0" indent="0" algn="just">
              <a:buNone/>
            </a:pPr>
            <a:r>
              <a:rPr lang="en-US" b="0" i="0" dirty="0">
                <a:solidFill>
                  <a:srgbClr val="040C28"/>
                </a:solidFill>
                <a:effectLst/>
                <a:highlight>
                  <a:srgbClr val="D3E3FD"/>
                </a:highlight>
                <a:latin typeface="Times New Roman" panose="02020603050405020304" pitchFamily="18" charset="0"/>
                <a:cs typeface="Times New Roman" panose="02020603050405020304" pitchFamily="18" charset="0"/>
              </a:rPr>
              <a:t>The wave energy is converted to potential energy in an on-shore water reservoir</a:t>
            </a:r>
            <a:r>
              <a:rPr lang="en-US" b="0" i="0" dirty="0">
                <a:solidFill>
                  <a:srgbClr val="4D5156"/>
                </a:solidFill>
                <a:effectLst/>
                <a:highlight>
                  <a:srgbClr val="FFFFFF"/>
                </a:highlight>
                <a:latin typeface="Times New Roman" panose="02020603050405020304" pitchFamily="18" charset="0"/>
                <a:cs typeface="Times New Roman" panose="02020603050405020304" pitchFamily="18" charset="0"/>
              </a:rPr>
              <a:t>. The generation of electricity is carried out by standard hydroelectric power plant technology. The conversion device is entirely passive and has no moving parts.</a:t>
            </a:r>
            <a:endParaRPr lang="en-IN" dirty="0">
              <a:latin typeface="Times New Roman" panose="02020603050405020304" pitchFamily="18" charset="0"/>
              <a:cs typeface="Times New Roman" panose="02020603050405020304" pitchFamily="18" charset="0"/>
            </a:endParaRPr>
          </a:p>
        </p:txBody>
      </p:sp>
      <p:pic>
        <p:nvPicPr>
          <p:cNvPr id="4098" name="Picture 2" descr="How does it work? - Tapered Channel Wave Energy">
            <a:extLst>
              <a:ext uri="{FF2B5EF4-FFF2-40B4-BE49-F238E27FC236}">
                <a16:creationId xmlns:a16="http://schemas.microsoft.com/office/drawing/2014/main" id="{6C610A7A-002F-D591-16DC-72FA8893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077" y="2880851"/>
            <a:ext cx="7570839" cy="3873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230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1348</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Google Sans</vt:lpstr>
      <vt:lpstr>Times New Roman</vt:lpstr>
      <vt:lpstr>TimesNewRomanPS</vt:lpstr>
      <vt:lpstr>Office Theme</vt:lpstr>
      <vt:lpstr>Sea Wave Energy</vt:lpstr>
      <vt:lpstr>INTRODUCTION</vt:lpstr>
      <vt:lpstr>MOTION IN THE SEA WAVES</vt:lpstr>
      <vt:lpstr>DEVICES FOR HARNESSING WAVE ENERGY</vt:lpstr>
      <vt:lpstr>PowerPoint Presentation</vt:lpstr>
      <vt:lpstr>Buoys and floats</vt:lpstr>
      <vt:lpstr>Oscillating Water Column Devices</vt:lpstr>
      <vt:lpstr>Pendulum System</vt:lpstr>
      <vt:lpstr>TAPCHAN (Tapered Channel)</vt:lpstr>
      <vt:lpstr>Salter’s Duck System</vt:lpstr>
      <vt:lpstr>Offshore Wave Dragon System</vt:lpstr>
      <vt:lpstr>Bristol Cylinder</vt:lpstr>
      <vt:lpstr>Archimedes Wave Swing Devices</vt:lpstr>
      <vt:lpstr>ADVANTAGES AND DISADVANTAGES OF WAVE POWER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Raghavendra Babu</dc:creator>
  <cp:lastModifiedBy>Raghavendra Babu</cp:lastModifiedBy>
  <cp:revision>1</cp:revision>
  <dcterms:created xsi:type="dcterms:W3CDTF">2024-07-16T04:22:07Z</dcterms:created>
  <dcterms:modified xsi:type="dcterms:W3CDTF">2024-07-16T04:22:08Z</dcterms:modified>
</cp:coreProperties>
</file>