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7"/>
  </p:notesMasterIdLst>
  <p:handoutMasterIdLst>
    <p:handoutMasterId r:id="rId38"/>
  </p:handoutMasterIdLst>
  <p:sldIdLst>
    <p:sldId id="268" r:id="rId2"/>
    <p:sldId id="269" r:id="rId3"/>
    <p:sldId id="364" r:id="rId4"/>
    <p:sldId id="377" r:id="rId5"/>
    <p:sldId id="365" r:id="rId6"/>
    <p:sldId id="366" r:id="rId7"/>
    <p:sldId id="367" r:id="rId8"/>
    <p:sldId id="387" r:id="rId9"/>
    <p:sldId id="388" r:id="rId10"/>
    <p:sldId id="368" r:id="rId11"/>
    <p:sldId id="369" r:id="rId12"/>
    <p:sldId id="370" r:id="rId13"/>
    <p:sldId id="385" r:id="rId14"/>
    <p:sldId id="386" r:id="rId15"/>
    <p:sldId id="371" r:id="rId16"/>
    <p:sldId id="372" r:id="rId17"/>
    <p:sldId id="373" r:id="rId18"/>
    <p:sldId id="378" r:id="rId19"/>
    <p:sldId id="374" r:id="rId20"/>
    <p:sldId id="375" r:id="rId21"/>
    <p:sldId id="376" r:id="rId22"/>
    <p:sldId id="379" r:id="rId23"/>
    <p:sldId id="353" r:id="rId24"/>
    <p:sldId id="346" r:id="rId25"/>
    <p:sldId id="352" r:id="rId26"/>
    <p:sldId id="384" r:id="rId27"/>
    <p:sldId id="355" r:id="rId28"/>
    <p:sldId id="380" r:id="rId29"/>
    <p:sldId id="381" r:id="rId30"/>
    <p:sldId id="382" r:id="rId31"/>
    <p:sldId id="383" r:id="rId32"/>
    <p:sldId id="359" r:id="rId33"/>
    <p:sldId id="360" r:id="rId34"/>
    <p:sldId id="344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42DD-3D60-4CB2-B04B-945A148BE5CA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CS&amp;E,Acharya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1CD5E-AF65-417A-8F37-9C7FC14A0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499E5-5CF3-425B-9764-AB56ED7C0C01}" type="datetimeFigureOut">
              <a:rPr lang="en-US" smtClean="0"/>
              <a:pPr/>
              <a:t>7/14/2024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B8AD0-F181-4DE5-A29F-B8401C614F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849F-D942-41A7-94B9-17C1F1C86144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BD-D8BD-4901-821B-924DA4D1B2D7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5FE9-2B77-4C5C-B1B7-0FABFCCF2FB3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0EF5-93F0-4A6B-BC81-9AA35CF65F67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7CC-5C07-44DA-B08C-196104A58AA0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E4A-FE93-48AB-8B95-DB53550F6B6C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565C-54BD-4957-B29B-5FD99560FCF8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5F8-AE1D-416B-B087-2D1D34BFF988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686-53A3-4A5C-8E75-0D981BE33248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20B-FE0D-486B-8374-09F25A04E37B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34D3D7-13F2-4A7D-9DF4-0C4A4A39B7A7}" type="datetime5">
              <a:rPr lang="en-US" smtClean="0"/>
              <a:pPr/>
              <a:t>14-Jul-24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CSE, Acharya Institute of Technology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64" y="1496291"/>
            <a:ext cx="11485417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dirty="0"/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5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r>
              <a:rPr lang="en-US">
                <a:latin typeface="Cambria" pitchFamily="18" charset="0"/>
                <a:ea typeface="Cambria" pitchFamily="18" charset="0"/>
                <a:cs typeface="Times New Roman" pitchFamily="18" charset="0"/>
              </a:rPr>
              <a:t>Academic Mini Project Final 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Presentation on</a:t>
            </a:r>
          </a:p>
          <a:p>
            <a:pPr algn="ctr"/>
            <a:r>
              <a:rPr lang="en-US" sz="20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“</a:t>
            </a:r>
            <a:r>
              <a:rPr lang="en-US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PROJECT TITLE</a:t>
            </a:r>
            <a:r>
              <a:rPr lang="en-US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”</a:t>
            </a:r>
            <a:endParaRPr lang="en-US" sz="240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endParaRPr lang="en-US" sz="120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Presented by: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					                       </a:t>
            </a:r>
            <a:r>
              <a:rPr lang="en-US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Under the guidance of: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Manoj Kumar (1AY16CS001)						     Mr.</a:t>
            </a:r>
          </a:p>
          <a:p>
            <a:r>
              <a:rPr lang="en-US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Deekshith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(1AY16CS002)							      Assistant Professor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B R Srinidhi (1AY16CS003)							      Department of CS&amp;E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Harsha K R (1AY16CS004)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" descr="2010_Acharya_Institute_Logo.jpg"/>
          <p:cNvPicPr/>
          <p:nvPr/>
        </p:nvPicPr>
        <p:blipFill>
          <a:blip r:embed="rId3" cstate="print"/>
          <a:srcRect b="11187"/>
          <a:stretch>
            <a:fillRect/>
          </a:stretch>
        </p:blipFill>
        <p:spPr bwMode="auto">
          <a:xfrm>
            <a:off x="5472545" y="1607128"/>
            <a:ext cx="1690255" cy="157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6473" y="285730"/>
            <a:ext cx="1120832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r>
              <a:rPr lang="en-US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ACHARYA  INSTITUTE OF TECHNOLOGY</a:t>
            </a:r>
            <a:br>
              <a:rPr lang="en-US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US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 SOLADEVANAHALLI, BENGALURU-560107</a:t>
            </a:r>
            <a:endParaRPr lang="en-IN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584873" y="6191250"/>
            <a:ext cx="1288472" cy="476250"/>
          </a:xfrm>
        </p:spPr>
        <p:txBody>
          <a:bodyPr/>
          <a:lstStyle/>
          <a:p>
            <a:pPr algn="ctr"/>
            <a:fld id="{B1689095-0F56-401D-A251-7A6DD14A852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1410A0-0878-4426-97E0-94B482EC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256" y="6172200"/>
            <a:ext cx="4682835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49DB0-439B-40BD-947D-53C405FA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REQUIREMENT ANALYSIS FOR PROJECT IMPLEMENTATION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274638"/>
            <a:ext cx="11790219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FUNCTIONAL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5" y="6191250"/>
            <a:ext cx="1371599" cy="476250"/>
          </a:xfrm>
        </p:spPr>
        <p:txBody>
          <a:bodyPr/>
          <a:lstStyle/>
          <a:p>
            <a:pPr algn="ctr"/>
            <a:fld id="{74695A20-3B40-4311-99A6-A16F459D3C37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3" y="6172200"/>
            <a:ext cx="466898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1673" y="1447800"/>
            <a:ext cx="11720945" cy="474518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Introduction to all the functional requirements necessary to implement project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all the functional requirements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Analysis and justification to describe the advantages of the selected technology for functional requirement W.R.T alternatives available.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Student can also specify any other relevant information related to this topic which is specific to his project.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NON-FUNCTIONAL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4" y="6191250"/>
            <a:ext cx="1427017" cy="476250"/>
          </a:xfrm>
        </p:spPr>
        <p:txBody>
          <a:bodyPr/>
          <a:lstStyle/>
          <a:p>
            <a:pPr algn="ctr"/>
            <a:fld id="{0704ABC2-B971-4678-BBC1-123DC3B9400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128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77091" y="1447799"/>
            <a:ext cx="11651673" cy="4731327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Introduction to all the non-functional requirements necessary to implement project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all the non-functional requirements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4" y="6191250"/>
            <a:ext cx="1427017" cy="476250"/>
          </a:xfrm>
        </p:spPr>
        <p:txBody>
          <a:bodyPr/>
          <a:lstStyle/>
          <a:p>
            <a:pPr algn="ctr"/>
            <a:fld id="{0704ABC2-B971-4678-BBC1-123DC3B9400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128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77091" y="1447799"/>
            <a:ext cx="11651673" cy="4731327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List of all the software requirements necessary to implement project.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each &amp; every software requirement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HARDWARE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4" y="6191250"/>
            <a:ext cx="1427017" cy="476250"/>
          </a:xfrm>
        </p:spPr>
        <p:txBody>
          <a:bodyPr/>
          <a:lstStyle/>
          <a:p>
            <a:pPr algn="ctr"/>
            <a:fld id="{0704ABC2-B971-4678-BBC1-123DC3B9400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128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77091" y="1447799"/>
            <a:ext cx="11651673" cy="4731327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List of all the hardware requirements necessary to implement project.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each &amp; every hardware requirement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PROPOSED METHODOLOGY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PROPOSED METHODOLOGY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09564" y="6191250"/>
            <a:ext cx="1136072" cy="476250"/>
          </a:xfrm>
        </p:spPr>
        <p:txBody>
          <a:bodyPr/>
          <a:lstStyle/>
          <a:p>
            <a:pPr algn="ctr"/>
            <a:fld id="{21AF80D8-4AC4-4C2B-96F4-78E0E914A3D3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274" y="6172200"/>
            <a:ext cx="4876799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07818" y="1447800"/>
            <a:ext cx="11762509" cy="4703618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Overview of the technical aspects and mathematical analysis( can include implementation algorithm) of the proposed methodology followed for implementation of the project.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One can illustrate the proposed methodology using block diagram, algorithm or any </a:t>
            </a:r>
            <a:r>
              <a:rPr lang="en-US">
                <a:latin typeface="Cambria" pitchFamily="18" charset="0"/>
                <a:ea typeface="Cambria" pitchFamily="18" charset="0"/>
              </a:rPr>
              <a:t>aid required.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Overview of technical &amp; non-technical advantages &amp; limitations/shortcomings with solutions planned for proposed methodology.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CHAPTER-2: 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PROJECT DESIGN SECTION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EXPLANATION OF PROJECT MODULES IDENTIFIED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MODULES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09564" y="6191250"/>
            <a:ext cx="1136072" cy="476250"/>
          </a:xfrm>
        </p:spPr>
        <p:txBody>
          <a:bodyPr/>
          <a:lstStyle/>
          <a:p>
            <a:pPr algn="ctr"/>
            <a:fld id="{21AF80D8-4AC4-4C2B-96F4-78E0E914A3D3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274" y="6172200"/>
            <a:ext cx="4876799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07818" y="1447800"/>
            <a:ext cx="11762509" cy="4703618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b="1" u="sng" dirty="0">
                <a:latin typeface="Cambria" pitchFamily="18" charset="0"/>
                <a:ea typeface="Cambria" pitchFamily="18" charset="0"/>
              </a:rPr>
              <a:t>LIST OF PROJECT MODULES &amp; FUNCTIONAL REQUIREMENTS ACHIEVED BY EACH MODULE</a:t>
            </a:r>
          </a:p>
          <a:p>
            <a:pPr algn="ctr"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442913" lvl="0" indent="-442913">
              <a:buFont typeface="Wingdings" pitchFamily="2" charset="2"/>
              <a:buChar char="Ø"/>
            </a:pPr>
            <a:r>
              <a:rPr lang="en-US" dirty="0">
                <a:latin typeface="Cambria" pitchFamily="18" charset="0"/>
                <a:ea typeface="Cambria" pitchFamily="18" charset="0"/>
              </a:rPr>
              <a:t>NAME OF THE PROJECT MODULE-1:</a:t>
            </a:r>
          </a:p>
          <a:p>
            <a:pPr marL="900113" lvl="0" indent="-457200"/>
            <a:r>
              <a:rPr lang="en-US" dirty="0">
                <a:latin typeface="Cambria" pitchFamily="18" charset="0"/>
                <a:ea typeface="Cambria" pitchFamily="18" charset="0"/>
              </a:rPr>
              <a:t>The list of functional requirements the project module-1 will achieve after implementation.</a:t>
            </a:r>
          </a:p>
          <a:p>
            <a:pPr marL="900113" lvl="0" indent="-457200"/>
            <a:r>
              <a:rPr lang="en-US" dirty="0">
                <a:latin typeface="Cambria" pitchFamily="18" charset="0"/>
                <a:ea typeface="Cambria" pitchFamily="18" charset="0"/>
              </a:rPr>
              <a:t>The technical importance of the method/technique/mathematical function planned to be used in implementation of project module-1, in achieving the specific functional requirement.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442913" lvl="0" indent="-442913">
              <a:buFont typeface="Wingdings" pitchFamily="2" charset="2"/>
              <a:buChar char="Ø"/>
            </a:pPr>
            <a:r>
              <a:rPr lang="en-US" dirty="0">
                <a:latin typeface="Cambria" pitchFamily="18" charset="0"/>
                <a:ea typeface="Cambria" pitchFamily="18" charset="0"/>
              </a:rPr>
              <a:t>NAME OF THE PROJECT MODULE-2:</a:t>
            </a:r>
          </a:p>
          <a:p>
            <a:pPr marL="900113" lvl="0" indent="-457200"/>
            <a:r>
              <a:rPr lang="en-US" dirty="0">
                <a:latin typeface="Cambria" pitchFamily="18" charset="0"/>
                <a:ea typeface="Cambria" pitchFamily="18" charset="0"/>
              </a:rPr>
              <a:t>The list of functional requirements the project module-2 will achieve after implementation.</a:t>
            </a:r>
          </a:p>
          <a:p>
            <a:pPr marL="900113" lvl="0" indent="-457200"/>
            <a:r>
              <a:rPr lang="en-US" dirty="0">
                <a:latin typeface="Cambria" pitchFamily="18" charset="0"/>
                <a:ea typeface="Cambria" pitchFamily="18" charset="0"/>
              </a:rPr>
              <a:t>The technical importance of the method/technique/mathematical function planned to be used in implementation of project module-2, in achieving the specific functional requirement.</a:t>
            </a:r>
          </a:p>
          <a:p>
            <a:pPr algn="ctr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ctr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ctr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ctr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180109"/>
            <a:ext cx="11762509" cy="1237529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06545" y="6191250"/>
            <a:ext cx="1011381" cy="476250"/>
          </a:xfrm>
        </p:spPr>
        <p:txBody>
          <a:bodyPr/>
          <a:lstStyle/>
          <a:p>
            <a:pPr algn="ctr"/>
            <a:fld id="{B2EB4CB8-622E-45BD-896E-6EC0D6A59351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F06D-E2E1-4AA5-B277-69CBA749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10" y="6172200"/>
            <a:ext cx="4627417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0ECF-14A5-47C1-9346-455E2EE0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263236" y="1447800"/>
            <a:ext cx="11637819" cy="45720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endParaRPr lang="en-IN" sz="18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UML DIAGRAMS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UML DIAGRAMS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09564" y="6191250"/>
            <a:ext cx="1136072" cy="476250"/>
          </a:xfrm>
        </p:spPr>
        <p:txBody>
          <a:bodyPr/>
          <a:lstStyle/>
          <a:p>
            <a:pPr algn="ctr"/>
            <a:fld id="{21AF80D8-4AC4-4C2B-96F4-78E0E914A3D3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274" y="6172200"/>
            <a:ext cx="4876799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07818" y="1447800"/>
            <a:ext cx="11762509" cy="470361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u="sng" dirty="0">
                <a:latin typeface="Cambria" pitchFamily="18" charset="0"/>
                <a:ea typeface="Cambria" pitchFamily="18" charset="0"/>
              </a:rPr>
              <a:t>LIST OF UML DIAGRAMS &amp; THEIR EXPLANATION</a:t>
            </a:r>
          </a:p>
          <a:p>
            <a:pPr algn="ctr"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442913" indent="-442913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UML DIAGRAM-1:</a:t>
            </a:r>
          </a:p>
          <a:p>
            <a:pPr marL="900113" indent="-457200">
              <a:lnSpc>
                <a:spcPct val="9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Explanation of the UML diagram-1.</a:t>
            </a:r>
          </a:p>
          <a:p>
            <a:pPr marL="900113" indent="-457200">
              <a:lnSpc>
                <a:spcPct val="90000"/>
              </a:lnSpc>
            </a:pPr>
            <a:endParaRPr lang="en-US" dirty="0"/>
          </a:p>
          <a:p>
            <a:pPr marL="442913" lvl="0" indent="-442913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UML DIAGRAM-2:</a:t>
            </a:r>
          </a:p>
          <a:p>
            <a:pPr marL="900113" lvl="0" indent="-457200"/>
            <a:r>
              <a:rPr lang="en-US" sz="2000" dirty="0">
                <a:latin typeface="Cambria" pitchFamily="18" charset="0"/>
                <a:ea typeface="Cambria" pitchFamily="18" charset="0"/>
              </a:rPr>
              <a:t>Explanation of the UML diagram-2.</a:t>
            </a:r>
          </a:p>
          <a:p>
            <a:pPr marL="900113" lvl="0" indent="-457200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900113" lvl="0" indent="-457200" algn="ctr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900113" lvl="0" indent="-457200" algn="ctr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900113" lvl="0" indent="-457200" algn="ctr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900113" lvl="0" indent="-457200"/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CHAPTER-3: 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PROJECT IMPLEMENTATION SECTION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DETAILS OF PROJECT MODULES IMPLEMENTED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31781" cy="114300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DETAILS OF PROJECT MODULES IMPLEMENTED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34256" y="6191250"/>
            <a:ext cx="997526" cy="476250"/>
          </a:xfrm>
        </p:spPr>
        <p:txBody>
          <a:bodyPr/>
          <a:lstStyle/>
          <a:p>
            <a:pPr algn="ctr"/>
            <a:fld id="{D65D6B88-AD9D-4064-8BD5-DCF524019388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3673" y="6172200"/>
            <a:ext cx="4558145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0109" y="1447800"/>
            <a:ext cx="11831782" cy="45720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The section should contain </a:t>
            </a:r>
          </a:p>
          <a:p>
            <a:pPr>
              <a:buNone/>
            </a:pPr>
            <a:r>
              <a:rPr lang="en-US" dirty="0"/>
              <a:t>3.1 Description of PROJECT MODULE-1: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Objectives of the PROJECT MODULE-1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List of the functional requirements achieved by PROJECT MODULE-1</a:t>
            </a:r>
          </a:p>
          <a:p>
            <a:pPr marL="1081088" lvl="0" indent="-360363"/>
            <a:r>
              <a:rPr lang="en-US" dirty="0"/>
              <a:t>Functional requirement-1</a:t>
            </a:r>
          </a:p>
          <a:p>
            <a:pPr marL="1081088" lvl="0" indent="-360363"/>
            <a:r>
              <a:rPr lang="en-US" dirty="0"/>
              <a:t>Functional requirement-2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Implemented code part of the PROJECT MODULE-1 and brief explanation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Implementation related diagrams also can be mentioned in the slides if required for each and every module</a:t>
            </a:r>
          </a:p>
          <a:p>
            <a:pPr marL="720725" lvl="0" indent="-360363"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r>
              <a:rPr lang="en-US" dirty="0"/>
              <a:t>3.2 Description of PROJECT MODULE-2: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Objectives of the PROJECT MODULE-2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List of the functional requirements achieved by PROJECT MODULE-2</a:t>
            </a:r>
          </a:p>
          <a:p>
            <a:pPr marL="1081088" lvl="0" indent="-360363"/>
            <a:r>
              <a:rPr lang="en-US" dirty="0"/>
              <a:t>Functional requirement-1</a:t>
            </a:r>
          </a:p>
          <a:p>
            <a:pPr marL="1081088" lvl="0" indent="-360363"/>
            <a:r>
              <a:rPr lang="en-US" dirty="0"/>
              <a:t>Functional requirement-2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Implemented code part of the PROJECT MODULE-2 and brief explanation</a:t>
            </a:r>
          </a:p>
          <a:p>
            <a:pPr marL="720725" indent="-360363">
              <a:buFont typeface="Wingdings" pitchFamily="2" charset="2"/>
              <a:buChar char="Ø"/>
            </a:pPr>
            <a:r>
              <a:rPr lang="en-US" dirty="0"/>
              <a:t>Implementation related diagrams also can be mentioned in the slides if required for each and every module</a:t>
            </a:r>
          </a:p>
          <a:p>
            <a:pPr marL="720725" lvl="0" indent="-360363">
              <a:buFont typeface="Wingdings" pitchFamily="2" charset="2"/>
              <a:buChar char="Ø"/>
            </a:pPr>
            <a:endParaRPr lang="en-US" dirty="0"/>
          </a:p>
          <a:p>
            <a:pPr marL="720725" lvl="0" indent="-360363">
              <a:buFont typeface="Wingdings" pitchFamily="2" charset="2"/>
              <a:buChar char="Ø"/>
            </a:pPr>
            <a:endParaRPr lang="en-US" dirty="0"/>
          </a:p>
          <a:p>
            <a:pPr marL="720725" lvl="0" indent="-360363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CHAPER-4: 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PROJECT DEMONSTRATION SECTION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DETAILS OF PROJECT DEMONSTRATION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274638"/>
            <a:ext cx="11790219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DETAILS OF PROJECT DEMONSTRATION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5" y="6191250"/>
            <a:ext cx="1371599" cy="476250"/>
          </a:xfrm>
        </p:spPr>
        <p:txBody>
          <a:bodyPr/>
          <a:lstStyle/>
          <a:p>
            <a:pPr algn="ctr"/>
            <a:fld id="{74695A20-3B40-4311-99A6-A16F459D3C37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3" y="6172200"/>
            <a:ext cx="466898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1673" y="1447800"/>
            <a:ext cx="11720945" cy="474518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marL="539750" indent="-539750" algn="just">
              <a:buFont typeface="Wingdings" pitchFamily="2" charset="2"/>
              <a:buChar char="Ø"/>
            </a:pPr>
            <a:r>
              <a:rPr lang="en-US" dirty="0"/>
              <a:t>Description of the project O/P demonstration screenshot/photo image-1:</a:t>
            </a:r>
          </a:p>
          <a:p>
            <a:pPr marL="984250" indent="-444500"/>
            <a:r>
              <a:rPr lang="en-US" dirty="0"/>
              <a:t>screenshot/photo image-1of the project execution demonstration:</a:t>
            </a:r>
          </a:p>
          <a:p>
            <a:pPr marL="984250" indent="-444500"/>
            <a:r>
              <a:rPr lang="en-US" dirty="0"/>
              <a:t>Explanation of demonstration process relevant to its screenshot/photo image-1.</a:t>
            </a:r>
          </a:p>
          <a:p>
            <a:pPr>
              <a:buNone/>
            </a:pPr>
            <a:endParaRPr lang="en-US" dirty="0"/>
          </a:p>
          <a:p>
            <a:pPr marL="539750" lvl="0" indent="-539750" algn="just">
              <a:buFont typeface="Wingdings" pitchFamily="2" charset="2"/>
              <a:buChar char="Ø"/>
            </a:pPr>
            <a:r>
              <a:rPr lang="en-US" dirty="0"/>
              <a:t>Description of the project O/P demonstration screenshot/photo image-2:</a:t>
            </a:r>
          </a:p>
          <a:p>
            <a:pPr marL="984250" lvl="0" indent="-444500"/>
            <a:r>
              <a:rPr lang="en-US" dirty="0"/>
              <a:t>screenshot/photo image-2 of the project execution demonstration:</a:t>
            </a:r>
          </a:p>
          <a:p>
            <a:pPr marL="984250" indent="-444500"/>
            <a:r>
              <a:rPr lang="en-US" dirty="0"/>
              <a:t>Explanation of demonstration process relevant to its screenshot/photo image-2.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CHAPTER-5: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TESTING SECTION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DETAILS OF TESTING &amp; TESTING RESULTS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CHAPTER-1: 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INTRODUCTORY SECTION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45636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DETAILS OF TESTING &amp; TESTING RESULTS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40290" y="6191250"/>
            <a:ext cx="1094509" cy="476250"/>
          </a:xfrm>
        </p:spPr>
        <p:txBody>
          <a:bodyPr/>
          <a:lstStyle/>
          <a:p>
            <a:pPr algn="ctr"/>
            <a:fld id="{649EF12A-DEDD-4364-9F35-6812D5FDFC7D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692" y="6172200"/>
            <a:ext cx="4765964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49383" y="1447800"/>
            <a:ext cx="1170709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 ARE AS FOLLOWS:</a:t>
            </a:r>
          </a:p>
          <a:p>
            <a:pPr>
              <a:buNone/>
            </a:pPr>
            <a:r>
              <a:rPr lang="en-US" b="1" cap="small" dirty="0"/>
              <a:t>5.1. TESTING</a:t>
            </a:r>
            <a:endParaRPr lang="en-US" b="1" dirty="0"/>
          </a:p>
          <a:p>
            <a:pPr marL="539750" lvl="0" indent="-539750" algn="just">
              <a:buFont typeface="Wingdings" pitchFamily="2" charset="2"/>
              <a:buChar char="Ø"/>
            </a:pPr>
            <a:r>
              <a:rPr lang="en-US" dirty="0"/>
              <a:t>Point-wise description of the different techniques used for testing and the type of fault/error identified by each technique.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45636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DETAILS OF TESTING &amp; TESTING RESULTS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40290" y="6191250"/>
            <a:ext cx="1094509" cy="476250"/>
          </a:xfrm>
        </p:spPr>
        <p:txBody>
          <a:bodyPr/>
          <a:lstStyle/>
          <a:p>
            <a:pPr algn="ctr"/>
            <a:fld id="{649EF12A-DEDD-4364-9F35-6812D5FDFC7D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692" y="6172200"/>
            <a:ext cx="4765964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49383" y="1447800"/>
            <a:ext cx="1170709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 ARE AS FOLLOWS:</a:t>
            </a:r>
          </a:p>
          <a:p>
            <a:pPr>
              <a:buNone/>
            </a:pPr>
            <a:r>
              <a:rPr lang="en-US" b="1" cap="small" dirty="0"/>
              <a:t>5.2. TESTING RESULTS</a:t>
            </a:r>
            <a:endParaRPr lang="en-US" b="1" dirty="0"/>
          </a:p>
          <a:p>
            <a:pPr marL="539750" lvl="0" indent="-539750" algn="just">
              <a:buFont typeface="Wingdings" pitchFamily="2" charset="2"/>
              <a:buChar char="Ø"/>
            </a:pPr>
            <a:r>
              <a:rPr lang="en-US" dirty="0"/>
              <a:t>Description of the TESTING-1 result with its screenshot/photo image:</a:t>
            </a:r>
          </a:p>
          <a:p>
            <a:pPr marL="984250" lvl="0" indent="-444500"/>
            <a:r>
              <a:rPr lang="en-US" dirty="0"/>
              <a:t>Screen shot of the testing-1 result</a:t>
            </a:r>
          </a:p>
          <a:p>
            <a:pPr marL="984250" lvl="0" indent="-444500"/>
            <a:r>
              <a:rPr lang="en-US" dirty="0"/>
              <a:t>Explanation of testing-1 process relevant to its screen shot.</a:t>
            </a:r>
          </a:p>
          <a:p>
            <a:pPr>
              <a:buNone/>
            </a:pPr>
            <a:endParaRPr lang="en-US" dirty="0"/>
          </a:p>
          <a:p>
            <a:pPr marL="539750" indent="-539750" algn="just">
              <a:buFont typeface="Wingdings" pitchFamily="2" charset="2"/>
              <a:buChar char="Ø"/>
            </a:pPr>
            <a:r>
              <a:rPr lang="en-US" dirty="0"/>
              <a:t>Description of the TESTING-2 result with its screenshot/photo image:</a:t>
            </a:r>
          </a:p>
          <a:p>
            <a:pPr marL="984250" indent="-444500"/>
            <a:r>
              <a:rPr lang="en-US" dirty="0"/>
              <a:t>Screen shot of the testing-2 result</a:t>
            </a:r>
          </a:p>
          <a:p>
            <a:pPr marL="984250" indent="-444500"/>
            <a:r>
              <a:rPr lang="en-US" dirty="0"/>
              <a:t>Explanation of testing-2 process relevant to its screen shot.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CHAPTER-6: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CONCLUSION &amp; FUTURE SCOPE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778307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&amp; FUTURE SCOPE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0" y="6191250"/>
            <a:ext cx="1219199" cy="476250"/>
          </a:xfrm>
        </p:spPr>
        <p:txBody>
          <a:bodyPr/>
          <a:lstStyle/>
          <a:p>
            <a:pPr algn="ctr"/>
            <a:fld id="{E14FB48A-DC87-4E05-91E3-999A48877A85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419" y="6172200"/>
            <a:ext cx="4793672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0109" y="1447800"/>
            <a:ext cx="11831782" cy="4572000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>
              <a:buNone/>
            </a:pPr>
            <a:r>
              <a:rPr lang="en-US" dirty="0"/>
              <a:t>6.1. CONCLUSION</a:t>
            </a:r>
          </a:p>
          <a:p>
            <a:pPr marL="539750" lvl="0" indent="-539750" algn="just">
              <a:buFont typeface="Wingdings" pitchFamily="2" charset="2"/>
              <a:buChar char="Ø"/>
            </a:pPr>
            <a:r>
              <a:rPr lang="en-US" dirty="0"/>
              <a:t>Conclusion statement specifying how efficient the implemented project modules are in resolving the problem stated: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6.2. FUTURE SCOPE</a:t>
            </a:r>
          </a:p>
          <a:p>
            <a:pPr marL="539750" indent="-539750" algn="just">
              <a:buFont typeface="Wingdings" pitchFamily="2" charset="2"/>
              <a:buChar char="Ø"/>
            </a:pPr>
            <a:r>
              <a:rPr lang="en-US" dirty="0"/>
              <a:t>Future scope statement identifying and describing about shortfalls in the implemented project modules and future work and scope: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95982-9875-45BA-B3F2-02217112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9454" y="6191249"/>
            <a:ext cx="1454727" cy="486641"/>
          </a:xfrm>
        </p:spPr>
        <p:txBody>
          <a:bodyPr/>
          <a:lstStyle/>
          <a:p>
            <a:pPr algn="ctr"/>
            <a:fld id="{8FC3AE98-8AF6-4B6B-B260-65429195B669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3E08B-466D-43CD-B372-6849C5A44F11}"/>
              </a:ext>
            </a:extLst>
          </p:cNvPr>
          <p:cNvSpPr/>
          <p:nvPr/>
        </p:nvSpPr>
        <p:spPr>
          <a:xfrm>
            <a:off x="221674" y="1510143"/>
            <a:ext cx="11776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[1] 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Cheng, H.D., Cai, X., Chen, X., Hu, L., and Lou, X. Computer-aided detection and classification of microcalcifications in mammograms: a survey. Pattern Recognition 36, 12 (2003), 2967-2991.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[2] 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John, C.,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Blohmer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J.U., and Hamper, U.M. Breast Ultrasound: A Systematic Approach to Technique and Image Interpretation.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Thieme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1999. 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[3]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Loai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M.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Alnemer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Lama Rajab and Ibrahim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Aljarah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:Conformal Prediction Technique to Predict Breast Cancer Survivability 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[4]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M.Sadhana,A.Sankareswari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M.C.A., M.Phil. : A Proportional Learning of Classifiers Using Breast Cancer Datasets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[5] 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Ahamed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Lebbe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Sayeth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Saabith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,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Elankovan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Sundararajan,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Azuraliza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Abu Bakar: Comparative study on different classification techniques for breast cancer dataset.</a:t>
            </a:r>
          </a:p>
          <a:p>
            <a:pPr algn="just"/>
            <a:endParaRPr lang="en-IN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[6]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Madeeh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Nayer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Elgedawy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: Prediction of Breast Cancer using Random Forest, Support Vector Machines and Naive Bayes.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F0BB82-6C52-4FF7-9ECC-8FDBC011B958}"/>
              </a:ext>
            </a:extLst>
          </p:cNvPr>
          <p:cNvSpPr txBox="1">
            <a:spLocks/>
          </p:cNvSpPr>
          <p:nvPr/>
        </p:nvSpPr>
        <p:spPr>
          <a:xfrm>
            <a:off x="193963" y="274638"/>
            <a:ext cx="11817927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C9813-6F4D-4DE8-B169-8D3DEC55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837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020C-5A15-4D11-958C-E3E40712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3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29491" y="540327"/>
            <a:ext cx="11471564" cy="547947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9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96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THANK 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DBEAC-E830-4F46-9810-2ED10E42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6436" y="6191250"/>
            <a:ext cx="1330036" cy="476250"/>
          </a:xfrm>
        </p:spPr>
        <p:txBody>
          <a:bodyPr/>
          <a:lstStyle/>
          <a:p>
            <a:pPr algn="ctr"/>
            <a:fld id="{E73040D4-6661-4EE2-B480-5AC27F84D186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00914-9D9E-48B1-B763-346ABCEB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4" y="6172200"/>
            <a:ext cx="469669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E56B1-55E7-48B9-9E06-B8A044BA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INTRODUCTION  TO  THE PROJECT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31781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PROJECT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34256" y="6191250"/>
            <a:ext cx="997526" cy="476250"/>
          </a:xfrm>
        </p:spPr>
        <p:txBody>
          <a:bodyPr/>
          <a:lstStyle/>
          <a:p>
            <a:pPr algn="ctr"/>
            <a:fld id="{D65D6B88-AD9D-4064-8BD5-DCF524019388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3673" y="6172200"/>
            <a:ext cx="4558145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0109" y="1447800"/>
            <a:ext cx="11831782" cy="4572000"/>
          </a:xfrm>
        </p:spPr>
        <p:txBody>
          <a:bodyPr/>
          <a:lstStyle/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The section should contain 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very brief introduction to the project, 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objectives of the project &amp;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justification of the social, technical  etc… importance of the project in resolving the issue/problem identified.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Any block diagram/ diagrams required for illustration.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LITERATURE SURVEY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45636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40290" y="6191250"/>
            <a:ext cx="1094509" cy="476250"/>
          </a:xfrm>
        </p:spPr>
        <p:txBody>
          <a:bodyPr/>
          <a:lstStyle/>
          <a:p>
            <a:pPr algn="ctr"/>
            <a:fld id="{649EF12A-DEDD-4364-9F35-6812D5FDFC7D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692" y="6172200"/>
            <a:ext cx="4765964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49383" y="1447800"/>
            <a:ext cx="11707090" cy="4572000"/>
          </a:xfrm>
        </p:spPr>
        <p:txBody>
          <a:bodyPr/>
          <a:lstStyle/>
          <a:p>
            <a:pPr algn="just"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3238" y="1579416"/>
          <a:ext cx="11679380" cy="451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919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PAPER TITTLE &amp;</a:t>
                      </a: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PUBLICATION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 OF THE 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TECHNICAL  IDEAS / ALGORITHMS USED IN THE PAPER &amp; 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SHORTFALLS/DISADVANTAGES  &amp; </a:t>
                      </a: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SOLUTION PROVIDED BY THE PROPOSED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45636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40290" y="6191250"/>
            <a:ext cx="1094509" cy="476250"/>
          </a:xfrm>
        </p:spPr>
        <p:txBody>
          <a:bodyPr/>
          <a:lstStyle/>
          <a:p>
            <a:pPr algn="ctr"/>
            <a:fld id="{649EF12A-DEDD-4364-9F35-6812D5FDFC7D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14-Jul-24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692" y="6172200"/>
            <a:ext cx="4765964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49383" y="1447800"/>
            <a:ext cx="11707090" cy="4572000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Describe the problem statement that need to be addressed in the project.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If needed relevant diagrams can be used to present the problem statement.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Very brief revision of phase-1 contents if suggested by the guide can be added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35641</TotalTime>
  <Words>1489</Words>
  <Application>Microsoft Office PowerPoint</Application>
  <PresentationFormat>Widescreen</PresentationFormat>
  <Paragraphs>253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PowerPoint Presentation</vt:lpstr>
      <vt:lpstr>AGENDA</vt:lpstr>
      <vt:lpstr>CHAPTER-1:  INTRODUCTORY SECTION</vt:lpstr>
      <vt:lpstr>INTRODUCTION  TO  THE PROJECT</vt:lpstr>
      <vt:lpstr>INTRODUCTION TO PROJECT</vt:lpstr>
      <vt:lpstr>LITERATURE SURVEY</vt:lpstr>
      <vt:lpstr>LITERATURE SURVEY</vt:lpstr>
      <vt:lpstr>PROBLEM STATEMENT</vt:lpstr>
      <vt:lpstr>PROBLEM STATEMENT</vt:lpstr>
      <vt:lpstr>REQUIREMENT ANALYSIS FOR PROJECT IMPLEMENTATION</vt:lpstr>
      <vt:lpstr>FUNCTIONAL REQUIREMENTS</vt:lpstr>
      <vt:lpstr>NON-FUNCTIONAL REQUIREMENTS</vt:lpstr>
      <vt:lpstr>SOFTWARE REQUIREMENTS</vt:lpstr>
      <vt:lpstr>HARDWARE REQUIREMENTS</vt:lpstr>
      <vt:lpstr>PROPOSED METHODOLOGY</vt:lpstr>
      <vt:lpstr>PROPOSED METHODOLOGY</vt:lpstr>
      <vt:lpstr>CHAPTER-2:  PROJECT DESIGN SECTION</vt:lpstr>
      <vt:lpstr>EXPLANATION OF PROJECT MODULES IDENTIFIED</vt:lpstr>
      <vt:lpstr>PROJECT MODULES</vt:lpstr>
      <vt:lpstr>UML DIAGRAMS</vt:lpstr>
      <vt:lpstr>UML DIAGRAMS</vt:lpstr>
      <vt:lpstr>CHAPTER-3:  PROJECT IMPLEMENTATION SECTION</vt:lpstr>
      <vt:lpstr>DETAILS OF PROJECT MODULES IMPLEMENTED</vt:lpstr>
      <vt:lpstr>DETAILS OF PROJECT MODULES IMPLEMENTED</vt:lpstr>
      <vt:lpstr>CHAPER-4:  PROJECT DEMONSTRATION SECTION</vt:lpstr>
      <vt:lpstr>DETAILS OF PROJECT DEMONSTRATION</vt:lpstr>
      <vt:lpstr>DETAILS OF PROJECT DEMONSTRATION</vt:lpstr>
      <vt:lpstr>CHAPTER-5: TESTING SECTION</vt:lpstr>
      <vt:lpstr>DETAILS OF TESTING &amp; TESTING RESULTS</vt:lpstr>
      <vt:lpstr>DETAILS OF TESTING &amp; TESTING RESULTS</vt:lpstr>
      <vt:lpstr>DETAILS OF TESTING &amp; TESTING RESULTS</vt:lpstr>
      <vt:lpstr>CHAPTER-6: CONCLUSION &amp; FUTURE SCOPE</vt:lpstr>
      <vt:lpstr>CONCLUSION &amp; 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QUANTITATIVE APPROACH FOR DETERMINING BREAST CANCER USING RADIO FREQUENCY AND MAXIMUM MEAN DISCREPANCY</dc:title>
  <dc:creator>nisarg ns</dc:creator>
  <cp:lastModifiedBy>PRASHANTH KUMAR S P</cp:lastModifiedBy>
  <cp:revision>267</cp:revision>
  <dcterms:created xsi:type="dcterms:W3CDTF">2018-02-24T18:55:40Z</dcterms:created>
  <dcterms:modified xsi:type="dcterms:W3CDTF">2024-07-14T14:09:02Z</dcterms:modified>
</cp:coreProperties>
</file>