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5" r:id="rId5"/>
    <p:sldId id="260" r:id="rId6"/>
    <p:sldId id="261" r:id="rId7"/>
    <p:sldId id="266" r:id="rId8"/>
    <p:sldId id="267" r:id="rId9"/>
    <p:sldId id="262" r:id="rId10"/>
    <p:sldId id="263" r:id="rId11"/>
    <p:sldId id="264" r:id="rId12"/>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23825"/>
            <a:ext cx="8986520" cy="5124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314943" y="80105"/>
            <a:ext cx="762000" cy="652949"/>
          </a:xfrm>
          <a:prstGeom prst="rect">
            <a:avLst/>
          </a:prstGeom>
        </p:spPr>
      </p:pic>
      <p:sp>
        <p:nvSpPr>
          <p:cNvPr id="2" name="Holder 2"/>
          <p:cNvSpPr>
            <a:spLocks noGrp="1"/>
          </p:cNvSpPr>
          <p:nvPr>
            <p:ph type="title"/>
          </p:nvPr>
        </p:nvSpPr>
        <p:spPr>
          <a:xfrm>
            <a:off x="1050747" y="645921"/>
            <a:ext cx="1233170" cy="299719"/>
          </a:xfrm>
          <a:prstGeom prst="rect">
            <a:avLst/>
          </a:prstGeom>
        </p:spPr>
        <p:txBody>
          <a:bodyPr wrap="square" lIns="0" tIns="0" rIns="0" bIns="0">
            <a:spAutoFit/>
          </a:bodyPr>
          <a:lstStyle>
            <a:lvl1pPr>
              <a:defRPr sz="1800" b="0" i="0">
                <a:solidFill>
                  <a:srgbClr val="FF0000"/>
                </a:solidFill>
                <a:latin typeface="Calibri"/>
                <a:cs typeface="Calibri"/>
              </a:defRPr>
            </a:lvl1pPr>
          </a:lstStyle>
          <a:p>
            <a:endParaRPr/>
          </a:p>
        </p:txBody>
      </p:sp>
      <p:sp>
        <p:nvSpPr>
          <p:cNvPr id="3" name="Holder 3"/>
          <p:cNvSpPr>
            <a:spLocks noGrp="1"/>
          </p:cNvSpPr>
          <p:nvPr>
            <p:ph type="body" idx="1"/>
          </p:nvPr>
        </p:nvSpPr>
        <p:spPr>
          <a:xfrm>
            <a:off x="258267" y="789508"/>
            <a:ext cx="8627465" cy="30727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90898" y="4831562"/>
            <a:ext cx="1363979" cy="178435"/>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a:xfrm>
            <a:off x="114401" y="4954930"/>
            <a:ext cx="6000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a:xfrm>
            <a:off x="8951341" y="4954930"/>
            <a:ext cx="1536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485" y="3386983"/>
            <a:ext cx="3678554" cy="1517723"/>
          </a:xfrm>
          <a:prstGeom prst="rect">
            <a:avLst/>
          </a:prstGeom>
        </p:spPr>
        <p:txBody>
          <a:bodyPr vert="horz" wrap="square" lIns="0" tIns="50165" rIns="0" bIns="0" rtlCol="0">
            <a:spAutoFit/>
          </a:bodyPr>
          <a:lstStyle/>
          <a:p>
            <a:pPr marL="1270" algn="ctr">
              <a:lnSpc>
                <a:spcPct val="100000"/>
              </a:lnSpc>
              <a:spcBef>
                <a:spcPts val="395"/>
              </a:spcBef>
            </a:pPr>
            <a:r>
              <a:rPr sz="1400" b="1" i="1" spc="-5" dirty="0">
                <a:latin typeface="Calibri"/>
                <a:cs typeface="Calibri"/>
              </a:rPr>
              <a:t>Under</a:t>
            </a:r>
            <a:r>
              <a:rPr sz="1400" b="1" i="1" spc="-30" dirty="0">
                <a:latin typeface="Calibri"/>
                <a:cs typeface="Calibri"/>
              </a:rPr>
              <a:t> </a:t>
            </a:r>
            <a:r>
              <a:rPr sz="1400" b="1" i="1" spc="-10" dirty="0">
                <a:latin typeface="Calibri"/>
                <a:cs typeface="Calibri"/>
              </a:rPr>
              <a:t>the</a:t>
            </a:r>
            <a:r>
              <a:rPr sz="1400" b="1" i="1" spc="-5" dirty="0">
                <a:latin typeface="Calibri"/>
                <a:cs typeface="Calibri"/>
              </a:rPr>
              <a:t> guidance</a:t>
            </a:r>
            <a:r>
              <a:rPr sz="1400" b="1" i="1" spc="-20" dirty="0">
                <a:latin typeface="Calibri"/>
                <a:cs typeface="Calibri"/>
              </a:rPr>
              <a:t> </a:t>
            </a:r>
            <a:r>
              <a:rPr sz="1400" b="1" i="1" spc="-5" dirty="0">
                <a:latin typeface="Calibri"/>
                <a:cs typeface="Calibri"/>
              </a:rPr>
              <a:t>of</a:t>
            </a:r>
            <a:endParaRPr sz="1400" dirty="0">
              <a:latin typeface="Calibri"/>
              <a:cs typeface="Calibri"/>
            </a:endParaRPr>
          </a:p>
          <a:p>
            <a:pPr marL="1905" algn="ctr">
              <a:spcBef>
                <a:spcPts val="434"/>
              </a:spcBef>
            </a:pPr>
            <a:r>
              <a:rPr lang="en-US" sz="2000" b="1" dirty="0">
                <a:effectLst/>
                <a:highlight>
                  <a:srgbClr val="FFFFFF"/>
                </a:highlight>
                <a:latin typeface="Cambria" panose="02040503050406030204" pitchFamily="18" charset="0"/>
              </a:rPr>
              <a:t>Dr. AJITH PADYANA</a:t>
            </a:r>
            <a:endParaRPr sz="2000" b="1" dirty="0">
              <a:latin typeface="Calibri"/>
              <a:cs typeface="Calibri"/>
            </a:endParaRPr>
          </a:p>
          <a:p>
            <a:pPr marL="3175" algn="ctr">
              <a:spcBef>
                <a:spcPts val="400"/>
              </a:spcBef>
            </a:pPr>
            <a:r>
              <a:rPr lang="en-US" sz="1600" b="1" dirty="0">
                <a:effectLst/>
                <a:latin typeface="Cambria" panose="02040503050406030204" pitchFamily="18" charset="0"/>
              </a:rPr>
              <a:t>Professor &amp; Head</a:t>
            </a:r>
            <a:endParaRPr sz="1600" b="1" dirty="0">
              <a:latin typeface="Calibri"/>
              <a:cs typeface="Calibri"/>
            </a:endParaRPr>
          </a:p>
          <a:p>
            <a:pPr marL="3175" algn="ctr">
              <a:lnSpc>
                <a:spcPct val="100000"/>
              </a:lnSpc>
              <a:spcBef>
                <a:spcPts val="385"/>
              </a:spcBef>
            </a:pPr>
            <a:r>
              <a:rPr sz="1600" b="1" dirty="0">
                <a:latin typeface="Calibri"/>
                <a:cs typeface="Calibri"/>
              </a:rPr>
              <a:t>Department</a:t>
            </a:r>
            <a:r>
              <a:rPr sz="1600" b="1" spc="-80" dirty="0">
                <a:latin typeface="Calibri"/>
                <a:cs typeface="Calibri"/>
              </a:rPr>
              <a:t> </a:t>
            </a:r>
            <a:r>
              <a:rPr sz="1600" b="1" dirty="0">
                <a:latin typeface="Calibri"/>
                <a:cs typeface="Calibri"/>
              </a:rPr>
              <a:t>of</a:t>
            </a:r>
            <a:r>
              <a:rPr sz="1600" b="1" spc="-30" dirty="0">
                <a:latin typeface="Calibri"/>
                <a:cs typeface="Calibri"/>
              </a:rPr>
              <a:t> </a:t>
            </a:r>
            <a:r>
              <a:rPr sz="1600" b="1" dirty="0">
                <a:latin typeface="Calibri"/>
                <a:cs typeface="Calibri"/>
              </a:rPr>
              <a:t>CSE,</a:t>
            </a:r>
            <a:endParaRPr sz="1600" dirty="0">
              <a:latin typeface="Calibri"/>
              <a:cs typeface="Calibri"/>
            </a:endParaRPr>
          </a:p>
          <a:p>
            <a:pPr algn="ctr">
              <a:lnSpc>
                <a:spcPct val="100000"/>
              </a:lnSpc>
              <a:spcBef>
                <a:spcPts val="385"/>
              </a:spcBef>
            </a:pPr>
            <a:r>
              <a:rPr sz="1600" b="1" spc="-5" dirty="0">
                <a:latin typeface="Calibri"/>
                <a:cs typeface="Calibri"/>
              </a:rPr>
              <a:t>Acharya</a:t>
            </a:r>
            <a:r>
              <a:rPr sz="1600" b="1" spc="-20" dirty="0">
                <a:latin typeface="Calibri"/>
                <a:cs typeface="Calibri"/>
              </a:rPr>
              <a:t> </a:t>
            </a:r>
            <a:r>
              <a:rPr sz="1600" b="1" spc="-10" dirty="0">
                <a:latin typeface="Calibri"/>
                <a:cs typeface="Calibri"/>
              </a:rPr>
              <a:t>Institute</a:t>
            </a:r>
            <a:r>
              <a:rPr sz="1600" b="1" spc="-15" dirty="0">
                <a:latin typeface="Calibri"/>
                <a:cs typeface="Calibri"/>
              </a:rPr>
              <a:t> </a:t>
            </a:r>
            <a:r>
              <a:rPr sz="1600" b="1" dirty="0">
                <a:latin typeface="Calibri"/>
                <a:cs typeface="Calibri"/>
              </a:rPr>
              <a:t>of</a:t>
            </a:r>
            <a:r>
              <a:rPr sz="1600" b="1" spc="25" dirty="0">
                <a:latin typeface="Calibri"/>
                <a:cs typeface="Calibri"/>
              </a:rPr>
              <a:t> </a:t>
            </a:r>
            <a:r>
              <a:rPr sz="1600" b="1" spc="-25" dirty="0">
                <a:latin typeface="Calibri"/>
                <a:cs typeface="Calibri"/>
              </a:rPr>
              <a:t>Technology, </a:t>
            </a:r>
            <a:r>
              <a:rPr sz="1600" b="1" spc="-5" dirty="0">
                <a:latin typeface="Calibri"/>
                <a:cs typeface="Calibri"/>
              </a:rPr>
              <a:t>Bangalore.</a:t>
            </a:r>
            <a:endParaRPr sz="1600" dirty="0">
              <a:latin typeface="Calibri"/>
              <a:cs typeface="Calibri"/>
            </a:endParaRPr>
          </a:p>
        </p:txBody>
      </p:sp>
      <p:sp>
        <p:nvSpPr>
          <p:cNvPr id="3" name="object 3"/>
          <p:cNvSpPr txBox="1"/>
          <p:nvPr/>
        </p:nvSpPr>
        <p:spPr>
          <a:xfrm>
            <a:off x="2972816" y="125983"/>
            <a:ext cx="371538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libri"/>
                <a:cs typeface="Calibri"/>
              </a:rPr>
              <a:t>Department</a:t>
            </a:r>
            <a:r>
              <a:rPr sz="1400" b="1" spc="35" dirty="0">
                <a:latin typeface="Calibri"/>
                <a:cs typeface="Calibri"/>
              </a:rPr>
              <a:t> </a:t>
            </a:r>
            <a:r>
              <a:rPr sz="1400" b="1" spc="-5" dirty="0">
                <a:latin typeface="Calibri"/>
                <a:cs typeface="Calibri"/>
              </a:rPr>
              <a:t>of</a:t>
            </a:r>
            <a:r>
              <a:rPr sz="1400" b="1" spc="-15" dirty="0">
                <a:latin typeface="Calibri"/>
                <a:cs typeface="Calibri"/>
              </a:rPr>
              <a:t> </a:t>
            </a:r>
            <a:r>
              <a:rPr sz="1400" b="1" spc="-10" dirty="0">
                <a:latin typeface="Calibri"/>
                <a:cs typeface="Calibri"/>
              </a:rPr>
              <a:t>Computer</a:t>
            </a:r>
            <a:r>
              <a:rPr sz="1400" b="1" spc="45" dirty="0">
                <a:latin typeface="Calibri"/>
                <a:cs typeface="Calibri"/>
              </a:rPr>
              <a:t> </a:t>
            </a:r>
            <a:r>
              <a:rPr sz="1400" b="1" spc="-10" dirty="0">
                <a:latin typeface="Calibri"/>
                <a:cs typeface="Calibri"/>
              </a:rPr>
              <a:t>Science</a:t>
            </a:r>
            <a:r>
              <a:rPr sz="1400" b="1" spc="60" dirty="0">
                <a:latin typeface="Calibri"/>
                <a:cs typeface="Calibri"/>
              </a:rPr>
              <a:t> </a:t>
            </a:r>
            <a:r>
              <a:rPr sz="1400" b="1" spc="-5" dirty="0">
                <a:latin typeface="Calibri"/>
                <a:cs typeface="Calibri"/>
              </a:rPr>
              <a:t>and Engineering</a:t>
            </a:r>
            <a:endParaRPr sz="1400">
              <a:latin typeface="Calibri"/>
              <a:cs typeface="Calibri"/>
            </a:endParaRPr>
          </a:p>
        </p:txBody>
      </p:sp>
      <p:sp>
        <p:nvSpPr>
          <p:cNvPr id="4" name="object 4"/>
          <p:cNvSpPr txBox="1">
            <a:spLocks noGrp="1"/>
          </p:cNvSpPr>
          <p:nvPr>
            <p:ph type="title"/>
          </p:nvPr>
        </p:nvSpPr>
        <p:spPr>
          <a:xfrm>
            <a:off x="2735072" y="256742"/>
            <a:ext cx="4178935" cy="406400"/>
          </a:xfrm>
          <a:prstGeom prst="rect">
            <a:avLst/>
          </a:prstGeom>
        </p:spPr>
        <p:txBody>
          <a:bodyPr vert="horz" wrap="square" lIns="0" tIns="12065" rIns="0" bIns="0" rtlCol="0">
            <a:spAutoFit/>
          </a:bodyPr>
          <a:lstStyle/>
          <a:p>
            <a:pPr marL="12700">
              <a:lnSpc>
                <a:spcPct val="100000"/>
              </a:lnSpc>
              <a:spcBef>
                <a:spcPts val="95"/>
              </a:spcBef>
            </a:pPr>
            <a:r>
              <a:rPr sz="2500" b="1" spc="-15" dirty="0">
                <a:solidFill>
                  <a:srgbClr val="000000"/>
                </a:solidFill>
                <a:latin typeface="Calibri"/>
                <a:cs typeface="Calibri"/>
              </a:rPr>
              <a:t>Acharya</a:t>
            </a:r>
            <a:r>
              <a:rPr sz="2500" b="1" spc="30" dirty="0">
                <a:solidFill>
                  <a:srgbClr val="000000"/>
                </a:solidFill>
                <a:latin typeface="Calibri"/>
                <a:cs typeface="Calibri"/>
              </a:rPr>
              <a:t> </a:t>
            </a:r>
            <a:r>
              <a:rPr sz="2500" b="1" spc="-10" dirty="0">
                <a:solidFill>
                  <a:srgbClr val="000000"/>
                </a:solidFill>
                <a:latin typeface="Calibri"/>
                <a:cs typeface="Calibri"/>
              </a:rPr>
              <a:t>Institute</a:t>
            </a:r>
            <a:r>
              <a:rPr sz="2500" b="1" spc="-25" dirty="0">
                <a:solidFill>
                  <a:srgbClr val="000000"/>
                </a:solidFill>
                <a:latin typeface="Calibri"/>
                <a:cs typeface="Calibri"/>
              </a:rPr>
              <a:t> </a:t>
            </a:r>
            <a:r>
              <a:rPr sz="2500" b="1" spc="-5" dirty="0">
                <a:solidFill>
                  <a:srgbClr val="000000"/>
                </a:solidFill>
                <a:latin typeface="Calibri"/>
                <a:cs typeface="Calibri"/>
              </a:rPr>
              <a:t>of</a:t>
            </a:r>
            <a:r>
              <a:rPr sz="2500" b="1" spc="10" dirty="0">
                <a:solidFill>
                  <a:srgbClr val="000000"/>
                </a:solidFill>
                <a:latin typeface="Calibri"/>
                <a:cs typeface="Calibri"/>
              </a:rPr>
              <a:t> </a:t>
            </a:r>
            <a:r>
              <a:rPr sz="2500" b="1" spc="-25" dirty="0">
                <a:solidFill>
                  <a:srgbClr val="000000"/>
                </a:solidFill>
                <a:latin typeface="Calibri"/>
                <a:cs typeface="Calibri"/>
              </a:rPr>
              <a:t>Technology</a:t>
            </a:r>
            <a:endParaRPr sz="2500">
              <a:latin typeface="Calibri"/>
              <a:cs typeface="Calibri"/>
            </a:endParaRPr>
          </a:p>
        </p:txBody>
      </p:sp>
      <p:pic>
        <p:nvPicPr>
          <p:cNvPr id="5" name="object 5"/>
          <p:cNvPicPr/>
          <p:nvPr/>
        </p:nvPicPr>
        <p:blipFill>
          <a:blip r:embed="rId2" cstate="print"/>
          <a:stretch>
            <a:fillRect/>
          </a:stretch>
        </p:blipFill>
        <p:spPr>
          <a:xfrm>
            <a:off x="4139184" y="1780031"/>
            <a:ext cx="1082039" cy="1042415"/>
          </a:xfrm>
          <a:prstGeom prst="rect">
            <a:avLst/>
          </a:prstGeom>
        </p:spPr>
      </p:pic>
      <p:sp>
        <p:nvSpPr>
          <p:cNvPr id="6" name="object 6"/>
          <p:cNvSpPr txBox="1"/>
          <p:nvPr/>
        </p:nvSpPr>
        <p:spPr>
          <a:xfrm>
            <a:off x="1524000" y="468078"/>
            <a:ext cx="5965951" cy="1268617"/>
          </a:xfrm>
          <a:prstGeom prst="rect">
            <a:avLst/>
          </a:prstGeom>
        </p:spPr>
        <p:txBody>
          <a:bodyPr vert="horz" wrap="square" lIns="0" tIns="137795" rIns="0" bIns="0" rtlCol="0">
            <a:spAutoFit/>
          </a:bodyPr>
          <a:lstStyle/>
          <a:p>
            <a:pPr marL="442595" algn="ctr">
              <a:lnSpc>
                <a:spcPct val="100000"/>
              </a:lnSpc>
              <a:spcBef>
                <a:spcPts val="1085"/>
              </a:spcBef>
            </a:pPr>
            <a:r>
              <a:rPr sz="1600" spc="-5" dirty="0">
                <a:latin typeface="Calibri"/>
                <a:cs typeface="Calibri"/>
              </a:rPr>
              <a:t>Soladevanahalli,</a:t>
            </a:r>
            <a:r>
              <a:rPr sz="1600" spc="-40" dirty="0">
                <a:latin typeface="Calibri"/>
                <a:cs typeface="Calibri"/>
              </a:rPr>
              <a:t> </a:t>
            </a:r>
            <a:r>
              <a:rPr sz="1600" spc="-5" dirty="0">
                <a:latin typeface="Calibri"/>
                <a:cs typeface="Calibri"/>
              </a:rPr>
              <a:t>Bengaluru</a:t>
            </a:r>
            <a:r>
              <a:rPr sz="1600" spc="-45" dirty="0">
                <a:latin typeface="Calibri"/>
                <a:cs typeface="Calibri"/>
              </a:rPr>
              <a:t> </a:t>
            </a:r>
            <a:r>
              <a:rPr sz="1600" spc="5" dirty="0">
                <a:latin typeface="Calibri"/>
                <a:cs typeface="Calibri"/>
              </a:rPr>
              <a:t>560</a:t>
            </a:r>
            <a:r>
              <a:rPr sz="1600" spc="-20" dirty="0">
                <a:latin typeface="Calibri"/>
                <a:cs typeface="Calibri"/>
              </a:rPr>
              <a:t> </a:t>
            </a:r>
            <a:r>
              <a:rPr sz="1600" dirty="0">
                <a:latin typeface="Calibri"/>
                <a:cs typeface="Calibri"/>
              </a:rPr>
              <a:t>107</a:t>
            </a:r>
          </a:p>
          <a:p>
            <a:pPr marL="36830" algn="ctr">
              <a:lnSpc>
                <a:spcPts val="1995"/>
              </a:lnSpc>
              <a:spcBef>
                <a:spcPts val="1100"/>
              </a:spcBef>
            </a:pPr>
            <a:r>
              <a:rPr sz="1800" i="1" spc="-5" dirty="0">
                <a:latin typeface="Calibri"/>
                <a:cs typeface="Calibri"/>
              </a:rPr>
              <a:t>Presentation</a:t>
            </a:r>
            <a:r>
              <a:rPr sz="1800" i="1" spc="-30" dirty="0">
                <a:latin typeface="Calibri"/>
                <a:cs typeface="Calibri"/>
              </a:rPr>
              <a:t> </a:t>
            </a:r>
            <a:r>
              <a:rPr sz="1800" i="1" spc="-10" dirty="0">
                <a:latin typeface="Calibri"/>
                <a:cs typeface="Calibri"/>
              </a:rPr>
              <a:t>on</a:t>
            </a:r>
            <a:r>
              <a:rPr sz="1800" i="1" spc="-5" dirty="0">
                <a:latin typeface="Calibri"/>
                <a:cs typeface="Calibri"/>
              </a:rPr>
              <a:t> internship</a:t>
            </a:r>
            <a:r>
              <a:rPr sz="1800" i="1" spc="-25" dirty="0">
                <a:latin typeface="Calibri"/>
                <a:cs typeface="Calibri"/>
              </a:rPr>
              <a:t> </a:t>
            </a:r>
            <a:r>
              <a:rPr sz="1800" i="1" spc="-5" dirty="0">
                <a:latin typeface="Calibri"/>
                <a:cs typeface="Calibri"/>
              </a:rPr>
              <a:t>work</a:t>
            </a:r>
            <a:r>
              <a:rPr sz="1800" i="1" spc="-10" dirty="0">
                <a:latin typeface="Calibri"/>
                <a:cs typeface="Calibri"/>
              </a:rPr>
              <a:t> on</a:t>
            </a:r>
            <a:endParaRPr sz="1800" dirty="0">
              <a:latin typeface="Calibri"/>
              <a:cs typeface="Calibri"/>
            </a:endParaRPr>
          </a:p>
          <a:p>
            <a:pPr marL="12700" algn="ctr">
              <a:lnSpc>
                <a:spcPts val="4155"/>
              </a:lnSpc>
            </a:pPr>
            <a:r>
              <a:rPr lang="en-US" sz="2800" b="1" dirty="0">
                <a:latin typeface="Arial" panose="020B0604020202020204" pitchFamily="34" charset="0"/>
                <a:ea typeface="Arial"/>
                <a:cs typeface="Arial" panose="020B0604020202020204" pitchFamily="34" charset="0"/>
                <a:sym typeface="Arial"/>
              </a:rPr>
              <a:t>WEATHER PREDICTION MODEL</a:t>
            </a:r>
            <a:endParaRPr sz="2800" dirty="0">
              <a:latin typeface="Arial" panose="020B0604020202020204" pitchFamily="34" charset="0"/>
              <a:cs typeface="Arial" panose="020B0604020202020204" pitchFamily="34" charset="0"/>
            </a:endParaRPr>
          </a:p>
        </p:txBody>
      </p:sp>
      <p:sp>
        <p:nvSpPr>
          <p:cNvPr id="7" name="object 7"/>
          <p:cNvSpPr txBox="1"/>
          <p:nvPr/>
        </p:nvSpPr>
        <p:spPr>
          <a:xfrm>
            <a:off x="3686936" y="2820161"/>
            <a:ext cx="1875664" cy="566822"/>
          </a:xfrm>
          <a:prstGeom prst="rect">
            <a:avLst/>
          </a:prstGeom>
        </p:spPr>
        <p:txBody>
          <a:bodyPr vert="horz" wrap="square" lIns="0" tIns="12700" rIns="0" bIns="0" rtlCol="0">
            <a:spAutoFit/>
          </a:bodyPr>
          <a:lstStyle/>
          <a:p>
            <a:pPr marL="33655" algn="ctr">
              <a:lnSpc>
                <a:spcPct val="100000"/>
              </a:lnSpc>
              <a:spcBef>
                <a:spcPts val="100"/>
              </a:spcBef>
            </a:pPr>
            <a:r>
              <a:rPr sz="1800" i="1" spc="-5" dirty="0">
                <a:latin typeface="Calibri"/>
                <a:cs typeface="Calibri"/>
              </a:rPr>
              <a:t>Presented</a:t>
            </a:r>
            <a:r>
              <a:rPr sz="1800" i="1" spc="-95" dirty="0">
                <a:latin typeface="Calibri"/>
                <a:cs typeface="Calibri"/>
              </a:rPr>
              <a:t> </a:t>
            </a:r>
            <a:r>
              <a:rPr sz="1800" i="1" dirty="0">
                <a:latin typeface="Calibri"/>
                <a:cs typeface="Calibri"/>
              </a:rPr>
              <a:t>by</a:t>
            </a:r>
            <a:endParaRPr sz="1800" dirty="0">
              <a:latin typeface="Calibri"/>
              <a:cs typeface="Calibri"/>
            </a:endParaRPr>
          </a:p>
          <a:p>
            <a:pPr marL="12700" algn="ctr">
              <a:lnSpc>
                <a:spcPct val="100000"/>
              </a:lnSpc>
            </a:pPr>
            <a:r>
              <a:rPr sz="1800" spc="-10" dirty="0" err="1">
                <a:latin typeface="Calibri"/>
                <a:cs typeface="Calibri"/>
              </a:rPr>
              <a:t>Mr</a:t>
            </a:r>
            <a:r>
              <a:rPr lang="en-US" spc="-10" dirty="0">
                <a:latin typeface="Calibri"/>
                <a:cs typeface="Calibri"/>
              </a:rPr>
              <a:t> Anish Kumar</a:t>
            </a:r>
            <a:endParaRPr sz="1800" dirty="0">
              <a:latin typeface="Calibri"/>
              <a:cs typeface="Calibri"/>
            </a:endParaRPr>
          </a:p>
        </p:txBody>
      </p:sp>
      <p:sp>
        <p:nvSpPr>
          <p:cNvPr id="8" name="object 8"/>
          <p:cNvSpPr txBox="1"/>
          <p:nvPr/>
        </p:nvSpPr>
        <p:spPr>
          <a:xfrm>
            <a:off x="78739" y="4895799"/>
            <a:ext cx="600075" cy="208915"/>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6/7/202</a:t>
            </a:r>
            <a:r>
              <a:rPr sz="1200" dirty="0">
                <a:solidFill>
                  <a:srgbClr val="888888"/>
                </a:solidFill>
                <a:latin typeface="Calibri"/>
                <a:cs typeface="Calibri"/>
              </a:rPr>
              <a:t>4</a:t>
            </a:r>
            <a:endParaRPr sz="1200">
              <a:latin typeface="Calibri"/>
              <a:cs typeface="Calibri"/>
            </a:endParaRPr>
          </a:p>
        </p:txBody>
      </p:sp>
      <p:sp>
        <p:nvSpPr>
          <p:cNvPr id="9" name="object 9"/>
          <p:cNvSpPr txBox="1"/>
          <p:nvPr/>
        </p:nvSpPr>
        <p:spPr>
          <a:xfrm>
            <a:off x="8966707" y="4895799"/>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a:t>
            </a:r>
            <a:endParaRPr sz="1200">
              <a:latin typeface="Calibri"/>
              <a:cs typeface="Calibri"/>
            </a:endParaRPr>
          </a:p>
        </p:txBody>
      </p:sp>
      <p:sp>
        <p:nvSpPr>
          <p:cNvPr id="10" name="object 10"/>
          <p:cNvSpPr/>
          <p:nvPr/>
        </p:nvSpPr>
        <p:spPr>
          <a:xfrm>
            <a:off x="1523" y="989075"/>
            <a:ext cx="9144000" cy="0"/>
          </a:xfrm>
          <a:custGeom>
            <a:avLst/>
            <a:gdLst/>
            <a:ahLst/>
            <a:cxnLst/>
            <a:rect l="l" t="t" r="r" b="b"/>
            <a:pathLst>
              <a:path w="9144000">
                <a:moveTo>
                  <a:pt x="0" y="0"/>
                </a:moveTo>
                <a:lnTo>
                  <a:pt x="9144000" y="0"/>
                </a:lnTo>
              </a:path>
            </a:pathLst>
          </a:custGeom>
          <a:ln w="39624">
            <a:solidFill>
              <a:srgbClr val="000000"/>
            </a:solidFill>
          </a:ln>
        </p:spPr>
        <p:txBody>
          <a:bodyPr wrap="square" lIns="0" tIns="0" rIns="0" bIns="0" rtlCol="0"/>
          <a:lstStyle/>
          <a:p>
            <a:endParaRPr/>
          </a:p>
        </p:txBody>
      </p:sp>
      <p:sp>
        <p:nvSpPr>
          <p:cNvPr id="11" name="object 11"/>
          <p:cNvSpPr txBox="1"/>
          <p:nvPr/>
        </p:nvSpPr>
        <p:spPr>
          <a:xfrm>
            <a:off x="4008755" y="4637897"/>
            <a:ext cx="1126490" cy="329565"/>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Calibri"/>
                <a:cs typeface="Calibri"/>
              </a:rPr>
              <a:t>2023</a:t>
            </a:r>
            <a:r>
              <a:rPr sz="2000" b="1" spc="-15" dirty="0">
                <a:latin typeface="Calibri"/>
                <a:cs typeface="Calibri"/>
              </a:rPr>
              <a:t>-</a:t>
            </a:r>
            <a:r>
              <a:rPr sz="2000" b="1" spc="-10" dirty="0">
                <a:latin typeface="Calibri"/>
                <a:cs typeface="Calibri"/>
              </a:rPr>
              <a:t>2024</a:t>
            </a:r>
            <a:endParaRPr sz="2000" dirty="0">
              <a:latin typeface="Calibri"/>
              <a:cs typeface="Calibri"/>
            </a:endParaRPr>
          </a:p>
        </p:txBody>
      </p:sp>
      <p:sp>
        <p:nvSpPr>
          <p:cNvPr id="12" name="object 12"/>
          <p:cNvSpPr txBox="1"/>
          <p:nvPr/>
        </p:nvSpPr>
        <p:spPr>
          <a:xfrm>
            <a:off x="6444741" y="3317875"/>
            <a:ext cx="1045210" cy="22698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Calibri"/>
                <a:cs typeface="Calibri"/>
              </a:rPr>
              <a:t>Carried</a:t>
            </a:r>
            <a:r>
              <a:rPr sz="1400" b="1" i="1" spc="15" dirty="0">
                <a:latin typeface="Calibri"/>
                <a:cs typeface="Calibri"/>
              </a:rPr>
              <a:t> </a:t>
            </a:r>
            <a:r>
              <a:rPr sz="1400" b="1" i="1" dirty="0">
                <a:latin typeface="Calibri"/>
                <a:cs typeface="Calibri"/>
              </a:rPr>
              <a:t>out</a:t>
            </a:r>
            <a:r>
              <a:rPr sz="1400" b="1" i="1" spc="-65" dirty="0">
                <a:latin typeface="Calibri"/>
                <a:cs typeface="Calibri"/>
              </a:rPr>
              <a:t> </a:t>
            </a:r>
            <a:r>
              <a:rPr sz="1400" b="1" i="1" dirty="0">
                <a:latin typeface="Calibri"/>
                <a:cs typeface="Calibri"/>
              </a:rPr>
              <a:t>at</a:t>
            </a:r>
            <a:endParaRPr sz="1400" dirty="0">
              <a:latin typeface="Calibri"/>
              <a:cs typeface="Calibri"/>
            </a:endParaRPr>
          </a:p>
        </p:txBody>
      </p:sp>
      <p:sp>
        <p:nvSpPr>
          <p:cNvPr id="13" name="object 13"/>
          <p:cNvSpPr txBox="1"/>
          <p:nvPr/>
        </p:nvSpPr>
        <p:spPr>
          <a:xfrm>
            <a:off x="4877815" y="3523524"/>
            <a:ext cx="4175125" cy="977832"/>
          </a:xfrm>
          <a:prstGeom prst="rect">
            <a:avLst/>
          </a:prstGeom>
        </p:spPr>
        <p:txBody>
          <a:bodyPr vert="horz" wrap="square" lIns="0" tIns="74295" rIns="0" bIns="0" rtlCol="0">
            <a:spAutoFit/>
          </a:bodyPr>
          <a:lstStyle/>
          <a:p>
            <a:pPr algn="ctr">
              <a:lnSpc>
                <a:spcPct val="100000"/>
              </a:lnSpc>
              <a:spcBef>
                <a:spcPts val="585"/>
              </a:spcBef>
            </a:pPr>
            <a:r>
              <a:rPr lang="en-US" sz="2000" b="1" i="0" dirty="0">
                <a:effectLst/>
                <a:latin typeface="Google Sans"/>
              </a:rPr>
              <a:t>International Business Machines</a:t>
            </a:r>
            <a:endParaRPr sz="2000" b="1" dirty="0">
              <a:latin typeface="Calibri"/>
              <a:cs typeface="Calibri"/>
            </a:endParaRPr>
          </a:p>
          <a:p>
            <a:pPr marL="1905" algn="ctr">
              <a:lnSpc>
                <a:spcPct val="100000"/>
              </a:lnSpc>
              <a:spcBef>
                <a:spcPts val="400"/>
              </a:spcBef>
            </a:pPr>
            <a:endParaRPr lang="en-US" sz="1600" b="1" dirty="0">
              <a:latin typeface="Calibri"/>
              <a:cs typeface="Calibri"/>
            </a:endParaRPr>
          </a:p>
          <a:p>
            <a:pPr marL="1905" algn="ctr">
              <a:lnSpc>
                <a:spcPct val="100000"/>
              </a:lnSpc>
              <a:spcBef>
                <a:spcPts val="400"/>
              </a:spcBef>
            </a:pPr>
            <a:endParaRPr sz="1600" b="1" dirty="0">
              <a:latin typeface="Calibri"/>
              <a:cs typeface="Calibri"/>
            </a:endParaRPr>
          </a:p>
        </p:txBody>
      </p:sp>
      <p:pic>
        <p:nvPicPr>
          <p:cNvPr id="1028" name="Picture 4" descr="Logo">
            <a:extLst>
              <a:ext uri="{FF2B5EF4-FFF2-40B4-BE49-F238E27FC236}">
                <a16:creationId xmlns:a16="http://schemas.microsoft.com/office/drawing/2014/main" id="{D325162E-3F70-F6E2-CE4F-6DFD13C3B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328" y="3870326"/>
            <a:ext cx="1262872" cy="1262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1922145" cy="512445"/>
          </a:xfrm>
          <a:prstGeom prst="rect">
            <a:avLst/>
          </a:prstGeom>
        </p:spPr>
        <p:txBody>
          <a:bodyPr vert="horz" wrap="square" lIns="0" tIns="12065" rIns="0" bIns="0" rtlCol="0">
            <a:spAutoFit/>
          </a:bodyPr>
          <a:lstStyle/>
          <a:p>
            <a:pPr marL="12700">
              <a:lnSpc>
                <a:spcPct val="100000"/>
              </a:lnSpc>
              <a:spcBef>
                <a:spcPts val="95"/>
              </a:spcBef>
            </a:pPr>
            <a:r>
              <a:rPr sz="3200" spc="-20" dirty="0">
                <a:solidFill>
                  <a:srgbClr val="000000"/>
                </a:solidFill>
                <a:latin typeface="Cambria"/>
                <a:cs typeface="Cambria"/>
              </a:rPr>
              <a:t>References</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xfrm>
            <a:off x="8839200" y="4954930"/>
            <a:ext cx="265811" cy="156068"/>
          </a:xfrm>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3" name="object 3"/>
          <p:cNvSpPr txBox="1"/>
          <p:nvPr/>
        </p:nvSpPr>
        <p:spPr>
          <a:xfrm>
            <a:off x="258267" y="789508"/>
            <a:ext cx="7738745" cy="3010696"/>
          </a:xfrm>
          <a:prstGeom prst="rect">
            <a:avLst/>
          </a:prstGeom>
        </p:spPr>
        <p:txBody>
          <a:bodyPr vert="horz" wrap="square" lIns="0" tIns="12700" rIns="0" bIns="0" rtlCol="0">
            <a:spAutoFit/>
          </a:bodyPr>
          <a:lstStyle/>
          <a:p>
            <a:pPr marL="457200" lvl="0" indent="-457200" algn="l" rtl="0">
              <a:lnSpc>
                <a:spcPct val="110000"/>
              </a:lnSpc>
              <a:spcBef>
                <a:spcPts val="0"/>
              </a:spcBef>
              <a:spcAft>
                <a:spcPts val="0"/>
              </a:spcAft>
              <a:buSzPts val="2576"/>
              <a:buFont typeface="Arial" panose="020B0604020202020204" pitchFamily="34" charset="0"/>
              <a:buChar char="•"/>
            </a:pPr>
            <a:r>
              <a:rPr lang="en-US" dirty="0"/>
              <a:t>For Installing Python Libraries</a:t>
            </a:r>
          </a:p>
          <a:p>
            <a:pPr lvl="2">
              <a:lnSpc>
                <a:spcPct val="110000"/>
              </a:lnSpc>
              <a:buSzPts val="2576"/>
            </a:pPr>
            <a:r>
              <a:rPr lang="en-US" sz="1400" dirty="0"/>
              <a:t>Python Packages - https://pypi.org/</a:t>
            </a:r>
          </a:p>
          <a:p>
            <a:pPr marL="457200" lvl="0" indent="-457200" algn="l" rtl="0">
              <a:lnSpc>
                <a:spcPct val="110000"/>
              </a:lnSpc>
              <a:spcBef>
                <a:spcPts val="0"/>
              </a:spcBef>
              <a:spcAft>
                <a:spcPts val="0"/>
              </a:spcAft>
              <a:buSzPts val="2576"/>
              <a:buFont typeface="Arial" panose="020B0604020202020204" pitchFamily="34" charset="0"/>
              <a:buChar char="•"/>
            </a:pPr>
            <a:r>
              <a:rPr lang="en-US" dirty="0"/>
              <a:t>For Building Model &amp; Data</a:t>
            </a:r>
          </a:p>
          <a:p>
            <a:pPr lvl="1">
              <a:lnSpc>
                <a:spcPct val="110000"/>
              </a:lnSpc>
              <a:buSzPts val="2576"/>
            </a:pPr>
            <a:r>
              <a:rPr lang="en-US" dirty="0"/>
              <a:t>	</a:t>
            </a:r>
            <a:r>
              <a:rPr lang="en-US" sz="1400" dirty="0"/>
              <a:t>Google </a:t>
            </a:r>
            <a:r>
              <a:rPr lang="en-US" sz="1400" dirty="0" err="1"/>
              <a:t>Colab</a:t>
            </a:r>
            <a:r>
              <a:rPr lang="en-US" sz="1400" dirty="0"/>
              <a:t>(Model) - https://colab.research.google.com/</a:t>
            </a:r>
          </a:p>
          <a:p>
            <a:pPr lvl="0" algn="l" rtl="0">
              <a:lnSpc>
                <a:spcPct val="110000"/>
              </a:lnSpc>
              <a:spcBef>
                <a:spcPts val="0"/>
              </a:spcBef>
              <a:spcAft>
                <a:spcPts val="0"/>
              </a:spcAft>
              <a:buSzPts val="2576"/>
            </a:pPr>
            <a:r>
              <a:rPr lang="en-US" sz="1400" dirty="0"/>
              <a:t>	Kaggle(Data) - https://www.kaggle.com/datasets/</a:t>
            </a:r>
          </a:p>
          <a:p>
            <a:pPr marL="457200" lvl="0" indent="-457200" algn="l" rtl="0">
              <a:lnSpc>
                <a:spcPct val="110000"/>
              </a:lnSpc>
              <a:spcBef>
                <a:spcPts val="0"/>
              </a:spcBef>
              <a:spcAft>
                <a:spcPts val="0"/>
              </a:spcAft>
              <a:buSzPts val="2576"/>
              <a:buFont typeface="Arial" panose="020B0604020202020204" pitchFamily="34" charset="0"/>
              <a:buChar char="•"/>
            </a:pPr>
            <a:r>
              <a:rPr lang="en-US" dirty="0"/>
              <a:t>For Solving Error</a:t>
            </a:r>
          </a:p>
          <a:p>
            <a:pPr lvl="0" algn="l" rtl="0">
              <a:lnSpc>
                <a:spcPct val="110000"/>
              </a:lnSpc>
              <a:spcBef>
                <a:spcPts val="0"/>
              </a:spcBef>
              <a:spcAft>
                <a:spcPts val="0"/>
              </a:spcAft>
              <a:buSzPts val="2576"/>
            </a:pPr>
            <a:r>
              <a:rPr lang="en-US" dirty="0"/>
              <a:t>	</a:t>
            </a:r>
            <a:r>
              <a:rPr lang="en-US" sz="1400" dirty="0"/>
              <a:t>Geeks for geek – https://geeksforgeeks.org/</a:t>
            </a:r>
          </a:p>
          <a:p>
            <a:pPr lvl="0" algn="l" rtl="0">
              <a:lnSpc>
                <a:spcPct val="110000"/>
              </a:lnSpc>
              <a:spcBef>
                <a:spcPts val="0"/>
              </a:spcBef>
              <a:spcAft>
                <a:spcPts val="0"/>
              </a:spcAft>
              <a:buSzPts val="2576"/>
            </a:pPr>
            <a:r>
              <a:rPr lang="en-US" sz="1400" dirty="0"/>
              <a:t>	Google </a:t>
            </a:r>
            <a:r>
              <a:rPr lang="en-US" sz="1400" dirty="0" err="1"/>
              <a:t>Colab</a:t>
            </a:r>
            <a:r>
              <a:rPr lang="en-US" sz="1400" dirty="0"/>
              <a:t> - https://colab.research.google.com/</a:t>
            </a:r>
          </a:p>
          <a:p>
            <a:pPr lvl="0" algn="l" rtl="0">
              <a:lnSpc>
                <a:spcPct val="110000"/>
              </a:lnSpc>
              <a:spcBef>
                <a:spcPts val="0"/>
              </a:spcBef>
              <a:spcAft>
                <a:spcPts val="0"/>
              </a:spcAft>
              <a:buSzPts val="2576"/>
            </a:pPr>
            <a:r>
              <a:rPr lang="en-US" sz="1400" dirty="0"/>
              <a:t>	</a:t>
            </a:r>
            <a:r>
              <a:rPr lang="en-US" sz="1400" dirty="0" err="1"/>
              <a:t>Tensorflow</a:t>
            </a:r>
            <a:r>
              <a:rPr lang="en-US" sz="1400" dirty="0"/>
              <a:t> - https://www.tensorflow.org/</a:t>
            </a:r>
          </a:p>
          <a:p>
            <a:pPr lvl="0" algn="l" rtl="0">
              <a:lnSpc>
                <a:spcPct val="110000"/>
              </a:lnSpc>
              <a:spcBef>
                <a:spcPts val="0"/>
              </a:spcBef>
              <a:spcAft>
                <a:spcPts val="0"/>
              </a:spcAft>
              <a:buSzPts val="2576"/>
            </a:pPr>
            <a:r>
              <a:rPr lang="en-US" sz="1400" dirty="0"/>
              <a:t>	</a:t>
            </a:r>
            <a:r>
              <a:rPr lang="en-US" sz="1400" dirty="0" err="1"/>
              <a:t>Stackoverflow</a:t>
            </a:r>
            <a:r>
              <a:rPr lang="en-US" sz="1400" dirty="0"/>
              <a:t> - https://stackoverflow.com/</a:t>
            </a:r>
          </a:p>
          <a:p>
            <a:pPr marL="457200" lvl="0" indent="-457200" algn="l" rtl="0">
              <a:lnSpc>
                <a:spcPct val="110000"/>
              </a:lnSpc>
              <a:spcBef>
                <a:spcPts val="0"/>
              </a:spcBef>
              <a:spcAft>
                <a:spcPts val="0"/>
              </a:spcAft>
              <a:buSzPts val="2576"/>
              <a:buFont typeface="Arial" panose="020B0604020202020204" pitchFamily="34" charset="0"/>
              <a:buChar char="•"/>
            </a:pPr>
            <a:endParaRPr lang="en-US" dirty="0">
              <a:solidFill>
                <a:srgbClr val="00B0F0"/>
              </a:solidFill>
            </a:endParaRPr>
          </a:p>
        </p:txBody>
      </p:sp>
      <p:sp>
        <p:nvSpPr>
          <p:cNvPr id="4" name="object 3">
            <a:extLst>
              <a:ext uri="{FF2B5EF4-FFF2-40B4-BE49-F238E27FC236}">
                <a16:creationId xmlns:a16="http://schemas.microsoft.com/office/drawing/2014/main" id="{A7E6BB24-103C-6921-02F5-67D08310EF26}"/>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5305" y="1563141"/>
            <a:ext cx="5932170" cy="1123950"/>
          </a:xfrm>
          <a:prstGeom prst="rect">
            <a:avLst/>
          </a:prstGeom>
        </p:spPr>
        <p:txBody>
          <a:bodyPr vert="horz" wrap="square" lIns="0" tIns="13335" rIns="0" bIns="0" rtlCol="0">
            <a:spAutoFit/>
          </a:bodyPr>
          <a:lstStyle/>
          <a:p>
            <a:pPr marL="12700">
              <a:lnSpc>
                <a:spcPct val="100000"/>
              </a:lnSpc>
              <a:spcBef>
                <a:spcPts val="105"/>
              </a:spcBef>
            </a:pPr>
            <a:r>
              <a:rPr sz="7200" dirty="0">
                <a:solidFill>
                  <a:srgbClr val="000000"/>
                </a:solidFill>
                <a:latin typeface="Segoe Print"/>
                <a:cs typeface="Segoe Print"/>
              </a:rPr>
              <a:t>THANK</a:t>
            </a:r>
            <a:r>
              <a:rPr sz="7200" spc="-90" dirty="0">
                <a:solidFill>
                  <a:srgbClr val="000000"/>
                </a:solidFill>
                <a:latin typeface="Segoe Print"/>
                <a:cs typeface="Segoe Print"/>
              </a:rPr>
              <a:t> </a:t>
            </a:r>
            <a:r>
              <a:rPr sz="7200" dirty="0">
                <a:solidFill>
                  <a:srgbClr val="000000"/>
                </a:solidFill>
                <a:latin typeface="Segoe Print"/>
                <a:cs typeface="Segoe Print"/>
              </a:rPr>
              <a:t>YOU</a:t>
            </a:r>
            <a:endParaRPr sz="7200">
              <a:latin typeface="Segoe Print"/>
              <a:cs typeface="Segoe Prin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2955925" cy="512445"/>
          </a:xfrm>
          <a:prstGeom prst="rect">
            <a:avLst/>
          </a:prstGeom>
        </p:spPr>
        <p:txBody>
          <a:bodyPr vert="horz" wrap="square" lIns="0" tIns="12065" rIns="0" bIns="0" rtlCol="0">
            <a:spAutoFit/>
          </a:bodyPr>
          <a:lstStyle/>
          <a:p>
            <a:pPr marL="12700">
              <a:lnSpc>
                <a:spcPct val="100000"/>
              </a:lnSpc>
              <a:spcBef>
                <a:spcPts val="95"/>
              </a:spcBef>
            </a:pPr>
            <a:r>
              <a:rPr sz="3200" spc="-55" dirty="0">
                <a:solidFill>
                  <a:srgbClr val="000000"/>
                </a:solidFill>
                <a:latin typeface="Cambria"/>
                <a:cs typeface="Cambria"/>
              </a:rPr>
              <a:t>Table</a:t>
            </a:r>
            <a:r>
              <a:rPr sz="3200" spc="-15" dirty="0">
                <a:solidFill>
                  <a:srgbClr val="000000"/>
                </a:solidFill>
                <a:latin typeface="Cambria"/>
                <a:cs typeface="Cambria"/>
              </a:rPr>
              <a:t> </a:t>
            </a:r>
            <a:r>
              <a:rPr sz="3200" spc="-5" dirty="0">
                <a:solidFill>
                  <a:srgbClr val="000000"/>
                </a:solidFill>
                <a:latin typeface="Cambria"/>
                <a:cs typeface="Cambria"/>
              </a:rPr>
              <a:t>of</a:t>
            </a:r>
            <a:r>
              <a:rPr sz="3200" spc="-30" dirty="0">
                <a:solidFill>
                  <a:srgbClr val="000000"/>
                </a:solidFill>
                <a:latin typeface="Cambria"/>
                <a:cs typeface="Cambria"/>
              </a:rPr>
              <a:t> </a:t>
            </a:r>
            <a:r>
              <a:rPr sz="3200" spc="-10" dirty="0">
                <a:solidFill>
                  <a:srgbClr val="000000"/>
                </a:solidFill>
                <a:latin typeface="Cambria"/>
                <a:cs typeface="Cambria"/>
              </a:rPr>
              <a:t>Content:</a:t>
            </a:r>
            <a:endParaRPr sz="3200">
              <a:latin typeface="Cambria"/>
              <a:cs typeface="Cambria"/>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3" name="object 3"/>
          <p:cNvSpPr txBox="1"/>
          <p:nvPr/>
        </p:nvSpPr>
        <p:spPr>
          <a:xfrm>
            <a:off x="258267" y="823671"/>
            <a:ext cx="5234940" cy="1543685"/>
          </a:xfrm>
          <a:prstGeom prst="rect">
            <a:avLst/>
          </a:prstGeom>
        </p:spPr>
        <p:txBody>
          <a:bodyPr vert="horz" wrap="square" lIns="0" tIns="12065" rIns="0" bIns="0" rtlCol="0">
            <a:spAutoFit/>
          </a:bodyPr>
          <a:lstStyle/>
          <a:p>
            <a:pPr marL="356870" indent="-344805">
              <a:lnSpc>
                <a:spcPct val="100000"/>
              </a:lnSpc>
              <a:spcBef>
                <a:spcPts val="95"/>
              </a:spcBef>
              <a:buAutoNum type="arabicPeriod"/>
              <a:tabLst>
                <a:tab pos="356870" algn="l"/>
                <a:tab pos="357505" algn="l"/>
              </a:tabLst>
            </a:pPr>
            <a:r>
              <a:rPr sz="2000" spc="-15" dirty="0">
                <a:latin typeface="Cambria"/>
                <a:cs typeface="Cambria"/>
              </a:rPr>
              <a:t>Company</a:t>
            </a:r>
            <a:r>
              <a:rPr sz="2000" spc="5" dirty="0">
                <a:latin typeface="Cambria"/>
                <a:cs typeface="Cambria"/>
              </a:rPr>
              <a:t> </a:t>
            </a:r>
            <a:r>
              <a:rPr sz="2000" spc="-10" dirty="0">
                <a:latin typeface="Cambria"/>
                <a:cs typeface="Cambria"/>
              </a:rPr>
              <a:t>profile</a:t>
            </a:r>
            <a:endParaRPr sz="2000" dirty="0">
              <a:latin typeface="Cambria"/>
              <a:cs typeface="Cambria"/>
            </a:endParaRPr>
          </a:p>
          <a:p>
            <a:pPr marL="356870" indent="-344805">
              <a:lnSpc>
                <a:spcPct val="100000"/>
              </a:lnSpc>
              <a:buAutoNum type="arabicPeriod"/>
              <a:tabLst>
                <a:tab pos="356870" algn="l"/>
                <a:tab pos="357505" algn="l"/>
              </a:tabLst>
            </a:pPr>
            <a:r>
              <a:rPr sz="2000" spc="-10" dirty="0">
                <a:latin typeface="Cambria"/>
                <a:cs typeface="Cambria"/>
              </a:rPr>
              <a:t>Expectation</a:t>
            </a:r>
            <a:r>
              <a:rPr sz="2000" spc="10" dirty="0">
                <a:latin typeface="Cambria"/>
                <a:cs typeface="Cambria"/>
              </a:rPr>
              <a:t> </a:t>
            </a:r>
            <a:r>
              <a:rPr sz="2000" spc="-15" dirty="0">
                <a:latin typeface="Cambria"/>
                <a:cs typeface="Cambria"/>
              </a:rPr>
              <a:t>from</a:t>
            </a:r>
            <a:r>
              <a:rPr sz="2000" spc="5" dirty="0">
                <a:latin typeface="Cambria"/>
                <a:cs typeface="Cambria"/>
              </a:rPr>
              <a:t> </a:t>
            </a:r>
            <a:r>
              <a:rPr sz="2000" spc="-15" dirty="0">
                <a:latin typeface="Cambria"/>
                <a:cs typeface="Cambria"/>
              </a:rPr>
              <a:t>internship</a:t>
            </a:r>
            <a:endParaRPr sz="2000" dirty="0">
              <a:latin typeface="Cambria"/>
              <a:cs typeface="Cambria"/>
            </a:endParaRPr>
          </a:p>
          <a:p>
            <a:pPr marL="356870" indent="-344805">
              <a:lnSpc>
                <a:spcPct val="100000"/>
              </a:lnSpc>
              <a:spcBef>
                <a:spcPts val="5"/>
              </a:spcBef>
              <a:buAutoNum type="arabicPeriod"/>
              <a:tabLst>
                <a:tab pos="356870" algn="l"/>
                <a:tab pos="357505" algn="l"/>
              </a:tabLst>
            </a:pPr>
            <a:r>
              <a:rPr sz="2000" spc="-10" dirty="0">
                <a:latin typeface="Cambria"/>
                <a:cs typeface="Cambria"/>
              </a:rPr>
              <a:t>Proficiency</a:t>
            </a:r>
            <a:r>
              <a:rPr sz="2000" spc="30" dirty="0">
                <a:latin typeface="Cambria"/>
                <a:cs typeface="Cambria"/>
              </a:rPr>
              <a:t> </a:t>
            </a:r>
            <a:r>
              <a:rPr sz="2000" spc="-5" dirty="0">
                <a:latin typeface="Cambria"/>
                <a:cs typeface="Cambria"/>
              </a:rPr>
              <a:t>in </a:t>
            </a:r>
            <a:r>
              <a:rPr sz="2000" spc="-10" dirty="0">
                <a:latin typeface="Cambria"/>
                <a:cs typeface="Cambria"/>
              </a:rPr>
              <a:t>tools and</a:t>
            </a:r>
            <a:r>
              <a:rPr sz="2000" spc="5" dirty="0">
                <a:latin typeface="Cambria"/>
                <a:cs typeface="Cambria"/>
              </a:rPr>
              <a:t> </a:t>
            </a:r>
            <a:r>
              <a:rPr sz="2000" spc="-10" dirty="0">
                <a:latin typeface="Cambria"/>
                <a:cs typeface="Cambria"/>
              </a:rPr>
              <a:t>technology</a:t>
            </a:r>
            <a:r>
              <a:rPr sz="2000" spc="10" dirty="0">
                <a:latin typeface="Cambria"/>
                <a:cs typeface="Cambria"/>
              </a:rPr>
              <a:t> </a:t>
            </a:r>
            <a:r>
              <a:rPr sz="2000" spc="-10" dirty="0">
                <a:latin typeface="Cambria"/>
                <a:cs typeface="Cambria"/>
              </a:rPr>
              <a:t>used</a:t>
            </a:r>
            <a:endParaRPr sz="2000" dirty="0">
              <a:latin typeface="Cambria"/>
              <a:cs typeface="Cambria"/>
            </a:endParaRPr>
          </a:p>
          <a:p>
            <a:pPr marL="356870" indent="-344805">
              <a:lnSpc>
                <a:spcPts val="2375"/>
              </a:lnSpc>
              <a:buAutoNum type="arabicPeriod"/>
              <a:tabLst>
                <a:tab pos="356870" algn="l"/>
                <a:tab pos="357505" algn="l"/>
              </a:tabLst>
            </a:pPr>
            <a:r>
              <a:rPr sz="2000" spc="-10" dirty="0">
                <a:latin typeface="Cambria"/>
                <a:cs typeface="Cambria"/>
              </a:rPr>
              <a:t>Learning</a:t>
            </a:r>
            <a:r>
              <a:rPr sz="2000" spc="10" dirty="0">
                <a:latin typeface="Cambria"/>
                <a:cs typeface="Cambria"/>
              </a:rPr>
              <a:t> </a:t>
            </a:r>
            <a:r>
              <a:rPr sz="2000" spc="-10" dirty="0">
                <a:latin typeface="Cambria"/>
                <a:cs typeface="Cambria"/>
              </a:rPr>
              <a:t>outcomes</a:t>
            </a:r>
            <a:r>
              <a:rPr sz="2000" spc="40" dirty="0">
                <a:latin typeface="Cambria"/>
                <a:cs typeface="Cambria"/>
              </a:rPr>
              <a:t> </a:t>
            </a:r>
            <a:r>
              <a:rPr sz="2000" spc="-15" dirty="0">
                <a:latin typeface="Cambria"/>
                <a:cs typeface="Cambria"/>
              </a:rPr>
              <a:t>from</a:t>
            </a:r>
            <a:r>
              <a:rPr sz="2000" spc="5" dirty="0">
                <a:latin typeface="Cambria"/>
                <a:cs typeface="Cambria"/>
              </a:rPr>
              <a:t> </a:t>
            </a:r>
            <a:r>
              <a:rPr sz="2000" spc="-10" dirty="0">
                <a:latin typeface="Cambria"/>
                <a:cs typeface="Cambria"/>
              </a:rPr>
              <a:t>the</a:t>
            </a:r>
            <a:r>
              <a:rPr sz="2000" spc="5" dirty="0">
                <a:latin typeface="Cambria"/>
                <a:cs typeface="Cambria"/>
              </a:rPr>
              <a:t> </a:t>
            </a:r>
            <a:r>
              <a:rPr sz="2000" spc="-15" dirty="0">
                <a:latin typeface="Cambria"/>
                <a:cs typeface="Cambria"/>
              </a:rPr>
              <a:t>Internship</a:t>
            </a:r>
            <a:r>
              <a:rPr sz="2000" spc="35" dirty="0">
                <a:latin typeface="Cambria"/>
                <a:cs typeface="Cambria"/>
              </a:rPr>
              <a:t> </a:t>
            </a:r>
            <a:r>
              <a:rPr sz="2000" spc="-20" dirty="0">
                <a:latin typeface="Cambria"/>
                <a:cs typeface="Cambria"/>
              </a:rPr>
              <a:t>work</a:t>
            </a:r>
            <a:endParaRPr sz="2000" dirty="0">
              <a:latin typeface="Cambria"/>
              <a:cs typeface="Cambria"/>
            </a:endParaRPr>
          </a:p>
          <a:p>
            <a:pPr marL="356870" indent="-344805">
              <a:lnSpc>
                <a:spcPts val="2375"/>
              </a:lnSpc>
              <a:buAutoNum type="arabicPeriod"/>
              <a:tabLst>
                <a:tab pos="356870" algn="l"/>
                <a:tab pos="357505" algn="l"/>
              </a:tabLst>
            </a:pPr>
            <a:r>
              <a:rPr sz="2000" spc="-25" dirty="0">
                <a:latin typeface="Cambria"/>
                <a:cs typeface="Cambria"/>
              </a:rPr>
              <a:t>References</a:t>
            </a:r>
            <a:endParaRPr sz="2000" dirty="0">
              <a:latin typeface="Cambria"/>
              <a:cs typeface="Cambria"/>
            </a:endParaRPr>
          </a:p>
        </p:txBody>
      </p:sp>
      <p:sp>
        <p:nvSpPr>
          <p:cNvPr id="5" name="object 3">
            <a:extLst>
              <a:ext uri="{FF2B5EF4-FFF2-40B4-BE49-F238E27FC236}">
                <a16:creationId xmlns:a16="http://schemas.microsoft.com/office/drawing/2014/main" id="{7A8A0E78-FBBB-9C1E-71E7-D5572B6C91A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3825"/>
            <a:ext cx="2998470" cy="512445"/>
          </a:xfrm>
          <a:prstGeom prst="rect">
            <a:avLst/>
          </a:prstGeom>
        </p:spPr>
        <p:txBody>
          <a:bodyPr vert="horz" wrap="square" lIns="0" tIns="12065" rIns="0" bIns="0" rtlCol="0">
            <a:spAutoFit/>
          </a:bodyPr>
          <a:lstStyle/>
          <a:p>
            <a:pPr marL="12700">
              <a:lnSpc>
                <a:spcPct val="100000"/>
              </a:lnSpc>
              <a:spcBef>
                <a:spcPts val="95"/>
              </a:spcBef>
            </a:pPr>
            <a:r>
              <a:rPr sz="3200" spc="-15" dirty="0">
                <a:latin typeface="Cambria"/>
                <a:cs typeface="Cambria"/>
              </a:rPr>
              <a:t>Company</a:t>
            </a:r>
            <a:r>
              <a:rPr sz="3200" spc="-70" dirty="0">
                <a:latin typeface="Cambria"/>
                <a:cs typeface="Cambria"/>
              </a:rPr>
              <a:t> </a:t>
            </a:r>
            <a:r>
              <a:rPr sz="3200" spc="-10" dirty="0">
                <a:latin typeface="Cambria"/>
                <a:cs typeface="Cambria"/>
              </a:rPr>
              <a:t>profile:</a:t>
            </a:r>
            <a:endParaRPr sz="3200" dirty="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p:nvPr/>
        </p:nvSpPr>
        <p:spPr>
          <a:xfrm>
            <a:off x="145601" y="692219"/>
            <a:ext cx="8504733" cy="4457631"/>
          </a:xfrm>
          <a:prstGeom prst="rect">
            <a:avLst/>
          </a:prstGeom>
        </p:spPr>
        <p:txBody>
          <a:bodyPr vert="horz" wrap="square" lIns="0" tIns="12700" rIns="0" bIns="0" rtlCol="0">
            <a:spAutoFit/>
          </a:bodyPr>
          <a:lstStyle/>
          <a:p>
            <a:pPr>
              <a:lnSpc>
                <a:spcPct val="100000"/>
              </a:lnSpc>
              <a:spcBef>
                <a:spcPts val="585"/>
              </a:spcBef>
            </a:pPr>
            <a:r>
              <a:rPr lang="en-US" b="1" i="0" dirty="0">
                <a:effectLst/>
                <a:latin typeface="Google Sans"/>
              </a:rPr>
              <a:t>International Business Machines</a:t>
            </a:r>
            <a:r>
              <a:rPr lang="en-US" sz="1400" b="1" i="0" dirty="0">
                <a:effectLst/>
                <a:latin typeface="Calibri"/>
                <a:cs typeface="Calibri"/>
              </a:rPr>
              <a:t> </a:t>
            </a:r>
            <a:r>
              <a:rPr lang="en-US" dirty="0"/>
              <a:t>is a leading software development company specializing in delivering cutting-edge technology solutions to clients across diverse industries. With a focus on innovation, quality, and customer satisfaction, Tech Innovators Inc. provides a range of services including software development, cloud computing, data analytics, and IT consulting. </a:t>
            </a:r>
          </a:p>
          <a:p>
            <a:endParaRPr lang="en-US" dirty="0"/>
          </a:p>
          <a:p>
            <a:endParaRPr lang="en-US" dirty="0"/>
          </a:p>
          <a:p>
            <a:r>
              <a:rPr lang="en-US" b="1" dirty="0"/>
              <a:t>Department Description</a:t>
            </a:r>
          </a:p>
          <a:p>
            <a:r>
              <a:rPr lang="en-US" b="1" dirty="0"/>
              <a:t>Software Development Department</a:t>
            </a:r>
            <a:r>
              <a:rPr lang="en-US" dirty="0"/>
              <a:t> The Software Development Department at </a:t>
            </a:r>
            <a:r>
              <a:rPr lang="en-US" sz="1800" b="1" i="0" dirty="0">
                <a:effectLst/>
                <a:latin typeface="Google Sans"/>
              </a:rPr>
              <a:t>International Business Machines</a:t>
            </a:r>
            <a:r>
              <a:rPr lang="en-US" sz="1400" b="1" i="0" dirty="0">
                <a:effectLst/>
                <a:latin typeface="Calibri"/>
                <a:cs typeface="Calibri"/>
              </a:rPr>
              <a:t> </a:t>
            </a:r>
            <a:r>
              <a:rPr lang="en-US" dirty="0"/>
              <a:t>is dedicated to creating high-quality software solutions that meet the unique needs of our clients. The department is composed of talented developers, engineers, and testers who collaborate closely to ensure the delivery of robust, efficient, and scalable applications. By leveraging the latest technologies and agile methodologies, the Software Development Department focuses on continuous improvement, innovation, and maintaining high standards of software quality.</a:t>
            </a:r>
          </a:p>
          <a:p>
            <a:pPr marL="12700">
              <a:lnSpc>
                <a:spcPct val="100000"/>
              </a:lnSpc>
              <a:spcBef>
                <a:spcPts val="100"/>
              </a:spcBef>
            </a:pPr>
            <a:endParaRPr sz="1800" dirty="0">
              <a:latin typeface="Calibri"/>
              <a:cs typeface="Calibri"/>
            </a:endParaRPr>
          </a:p>
        </p:txBody>
      </p:sp>
      <p:pic>
        <p:nvPicPr>
          <p:cNvPr id="7" name="Picture 4" descr="Logo">
            <a:extLst>
              <a:ext uri="{FF2B5EF4-FFF2-40B4-BE49-F238E27FC236}">
                <a16:creationId xmlns:a16="http://schemas.microsoft.com/office/drawing/2014/main" id="{9E1B28BC-ECEF-DD88-791E-8EDFA1D182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6600" y="0"/>
            <a:ext cx="750146" cy="750146"/>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A3F000FB-8442-3A0B-2A5E-2E76F91F40D5}"/>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490283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Expectation</a:t>
            </a:r>
            <a:r>
              <a:rPr sz="3200" spc="-15" dirty="0">
                <a:solidFill>
                  <a:srgbClr val="000000"/>
                </a:solidFill>
                <a:latin typeface="Cambria"/>
                <a:cs typeface="Cambria"/>
              </a:rPr>
              <a:t> </a:t>
            </a:r>
            <a:r>
              <a:rPr sz="3200" spc="-20" dirty="0">
                <a:solidFill>
                  <a:srgbClr val="000000"/>
                </a:solidFill>
                <a:latin typeface="Cambria"/>
                <a:cs typeface="Cambria"/>
              </a:rPr>
              <a:t>from</a:t>
            </a:r>
            <a:r>
              <a:rPr sz="3200" spc="10" dirty="0">
                <a:solidFill>
                  <a:srgbClr val="000000"/>
                </a:solidFill>
                <a:latin typeface="Cambria"/>
                <a:cs typeface="Cambria"/>
              </a:rPr>
              <a:t> </a:t>
            </a:r>
            <a:r>
              <a:rPr sz="3200" spc="-10" dirty="0">
                <a:solidFill>
                  <a:srgbClr val="000000"/>
                </a:solidFill>
                <a:latin typeface="Cambria"/>
                <a:cs typeface="Cambria"/>
              </a:rPr>
              <a:t>internship</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object 3"/>
          <p:cNvSpPr txBox="1"/>
          <p:nvPr/>
        </p:nvSpPr>
        <p:spPr>
          <a:xfrm>
            <a:off x="258267" y="789508"/>
            <a:ext cx="8846744" cy="3398366"/>
          </a:xfrm>
          <a:prstGeom prst="rect">
            <a:avLst/>
          </a:prstGeom>
        </p:spPr>
        <p:txBody>
          <a:bodyPr vert="horz" wrap="square" lIns="0" tIns="12700" rIns="0" bIns="0" rtlCol="0">
            <a:spAutoFit/>
          </a:bodyPr>
          <a:lstStyle/>
          <a:p>
            <a:r>
              <a:rPr lang="en-US" b="1" dirty="0"/>
              <a:t>Before the Internship</a:t>
            </a:r>
          </a:p>
          <a:p>
            <a:pPr>
              <a:buFont typeface="Arial" panose="020B0604020202020204" pitchFamily="34" charset="0"/>
              <a:buChar char="•"/>
            </a:pPr>
            <a:r>
              <a:rPr lang="en-US" b="1" dirty="0"/>
              <a:t>Excitement and Curiosity:</a:t>
            </a:r>
            <a:r>
              <a:rPr lang="en-US" dirty="0"/>
              <a:t> </a:t>
            </a:r>
            <a:r>
              <a:rPr lang="en-US" sz="1400" dirty="0"/>
              <a:t>I was excited about the opportunity to apply my Python programming skills to a real-world project. I was curious about the challenges I would face and eager to learn new technologies and methodologies.</a:t>
            </a:r>
          </a:p>
          <a:p>
            <a:pPr>
              <a:buFont typeface="Arial" panose="020B0604020202020204" pitchFamily="34" charset="0"/>
              <a:buChar char="•"/>
            </a:pPr>
            <a:endParaRPr lang="en-US" sz="1400" dirty="0"/>
          </a:p>
          <a:p>
            <a:pPr>
              <a:buFont typeface="Arial" panose="020B0604020202020204" pitchFamily="34" charset="0"/>
              <a:buChar char="•"/>
            </a:pPr>
            <a:r>
              <a:rPr lang="en-US" b="1" dirty="0"/>
              <a:t>Preparation:</a:t>
            </a:r>
            <a:r>
              <a:rPr lang="en-US" dirty="0"/>
              <a:t> </a:t>
            </a:r>
            <a:r>
              <a:rPr lang="en-US" sz="1400" dirty="0"/>
              <a:t>I spent time reviewing Python concepts, familiarizing myself with libraries related to data analysis and weather prediction, and reading about the company’s background and the projects they were working on.</a:t>
            </a:r>
          </a:p>
          <a:p>
            <a:pPr>
              <a:buFont typeface="Arial" panose="020B0604020202020204" pitchFamily="34" charset="0"/>
              <a:buChar char="•"/>
            </a:pPr>
            <a:endParaRPr lang="en-US" sz="1400" dirty="0"/>
          </a:p>
          <a:p>
            <a:r>
              <a:rPr lang="en-US" b="1" dirty="0"/>
              <a:t>During the Internship</a:t>
            </a:r>
          </a:p>
          <a:p>
            <a:pPr>
              <a:buFont typeface="Arial" panose="020B0604020202020204" pitchFamily="34" charset="0"/>
              <a:buChar char="•"/>
            </a:pPr>
            <a:r>
              <a:rPr lang="en-US" b="1" dirty="0"/>
              <a:t>Initial Learning Curve:</a:t>
            </a:r>
            <a:r>
              <a:rPr lang="en-US" dirty="0"/>
              <a:t> </a:t>
            </a:r>
            <a:r>
              <a:rPr lang="en-US" sz="1400" dirty="0"/>
              <a:t>The beginning was a bit overwhelming as I had to quickly adapt to the company’s workflow and tools. However, the structured onboarding process and supportive team made the transition smoother.</a:t>
            </a:r>
          </a:p>
          <a:p>
            <a:pPr>
              <a:buFont typeface="Arial" panose="020B0604020202020204" pitchFamily="34" charset="0"/>
              <a:buChar char="•"/>
            </a:pPr>
            <a:endParaRPr lang="en-US" sz="1400" dirty="0"/>
          </a:p>
          <a:p>
            <a:pPr>
              <a:buFont typeface="Arial" panose="020B0604020202020204" pitchFamily="34" charset="0"/>
              <a:buChar char="•"/>
            </a:pPr>
            <a:r>
              <a:rPr lang="en-US" b="1" dirty="0"/>
              <a:t>Active Collaboration:</a:t>
            </a:r>
            <a:r>
              <a:rPr lang="en-US" dirty="0"/>
              <a:t> </a:t>
            </a:r>
            <a:r>
              <a:rPr lang="en-US" sz="1400" dirty="0"/>
              <a:t>I actively collaborated with my mentor and team members, participating in meetings, code reviews, and discussions. This helped me understand the project requirements and align my work with the team’s objectives.</a:t>
            </a:r>
            <a:endParaRPr lang="en-US" dirty="0"/>
          </a:p>
        </p:txBody>
      </p:sp>
      <p:sp>
        <p:nvSpPr>
          <p:cNvPr id="4" name="object 3">
            <a:extLst>
              <a:ext uri="{FF2B5EF4-FFF2-40B4-BE49-F238E27FC236}">
                <a16:creationId xmlns:a16="http://schemas.microsoft.com/office/drawing/2014/main" id="{C3DD948E-1110-6CDE-C95F-B0D3AED7260D}"/>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extLst>
      <p:ext uri="{BB962C8B-B14F-4D97-AF65-F5344CB8AC3E}">
        <p14:creationId xmlns:p14="http://schemas.microsoft.com/office/powerpoint/2010/main" val="104132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490283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Expectation</a:t>
            </a:r>
            <a:r>
              <a:rPr sz="3200" spc="-15" dirty="0">
                <a:solidFill>
                  <a:srgbClr val="000000"/>
                </a:solidFill>
                <a:latin typeface="Cambria"/>
                <a:cs typeface="Cambria"/>
              </a:rPr>
              <a:t> </a:t>
            </a:r>
            <a:r>
              <a:rPr sz="3200" spc="-20" dirty="0">
                <a:solidFill>
                  <a:srgbClr val="000000"/>
                </a:solidFill>
                <a:latin typeface="Cambria"/>
                <a:cs typeface="Cambria"/>
              </a:rPr>
              <a:t>from</a:t>
            </a:r>
            <a:r>
              <a:rPr sz="3200" spc="10" dirty="0">
                <a:solidFill>
                  <a:srgbClr val="000000"/>
                </a:solidFill>
                <a:latin typeface="Cambria"/>
                <a:cs typeface="Cambria"/>
              </a:rPr>
              <a:t> </a:t>
            </a:r>
            <a:r>
              <a:rPr sz="3200" spc="-10" dirty="0">
                <a:solidFill>
                  <a:srgbClr val="000000"/>
                </a:solidFill>
                <a:latin typeface="Cambria"/>
                <a:cs typeface="Cambria"/>
              </a:rPr>
              <a:t>internship</a:t>
            </a:r>
            <a:endParaRPr sz="3200" dirty="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object 3"/>
          <p:cNvSpPr txBox="1"/>
          <p:nvPr/>
        </p:nvSpPr>
        <p:spPr>
          <a:xfrm>
            <a:off x="258267" y="789508"/>
            <a:ext cx="8846744" cy="4396075"/>
          </a:xfrm>
          <a:prstGeom prst="rect">
            <a:avLst/>
          </a:prstGeom>
        </p:spPr>
        <p:txBody>
          <a:bodyPr vert="horz" wrap="square" lIns="0" tIns="12700" rIns="0" bIns="0" rtlCol="0">
            <a:spAutoFit/>
          </a:bodyPr>
          <a:lstStyle/>
          <a:p>
            <a:r>
              <a:rPr lang="en-US" b="1" dirty="0"/>
              <a:t>During the Internship</a:t>
            </a:r>
          </a:p>
          <a:p>
            <a:pPr>
              <a:buFont typeface="Arial" panose="020B0604020202020204" pitchFamily="34" charset="0"/>
              <a:buChar char="•"/>
            </a:pPr>
            <a:r>
              <a:rPr lang="en-US" b="1" dirty="0"/>
              <a:t>Hands-On Experience:</a:t>
            </a:r>
            <a:r>
              <a:rPr lang="en-US" dirty="0"/>
              <a:t> </a:t>
            </a:r>
            <a:r>
              <a:rPr lang="en-US" sz="1400" dirty="0"/>
              <a:t>Working on the weather prediction model, I applied my Python skills to collect and preprocess weather data, build and train machine learning models, and evaluate their performance. I also learned to use version control systems like Git and tools for data visualization.</a:t>
            </a:r>
          </a:p>
          <a:p>
            <a:pPr>
              <a:buFont typeface="Arial" panose="020B0604020202020204" pitchFamily="34" charset="0"/>
              <a:buChar char="•"/>
            </a:pPr>
            <a:endParaRPr lang="en-US" sz="1400" dirty="0"/>
          </a:p>
          <a:p>
            <a:pPr>
              <a:buFont typeface="Arial" panose="020B0604020202020204" pitchFamily="34" charset="0"/>
              <a:buChar char="•"/>
            </a:pPr>
            <a:r>
              <a:rPr lang="en-US" b="1" dirty="0"/>
              <a:t>Problem-Solving:</a:t>
            </a:r>
            <a:r>
              <a:rPr lang="en-US" dirty="0"/>
              <a:t> </a:t>
            </a:r>
            <a:r>
              <a:rPr lang="en-US" sz="1400" dirty="0"/>
              <a:t>I encountered several challenges, such as handling missing data, choosing the right algorithms, and optimizing model performance. These challenges taught me the importance of persistence, research, and asking for help when needed.</a:t>
            </a:r>
          </a:p>
          <a:p>
            <a:pPr>
              <a:buFont typeface="Arial" panose="020B0604020202020204" pitchFamily="34" charset="0"/>
              <a:buChar char="•"/>
            </a:pPr>
            <a:endParaRPr lang="en-US" sz="1400" dirty="0"/>
          </a:p>
          <a:p>
            <a:r>
              <a:rPr lang="en-US" b="1" dirty="0"/>
              <a:t>After the Internship</a:t>
            </a:r>
          </a:p>
          <a:p>
            <a:pPr>
              <a:buFont typeface="Arial" panose="020B0604020202020204" pitchFamily="34" charset="0"/>
              <a:buChar char="•"/>
            </a:pPr>
            <a:r>
              <a:rPr lang="en-US" b="1" dirty="0"/>
              <a:t>Reflection and Growth:</a:t>
            </a:r>
            <a:r>
              <a:rPr lang="en-US" dirty="0"/>
              <a:t> </a:t>
            </a:r>
            <a:r>
              <a:rPr lang="en-US" sz="1400" dirty="0"/>
              <a:t>Reflecting on the internship, I realized how much I had grown both technically and professionally. I gained a deeper understanding of machine learning, data processing, and model evaluation.</a:t>
            </a:r>
          </a:p>
          <a:p>
            <a:pPr>
              <a:buFont typeface="Arial" panose="020B0604020202020204" pitchFamily="34" charset="0"/>
              <a:buChar char="•"/>
            </a:pPr>
            <a:endParaRPr lang="en-US" sz="1400" dirty="0"/>
          </a:p>
          <a:p>
            <a:pPr>
              <a:buFont typeface="Arial" panose="020B0604020202020204" pitchFamily="34" charset="0"/>
              <a:buChar char="•"/>
            </a:pPr>
            <a:r>
              <a:rPr lang="en-US" b="1" dirty="0"/>
              <a:t>Confidence:</a:t>
            </a:r>
            <a:r>
              <a:rPr lang="en-US" dirty="0"/>
              <a:t> </a:t>
            </a:r>
            <a:r>
              <a:rPr lang="en-US" sz="1400" dirty="0"/>
              <a:t>Successfully working on a real-world project boosted my confidence in my abilities to tackle complex problems and contribute to a team.</a:t>
            </a:r>
          </a:p>
          <a:p>
            <a:pPr>
              <a:buFont typeface="Arial" panose="020B0604020202020204" pitchFamily="34" charset="0"/>
              <a:buChar char="•"/>
            </a:pPr>
            <a:r>
              <a:rPr lang="en-US" b="1" dirty="0"/>
              <a:t>Career Aspirations:</a:t>
            </a:r>
            <a:r>
              <a:rPr lang="en-US" dirty="0"/>
              <a:t> </a:t>
            </a:r>
            <a:r>
              <a:rPr lang="en-US" sz="1400" dirty="0"/>
              <a:t>The experience solidified my interest in data science and machine learning, and I became more enthusiastic about pursuing a career in this field.</a:t>
            </a:r>
          </a:p>
          <a:p>
            <a:pPr marL="12700">
              <a:lnSpc>
                <a:spcPct val="100000"/>
              </a:lnSpc>
              <a:spcBef>
                <a:spcPts val="100"/>
              </a:spcBef>
            </a:pPr>
            <a:endParaRPr sz="1800" dirty="0">
              <a:latin typeface="Calibri"/>
              <a:cs typeface="Calibri"/>
            </a:endParaRPr>
          </a:p>
        </p:txBody>
      </p:sp>
      <p:sp>
        <p:nvSpPr>
          <p:cNvPr id="4" name="object 3">
            <a:extLst>
              <a:ext uri="{FF2B5EF4-FFF2-40B4-BE49-F238E27FC236}">
                <a16:creationId xmlns:a16="http://schemas.microsoft.com/office/drawing/2014/main" id="{4677BF45-3D6B-9E5A-C341-F33063BF665C}"/>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676846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Proficiency</a:t>
            </a:r>
            <a:r>
              <a:rPr sz="3200" spc="10" dirty="0">
                <a:solidFill>
                  <a:srgbClr val="000000"/>
                </a:solidFill>
                <a:latin typeface="Cambria"/>
                <a:cs typeface="Cambria"/>
              </a:rPr>
              <a:t> </a:t>
            </a:r>
            <a:r>
              <a:rPr sz="3200" dirty="0">
                <a:solidFill>
                  <a:srgbClr val="000000"/>
                </a:solidFill>
                <a:latin typeface="Cambria"/>
                <a:cs typeface="Cambria"/>
              </a:rPr>
              <a:t>of</a:t>
            </a:r>
            <a:r>
              <a:rPr sz="3200" spc="-15" dirty="0">
                <a:solidFill>
                  <a:srgbClr val="000000"/>
                </a:solidFill>
                <a:latin typeface="Cambria"/>
                <a:cs typeface="Cambria"/>
              </a:rPr>
              <a:t> </a:t>
            </a:r>
            <a:r>
              <a:rPr sz="3200" spc="-55" dirty="0">
                <a:solidFill>
                  <a:srgbClr val="000000"/>
                </a:solidFill>
                <a:latin typeface="Cambria"/>
                <a:cs typeface="Cambria"/>
              </a:rPr>
              <a:t>Tools</a:t>
            </a:r>
            <a:r>
              <a:rPr sz="3200" spc="5" dirty="0">
                <a:solidFill>
                  <a:srgbClr val="000000"/>
                </a:solidFill>
                <a:latin typeface="Cambria"/>
                <a:cs typeface="Cambria"/>
              </a:rPr>
              <a:t> </a:t>
            </a:r>
            <a:r>
              <a:rPr sz="3200" spc="-5" dirty="0">
                <a:solidFill>
                  <a:srgbClr val="000000"/>
                </a:solidFill>
                <a:latin typeface="Cambria"/>
                <a:cs typeface="Cambria"/>
              </a:rPr>
              <a:t>&amp;</a:t>
            </a:r>
            <a:r>
              <a:rPr sz="3200" spc="-10" dirty="0">
                <a:solidFill>
                  <a:srgbClr val="000000"/>
                </a:solidFill>
                <a:latin typeface="Cambria"/>
                <a:cs typeface="Cambria"/>
              </a:rPr>
              <a:t> </a:t>
            </a:r>
            <a:r>
              <a:rPr sz="3200" spc="-30" dirty="0">
                <a:solidFill>
                  <a:srgbClr val="000000"/>
                </a:solidFill>
                <a:latin typeface="Cambria"/>
                <a:cs typeface="Cambria"/>
              </a:rPr>
              <a:t>Technology</a:t>
            </a:r>
            <a:r>
              <a:rPr sz="3200" spc="25" dirty="0">
                <a:solidFill>
                  <a:srgbClr val="000000"/>
                </a:solidFill>
                <a:latin typeface="Cambria"/>
                <a:cs typeface="Cambria"/>
              </a:rPr>
              <a:t> </a:t>
            </a:r>
            <a:r>
              <a:rPr sz="3200" spc="-10" dirty="0">
                <a:solidFill>
                  <a:srgbClr val="000000"/>
                </a:solidFill>
                <a:latin typeface="Cambria"/>
                <a:cs typeface="Cambria"/>
              </a:rPr>
              <a:t>used</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p:nvPr/>
        </p:nvSpPr>
        <p:spPr>
          <a:xfrm>
            <a:off x="258267" y="789508"/>
            <a:ext cx="7910830" cy="3096232"/>
          </a:xfrm>
          <a:prstGeom prst="rect">
            <a:avLst/>
          </a:prstGeom>
        </p:spPr>
        <p:txBody>
          <a:bodyPr vert="horz" wrap="square" lIns="0" tIns="12700" rIns="0" bIns="0" rtlCol="0">
            <a:spAutoFit/>
          </a:bodyPr>
          <a:lstStyle/>
          <a:p>
            <a:pPr marL="306000" lvl="0" indent="-306000" algn="l" rtl="0">
              <a:lnSpc>
                <a:spcPct val="100000"/>
              </a:lnSpc>
              <a:spcBef>
                <a:spcPts val="0"/>
              </a:spcBef>
              <a:spcAft>
                <a:spcPts val="0"/>
              </a:spcAft>
              <a:buSzPts val="1840"/>
              <a:buFont typeface="Arial" panose="020B0604020202020204" pitchFamily="34" charset="0"/>
              <a:buChar char="•"/>
            </a:pPr>
            <a:r>
              <a:rPr lang="en-US" sz="1400" b="0" i="0" u="none" strike="noStrike" cap="none" dirty="0">
                <a:solidFill>
                  <a:srgbClr val="0C0C0C"/>
                </a:solidFill>
              </a:rPr>
              <a:t>We had written a script in Python using libraries such as</a:t>
            </a:r>
            <a:endParaRPr lang="en-US" sz="1400" dirty="0"/>
          </a:p>
          <a:p>
            <a:pPr marL="306000" lvl="0" indent="-306000" algn="l" rtl="0">
              <a:lnSpc>
                <a:spcPct val="100000"/>
              </a:lnSpc>
              <a:spcBef>
                <a:spcPts val="0"/>
              </a:spcBef>
              <a:spcAft>
                <a:spcPts val="0"/>
              </a:spcAft>
              <a:buSzPts val="1840"/>
              <a:buFont typeface="Arial" panose="020B0604020202020204" pitchFamily="34" charset="0"/>
              <a:buChar char="•"/>
            </a:pPr>
            <a:r>
              <a:rPr lang="en-US" sz="1400" b="1" i="0" u="none" strike="noStrike" cap="none" dirty="0">
                <a:solidFill>
                  <a:srgbClr val="0C0C0C"/>
                </a:solidFill>
              </a:rPr>
              <a:t>NumPy</a:t>
            </a:r>
            <a:r>
              <a:rPr lang="en-US" sz="1400" b="0" i="0" u="none" strike="noStrike" cap="none" dirty="0">
                <a:solidFill>
                  <a:srgbClr val="0C0C0C"/>
                </a:solidFill>
              </a:rPr>
              <a:t>, </a:t>
            </a:r>
            <a:r>
              <a:rPr lang="en-US" sz="1400" b="1" i="0" u="none" strike="noStrike" cap="none" dirty="0">
                <a:solidFill>
                  <a:srgbClr val="0C0C0C"/>
                </a:solidFill>
              </a:rPr>
              <a:t>Pandas</a:t>
            </a:r>
            <a:r>
              <a:rPr lang="en-US" sz="1400" b="0" i="0" u="none" strike="noStrike" cap="none" dirty="0">
                <a:solidFill>
                  <a:srgbClr val="0C0C0C"/>
                </a:solidFill>
              </a:rPr>
              <a:t>, </a:t>
            </a:r>
            <a:r>
              <a:rPr lang="en-US" sz="1400" b="1" i="0" u="none" strike="noStrike" cap="none" dirty="0">
                <a:solidFill>
                  <a:srgbClr val="0C0C0C"/>
                </a:solidFill>
              </a:rPr>
              <a:t>matplotlib</a:t>
            </a:r>
            <a:r>
              <a:rPr lang="en-US" sz="1400" b="0" i="0" u="none" strike="noStrike" cap="none" dirty="0">
                <a:solidFill>
                  <a:srgbClr val="0C0C0C"/>
                </a:solidFill>
              </a:rPr>
              <a:t>, and </a:t>
            </a:r>
            <a:r>
              <a:rPr lang="en-US" sz="1400" b="1" i="0" u="none" strike="noStrike" cap="none" dirty="0" err="1">
                <a:solidFill>
                  <a:srgbClr val="0C0C0C"/>
                </a:solidFill>
              </a:rPr>
              <a:t>Keras</a:t>
            </a:r>
            <a:r>
              <a:rPr lang="en-US" sz="1400" b="0" i="0" u="none" strike="noStrike" cap="none" dirty="0">
                <a:solidFill>
                  <a:srgbClr val="0C0C0C"/>
                </a:solidFill>
              </a:rPr>
              <a:t> for a simple regression task.</a:t>
            </a:r>
            <a:endParaRPr lang="en-US" sz="1400" dirty="0"/>
          </a:p>
          <a:p>
            <a:pPr marL="402590" lvl="0" indent="-285750" algn="l" rtl="0">
              <a:lnSpc>
                <a:spcPct val="100000"/>
              </a:lnSpc>
              <a:spcBef>
                <a:spcPts val="0"/>
              </a:spcBef>
              <a:spcAft>
                <a:spcPts val="0"/>
              </a:spcAft>
              <a:buSzPts val="1840"/>
              <a:buFont typeface="Arial" panose="020B0604020202020204" pitchFamily="34" charset="0"/>
              <a:buChar char="•"/>
            </a:pPr>
            <a:endParaRPr lang="en-US" sz="1400" b="0" i="0" u="none" strike="noStrike" cap="none" dirty="0">
              <a:solidFill>
                <a:srgbClr val="0C0C0C"/>
              </a:solidFill>
            </a:endParaRPr>
          </a:p>
          <a:p>
            <a:pPr marL="306000" lvl="0" indent="-306000" algn="l" rtl="0">
              <a:lnSpc>
                <a:spcPct val="100000"/>
              </a:lnSpc>
              <a:spcBef>
                <a:spcPts val="0"/>
              </a:spcBef>
              <a:spcAft>
                <a:spcPts val="0"/>
              </a:spcAft>
              <a:buSzPts val="1840"/>
              <a:buFont typeface="Arial" panose="020B0604020202020204" pitchFamily="34" charset="0"/>
              <a:buChar char="•"/>
            </a:pPr>
            <a:r>
              <a:rPr lang="en-US" b="1" dirty="0">
                <a:solidFill>
                  <a:srgbClr val="0C0C0C"/>
                </a:solidFill>
              </a:rPr>
              <a:t>NumPy</a:t>
            </a:r>
            <a:r>
              <a:rPr lang="en-US" sz="1400" b="1" dirty="0">
                <a:solidFill>
                  <a:srgbClr val="0C0C0C"/>
                </a:solidFill>
              </a:rPr>
              <a:t> </a:t>
            </a:r>
            <a:r>
              <a:rPr lang="en-US" sz="1400" b="0" i="0" dirty="0">
                <a:solidFill>
                  <a:srgbClr val="0C0C0C"/>
                </a:solidFill>
              </a:rPr>
              <a:t>is a general-purpose array-processing package. It provides a high-performance multidimensional array object, and tools for working with these arrays.</a:t>
            </a:r>
            <a:endParaRPr lang="en-US" sz="1400" b="1" dirty="0">
              <a:solidFill>
                <a:srgbClr val="0C0C0C"/>
              </a:solidFill>
            </a:endParaRPr>
          </a:p>
          <a:p>
            <a:pPr marL="306000" lvl="0" indent="-306000" algn="l" rtl="0">
              <a:lnSpc>
                <a:spcPct val="110000"/>
              </a:lnSpc>
              <a:spcBef>
                <a:spcPts val="400"/>
              </a:spcBef>
              <a:spcAft>
                <a:spcPts val="0"/>
              </a:spcAft>
              <a:buSzPts val="1840"/>
              <a:buFont typeface="Arial" panose="020B0604020202020204" pitchFamily="34" charset="0"/>
              <a:buChar char="•"/>
            </a:pPr>
            <a:r>
              <a:rPr lang="en-US" b="1" i="0" u="none" strike="noStrike" cap="none" dirty="0">
                <a:solidFill>
                  <a:srgbClr val="0C0C0C"/>
                </a:solidFill>
              </a:rPr>
              <a:t>Pandas</a:t>
            </a:r>
            <a:r>
              <a:rPr lang="en-US" sz="1400" b="0" i="0" dirty="0">
                <a:solidFill>
                  <a:srgbClr val="000000"/>
                </a:solidFill>
              </a:rPr>
              <a:t> has functions for analyzing, cleaning, exploring, and manipulating data. The name "Pandas" has a reference to both "Panel Data", and "Python Data Analysis" and was created by Wes McKinney in 2008.</a:t>
            </a:r>
            <a:endParaRPr lang="en-US" sz="1400" b="1" i="0" u="none" strike="noStrike" cap="none" dirty="0">
              <a:solidFill>
                <a:srgbClr val="0C0C0C"/>
              </a:solidFill>
            </a:endParaRPr>
          </a:p>
          <a:p>
            <a:pPr marL="306000" lvl="0" indent="-306000" algn="l" rtl="0">
              <a:lnSpc>
                <a:spcPct val="100000"/>
              </a:lnSpc>
              <a:spcBef>
                <a:spcPts val="600"/>
              </a:spcBef>
              <a:spcAft>
                <a:spcPts val="0"/>
              </a:spcAft>
              <a:buSzPts val="1840"/>
              <a:buFont typeface="Arial" panose="020B0604020202020204" pitchFamily="34" charset="0"/>
              <a:buChar char="•"/>
            </a:pPr>
            <a:r>
              <a:rPr lang="en-US" b="1" dirty="0">
                <a:solidFill>
                  <a:srgbClr val="0C0C0C"/>
                </a:solidFill>
              </a:rPr>
              <a:t>Matplotlib</a:t>
            </a:r>
            <a:r>
              <a:rPr lang="en-US" sz="1400" b="1" dirty="0">
                <a:solidFill>
                  <a:srgbClr val="0C0C0C"/>
                </a:solidFill>
              </a:rPr>
              <a:t> </a:t>
            </a:r>
            <a:r>
              <a:rPr lang="en-US" sz="1400" b="0" i="0" dirty="0">
                <a:solidFill>
                  <a:srgbClr val="0C0C0C"/>
                </a:solidFill>
              </a:rPr>
              <a:t> is an amazing visualization library in </a:t>
            </a:r>
            <a:r>
              <a:rPr lang="en-US" sz="1400" b="1" i="0" dirty="0">
                <a:solidFill>
                  <a:srgbClr val="0C0C0C"/>
                </a:solidFill>
              </a:rPr>
              <a:t>Python </a:t>
            </a:r>
            <a:r>
              <a:rPr lang="en-US" sz="1400" b="0" i="0" dirty="0">
                <a:solidFill>
                  <a:srgbClr val="0C0C0C"/>
                </a:solidFill>
              </a:rPr>
              <a:t>for 2D plots of arrays. Matplotlib is a multi-platform data visualization library built on NumPy arrays and designed to work with the broader SciPy stack.</a:t>
            </a:r>
            <a:endParaRPr lang="en-US" sz="1400" b="1" dirty="0">
              <a:solidFill>
                <a:srgbClr val="0C0C0C"/>
              </a:solidFill>
            </a:endParaRPr>
          </a:p>
          <a:p>
            <a:pPr marL="306000" lvl="0" indent="-306000" algn="l" rtl="0">
              <a:lnSpc>
                <a:spcPct val="100000"/>
              </a:lnSpc>
              <a:spcBef>
                <a:spcPts val="0"/>
              </a:spcBef>
              <a:spcAft>
                <a:spcPts val="0"/>
              </a:spcAft>
              <a:buSzPts val="1840"/>
              <a:buFont typeface="Arial" panose="020B0604020202020204" pitchFamily="34" charset="0"/>
              <a:buChar char="•"/>
            </a:pPr>
            <a:r>
              <a:rPr lang="en-US" b="1" i="0" u="none" strike="noStrike" cap="none" dirty="0" err="1">
                <a:solidFill>
                  <a:srgbClr val="0C0C0C"/>
                </a:solidFill>
              </a:rPr>
              <a:t>Keras</a:t>
            </a:r>
            <a:r>
              <a:rPr lang="en-US" sz="1400" b="1" i="0" u="none" strike="noStrike" cap="none" dirty="0">
                <a:solidFill>
                  <a:srgbClr val="0C0C0C"/>
                </a:solidFill>
              </a:rPr>
              <a:t> </a:t>
            </a:r>
            <a:r>
              <a:rPr lang="en-US" sz="1400" b="0" i="0" dirty="0">
                <a:solidFill>
                  <a:srgbClr val="4D5156"/>
                </a:solidFill>
              </a:rPr>
              <a:t>is a high-level, user-friendly API used for building and training neural networks.</a:t>
            </a:r>
            <a:endParaRPr lang="en-US" sz="1400" b="0" i="0" u="none" strike="noStrike" cap="none" dirty="0">
              <a:solidFill>
                <a:srgbClr val="0C0C0C"/>
              </a:solidFill>
            </a:endParaRPr>
          </a:p>
          <a:p>
            <a:pPr marL="298450" indent="-285750">
              <a:lnSpc>
                <a:spcPct val="100000"/>
              </a:lnSpc>
              <a:spcBef>
                <a:spcPts val="100"/>
              </a:spcBef>
              <a:buFont typeface="Arial" panose="020B0604020202020204" pitchFamily="34" charset="0"/>
              <a:buChar char="•"/>
            </a:pPr>
            <a:endParaRPr sz="1800" dirty="0">
              <a:latin typeface="Calibri"/>
              <a:cs typeface="Calibri"/>
            </a:endParaRPr>
          </a:p>
        </p:txBody>
      </p:sp>
      <p:sp>
        <p:nvSpPr>
          <p:cNvPr id="4" name="object 3">
            <a:extLst>
              <a:ext uri="{FF2B5EF4-FFF2-40B4-BE49-F238E27FC236}">
                <a16:creationId xmlns:a16="http://schemas.microsoft.com/office/drawing/2014/main" id="{44C4BC02-24B6-3923-2BFF-13F9C0A2CC0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676846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Proficiency</a:t>
            </a:r>
            <a:r>
              <a:rPr sz="3200" spc="10" dirty="0">
                <a:solidFill>
                  <a:srgbClr val="000000"/>
                </a:solidFill>
                <a:latin typeface="Cambria"/>
                <a:cs typeface="Cambria"/>
              </a:rPr>
              <a:t> </a:t>
            </a:r>
            <a:r>
              <a:rPr sz="3200" dirty="0">
                <a:solidFill>
                  <a:srgbClr val="000000"/>
                </a:solidFill>
                <a:latin typeface="Cambria"/>
                <a:cs typeface="Cambria"/>
              </a:rPr>
              <a:t>of</a:t>
            </a:r>
            <a:r>
              <a:rPr sz="3200" spc="-15" dirty="0">
                <a:solidFill>
                  <a:srgbClr val="000000"/>
                </a:solidFill>
                <a:latin typeface="Cambria"/>
                <a:cs typeface="Cambria"/>
              </a:rPr>
              <a:t> </a:t>
            </a:r>
            <a:r>
              <a:rPr sz="3200" spc="-55" dirty="0">
                <a:solidFill>
                  <a:srgbClr val="000000"/>
                </a:solidFill>
                <a:latin typeface="Cambria"/>
                <a:cs typeface="Cambria"/>
              </a:rPr>
              <a:t>Tools</a:t>
            </a:r>
            <a:r>
              <a:rPr sz="3200" spc="5" dirty="0">
                <a:solidFill>
                  <a:srgbClr val="000000"/>
                </a:solidFill>
                <a:latin typeface="Cambria"/>
                <a:cs typeface="Cambria"/>
              </a:rPr>
              <a:t> </a:t>
            </a:r>
            <a:r>
              <a:rPr sz="3200" spc="-5" dirty="0">
                <a:solidFill>
                  <a:srgbClr val="000000"/>
                </a:solidFill>
                <a:latin typeface="Cambria"/>
                <a:cs typeface="Cambria"/>
              </a:rPr>
              <a:t>&amp;</a:t>
            </a:r>
            <a:r>
              <a:rPr sz="3200" spc="-10" dirty="0">
                <a:solidFill>
                  <a:srgbClr val="000000"/>
                </a:solidFill>
                <a:latin typeface="Cambria"/>
                <a:cs typeface="Cambria"/>
              </a:rPr>
              <a:t> </a:t>
            </a:r>
            <a:r>
              <a:rPr sz="3200" spc="-30" dirty="0">
                <a:solidFill>
                  <a:srgbClr val="000000"/>
                </a:solidFill>
                <a:latin typeface="Cambria"/>
                <a:cs typeface="Cambria"/>
              </a:rPr>
              <a:t>Technology</a:t>
            </a:r>
            <a:r>
              <a:rPr sz="3200" spc="25" dirty="0">
                <a:solidFill>
                  <a:srgbClr val="000000"/>
                </a:solidFill>
                <a:latin typeface="Cambria"/>
                <a:cs typeface="Cambria"/>
              </a:rPr>
              <a:t> </a:t>
            </a:r>
            <a:r>
              <a:rPr sz="3200" spc="-10" dirty="0">
                <a:solidFill>
                  <a:srgbClr val="000000"/>
                </a:solidFill>
                <a:latin typeface="Cambria"/>
                <a:cs typeface="Cambria"/>
              </a:rPr>
              <a:t>used</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3" name="object 3"/>
          <p:cNvSpPr txBox="1"/>
          <p:nvPr/>
        </p:nvSpPr>
        <p:spPr>
          <a:xfrm>
            <a:off x="258266" y="789508"/>
            <a:ext cx="8123733" cy="3272691"/>
          </a:xfrm>
          <a:prstGeom prst="rect">
            <a:avLst/>
          </a:prstGeom>
        </p:spPr>
        <p:txBody>
          <a:bodyPr vert="horz" wrap="square" lIns="0" tIns="12700" rIns="0" bIns="0" rtlCol="0">
            <a:spAutoFit/>
          </a:bodyPr>
          <a:lstStyle/>
          <a:p>
            <a:r>
              <a:rPr lang="en-US" b="1" dirty="0"/>
              <a:t>Overview of Building the Weather Prediction Model</a:t>
            </a:r>
          </a:p>
          <a:p>
            <a:pPr marL="298450" indent="-285750">
              <a:lnSpc>
                <a:spcPct val="100000"/>
              </a:lnSpc>
              <a:spcBef>
                <a:spcPts val="100"/>
              </a:spcBef>
              <a:buFont typeface="Arial" panose="020B0604020202020204" pitchFamily="34" charset="0"/>
              <a:buChar char="•"/>
            </a:pPr>
            <a:r>
              <a:rPr lang="en-US" sz="1800" b="1" dirty="0">
                <a:latin typeface="Calibri"/>
                <a:cs typeface="Calibri"/>
              </a:rPr>
              <a:t>Model Building: </a:t>
            </a:r>
            <a:r>
              <a:rPr lang="en-US" sz="1400" dirty="0">
                <a:latin typeface="Calibri"/>
                <a:cs typeface="Calibri"/>
              </a:rPr>
              <a:t>Choosing the Model</a:t>
            </a:r>
            <a:r>
              <a:rPr lang="en-US" sz="1400" b="1" dirty="0">
                <a:latin typeface="Calibri"/>
                <a:cs typeface="Calibri"/>
              </a:rPr>
              <a:t> - </a:t>
            </a:r>
            <a:r>
              <a:rPr lang="en-US" sz="1400" dirty="0">
                <a:latin typeface="Calibri"/>
                <a:cs typeface="Calibri"/>
              </a:rPr>
              <a:t>I experimented with different machine learning algorithms, including linear regression and neural networks. </a:t>
            </a:r>
          </a:p>
          <a:p>
            <a:pPr marL="12700">
              <a:lnSpc>
                <a:spcPct val="100000"/>
              </a:lnSpc>
              <a:spcBef>
                <a:spcPts val="100"/>
              </a:spcBef>
            </a:pPr>
            <a:r>
              <a:rPr lang="en-US" sz="1400" dirty="0">
                <a:latin typeface="Calibri"/>
                <a:cs typeface="Calibri"/>
              </a:rPr>
              <a:t>       Implementing Models - Using </a:t>
            </a:r>
            <a:r>
              <a:rPr lang="en-US" sz="1400" dirty="0" err="1">
                <a:latin typeface="Calibri"/>
                <a:cs typeface="Calibri"/>
              </a:rPr>
              <a:t>Keras</a:t>
            </a:r>
            <a:r>
              <a:rPr lang="en-US" sz="1400" dirty="0">
                <a:latin typeface="Calibri"/>
                <a:cs typeface="Calibri"/>
              </a:rPr>
              <a:t>, I built neural network models. I defined the model architecture,    </a:t>
            </a:r>
          </a:p>
          <a:p>
            <a:pPr marL="12700">
              <a:lnSpc>
                <a:spcPct val="100000"/>
              </a:lnSpc>
              <a:spcBef>
                <a:spcPts val="100"/>
              </a:spcBef>
            </a:pPr>
            <a:r>
              <a:rPr lang="en-US" sz="1400" dirty="0">
                <a:latin typeface="Calibri"/>
                <a:cs typeface="Calibri"/>
              </a:rPr>
              <a:t>       compiled the model with appropriate loss functions and optimizers, and trained it on the preprocessed data.</a:t>
            </a:r>
          </a:p>
          <a:p>
            <a:pPr marL="12700">
              <a:lnSpc>
                <a:spcPct val="100000"/>
              </a:lnSpc>
              <a:spcBef>
                <a:spcPts val="100"/>
              </a:spcBef>
            </a:pPr>
            <a:endParaRPr lang="en-US" sz="1400" dirty="0">
              <a:latin typeface="Calibri"/>
              <a:cs typeface="Calibri"/>
            </a:endParaRPr>
          </a:p>
          <a:p>
            <a:pPr marL="298450" indent="-285750">
              <a:lnSpc>
                <a:spcPct val="100000"/>
              </a:lnSpc>
              <a:spcBef>
                <a:spcPts val="100"/>
              </a:spcBef>
              <a:buFont typeface="Arial" panose="020B0604020202020204" pitchFamily="34" charset="0"/>
              <a:buChar char="•"/>
            </a:pPr>
            <a:r>
              <a:rPr lang="en-US" sz="1800" b="1" dirty="0">
                <a:latin typeface="Calibri"/>
                <a:cs typeface="Calibri"/>
              </a:rPr>
              <a:t>Evaluation: </a:t>
            </a:r>
            <a:r>
              <a:rPr lang="en-US" sz="1400" dirty="0">
                <a:latin typeface="Calibri"/>
                <a:cs typeface="Calibri"/>
              </a:rPr>
              <a:t>I evaluated model performance using metrics such as Mean Absolute Error (MAE) for regression tasks. I also visualized the model’s predictions versus actual values to assess accuracy.</a:t>
            </a:r>
          </a:p>
          <a:p>
            <a:pPr marL="298450" indent="-285750">
              <a:lnSpc>
                <a:spcPct val="100000"/>
              </a:lnSpc>
              <a:spcBef>
                <a:spcPts val="100"/>
              </a:spcBef>
              <a:buFont typeface="Arial" panose="020B0604020202020204" pitchFamily="34" charset="0"/>
              <a:buChar char="•"/>
            </a:pPr>
            <a:endParaRPr lang="en-US" sz="1800" b="1" dirty="0">
              <a:latin typeface="Calibri"/>
              <a:cs typeface="Calibri"/>
            </a:endParaRPr>
          </a:p>
          <a:p>
            <a:pPr marL="298450" indent="-285750">
              <a:lnSpc>
                <a:spcPct val="100000"/>
              </a:lnSpc>
              <a:spcBef>
                <a:spcPts val="100"/>
              </a:spcBef>
              <a:buFont typeface="Arial" panose="020B0604020202020204" pitchFamily="34" charset="0"/>
              <a:buChar char="•"/>
            </a:pPr>
            <a:r>
              <a:rPr lang="en-US" sz="1800" b="1" dirty="0">
                <a:latin typeface="Calibri"/>
                <a:cs typeface="Calibri"/>
              </a:rPr>
              <a:t>Documentation and Presentation: </a:t>
            </a:r>
            <a:r>
              <a:rPr lang="en-US" sz="1400" dirty="0">
                <a:latin typeface="Calibri"/>
                <a:cs typeface="Calibri"/>
              </a:rPr>
              <a:t>I documented the entire process, including data collection, preprocessing steps, model selection, and results. I also created visualizations to present 	my findings and the performance of the prediction models to the team.</a:t>
            </a:r>
            <a:endParaRPr lang="en-US" sz="1800" dirty="0">
              <a:latin typeface="Calibri"/>
              <a:cs typeface="Calibri"/>
            </a:endParaRPr>
          </a:p>
          <a:p>
            <a:pPr marL="298450" indent="-285750">
              <a:lnSpc>
                <a:spcPct val="100000"/>
              </a:lnSpc>
              <a:spcBef>
                <a:spcPts val="100"/>
              </a:spcBef>
              <a:buFont typeface="Arial" panose="020B0604020202020204" pitchFamily="34" charset="0"/>
              <a:buChar char="•"/>
            </a:pPr>
            <a:endParaRPr sz="1800" dirty="0">
              <a:latin typeface="Calibri"/>
              <a:cs typeface="Calibri"/>
            </a:endParaRPr>
          </a:p>
        </p:txBody>
      </p:sp>
      <p:sp>
        <p:nvSpPr>
          <p:cNvPr id="4" name="object 3">
            <a:extLst>
              <a:ext uri="{FF2B5EF4-FFF2-40B4-BE49-F238E27FC236}">
                <a16:creationId xmlns:a16="http://schemas.microsoft.com/office/drawing/2014/main" id="{582E1E01-3C7A-61D3-20C3-7999893ACFED}"/>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extLst>
      <p:ext uri="{BB962C8B-B14F-4D97-AF65-F5344CB8AC3E}">
        <p14:creationId xmlns:p14="http://schemas.microsoft.com/office/powerpoint/2010/main" val="3493933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676846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Proficiency</a:t>
            </a:r>
            <a:r>
              <a:rPr sz="3200" spc="10" dirty="0">
                <a:solidFill>
                  <a:srgbClr val="000000"/>
                </a:solidFill>
                <a:latin typeface="Cambria"/>
                <a:cs typeface="Cambria"/>
              </a:rPr>
              <a:t> </a:t>
            </a:r>
            <a:r>
              <a:rPr sz="3200" dirty="0">
                <a:solidFill>
                  <a:srgbClr val="000000"/>
                </a:solidFill>
                <a:latin typeface="Cambria"/>
                <a:cs typeface="Cambria"/>
              </a:rPr>
              <a:t>of</a:t>
            </a:r>
            <a:r>
              <a:rPr sz="3200" spc="-15" dirty="0">
                <a:solidFill>
                  <a:srgbClr val="000000"/>
                </a:solidFill>
                <a:latin typeface="Cambria"/>
                <a:cs typeface="Cambria"/>
              </a:rPr>
              <a:t> </a:t>
            </a:r>
            <a:r>
              <a:rPr sz="3200" spc="-55" dirty="0">
                <a:solidFill>
                  <a:srgbClr val="000000"/>
                </a:solidFill>
                <a:latin typeface="Cambria"/>
                <a:cs typeface="Cambria"/>
              </a:rPr>
              <a:t>Tools</a:t>
            </a:r>
            <a:r>
              <a:rPr sz="3200" spc="5" dirty="0">
                <a:solidFill>
                  <a:srgbClr val="000000"/>
                </a:solidFill>
                <a:latin typeface="Cambria"/>
                <a:cs typeface="Cambria"/>
              </a:rPr>
              <a:t> </a:t>
            </a:r>
            <a:r>
              <a:rPr sz="3200" spc="-5" dirty="0">
                <a:solidFill>
                  <a:srgbClr val="000000"/>
                </a:solidFill>
                <a:latin typeface="Cambria"/>
                <a:cs typeface="Cambria"/>
              </a:rPr>
              <a:t>&amp;</a:t>
            </a:r>
            <a:r>
              <a:rPr sz="3200" spc="-10" dirty="0">
                <a:solidFill>
                  <a:srgbClr val="000000"/>
                </a:solidFill>
                <a:latin typeface="Cambria"/>
                <a:cs typeface="Cambria"/>
              </a:rPr>
              <a:t> </a:t>
            </a:r>
            <a:r>
              <a:rPr sz="3200" spc="-30" dirty="0">
                <a:solidFill>
                  <a:srgbClr val="000000"/>
                </a:solidFill>
                <a:latin typeface="Cambria"/>
                <a:cs typeface="Cambria"/>
              </a:rPr>
              <a:t>Technology</a:t>
            </a:r>
            <a:r>
              <a:rPr sz="3200" spc="25" dirty="0">
                <a:solidFill>
                  <a:srgbClr val="000000"/>
                </a:solidFill>
                <a:latin typeface="Cambria"/>
                <a:cs typeface="Cambria"/>
              </a:rPr>
              <a:t> </a:t>
            </a:r>
            <a:r>
              <a:rPr sz="3200" spc="-10" dirty="0">
                <a:solidFill>
                  <a:srgbClr val="000000"/>
                </a:solidFill>
                <a:latin typeface="Cambria"/>
                <a:cs typeface="Cambria"/>
              </a:rPr>
              <a:t>used</a:t>
            </a:r>
            <a:endParaRPr sz="320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3" name="object 3"/>
          <p:cNvSpPr txBox="1"/>
          <p:nvPr/>
        </p:nvSpPr>
        <p:spPr>
          <a:xfrm>
            <a:off x="258267" y="789508"/>
            <a:ext cx="7910830" cy="3888244"/>
          </a:xfrm>
          <a:prstGeom prst="rect">
            <a:avLst/>
          </a:prstGeom>
        </p:spPr>
        <p:txBody>
          <a:bodyPr vert="horz" wrap="square" lIns="0" tIns="12700" rIns="0" bIns="0" rtlCol="0">
            <a:spAutoFit/>
          </a:bodyPr>
          <a:lstStyle/>
          <a:p>
            <a:r>
              <a:rPr lang="en-US" b="1" dirty="0"/>
              <a:t>Overview of Building the Weather Prediction Model</a:t>
            </a:r>
          </a:p>
          <a:p>
            <a:pPr marL="12700">
              <a:lnSpc>
                <a:spcPct val="100000"/>
              </a:lnSpc>
              <a:spcBef>
                <a:spcPts val="100"/>
              </a:spcBef>
            </a:pPr>
            <a:r>
              <a:rPr lang="en-US" b="1" dirty="0">
                <a:latin typeface="Calibri"/>
                <a:cs typeface="Calibri"/>
              </a:rPr>
              <a:t>4. </a:t>
            </a:r>
            <a:r>
              <a:rPr lang="en-US" sz="1800" b="1" dirty="0">
                <a:latin typeface="Calibri"/>
                <a:cs typeface="Calibri"/>
              </a:rPr>
              <a:t>Model Building</a:t>
            </a:r>
          </a:p>
          <a:p>
            <a:pPr marL="12700">
              <a:lnSpc>
                <a:spcPct val="100000"/>
              </a:lnSpc>
              <a:spcBef>
                <a:spcPts val="100"/>
              </a:spcBef>
            </a:pPr>
            <a:r>
              <a:rPr lang="en-US" sz="1400" b="1" dirty="0">
                <a:latin typeface="Calibri"/>
                <a:cs typeface="Calibri"/>
              </a:rPr>
              <a:t>	Choosing the Model: </a:t>
            </a:r>
            <a:r>
              <a:rPr lang="en-US" sz="1400" dirty="0">
                <a:latin typeface="Calibri"/>
                <a:cs typeface="Calibri"/>
              </a:rPr>
              <a:t>I experimented with different machine learning algorithms, including linear 	regression and neural networks.</a:t>
            </a:r>
          </a:p>
          <a:p>
            <a:pPr marL="12700">
              <a:lnSpc>
                <a:spcPct val="100000"/>
              </a:lnSpc>
              <a:spcBef>
                <a:spcPts val="100"/>
              </a:spcBef>
            </a:pPr>
            <a:r>
              <a:rPr lang="en-US" sz="1400" dirty="0">
                <a:latin typeface="Calibri"/>
                <a:cs typeface="Calibri"/>
              </a:rPr>
              <a:t>	</a:t>
            </a:r>
            <a:r>
              <a:rPr lang="en-US" sz="1400" b="1" dirty="0">
                <a:latin typeface="Calibri"/>
                <a:cs typeface="Calibri"/>
              </a:rPr>
              <a:t>Implementing Models: </a:t>
            </a:r>
            <a:r>
              <a:rPr lang="en-US" sz="1400" dirty="0">
                <a:latin typeface="Calibri"/>
                <a:cs typeface="Calibri"/>
              </a:rPr>
              <a:t>Using </a:t>
            </a:r>
            <a:r>
              <a:rPr lang="en-US" sz="1400" dirty="0" err="1">
                <a:latin typeface="Calibri"/>
                <a:cs typeface="Calibri"/>
              </a:rPr>
              <a:t>Keras</a:t>
            </a:r>
            <a:r>
              <a:rPr lang="en-US" sz="1400" dirty="0">
                <a:latin typeface="Calibri"/>
                <a:cs typeface="Calibri"/>
              </a:rPr>
              <a:t>, I built neural network models. I defined the model 	architecture, compiled the model with appropriate loss functions and optimizers, and trained it 	on the preprocessed data.</a:t>
            </a:r>
          </a:p>
          <a:p>
            <a:pPr marL="12700">
              <a:lnSpc>
                <a:spcPct val="100000"/>
              </a:lnSpc>
              <a:spcBef>
                <a:spcPts val="100"/>
              </a:spcBef>
            </a:pPr>
            <a:r>
              <a:rPr lang="en-US" sz="1800" b="1" dirty="0">
                <a:latin typeface="Calibri"/>
                <a:cs typeface="Calibri"/>
              </a:rPr>
              <a:t>5. Evaluation: </a:t>
            </a:r>
          </a:p>
          <a:p>
            <a:pPr marL="12700">
              <a:lnSpc>
                <a:spcPct val="100000"/>
              </a:lnSpc>
              <a:spcBef>
                <a:spcPts val="100"/>
              </a:spcBef>
            </a:pPr>
            <a:r>
              <a:rPr lang="en-US" b="1" dirty="0">
                <a:latin typeface="Calibri"/>
                <a:cs typeface="Calibri"/>
              </a:rPr>
              <a:t>	</a:t>
            </a:r>
            <a:r>
              <a:rPr lang="en-US" sz="1400" dirty="0">
                <a:latin typeface="Calibri"/>
                <a:cs typeface="Calibri"/>
              </a:rPr>
              <a:t>I evaluated model performance using metrics such as Mean Absolute Error (MAE) for regression 	tasks. I also visualized the model’s predictions versus actual values to assess accuracy.</a:t>
            </a:r>
          </a:p>
          <a:p>
            <a:pPr marL="12700">
              <a:lnSpc>
                <a:spcPct val="100000"/>
              </a:lnSpc>
              <a:spcBef>
                <a:spcPts val="100"/>
              </a:spcBef>
            </a:pPr>
            <a:r>
              <a:rPr lang="en-US" sz="1800" dirty="0">
                <a:latin typeface="Calibri"/>
                <a:cs typeface="Calibri"/>
              </a:rPr>
              <a:t>6. </a:t>
            </a:r>
            <a:r>
              <a:rPr lang="en-US" sz="1800" b="1" dirty="0">
                <a:latin typeface="Calibri"/>
                <a:cs typeface="Calibri"/>
              </a:rPr>
              <a:t>Documentation and Presentation </a:t>
            </a:r>
          </a:p>
          <a:p>
            <a:pPr marL="12700">
              <a:lnSpc>
                <a:spcPct val="100000"/>
              </a:lnSpc>
              <a:spcBef>
                <a:spcPts val="100"/>
              </a:spcBef>
            </a:pPr>
            <a:r>
              <a:rPr lang="en-US" dirty="0">
                <a:latin typeface="Calibri"/>
                <a:cs typeface="Calibri"/>
              </a:rPr>
              <a:t>	</a:t>
            </a:r>
            <a:r>
              <a:rPr lang="en-US" sz="1400" dirty="0">
                <a:latin typeface="Calibri"/>
                <a:cs typeface="Calibri"/>
              </a:rPr>
              <a:t>I documented the entire process, including data collection, preprocessing 	steps, model 	selection, and results. I also created visualizations to present 	my findings and the performance 	of the prediction models to the team.</a:t>
            </a:r>
          </a:p>
          <a:p>
            <a:pPr marL="298450" indent="-285750">
              <a:lnSpc>
                <a:spcPct val="100000"/>
              </a:lnSpc>
              <a:spcBef>
                <a:spcPts val="100"/>
              </a:spcBef>
              <a:buFont typeface="Arial" panose="020B0604020202020204" pitchFamily="34" charset="0"/>
              <a:buChar char="•"/>
            </a:pPr>
            <a:endParaRPr sz="1800" dirty="0">
              <a:latin typeface="Calibri"/>
              <a:cs typeface="Calibri"/>
            </a:endParaRPr>
          </a:p>
        </p:txBody>
      </p:sp>
      <p:sp>
        <p:nvSpPr>
          <p:cNvPr id="4" name="object 3">
            <a:extLst>
              <a:ext uri="{FF2B5EF4-FFF2-40B4-BE49-F238E27FC236}">
                <a16:creationId xmlns:a16="http://schemas.microsoft.com/office/drawing/2014/main" id="{F70F4229-916F-7234-5C32-740420FAFF0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extLst>
      <p:ext uri="{BB962C8B-B14F-4D97-AF65-F5344CB8AC3E}">
        <p14:creationId xmlns:p14="http://schemas.microsoft.com/office/powerpoint/2010/main" val="221206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3825"/>
            <a:ext cx="7827009" cy="512445"/>
          </a:xfrm>
          <a:prstGeom prst="rect">
            <a:avLst/>
          </a:prstGeom>
        </p:spPr>
        <p:txBody>
          <a:bodyPr vert="horz" wrap="square" lIns="0" tIns="12065" rIns="0" bIns="0" rtlCol="0">
            <a:spAutoFit/>
          </a:bodyPr>
          <a:lstStyle/>
          <a:p>
            <a:pPr marL="12700">
              <a:lnSpc>
                <a:spcPct val="100000"/>
              </a:lnSpc>
              <a:spcBef>
                <a:spcPts val="95"/>
              </a:spcBef>
            </a:pPr>
            <a:r>
              <a:rPr sz="3200" spc="-10" dirty="0">
                <a:latin typeface="Cambria"/>
                <a:cs typeface="Cambria"/>
              </a:rPr>
              <a:t>Learning</a:t>
            </a:r>
            <a:r>
              <a:rPr sz="3200" spc="35" dirty="0">
                <a:latin typeface="Cambria"/>
                <a:cs typeface="Cambria"/>
              </a:rPr>
              <a:t> </a:t>
            </a:r>
            <a:r>
              <a:rPr sz="3200" spc="-10" dirty="0">
                <a:latin typeface="Cambria"/>
                <a:cs typeface="Cambria"/>
              </a:rPr>
              <a:t>outcomes</a:t>
            </a:r>
            <a:r>
              <a:rPr sz="3200" spc="5" dirty="0">
                <a:latin typeface="Cambria"/>
                <a:cs typeface="Cambria"/>
              </a:rPr>
              <a:t> </a:t>
            </a:r>
            <a:r>
              <a:rPr sz="3200" spc="-20" dirty="0">
                <a:latin typeface="Cambria"/>
                <a:cs typeface="Cambria"/>
              </a:rPr>
              <a:t>from</a:t>
            </a:r>
            <a:r>
              <a:rPr sz="3200" spc="10" dirty="0">
                <a:latin typeface="Cambria"/>
                <a:cs typeface="Cambria"/>
              </a:rPr>
              <a:t> </a:t>
            </a:r>
            <a:r>
              <a:rPr sz="3200" spc="-15" dirty="0">
                <a:latin typeface="Cambria"/>
                <a:cs typeface="Cambria"/>
              </a:rPr>
              <a:t>the</a:t>
            </a:r>
            <a:r>
              <a:rPr sz="3200" spc="15" dirty="0">
                <a:latin typeface="Cambria"/>
                <a:cs typeface="Cambria"/>
              </a:rPr>
              <a:t> </a:t>
            </a:r>
            <a:r>
              <a:rPr sz="3200" spc="-10" dirty="0">
                <a:latin typeface="Cambria"/>
                <a:cs typeface="Cambria"/>
              </a:rPr>
              <a:t>Internship</a:t>
            </a:r>
            <a:r>
              <a:rPr sz="3200" spc="55" dirty="0">
                <a:latin typeface="Cambria"/>
                <a:cs typeface="Cambria"/>
              </a:rPr>
              <a:t> </a:t>
            </a:r>
            <a:r>
              <a:rPr sz="3200" spc="-25" dirty="0">
                <a:latin typeface="Cambria"/>
                <a:cs typeface="Cambria"/>
              </a:rPr>
              <a:t>work</a:t>
            </a:r>
            <a:endParaRPr sz="3200" dirty="0">
              <a:latin typeface="Cambria"/>
              <a:cs typeface="Cambria"/>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10" dirty="0"/>
              <a:t>6/7/202</a:t>
            </a:r>
            <a:r>
              <a:rPr dirty="0"/>
              <a:t>4</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object 3"/>
          <p:cNvSpPr txBox="1"/>
          <p:nvPr/>
        </p:nvSpPr>
        <p:spPr>
          <a:xfrm>
            <a:off x="258267" y="789508"/>
            <a:ext cx="8693074" cy="5055679"/>
          </a:xfrm>
          <a:prstGeom prst="rect">
            <a:avLst/>
          </a:prstGeom>
        </p:spPr>
        <p:txBody>
          <a:bodyPr vert="horz" wrap="square" lIns="0" tIns="12700" rIns="0" bIns="0" rtlCol="0">
            <a:spAutoFit/>
          </a:bodyPr>
          <a:lstStyle/>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We have successfully developed a weather prediction model for Los Angeles using Python, leveraging powerful libraries like NumPy, pandas, Matplotlib, and </a:t>
            </a:r>
            <a:r>
              <a:rPr lang="en-US" sz="1400" dirty="0" err="1"/>
              <a:t>Keras</a:t>
            </a:r>
            <a:r>
              <a:rPr lang="en-US" sz="1400" dirty="0"/>
              <a:t>. </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This script entails a comprehensive approach to a simple regression task, incorporating data visualization, preprocessing, and the implementation of a neural network. </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This data can be used to Predict the future weather of Los Angeles</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The future scope of the weather prediction model in machine learning holds exciting potential. Integration of more sophisticated algorithms and extensive datasets can enhance the model's accuracy, allowing for precise forecasting even in dynamic climate scenarios. Incorporating real-time data streams and satellite imagery promises to further refine predictions. </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Additionally, advancements in deep learning and neural network architectures may lead to more efficient models capable of capturing intricate atmospheric patterns. </a:t>
            </a:r>
          </a:p>
          <a:p>
            <a:pPr marL="306000" lvl="0" indent="-306000" algn="l" rtl="0">
              <a:lnSpc>
                <a:spcPct val="110000"/>
              </a:lnSpc>
              <a:spcBef>
                <a:spcPts val="1040"/>
              </a:spcBef>
              <a:spcAft>
                <a:spcPts val="0"/>
              </a:spcAft>
              <a:buSzPts val="2024"/>
              <a:buFont typeface="Arial" panose="020B0604020202020204" pitchFamily="34" charset="0"/>
              <a:buChar char="•"/>
            </a:pPr>
            <a:r>
              <a:rPr lang="en-US" sz="1400" dirty="0"/>
              <a:t>Collaborations with meteorological agencies and the integration of emerging technologies like quantum computing could pave the way for unprecedented advancements in weather prediction, offering a more reliable and timely tool for addressing the challenges posed by climate variability.</a:t>
            </a:r>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p:txBody>
      </p:sp>
      <p:sp>
        <p:nvSpPr>
          <p:cNvPr id="4" name="object 3">
            <a:extLst>
              <a:ext uri="{FF2B5EF4-FFF2-40B4-BE49-F238E27FC236}">
                <a16:creationId xmlns:a16="http://schemas.microsoft.com/office/drawing/2014/main" id="{DBB06566-231A-7C6E-3E94-D6C1A58843A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1365</Words>
  <Application>Microsoft Office PowerPoint</Application>
  <PresentationFormat>Custom</PresentationFormat>
  <Paragraphs>123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Google Sans</vt:lpstr>
      <vt:lpstr>Segoe Print</vt:lpstr>
      <vt:lpstr>Office Theme</vt:lpstr>
      <vt:lpstr>Acharya Institute of Technology</vt:lpstr>
      <vt:lpstr>Table of Content:</vt:lpstr>
      <vt:lpstr>PowerPoint Presentation</vt:lpstr>
      <vt:lpstr>Expectation from internship</vt:lpstr>
      <vt:lpstr>Expectation from internship</vt:lpstr>
      <vt:lpstr>Proficiency of Tools &amp; Technology used</vt:lpstr>
      <vt:lpstr>Proficiency of Tools &amp; Technology used</vt:lpstr>
      <vt:lpstr>Proficiency of Tools &amp; Technology used</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Acharya Institute of Technology</dc:title>
  <cp:lastModifiedBy>ANISH KUMAR</cp:lastModifiedBy>
  <cp:revision>4</cp:revision>
  <dcterms:created xsi:type="dcterms:W3CDTF">2024-06-10T12:09:54Z</dcterms:created>
  <dcterms:modified xsi:type="dcterms:W3CDTF">2024-07-13T15:33:53Z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2024-06-07T00:00:00Z</vt:filetime>
  </property>
  <property fmtid="{D5CDD505-2E9C-101B-9397-08002B2CF9AE}" pid="3" name="Creator">
    <vt:lpwstr>Microsoft® PowerPoint® 2016</vt:lpwstr>
  </property>
  <property fmtid="{D5CDD505-2E9C-101B-9397-08002B2CF9AE}" pid="4" name="LastSaved">
    <vt:filetime>2024-06-10T00:00:00Z</vt:filetime>
  </property>
</Properties>
</file>