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20"/>
  </p:notesMasterIdLst>
  <p:handoutMasterIdLst>
    <p:handoutMasterId r:id="rId21"/>
  </p:handoutMasterIdLst>
  <p:sldIdLst>
    <p:sldId id="276" r:id="rId5"/>
    <p:sldId id="277" r:id="rId6"/>
    <p:sldId id="294" r:id="rId7"/>
    <p:sldId id="296" r:id="rId8"/>
    <p:sldId id="295" r:id="rId9"/>
    <p:sldId id="297" r:id="rId10"/>
    <p:sldId id="298" r:id="rId11"/>
    <p:sldId id="299" r:id="rId12"/>
    <p:sldId id="300" r:id="rId13"/>
    <p:sldId id="301" r:id="rId14"/>
    <p:sldId id="305" r:id="rId15"/>
    <p:sldId id="304" r:id="rId16"/>
    <p:sldId id="303" r:id="rId17"/>
    <p:sldId id="307"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66" d="100"/>
          <a:sy n="66" d="100"/>
        </p:scale>
        <p:origin x="780" y="66"/>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10/28/2024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28-10-2024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10/28/2024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10/28/2024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10/28/2024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10/28/2024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C72A86A-7AB7-A752-BDFA-E149B8F8B2B8}"/>
              </a:ext>
            </a:extLst>
          </p:cNvPr>
          <p:cNvSpPr txBox="1"/>
          <p:nvPr/>
        </p:nvSpPr>
        <p:spPr>
          <a:xfrm>
            <a:off x="2496000" y="644485"/>
            <a:ext cx="8280000" cy="646331"/>
          </a:xfrm>
          <a:prstGeom prst="rect">
            <a:avLst/>
          </a:prstGeom>
          <a:noFill/>
        </p:spPr>
        <p:txBody>
          <a:bodyPr wrap="square">
            <a:spAutoFit/>
          </a:bodyPr>
          <a:lstStyle/>
          <a:p>
            <a:r>
              <a:rPr lang="en-US" b="1" dirty="0"/>
              <a:t>Memory</a:t>
            </a:r>
            <a:r>
              <a:rPr lang="en-US" dirty="0"/>
              <a:t>: The memory requirements (both volatile and non-volatile memory) of IoT devices determines the capabilities the device can be armed with</a:t>
            </a:r>
            <a:endParaRPr lang="en-IN" dirty="0"/>
          </a:p>
        </p:txBody>
      </p:sp>
      <p:sp>
        <p:nvSpPr>
          <p:cNvPr id="6" name="TextBox 5">
            <a:extLst>
              <a:ext uri="{FF2B5EF4-FFF2-40B4-BE49-F238E27FC236}">
                <a16:creationId xmlns:a16="http://schemas.microsoft.com/office/drawing/2014/main" id="{BFCC4AEE-31C1-02C4-0F05-73D48DF69DA9}"/>
              </a:ext>
            </a:extLst>
          </p:cNvPr>
          <p:cNvSpPr txBox="1"/>
          <p:nvPr/>
        </p:nvSpPr>
        <p:spPr>
          <a:xfrm>
            <a:off x="2531150" y="1690097"/>
            <a:ext cx="8244849" cy="1200329"/>
          </a:xfrm>
          <a:prstGeom prst="rect">
            <a:avLst/>
          </a:prstGeom>
          <a:noFill/>
        </p:spPr>
        <p:txBody>
          <a:bodyPr wrap="square">
            <a:spAutoFit/>
          </a:bodyPr>
          <a:lstStyle/>
          <a:p>
            <a:r>
              <a:rPr lang="en-US" b="1" dirty="0"/>
              <a:t>Processing power</a:t>
            </a:r>
            <a:r>
              <a:rPr lang="en-US" dirty="0"/>
              <a:t>: As covered in earlier sections, processing power is vital (comparable to memory) in deciding what type of sensors can be accommodated with the IoT device/node, and what processing features can integrate on-site with the IoT device</a:t>
            </a:r>
            <a:endParaRPr lang="en-IN" dirty="0"/>
          </a:p>
        </p:txBody>
      </p:sp>
      <p:sp>
        <p:nvSpPr>
          <p:cNvPr id="9" name="TextBox 8">
            <a:extLst>
              <a:ext uri="{FF2B5EF4-FFF2-40B4-BE49-F238E27FC236}">
                <a16:creationId xmlns:a16="http://schemas.microsoft.com/office/drawing/2014/main" id="{05F2A086-856F-8ED3-2BFE-A814D94895AF}"/>
              </a:ext>
            </a:extLst>
          </p:cNvPr>
          <p:cNvSpPr txBox="1"/>
          <p:nvPr/>
        </p:nvSpPr>
        <p:spPr>
          <a:xfrm>
            <a:off x="2568750" y="3228169"/>
            <a:ext cx="8567250" cy="923330"/>
          </a:xfrm>
          <a:prstGeom prst="rect">
            <a:avLst/>
          </a:prstGeom>
          <a:noFill/>
        </p:spPr>
        <p:txBody>
          <a:bodyPr wrap="square">
            <a:spAutoFit/>
          </a:bodyPr>
          <a:lstStyle/>
          <a:p>
            <a:r>
              <a:rPr lang="en-US" b="1" dirty="0"/>
              <a:t>I/O rating</a:t>
            </a:r>
            <a:r>
              <a:rPr lang="en-US" dirty="0"/>
              <a:t>: The input–output (I/O) rating of IoT device, primarily the processor, is the deciding factor in determining the circuit complexity, energy usage, and requirements for support of various sensing solutions and sensor types</a:t>
            </a:r>
            <a:endParaRPr lang="en-IN" dirty="0"/>
          </a:p>
        </p:txBody>
      </p:sp>
      <p:sp>
        <p:nvSpPr>
          <p:cNvPr id="11" name="TextBox 10">
            <a:extLst>
              <a:ext uri="{FF2B5EF4-FFF2-40B4-BE49-F238E27FC236}">
                <a16:creationId xmlns:a16="http://schemas.microsoft.com/office/drawing/2014/main" id="{141BA90E-8799-EAE1-4516-2D0B65085D17}"/>
              </a:ext>
            </a:extLst>
          </p:cNvPr>
          <p:cNvSpPr txBox="1"/>
          <p:nvPr/>
        </p:nvSpPr>
        <p:spPr>
          <a:xfrm>
            <a:off x="2636688" y="4541339"/>
            <a:ext cx="8139312" cy="923330"/>
          </a:xfrm>
          <a:prstGeom prst="rect">
            <a:avLst/>
          </a:prstGeom>
          <a:noFill/>
        </p:spPr>
        <p:txBody>
          <a:bodyPr wrap="square">
            <a:spAutoFit/>
          </a:bodyPr>
          <a:lstStyle/>
          <a:p>
            <a:r>
              <a:rPr lang="en-US" b="1" dirty="0"/>
              <a:t>Add-ons: </a:t>
            </a:r>
            <a:r>
              <a:rPr lang="en-US" dirty="0"/>
              <a:t>The support of various add-ons a processor or for that matter, an IoT device provides, such as analog to digital conversion (ADC) units, in-built clock circuits, connections to USB and ethernet, inbuilt wireless access capabilities.</a:t>
            </a:r>
            <a:endParaRPr lang="en-IN" dirty="0"/>
          </a:p>
        </p:txBody>
      </p:sp>
    </p:spTree>
    <p:extLst>
      <p:ext uri="{BB962C8B-B14F-4D97-AF65-F5344CB8AC3E}">
        <p14:creationId xmlns:p14="http://schemas.microsoft.com/office/powerpoint/2010/main" val="338154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00607F4-26FD-3C89-401B-35D51FB06AD1}"/>
              </a:ext>
            </a:extLst>
          </p:cNvPr>
          <p:cNvSpPr txBox="1"/>
          <p:nvPr/>
        </p:nvSpPr>
        <p:spPr>
          <a:xfrm>
            <a:off x="2856000" y="549000"/>
            <a:ext cx="6110514" cy="584775"/>
          </a:xfrm>
          <a:prstGeom prst="rect">
            <a:avLst/>
          </a:prstGeom>
          <a:noFill/>
        </p:spPr>
        <p:txBody>
          <a:bodyPr wrap="square">
            <a:spAutoFit/>
          </a:bodyPr>
          <a:lstStyle/>
          <a:p>
            <a:r>
              <a:rPr lang="en-IN" sz="3200" b="1" u="sng" dirty="0"/>
              <a:t>Processing Offloading</a:t>
            </a:r>
          </a:p>
        </p:txBody>
      </p:sp>
      <p:pic>
        <p:nvPicPr>
          <p:cNvPr id="6" name="Picture 5">
            <a:extLst>
              <a:ext uri="{FF2B5EF4-FFF2-40B4-BE49-F238E27FC236}">
                <a16:creationId xmlns:a16="http://schemas.microsoft.com/office/drawing/2014/main" id="{3EAAAAD1-A677-FBBA-3F31-98725A26E0D6}"/>
              </a:ext>
            </a:extLst>
          </p:cNvPr>
          <p:cNvPicPr>
            <a:picLocks noChangeAspect="1"/>
          </p:cNvPicPr>
          <p:nvPr/>
        </p:nvPicPr>
        <p:blipFill>
          <a:blip r:embed="rId3"/>
          <a:stretch>
            <a:fillRect/>
          </a:stretch>
        </p:blipFill>
        <p:spPr>
          <a:xfrm>
            <a:off x="2914206" y="1352956"/>
            <a:ext cx="7501794" cy="4956044"/>
          </a:xfrm>
          <a:prstGeom prst="rect">
            <a:avLst/>
          </a:prstGeom>
        </p:spPr>
      </p:pic>
    </p:spTree>
    <p:extLst>
      <p:ext uri="{BB962C8B-B14F-4D97-AF65-F5344CB8AC3E}">
        <p14:creationId xmlns:p14="http://schemas.microsoft.com/office/powerpoint/2010/main" val="2608681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44C3314-8094-5289-7961-72E37EE63076}"/>
              </a:ext>
            </a:extLst>
          </p:cNvPr>
          <p:cNvSpPr txBox="1"/>
          <p:nvPr/>
        </p:nvSpPr>
        <p:spPr>
          <a:xfrm>
            <a:off x="2772214" y="1001300"/>
            <a:ext cx="8363785" cy="2954655"/>
          </a:xfrm>
          <a:prstGeom prst="rect">
            <a:avLst/>
          </a:prstGeom>
          <a:noFill/>
        </p:spPr>
        <p:txBody>
          <a:bodyPr wrap="square">
            <a:spAutoFit/>
          </a:bodyPr>
          <a:lstStyle/>
          <a:p>
            <a:r>
              <a:rPr lang="en-IN" sz="2400" b="1" u="sng" dirty="0"/>
              <a:t>Processing Offloading</a:t>
            </a:r>
            <a:r>
              <a:rPr lang="en-US" sz="2400" dirty="0"/>
              <a:t> </a:t>
            </a:r>
          </a:p>
          <a:p>
            <a:r>
              <a:rPr lang="en-US" dirty="0"/>
              <a:t>Section on data offloading is divided into three parts: </a:t>
            </a:r>
          </a:p>
          <a:p>
            <a:endParaRPr lang="en-US" dirty="0"/>
          </a:p>
          <a:p>
            <a:pPr marL="342900" indent="-342900">
              <a:buAutoNum type="arabicParenR"/>
            </a:pPr>
            <a:r>
              <a:rPr lang="en-US" dirty="0"/>
              <a:t>offload location (which outlines where all the processing can be offloaded in the IoT architecture), </a:t>
            </a:r>
          </a:p>
          <a:p>
            <a:pPr marL="342900" indent="-342900">
              <a:buAutoNum type="arabicParenR"/>
            </a:pPr>
            <a:endParaRPr lang="en-US" dirty="0"/>
          </a:p>
          <a:p>
            <a:r>
              <a:rPr lang="en-US" dirty="0"/>
              <a:t>2) offload decision making (how to choose where to offload the processing to and by how much), and finally </a:t>
            </a:r>
          </a:p>
          <a:p>
            <a:endParaRPr lang="en-US" dirty="0"/>
          </a:p>
          <a:p>
            <a:r>
              <a:rPr lang="en-US" dirty="0"/>
              <a:t>3) offloading considerations (deciding when to offload)</a:t>
            </a:r>
            <a:endParaRPr lang="en-IN" dirty="0"/>
          </a:p>
        </p:txBody>
      </p:sp>
      <p:sp>
        <p:nvSpPr>
          <p:cNvPr id="6" name="TextBox 5">
            <a:extLst>
              <a:ext uri="{FF2B5EF4-FFF2-40B4-BE49-F238E27FC236}">
                <a16:creationId xmlns:a16="http://schemas.microsoft.com/office/drawing/2014/main" id="{89C6BA0F-9826-CEA2-9B5D-3DAAF34EF1E3}"/>
              </a:ext>
            </a:extLst>
          </p:cNvPr>
          <p:cNvSpPr txBox="1"/>
          <p:nvPr/>
        </p:nvSpPr>
        <p:spPr>
          <a:xfrm>
            <a:off x="2805464" y="3845314"/>
            <a:ext cx="6110514" cy="461665"/>
          </a:xfrm>
          <a:prstGeom prst="rect">
            <a:avLst/>
          </a:prstGeom>
          <a:noFill/>
        </p:spPr>
        <p:txBody>
          <a:bodyPr wrap="square">
            <a:spAutoFit/>
          </a:bodyPr>
          <a:lstStyle/>
          <a:p>
            <a:r>
              <a:rPr lang="en-IN" sz="2400" b="1" dirty="0"/>
              <a:t>1.Offload location</a:t>
            </a:r>
          </a:p>
        </p:txBody>
      </p:sp>
      <p:sp>
        <p:nvSpPr>
          <p:cNvPr id="9" name="TextBox 8">
            <a:extLst>
              <a:ext uri="{FF2B5EF4-FFF2-40B4-BE49-F238E27FC236}">
                <a16:creationId xmlns:a16="http://schemas.microsoft.com/office/drawing/2014/main" id="{F7C7ACE0-B2BE-A2EB-FF2B-40807ED5BF9E}"/>
              </a:ext>
            </a:extLst>
          </p:cNvPr>
          <p:cNvSpPr txBox="1"/>
          <p:nvPr/>
        </p:nvSpPr>
        <p:spPr>
          <a:xfrm>
            <a:off x="3125464" y="4357489"/>
            <a:ext cx="6110514" cy="1569660"/>
          </a:xfrm>
          <a:prstGeom prst="rect">
            <a:avLst/>
          </a:prstGeom>
          <a:noFill/>
        </p:spPr>
        <p:txBody>
          <a:bodyPr wrap="square">
            <a:spAutoFit/>
          </a:bodyPr>
          <a:lstStyle/>
          <a:p>
            <a:pPr marL="285750" indent="-285750">
              <a:buFont typeface="Wingdings" panose="05000000000000000000" pitchFamily="2" charset="2"/>
              <a:buChar char="Ø"/>
            </a:pPr>
            <a:r>
              <a:rPr lang="en-IN" sz="2400" dirty="0"/>
              <a:t>Edge</a:t>
            </a:r>
          </a:p>
          <a:p>
            <a:pPr marL="285750" indent="-285750">
              <a:buFont typeface="Wingdings" panose="05000000000000000000" pitchFamily="2" charset="2"/>
              <a:buChar char="Ø"/>
            </a:pPr>
            <a:r>
              <a:rPr lang="en-IN" sz="2400" dirty="0"/>
              <a:t>Fog</a:t>
            </a:r>
          </a:p>
          <a:p>
            <a:pPr marL="285750" indent="-285750">
              <a:buFont typeface="Wingdings" panose="05000000000000000000" pitchFamily="2" charset="2"/>
              <a:buChar char="Ø"/>
            </a:pPr>
            <a:r>
              <a:rPr lang="en-IN" sz="2400" dirty="0"/>
              <a:t>Remote Server</a:t>
            </a:r>
          </a:p>
          <a:p>
            <a:pPr marL="285750" indent="-285750">
              <a:buFont typeface="Wingdings" panose="05000000000000000000" pitchFamily="2" charset="2"/>
              <a:buChar char="Ø"/>
            </a:pPr>
            <a:r>
              <a:rPr lang="en-IN" sz="2400" dirty="0"/>
              <a:t>Cloud</a:t>
            </a:r>
          </a:p>
        </p:txBody>
      </p:sp>
    </p:spTree>
    <p:extLst>
      <p:ext uri="{BB962C8B-B14F-4D97-AF65-F5344CB8AC3E}">
        <p14:creationId xmlns:p14="http://schemas.microsoft.com/office/powerpoint/2010/main" val="3190896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90DCD119-5E29-DDA3-7FD9-9580D6D02EF7}"/>
              </a:ext>
            </a:extLst>
          </p:cNvPr>
          <p:cNvSpPr txBox="1"/>
          <p:nvPr/>
        </p:nvSpPr>
        <p:spPr>
          <a:xfrm>
            <a:off x="2856000" y="549000"/>
            <a:ext cx="6110514" cy="461665"/>
          </a:xfrm>
          <a:prstGeom prst="rect">
            <a:avLst/>
          </a:prstGeom>
          <a:noFill/>
        </p:spPr>
        <p:txBody>
          <a:bodyPr wrap="square">
            <a:spAutoFit/>
          </a:bodyPr>
          <a:lstStyle/>
          <a:p>
            <a:r>
              <a:rPr lang="en-IN" sz="2400" b="1" dirty="0"/>
              <a:t>2.Offload decision making</a:t>
            </a:r>
          </a:p>
        </p:txBody>
      </p:sp>
      <p:sp>
        <p:nvSpPr>
          <p:cNvPr id="6" name="TextBox 5">
            <a:extLst>
              <a:ext uri="{FF2B5EF4-FFF2-40B4-BE49-F238E27FC236}">
                <a16:creationId xmlns:a16="http://schemas.microsoft.com/office/drawing/2014/main" id="{E0D9D155-66A6-8C4C-7C09-81DA89BD83AF}"/>
              </a:ext>
            </a:extLst>
          </p:cNvPr>
          <p:cNvSpPr txBox="1"/>
          <p:nvPr/>
        </p:nvSpPr>
        <p:spPr>
          <a:xfrm>
            <a:off x="2801435" y="1269000"/>
            <a:ext cx="7920552" cy="1200329"/>
          </a:xfrm>
          <a:prstGeom prst="rect">
            <a:avLst/>
          </a:prstGeom>
          <a:noFill/>
        </p:spPr>
        <p:txBody>
          <a:bodyPr wrap="square">
            <a:spAutoFit/>
          </a:bodyPr>
          <a:lstStyle/>
          <a:p>
            <a:r>
              <a:rPr lang="en-US" b="1" dirty="0"/>
              <a:t>Naive Approach</a:t>
            </a:r>
            <a:r>
              <a:rPr lang="en-US" dirty="0"/>
              <a:t>: This approach is typically a hard approach, without too much decision making. It can be considered as a rule-based approach in which the data </a:t>
            </a:r>
            <a:r>
              <a:rPr lang="en-US" b="1" dirty="0"/>
              <a:t>from IoT devices are offloaded to the nearest location </a:t>
            </a:r>
            <a:r>
              <a:rPr lang="en-US" dirty="0"/>
              <a:t>based on the achievement of certain offload criteria</a:t>
            </a:r>
            <a:endParaRPr lang="en-IN" dirty="0"/>
          </a:p>
        </p:txBody>
      </p:sp>
      <p:sp>
        <p:nvSpPr>
          <p:cNvPr id="9" name="TextBox 8">
            <a:extLst>
              <a:ext uri="{FF2B5EF4-FFF2-40B4-BE49-F238E27FC236}">
                <a16:creationId xmlns:a16="http://schemas.microsoft.com/office/drawing/2014/main" id="{70BCD4CB-F87A-BB53-3D40-4B48522D173C}"/>
              </a:ext>
            </a:extLst>
          </p:cNvPr>
          <p:cNvSpPr txBox="1"/>
          <p:nvPr/>
        </p:nvSpPr>
        <p:spPr>
          <a:xfrm>
            <a:off x="2772670" y="2780550"/>
            <a:ext cx="7838322" cy="2031325"/>
          </a:xfrm>
          <a:prstGeom prst="rect">
            <a:avLst/>
          </a:prstGeom>
          <a:noFill/>
        </p:spPr>
        <p:txBody>
          <a:bodyPr wrap="square">
            <a:spAutoFit/>
          </a:bodyPr>
          <a:lstStyle/>
          <a:p>
            <a:r>
              <a:rPr lang="en-IN" b="1" dirty="0"/>
              <a:t>Bargaining based approach</a:t>
            </a:r>
          </a:p>
          <a:p>
            <a:endParaRPr lang="en-IN" dirty="0"/>
          </a:p>
          <a:p>
            <a:r>
              <a:rPr lang="en-US" dirty="0"/>
              <a:t>Decision making stages, enables the alleviation of network traffic congestion, enhances service </a:t>
            </a:r>
            <a:r>
              <a:rPr lang="en-US" b="1" dirty="0"/>
              <a:t>QoS (quality of service</a:t>
            </a:r>
            <a:r>
              <a:rPr lang="en-US" dirty="0"/>
              <a:t>) parameters such as</a:t>
            </a:r>
            <a:r>
              <a:rPr lang="en-IN" dirty="0"/>
              <a:t> </a:t>
            </a:r>
            <a:r>
              <a:rPr lang="en-US" dirty="0"/>
              <a:t>bandwidth, latencies, and others. At times, while trying to maximize multiple parameters for the whole IoT implementation, in order to provide the most optimal solution or QoS</a:t>
            </a:r>
            <a:endParaRPr lang="en-IN" dirty="0"/>
          </a:p>
        </p:txBody>
      </p:sp>
      <p:sp>
        <p:nvSpPr>
          <p:cNvPr id="11" name="TextBox 10">
            <a:extLst>
              <a:ext uri="{FF2B5EF4-FFF2-40B4-BE49-F238E27FC236}">
                <a16:creationId xmlns:a16="http://schemas.microsoft.com/office/drawing/2014/main" id="{0E8D4FF2-475F-F5D7-CA96-B1539AE3D887}"/>
              </a:ext>
            </a:extLst>
          </p:cNvPr>
          <p:cNvSpPr txBox="1"/>
          <p:nvPr/>
        </p:nvSpPr>
        <p:spPr>
          <a:xfrm>
            <a:off x="2772669" y="4826675"/>
            <a:ext cx="7949317" cy="1477328"/>
          </a:xfrm>
          <a:prstGeom prst="rect">
            <a:avLst/>
          </a:prstGeom>
          <a:noFill/>
        </p:spPr>
        <p:txBody>
          <a:bodyPr wrap="square">
            <a:spAutoFit/>
          </a:bodyPr>
          <a:lstStyle/>
          <a:p>
            <a:r>
              <a:rPr lang="en-US" b="1" dirty="0"/>
              <a:t>Learning based approach</a:t>
            </a:r>
            <a:r>
              <a:rPr lang="en-US" dirty="0"/>
              <a:t>: Unlike the bargaining based approaches, the learning based approaches generally rely on past behavior and trends of data flow through the IoT architecture. The optimization of QoS parameters is pursued by learning from </a:t>
            </a:r>
            <a:r>
              <a:rPr lang="en-US" b="1" dirty="0"/>
              <a:t>historical trends and trying to optimize previous soluti</a:t>
            </a:r>
            <a:r>
              <a:rPr lang="en-US" dirty="0"/>
              <a:t>ons further and enhance the collective behavior of the IoT implementation</a:t>
            </a:r>
            <a:endParaRPr lang="en-IN" dirty="0"/>
          </a:p>
        </p:txBody>
      </p:sp>
    </p:spTree>
    <p:extLst>
      <p:ext uri="{BB962C8B-B14F-4D97-AF65-F5344CB8AC3E}">
        <p14:creationId xmlns:p14="http://schemas.microsoft.com/office/powerpoint/2010/main" val="1398943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BB453A88-3209-BB02-B6C4-0887A352B7EA}"/>
              </a:ext>
            </a:extLst>
          </p:cNvPr>
          <p:cNvSpPr txBox="1"/>
          <p:nvPr/>
        </p:nvSpPr>
        <p:spPr>
          <a:xfrm>
            <a:off x="2856000" y="909000"/>
            <a:ext cx="6110514" cy="461665"/>
          </a:xfrm>
          <a:prstGeom prst="rect">
            <a:avLst/>
          </a:prstGeom>
          <a:noFill/>
        </p:spPr>
        <p:txBody>
          <a:bodyPr wrap="square">
            <a:spAutoFit/>
          </a:bodyPr>
          <a:lstStyle/>
          <a:p>
            <a:r>
              <a:rPr lang="en-IN" sz="2400" b="1" dirty="0"/>
              <a:t>3.Offloading considerations </a:t>
            </a:r>
          </a:p>
        </p:txBody>
      </p:sp>
      <p:sp>
        <p:nvSpPr>
          <p:cNvPr id="6" name="TextBox 5">
            <a:extLst>
              <a:ext uri="{FF2B5EF4-FFF2-40B4-BE49-F238E27FC236}">
                <a16:creationId xmlns:a16="http://schemas.microsoft.com/office/drawing/2014/main" id="{3037D116-7F5D-4829-EFE3-FD97C8574038}"/>
              </a:ext>
            </a:extLst>
          </p:cNvPr>
          <p:cNvSpPr txBox="1"/>
          <p:nvPr/>
        </p:nvSpPr>
        <p:spPr>
          <a:xfrm>
            <a:off x="2830864" y="1666240"/>
            <a:ext cx="8305135" cy="646331"/>
          </a:xfrm>
          <a:prstGeom prst="rect">
            <a:avLst/>
          </a:prstGeom>
          <a:noFill/>
        </p:spPr>
        <p:txBody>
          <a:bodyPr wrap="square">
            <a:spAutoFit/>
          </a:bodyPr>
          <a:lstStyle/>
          <a:p>
            <a:r>
              <a:rPr lang="en-US" b="1" dirty="0"/>
              <a:t>Bandwidth</a:t>
            </a:r>
            <a:r>
              <a:rPr lang="en-US" dirty="0"/>
              <a:t>: </a:t>
            </a:r>
            <a:r>
              <a:rPr lang="en-US" b="1" dirty="0"/>
              <a:t>The maximum amount of data that can be simultaneously </a:t>
            </a:r>
            <a:r>
              <a:rPr lang="en-US" dirty="0"/>
              <a:t>transmitted over the network between two points is the bandwidth of that network</a:t>
            </a:r>
            <a:endParaRPr lang="en-IN" dirty="0"/>
          </a:p>
        </p:txBody>
      </p:sp>
      <p:sp>
        <p:nvSpPr>
          <p:cNvPr id="9" name="TextBox 8">
            <a:extLst>
              <a:ext uri="{FF2B5EF4-FFF2-40B4-BE49-F238E27FC236}">
                <a16:creationId xmlns:a16="http://schemas.microsoft.com/office/drawing/2014/main" id="{1B36BDBA-9C20-3F70-C02B-07D72F2BB709}"/>
              </a:ext>
            </a:extLst>
          </p:cNvPr>
          <p:cNvSpPr txBox="1"/>
          <p:nvPr/>
        </p:nvSpPr>
        <p:spPr>
          <a:xfrm>
            <a:off x="2830865" y="2781031"/>
            <a:ext cx="8368642" cy="369332"/>
          </a:xfrm>
          <a:prstGeom prst="rect">
            <a:avLst/>
          </a:prstGeom>
          <a:noFill/>
        </p:spPr>
        <p:txBody>
          <a:bodyPr wrap="square">
            <a:spAutoFit/>
          </a:bodyPr>
          <a:lstStyle/>
          <a:p>
            <a:r>
              <a:rPr lang="en-US" b="1" dirty="0"/>
              <a:t>Latency</a:t>
            </a:r>
            <a:r>
              <a:rPr lang="en-US" dirty="0"/>
              <a:t>: It is the time </a:t>
            </a:r>
            <a:r>
              <a:rPr lang="en-US" b="1" dirty="0"/>
              <a:t>delay</a:t>
            </a:r>
            <a:r>
              <a:rPr lang="en-US" dirty="0"/>
              <a:t> incurred between the start and completion of an operation</a:t>
            </a:r>
            <a:endParaRPr lang="en-IN" dirty="0"/>
          </a:p>
        </p:txBody>
      </p:sp>
      <p:sp>
        <p:nvSpPr>
          <p:cNvPr id="11" name="TextBox 10">
            <a:extLst>
              <a:ext uri="{FF2B5EF4-FFF2-40B4-BE49-F238E27FC236}">
                <a16:creationId xmlns:a16="http://schemas.microsoft.com/office/drawing/2014/main" id="{24312B13-1CE3-20B9-BD04-FB2BC835AF4A}"/>
              </a:ext>
            </a:extLst>
          </p:cNvPr>
          <p:cNvSpPr txBox="1"/>
          <p:nvPr/>
        </p:nvSpPr>
        <p:spPr>
          <a:xfrm>
            <a:off x="2805463" y="3428998"/>
            <a:ext cx="8305135" cy="369332"/>
          </a:xfrm>
          <a:prstGeom prst="rect">
            <a:avLst/>
          </a:prstGeom>
          <a:noFill/>
        </p:spPr>
        <p:txBody>
          <a:bodyPr wrap="square">
            <a:spAutoFit/>
          </a:bodyPr>
          <a:lstStyle/>
          <a:p>
            <a:r>
              <a:rPr lang="en-US" b="1" dirty="0"/>
              <a:t>Criticality</a:t>
            </a:r>
            <a:r>
              <a:rPr lang="en-US" dirty="0"/>
              <a:t>: It defines the </a:t>
            </a:r>
            <a:r>
              <a:rPr lang="en-US" b="1" dirty="0"/>
              <a:t>importance</a:t>
            </a:r>
            <a:r>
              <a:rPr lang="en-US" dirty="0"/>
              <a:t> of a task being pursued by an IoT application</a:t>
            </a:r>
            <a:endParaRPr lang="en-IN" dirty="0"/>
          </a:p>
        </p:txBody>
      </p:sp>
      <p:sp>
        <p:nvSpPr>
          <p:cNvPr id="13" name="TextBox 12">
            <a:extLst>
              <a:ext uri="{FF2B5EF4-FFF2-40B4-BE49-F238E27FC236}">
                <a16:creationId xmlns:a16="http://schemas.microsoft.com/office/drawing/2014/main" id="{E4FDED57-5D49-457D-4D47-408F81C9A646}"/>
              </a:ext>
            </a:extLst>
          </p:cNvPr>
          <p:cNvSpPr txBox="1"/>
          <p:nvPr/>
        </p:nvSpPr>
        <p:spPr>
          <a:xfrm>
            <a:off x="2872810" y="4076965"/>
            <a:ext cx="7903189" cy="369332"/>
          </a:xfrm>
          <a:prstGeom prst="rect">
            <a:avLst/>
          </a:prstGeom>
          <a:noFill/>
        </p:spPr>
        <p:txBody>
          <a:bodyPr wrap="square">
            <a:spAutoFit/>
          </a:bodyPr>
          <a:lstStyle/>
          <a:p>
            <a:r>
              <a:rPr lang="en-US" b="1" dirty="0"/>
              <a:t>Resources</a:t>
            </a:r>
            <a:r>
              <a:rPr lang="en-US" dirty="0"/>
              <a:t>: It signifies the actual </a:t>
            </a:r>
            <a:r>
              <a:rPr lang="en-US" b="1" dirty="0"/>
              <a:t>capabilities</a:t>
            </a:r>
            <a:r>
              <a:rPr lang="en-US" dirty="0"/>
              <a:t> of an offload location</a:t>
            </a:r>
            <a:endParaRPr lang="en-IN" dirty="0"/>
          </a:p>
        </p:txBody>
      </p:sp>
      <p:sp>
        <p:nvSpPr>
          <p:cNvPr id="16" name="TextBox 15">
            <a:extLst>
              <a:ext uri="{FF2B5EF4-FFF2-40B4-BE49-F238E27FC236}">
                <a16:creationId xmlns:a16="http://schemas.microsoft.com/office/drawing/2014/main" id="{0ECA23AF-0075-5144-ECC5-8A12DFEFEC6A}"/>
              </a:ext>
            </a:extLst>
          </p:cNvPr>
          <p:cNvSpPr txBox="1"/>
          <p:nvPr/>
        </p:nvSpPr>
        <p:spPr>
          <a:xfrm>
            <a:off x="2872810" y="4862046"/>
            <a:ext cx="8623190" cy="923330"/>
          </a:xfrm>
          <a:prstGeom prst="rect">
            <a:avLst/>
          </a:prstGeom>
          <a:noFill/>
        </p:spPr>
        <p:txBody>
          <a:bodyPr wrap="square">
            <a:spAutoFit/>
          </a:bodyPr>
          <a:lstStyle/>
          <a:p>
            <a:r>
              <a:rPr lang="en-US" b="1" dirty="0"/>
              <a:t>Data volume: </a:t>
            </a:r>
            <a:r>
              <a:rPr lang="en-US" dirty="0"/>
              <a:t>The amount of data generated by a source or sources that can be </a:t>
            </a:r>
            <a:r>
              <a:rPr lang="en-US" b="1" dirty="0"/>
              <a:t>simultaneously</a:t>
            </a:r>
            <a:r>
              <a:rPr lang="en-US" dirty="0"/>
              <a:t> </a:t>
            </a:r>
            <a:r>
              <a:rPr lang="en-US" b="1" dirty="0"/>
              <a:t>handled</a:t>
            </a:r>
            <a:r>
              <a:rPr lang="en-US" dirty="0"/>
              <a:t> by the offload location is referred to as its data volume handling capacity</a:t>
            </a:r>
            <a:endParaRPr lang="en-IN" dirty="0"/>
          </a:p>
        </p:txBody>
      </p:sp>
    </p:spTree>
    <p:extLst>
      <p:ext uri="{BB962C8B-B14F-4D97-AF65-F5344CB8AC3E}">
        <p14:creationId xmlns:p14="http://schemas.microsoft.com/office/powerpoint/2010/main" val="3111087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extLst>
      <p:ext uri="{BB962C8B-B14F-4D97-AF65-F5344CB8AC3E}">
        <p14:creationId xmlns:p14="http://schemas.microsoft.com/office/powerpoint/2010/main" val="10060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DEE88E2A-CDFA-F13C-43D1-381F3CC1FDD1}"/>
              </a:ext>
            </a:extLst>
          </p:cNvPr>
          <p:cNvSpPr txBox="1"/>
          <p:nvPr/>
        </p:nvSpPr>
        <p:spPr>
          <a:xfrm>
            <a:off x="3040743" y="909000"/>
            <a:ext cx="6110514" cy="523220"/>
          </a:xfrm>
          <a:prstGeom prst="rect">
            <a:avLst/>
          </a:prstGeom>
          <a:noFill/>
        </p:spPr>
        <p:txBody>
          <a:bodyPr wrap="square">
            <a:spAutoFit/>
          </a:bodyPr>
          <a:lstStyle/>
          <a:p>
            <a:r>
              <a:rPr lang="en-US" sz="2800" b="1" u="sng" dirty="0"/>
              <a:t>IoT Processing Topologies and Types</a:t>
            </a:r>
            <a:endParaRPr lang="en-IN" sz="2800" b="1" u="sng" dirty="0"/>
          </a:p>
        </p:txBody>
      </p:sp>
      <p:sp>
        <p:nvSpPr>
          <p:cNvPr id="7" name="TextBox 6">
            <a:extLst>
              <a:ext uri="{FF2B5EF4-FFF2-40B4-BE49-F238E27FC236}">
                <a16:creationId xmlns:a16="http://schemas.microsoft.com/office/drawing/2014/main" id="{23BAE0E6-876A-4B03-2958-6E21AF9FFD87}"/>
              </a:ext>
            </a:extLst>
          </p:cNvPr>
          <p:cNvSpPr txBox="1"/>
          <p:nvPr/>
        </p:nvSpPr>
        <p:spPr>
          <a:xfrm>
            <a:off x="3040742" y="1806211"/>
            <a:ext cx="8095257" cy="1200329"/>
          </a:xfrm>
          <a:prstGeom prst="rect">
            <a:avLst/>
          </a:prstGeom>
          <a:noFill/>
        </p:spPr>
        <p:txBody>
          <a:bodyPr wrap="square">
            <a:spAutoFit/>
          </a:bodyPr>
          <a:lstStyle/>
          <a:p>
            <a:r>
              <a:rPr lang="en-US" dirty="0"/>
              <a:t>The massive volume of data generated by this huge number of users is further enhanced by the multiple devices utilized by most users. In addition to these data-generating sources, non-human data generation sources such as sensor nodes and automated monitoring systems further add to the data load on the Internet</a:t>
            </a:r>
            <a:endParaRPr lang="en-IN" dirty="0"/>
          </a:p>
        </p:txBody>
      </p:sp>
      <p:sp>
        <p:nvSpPr>
          <p:cNvPr id="11" name="TextBox 10">
            <a:extLst>
              <a:ext uri="{FF2B5EF4-FFF2-40B4-BE49-F238E27FC236}">
                <a16:creationId xmlns:a16="http://schemas.microsoft.com/office/drawing/2014/main" id="{3D4E3597-57CC-2CFD-BF61-5AD054536965}"/>
              </a:ext>
            </a:extLst>
          </p:cNvPr>
          <p:cNvSpPr txBox="1"/>
          <p:nvPr/>
        </p:nvSpPr>
        <p:spPr>
          <a:xfrm>
            <a:off x="3026228" y="3247962"/>
            <a:ext cx="7389772" cy="369332"/>
          </a:xfrm>
          <a:prstGeom prst="rect">
            <a:avLst/>
          </a:prstGeom>
          <a:noFill/>
        </p:spPr>
        <p:txBody>
          <a:bodyPr wrap="square">
            <a:spAutoFit/>
          </a:bodyPr>
          <a:lstStyle/>
          <a:p>
            <a:r>
              <a:rPr lang="en-US" dirty="0"/>
              <a:t> </a:t>
            </a:r>
            <a:endParaRPr lang="en-IN" dirty="0"/>
          </a:p>
        </p:txBody>
      </p:sp>
      <p:pic>
        <p:nvPicPr>
          <p:cNvPr id="13" name="Picture 12">
            <a:extLst>
              <a:ext uri="{FF2B5EF4-FFF2-40B4-BE49-F238E27FC236}">
                <a16:creationId xmlns:a16="http://schemas.microsoft.com/office/drawing/2014/main" id="{EA5C460A-8AC1-DF67-E382-BAFD22277CC9}"/>
              </a:ext>
            </a:extLst>
          </p:cNvPr>
          <p:cNvPicPr>
            <a:picLocks noChangeAspect="1"/>
          </p:cNvPicPr>
          <p:nvPr/>
        </p:nvPicPr>
        <p:blipFill>
          <a:blip r:embed="rId3"/>
          <a:stretch>
            <a:fillRect/>
          </a:stretch>
        </p:blipFill>
        <p:spPr>
          <a:xfrm>
            <a:off x="3525463" y="3247962"/>
            <a:ext cx="6295800" cy="3563660"/>
          </a:xfrm>
          <a:prstGeom prst="rect">
            <a:avLst/>
          </a:prstGeom>
        </p:spPr>
      </p:pic>
    </p:spTree>
    <p:extLst>
      <p:ext uri="{BB962C8B-B14F-4D97-AF65-F5344CB8AC3E}">
        <p14:creationId xmlns:p14="http://schemas.microsoft.com/office/powerpoint/2010/main" val="3603400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A7E6998E-6BB6-2842-92F1-FCAB7A48DB14}"/>
              </a:ext>
            </a:extLst>
          </p:cNvPr>
          <p:cNvSpPr txBox="1"/>
          <p:nvPr/>
        </p:nvSpPr>
        <p:spPr>
          <a:xfrm>
            <a:off x="3143328" y="935492"/>
            <a:ext cx="7632672" cy="1754326"/>
          </a:xfrm>
          <a:prstGeom prst="rect">
            <a:avLst/>
          </a:prstGeom>
          <a:noFill/>
        </p:spPr>
        <p:txBody>
          <a:bodyPr wrap="square">
            <a:spAutoFit/>
          </a:bodyPr>
          <a:lstStyle/>
          <a:p>
            <a:r>
              <a:rPr lang="en-US" dirty="0"/>
              <a:t>Data can be broadly grouped into two types based on how they can be accessed and stored: </a:t>
            </a:r>
          </a:p>
          <a:p>
            <a:endParaRPr lang="en-US" dirty="0"/>
          </a:p>
          <a:p>
            <a:pPr marL="342900" indent="-342900">
              <a:buAutoNum type="arabicParenR"/>
            </a:pPr>
            <a:r>
              <a:rPr lang="en-US" dirty="0"/>
              <a:t>Structured data and </a:t>
            </a:r>
          </a:p>
          <a:p>
            <a:pPr marL="342900" indent="-342900">
              <a:buAutoNum type="arabicParenR"/>
            </a:pPr>
            <a:endParaRPr lang="en-US" dirty="0"/>
          </a:p>
          <a:p>
            <a:pPr marL="342900" indent="-342900">
              <a:buAutoNum type="arabicParenR"/>
            </a:pPr>
            <a:r>
              <a:rPr lang="en-US" dirty="0"/>
              <a:t>Unstructured data</a:t>
            </a:r>
            <a:endParaRPr lang="en-IN" dirty="0"/>
          </a:p>
        </p:txBody>
      </p:sp>
      <p:sp>
        <p:nvSpPr>
          <p:cNvPr id="10" name="TextBox 9">
            <a:extLst>
              <a:ext uri="{FF2B5EF4-FFF2-40B4-BE49-F238E27FC236}">
                <a16:creationId xmlns:a16="http://schemas.microsoft.com/office/drawing/2014/main" id="{98AC19E3-2BF3-B876-1E6E-51C97DBB023A}"/>
              </a:ext>
            </a:extLst>
          </p:cNvPr>
          <p:cNvSpPr txBox="1"/>
          <p:nvPr/>
        </p:nvSpPr>
        <p:spPr>
          <a:xfrm>
            <a:off x="3029714" y="3043503"/>
            <a:ext cx="7746285" cy="923330"/>
          </a:xfrm>
          <a:prstGeom prst="rect">
            <a:avLst/>
          </a:prstGeom>
          <a:noFill/>
        </p:spPr>
        <p:txBody>
          <a:bodyPr wrap="square">
            <a:spAutoFit/>
          </a:bodyPr>
          <a:lstStyle/>
          <a:p>
            <a:r>
              <a:rPr lang="en-US" dirty="0"/>
              <a:t>Structured data are associated with relational database management systems (RDBMS). These are primarily created by using length-limited data fields such as phone numbers, social security numbers, and other such information</a:t>
            </a:r>
            <a:endParaRPr lang="en-IN" dirty="0"/>
          </a:p>
        </p:txBody>
      </p:sp>
      <p:sp>
        <p:nvSpPr>
          <p:cNvPr id="12" name="TextBox 11">
            <a:extLst>
              <a:ext uri="{FF2B5EF4-FFF2-40B4-BE49-F238E27FC236}">
                <a16:creationId xmlns:a16="http://schemas.microsoft.com/office/drawing/2014/main" id="{AC1E208F-53D2-EDF2-684C-3A2BBB2E9535}"/>
              </a:ext>
            </a:extLst>
          </p:cNvPr>
          <p:cNvSpPr txBox="1"/>
          <p:nvPr/>
        </p:nvSpPr>
        <p:spPr>
          <a:xfrm>
            <a:off x="3029714" y="4445230"/>
            <a:ext cx="7386286" cy="923330"/>
          </a:xfrm>
          <a:prstGeom prst="rect">
            <a:avLst/>
          </a:prstGeom>
          <a:noFill/>
        </p:spPr>
        <p:txBody>
          <a:bodyPr wrap="square">
            <a:spAutoFit/>
          </a:bodyPr>
          <a:lstStyle/>
          <a:p>
            <a:r>
              <a:rPr lang="en-US" dirty="0"/>
              <a:t>These data types have no pre-defined structure and can vary according to applications and data-generating sources. Some of the common examples of human-generated unstructured data include text, e-mails, videos, images</a:t>
            </a:r>
            <a:endParaRPr lang="en-IN" dirty="0"/>
          </a:p>
        </p:txBody>
      </p:sp>
    </p:spTree>
    <p:extLst>
      <p:ext uri="{BB962C8B-B14F-4D97-AF65-F5344CB8AC3E}">
        <p14:creationId xmlns:p14="http://schemas.microsoft.com/office/powerpoint/2010/main" val="375832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32394E84-2382-409E-BAF5-19C814F1726A}"/>
              </a:ext>
            </a:extLst>
          </p:cNvPr>
          <p:cNvSpPr txBox="1"/>
          <p:nvPr/>
        </p:nvSpPr>
        <p:spPr>
          <a:xfrm>
            <a:off x="2856000" y="909000"/>
            <a:ext cx="6110514" cy="646331"/>
          </a:xfrm>
          <a:prstGeom prst="rect">
            <a:avLst/>
          </a:prstGeom>
          <a:noFill/>
        </p:spPr>
        <p:txBody>
          <a:bodyPr wrap="square">
            <a:spAutoFit/>
          </a:bodyPr>
          <a:lstStyle/>
          <a:p>
            <a:r>
              <a:rPr lang="en-US" sz="3600" u="sng" dirty="0"/>
              <a:t>Importance of Processing in IoT</a:t>
            </a:r>
            <a:endParaRPr lang="en-IN" sz="3600" u="sng" dirty="0"/>
          </a:p>
        </p:txBody>
      </p:sp>
      <p:sp>
        <p:nvSpPr>
          <p:cNvPr id="9" name="TextBox 8">
            <a:extLst>
              <a:ext uri="{FF2B5EF4-FFF2-40B4-BE49-F238E27FC236}">
                <a16:creationId xmlns:a16="http://schemas.microsoft.com/office/drawing/2014/main" id="{C24C453F-F742-3AE7-AF53-4FDB284E0353}"/>
              </a:ext>
            </a:extLst>
          </p:cNvPr>
          <p:cNvSpPr txBox="1"/>
          <p:nvPr/>
        </p:nvSpPr>
        <p:spPr>
          <a:xfrm>
            <a:off x="3029715" y="1795442"/>
            <a:ext cx="6110514" cy="923330"/>
          </a:xfrm>
          <a:prstGeom prst="rect">
            <a:avLst/>
          </a:prstGeom>
          <a:noFill/>
        </p:spPr>
        <p:txBody>
          <a:bodyPr wrap="square">
            <a:spAutoFit/>
          </a:bodyPr>
          <a:lstStyle/>
          <a:p>
            <a:r>
              <a:rPr lang="en-US" dirty="0"/>
              <a:t>This necessity has become even more crucial with the rapid advancements in IoT, which is laying enormous pressure on the existing network infrastructure globally</a:t>
            </a:r>
            <a:endParaRPr lang="en-IN" dirty="0"/>
          </a:p>
        </p:txBody>
      </p:sp>
      <p:sp>
        <p:nvSpPr>
          <p:cNvPr id="11" name="TextBox 10">
            <a:extLst>
              <a:ext uri="{FF2B5EF4-FFF2-40B4-BE49-F238E27FC236}">
                <a16:creationId xmlns:a16="http://schemas.microsoft.com/office/drawing/2014/main" id="{B3EEF013-F786-1234-1F2B-EBAB072A2CCE}"/>
              </a:ext>
            </a:extLst>
          </p:cNvPr>
          <p:cNvSpPr txBox="1"/>
          <p:nvPr/>
        </p:nvSpPr>
        <p:spPr>
          <a:xfrm>
            <a:off x="3026227" y="3109463"/>
            <a:ext cx="7695759" cy="3693319"/>
          </a:xfrm>
          <a:prstGeom prst="rect">
            <a:avLst/>
          </a:prstGeom>
          <a:noFill/>
        </p:spPr>
        <p:txBody>
          <a:bodyPr wrap="square">
            <a:spAutoFit/>
          </a:bodyPr>
          <a:lstStyle/>
          <a:p>
            <a:pPr marL="342900" indent="-342900">
              <a:buAutoNum type="arabicParenR"/>
            </a:pPr>
            <a:r>
              <a:rPr lang="en-US" b="1" dirty="0"/>
              <a:t>Very time critical</a:t>
            </a:r>
            <a:r>
              <a:rPr lang="en-US" dirty="0"/>
              <a:t>, - Data from sources such as flight control systems. very low threshold of processing latency, typically in the range of a few milliseconds</a:t>
            </a:r>
          </a:p>
          <a:p>
            <a:pPr marL="342900" indent="-342900">
              <a:buAutoNum type="arabicParenR"/>
            </a:pPr>
            <a:endParaRPr lang="en-US" dirty="0"/>
          </a:p>
          <a:p>
            <a:pPr marL="342900" indent="-342900">
              <a:buAutoNum type="arabicParenR"/>
            </a:pPr>
            <a:r>
              <a:rPr lang="en-US" b="1" dirty="0"/>
              <a:t>Time critical</a:t>
            </a:r>
            <a:endParaRPr lang="en-US" dirty="0"/>
          </a:p>
          <a:p>
            <a:r>
              <a:rPr lang="en-US" dirty="0"/>
              <a:t>sources such as vehicles, traffic, machine systems, smart home systems, surveillance systems, and others, which can tolerate a latency of a few seconds fall in this category</a:t>
            </a:r>
          </a:p>
          <a:p>
            <a:endParaRPr lang="en-US" dirty="0"/>
          </a:p>
          <a:p>
            <a:r>
              <a:rPr lang="en-US" dirty="0"/>
              <a:t>3) </a:t>
            </a:r>
            <a:r>
              <a:rPr lang="en-US" b="1" dirty="0"/>
              <a:t>Normal</a:t>
            </a:r>
            <a:r>
              <a:rPr lang="en-US" dirty="0"/>
              <a:t>. </a:t>
            </a:r>
          </a:p>
          <a:p>
            <a:r>
              <a:rPr lang="en-US" dirty="0"/>
              <a:t>data-sensitive domains such as agriculture, environmental monitoring, and others</a:t>
            </a:r>
          </a:p>
          <a:p>
            <a:endParaRPr lang="en-IN" dirty="0"/>
          </a:p>
        </p:txBody>
      </p:sp>
    </p:spTree>
    <p:extLst>
      <p:ext uri="{BB962C8B-B14F-4D97-AF65-F5344CB8AC3E}">
        <p14:creationId xmlns:p14="http://schemas.microsoft.com/office/powerpoint/2010/main" val="350254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EDAC739-0267-6331-576D-DEDB7297A352}"/>
              </a:ext>
            </a:extLst>
          </p:cNvPr>
          <p:cNvSpPr txBox="1"/>
          <p:nvPr/>
        </p:nvSpPr>
        <p:spPr>
          <a:xfrm>
            <a:off x="2602263" y="549000"/>
            <a:ext cx="6110514" cy="461665"/>
          </a:xfrm>
          <a:prstGeom prst="rect">
            <a:avLst/>
          </a:prstGeom>
          <a:noFill/>
        </p:spPr>
        <p:txBody>
          <a:bodyPr wrap="square">
            <a:spAutoFit/>
          </a:bodyPr>
          <a:lstStyle/>
          <a:p>
            <a:r>
              <a:rPr lang="en-IN" sz="2400" b="1" u="sng" dirty="0"/>
              <a:t>Processing Topologies</a:t>
            </a:r>
          </a:p>
        </p:txBody>
      </p:sp>
      <p:sp>
        <p:nvSpPr>
          <p:cNvPr id="6" name="TextBox 5">
            <a:extLst>
              <a:ext uri="{FF2B5EF4-FFF2-40B4-BE49-F238E27FC236}">
                <a16:creationId xmlns:a16="http://schemas.microsoft.com/office/drawing/2014/main" id="{6612D83D-EAEE-D00D-6407-96F2BDCB9500}"/>
              </a:ext>
            </a:extLst>
          </p:cNvPr>
          <p:cNvSpPr txBox="1"/>
          <p:nvPr/>
        </p:nvSpPr>
        <p:spPr>
          <a:xfrm>
            <a:off x="3067373" y="1474470"/>
            <a:ext cx="6110514" cy="2369880"/>
          </a:xfrm>
          <a:prstGeom prst="rect">
            <a:avLst/>
          </a:prstGeom>
          <a:noFill/>
        </p:spPr>
        <p:txBody>
          <a:bodyPr wrap="square">
            <a:spAutoFit/>
          </a:bodyPr>
          <a:lstStyle/>
          <a:p>
            <a:r>
              <a:rPr lang="en-IN" sz="2000" b="1" dirty="0"/>
              <a:t>1.On-site processing</a:t>
            </a:r>
          </a:p>
          <a:p>
            <a:endParaRPr lang="en-IN" sz="2000" b="1" dirty="0"/>
          </a:p>
          <a:p>
            <a:r>
              <a:rPr lang="en-US" dirty="0"/>
              <a:t>As evident from the name, the on-site processing topology signifies that the data is processed at the source itself. This is crucial in applications that have a very low tolerance for latencies.</a:t>
            </a:r>
          </a:p>
          <a:p>
            <a:endParaRPr lang="en-US" dirty="0"/>
          </a:p>
          <a:p>
            <a:endParaRPr lang="en-IN" dirty="0"/>
          </a:p>
        </p:txBody>
      </p:sp>
      <p:pic>
        <p:nvPicPr>
          <p:cNvPr id="9" name="Picture 8">
            <a:extLst>
              <a:ext uri="{FF2B5EF4-FFF2-40B4-BE49-F238E27FC236}">
                <a16:creationId xmlns:a16="http://schemas.microsoft.com/office/drawing/2014/main" id="{CD3583F6-79CA-6CA7-CA18-62FE5576679D}"/>
              </a:ext>
            </a:extLst>
          </p:cNvPr>
          <p:cNvPicPr>
            <a:picLocks noChangeAspect="1"/>
          </p:cNvPicPr>
          <p:nvPr/>
        </p:nvPicPr>
        <p:blipFill>
          <a:blip r:embed="rId3"/>
          <a:stretch>
            <a:fillRect/>
          </a:stretch>
        </p:blipFill>
        <p:spPr>
          <a:xfrm>
            <a:off x="3014113" y="3428998"/>
            <a:ext cx="7763958" cy="3229426"/>
          </a:xfrm>
          <a:prstGeom prst="rect">
            <a:avLst/>
          </a:prstGeom>
        </p:spPr>
      </p:pic>
    </p:spTree>
    <p:extLst>
      <p:ext uri="{BB962C8B-B14F-4D97-AF65-F5344CB8AC3E}">
        <p14:creationId xmlns:p14="http://schemas.microsoft.com/office/powerpoint/2010/main" val="4200505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91C80E9-C01C-4928-965E-E4AC6B8AC742}"/>
              </a:ext>
            </a:extLst>
          </p:cNvPr>
          <p:cNvSpPr txBox="1"/>
          <p:nvPr/>
        </p:nvSpPr>
        <p:spPr>
          <a:xfrm>
            <a:off x="2855999" y="909000"/>
            <a:ext cx="7865987" cy="3785652"/>
          </a:xfrm>
          <a:prstGeom prst="rect">
            <a:avLst/>
          </a:prstGeom>
          <a:noFill/>
        </p:spPr>
        <p:txBody>
          <a:bodyPr wrap="square">
            <a:spAutoFit/>
          </a:bodyPr>
          <a:lstStyle/>
          <a:p>
            <a:r>
              <a:rPr lang="en-IN" sz="2400" b="1" u="sng" dirty="0"/>
              <a:t>2.Off-site processing </a:t>
            </a:r>
          </a:p>
          <a:p>
            <a:r>
              <a:rPr lang="en-US" sz="2400" dirty="0"/>
              <a:t>The off-site processing paradigm, as opposed to the on-site processing paradigms, allows for latencies (due to processing or network latencies); it is significantly cheaper than on-site processing topologies</a:t>
            </a:r>
          </a:p>
          <a:p>
            <a:endParaRPr lang="en-US" sz="2400" b="1" u="sng" dirty="0"/>
          </a:p>
          <a:p>
            <a:r>
              <a:rPr lang="en-US" sz="2400" dirty="0"/>
              <a:t>In the off-site topology, the data from these sensor nodes (data generating sources) is transmitted either to a remote location (which can either be a server or a cloud) or to multiple processing nodes</a:t>
            </a:r>
            <a:endParaRPr lang="en-IN" sz="2400" b="1" u="sng" dirty="0"/>
          </a:p>
        </p:txBody>
      </p:sp>
    </p:spTree>
    <p:extLst>
      <p:ext uri="{BB962C8B-B14F-4D97-AF65-F5344CB8AC3E}">
        <p14:creationId xmlns:p14="http://schemas.microsoft.com/office/powerpoint/2010/main" val="204468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8CA22EF-CDA7-EB90-0C1A-00265C7CB1EB}"/>
              </a:ext>
            </a:extLst>
          </p:cNvPr>
          <p:cNvSpPr txBox="1"/>
          <p:nvPr/>
        </p:nvSpPr>
        <p:spPr>
          <a:xfrm>
            <a:off x="2622263" y="549000"/>
            <a:ext cx="6110514" cy="523220"/>
          </a:xfrm>
          <a:prstGeom prst="rect">
            <a:avLst/>
          </a:prstGeom>
          <a:noFill/>
        </p:spPr>
        <p:txBody>
          <a:bodyPr wrap="square">
            <a:spAutoFit/>
          </a:bodyPr>
          <a:lstStyle/>
          <a:p>
            <a:r>
              <a:rPr lang="en-IN" sz="2800" b="1" dirty="0"/>
              <a:t>2.1.Remote processing</a:t>
            </a:r>
          </a:p>
        </p:txBody>
      </p:sp>
      <p:sp>
        <p:nvSpPr>
          <p:cNvPr id="6" name="TextBox 5">
            <a:extLst>
              <a:ext uri="{FF2B5EF4-FFF2-40B4-BE49-F238E27FC236}">
                <a16:creationId xmlns:a16="http://schemas.microsoft.com/office/drawing/2014/main" id="{D1547738-362C-A101-7850-9A0D96C5CC1A}"/>
              </a:ext>
            </a:extLst>
          </p:cNvPr>
          <p:cNvSpPr txBox="1"/>
          <p:nvPr/>
        </p:nvSpPr>
        <p:spPr>
          <a:xfrm>
            <a:off x="2790305" y="1072220"/>
            <a:ext cx="7931682" cy="1200329"/>
          </a:xfrm>
          <a:prstGeom prst="rect">
            <a:avLst/>
          </a:prstGeom>
          <a:noFill/>
        </p:spPr>
        <p:txBody>
          <a:bodyPr wrap="square">
            <a:spAutoFit/>
          </a:bodyPr>
          <a:lstStyle/>
          <a:p>
            <a:r>
              <a:rPr lang="en-US" dirty="0"/>
              <a:t>This is one of the most common processing topologies prevalent in present-day IoT solutions. It encompasses sensing of data by various sensor nodes; the data is then forwarded to a remote server or a cloud-based infrastructure for further processing and analytics</a:t>
            </a:r>
            <a:endParaRPr lang="en-IN" dirty="0"/>
          </a:p>
        </p:txBody>
      </p:sp>
      <p:pic>
        <p:nvPicPr>
          <p:cNvPr id="13" name="Picture 12">
            <a:extLst>
              <a:ext uri="{FF2B5EF4-FFF2-40B4-BE49-F238E27FC236}">
                <a16:creationId xmlns:a16="http://schemas.microsoft.com/office/drawing/2014/main" id="{2669E3A1-22C7-B7BF-F979-803B6DDBECD2}"/>
              </a:ext>
            </a:extLst>
          </p:cNvPr>
          <p:cNvPicPr>
            <a:picLocks noChangeAspect="1"/>
          </p:cNvPicPr>
          <p:nvPr/>
        </p:nvPicPr>
        <p:blipFill>
          <a:blip r:embed="rId3"/>
          <a:stretch>
            <a:fillRect/>
          </a:stretch>
        </p:blipFill>
        <p:spPr>
          <a:xfrm>
            <a:off x="2591513" y="2651169"/>
            <a:ext cx="7821116" cy="2495898"/>
          </a:xfrm>
          <a:prstGeom prst="rect">
            <a:avLst/>
          </a:prstGeom>
        </p:spPr>
      </p:pic>
    </p:spTree>
    <p:extLst>
      <p:ext uri="{BB962C8B-B14F-4D97-AF65-F5344CB8AC3E}">
        <p14:creationId xmlns:p14="http://schemas.microsoft.com/office/powerpoint/2010/main" val="136755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9" name="TextBox 8">
            <a:extLst>
              <a:ext uri="{FF2B5EF4-FFF2-40B4-BE49-F238E27FC236}">
                <a16:creationId xmlns:a16="http://schemas.microsoft.com/office/drawing/2014/main" id="{CEC0E41D-0728-B5A9-399F-6F0CEEDD90FC}"/>
              </a:ext>
            </a:extLst>
          </p:cNvPr>
          <p:cNvSpPr txBox="1"/>
          <p:nvPr/>
        </p:nvSpPr>
        <p:spPr>
          <a:xfrm>
            <a:off x="2445463" y="549000"/>
            <a:ext cx="6110514" cy="523220"/>
          </a:xfrm>
          <a:prstGeom prst="rect">
            <a:avLst/>
          </a:prstGeom>
          <a:noFill/>
        </p:spPr>
        <p:txBody>
          <a:bodyPr wrap="square">
            <a:spAutoFit/>
          </a:bodyPr>
          <a:lstStyle/>
          <a:p>
            <a:r>
              <a:rPr lang="en-IN" sz="2800" b="1" dirty="0"/>
              <a:t>2.2 Collaborative processing</a:t>
            </a:r>
          </a:p>
        </p:txBody>
      </p:sp>
      <p:sp>
        <p:nvSpPr>
          <p:cNvPr id="11" name="TextBox 10">
            <a:extLst>
              <a:ext uri="{FF2B5EF4-FFF2-40B4-BE49-F238E27FC236}">
                <a16:creationId xmlns:a16="http://schemas.microsoft.com/office/drawing/2014/main" id="{4E24E74D-7665-2BB9-C6A3-201B8DAEBD5D}"/>
              </a:ext>
            </a:extLst>
          </p:cNvPr>
          <p:cNvSpPr txBox="1"/>
          <p:nvPr/>
        </p:nvSpPr>
        <p:spPr>
          <a:xfrm>
            <a:off x="2644901" y="1072220"/>
            <a:ext cx="8442071" cy="1200329"/>
          </a:xfrm>
          <a:prstGeom prst="rect">
            <a:avLst/>
          </a:prstGeom>
          <a:noFill/>
        </p:spPr>
        <p:txBody>
          <a:bodyPr wrap="square">
            <a:spAutoFit/>
          </a:bodyPr>
          <a:lstStyle/>
          <a:p>
            <a:r>
              <a:rPr lang="en-US" dirty="0"/>
              <a:t>This processing topology typically finds use in scenarios with limited or no network connectivity, especially systems lacking a backbone network. Additionally, this topology can be quite economical for large-scale deployments spread over vast areas, where providing networked access to a remote infrastructure is not viable.</a:t>
            </a:r>
            <a:endParaRPr lang="en-IN" dirty="0"/>
          </a:p>
        </p:txBody>
      </p:sp>
      <p:pic>
        <p:nvPicPr>
          <p:cNvPr id="3" name="Picture 2">
            <a:extLst>
              <a:ext uri="{FF2B5EF4-FFF2-40B4-BE49-F238E27FC236}">
                <a16:creationId xmlns:a16="http://schemas.microsoft.com/office/drawing/2014/main" id="{E298907E-02EB-2FDE-A7A6-4BCF9AFBBD59}"/>
              </a:ext>
            </a:extLst>
          </p:cNvPr>
          <p:cNvPicPr>
            <a:picLocks noChangeAspect="1"/>
          </p:cNvPicPr>
          <p:nvPr/>
        </p:nvPicPr>
        <p:blipFill>
          <a:blip r:embed="rId3"/>
          <a:stretch>
            <a:fillRect/>
          </a:stretch>
        </p:blipFill>
        <p:spPr>
          <a:xfrm>
            <a:off x="2531288" y="2270102"/>
            <a:ext cx="7992590" cy="4439270"/>
          </a:xfrm>
          <a:prstGeom prst="rect">
            <a:avLst/>
          </a:prstGeom>
        </p:spPr>
      </p:pic>
    </p:spTree>
    <p:extLst>
      <p:ext uri="{BB962C8B-B14F-4D97-AF65-F5344CB8AC3E}">
        <p14:creationId xmlns:p14="http://schemas.microsoft.com/office/powerpoint/2010/main" val="33203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4" name="TextBox 3">
            <a:extLst>
              <a:ext uri="{FF2B5EF4-FFF2-40B4-BE49-F238E27FC236}">
                <a16:creationId xmlns:a16="http://schemas.microsoft.com/office/drawing/2014/main" id="{D6AE0E48-52B5-8B8F-1817-B00A55661A8F}"/>
              </a:ext>
            </a:extLst>
          </p:cNvPr>
          <p:cNvSpPr txBox="1"/>
          <p:nvPr/>
        </p:nvSpPr>
        <p:spPr>
          <a:xfrm>
            <a:off x="2856000" y="909000"/>
            <a:ext cx="7560000" cy="523220"/>
          </a:xfrm>
          <a:prstGeom prst="rect">
            <a:avLst/>
          </a:prstGeom>
          <a:noFill/>
        </p:spPr>
        <p:txBody>
          <a:bodyPr wrap="square">
            <a:spAutoFit/>
          </a:bodyPr>
          <a:lstStyle/>
          <a:p>
            <a:r>
              <a:rPr lang="en-US" sz="2800" b="1" u="sng" dirty="0"/>
              <a:t>IoT Device Design and Selection Considerations</a:t>
            </a:r>
            <a:endParaRPr lang="en-IN" sz="2800" b="1" u="sng" dirty="0"/>
          </a:p>
        </p:txBody>
      </p:sp>
      <p:sp>
        <p:nvSpPr>
          <p:cNvPr id="7" name="TextBox 6">
            <a:extLst>
              <a:ext uri="{FF2B5EF4-FFF2-40B4-BE49-F238E27FC236}">
                <a16:creationId xmlns:a16="http://schemas.microsoft.com/office/drawing/2014/main" id="{AF19D453-50DE-6DF5-E03E-C80A4ED6A737}"/>
              </a:ext>
            </a:extLst>
          </p:cNvPr>
          <p:cNvSpPr txBox="1"/>
          <p:nvPr/>
        </p:nvSpPr>
        <p:spPr>
          <a:xfrm>
            <a:off x="2751450" y="1666240"/>
            <a:ext cx="8384550" cy="1477328"/>
          </a:xfrm>
          <a:prstGeom prst="rect">
            <a:avLst/>
          </a:prstGeom>
          <a:noFill/>
        </p:spPr>
        <p:txBody>
          <a:bodyPr wrap="square">
            <a:spAutoFit/>
          </a:bodyPr>
          <a:lstStyle/>
          <a:p>
            <a:r>
              <a:rPr lang="en-US" dirty="0"/>
              <a:t>This selection is governed by many parameters that affect the usability, design, and affordability of the designed IoT sensing and processing solution</a:t>
            </a:r>
          </a:p>
          <a:p>
            <a:endParaRPr lang="en-US" dirty="0"/>
          </a:p>
          <a:p>
            <a:r>
              <a:rPr lang="en-US" dirty="0"/>
              <a:t> The main factor governing the IoT device design and selection for various applications is the processor. However, the other important considerations are as follows</a:t>
            </a:r>
            <a:endParaRPr lang="en-IN" dirty="0"/>
          </a:p>
        </p:txBody>
      </p:sp>
      <p:sp>
        <p:nvSpPr>
          <p:cNvPr id="12" name="TextBox 11">
            <a:extLst>
              <a:ext uri="{FF2B5EF4-FFF2-40B4-BE49-F238E27FC236}">
                <a16:creationId xmlns:a16="http://schemas.microsoft.com/office/drawing/2014/main" id="{9B6084D7-55C7-EDC5-5ECA-7310FC03B8B7}"/>
              </a:ext>
            </a:extLst>
          </p:cNvPr>
          <p:cNvSpPr txBox="1"/>
          <p:nvPr/>
        </p:nvSpPr>
        <p:spPr>
          <a:xfrm>
            <a:off x="2856000" y="3482431"/>
            <a:ext cx="7560000" cy="646331"/>
          </a:xfrm>
          <a:prstGeom prst="rect">
            <a:avLst/>
          </a:prstGeom>
          <a:noFill/>
        </p:spPr>
        <p:txBody>
          <a:bodyPr wrap="square">
            <a:spAutoFit/>
          </a:bodyPr>
          <a:lstStyle/>
          <a:p>
            <a:r>
              <a:rPr lang="en-US" b="1" dirty="0"/>
              <a:t>Size</a:t>
            </a:r>
            <a:r>
              <a:rPr lang="en-US" dirty="0"/>
              <a:t>: This is one of the crucial factors for deciding the form factor and the energy consumption of a sensor node</a:t>
            </a:r>
            <a:endParaRPr lang="en-IN" dirty="0"/>
          </a:p>
        </p:txBody>
      </p:sp>
      <p:sp>
        <p:nvSpPr>
          <p:cNvPr id="15" name="TextBox 14">
            <a:extLst>
              <a:ext uri="{FF2B5EF4-FFF2-40B4-BE49-F238E27FC236}">
                <a16:creationId xmlns:a16="http://schemas.microsoft.com/office/drawing/2014/main" id="{C9640628-BDEA-71F4-E6FE-89FD5124A873}"/>
              </a:ext>
            </a:extLst>
          </p:cNvPr>
          <p:cNvSpPr txBox="1"/>
          <p:nvPr/>
        </p:nvSpPr>
        <p:spPr>
          <a:xfrm>
            <a:off x="2860662" y="4360854"/>
            <a:ext cx="7555337" cy="923330"/>
          </a:xfrm>
          <a:prstGeom prst="rect">
            <a:avLst/>
          </a:prstGeom>
          <a:noFill/>
        </p:spPr>
        <p:txBody>
          <a:bodyPr wrap="square">
            <a:spAutoFit/>
          </a:bodyPr>
          <a:lstStyle/>
          <a:p>
            <a:r>
              <a:rPr lang="en-US" b="1" dirty="0"/>
              <a:t>Energy</a:t>
            </a:r>
            <a:r>
              <a:rPr lang="en-US" dirty="0"/>
              <a:t>: The energy requirements of a processor is the most important deciding factor in designing IoT-based sensing solutions. Higher the energy requirements, higher is the energy source (battery) replacement frequency.</a:t>
            </a:r>
            <a:endParaRPr lang="en-IN" dirty="0"/>
          </a:p>
        </p:txBody>
      </p:sp>
      <p:sp>
        <p:nvSpPr>
          <p:cNvPr id="17" name="TextBox 16">
            <a:extLst>
              <a:ext uri="{FF2B5EF4-FFF2-40B4-BE49-F238E27FC236}">
                <a16:creationId xmlns:a16="http://schemas.microsoft.com/office/drawing/2014/main" id="{8F0C75AD-8EF5-07D7-8885-71F241E2101B}"/>
              </a:ext>
            </a:extLst>
          </p:cNvPr>
          <p:cNvSpPr txBox="1"/>
          <p:nvPr/>
        </p:nvSpPr>
        <p:spPr>
          <a:xfrm>
            <a:off x="2835770" y="5609621"/>
            <a:ext cx="7580229" cy="646331"/>
          </a:xfrm>
          <a:prstGeom prst="rect">
            <a:avLst/>
          </a:prstGeom>
          <a:noFill/>
        </p:spPr>
        <p:txBody>
          <a:bodyPr wrap="square">
            <a:spAutoFit/>
          </a:bodyPr>
          <a:lstStyle/>
          <a:p>
            <a:r>
              <a:rPr lang="en-US" b="1" dirty="0"/>
              <a:t>Cost</a:t>
            </a:r>
            <a:r>
              <a:rPr lang="en-US" dirty="0"/>
              <a:t>: The cost of a processor, besides the cost of sensors, is the driving force in deciding the density of deployment of sensor nodes for IoT-based solutions.</a:t>
            </a:r>
            <a:endParaRPr lang="en-IN" dirty="0"/>
          </a:p>
        </p:txBody>
      </p:sp>
    </p:spTree>
    <p:extLst>
      <p:ext uri="{BB962C8B-B14F-4D97-AF65-F5344CB8AC3E}">
        <p14:creationId xmlns:p14="http://schemas.microsoft.com/office/powerpoint/2010/main" val="273919760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9341</TotalTime>
  <Words>1180</Words>
  <Application>Microsoft Office PowerPoint</Application>
  <PresentationFormat>Widescreen</PresentationFormat>
  <Paragraphs>83</Paragraphs>
  <Slides>15</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15</vt:i4>
      </vt:variant>
    </vt:vector>
  </HeadingPairs>
  <TitlesOfParts>
    <vt:vector size="24" baseType="lpstr">
      <vt:lpstr>Arial</vt:lpstr>
      <vt:lpstr>Calibri</vt:lpstr>
      <vt:lpstr>Calibri Light</vt:lpstr>
      <vt:lpstr>Futura Cyrillic Book</vt:lpstr>
      <vt:lpstr>Wingdings</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Gururaj P</cp:lastModifiedBy>
  <cp:revision>102</cp:revision>
  <dcterms:created xsi:type="dcterms:W3CDTF">2021-09-07T04:22:00Z</dcterms:created>
  <dcterms:modified xsi:type="dcterms:W3CDTF">2024-10-28T04:01:49Z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