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31"/>
  </p:notesMasterIdLst>
  <p:handoutMasterIdLst>
    <p:handoutMasterId r:id="rId32"/>
  </p:handoutMasterIdLst>
  <p:sldIdLst>
    <p:sldId id="300" r:id="rId6"/>
    <p:sldId id="257" r:id="rId7"/>
    <p:sldId id="281" r:id="rId8"/>
    <p:sldId id="302" r:id="rId9"/>
    <p:sldId id="303" r:id="rId10"/>
    <p:sldId id="304" r:id="rId11"/>
    <p:sldId id="305" r:id="rId12"/>
    <p:sldId id="306" r:id="rId13"/>
    <p:sldId id="284" r:id="rId14"/>
    <p:sldId id="285" r:id="rId15"/>
    <p:sldId id="286" r:id="rId16"/>
    <p:sldId id="307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287" r:id="rId27"/>
    <p:sldId id="290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8E01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5" d="100"/>
          <a:sy n="85" d="100"/>
        </p:scale>
        <p:origin x="456" y="6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JI RANJAN" userId="5631fd4b669e4aa4" providerId="LiveId" clId="{141A780E-3D96-4F76-8D0C-4D7EAF8F76F9}"/>
    <pc:docChg chg="delSld modSld">
      <pc:chgData name="HANJI RANJAN" userId="5631fd4b669e4aa4" providerId="LiveId" clId="{141A780E-3D96-4F76-8D0C-4D7EAF8F76F9}" dt="2024-10-29T17:19:50.161" v="17" actId="2696"/>
      <pc:docMkLst>
        <pc:docMk/>
      </pc:docMkLst>
      <pc:sldChg chg="modSp mod">
        <pc:chgData name="HANJI RANJAN" userId="5631fd4b669e4aa4" providerId="LiveId" clId="{141A780E-3D96-4F76-8D0C-4D7EAF8F76F9}" dt="2024-10-29T17:17:54.124" v="16" actId="20577"/>
        <pc:sldMkLst>
          <pc:docMk/>
          <pc:sldMk cId="1259670758" sldId="284"/>
        </pc:sldMkLst>
        <pc:spChg chg="mod">
          <ac:chgData name="HANJI RANJAN" userId="5631fd4b669e4aa4" providerId="LiveId" clId="{141A780E-3D96-4F76-8D0C-4D7EAF8F76F9}" dt="2024-10-29T17:17:54.124" v="16" actId="20577"/>
          <ac:spMkLst>
            <pc:docMk/>
            <pc:sldMk cId="1259670758" sldId="284"/>
            <ac:spMk id="2" creationId="{2DCC8543-BDA0-B04E-085A-FF53A89F9B0C}"/>
          </ac:spMkLst>
        </pc:spChg>
      </pc:sldChg>
      <pc:sldChg chg="del">
        <pc:chgData name="HANJI RANJAN" userId="5631fd4b669e4aa4" providerId="LiveId" clId="{141A780E-3D96-4F76-8D0C-4D7EAF8F76F9}" dt="2024-10-29T17:19:50.161" v="17" actId="2696"/>
        <pc:sldMkLst>
          <pc:docMk/>
          <pc:sldMk cId="3002979434" sldId="3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10/29/2024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007B-4216-FD67-DC03-6FF89FA3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41C0-BF60-8C92-5114-7F9D6FDF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D3E4-C998-3158-4CFF-8B0CF163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4E85-A49A-E9BB-F342-D775C83BC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4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4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7A50-389B-E657-8441-AAF697DF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90CC1-4C84-4DE1-D2D4-30F30A7CB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87AC2-9EFA-71BE-1BC1-247A5301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0D6-D5EE-8B31-3611-CB74395D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E383-0998-F1E2-DD4E-EFD02F1E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8A099-BF13-E89A-DB12-2C276C27B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9D6F7-6270-3FDF-56E3-AA2298807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C306-0374-D6D8-816E-EDC0E5161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1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1DA-CB3B-FCE9-6867-4069FB5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CAF9-0C25-6CE1-B09A-7375939A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9A5AB-0653-E58C-B9CD-1F368F54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A1CA-6A3E-CACC-3E6D-DD906072C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185E7-F890-87F4-B5EA-3D657F0A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58E77-EC94-33D4-2568-AD5727AE0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8A2E6-DE46-D232-E571-793C96960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EF482-F0D9-D921-7786-A8C4DE69B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A80FC-B01D-A47B-F88E-965A384D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5C015-FEA4-5F59-3BC7-28B0FBC83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D94DD-3DFE-A63E-11B8-F4496E724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0B4D-D959-D9FF-89FF-F84CF0B8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18000" t="-13000" r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863D-B6CE-86F0-A1ED-6C53BCFBEEE0}"/>
              </a:ext>
            </a:extLst>
          </p:cNvPr>
          <p:cNvSpPr txBox="1"/>
          <p:nvPr/>
        </p:nvSpPr>
        <p:spPr>
          <a:xfrm>
            <a:off x="914400" y="2699570"/>
            <a:ext cx="103632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6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</a:t>
            </a:r>
            <a:r>
              <a:rPr lang="en-IN" sz="4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Video Conferencing Application</a:t>
            </a:r>
            <a:endParaRPr kumimoji="0" lang="en-IN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29124"/>
            <a:ext cx="8774936" cy="43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Utilize Next.js with TypeScript for a robust, server-side rendered frontend.</a:t>
            </a:r>
          </a:p>
          <a:p>
            <a:pPr marL="0" indent="0" algn="just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 authentication and user management using Clerk.</a:t>
            </a: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Stream SDK for core video conferencing functionality.</a:t>
            </a:r>
          </a:p>
          <a:p>
            <a:pPr marL="0" indent="0" algn="just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Develop key features: instant meetings, scheduled meetings, personal rooms, and recording  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management.</a:t>
            </a:r>
          </a:p>
          <a:p>
            <a:pPr marL="0" indent="0" algn="just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Design a responsive UI with Tailwind CSS and enhance with Framer Motion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4478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6695" y="1725030"/>
            <a:ext cx="8660905" cy="520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fully functional web-based video conferencing application with user </a:t>
            </a:r>
          </a:p>
          <a:p>
            <a:pPr marL="0" indent="0" algn="just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authentication, real-time video calls, meeting scheduling, and recording features.</a:t>
            </a:r>
          </a:p>
          <a:p>
            <a:pPr marL="0" indent="0" algn="just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intuitive user interface accessible across devices.</a:t>
            </a:r>
          </a:p>
          <a:p>
            <a:pPr marL="0" indent="0" algn="just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backend infrastructure for managing user data and integrating with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 SDK.</a:t>
            </a:r>
          </a:p>
          <a:p>
            <a:pPr marL="0" indent="0" algn="just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for setup, usage, and future development.</a:t>
            </a:r>
          </a:p>
          <a:p>
            <a:pPr marL="0" indent="0" algn="just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suite and CI/CD pipeline for reliable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9D53-2711-7F5B-8DC4-1E7211C9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B42002A-DAEA-F933-EEF0-F6CC90EDFD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86C7033-38FB-AA7F-326F-1A5661D067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2D6366-36AF-2EBF-E780-E550B0DD385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AFEEEB4-4131-9CA6-42CB-05D48718CA3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7AE3839-E6EA-C1CE-4CE0-408E07EABB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72F02E10-E1F7-EB78-F6CD-756AFBB3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426FB-6CDE-43DD-D2D9-6F848DBC1FC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9B5465-1B03-1032-FB47-D3DA240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8A9941-B21E-93A3-1E57-9CD07B05F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1358666"/>
            <a:ext cx="9112799" cy="490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Enhanced remote collaboration capabilities for users, improving productivity and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communication.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 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Increased accessibility to high-quality video conferencing tools, potentially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reducing barriers to remote work and distance learning.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 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Improved user experience through a modern, responsive interface and seamless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integration of advanced features.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 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Potential cost savings for organizations by providing an alternative to expensive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enterprise video conferencing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16695" y="76200"/>
            <a:ext cx="8356105" cy="14478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6695" y="1009478"/>
            <a:ext cx="8765692" cy="60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28343" y="152400"/>
            <a:ext cx="8344457" cy="13716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831501"/>
            <a:ext cx="8456306" cy="595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673610"/>
            <a:ext cx="8456306" cy="491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447326"/>
            <a:ext cx="8639186" cy="405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371600"/>
            <a:ext cx="8639187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3A567-56A5-4598-4FE0-49D5F266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4000"/>
            <a:ext cx="8639187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F5854-1956-CCBD-DA98-87322AD6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2320" y="1661648"/>
            <a:ext cx="9530080" cy="1134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</a:t>
            </a:r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Video Conferencing Application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6325" y="1478952"/>
            <a:ext cx="498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26649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83665" y="27657"/>
            <a:ext cx="7748819" cy="1877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Soladevanahalli,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56" y="-2"/>
            <a:ext cx="1390943" cy="13980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33330"/>
              </p:ext>
            </p:extLst>
          </p:nvPr>
        </p:nvGraphicFramePr>
        <p:xfrm>
          <a:off x="2713949" y="3429000"/>
          <a:ext cx="8217072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43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43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43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43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9086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0" y="1524000"/>
            <a:ext cx="8723187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2083465"/>
            <a:ext cx="8545842" cy="497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2835" y="1976545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Compiling data and report creation.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67E882-E8A0-79D8-7413-FCB02E6D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16973"/>
              </p:ext>
            </p:extLst>
          </p:nvPr>
        </p:nvGraphicFramePr>
        <p:xfrm>
          <a:off x="2523811" y="505317"/>
          <a:ext cx="8837220" cy="554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60">
                  <a:extLst>
                    <a:ext uri="{9D8B030D-6E8A-4147-A177-3AD203B41FA5}">
                      <a16:colId xmlns:a16="http://schemas.microsoft.com/office/drawing/2014/main" val="4198013232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944163020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59870283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453743605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99635551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887090874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8844278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IN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9259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2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Comparative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0024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User Feedback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471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Frontend Development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589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Backend Development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336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735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399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820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67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enables users to meet, collaborate, and communicate virtually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essential features, including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recording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2AFF-8A64-7465-BE27-6A7E1BED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002E7AA-792A-118E-C3D1-489C2EC5D91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BFF7787-4B92-B074-4926-2AE05449C19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4C21D7-7262-7FE6-5653-AE6C73738A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299EE566-58A7-0D32-5491-2D1EF49F93F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4A8599C-8A4B-59C2-DE54-A732DAEB213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3B765AD1-8832-143F-5F7A-456C7C1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3D90D-2EDD-8BA8-B9D2-6B3636AEA81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76CCD-871C-1105-0C5C-79F770C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C5BDA8-EB3F-3A88-873D-560630C36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450280"/>
              </p:ext>
            </p:extLst>
          </p:nvPr>
        </p:nvGraphicFramePr>
        <p:xfrm>
          <a:off x="2591513" y="1474470"/>
          <a:ext cx="8762285" cy="50025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45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2318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268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Building Scalable Video Conferencing with Next.js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Doe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Utilizes SSR and SSG to optimize page load speed and performance for large-scale conferencing.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Addresses slow rendering in conventional apps; proposes Next.js as a faster, scalable alternative.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0FAC-E36E-9EC6-1F32-5A8F3551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A7A1EA9-7680-F247-56C0-F715F85EE696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7F3D7C0-EE10-395D-F27D-5E5E71AD1A00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F0BAC312-C62E-596F-2386-60FE64E3A205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974FDF0A-1B92-46D9-B3FC-EBCEE1B9630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946D4ABF-C3E4-9423-78EF-DC33EEB677A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9199129-8E75-5591-45FA-24A25577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6A8704-230A-C338-A018-8AA124208FBC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49C86FC-93B2-B622-CE41-D9201B46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989F6BF-2E4F-629F-83D2-CF2089FAB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61713"/>
              </p:ext>
            </p:extLst>
          </p:nvPr>
        </p:nvGraphicFramePr>
        <p:xfrm>
          <a:off x="2629665" y="1524000"/>
          <a:ext cx="8724135" cy="5029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482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4482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4482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4482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4482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2343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2686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Simplified Authentication for Video Conferencing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Jane Smith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Clerk's pre-built components simplify login and security management, making user authentication easier.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Discusses the complexity of custom-built authentication systems and presents Clerk as a solution for developers.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36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8E-98B6-5C62-E356-5FF02EB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2055894-8F22-C7C9-5CAA-A3C9BBB717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C241828-5BC0-078A-62D3-020B596704D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C7F5C6D-A5EF-E035-02AA-29E1375482E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9A2756E-509B-9D2B-D9FD-90A4C2FABDB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6729F12-4D62-2580-40D7-C38B13BBE70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0817A0F8-C263-CCD4-61C4-BF8B249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A5DC4F-2443-815B-EEA6-6CC51DFD77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CCDD-E9EE-6D93-2EC9-1B38744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1D6072-04D2-9C88-4E81-BD8CF36C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689367"/>
              </p:ext>
            </p:extLst>
          </p:nvPr>
        </p:nvGraphicFramePr>
        <p:xfrm>
          <a:off x="2616695" y="1524000"/>
          <a:ext cx="8737105" cy="5147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421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47421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47421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47421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47421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845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302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Communication in Web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Michael Brown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Implements WebRTC with </a:t>
                      </a:r>
                      <a:r>
                        <a:rPr lang="en-US" dirty="0" err="1"/>
                        <a:t>GetStream</a:t>
                      </a:r>
                      <a:r>
                        <a:rPr lang="en-US" dirty="0"/>
                        <a:t> API for low-latency video calls and real-time messaging.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Addresses limitations of other real-time messaging platforms like Socket.io; </a:t>
                      </a:r>
                      <a:r>
                        <a:rPr lang="en-US" dirty="0" err="1"/>
                        <a:t>GetStream's</a:t>
                      </a:r>
                      <a:r>
                        <a:rPr lang="en-US" dirty="0"/>
                        <a:t> scalability is highlighted as the main advantage.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8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7BFE-5B52-2E8D-71F6-E05CB018C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9E8F67E-E46E-BE11-3A57-9B5CB2D8560C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9019188-71A7-DF4E-FA85-BAB218EE4DE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0CBAA929-4A1C-97E2-8C7A-C144CE91235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BFA77F6-250C-BA33-DCC9-4FFDB4CB297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24B7788-4D84-BFE7-4516-58B3854B7BE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2FCC3B25-C8FC-5B41-7CAC-74BC8F33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44B80F-3AF4-DFE5-4E05-715F2568D12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F73359-3287-E444-FFFF-4264A8DD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79D9B3-EF50-FD00-DDCA-BA87FB578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963298"/>
              </p:ext>
            </p:extLst>
          </p:nvPr>
        </p:nvGraphicFramePr>
        <p:xfrm>
          <a:off x="2591513" y="1524000"/>
          <a:ext cx="8762285" cy="5029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45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233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Technical Ideas / Algorithms Used in the Paper &amp;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Shortfalls / Disadvantages &amp; Solution Provided by the Proposed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2698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Rapid UI Development with Tailwind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Emily Davis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Explores Tailwind CSS as a utility-first CSS framework for building responsive UIs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Tailwind may result in bloated stylesheets; however, proper configuration can mitigate this.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5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BCA0C-155F-4234-EF80-A4CD15C2C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E6898E5-2C0E-A48C-8FC8-BB206D21441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B27D120-39B7-407F-34F1-D5A2AA23AB2C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52E2DF3D-1C8D-433D-D8BB-C952591D2155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1EA2F7E4-FB84-4795-B09F-540FA58BC975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2B146E70-44F5-2F46-7CE6-96D41C3E6138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56158303-82BC-4645-9123-D16F304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69052E-8A93-254A-444E-CCF3714CB8F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1955DC-E571-2557-6323-E81213CD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4FDF6F2-FA91-FE4A-F68D-60E68401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89696"/>
              </p:ext>
            </p:extLst>
          </p:nvPr>
        </p:nvGraphicFramePr>
        <p:xfrm>
          <a:off x="2591513" y="1524000"/>
          <a:ext cx="8762285" cy="51053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45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206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041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Integrating Clerk, </a:t>
                      </a:r>
                      <a:r>
                        <a:rPr lang="en-US" dirty="0" err="1"/>
                        <a:t>GetStream</a:t>
                      </a:r>
                      <a:r>
                        <a:rPr lang="en-US" dirty="0"/>
                        <a:t>, and Next.js for Modern Web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Alex Wilson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Discusses the integration of Clerk for authentication, </a:t>
                      </a:r>
                      <a:r>
                        <a:rPr lang="en-US" dirty="0" err="1"/>
                        <a:t>GetStream</a:t>
                      </a:r>
                      <a:r>
                        <a:rPr lang="en-US" dirty="0"/>
                        <a:t> for messaging, and Next.js for building modern apps.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 in managing state across the tech stack is solved by optimized API routes and built-in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6695" y="1566138"/>
            <a:ext cx="8879305" cy="44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seamless, secure, and scalable digital collaboration is a growing challenge for enterprises, especially with remote teams and large-scale virtual events. Organizations face difficulties in maintaining data privacy, providing a user-friendly experience, and ensuring high-quality communication as team sizes and meeting scales expand.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Analyze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 to meet the rising demand for remote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Assess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and security in supporting large-scale meetings.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Explore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1529</Words>
  <Application>Microsoft Office PowerPoint</Application>
  <PresentationFormat>Widescreen</PresentationFormat>
  <Paragraphs>272</Paragraphs>
  <Slides>25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__Inter_d65c78</vt:lpstr>
      <vt:lpstr>Arial</vt:lpstr>
      <vt:lpstr>Calibri</vt:lpstr>
      <vt:lpstr>Calibri Light</vt:lpstr>
      <vt:lpstr>Futura Cyrillic Book</vt:lpstr>
      <vt:lpstr>Symbol</vt:lpstr>
      <vt:lpstr>Times New Roman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PowerPoint Presentation</vt:lpstr>
      <vt:lpstr>Callify Video Conferencing</vt:lpstr>
      <vt:lpstr>Literature Survey</vt:lpstr>
      <vt:lpstr>Literature Survey</vt:lpstr>
      <vt:lpstr>Literature Survey</vt:lpstr>
      <vt:lpstr>Literature Survey</vt:lpstr>
      <vt:lpstr>Literature Survey</vt:lpstr>
      <vt:lpstr>Problem Statement and Objectives</vt:lpstr>
      <vt:lpstr>Proposed Methodology</vt:lpstr>
      <vt:lpstr>Deliverables and Impact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</vt:lpstr>
      <vt:lpstr>Individual Responsibilities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HANJI RANJAN</cp:lastModifiedBy>
  <cp:revision>62</cp:revision>
  <dcterms:created xsi:type="dcterms:W3CDTF">2021-09-07T04:22:00Z</dcterms:created>
  <dcterms:modified xsi:type="dcterms:W3CDTF">2024-10-29T17:20:32Z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