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notesSlides/notesSlide1.xml" ContentType="application/vnd.openxmlformats-officedocument.presentationml.notesSlide+xml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notesSlides/notesSlide2.xml" ContentType="application/vnd.openxmlformats-officedocument.presentationml.notesSlide+xml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notesSlides/notesSlide3.xml" ContentType="application/vnd.openxmlformats-officedocument.presentationml.notesSlide+xml"/>
  <Override PartName="/ppt/media/image38.jpg" ContentType="image/jpg"/>
  <Override PartName="/ppt/media/image3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1"/>
  </p:notesMasterIdLst>
  <p:sldIdLst>
    <p:sldId id="445" r:id="rId2"/>
    <p:sldId id="44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447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449" r:id="rId53"/>
    <p:sldId id="306" r:id="rId54"/>
    <p:sldId id="307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8" r:id="rId163"/>
    <p:sldId id="419" r:id="rId164"/>
    <p:sldId id="420" r:id="rId165"/>
    <p:sldId id="421" r:id="rId166"/>
    <p:sldId id="422" r:id="rId167"/>
    <p:sldId id="450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6" r:id="rId19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660"/>
  </p:normalViewPr>
  <p:slideViewPr>
    <p:cSldViewPr>
      <p:cViewPr varScale="1">
        <p:scale>
          <a:sx n="73" d="100"/>
          <a:sy n="73" d="100"/>
        </p:scale>
        <p:origin x="592" y="44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ableStyles" Target="tableStyle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ED874-9E72-42DC-98BF-A8411F3DBA1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AE08E-5FC2-408D-B7E8-D5B21B78C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07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AE08E-5FC2-408D-B7E8-D5B21B78CA38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253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AE08E-5FC2-408D-B7E8-D5B21B78CA38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5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AE08E-5FC2-408D-B7E8-D5B21B78CA38}" type="slidenum">
              <a:rPr lang="en-IN" smtClean="0"/>
              <a:t>170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5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5160" y="395427"/>
            <a:ext cx="1148461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Segoe UI"/>
                <a:cs typeface="Segoe UI"/>
              </a:defRPr>
            </a:lvl1pPr>
          </a:lstStyle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Segoe UI"/>
                <a:cs typeface="Segoe UI"/>
              </a:defRPr>
            </a:lvl1pPr>
          </a:lstStyle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Segoe UI"/>
                <a:cs typeface="Segoe UI"/>
              </a:defRPr>
            </a:lvl1pPr>
          </a:lstStyle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Segoe UI"/>
                <a:cs typeface="Segoe UI"/>
              </a:defRPr>
            </a:lvl1pPr>
          </a:lstStyle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Segoe UI"/>
                <a:cs typeface="Segoe UI"/>
              </a:defRPr>
            </a:lvl1pPr>
          </a:lstStyle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12192000" y="0"/>
                </a:moveTo>
                <a:lnTo>
                  <a:pt x="0" y="0"/>
                </a:lnTo>
                <a:lnTo>
                  <a:pt x="0" y="1333500"/>
                </a:lnTo>
                <a:lnTo>
                  <a:pt x="12192000" y="13335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24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160" y="395427"/>
            <a:ext cx="11484610" cy="57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160" y="1522857"/>
            <a:ext cx="11466830" cy="424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11835" y="5788172"/>
            <a:ext cx="10892155" cy="856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Segoe UI"/>
                <a:cs typeface="Segoe UI"/>
              </a:defRPr>
            </a:lvl1pPr>
          </a:lstStyle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" TargetMode="External"/><Relationship Id="rId2" Type="http://schemas.openxmlformats.org/officeDocument/2006/relationships/hyperlink" Target="https://w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y94yKPm3PM4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www.youtube.com/watch?v=WTHK6SRMLoo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3"/>
            <a:ext cx="12192000" cy="68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IoT</a:t>
            </a:r>
            <a:r>
              <a:rPr spc="-15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891" y="1900554"/>
            <a:ext cx="3465829" cy="36290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785"/>
              </a:spcBef>
              <a:buFont typeface="Wingdings"/>
              <a:buChar char=""/>
              <a:tabLst>
                <a:tab pos="324485" algn="l"/>
              </a:tabLst>
            </a:pPr>
            <a:r>
              <a:rPr sz="1800" b="1" spc="-50" dirty="0">
                <a:latin typeface="Segoe UI"/>
                <a:cs typeface="Segoe UI"/>
              </a:rPr>
              <a:t>Kevin‘s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Explanation:</a:t>
            </a:r>
            <a:endParaRPr sz="1800" dirty="0">
              <a:latin typeface="Segoe UI"/>
              <a:cs typeface="Segoe UI"/>
            </a:endParaRPr>
          </a:p>
          <a:p>
            <a:pPr marL="324485" indent="-286385">
              <a:lnSpc>
                <a:spcPct val="100000"/>
              </a:lnSpc>
              <a:spcBef>
                <a:spcPts val="680"/>
              </a:spcBef>
              <a:buFont typeface="Wingdings"/>
              <a:buChar char=""/>
              <a:tabLst>
                <a:tab pos="324485" algn="l"/>
              </a:tabLst>
            </a:pPr>
            <a:r>
              <a:rPr sz="1800" b="1" dirty="0">
                <a:latin typeface="Segoe UI"/>
                <a:cs typeface="Segoe UI"/>
              </a:rPr>
              <a:t>IoT</a:t>
            </a:r>
            <a:r>
              <a:rPr sz="1800" b="1" spc="2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involves</a:t>
            </a:r>
            <a:r>
              <a:rPr sz="1800" b="1" spc="2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20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addition</a:t>
            </a:r>
            <a:r>
              <a:rPr sz="1800" b="1" spc="215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of</a:t>
            </a:r>
            <a:endParaRPr sz="1800" dirty="0">
              <a:latin typeface="Segoe UI"/>
              <a:cs typeface="Segoe UI"/>
            </a:endParaRPr>
          </a:p>
          <a:p>
            <a:pPr marL="324485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latin typeface="Segoe UI"/>
                <a:cs typeface="Segoe UI"/>
              </a:rPr>
              <a:t>senses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computers.</a:t>
            </a:r>
            <a:endParaRPr sz="1800" dirty="0">
              <a:latin typeface="Segoe UI"/>
              <a:cs typeface="Segoe UI"/>
            </a:endParaRPr>
          </a:p>
          <a:p>
            <a:pPr marL="324485" marR="726440" indent="-287020">
              <a:lnSpc>
                <a:spcPct val="150000"/>
              </a:lnSpc>
              <a:buFont typeface="Wingdings"/>
              <a:buChar char=""/>
              <a:tabLst>
                <a:tab pos="324485" algn="l"/>
              </a:tabLst>
            </a:pPr>
            <a:r>
              <a:rPr sz="1800" b="1" i="1" dirty="0">
                <a:latin typeface="Segoe UI"/>
                <a:cs typeface="Segoe UI"/>
              </a:rPr>
              <a:t>In</a:t>
            </a:r>
            <a:r>
              <a:rPr sz="1800" b="1" i="1" spc="-30" dirty="0">
                <a:latin typeface="Segoe UI"/>
                <a:cs typeface="Segoe UI"/>
              </a:rPr>
              <a:t> </a:t>
            </a:r>
            <a:r>
              <a:rPr sz="1800" b="1" i="1" dirty="0">
                <a:latin typeface="Segoe UI"/>
                <a:cs typeface="Segoe UI"/>
              </a:rPr>
              <a:t>the</a:t>
            </a:r>
            <a:r>
              <a:rPr sz="1800" b="1" i="1" spc="-25" dirty="0">
                <a:latin typeface="Segoe UI"/>
                <a:cs typeface="Segoe UI"/>
              </a:rPr>
              <a:t> </a:t>
            </a:r>
            <a:r>
              <a:rPr sz="1800" b="1" i="1" dirty="0">
                <a:latin typeface="Segoe UI"/>
                <a:cs typeface="Segoe UI"/>
              </a:rPr>
              <a:t>20</a:t>
            </a:r>
            <a:r>
              <a:rPr sz="1800" b="1" i="1" baseline="25462" dirty="0">
                <a:latin typeface="Segoe UI"/>
                <a:cs typeface="Segoe UI"/>
              </a:rPr>
              <a:t>th</a:t>
            </a:r>
            <a:r>
              <a:rPr sz="1800" b="1" i="1" spc="187" baseline="25462" dirty="0">
                <a:latin typeface="Segoe UI"/>
                <a:cs typeface="Segoe UI"/>
              </a:rPr>
              <a:t> </a:t>
            </a:r>
            <a:r>
              <a:rPr sz="1800" b="1" i="1" spc="-10" dirty="0">
                <a:latin typeface="Segoe UI"/>
                <a:cs typeface="Segoe UI"/>
              </a:rPr>
              <a:t>centaury, computers</a:t>
            </a:r>
            <a:r>
              <a:rPr sz="1800" b="1" i="1" spc="-90" dirty="0">
                <a:latin typeface="Segoe UI"/>
                <a:cs typeface="Segoe UI"/>
              </a:rPr>
              <a:t> </a:t>
            </a:r>
            <a:r>
              <a:rPr sz="1800" b="1" i="1" dirty="0">
                <a:latin typeface="Segoe UI"/>
                <a:cs typeface="Segoe UI"/>
              </a:rPr>
              <a:t>were</a:t>
            </a:r>
            <a:r>
              <a:rPr sz="1800" b="1" i="1" spc="-65" dirty="0">
                <a:latin typeface="Segoe UI"/>
                <a:cs typeface="Segoe UI"/>
              </a:rPr>
              <a:t> </a:t>
            </a:r>
            <a:r>
              <a:rPr sz="1800" b="1" i="1" spc="-10" dirty="0">
                <a:latin typeface="Segoe UI"/>
                <a:cs typeface="Segoe UI"/>
              </a:rPr>
              <a:t>brains</a:t>
            </a:r>
            <a:endParaRPr sz="1800" dirty="0">
              <a:latin typeface="Segoe UI"/>
              <a:cs typeface="Segoe UI"/>
            </a:endParaRPr>
          </a:p>
          <a:p>
            <a:pPr marL="324485">
              <a:lnSpc>
                <a:spcPct val="100000"/>
              </a:lnSpc>
              <a:spcBef>
                <a:spcPts val="1080"/>
              </a:spcBef>
            </a:pPr>
            <a:r>
              <a:rPr sz="1800" b="1" i="1" dirty="0">
                <a:latin typeface="Segoe UI"/>
                <a:cs typeface="Segoe UI"/>
              </a:rPr>
              <a:t>without</a:t>
            </a:r>
            <a:r>
              <a:rPr sz="1800" b="1" i="1" spc="-75" dirty="0">
                <a:latin typeface="Segoe UI"/>
                <a:cs typeface="Segoe UI"/>
              </a:rPr>
              <a:t> </a:t>
            </a:r>
            <a:r>
              <a:rPr sz="1800" b="1" i="1" spc="-10" dirty="0">
                <a:latin typeface="Segoe UI"/>
                <a:cs typeface="Segoe UI"/>
              </a:rPr>
              <a:t>senses.</a:t>
            </a:r>
            <a:endParaRPr sz="1800" dirty="0">
              <a:latin typeface="Segoe UI"/>
              <a:cs typeface="Segoe UI"/>
            </a:endParaRPr>
          </a:p>
          <a:p>
            <a:pPr marL="324485" marR="30480" indent="-287020">
              <a:lnSpc>
                <a:spcPct val="150000"/>
              </a:lnSpc>
              <a:buFont typeface="Wingdings"/>
              <a:buChar char=""/>
              <a:tabLst>
                <a:tab pos="324485" algn="l"/>
              </a:tabLst>
            </a:pPr>
            <a:r>
              <a:rPr sz="1800" b="1" i="1" dirty="0">
                <a:latin typeface="Segoe UI"/>
                <a:cs typeface="Segoe UI"/>
              </a:rPr>
              <a:t>In</a:t>
            </a:r>
            <a:r>
              <a:rPr sz="1800" b="1" i="1" spc="-35" dirty="0">
                <a:latin typeface="Segoe UI"/>
                <a:cs typeface="Segoe UI"/>
              </a:rPr>
              <a:t> </a:t>
            </a:r>
            <a:r>
              <a:rPr sz="1800" b="1" i="1" dirty="0">
                <a:latin typeface="Segoe UI"/>
                <a:cs typeface="Segoe UI"/>
              </a:rPr>
              <a:t>the</a:t>
            </a:r>
            <a:r>
              <a:rPr sz="1800" b="1" i="1" spc="-30" dirty="0">
                <a:latin typeface="Segoe UI"/>
                <a:cs typeface="Segoe UI"/>
              </a:rPr>
              <a:t> </a:t>
            </a:r>
            <a:r>
              <a:rPr sz="1800" b="1" i="1" dirty="0">
                <a:latin typeface="Segoe UI"/>
                <a:cs typeface="Segoe UI"/>
              </a:rPr>
              <a:t>21</a:t>
            </a:r>
            <a:r>
              <a:rPr sz="1800" b="1" i="1" baseline="25462" dirty="0">
                <a:latin typeface="Segoe UI"/>
                <a:cs typeface="Segoe UI"/>
              </a:rPr>
              <a:t>st</a:t>
            </a:r>
            <a:r>
              <a:rPr sz="1800" b="1" i="1" spc="209" baseline="25462" dirty="0">
                <a:latin typeface="Segoe UI"/>
                <a:cs typeface="Segoe UI"/>
              </a:rPr>
              <a:t> </a:t>
            </a:r>
            <a:r>
              <a:rPr sz="1800" b="1" i="1" spc="-10" dirty="0">
                <a:latin typeface="Segoe UI"/>
                <a:cs typeface="Segoe UI"/>
              </a:rPr>
              <a:t>centaury, computers</a:t>
            </a:r>
            <a:r>
              <a:rPr sz="1800" b="1" i="1" spc="-80" dirty="0">
                <a:latin typeface="Segoe UI"/>
                <a:cs typeface="Segoe UI"/>
              </a:rPr>
              <a:t> </a:t>
            </a:r>
            <a:r>
              <a:rPr sz="1800" b="1" i="1" dirty="0">
                <a:latin typeface="Segoe UI"/>
                <a:cs typeface="Segoe UI"/>
              </a:rPr>
              <a:t>are</a:t>
            </a:r>
            <a:r>
              <a:rPr sz="1800" b="1" i="1" spc="-50" dirty="0">
                <a:latin typeface="Segoe UI"/>
                <a:cs typeface="Segoe UI"/>
              </a:rPr>
              <a:t> </a:t>
            </a:r>
            <a:r>
              <a:rPr sz="1800" b="1" i="1" dirty="0">
                <a:latin typeface="Segoe UI"/>
                <a:cs typeface="Segoe UI"/>
              </a:rPr>
              <a:t>sensing</a:t>
            </a:r>
            <a:r>
              <a:rPr sz="1800" b="1" i="1" spc="-6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things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themselves.</a:t>
            </a:r>
            <a:endParaRPr sz="18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3191" y="1757172"/>
            <a:ext cx="7755635" cy="4364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1183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80" dirty="0"/>
              <a:t> </a:t>
            </a:r>
            <a:r>
              <a:rPr sz="3200" dirty="0"/>
              <a:t>-1</a:t>
            </a:r>
            <a:r>
              <a:rPr sz="3200" spc="-30" dirty="0"/>
              <a:t> </a:t>
            </a:r>
            <a:r>
              <a:rPr sz="3200" dirty="0"/>
              <a:t>Things:</a:t>
            </a:r>
            <a:r>
              <a:rPr sz="3200" spc="-105" dirty="0"/>
              <a:t> </a:t>
            </a:r>
            <a:r>
              <a:rPr sz="3200" dirty="0"/>
              <a:t>Sensors</a:t>
            </a:r>
            <a:r>
              <a:rPr sz="3200" spc="-70" dirty="0"/>
              <a:t> </a:t>
            </a:r>
            <a:r>
              <a:rPr sz="3200" dirty="0"/>
              <a:t>and</a:t>
            </a:r>
            <a:r>
              <a:rPr sz="3200" spc="-190" dirty="0"/>
              <a:t> </a:t>
            </a:r>
            <a:r>
              <a:rPr sz="3200" dirty="0"/>
              <a:t>Actuators</a:t>
            </a:r>
            <a:r>
              <a:rPr sz="3200" spc="-114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8714" y="1432306"/>
            <a:ext cx="10868660" cy="5082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1F5F"/>
                </a:solidFill>
                <a:latin typeface="Segoe UI"/>
                <a:cs typeface="Segoe UI"/>
              </a:rPr>
              <a:t>Simple</a:t>
            </a:r>
            <a:r>
              <a:rPr sz="2000" b="1" spc="-7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Segoe UI"/>
                <a:cs typeface="Segoe UI"/>
              </a:rPr>
              <a:t>or</a:t>
            </a:r>
            <a:r>
              <a:rPr sz="2000" b="1" spc="-3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Segoe UI"/>
                <a:cs typeface="Segoe UI"/>
              </a:rPr>
              <a:t>rich</a:t>
            </a:r>
            <a:r>
              <a:rPr sz="2000" b="1" spc="-4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Segoe UI"/>
                <a:cs typeface="Segoe UI"/>
              </a:rPr>
              <a:t>data:</a:t>
            </a:r>
            <a:endParaRPr sz="2000" dirty="0">
              <a:latin typeface="Segoe UI"/>
              <a:cs typeface="Segoe UI"/>
            </a:endParaRPr>
          </a:p>
          <a:p>
            <a:pPr marL="697865" indent="-227965" algn="just">
              <a:lnSpc>
                <a:spcPct val="100000"/>
              </a:lnSpc>
              <a:spcBef>
                <a:spcPts val="2105"/>
              </a:spcBef>
              <a:buFont typeface="Wingdings"/>
              <a:buChar char=""/>
              <a:tabLst>
                <a:tab pos="697865" algn="l"/>
              </a:tabLst>
            </a:pPr>
            <a:r>
              <a:rPr sz="1900" dirty="0">
                <a:latin typeface="Segoe UI"/>
                <a:cs typeface="Segoe UI"/>
              </a:rPr>
              <a:t>This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classification</a:t>
            </a:r>
            <a:r>
              <a:rPr sz="1900" spc="-8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is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based</a:t>
            </a:r>
            <a:r>
              <a:rPr sz="1900" spc="-3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on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-4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quantity</a:t>
            </a:r>
            <a:r>
              <a:rPr sz="1900" b="1" spc="-1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of</a:t>
            </a:r>
            <a:r>
              <a:rPr sz="1900" b="1" spc="-9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data</a:t>
            </a:r>
            <a:r>
              <a:rPr sz="1900" b="1" spc="-20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exchanged </a:t>
            </a:r>
            <a:r>
              <a:rPr sz="1900" dirty="0">
                <a:latin typeface="Segoe UI"/>
                <a:cs typeface="Segoe UI"/>
              </a:rPr>
              <a:t>at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each</a:t>
            </a:r>
            <a:r>
              <a:rPr sz="1900" spc="-1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report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cycle.</a:t>
            </a:r>
            <a:endParaRPr sz="1900" dirty="0">
              <a:latin typeface="Segoe UI"/>
              <a:cs typeface="Segoe UI"/>
            </a:endParaRPr>
          </a:p>
          <a:p>
            <a:pPr marL="698500" marR="5080" indent="-228600" algn="just">
              <a:lnSpc>
                <a:spcPct val="140000"/>
              </a:lnSpc>
              <a:spcBef>
                <a:spcPts val="840"/>
              </a:spcBef>
              <a:buFont typeface="Wingdings"/>
              <a:buChar char=""/>
              <a:tabLst>
                <a:tab pos="698500" algn="l"/>
              </a:tabLst>
            </a:pPr>
            <a:r>
              <a:rPr sz="1900" dirty="0">
                <a:latin typeface="Segoe UI"/>
                <a:cs typeface="Segoe UI"/>
              </a:rPr>
              <a:t>A</a:t>
            </a:r>
            <a:r>
              <a:rPr sz="1900" spc="1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humidity</a:t>
            </a:r>
            <a:r>
              <a:rPr sz="1900" b="1" spc="-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sensor</a:t>
            </a:r>
            <a:r>
              <a:rPr sz="1900" b="1" spc="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in</a:t>
            </a:r>
            <a:r>
              <a:rPr sz="1900" spc="-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</a:t>
            </a:r>
            <a:r>
              <a:rPr sz="1900" spc="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field</a:t>
            </a:r>
            <a:r>
              <a:rPr sz="1900" spc="-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may</a:t>
            </a:r>
            <a:r>
              <a:rPr sz="1900" spc="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report</a:t>
            </a:r>
            <a:r>
              <a:rPr sz="1900" spc="-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</a:t>
            </a:r>
            <a:r>
              <a:rPr sz="1900" spc="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simple</a:t>
            </a:r>
            <a:r>
              <a:rPr sz="1900" spc="-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daily</a:t>
            </a:r>
            <a:r>
              <a:rPr sz="1900" spc="-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index</a:t>
            </a:r>
            <a:r>
              <a:rPr sz="1900" spc="-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value (on</a:t>
            </a:r>
            <a:r>
              <a:rPr sz="1900" spc="-1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</a:t>
            </a:r>
            <a:r>
              <a:rPr sz="1900" spc="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binary</a:t>
            </a:r>
            <a:r>
              <a:rPr sz="1900" spc="1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scale</a:t>
            </a:r>
            <a:r>
              <a:rPr sz="1900" spc="5" dirty="0">
                <a:latin typeface="Segoe UI"/>
                <a:cs typeface="Segoe UI"/>
              </a:rPr>
              <a:t> </a:t>
            </a:r>
            <a:r>
              <a:rPr sz="1900" spc="-20" dirty="0">
                <a:latin typeface="Segoe UI"/>
                <a:cs typeface="Segoe UI"/>
              </a:rPr>
              <a:t>from </a:t>
            </a:r>
            <a:r>
              <a:rPr sz="1900" dirty="0">
                <a:latin typeface="Segoe UI"/>
                <a:cs typeface="Segoe UI"/>
              </a:rPr>
              <a:t>0</a:t>
            </a:r>
            <a:r>
              <a:rPr sz="1900" spc="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to</a:t>
            </a:r>
            <a:r>
              <a:rPr sz="1900" spc="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255),</a:t>
            </a:r>
            <a:r>
              <a:rPr sz="1900" spc="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while</a:t>
            </a:r>
            <a:r>
              <a:rPr sz="1900" spc="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an</a:t>
            </a:r>
            <a:r>
              <a:rPr sz="1900" spc="7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engine</a:t>
            </a:r>
            <a:r>
              <a:rPr sz="1900" b="1" spc="5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sensor</a:t>
            </a:r>
            <a:r>
              <a:rPr sz="1900" b="1" spc="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may</a:t>
            </a:r>
            <a:r>
              <a:rPr sz="1900" spc="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report</a:t>
            </a:r>
            <a:r>
              <a:rPr sz="1900" spc="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hundreds</a:t>
            </a:r>
            <a:r>
              <a:rPr sz="1900" spc="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of</a:t>
            </a:r>
            <a:r>
              <a:rPr sz="1900" spc="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parameters,</a:t>
            </a:r>
            <a:r>
              <a:rPr sz="1900" spc="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from</a:t>
            </a:r>
            <a:r>
              <a:rPr sz="1900" spc="6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temperature </a:t>
            </a:r>
            <a:r>
              <a:rPr sz="1900" dirty="0">
                <a:latin typeface="Segoe UI"/>
                <a:cs typeface="Segoe UI"/>
              </a:rPr>
              <a:t>to</a:t>
            </a:r>
            <a:r>
              <a:rPr sz="1900" spc="-8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pressure,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gas</a:t>
            </a:r>
            <a:r>
              <a:rPr sz="1900" spc="-70" dirty="0">
                <a:latin typeface="Segoe UI"/>
                <a:cs typeface="Segoe UI"/>
              </a:rPr>
              <a:t> </a:t>
            </a:r>
            <a:r>
              <a:rPr sz="1900" spc="-30" dirty="0">
                <a:latin typeface="Segoe UI"/>
                <a:cs typeface="Segoe UI"/>
              </a:rPr>
              <a:t>velocity,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compression</a:t>
            </a:r>
            <a:r>
              <a:rPr sz="1900" spc="-9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speed,</a:t>
            </a:r>
            <a:r>
              <a:rPr sz="1900" spc="-7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carbon</a:t>
            </a:r>
            <a:r>
              <a:rPr sz="1900" spc="-9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index,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and</a:t>
            </a:r>
            <a:r>
              <a:rPr sz="1900" spc="-7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many</a:t>
            </a:r>
            <a:r>
              <a:rPr sz="1900" spc="-8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others.</a:t>
            </a:r>
            <a:endParaRPr sz="1900" dirty="0">
              <a:latin typeface="Segoe UI"/>
              <a:cs typeface="Segoe UI"/>
            </a:endParaRPr>
          </a:p>
          <a:p>
            <a:pPr marL="697865" indent="-227965">
              <a:lnSpc>
                <a:spcPct val="100000"/>
              </a:lnSpc>
              <a:spcBef>
                <a:spcPts val="2460"/>
              </a:spcBef>
              <a:buFont typeface="Wingdings"/>
              <a:buChar char=""/>
              <a:tabLst>
                <a:tab pos="697865" algn="l"/>
              </a:tabLst>
            </a:pPr>
            <a:r>
              <a:rPr sz="1900" dirty="0">
                <a:latin typeface="Segoe UI"/>
                <a:cs typeface="Segoe UI"/>
              </a:rPr>
              <a:t>Richer</a:t>
            </a:r>
            <a:r>
              <a:rPr sz="1900" spc="-114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data</a:t>
            </a:r>
            <a:r>
              <a:rPr sz="1900" spc="-8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typically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drives</a:t>
            </a:r>
            <a:r>
              <a:rPr sz="1900" spc="-8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higher</a:t>
            </a:r>
            <a:r>
              <a:rPr sz="1900" spc="-8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power</a:t>
            </a:r>
            <a:r>
              <a:rPr sz="1900" spc="-8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consumption.</a:t>
            </a:r>
            <a:endParaRPr sz="1900" dirty="0">
              <a:latin typeface="Segoe UI"/>
              <a:cs typeface="Segoe UI"/>
            </a:endParaRPr>
          </a:p>
          <a:p>
            <a:pPr marL="698500" marR="62230" indent="-228600">
              <a:lnSpc>
                <a:spcPct val="140000"/>
              </a:lnSpc>
              <a:spcBef>
                <a:spcPts val="840"/>
              </a:spcBef>
              <a:buFont typeface="Wingdings"/>
              <a:buChar char=""/>
              <a:tabLst>
                <a:tab pos="698500" algn="l"/>
                <a:tab pos="8979535" algn="l"/>
              </a:tabLst>
            </a:pPr>
            <a:r>
              <a:rPr sz="1900" dirty="0">
                <a:latin typeface="Segoe UI"/>
                <a:cs typeface="Segoe UI"/>
              </a:rPr>
              <a:t>This</a:t>
            </a:r>
            <a:r>
              <a:rPr sz="1900" spc="39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classification</a:t>
            </a:r>
            <a:r>
              <a:rPr sz="1900" spc="39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is</a:t>
            </a:r>
            <a:r>
              <a:rPr sz="1900" spc="38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often</a:t>
            </a:r>
            <a:r>
              <a:rPr sz="1900" spc="39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combined</a:t>
            </a:r>
            <a:r>
              <a:rPr sz="1900" spc="3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with</a:t>
            </a:r>
            <a:r>
              <a:rPr sz="1900" spc="39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the</a:t>
            </a:r>
            <a:r>
              <a:rPr sz="1900" spc="39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previous</a:t>
            </a:r>
            <a:r>
              <a:rPr sz="1900" spc="37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to</a:t>
            </a:r>
            <a:r>
              <a:rPr sz="1900" spc="400" dirty="0">
                <a:latin typeface="Segoe UI"/>
                <a:cs typeface="Segoe UI"/>
              </a:rPr>
              <a:t> </a:t>
            </a:r>
            <a:r>
              <a:rPr sz="1900" spc="-10" dirty="0" smtClean="0">
                <a:latin typeface="Segoe UI"/>
                <a:cs typeface="Segoe UI"/>
              </a:rPr>
              <a:t>determine</a:t>
            </a:r>
            <a:r>
              <a:rPr lang="en-IN" sz="1900" dirty="0">
                <a:latin typeface="Segoe UI"/>
                <a:cs typeface="Segoe UI"/>
              </a:rPr>
              <a:t> </a:t>
            </a:r>
            <a:r>
              <a:rPr sz="1900" dirty="0" smtClean="0">
                <a:latin typeface="Segoe UI"/>
                <a:cs typeface="Segoe UI"/>
              </a:rPr>
              <a:t>the</a:t>
            </a:r>
            <a:r>
              <a:rPr sz="1900" spc="400" dirty="0" smtClean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object</a:t>
            </a:r>
            <a:r>
              <a:rPr sz="1900" spc="355" dirty="0">
                <a:latin typeface="Segoe UI"/>
                <a:cs typeface="Segoe UI"/>
              </a:rPr>
              <a:t> </a:t>
            </a:r>
            <a:r>
              <a:rPr sz="1900" spc="-20" dirty="0">
                <a:latin typeface="Segoe UI"/>
                <a:cs typeface="Segoe UI"/>
              </a:rPr>
              <a:t>data </a:t>
            </a:r>
            <a:r>
              <a:rPr sz="1900" spc="-10" dirty="0">
                <a:latin typeface="Segoe UI"/>
                <a:cs typeface="Segoe UI"/>
              </a:rPr>
              <a:t>throughput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(low</a:t>
            </a:r>
            <a:r>
              <a:rPr sz="1900" spc="-8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throughput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to</a:t>
            </a:r>
            <a:r>
              <a:rPr sz="1900" spc="-7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high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throughput).</a:t>
            </a:r>
            <a:endParaRPr sz="1900" dirty="0">
              <a:latin typeface="Segoe UI"/>
              <a:cs typeface="Segoe UI"/>
            </a:endParaRPr>
          </a:p>
          <a:p>
            <a:pPr marL="698500" marR="57785" indent="-228600">
              <a:lnSpc>
                <a:spcPct val="140000"/>
              </a:lnSpc>
              <a:spcBef>
                <a:spcPts val="1205"/>
              </a:spcBef>
              <a:buFont typeface="Wingdings"/>
              <a:buChar char=""/>
              <a:tabLst>
                <a:tab pos="698500" algn="l"/>
              </a:tabLst>
            </a:pPr>
            <a:r>
              <a:rPr sz="1900" dirty="0">
                <a:latin typeface="Segoe UI"/>
                <a:cs typeface="Segoe UI"/>
              </a:rPr>
              <a:t>A</a:t>
            </a:r>
            <a:r>
              <a:rPr sz="1900" spc="1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medium</a:t>
            </a:r>
            <a:r>
              <a:rPr sz="1900" spc="13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throughput</a:t>
            </a:r>
            <a:r>
              <a:rPr sz="1900" spc="13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object</a:t>
            </a:r>
            <a:r>
              <a:rPr sz="1900" spc="1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may</a:t>
            </a:r>
            <a:r>
              <a:rPr sz="1900" spc="1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send</a:t>
            </a:r>
            <a:r>
              <a:rPr sz="1900" spc="17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simple</a:t>
            </a:r>
            <a:r>
              <a:rPr sz="1900" spc="1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data</a:t>
            </a:r>
            <a:r>
              <a:rPr sz="1900" spc="18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at</a:t>
            </a:r>
            <a:r>
              <a:rPr sz="1900" spc="14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rather</a:t>
            </a:r>
            <a:r>
              <a:rPr sz="1900" spc="1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high</a:t>
            </a:r>
            <a:r>
              <a:rPr sz="1900" spc="17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frequency</a:t>
            </a:r>
            <a:r>
              <a:rPr sz="1900" spc="17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(in</a:t>
            </a:r>
            <a:r>
              <a:rPr sz="1900" spc="16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which </a:t>
            </a:r>
            <a:r>
              <a:rPr sz="1900" dirty="0">
                <a:latin typeface="Segoe UI"/>
                <a:cs typeface="Segoe UI"/>
              </a:rPr>
              <a:t>case</a:t>
            </a:r>
            <a:r>
              <a:rPr sz="1900" spc="2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the</a:t>
            </a:r>
            <a:r>
              <a:rPr sz="1900" spc="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flow</a:t>
            </a:r>
            <a:r>
              <a:rPr sz="1900" spc="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structure</a:t>
            </a:r>
            <a:r>
              <a:rPr sz="1900" spc="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looks</a:t>
            </a:r>
            <a:r>
              <a:rPr sz="1900" spc="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continuous),</a:t>
            </a:r>
            <a:r>
              <a:rPr sz="1900" spc="-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or</a:t>
            </a:r>
            <a:r>
              <a:rPr sz="1900" spc="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may</a:t>
            </a:r>
            <a:r>
              <a:rPr sz="1900" spc="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send</a:t>
            </a:r>
            <a:r>
              <a:rPr sz="1900" spc="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rich</a:t>
            </a:r>
            <a:r>
              <a:rPr sz="1900" spc="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data</a:t>
            </a:r>
            <a:r>
              <a:rPr sz="1900" spc="7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at</a:t>
            </a:r>
            <a:r>
              <a:rPr sz="1900" spc="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rather</a:t>
            </a:r>
            <a:r>
              <a:rPr sz="1900" spc="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low</a:t>
            </a:r>
            <a:r>
              <a:rPr sz="1900" spc="35" dirty="0">
                <a:latin typeface="Segoe UI"/>
                <a:cs typeface="Segoe UI"/>
              </a:rPr>
              <a:t> </a:t>
            </a:r>
            <a:r>
              <a:rPr sz="1900" spc="-10" dirty="0" smtClean="0">
                <a:latin typeface="Segoe UI"/>
                <a:cs typeface="Segoe UI"/>
              </a:rPr>
              <a:t>frequency</a:t>
            </a:r>
            <a:r>
              <a:rPr lang="en-IN" sz="1900" spc="-10" dirty="0" smtClean="0">
                <a:latin typeface="Segoe UI"/>
                <a:cs typeface="Segoe UI"/>
              </a:rPr>
              <a:t> </a:t>
            </a:r>
            <a:r>
              <a:rPr lang="en-US" sz="1900" dirty="0" smtClean="0">
                <a:latin typeface="Segoe UI"/>
                <a:cs typeface="Segoe UI"/>
              </a:rPr>
              <a:t>(in</a:t>
            </a:r>
            <a:r>
              <a:rPr lang="en-US" sz="1900" spc="-60" dirty="0" smtClean="0">
                <a:latin typeface="Segoe UI"/>
                <a:cs typeface="Segoe UI"/>
              </a:rPr>
              <a:t> </a:t>
            </a:r>
            <a:r>
              <a:rPr lang="en-US" sz="1900" dirty="0" smtClean="0">
                <a:latin typeface="Segoe UI"/>
                <a:cs typeface="Segoe UI"/>
              </a:rPr>
              <a:t>which</a:t>
            </a:r>
            <a:r>
              <a:rPr lang="en-US" sz="1900" spc="5" dirty="0" smtClean="0">
                <a:latin typeface="Segoe UI"/>
                <a:cs typeface="Segoe UI"/>
              </a:rPr>
              <a:t> </a:t>
            </a:r>
            <a:r>
              <a:rPr lang="en-US" sz="1900" dirty="0" smtClean="0">
                <a:latin typeface="Segoe UI"/>
                <a:cs typeface="Segoe UI"/>
              </a:rPr>
              <a:t>case</a:t>
            </a:r>
            <a:r>
              <a:rPr lang="en-US" sz="1900" spc="-50" dirty="0" smtClean="0">
                <a:latin typeface="Segoe UI"/>
                <a:cs typeface="Segoe UI"/>
              </a:rPr>
              <a:t> </a:t>
            </a:r>
            <a:r>
              <a:rPr lang="en-US" sz="1900" dirty="0" smtClean="0">
                <a:latin typeface="Segoe UI"/>
                <a:cs typeface="Segoe UI"/>
              </a:rPr>
              <a:t>the flow</a:t>
            </a:r>
            <a:r>
              <a:rPr lang="en-US" sz="1900" spc="-40" dirty="0" smtClean="0">
                <a:latin typeface="Segoe UI"/>
                <a:cs typeface="Segoe UI"/>
              </a:rPr>
              <a:t> </a:t>
            </a:r>
            <a:r>
              <a:rPr lang="en-US" sz="1900" spc="-10" dirty="0" smtClean="0">
                <a:latin typeface="Segoe UI"/>
                <a:cs typeface="Segoe UI"/>
              </a:rPr>
              <a:t>structure</a:t>
            </a:r>
            <a:r>
              <a:rPr lang="en-US" sz="1900" spc="-25" dirty="0" smtClean="0">
                <a:latin typeface="Segoe UI"/>
                <a:cs typeface="Segoe UI"/>
              </a:rPr>
              <a:t> </a:t>
            </a:r>
            <a:r>
              <a:rPr lang="en-US" sz="1900" spc="-150" dirty="0" smtClean="0">
                <a:latin typeface="Segoe UI"/>
                <a:cs typeface="Segoe UI"/>
              </a:rPr>
              <a:t>looks</a:t>
            </a:r>
            <a:r>
              <a:rPr lang="en-US" sz="1900" spc="-315" dirty="0" smtClean="0">
                <a:latin typeface="Segoe UI"/>
                <a:cs typeface="Segoe UI"/>
              </a:rPr>
              <a:t> </a:t>
            </a:r>
            <a:r>
              <a:rPr lang="en-US" sz="1900" spc="-80" dirty="0" err="1" smtClean="0">
                <a:latin typeface="Segoe UI"/>
                <a:cs typeface="Segoe UI"/>
              </a:rPr>
              <a:t>bursty</a:t>
            </a:r>
            <a:endParaRPr sz="19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724" y="6270142"/>
            <a:ext cx="498411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120" baseline="-20833" dirty="0" smtClean="0">
                <a:solidFill>
                  <a:srgbClr val="878787"/>
                </a:solidFill>
                <a:latin typeface="Segoe UI"/>
                <a:cs typeface="Segoe UI"/>
              </a:rPr>
              <a:t>,</a:t>
            </a:r>
            <a:endParaRPr sz="1800" baseline="-20833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3660" y="6427723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102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1183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80" dirty="0"/>
              <a:t> </a:t>
            </a:r>
            <a:r>
              <a:rPr sz="3200" dirty="0"/>
              <a:t>-1</a:t>
            </a:r>
            <a:r>
              <a:rPr sz="3200" spc="-30" dirty="0"/>
              <a:t> </a:t>
            </a:r>
            <a:r>
              <a:rPr sz="3200" dirty="0"/>
              <a:t>Things:</a:t>
            </a:r>
            <a:r>
              <a:rPr sz="3200" spc="-105" dirty="0"/>
              <a:t> </a:t>
            </a:r>
            <a:r>
              <a:rPr sz="3200" dirty="0"/>
              <a:t>Sensors</a:t>
            </a:r>
            <a:r>
              <a:rPr sz="3200" spc="-70" dirty="0"/>
              <a:t> </a:t>
            </a:r>
            <a:r>
              <a:rPr sz="3200" dirty="0"/>
              <a:t>and</a:t>
            </a:r>
            <a:r>
              <a:rPr sz="3200" spc="-190" dirty="0"/>
              <a:t> </a:t>
            </a:r>
            <a:r>
              <a:rPr sz="3200" dirty="0"/>
              <a:t>Actuators</a:t>
            </a:r>
            <a:r>
              <a:rPr sz="3200" spc="-114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101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8714" y="1440306"/>
            <a:ext cx="10858500" cy="493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1F5F"/>
                </a:solidFill>
                <a:latin typeface="Segoe UI"/>
                <a:cs typeface="Segoe UI"/>
              </a:rPr>
              <a:t>Report</a:t>
            </a:r>
            <a:r>
              <a:rPr sz="2200" b="1" spc="-9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Segoe UI"/>
                <a:cs typeface="Segoe UI"/>
              </a:rPr>
              <a:t>range:</a:t>
            </a:r>
            <a:endParaRPr sz="2200" dirty="0">
              <a:latin typeface="Segoe UI"/>
              <a:cs typeface="Segoe UI"/>
            </a:endParaRPr>
          </a:p>
          <a:p>
            <a:pPr marL="1041400" indent="-342900" algn="just">
              <a:lnSpc>
                <a:spcPct val="100000"/>
              </a:lnSpc>
              <a:spcBef>
                <a:spcPts val="2205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classification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based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distance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which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gateway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located.</a:t>
            </a:r>
            <a:endParaRPr sz="2000" dirty="0">
              <a:latin typeface="Segoe UI"/>
              <a:cs typeface="Segoe UI"/>
            </a:endParaRPr>
          </a:p>
          <a:p>
            <a:pPr marL="1041400" indent="-342900" algn="just">
              <a:lnSpc>
                <a:spcPct val="100000"/>
              </a:lnSpc>
              <a:spcBef>
                <a:spcPts val="1764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For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example</a:t>
            </a:r>
            <a:r>
              <a:rPr sz="2000" b="1" dirty="0">
                <a:latin typeface="Segoe UI"/>
                <a:cs typeface="Segoe UI"/>
              </a:rPr>
              <a:t>,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your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fitness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band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communicate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your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phone,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needs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to</a:t>
            </a:r>
            <a:endParaRPr sz="2000" b="1" dirty="0">
              <a:latin typeface="Segoe UI"/>
              <a:cs typeface="Segoe UI"/>
            </a:endParaRPr>
          </a:p>
          <a:p>
            <a:pPr marL="1041400" algn="just">
              <a:lnSpc>
                <a:spcPct val="100000"/>
              </a:lnSpc>
              <a:spcBef>
                <a:spcPts val="960"/>
              </a:spcBef>
            </a:pP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located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few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meters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away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most.</a:t>
            </a:r>
            <a:endParaRPr sz="2000" b="1" dirty="0">
              <a:latin typeface="Segoe UI"/>
              <a:cs typeface="Segoe UI"/>
            </a:endParaRPr>
          </a:p>
          <a:p>
            <a:pPr marL="1041400" marR="5080" indent="-342900" algn="just">
              <a:lnSpc>
                <a:spcPct val="140100"/>
              </a:lnSpc>
              <a:spcBef>
                <a:spcPts val="1195"/>
              </a:spcBef>
              <a:buFont typeface="Wingdings"/>
              <a:buChar char=""/>
              <a:tabLst>
                <a:tab pos="1041400" algn="l"/>
                <a:tab pos="1611630" algn="l"/>
                <a:tab pos="3123565" algn="l"/>
                <a:tab pos="3434079" algn="l"/>
                <a:tab pos="4721860" algn="l"/>
                <a:tab pos="5609590" algn="l"/>
                <a:tab pos="6436995" algn="l"/>
                <a:tab pos="6819265" algn="l"/>
                <a:tab pos="7242809" algn="l"/>
                <a:tab pos="7607934" algn="l"/>
                <a:tab pos="9537065" algn="l"/>
                <a:tab pos="10020300" algn="l"/>
                <a:tab pos="10593705" algn="l"/>
              </a:tabLst>
            </a:pPr>
            <a:r>
              <a:rPr sz="2000" spc="-25" dirty="0">
                <a:latin typeface="Segoe UI"/>
                <a:cs typeface="Segoe UI"/>
              </a:rPr>
              <a:t>The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assumption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is</a:t>
            </a:r>
            <a:r>
              <a:rPr sz="2000" dirty="0">
                <a:latin typeface="Segoe UI"/>
                <a:cs typeface="Segoe UI"/>
              </a:rPr>
              <a:t>	that</a:t>
            </a:r>
            <a:r>
              <a:rPr sz="2000" spc="43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your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phone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needs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to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be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at</a:t>
            </a:r>
            <a:r>
              <a:rPr sz="2000" dirty="0">
                <a:latin typeface="Segoe UI"/>
                <a:cs typeface="Segoe UI"/>
              </a:rPr>
              <a:t>	visual</a:t>
            </a:r>
            <a:r>
              <a:rPr sz="2000" spc="37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distance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for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you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35" dirty="0">
                <a:latin typeface="Segoe UI"/>
                <a:cs typeface="Segoe UI"/>
              </a:rPr>
              <a:t>to </a:t>
            </a:r>
            <a:r>
              <a:rPr sz="2000" dirty="0">
                <a:latin typeface="Segoe UI"/>
                <a:cs typeface="Segoe UI"/>
              </a:rPr>
              <a:t>consult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reported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phone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screen.</a:t>
            </a:r>
            <a:endParaRPr sz="2000" dirty="0">
              <a:latin typeface="Segoe UI"/>
              <a:cs typeface="Segoe UI"/>
            </a:endParaRPr>
          </a:p>
          <a:p>
            <a:pPr marL="1041400" marR="64135" indent="-342900" algn="just">
              <a:lnSpc>
                <a:spcPct val="141500"/>
              </a:lnSpc>
              <a:spcBef>
                <a:spcPts val="1600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If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phone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far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away,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you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typically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do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not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use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it,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reporting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from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the </a:t>
            </a:r>
            <a:r>
              <a:rPr sz="2000" dirty="0">
                <a:latin typeface="Segoe UI"/>
                <a:cs typeface="Segoe UI"/>
              </a:rPr>
              <a:t>band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phone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not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necessary.</a:t>
            </a:r>
            <a:endParaRPr sz="2000" dirty="0">
              <a:latin typeface="Segoe UI"/>
              <a:cs typeface="Segoe UI"/>
            </a:endParaRPr>
          </a:p>
          <a:p>
            <a:pPr marL="1041400" marR="52069" indent="-342900" algn="just">
              <a:lnSpc>
                <a:spcPct val="140000"/>
              </a:lnSpc>
              <a:spcBef>
                <a:spcPts val="815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By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contrast,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moisture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sensor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asphalt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road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may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need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communicate </a:t>
            </a:r>
            <a:r>
              <a:rPr sz="2000" dirty="0">
                <a:latin typeface="Segoe UI"/>
                <a:cs typeface="Segoe UI"/>
              </a:rPr>
              <a:t>with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its</a:t>
            </a:r>
            <a:r>
              <a:rPr sz="2000" spc="-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reader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several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hundred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meters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even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kilometers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away.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1183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80" dirty="0"/>
              <a:t> </a:t>
            </a:r>
            <a:r>
              <a:rPr sz="3200" dirty="0"/>
              <a:t>-1</a:t>
            </a:r>
            <a:r>
              <a:rPr sz="3200" spc="-30" dirty="0"/>
              <a:t> </a:t>
            </a:r>
            <a:r>
              <a:rPr sz="3200" dirty="0"/>
              <a:t>Things:</a:t>
            </a:r>
            <a:r>
              <a:rPr sz="3200" spc="-105" dirty="0"/>
              <a:t> </a:t>
            </a:r>
            <a:r>
              <a:rPr sz="3200" dirty="0"/>
              <a:t>Sensors</a:t>
            </a:r>
            <a:r>
              <a:rPr sz="3200" spc="-70" dirty="0"/>
              <a:t> </a:t>
            </a:r>
            <a:r>
              <a:rPr sz="3200" dirty="0"/>
              <a:t>and</a:t>
            </a:r>
            <a:r>
              <a:rPr sz="3200" spc="-190" dirty="0"/>
              <a:t> </a:t>
            </a:r>
            <a:r>
              <a:rPr sz="3200" dirty="0"/>
              <a:t>Actuators</a:t>
            </a:r>
            <a:r>
              <a:rPr sz="3200" spc="-114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400" y="1981200"/>
            <a:ext cx="7086600" cy="401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Segoe UI"/>
                <a:cs typeface="Segoe UI"/>
              </a:rPr>
              <a:t>Object</a:t>
            </a:r>
            <a:r>
              <a:rPr b="1" spc="-7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b="1" dirty="0">
                <a:solidFill>
                  <a:srgbClr val="001F5F"/>
                </a:solidFill>
                <a:latin typeface="Segoe UI"/>
                <a:cs typeface="Segoe UI"/>
              </a:rPr>
              <a:t>density</a:t>
            </a:r>
            <a:r>
              <a:rPr b="1" spc="-10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b="1" dirty="0">
                <a:solidFill>
                  <a:srgbClr val="001F5F"/>
                </a:solidFill>
                <a:latin typeface="Segoe UI"/>
                <a:cs typeface="Segoe UI"/>
              </a:rPr>
              <a:t>per</a:t>
            </a:r>
            <a:r>
              <a:rPr b="1" spc="-7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b="1" spc="-10" dirty="0">
                <a:solidFill>
                  <a:srgbClr val="001F5F"/>
                </a:solidFill>
                <a:latin typeface="Segoe UI"/>
                <a:cs typeface="Segoe UI"/>
              </a:rPr>
              <a:t>cell:</a:t>
            </a:r>
            <a:endParaRPr dirty="0">
              <a:latin typeface="Segoe UI"/>
              <a:cs typeface="Segoe UI"/>
            </a:endParaRPr>
          </a:p>
          <a:p>
            <a:pPr marL="698500" marR="6985" indent="-228600" algn="just">
              <a:lnSpc>
                <a:spcPct val="150000"/>
              </a:lnSpc>
              <a:spcBef>
                <a:spcPts val="141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>
                <a:latin typeface="Segoe UI"/>
                <a:cs typeface="Segoe UI"/>
              </a:rPr>
              <a:t>This</a:t>
            </a:r>
            <a:r>
              <a:rPr spc="34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classification</a:t>
            </a:r>
            <a:r>
              <a:rPr spc="33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is</a:t>
            </a:r>
            <a:r>
              <a:rPr spc="34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based</a:t>
            </a:r>
            <a:r>
              <a:rPr spc="34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on</a:t>
            </a:r>
            <a:r>
              <a:rPr spc="34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the</a:t>
            </a:r>
            <a:r>
              <a:rPr spc="345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number</a:t>
            </a:r>
            <a:r>
              <a:rPr b="1" spc="330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of</a:t>
            </a:r>
            <a:r>
              <a:rPr b="1" spc="315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smart</a:t>
            </a:r>
            <a:r>
              <a:rPr b="1" spc="360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objects</a:t>
            </a:r>
            <a:r>
              <a:rPr b="1" spc="340" dirty="0">
                <a:latin typeface="Segoe UI"/>
                <a:cs typeface="Segoe UI"/>
              </a:rPr>
              <a:t> </a:t>
            </a:r>
            <a:r>
              <a:rPr dirty="0" smtClean="0">
                <a:latin typeface="Segoe UI"/>
                <a:cs typeface="Segoe UI"/>
              </a:rPr>
              <a:t>over</a:t>
            </a:r>
            <a:r>
              <a:rPr spc="-55" dirty="0" smtClean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a</a:t>
            </a:r>
            <a:r>
              <a:rPr spc="-4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given</a:t>
            </a:r>
            <a:r>
              <a:rPr spc="-7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area, connected</a:t>
            </a:r>
            <a:r>
              <a:rPr spc="-9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to</a:t>
            </a:r>
            <a:r>
              <a:rPr spc="-4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the</a:t>
            </a:r>
            <a:r>
              <a:rPr spc="-4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same</a:t>
            </a:r>
            <a:r>
              <a:rPr spc="-60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gateway.</a:t>
            </a:r>
            <a:endParaRPr dirty="0">
              <a:latin typeface="Segoe UI"/>
              <a:cs typeface="Segoe UI"/>
            </a:endParaRPr>
          </a:p>
          <a:p>
            <a:pPr algn="just">
              <a:lnSpc>
                <a:spcPct val="100000"/>
              </a:lnSpc>
              <a:spcBef>
                <a:spcPts val="425"/>
              </a:spcBef>
              <a:buFont typeface="Wingdings"/>
              <a:buChar char=""/>
            </a:pPr>
            <a:endParaRPr dirty="0">
              <a:latin typeface="Segoe UI"/>
              <a:cs typeface="Segoe UI"/>
            </a:endParaRPr>
          </a:p>
          <a:p>
            <a:pPr marL="697865" indent="-227965" algn="just">
              <a:lnSpc>
                <a:spcPct val="100000"/>
              </a:lnSpc>
              <a:buFont typeface="Wingdings"/>
              <a:buChar char=""/>
              <a:tabLst>
                <a:tab pos="697865" algn="l"/>
              </a:tabLst>
            </a:pPr>
            <a:r>
              <a:rPr dirty="0">
                <a:latin typeface="Segoe UI"/>
                <a:cs typeface="Segoe UI"/>
              </a:rPr>
              <a:t>An</a:t>
            </a:r>
            <a:r>
              <a:rPr spc="-4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oil</a:t>
            </a:r>
            <a:r>
              <a:rPr spc="-3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pipeline</a:t>
            </a:r>
            <a:r>
              <a:rPr spc="-3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may</a:t>
            </a:r>
            <a:r>
              <a:rPr spc="-2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utilize</a:t>
            </a:r>
            <a:r>
              <a:rPr spc="-5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a</a:t>
            </a:r>
            <a:r>
              <a:rPr spc="-4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single</a:t>
            </a:r>
            <a:r>
              <a:rPr spc="-7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sensor</a:t>
            </a:r>
            <a:r>
              <a:rPr spc="-8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at</a:t>
            </a:r>
            <a:r>
              <a:rPr spc="-2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key</a:t>
            </a:r>
            <a:r>
              <a:rPr spc="-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locations</a:t>
            </a:r>
            <a:r>
              <a:rPr spc="-1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every</a:t>
            </a:r>
            <a:r>
              <a:rPr spc="2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few</a:t>
            </a:r>
            <a:r>
              <a:rPr spc="-50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miles.</a:t>
            </a:r>
            <a:endParaRPr dirty="0">
              <a:latin typeface="Segoe UI"/>
              <a:cs typeface="Segoe UI"/>
            </a:endParaRPr>
          </a:p>
          <a:p>
            <a:pPr marL="698500" marR="5080" indent="-228600" algn="just">
              <a:lnSpc>
                <a:spcPct val="150100"/>
              </a:lnSpc>
              <a:spcBef>
                <a:spcPts val="1305"/>
              </a:spcBef>
              <a:buSzPct val="81818"/>
              <a:buFont typeface="Wingdings"/>
              <a:buChar char=""/>
              <a:tabLst>
                <a:tab pos="698500" algn="l"/>
                <a:tab pos="777240" algn="l"/>
              </a:tabLst>
            </a:pPr>
            <a:r>
              <a:rPr dirty="0">
                <a:latin typeface="Segoe UI"/>
                <a:cs typeface="Segoe UI"/>
              </a:rPr>
              <a:t>	By</a:t>
            </a:r>
            <a:r>
              <a:rPr spc="5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contrast,</a:t>
            </a:r>
            <a:r>
              <a:rPr spc="15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telescopes</a:t>
            </a:r>
            <a:r>
              <a:rPr spc="15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like</a:t>
            </a:r>
            <a:r>
              <a:rPr spc="-5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the</a:t>
            </a:r>
            <a:r>
              <a:rPr spc="15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SETI</a:t>
            </a:r>
            <a:r>
              <a:rPr spc="20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Colossus</a:t>
            </a:r>
            <a:r>
              <a:rPr spc="15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telescope</a:t>
            </a:r>
            <a:r>
              <a:rPr spc="15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at</a:t>
            </a:r>
            <a:r>
              <a:rPr spc="5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the</a:t>
            </a:r>
            <a:r>
              <a:rPr spc="10" dirty="0">
                <a:latin typeface="Segoe UI"/>
                <a:cs typeface="Segoe UI"/>
              </a:rPr>
              <a:t>  </a:t>
            </a:r>
            <a:r>
              <a:rPr spc="-10" dirty="0">
                <a:latin typeface="Segoe UI"/>
                <a:cs typeface="Segoe UI"/>
              </a:rPr>
              <a:t>Whipple </a:t>
            </a:r>
            <a:r>
              <a:rPr dirty="0">
                <a:latin typeface="Segoe UI"/>
                <a:cs typeface="Segoe UI"/>
              </a:rPr>
              <a:t>Observatory</a:t>
            </a:r>
            <a:r>
              <a:rPr spc="229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deploy</a:t>
            </a:r>
            <a:r>
              <a:rPr spc="210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hundreds,</a:t>
            </a:r>
            <a:r>
              <a:rPr b="1" spc="229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and</a:t>
            </a:r>
            <a:r>
              <a:rPr b="1" spc="200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sometimes</a:t>
            </a:r>
            <a:r>
              <a:rPr b="1" spc="225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thousands,</a:t>
            </a:r>
            <a:r>
              <a:rPr b="1" spc="204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of</a:t>
            </a:r>
            <a:r>
              <a:rPr b="1" spc="190" dirty="0">
                <a:latin typeface="Segoe UI"/>
                <a:cs typeface="Segoe UI"/>
              </a:rPr>
              <a:t> </a:t>
            </a:r>
            <a:r>
              <a:rPr b="1" dirty="0">
                <a:latin typeface="Segoe UI"/>
                <a:cs typeface="Segoe UI"/>
              </a:rPr>
              <a:t>mirrors</a:t>
            </a:r>
            <a:r>
              <a:rPr b="1" spc="229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over</a:t>
            </a:r>
            <a:r>
              <a:rPr spc="225" dirty="0">
                <a:latin typeface="Segoe UI"/>
                <a:cs typeface="Segoe UI"/>
              </a:rPr>
              <a:t> </a:t>
            </a:r>
            <a:r>
              <a:rPr spc="-50" dirty="0">
                <a:latin typeface="Segoe UI"/>
                <a:cs typeface="Segoe UI"/>
              </a:rPr>
              <a:t>a </a:t>
            </a:r>
            <a:r>
              <a:rPr dirty="0">
                <a:latin typeface="Segoe UI"/>
                <a:cs typeface="Segoe UI"/>
              </a:rPr>
              <a:t>small</a:t>
            </a:r>
            <a:r>
              <a:rPr spc="-10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area,</a:t>
            </a:r>
            <a:r>
              <a:rPr spc="-2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each</a:t>
            </a:r>
            <a:r>
              <a:rPr spc="-8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with</a:t>
            </a:r>
            <a:r>
              <a:rPr spc="-7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multiple</a:t>
            </a:r>
            <a:r>
              <a:rPr spc="-7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gyroscopes,</a:t>
            </a:r>
            <a:r>
              <a:rPr spc="-75" dirty="0">
                <a:latin typeface="Segoe UI"/>
                <a:cs typeface="Segoe UI"/>
              </a:rPr>
              <a:t> </a:t>
            </a:r>
            <a:r>
              <a:rPr spc="-35" dirty="0">
                <a:latin typeface="Segoe UI"/>
                <a:cs typeface="Segoe UI"/>
              </a:rPr>
              <a:t>gravity,</a:t>
            </a:r>
            <a:r>
              <a:rPr spc="-6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and</a:t>
            </a:r>
            <a:r>
              <a:rPr spc="-6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vibration</a:t>
            </a:r>
            <a:r>
              <a:rPr spc="-80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sensors.</a:t>
            </a:r>
            <a:endParaRPr dirty="0">
              <a:latin typeface="Segoe UI"/>
              <a:cs typeface="Segoe U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0"/>
            <a:ext cx="45720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1183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80" dirty="0"/>
              <a:t> </a:t>
            </a:r>
            <a:r>
              <a:rPr sz="3200" dirty="0"/>
              <a:t>-1</a:t>
            </a:r>
            <a:r>
              <a:rPr sz="3200" spc="-30" dirty="0"/>
              <a:t> </a:t>
            </a:r>
            <a:r>
              <a:rPr sz="3200" dirty="0"/>
              <a:t>Things:</a:t>
            </a:r>
            <a:r>
              <a:rPr sz="3200" spc="-105" dirty="0"/>
              <a:t> </a:t>
            </a:r>
            <a:r>
              <a:rPr sz="3200" dirty="0"/>
              <a:t>Sensors</a:t>
            </a:r>
            <a:r>
              <a:rPr sz="3200" spc="-70" dirty="0"/>
              <a:t> </a:t>
            </a:r>
            <a:r>
              <a:rPr sz="3200" dirty="0"/>
              <a:t>and</a:t>
            </a:r>
            <a:r>
              <a:rPr sz="3200" spc="-190" dirty="0"/>
              <a:t> </a:t>
            </a:r>
            <a:r>
              <a:rPr sz="3200" dirty="0"/>
              <a:t>Actuators</a:t>
            </a:r>
            <a:r>
              <a:rPr sz="3200" spc="-114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4800" y="2667000"/>
            <a:ext cx="10865485" cy="2718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From</a:t>
            </a:r>
            <a:r>
              <a:rPr sz="2000" spc="-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  network  architectural</a:t>
            </a:r>
            <a:r>
              <a:rPr sz="2000" spc="-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standpoint,  initial  task</a:t>
            </a:r>
            <a:r>
              <a:rPr sz="2000" spc="-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10" dirty="0">
                <a:latin typeface="Segoe UI"/>
                <a:cs typeface="Segoe UI"/>
              </a:rPr>
              <a:t>  determine </a:t>
            </a:r>
            <a:r>
              <a:rPr sz="2000" dirty="0">
                <a:latin typeface="Segoe UI"/>
                <a:cs typeface="Segoe UI"/>
              </a:rPr>
              <a:t>which</a:t>
            </a:r>
            <a:r>
              <a:rPr sz="2000" spc="54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technology</a:t>
            </a:r>
            <a:r>
              <a:rPr sz="2000" spc="54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should</a:t>
            </a:r>
            <a:r>
              <a:rPr sz="2000" spc="54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54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used</a:t>
            </a:r>
            <a:r>
              <a:rPr sz="2000" spc="54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55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allow</a:t>
            </a:r>
            <a:r>
              <a:rPr sz="2000" spc="54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smart</a:t>
            </a:r>
            <a:r>
              <a:rPr sz="2000" spc="200" dirty="0">
                <a:latin typeface="Segoe UI"/>
                <a:cs typeface="Segoe UI"/>
              </a:rPr>
              <a:t>   </a:t>
            </a:r>
            <a:r>
              <a:rPr sz="2000" dirty="0">
                <a:latin typeface="Segoe UI"/>
                <a:cs typeface="Segoe UI"/>
              </a:rPr>
              <a:t>objects</a:t>
            </a:r>
            <a:r>
              <a:rPr sz="2000" spc="540" dirty="0">
                <a:latin typeface="Segoe UI"/>
                <a:cs typeface="Segoe UI"/>
              </a:rPr>
              <a:t>  </a:t>
            </a:r>
            <a:r>
              <a:rPr sz="2000" spc="-25" dirty="0">
                <a:latin typeface="Segoe UI"/>
                <a:cs typeface="Segoe UI"/>
              </a:rPr>
              <a:t>to </a:t>
            </a:r>
            <a:r>
              <a:rPr sz="2000" spc="-10" dirty="0">
                <a:latin typeface="Segoe UI"/>
                <a:cs typeface="Segoe UI"/>
              </a:rPr>
              <a:t>communicate.</a:t>
            </a:r>
            <a:endParaRPr sz="20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buFont typeface="Wingdings"/>
              <a:buChar char=""/>
            </a:pPr>
            <a:endParaRPr sz="20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determination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depends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way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lang="en-IN" sz="2000" spc="-204" dirty="0">
                <a:latin typeface="Segoe UI"/>
                <a:cs typeface="Segoe UI"/>
              </a:rPr>
              <a:t>"</a:t>
            </a:r>
            <a:r>
              <a:rPr sz="2000" spc="-204" dirty="0" smtClean="0">
                <a:latin typeface="Segoe UI"/>
                <a:cs typeface="Segoe UI"/>
              </a:rPr>
              <a:t>things</a:t>
            </a:r>
            <a:r>
              <a:rPr lang="en-IN" sz="2000" spc="-204" dirty="0" smtClean="0">
                <a:latin typeface="Segoe UI"/>
                <a:cs typeface="Segoe UI"/>
              </a:rPr>
              <a:t>"</a:t>
            </a:r>
            <a:r>
              <a:rPr sz="2000" spc="-30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classified.</a:t>
            </a:r>
            <a:endParaRPr sz="2000" dirty="0">
              <a:latin typeface="Segoe UI"/>
              <a:cs typeface="Segoe UI"/>
            </a:endParaRPr>
          </a:p>
          <a:p>
            <a:pPr marL="439420" indent="-426720">
              <a:lnSpc>
                <a:spcPct val="100000"/>
              </a:lnSpc>
              <a:spcBef>
                <a:spcPts val="2705"/>
              </a:spcBef>
              <a:buSzPct val="75000"/>
              <a:buFont typeface="Wingdings"/>
              <a:buChar char=""/>
              <a:tabLst>
                <a:tab pos="439420" algn="l"/>
                <a:tab pos="1917700" algn="l"/>
                <a:tab pos="2862580" algn="l"/>
                <a:tab pos="4446270" algn="l"/>
                <a:tab pos="5386705" algn="l"/>
                <a:tab pos="5865495" algn="l"/>
                <a:tab pos="8164195" algn="l"/>
                <a:tab pos="8883015" algn="l"/>
                <a:tab pos="10245725" algn="l"/>
              </a:tabLst>
            </a:pPr>
            <a:r>
              <a:rPr sz="2000" spc="-10" dirty="0">
                <a:latin typeface="Segoe UI"/>
                <a:cs typeface="Segoe UI"/>
              </a:rPr>
              <a:t>However,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some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industries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(such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as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manufacturing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and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utilities)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may</a:t>
            </a:r>
            <a:endParaRPr sz="2000" dirty="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Segoe UI"/>
                <a:cs typeface="Segoe UI"/>
              </a:rPr>
              <a:t>include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objects</a:t>
            </a:r>
            <a:r>
              <a:rPr sz="2000" spc="-1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various</a:t>
            </a:r>
            <a:r>
              <a:rPr sz="2000" spc="-11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categories,</a:t>
            </a:r>
            <a:r>
              <a:rPr sz="2000" spc="-1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matching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different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needs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1183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80" dirty="0"/>
              <a:t> </a:t>
            </a:r>
            <a:r>
              <a:rPr sz="3200" dirty="0"/>
              <a:t>-1</a:t>
            </a:r>
            <a:r>
              <a:rPr sz="3200" spc="-30" dirty="0"/>
              <a:t> </a:t>
            </a:r>
            <a:r>
              <a:rPr sz="3200" dirty="0"/>
              <a:t>Things:</a:t>
            </a:r>
            <a:r>
              <a:rPr sz="3200" spc="-105" dirty="0"/>
              <a:t> </a:t>
            </a:r>
            <a:r>
              <a:rPr sz="3200" dirty="0"/>
              <a:t>Sensors</a:t>
            </a:r>
            <a:r>
              <a:rPr sz="3200" spc="-70" dirty="0"/>
              <a:t> </a:t>
            </a:r>
            <a:r>
              <a:rPr sz="3200" dirty="0"/>
              <a:t>and</a:t>
            </a:r>
            <a:r>
              <a:rPr sz="3200" spc="-190" dirty="0"/>
              <a:t> </a:t>
            </a:r>
            <a:r>
              <a:rPr sz="3200" dirty="0"/>
              <a:t>Actuators</a:t>
            </a:r>
            <a:r>
              <a:rPr sz="3200" spc="-114" dirty="0"/>
              <a:t> </a:t>
            </a:r>
            <a:r>
              <a:rPr sz="3200" spc="-10" dirty="0"/>
              <a:t>Layer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7780" y="1328925"/>
            <a:ext cx="9134856" cy="5448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104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1183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80" dirty="0"/>
              <a:t> </a:t>
            </a:r>
            <a:r>
              <a:rPr sz="3200" dirty="0"/>
              <a:t>-1</a:t>
            </a:r>
            <a:r>
              <a:rPr sz="3200" spc="-30" dirty="0"/>
              <a:t> </a:t>
            </a:r>
            <a:r>
              <a:rPr sz="3200" dirty="0"/>
              <a:t>Things:</a:t>
            </a:r>
            <a:r>
              <a:rPr sz="3200" spc="-105" dirty="0"/>
              <a:t> </a:t>
            </a:r>
            <a:r>
              <a:rPr sz="3200" dirty="0"/>
              <a:t>Sensors</a:t>
            </a:r>
            <a:r>
              <a:rPr sz="3200" spc="-70" dirty="0"/>
              <a:t> </a:t>
            </a:r>
            <a:r>
              <a:rPr sz="3200" dirty="0"/>
              <a:t>and</a:t>
            </a:r>
            <a:r>
              <a:rPr sz="3200" spc="-190" dirty="0"/>
              <a:t> </a:t>
            </a:r>
            <a:r>
              <a:rPr sz="3200" dirty="0"/>
              <a:t>Actuators</a:t>
            </a:r>
            <a:r>
              <a:rPr sz="3200" spc="-114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8714" y="1480845"/>
            <a:ext cx="10859135" cy="484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720" indent="-343535">
              <a:lnSpc>
                <a:spcPct val="13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-2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categories</a:t>
            </a:r>
            <a:r>
              <a:rPr sz="1900" b="1" spc="-3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used</a:t>
            </a:r>
            <a:r>
              <a:rPr sz="1900" b="1" spc="-2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to</a:t>
            </a:r>
            <a:r>
              <a:rPr sz="1900" b="1" spc="-1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classify</a:t>
            </a:r>
            <a:r>
              <a:rPr sz="1900" b="1" spc="-1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things</a:t>
            </a:r>
            <a:r>
              <a:rPr sz="1900" b="1" spc="1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can</a:t>
            </a:r>
            <a:r>
              <a:rPr sz="1900" b="1" spc="1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influence</a:t>
            </a:r>
            <a:r>
              <a:rPr sz="1900" b="1" spc="-4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other</a:t>
            </a:r>
            <a:r>
              <a:rPr sz="1900" b="1" spc="-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parameters</a:t>
            </a:r>
            <a:r>
              <a:rPr sz="1900" b="1" spc="3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and</a:t>
            </a:r>
            <a:r>
              <a:rPr sz="1900" b="1" spc="-2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can also </a:t>
            </a:r>
            <a:r>
              <a:rPr sz="1900" b="1" spc="-10" dirty="0">
                <a:latin typeface="Segoe UI"/>
                <a:cs typeface="Segoe UI"/>
              </a:rPr>
              <a:t>influence </a:t>
            </a:r>
            <a:r>
              <a:rPr sz="1900" b="1" dirty="0">
                <a:latin typeface="Segoe UI"/>
                <a:cs typeface="Segoe UI"/>
              </a:rPr>
              <a:t>one</a:t>
            </a:r>
            <a:r>
              <a:rPr sz="1900" b="1" spc="-5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another.</a:t>
            </a:r>
            <a:endParaRPr sz="1900" b="1" dirty="0">
              <a:latin typeface="Segoe UI"/>
              <a:cs typeface="Segoe UI"/>
            </a:endParaRPr>
          </a:p>
          <a:p>
            <a:pPr marL="355600" marR="5080" indent="-343535">
              <a:lnSpc>
                <a:spcPct val="130500"/>
              </a:lnSpc>
              <a:spcBef>
                <a:spcPts val="1840"/>
              </a:spcBef>
              <a:buFont typeface="Wingdings"/>
              <a:buChar char=""/>
              <a:tabLst>
                <a:tab pos="355600" algn="l"/>
                <a:tab pos="878205" algn="l"/>
                <a:tab pos="2059305" algn="l"/>
                <a:tab pos="2343150" algn="l"/>
                <a:tab pos="4447540" algn="l"/>
                <a:tab pos="5312410" algn="l"/>
                <a:tab pos="6249670" algn="l"/>
                <a:tab pos="7108825" algn="l"/>
                <a:tab pos="7750809" algn="l"/>
                <a:tab pos="8035925" algn="l"/>
                <a:tab pos="8791575" algn="l"/>
                <a:tab pos="9393555" algn="l"/>
                <a:tab pos="10512425" algn="l"/>
              </a:tabLst>
            </a:pPr>
            <a:r>
              <a:rPr sz="1900" spc="-25" dirty="0">
                <a:latin typeface="Segoe UI"/>
                <a:cs typeface="Segoe UI"/>
              </a:rPr>
              <a:t>For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10" dirty="0">
                <a:latin typeface="Segoe UI"/>
                <a:cs typeface="Segoe UI"/>
              </a:rPr>
              <a:t>example,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50" dirty="0">
                <a:latin typeface="Segoe UI"/>
                <a:cs typeface="Segoe UI"/>
              </a:rPr>
              <a:t>a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10" dirty="0">
                <a:latin typeface="Segoe UI"/>
                <a:cs typeface="Segoe UI"/>
              </a:rPr>
              <a:t>battery-operated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10" dirty="0">
                <a:latin typeface="Segoe UI"/>
                <a:cs typeface="Segoe UI"/>
              </a:rPr>
              <a:t>highly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10" dirty="0">
                <a:latin typeface="Segoe UI"/>
                <a:cs typeface="Segoe UI"/>
              </a:rPr>
              <a:t>mobile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10" dirty="0">
                <a:latin typeface="Segoe UI"/>
                <a:cs typeface="Segoe UI"/>
              </a:rPr>
              <a:t>object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10" dirty="0">
                <a:latin typeface="Segoe UI"/>
                <a:cs typeface="Segoe UI"/>
              </a:rPr>
              <a:t>(like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50" dirty="0">
                <a:latin typeface="Segoe UI"/>
                <a:cs typeface="Segoe UI"/>
              </a:rPr>
              <a:t>a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10" dirty="0">
                <a:latin typeface="Segoe UI"/>
                <a:cs typeface="Segoe UI"/>
              </a:rPr>
              <a:t>heart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20" dirty="0">
                <a:latin typeface="Segoe UI"/>
                <a:cs typeface="Segoe UI"/>
              </a:rPr>
              <a:t>rate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10" dirty="0">
                <a:latin typeface="Segoe UI"/>
                <a:cs typeface="Segoe UI"/>
              </a:rPr>
              <a:t>monitor,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25" dirty="0">
                <a:latin typeface="Segoe UI"/>
                <a:cs typeface="Segoe UI"/>
              </a:rPr>
              <a:t>for </a:t>
            </a:r>
            <a:r>
              <a:rPr sz="1900" spc="-10" dirty="0">
                <a:latin typeface="Segoe UI"/>
                <a:cs typeface="Segoe UI"/>
              </a:rPr>
              <a:t>example)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likely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has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small</a:t>
            </a:r>
            <a:r>
              <a:rPr sz="1900" spc="-8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form</a:t>
            </a:r>
            <a:r>
              <a:rPr sz="1900" spc="-9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factor.</a:t>
            </a:r>
            <a:endParaRPr sz="19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220"/>
              </a:spcBef>
              <a:buFont typeface="Wingdings"/>
              <a:buChar char=""/>
              <a:tabLst>
                <a:tab pos="355600" algn="l"/>
              </a:tabLst>
            </a:pPr>
            <a:r>
              <a:rPr sz="1900" dirty="0">
                <a:latin typeface="Segoe UI"/>
                <a:cs typeface="Segoe UI"/>
              </a:rPr>
              <a:t>A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small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sensor</a:t>
            </a:r>
            <a:r>
              <a:rPr sz="1900" spc="-8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is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easier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to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move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or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integrate</a:t>
            </a:r>
            <a:r>
              <a:rPr sz="1900" spc="-2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into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its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environment.</a:t>
            </a:r>
            <a:endParaRPr sz="1900" dirty="0">
              <a:latin typeface="Segoe UI"/>
              <a:cs typeface="Segoe UI"/>
            </a:endParaRPr>
          </a:p>
          <a:p>
            <a:pPr marL="355600" marR="60960" indent="-343535">
              <a:lnSpc>
                <a:spcPct val="131100"/>
              </a:lnSpc>
              <a:spcBef>
                <a:spcPts val="1510"/>
              </a:spcBef>
              <a:buFont typeface="Wingdings"/>
              <a:buChar char=""/>
              <a:tabLst>
                <a:tab pos="355600" algn="l"/>
              </a:tabLst>
            </a:pPr>
            <a:r>
              <a:rPr sz="1900" dirty="0">
                <a:latin typeface="Segoe UI"/>
                <a:cs typeface="Segoe UI"/>
              </a:rPr>
              <a:t>At</a:t>
            </a:r>
            <a:r>
              <a:rPr sz="1900" spc="31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the</a:t>
            </a:r>
            <a:r>
              <a:rPr sz="1900" spc="3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same</a:t>
            </a:r>
            <a:r>
              <a:rPr sz="1900" spc="3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time,</a:t>
            </a:r>
            <a:r>
              <a:rPr sz="1900" spc="34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</a:t>
            </a:r>
            <a:r>
              <a:rPr sz="1900" spc="3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small</a:t>
            </a:r>
            <a:r>
              <a:rPr sz="1900" spc="33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and</a:t>
            </a:r>
            <a:r>
              <a:rPr sz="1900" spc="3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highly</a:t>
            </a:r>
            <a:r>
              <a:rPr sz="1900" spc="3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mobile</a:t>
            </a:r>
            <a:r>
              <a:rPr sz="1900" spc="29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smart</a:t>
            </a:r>
            <a:r>
              <a:rPr sz="1900" spc="3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object</a:t>
            </a:r>
            <a:r>
              <a:rPr sz="1900" spc="28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is</a:t>
            </a:r>
            <a:r>
              <a:rPr sz="1900" spc="34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unlikely</a:t>
            </a:r>
            <a:r>
              <a:rPr sz="1900" spc="3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to</a:t>
            </a:r>
            <a:r>
              <a:rPr sz="1900" spc="3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require</a:t>
            </a:r>
            <a:r>
              <a:rPr sz="1900" spc="32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</a:t>
            </a:r>
            <a:r>
              <a:rPr sz="1900" spc="34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large </a:t>
            </a:r>
            <a:r>
              <a:rPr sz="1900" dirty="0">
                <a:latin typeface="Segoe UI"/>
                <a:cs typeface="Segoe UI"/>
              </a:rPr>
              <a:t>antenna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and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</a:t>
            </a:r>
            <a:r>
              <a:rPr sz="1900" spc="-8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powerful</a:t>
            </a:r>
            <a:r>
              <a:rPr sz="1900" spc="-10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power</a:t>
            </a:r>
            <a:r>
              <a:rPr sz="1900" spc="-8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source.</a:t>
            </a:r>
            <a:endParaRPr sz="1900" dirty="0">
              <a:latin typeface="Segoe UI"/>
              <a:cs typeface="Segoe UI"/>
            </a:endParaRPr>
          </a:p>
          <a:p>
            <a:pPr marL="355600" marR="65405" indent="-343535">
              <a:lnSpc>
                <a:spcPct val="130100"/>
              </a:lnSpc>
              <a:spcBef>
                <a:spcPts val="1490"/>
              </a:spcBef>
              <a:buFont typeface="Wingdings"/>
              <a:buChar char=""/>
              <a:tabLst>
                <a:tab pos="355600" algn="l"/>
              </a:tabLst>
            </a:pPr>
            <a:r>
              <a:rPr sz="1900" dirty="0">
                <a:latin typeface="Segoe UI"/>
                <a:cs typeface="Segoe UI"/>
              </a:rPr>
              <a:t>This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constraint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will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limit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the</a:t>
            </a:r>
            <a:r>
              <a:rPr sz="1900" spc="-2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transmission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range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and,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therefore,</a:t>
            </a:r>
            <a:r>
              <a:rPr sz="1900" dirty="0">
                <a:latin typeface="Segoe UI"/>
                <a:cs typeface="Segoe UI"/>
              </a:rPr>
              <a:t> the</a:t>
            </a:r>
            <a:r>
              <a:rPr sz="1900" spc="-2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type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of</a:t>
            </a:r>
            <a:r>
              <a:rPr sz="1900" spc="-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network</a:t>
            </a:r>
            <a:r>
              <a:rPr sz="1900" spc="-7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protocol available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for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its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connections.</a:t>
            </a:r>
            <a:endParaRPr sz="19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9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-5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criticality</a:t>
            </a:r>
            <a:r>
              <a:rPr sz="1900" b="1" spc="-8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of</a:t>
            </a:r>
            <a:r>
              <a:rPr sz="1900" b="1" spc="-9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data</a:t>
            </a:r>
            <a:r>
              <a:rPr sz="1900" b="1" spc="-3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may</a:t>
            </a:r>
            <a:r>
              <a:rPr sz="1900" b="1" spc="-4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also</a:t>
            </a:r>
            <a:r>
              <a:rPr sz="1900" b="1" spc="-7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influence</a:t>
            </a:r>
            <a:r>
              <a:rPr sz="1900" b="1" spc="-9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-2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form</a:t>
            </a:r>
            <a:r>
              <a:rPr sz="1900" b="1" spc="-9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factor</a:t>
            </a:r>
            <a:r>
              <a:rPr sz="1900" b="1" spc="-4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and,</a:t>
            </a:r>
            <a:r>
              <a:rPr sz="1900" b="1" spc="-60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therefore,</a:t>
            </a:r>
            <a:r>
              <a:rPr sz="1900" b="1" spc="-1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-3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architecture.</a:t>
            </a:r>
            <a:endParaRPr sz="1900" b="1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1183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80" dirty="0"/>
              <a:t> </a:t>
            </a:r>
            <a:r>
              <a:rPr sz="3200" dirty="0"/>
              <a:t>-1</a:t>
            </a:r>
            <a:r>
              <a:rPr sz="3200" spc="-30" dirty="0"/>
              <a:t> </a:t>
            </a:r>
            <a:r>
              <a:rPr sz="3200" dirty="0"/>
              <a:t>Things:</a:t>
            </a:r>
            <a:r>
              <a:rPr sz="3200" spc="-105" dirty="0"/>
              <a:t> </a:t>
            </a:r>
            <a:r>
              <a:rPr sz="3200" dirty="0"/>
              <a:t>Sensors</a:t>
            </a:r>
            <a:r>
              <a:rPr sz="3200" spc="-70" dirty="0"/>
              <a:t> </a:t>
            </a:r>
            <a:r>
              <a:rPr sz="3200" dirty="0"/>
              <a:t>and</a:t>
            </a:r>
            <a:r>
              <a:rPr sz="3200" spc="-190" dirty="0"/>
              <a:t> </a:t>
            </a:r>
            <a:r>
              <a:rPr sz="3200" dirty="0"/>
              <a:t>Actuators</a:t>
            </a:r>
            <a:r>
              <a:rPr sz="3200" spc="-114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8714" y="1439614"/>
            <a:ext cx="10868025" cy="3440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3535" algn="just">
              <a:lnSpc>
                <a:spcPct val="1401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For</a:t>
            </a:r>
            <a:r>
              <a:rPr sz="2000" spc="1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example,</a:t>
            </a:r>
            <a:r>
              <a:rPr sz="2000" spc="1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1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missing</a:t>
            </a:r>
            <a:r>
              <a:rPr sz="2000" spc="1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monthly</a:t>
            </a:r>
            <a:r>
              <a:rPr sz="2000" spc="1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report</a:t>
            </a:r>
            <a:r>
              <a:rPr sz="2000" spc="1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from</a:t>
            </a:r>
            <a:r>
              <a:rPr sz="2000" spc="1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</a:t>
            </a:r>
            <a:r>
              <a:rPr sz="2000" spc="1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asphalt</a:t>
            </a:r>
            <a:r>
              <a:rPr sz="2000" spc="1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moisture</a:t>
            </a:r>
            <a:r>
              <a:rPr sz="2000" spc="1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sensor </a:t>
            </a:r>
            <a:r>
              <a:rPr sz="2000" dirty="0">
                <a:latin typeface="Segoe UI"/>
                <a:cs typeface="Segoe UI"/>
              </a:rPr>
              <a:t>may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simply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flag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indicator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sensor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(or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battery)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replacement.</a:t>
            </a:r>
            <a:endParaRPr sz="2000" dirty="0">
              <a:latin typeface="Segoe UI"/>
              <a:cs typeface="Segoe UI"/>
            </a:endParaRPr>
          </a:p>
          <a:p>
            <a:pPr marL="355600" marR="5080" indent="-343535" algn="just">
              <a:lnSpc>
                <a:spcPct val="140000"/>
              </a:lnSpc>
              <a:spcBef>
                <a:spcPts val="18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A</a:t>
            </a:r>
            <a:r>
              <a:rPr sz="2000" spc="59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multi-</a:t>
            </a:r>
            <a:r>
              <a:rPr sz="2000" dirty="0">
                <a:latin typeface="Segoe UI"/>
                <a:cs typeface="Segoe UI"/>
              </a:rPr>
              <a:t>mirror</a:t>
            </a:r>
            <a:r>
              <a:rPr sz="2000" spc="5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gyroscope</a:t>
            </a:r>
            <a:r>
              <a:rPr sz="2000" spc="5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report</a:t>
            </a:r>
            <a:r>
              <a:rPr sz="2000" spc="-3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missing</a:t>
            </a:r>
            <a:r>
              <a:rPr sz="2000" spc="5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</a:t>
            </a:r>
            <a:r>
              <a:rPr sz="2000" spc="5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more</a:t>
            </a:r>
            <a:r>
              <a:rPr sz="2000" spc="5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than</a:t>
            </a:r>
            <a:r>
              <a:rPr sz="2000" spc="5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100</a:t>
            </a:r>
            <a:r>
              <a:rPr sz="2000" spc="5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ms</a:t>
            </a:r>
            <a:r>
              <a:rPr sz="2000" spc="59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may </a:t>
            </a:r>
            <a:r>
              <a:rPr sz="2000" dirty="0">
                <a:latin typeface="Segoe UI"/>
                <a:cs typeface="Segoe UI"/>
              </a:rPr>
              <a:t>render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entire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system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unstable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unusable.</a:t>
            </a:r>
            <a:endParaRPr sz="2000" dirty="0">
              <a:latin typeface="Segoe UI"/>
              <a:cs typeface="Segoe UI"/>
            </a:endParaRPr>
          </a:p>
          <a:p>
            <a:pPr marL="355600" marR="6350" indent="-343535" algn="just">
              <a:lnSpc>
                <a:spcPct val="140100"/>
              </a:lnSpc>
              <a:spcBef>
                <a:spcPts val="18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These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sensors</a:t>
            </a:r>
            <a:r>
              <a:rPr sz="2000" spc="1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either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need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have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11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constant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source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5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power</a:t>
            </a:r>
            <a:r>
              <a:rPr sz="2000" spc="114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(resulting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3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limited</a:t>
            </a:r>
            <a:r>
              <a:rPr sz="2000" spc="3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mobility)</a:t>
            </a:r>
            <a:r>
              <a:rPr sz="2000" spc="3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3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need</a:t>
            </a:r>
            <a:r>
              <a:rPr sz="2000" spc="3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3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3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easily</a:t>
            </a:r>
            <a:r>
              <a:rPr sz="2000" spc="3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accessible</a:t>
            </a:r>
            <a:r>
              <a:rPr sz="2000" spc="3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for</a:t>
            </a:r>
            <a:r>
              <a:rPr sz="2000" spc="315" dirty="0">
                <a:latin typeface="Segoe UI"/>
                <a:cs typeface="Segoe UI"/>
              </a:rPr>
              <a:t>  </a:t>
            </a:r>
            <a:r>
              <a:rPr sz="2000" spc="-10" dirty="0">
                <a:latin typeface="Segoe UI"/>
                <a:cs typeface="Segoe UI"/>
              </a:rPr>
              <a:t>battery </a:t>
            </a:r>
            <a:r>
              <a:rPr sz="2000" dirty="0">
                <a:latin typeface="Segoe UI"/>
                <a:cs typeface="Segoe UI"/>
              </a:rPr>
              <a:t>replacement</a:t>
            </a:r>
            <a:r>
              <a:rPr sz="2000" spc="-11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(resulting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limited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transmission</a:t>
            </a:r>
            <a:r>
              <a:rPr sz="2000" spc="-1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range).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204" y="5181600"/>
            <a:ext cx="10884535" cy="88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3535">
              <a:lnSpc>
                <a:spcPct val="151200"/>
              </a:lnSpc>
              <a:spcBef>
                <a:spcPts val="95"/>
              </a:spcBef>
              <a:buFont typeface="Wingdings"/>
              <a:buChar char=""/>
              <a:tabLst>
                <a:tab pos="381000" algn="l"/>
              </a:tabLst>
            </a:pP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first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step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designing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examine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requirements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terms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mobility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lang="en-IN" sz="2000" b="1" spc="-40" dirty="0" smtClean="0">
                <a:latin typeface="Segoe UI"/>
                <a:cs typeface="Segoe UI"/>
              </a:rPr>
              <a:t>transmission (</a:t>
            </a:r>
            <a:r>
              <a:rPr lang="en-IN" sz="2000" b="1" spc="-340" dirty="0" smtClean="0">
                <a:latin typeface="Segoe UI"/>
                <a:cs typeface="Segoe UI"/>
              </a:rPr>
              <a:t>how  </a:t>
            </a:r>
            <a:r>
              <a:rPr sz="2000" b="1" dirty="0" smtClean="0">
                <a:latin typeface="Segoe UI"/>
                <a:cs typeface="Segoe UI"/>
              </a:rPr>
              <a:t>much </a:t>
            </a:r>
            <a:r>
              <a:rPr sz="2000" b="1" dirty="0">
                <a:latin typeface="Segoe UI"/>
                <a:cs typeface="Segoe UI"/>
              </a:rPr>
              <a:t>data,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how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often).</a:t>
            </a:r>
            <a:endParaRPr sz="2000" b="1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209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The</a:t>
            </a:r>
            <a:r>
              <a:rPr spc="-20" dirty="0"/>
              <a:t> </a:t>
            </a:r>
            <a:r>
              <a:rPr dirty="0"/>
              <a:t>Core</a:t>
            </a:r>
            <a:r>
              <a:rPr spc="-45" dirty="0"/>
              <a:t> </a:t>
            </a:r>
            <a:r>
              <a:rPr dirty="0"/>
              <a:t>IoT</a:t>
            </a:r>
            <a:r>
              <a:rPr spc="-20" dirty="0"/>
              <a:t> </a:t>
            </a:r>
            <a:r>
              <a:rPr dirty="0"/>
              <a:t>Functional</a:t>
            </a:r>
            <a:r>
              <a:rPr spc="-65" dirty="0"/>
              <a:t> </a:t>
            </a:r>
            <a:r>
              <a:rPr spc="-10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60" y="1431416"/>
            <a:ext cx="9314180" cy="432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b="1" spc="-175" dirty="0" smtClean="0">
                <a:solidFill>
                  <a:srgbClr val="001F5F"/>
                </a:solidFill>
                <a:latin typeface="Segoe UI"/>
                <a:cs typeface="Segoe UI"/>
              </a:rPr>
              <a:t>Thing</a:t>
            </a:r>
            <a:r>
              <a:rPr lang="en-IN" sz="2400" b="1" spc="-175" dirty="0" smtClean="0">
                <a:solidFill>
                  <a:srgbClr val="001F5F"/>
                </a:solidFill>
                <a:latin typeface="Segoe UI"/>
                <a:cs typeface="Segoe UI"/>
              </a:rPr>
              <a:t>s</a:t>
            </a:r>
            <a:r>
              <a:rPr sz="2400" b="1" spc="5" dirty="0" smtClean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layer</a:t>
            </a:r>
            <a:r>
              <a:rPr sz="2400" b="1" spc="-9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/</a:t>
            </a:r>
            <a:r>
              <a:rPr sz="2400" b="1" spc="-3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Layer</a:t>
            </a:r>
            <a:r>
              <a:rPr sz="2400" b="1" spc="-8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Segoe UI"/>
                <a:cs typeface="Segoe UI"/>
              </a:rPr>
              <a:t>-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1</a:t>
            </a:r>
            <a:r>
              <a:rPr sz="2400" b="1" spc="-3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Things:</a:t>
            </a:r>
            <a:r>
              <a:rPr sz="2400" b="1" spc="-3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Sensors</a:t>
            </a:r>
            <a:r>
              <a:rPr sz="2400" b="1" spc="-5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and</a:t>
            </a:r>
            <a:r>
              <a:rPr sz="2400" b="1" spc="-7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Actuators</a:t>
            </a:r>
            <a:r>
              <a:rPr sz="2400" b="1" spc="-6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Segoe UI"/>
                <a:cs typeface="Segoe UI"/>
              </a:rPr>
              <a:t>Layer:</a:t>
            </a:r>
            <a:endParaRPr sz="24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600"/>
              </a:spcBef>
              <a:buAutoNum type="arabicPeriod"/>
              <a:tabLst>
                <a:tab pos="1155700" algn="l"/>
              </a:tabLst>
            </a:pPr>
            <a:r>
              <a:rPr sz="2200" b="1" spc="-10" dirty="0">
                <a:solidFill>
                  <a:srgbClr val="C00000"/>
                </a:solidFill>
                <a:latin typeface="Segoe UI"/>
                <a:cs typeface="Segoe UI"/>
              </a:rPr>
              <a:t>Battery-</a:t>
            </a: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powered</a:t>
            </a:r>
            <a:r>
              <a:rPr sz="2200" b="1" spc="-2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or</a:t>
            </a:r>
            <a:r>
              <a:rPr sz="2200" b="1" spc="-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rgbClr val="C00000"/>
                </a:solidFill>
                <a:latin typeface="Segoe UI"/>
                <a:cs typeface="Segoe UI"/>
              </a:rPr>
              <a:t>power-</a:t>
            </a:r>
            <a:r>
              <a:rPr sz="2200" b="1" spc="-10" dirty="0">
                <a:solidFill>
                  <a:srgbClr val="C00000"/>
                </a:solidFill>
                <a:latin typeface="Segoe UI"/>
                <a:cs typeface="Segoe UI"/>
              </a:rPr>
              <a:t>connected</a:t>
            </a:r>
            <a:endParaRPr sz="22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510"/>
              </a:spcBef>
              <a:buAutoNum type="arabicPeriod"/>
              <a:tabLst>
                <a:tab pos="1155700" algn="l"/>
              </a:tabLst>
            </a:pP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Mobile</a:t>
            </a:r>
            <a:r>
              <a:rPr sz="2200" b="1" spc="-9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or</a:t>
            </a:r>
            <a:r>
              <a:rPr sz="2200" b="1" spc="-5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Segoe UI"/>
                <a:cs typeface="Segoe UI"/>
              </a:rPr>
              <a:t>static</a:t>
            </a:r>
            <a:endParaRPr sz="22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500"/>
              </a:spcBef>
              <a:buAutoNum type="arabicPeriod"/>
              <a:tabLst>
                <a:tab pos="1155700" algn="l"/>
              </a:tabLst>
            </a:pP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Low</a:t>
            </a:r>
            <a:r>
              <a:rPr sz="2200" b="1" spc="-5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or</a:t>
            </a:r>
            <a:r>
              <a:rPr sz="2200" b="1" spc="-4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high</a:t>
            </a:r>
            <a:r>
              <a:rPr sz="2200" b="1" spc="-3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reporting</a:t>
            </a:r>
            <a:r>
              <a:rPr sz="2200" b="1" spc="-2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Segoe UI"/>
                <a:cs typeface="Segoe UI"/>
              </a:rPr>
              <a:t>frequency</a:t>
            </a:r>
            <a:endParaRPr sz="22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495"/>
              </a:spcBef>
              <a:buAutoNum type="arabicPeriod"/>
              <a:tabLst>
                <a:tab pos="1155700" algn="l"/>
              </a:tabLst>
            </a:pP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Simple</a:t>
            </a:r>
            <a:r>
              <a:rPr sz="2200" b="1" spc="-5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or</a:t>
            </a:r>
            <a:r>
              <a:rPr sz="2200" b="1" spc="-4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rich</a:t>
            </a:r>
            <a:r>
              <a:rPr sz="2200" b="1" spc="-6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rgbClr val="C00000"/>
                </a:solidFill>
                <a:latin typeface="Segoe UI"/>
                <a:cs typeface="Segoe UI"/>
              </a:rPr>
              <a:t>data</a:t>
            </a:r>
            <a:endParaRPr sz="22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505"/>
              </a:spcBef>
              <a:buAutoNum type="arabicPeriod"/>
              <a:tabLst>
                <a:tab pos="1155700" algn="l"/>
              </a:tabLst>
            </a:pP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Report</a:t>
            </a:r>
            <a:r>
              <a:rPr sz="2200" b="1" spc="-10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Segoe UI"/>
                <a:cs typeface="Segoe UI"/>
              </a:rPr>
              <a:t>range</a:t>
            </a:r>
            <a:endParaRPr sz="22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500"/>
              </a:spcBef>
              <a:buAutoNum type="arabicPeriod"/>
              <a:tabLst>
                <a:tab pos="1155700" algn="l"/>
              </a:tabLst>
            </a:pP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Object</a:t>
            </a:r>
            <a:r>
              <a:rPr sz="2200" b="1" spc="-13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density</a:t>
            </a:r>
            <a:r>
              <a:rPr sz="2200" b="1" spc="-5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per</a:t>
            </a:r>
            <a:r>
              <a:rPr sz="2200" b="1" spc="-6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Segoe UI"/>
                <a:cs typeface="Segoe UI"/>
              </a:rPr>
              <a:t>cell: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03660" y="6427723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109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714" y="1645158"/>
            <a:ext cx="10868660" cy="386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Layer</a:t>
            </a:r>
            <a:r>
              <a:rPr sz="2400" b="1" spc="-1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2:</a:t>
            </a:r>
            <a:r>
              <a:rPr sz="2400" b="1" spc="-10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Communications</a:t>
            </a:r>
            <a:r>
              <a:rPr sz="2400" b="1" spc="-1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Network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Layer</a:t>
            </a:r>
            <a:endParaRPr sz="2400" dirty="0">
              <a:latin typeface="Segoe UI"/>
              <a:cs typeface="Segoe UI"/>
            </a:endParaRPr>
          </a:p>
          <a:p>
            <a:pPr marL="354330" marR="5080" indent="-342265" algn="just">
              <a:lnSpc>
                <a:spcPct val="140000"/>
              </a:lnSpc>
              <a:spcBef>
                <a:spcPts val="133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Segoe UI"/>
                <a:cs typeface="Segoe UI"/>
              </a:rPr>
              <a:t>Once</a:t>
            </a:r>
            <a:r>
              <a:rPr sz="2400" b="1" spc="1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we</a:t>
            </a:r>
            <a:r>
              <a:rPr sz="2400" b="1" spc="1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have</a:t>
            </a:r>
            <a:r>
              <a:rPr sz="2400" b="1" spc="1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determined</a:t>
            </a:r>
            <a:r>
              <a:rPr sz="2400" b="1" spc="1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1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influence</a:t>
            </a:r>
            <a:r>
              <a:rPr sz="2400" b="1" spc="1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of</a:t>
            </a:r>
            <a:r>
              <a:rPr sz="2400" b="1" spc="1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1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smart</a:t>
            </a:r>
            <a:r>
              <a:rPr sz="2400" b="1" spc="19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object</a:t>
            </a:r>
            <a:r>
              <a:rPr sz="2400" b="1" spc="1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form</a:t>
            </a:r>
            <a:r>
              <a:rPr sz="2400" b="1" spc="17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factor 	</a:t>
            </a:r>
            <a:r>
              <a:rPr sz="2400" b="1" dirty="0">
                <a:latin typeface="Segoe UI"/>
                <a:cs typeface="Segoe UI"/>
              </a:rPr>
              <a:t>over</a:t>
            </a:r>
            <a:r>
              <a:rPr sz="2400" b="1" spc="2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its</a:t>
            </a:r>
            <a:r>
              <a:rPr sz="2400" b="1" spc="30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transmission</a:t>
            </a:r>
            <a:r>
              <a:rPr sz="2400" b="1" spc="30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capabilities</a:t>
            </a:r>
            <a:r>
              <a:rPr sz="2400" b="1" spc="29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(transmission</a:t>
            </a:r>
            <a:r>
              <a:rPr sz="2400" b="1" spc="28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range,</a:t>
            </a:r>
            <a:r>
              <a:rPr sz="2400" b="1" spc="2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data</a:t>
            </a:r>
            <a:r>
              <a:rPr sz="2400" b="1" spc="28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volume</a:t>
            </a:r>
            <a:r>
              <a:rPr sz="2400" b="1" spc="285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and 	</a:t>
            </a:r>
            <a:r>
              <a:rPr sz="2400" b="1" dirty="0">
                <a:latin typeface="Segoe UI"/>
                <a:cs typeface="Segoe UI"/>
              </a:rPr>
              <a:t>frequency,</a:t>
            </a:r>
            <a:r>
              <a:rPr sz="2400" b="1" spc="4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sensor</a:t>
            </a:r>
            <a:r>
              <a:rPr sz="2400" b="1" spc="50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density</a:t>
            </a:r>
            <a:r>
              <a:rPr sz="2400" b="1" spc="484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484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mobility),</a:t>
            </a:r>
            <a:r>
              <a:rPr sz="2400" b="1" spc="50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we</a:t>
            </a:r>
            <a:r>
              <a:rPr sz="2400" b="1" spc="484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are</a:t>
            </a:r>
            <a:r>
              <a:rPr sz="2400" b="1" spc="4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ready</a:t>
            </a:r>
            <a:r>
              <a:rPr sz="2400" b="1" spc="50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49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connect</a:t>
            </a:r>
            <a:r>
              <a:rPr sz="2400" b="1" spc="495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the 	</a:t>
            </a:r>
            <a:r>
              <a:rPr sz="2400" b="1" dirty="0">
                <a:latin typeface="Segoe UI"/>
                <a:cs typeface="Segoe UI"/>
              </a:rPr>
              <a:t>object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communicate.</a:t>
            </a:r>
            <a:endParaRPr sz="2400" dirty="0">
              <a:latin typeface="Segoe UI"/>
              <a:cs typeface="Segoe UI"/>
            </a:endParaRPr>
          </a:p>
          <a:p>
            <a:pPr marL="355600" marR="5715" indent="-343535" algn="just">
              <a:lnSpc>
                <a:spcPct val="140100"/>
              </a:lnSpc>
              <a:spcBef>
                <a:spcPts val="17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Segoe UI"/>
                <a:cs typeface="Segoe UI"/>
              </a:rPr>
              <a:t>Computer</a:t>
            </a:r>
            <a:r>
              <a:rPr sz="2400" b="1" spc="4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4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network</a:t>
            </a:r>
            <a:r>
              <a:rPr sz="2400" b="1" spc="4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assets</a:t>
            </a:r>
            <a:r>
              <a:rPr sz="2400" b="1" spc="484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used</a:t>
            </a:r>
            <a:r>
              <a:rPr sz="2400" b="1" spc="49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</a:t>
            </a:r>
            <a:r>
              <a:rPr sz="2400" b="1" spc="49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484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can</a:t>
            </a:r>
            <a:r>
              <a:rPr sz="2400" b="1" spc="50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be</a:t>
            </a:r>
            <a:r>
              <a:rPr sz="2400" b="1" spc="484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very</a:t>
            </a:r>
            <a:r>
              <a:rPr sz="2400" b="1" spc="50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different</a:t>
            </a:r>
            <a:r>
              <a:rPr sz="2400" b="1" spc="50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from </a:t>
            </a:r>
            <a:r>
              <a:rPr sz="2400" b="1" dirty="0">
                <a:latin typeface="Segoe UI"/>
                <a:cs typeface="Segoe UI"/>
              </a:rPr>
              <a:t>those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IT</a:t>
            </a:r>
            <a:r>
              <a:rPr sz="2400" b="1" spc="-10" dirty="0">
                <a:latin typeface="Segoe UI"/>
                <a:cs typeface="Segoe UI"/>
              </a:rPr>
              <a:t> environments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595" y="5507862"/>
            <a:ext cx="10873740" cy="11276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3535">
              <a:lnSpc>
                <a:spcPct val="151200"/>
              </a:lnSpc>
              <a:spcBef>
                <a:spcPts val="95"/>
              </a:spcBef>
              <a:buFont typeface="Wingdings"/>
              <a:buChar char=""/>
              <a:tabLst>
                <a:tab pos="381000" algn="l"/>
              </a:tabLst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2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difference</a:t>
            </a:r>
            <a:r>
              <a:rPr sz="2400" b="1" spc="2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</a:t>
            </a:r>
            <a:r>
              <a:rPr sz="2400" b="1" spc="2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2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physical</a:t>
            </a:r>
            <a:r>
              <a:rPr sz="2400" b="1" spc="19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form</a:t>
            </a:r>
            <a:r>
              <a:rPr sz="2400" b="1" spc="2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factors</a:t>
            </a:r>
            <a:r>
              <a:rPr sz="2400" b="1" spc="19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between</a:t>
            </a:r>
            <a:r>
              <a:rPr sz="2400" b="1" spc="2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devices</a:t>
            </a:r>
            <a:r>
              <a:rPr sz="2400" b="1" spc="2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used</a:t>
            </a:r>
            <a:r>
              <a:rPr sz="2400" b="1" spc="2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by</a:t>
            </a:r>
            <a:r>
              <a:rPr sz="2400" b="1" spc="215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IT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spc="-55" dirty="0">
                <a:latin typeface="Segoe UI"/>
                <a:cs typeface="Segoe UI"/>
              </a:rPr>
              <a:t>OT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is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obvious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even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lang="en-IN" sz="2400" b="1" spc="-5" dirty="0" smtClean="0">
                <a:latin typeface="Segoe UI"/>
                <a:cs typeface="Segoe UI"/>
              </a:rPr>
              <a:t>most casual of</a:t>
            </a:r>
            <a:r>
              <a:rPr sz="1800" spc="-7" baseline="48611" dirty="0" smtClean="0">
                <a:solidFill>
                  <a:srgbClr val="878787"/>
                </a:solidFill>
                <a:latin typeface="Segoe UI"/>
                <a:cs typeface="Segoe UI"/>
              </a:rPr>
              <a:t>.</a:t>
            </a:r>
            <a:r>
              <a:rPr sz="1800" spc="-217" baseline="48611" dirty="0" smtClean="0">
                <a:solidFill>
                  <a:srgbClr val="878787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observers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3660" y="6427723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110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109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8130" y="1181506"/>
            <a:ext cx="10869930" cy="528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240" indent="-343535" algn="just">
              <a:lnSpc>
                <a:spcPct val="13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19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operational</a:t>
            </a:r>
            <a:r>
              <a:rPr sz="1900" b="1" spc="19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differences</a:t>
            </a:r>
            <a:r>
              <a:rPr sz="1900" b="1" spc="19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must</a:t>
            </a:r>
            <a:r>
              <a:rPr sz="1900" b="1" spc="20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be</a:t>
            </a:r>
            <a:r>
              <a:rPr sz="1900" b="1" spc="18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understood</a:t>
            </a:r>
            <a:r>
              <a:rPr sz="1900" b="1" spc="19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in</a:t>
            </a:r>
            <a:r>
              <a:rPr sz="1900" b="1" spc="19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order</a:t>
            </a:r>
            <a:r>
              <a:rPr sz="1900" b="1" spc="19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to</a:t>
            </a:r>
            <a:r>
              <a:rPr sz="1900" b="1" spc="19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apply</a:t>
            </a:r>
            <a:r>
              <a:rPr sz="1900" b="1" spc="19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18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correct</a:t>
            </a:r>
            <a:r>
              <a:rPr sz="1900" b="1" spc="20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handling</a:t>
            </a:r>
            <a:r>
              <a:rPr sz="1900" b="1" spc="200" dirty="0">
                <a:latin typeface="Segoe UI"/>
                <a:cs typeface="Segoe UI"/>
              </a:rPr>
              <a:t> </a:t>
            </a:r>
            <a:r>
              <a:rPr sz="1900" b="1" spc="-25" dirty="0">
                <a:latin typeface="Segoe UI"/>
                <a:cs typeface="Segoe UI"/>
              </a:rPr>
              <a:t>to </a:t>
            </a:r>
            <a:r>
              <a:rPr sz="1900" b="1" dirty="0">
                <a:latin typeface="Segoe UI"/>
                <a:cs typeface="Segoe UI"/>
              </a:rPr>
              <a:t>secure</a:t>
            </a:r>
            <a:r>
              <a:rPr sz="1900" b="1" spc="-9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-7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target</a:t>
            </a:r>
            <a:r>
              <a:rPr sz="1900" b="1" spc="-70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assets.</a:t>
            </a:r>
            <a:endParaRPr sz="1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9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1900" b="1" spc="-40" dirty="0">
                <a:latin typeface="Segoe UI"/>
                <a:cs typeface="Segoe UI"/>
              </a:rPr>
              <a:t>Temperature</a:t>
            </a:r>
            <a:r>
              <a:rPr sz="1900" b="1" spc="-4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variances</a:t>
            </a:r>
            <a:r>
              <a:rPr sz="1900" b="1" spc="-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are</a:t>
            </a:r>
            <a:r>
              <a:rPr sz="1900" b="1" spc="-7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an</a:t>
            </a:r>
            <a:r>
              <a:rPr sz="1900" b="1" spc="-5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easily</a:t>
            </a:r>
            <a:r>
              <a:rPr sz="1900" b="1" spc="-3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understood</a:t>
            </a:r>
            <a:r>
              <a:rPr sz="1900" b="1" spc="-90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metric.</a:t>
            </a:r>
            <a:endParaRPr sz="1900">
              <a:latin typeface="Segoe UI"/>
              <a:cs typeface="Segoe UI"/>
            </a:endParaRPr>
          </a:p>
          <a:p>
            <a:pPr marL="355600" marR="9525" indent="-343535" algn="just">
              <a:lnSpc>
                <a:spcPct val="130000"/>
              </a:lnSpc>
              <a:spcBef>
                <a:spcPts val="1490"/>
              </a:spcBef>
              <a:buFont typeface="Wingdings"/>
              <a:buChar char=""/>
              <a:tabLst>
                <a:tab pos="355600" algn="l"/>
              </a:tabLst>
            </a:pP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-5" dirty="0">
                <a:latin typeface="Segoe UI"/>
                <a:cs typeface="Segoe UI"/>
              </a:rPr>
              <a:t>  </a:t>
            </a:r>
            <a:r>
              <a:rPr sz="1900" b="1" dirty="0">
                <a:latin typeface="Segoe UI"/>
                <a:cs typeface="Segoe UI"/>
              </a:rPr>
              <a:t>cause</a:t>
            </a:r>
            <a:r>
              <a:rPr sz="1900" b="1" spc="-5" dirty="0">
                <a:latin typeface="Segoe UI"/>
                <a:cs typeface="Segoe UI"/>
              </a:rPr>
              <a:t>  </a:t>
            </a:r>
            <a:r>
              <a:rPr sz="1900" b="1" dirty="0">
                <a:latin typeface="Segoe UI"/>
                <a:cs typeface="Segoe UI"/>
              </a:rPr>
              <a:t>for</a:t>
            </a:r>
            <a:r>
              <a:rPr sz="1900" b="1" spc="-5" dirty="0">
                <a:latin typeface="Segoe UI"/>
                <a:cs typeface="Segoe UI"/>
              </a:rPr>
              <a:t> 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-5" dirty="0">
                <a:latin typeface="Segoe UI"/>
                <a:cs typeface="Segoe UI"/>
              </a:rPr>
              <a:t>  </a:t>
            </a:r>
            <a:r>
              <a:rPr sz="1900" b="1" dirty="0">
                <a:latin typeface="Segoe UI"/>
                <a:cs typeface="Segoe UI"/>
              </a:rPr>
              <a:t>variance</a:t>
            </a:r>
            <a:r>
              <a:rPr sz="1900" b="1" spc="-10" dirty="0">
                <a:latin typeface="Segoe UI"/>
                <a:cs typeface="Segoe UI"/>
              </a:rPr>
              <a:t>  </a:t>
            </a:r>
            <a:r>
              <a:rPr sz="1900" b="1" dirty="0">
                <a:latin typeface="Segoe UI"/>
                <a:cs typeface="Segoe UI"/>
              </a:rPr>
              <a:t>is  easily</a:t>
            </a:r>
            <a:r>
              <a:rPr sz="1900" b="1" spc="-5" dirty="0">
                <a:latin typeface="Segoe UI"/>
                <a:cs typeface="Segoe UI"/>
              </a:rPr>
              <a:t>  </a:t>
            </a:r>
            <a:r>
              <a:rPr sz="1900" b="1" dirty="0">
                <a:latin typeface="Segoe UI"/>
                <a:cs typeface="Segoe UI"/>
              </a:rPr>
              <a:t>attributed  to</a:t>
            </a:r>
            <a:r>
              <a:rPr sz="1900" b="1" spc="-10" dirty="0">
                <a:latin typeface="Segoe UI"/>
                <a:cs typeface="Segoe UI"/>
              </a:rPr>
              <a:t>  </a:t>
            </a:r>
            <a:r>
              <a:rPr sz="1900" b="1" dirty="0">
                <a:latin typeface="Segoe UI"/>
                <a:cs typeface="Segoe UI"/>
              </a:rPr>
              <a:t>external</a:t>
            </a:r>
            <a:r>
              <a:rPr sz="1900" b="1" spc="-5" dirty="0">
                <a:latin typeface="Segoe UI"/>
                <a:cs typeface="Segoe UI"/>
              </a:rPr>
              <a:t>  </a:t>
            </a:r>
            <a:r>
              <a:rPr sz="1900" b="1" dirty="0">
                <a:latin typeface="Segoe UI"/>
                <a:cs typeface="Segoe UI"/>
              </a:rPr>
              <a:t>weather</a:t>
            </a:r>
            <a:r>
              <a:rPr sz="1900" b="1" spc="-5" dirty="0">
                <a:latin typeface="Segoe UI"/>
                <a:cs typeface="Segoe UI"/>
              </a:rPr>
              <a:t>  </a:t>
            </a:r>
            <a:r>
              <a:rPr sz="1900" b="1" dirty="0">
                <a:latin typeface="Segoe UI"/>
                <a:cs typeface="Segoe UI"/>
              </a:rPr>
              <a:t>forces  and</a:t>
            </a:r>
            <a:r>
              <a:rPr sz="1900" b="1" spc="-5" dirty="0">
                <a:latin typeface="Segoe UI"/>
                <a:cs typeface="Segoe UI"/>
              </a:rPr>
              <a:t>  </a:t>
            </a:r>
            <a:r>
              <a:rPr sz="1900" b="1" spc="-10" dirty="0">
                <a:latin typeface="Segoe UI"/>
                <a:cs typeface="Segoe UI"/>
              </a:rPr>
              <a:t>internal </a:t>
            </a:r>
            <a:r>
              <a:rPr sz="1900" b="1" dirty="0">
                <a:latin typeface="Segoe UI"/>
                <a:cs typeface="Segoe UI"/>
              </a:rPr>
              <a:t>operating</a:t>
            </a:r>
            <a:r>
              <a:rPr sz="1900" b="1" spc="-12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conditions.</a:t>
            </a:r>
            <a:endParaRPr sz="1900">
              <a:latin typeface="Segoe UI"/>
              <a:cs typeface="Segoe UI"/>
            </a:endParaRPr>
          </a:p>
          <a:p>
            <a:pPr marL="355600" marR="5715" indent="-343535" algn="just">
              <a:lnSpc>
                <a:spcPct val="130000"/>
              </a:lnSpc>
              <a:spcBef>
                <a:spcPts val="1800"/>
              </a:spcBef>
              <a:buFont typeface="Wingdings"/>
              <a:buChar char=""/>
              <a:tabLst>
                <a:tab pos="355600" algn="l"/>
              </a:tabLst>
            </a:pPr>
            <a:r>
              <a:rPr sz="1900" b="1" dirty="0">
                <a:latin typeface="Segoe UI"/>
                <a:cs typeface="Segoe UI"/>
              </a:rPr>
              <a:t>Remote</a:t>
            </a:r>
            <a:r>
              <a:rPr sz="1900" b="1" spc="40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external</a:t>
            </a:r>
            <a:r>
              <a:rPr sz="1900" b="1" spc="43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locations,</a:t>
            </a:r>
            <a:r>
              <a:rPr sz="1900" b="1" spc="42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such</a:t>
            </a:r>
            <a:r>
              <a:rPr sz="1900" b="1" spc="42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as</a:t>
            </a:r>
            <a:r>
              <a:rPr sz="1900" b="1" spc="434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those</a:t>
            </a:r>
            <a:r>
              <a:rPr sz="1900" b="1" spc="42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associated</a:t>
            </a:r>
            <a:r>
              <a:rPr sz="1900" b="1" spc="42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with</a:t>
            </a:r>
            <a:r>
              <a:rPr sz="1900" b="1" spc="42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mineral</a:t>
            </a:r>
            <a:r>
              <a:rPr sz="1900" b="1" spc="43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extraction</a:t>
            </a:r>
            <a:r>
              <a:rPr sz="1900" b="1" spc="42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or</a:t>
            </a:r>
            <a:r>
              <a:rPr sz="1900" b="1" spc="430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pipeline </a:t>
            </a:r>
            <a:r>
              <a:rPr sz="1900" b="1" dirty="0">
                <a:latin typeface="Segoe UI"/>
                <a:cs typeface="Segoe UI"/>
              </a:rPr>
              <a:t>equipment</a:t>
            </a:r>
            <a:r>
              <a:rPr sz="1900" b="1" spc="254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can</a:t>
            </a:r>
            <a:r>
              <a:rPr sz="1900" b="1" spc="27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span</a:t>
            </a:r>
            <a:r>
              <a:rPr sz="1900" b="1" spc="2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from</a:t>
            </a:r>
            <a:r>
              <a:rPr sz="1900" b="1" spc="2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254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heat</a:t>
            </a:r>
            <a:r>
              <a:rPr sz="1900" b="1" spc="2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of</a:t>
            </a:r>
            <a:r>
              <a:rPr sz="1900" b="1" spc="2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254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Arabian</a:t>
            </a:r>
            <a:r>
              <a:rPr sz="1900" b="1" spc="2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Gulf</a:t>
            </a:r>
            <a:r>
              <a:rPr sz="1900" b="1" spc="2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to</a:t>
            </a:r>
            <a:r>
              <a:rPr sz="1900" b="1" spc="2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25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cold</a:t>
            </a:r>
            <a:r>
              <a:rPr sz="1900" b="1" spc="254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of</a:t>
            </a:r>
            <a:r>
              <a:rPr sz="1900" b="1" spc="2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2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Alaskan</a:t>
            </a:r>
            <a:r>
              <a:rPr sz="1900" b="1" spc="27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North Slope.</a:t>
            </a:r>
            <a:endParaRPr sz="1900">
              <a:latin typeface="Segoe UI"/>
              <a:cs typeface="Segoe UI"/>
            </a:endParaRPr>
          </a:p>
          <a:p>
            <a:pPr marL="355600" marR="5080" indent="-343535" algn="just">
              <a:lnSpc>
                <a:spcPct val="130100"/>
              </a:lnSpc>
              <a:spcBef>
                <a:spcPts val="1800"/>
              </a:spcBef>
              <a:buSzPct val="94736"/>
              <a:buFont typeface="Wingdings"/>
              <a:buChar char=""/>
              <a:tabLst>
                <a:tab pos="355600" algn="l"/>
                <a:tab pos="423545" algn="l"/>
              </a:tabLst>
            </a:pPr>
            <a:r>
              <a:rPr sz="1900" b="1" dirty="0">
                <a:latin typeface="Segoe UI"/>
                <a:cs typeface="Segoe UI"/>
              </a:rPr>
              <a:t>Controls</a:t>
            </a:r>
            <a:r>
              <a:rPr sz="1900" b="1" spc="5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near</a:t>
            </a:r>
            <a:r>
              <a:rPr sz="1900" b="1" spc="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4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furnaces</a:t>
            </a:r>
            <a:r>
              <a:rPr sz="1900" b="1" spc="7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of</a:t>
            </a:r>
            <a:r>
              <a:rPr sz="1900" b="1" spc="4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</a:t>
            </a:r>
            <a:r>
              <a:rPr sz="1900" b="1" spc="6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steel</a:t>
            </a:r>
            <a:r>
              <a:rPr sz="1900" b="1" spc="5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mill</a:t>
            </a:r>
            <a:r>
              <a:rPr sz="1900" b="1" spc="7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obviously</a:t>
            </a:r>
            <a:r>
              <a:rPr sz="1900" b="1" spc="5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require</a:t>
            </a:r>
            <a:r>
              <a:rPr sz="1900" b="1" spc="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heat</a:t>
            </a:r>
            <a:r>
              <a:rPr sz="1900" b="1" spc="5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tolerance,</a:t>
            </a:r>
            <a:r>
              <a:rPr sz="1900" b="1" spc="5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and</a:t>
            </a:r>
            <a:r>
              <a:rPr sz="1900" b="1" spc="6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controls</a:t>
            </a:r>
            <a:r>
              <a:rPr sz="1900" b="1" spc="55" dirty="0">
                <a:latin typeface="Segoe UI"/>
                <a:cs typeface="Segoe UI"/>
              </a:rPr>
              <a:t> </a:t>
            </a:r>
            <a:r>
              <a:rPr sz="1900" b="1" spc="-25" dirty="0">
                <a:latin typeface="Segoe UI"/>
                <a:cs typeface="Segoe UI"/>
              </a:rPr>
              <a:t>for </a:t>
            </a:r>
            <a:r>
              <a:rPr sz="1900" b="1" dirty="0">
                <a:latin typeface="Segoe UI"/>
                <a:cs typeface="Segoe UI"/>
              </a:rPr>
              <a:t>cold</a:t>
            </a:r>
            <a:r>
              <a:rPr sz="1900" b="1" spc="-10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food</a:t>
            </a:r>
            <a:r>
              <a:rPr sz="1900" b="1" spc="-9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storage</a:t>
            </a:r>
            <a:r>
              <a:rPr sz="1900" b="1" spc="-5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require</a:t>
            </a:r>
            <a:r>
              <a:rPr sz="1900" b="1" spc="-7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-6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opposite.</a:t>
            </a:r>
            <a:endParaRPr sz="1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9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1900" b="1" dirty="0">
                <a:latin typeface="Segoe UI"/>
                <a:cs typeface="Segoe UI"/>
              </a:rPr>
              <a:t>Humidity</a:t>
            </a:r>
            <a:r>
              <a:rPr sz="1900" b="1" spc="-4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fluctuations</a:t>
            </a:r>
            <a:r>
              <a:rPr sz="1900" b="1" spc="-6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can</a:t>
            </a:r>
            <a:r>
              <a:rPr sz="1900" b="1" spc="-4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impact</a:t>
            </a:r>
            <a:r>
              <a:rPr sz="1900" b="1" spc="-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-2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long-</a:t>
            </a:r>
            <a:r>
              <a:rPr sz="1900" b="1" dirty="0">
                <a:latin typeface="Segoe UI"/>
                <a:cs typeface="Segoe UI"/>
              </a:rPr>
              <a:t>term</a:t>
            </a:r>
            <a:r>
              <a:rPr sz="1900" b="1" spc="-7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success</a:t>
            </a:r>
            <a:r>
              <a:rPr sz="1900" b="1" spc="-5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of</a:t>
            </a:r>
            <a:r>
              <a:rPr sz="1900" b="1" spc="-10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</a:t>
            </a:r>
            <a:r>
              <a:rPr sz="1900" b="1" spc="-4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system</a:t>
            </a:r>
            <a:r>
              <a:rPr sz="1900" b="1" spc="-2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as</a:t>
            </a:r>
            <a:r>
              <a:rPr sz="1900" b="1" spc="-50" dirty="0">
                <a:latin typeface="Segoe UI"/>
                <a:cs typeface="Segoe UI"/>
              </a:rPr>
              <a:t> </a:t>
            </a:r>
            <a:r>
              <a:rPr sz="1900" b="1" spc="-20" dirty="0">
                <a:latin typeface="Segoe UI"/>
                <a:cs typeface="Segoe UI"/>
              </a:rPr>
              <a:t>well</a:t>
            </a:r>
            <a:endParaRPr sz="19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IoT</a:t>
            </a:r>
            <a:r>
              <a:rPr spc="-15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351915"/>
            <a:ext cx="407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Evolutionary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Phases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Internet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2467" y="1808988"/>
            <a:ext cx="8964930" cy="3846829"/>
            <a:chOff x="2212467" y="1808988"/>
            <a:chExt cx="8964930" cy="3846829"/>
          </a:xfrm>
        </p:grpSpPr>
        <p:sp>
          <p:nvSpPr>
            <p:cNvPr id="5" name="object 5"/>
            <p:cNvSpPr/>
            <p:nvPr/>
          </p:nvSpPr>
          <p:spPr>
            <a:xfrm>
              <a:off x="2212467" y="1808988"/>
              <a:ext cx="8964930" cy="3846829"/>
            </a:xfrm>
            <a:custGeom>
              <a:avLst/>
              <a:gdLst/>
              <a:ahLst/>
              <a:cxnLst/>
              <a:rect l="l" t="t" r="r" b="b"/>
              <a:pathLst>
                <a:path w="8964930" h="3846829">
                  <a:moveTo>
                    <a:pt x="142112" y="0"/>
                  </a:moveTo>
                  <a:lnTo>
                    <a:pt x="0" y="175895"/>
                  </a:lnTo>
                  <a:lnTo>
                    <a:pt x="115696" y="174116"/>
                  </a:lnTo>
                  <a:lnTo>
                    <a:pt x="169290" y="3714242"/>
                  </a:lnTo>
                  <a:lnTo>
                    <a:pt x="169544" y="3714242"/>
                  </a:lnTo>
                  <a:lnTo>
                    <a:pt x="169544" y="3742817"/>
                  </a:lnTo>
                  <a:lnTo>
                    <a:pt x="8790940" y="3731005"/>
                  </a:lnTo>
                  <a:lnTo>
                    <a:pt x="8791066" y="3846817"/>
                  </a:lnTo>
                  <a:lnTo>
                    <a:pt x="8964676" y="3701796"/>
                  </a:lnTo>
                  <a:lnTo>
                    <a:pt x="8790686" y="3557270"/>
                  </a:lnTo>
                  <a:lnTo>
                    <a:pt x="8790813" y="3673094"/>
                  </a:lnTo>
                  <a:lnTo>
                    <a:pt x="226821" y="3684778"/>
                  </a:lnTo>
                  <a:lnTo>
                    <a:pt x="173608" y="173354"/>
                  </a:lnTo>
                  <a:lnTo>
                    <a:pt x="289559" y="171576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19350" y="3188970"/>
              <a:ext cx="1824355" cy="2308860"/>
            </a:xfrm>
            <a:custGeom>
              <a:avLst/>
              <a:gdLst/>
              <a:ahLst/>
              <a:cxnLst/>
              <a:rect l="l" t="t" r="r" b="b"/>
              <a:pathLst>
                <a:path w="1824354" h="2308860">
                  <a:moveTo>
                    <a:pt x="1824354" y="0"/>
                  </a:moveTo>
                  <a:lnTo>
                    <a:pt x="0" y="0"/>
                  </a:lnTo>
                  <a:lnTo>
                    <a:pt x="0" y="2308860"/>
                  </a:lnTo>
                  <a:lnTo>
                    <a:pt x="1824354" y="2308860"/>
                  </a:lnTo>
                  <a:lnTo>
                    <a:pt x="182435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9350" y="3188970"/>
              <a:ext cx="1824355" cy="2308860"/>
            </a:xfrm>
            <a:custGeom>
              <a:avLst/>
              <a:gdLst/>
              <a:ahLst/>
              <a:cxnLst/>
              <a:rect l="l" t="t" r="r" b="b"/>
              <a:pathLst>
                <a:path w="1824354" h="2308860">
                  <a:moveTo>
                    <a:pt x="0" y="2308860"/>
                  </a:moveTo>
                  <a:lnTo>
                    <a:pt x="1824354" y="2308860"/>
                  </a:lnTo>
                  <a:lnTo>
                    <a:pt x="1824354" y="0"/>
                  </a:lnTo>
                  <a:lnTo>
                    <a:pt x="0" y="0"/>
                  </a:lnTo>
                  <a:lnTo>
                    <a:pt x="0" y="2308860"/>
                  </a:lnTo>
                  <a:close/>
                </a:path>
              </a:pathLst>
            </a:custGeom>
            <a:ln w="19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19350" y="3188970"/>
            <a:ext cx="1824355" cy="23088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Segoe UI"/>
                <a:cs typeface="Segoe UI"/>
              </a:rPr>
              <a:t>Connectivity</a:t>
            </a:r>
            <a:endParaRPr sz="1800">
              <a:latin typeface="Segoe UI"/>
              <a:cs typeface="Segoe UI"/>
            </a:endParaRPr>
          </a:p>
          <a:p>
            <a:pPr marL="161925">
              <a:lnSpc>
                <a:spcPct val="100000"/>
              </a:lnSpc>
              <a:spcBef>
                <a:spcPts val="1920"/>
              </a:spcBef>
            </a:pPr>
            <a:r>
              <a:rPr sz="1800" dirty="0">
                <a:latin typeface="Segoe UI"/>
                <a:cs typeface="Segoe UI"/>
              </a:rPr>
              <a:t>Digitize</a:t>
            </a:r>
            <a:r>
              <a:rPr sz="1800" spc="-12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Access</a:t>
            </a:r>
            <a:endParaRPr sz="1800">
              <a:latin typeface="Segoe UI"/>
              <a:cs typeface="Segoe UI"/>
            </a:endParaRPr>
          </a:p>
          <a:p>
            <a:pPr marL="376555" indent="-286385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376555" algn="l"/>
              </a:tabLst>
            </a:pPr>
            <a:r>
              <a:rPr sz="1800" spc="-10" dirty="0">
                <a:latin typeface="Segoe UI"/>
                <a:cs typeface="Segoe UI"/>
              </a:rPr>
              <a:t>Email</a:t>
            </a:r>
            <a:endParaRPr sz="1800">
              <a:latin typeface="Segoe UI"/>
              <a:cs typeface="Segoe UI"/>
            </a:endParaRPr>
          </a:p>
          <a:p>
            <a:pPr marL="376555" indent="-286385">
              <a:lnSpc>
                <a:spcPct val="100000"/>
              </a:lnSpc>
              <a:buFont typeface="Arial MT"/>
              <a:buChar char="•"/>
              <a:tabLst>
                <a:tab pos="376555" algn="l"/>
              </a:tabLst>
            </a:pPr>
            <a:r>
              <a:rPr sz="1800" spc="-35" dirty="0">
                <a:latin typeface="Segoe UI"/>
                <a:cs typeface="Segoe UI"/>
              </a:rPr>
              <a:t>Web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Browser</a:t>
            </a:r>
            <a:endParaRPr sz="1800">
              <a:latin typeface="Segoe UI"/>
              <a:cs typeface="Segoe UI"/>
            </a:endParaRPr>
          </a:p>
          <a:p>
            <a:pPr marL="376555" indent="-286385">
              <a:lnSpc>
                <a:spcPct val="100000"/>
              </a:lnSpc>
              <a:buFont typeface="Arial MT"/>
              <a:buChar char="•"/>
              <a:tabLst>
                <a:tab pos="376555" algn="l"/>
              </a:tabLst>
            </a:pPr>
            <a:r>
              <a:rPr sz="1800" spc="-10" dirty="0">
                <a:latin typeface="Segoe UI"/>
                <a:cs typeface="Segoe UI"/>
              </a:rPr>
              <a:t>Search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76673" y="2651505"/>
            <a:ext cx="1922780" cy="2882900"/>
            <a:chOff x="4376673" y="2651505"/>
            <a:chExt cx="1922780" cy="2882900"/>
          </a:xfrm>
        </p:grpSpPr>
        <p:sp>
          <p:nvSpPr>
            <p:cNvPr id="10" name="object 10"/>
            <p:cNvSpPr/>
            <p:nvPr/>
          </p:nvSpPr>
          <p:spPr>
            <a:xfrm>
              <a:off x="4386833" y="2661665"/>
              <a:ext cx="1902460" cy="2862580"/>
            </a:xfrm>
            <a:custGeom>
              <a:avLst/>
              <a:gdLst/>
              <a:ahLst/>
              <a:cxnLst/>
              <a:rect l="l" t="t" r="r" b="b"/>
              <a:pathLst>
                <a:path w="1902460" h="2862579">
                  <a:moveTo>
                    <a:pt x="1902460" y="0"/>
                  </a:moveTo>
                  <a:lnTo>
                    <a:pt x="0" y="0"/>
                  </a:lnTo>
                  <a:lnTo>
                    <a:pt x="0" y="2862580"/>
                  </a:lnTo>
                  <a:lnTo>
                    <a:pt x="1902460" y="2862580"/>
                  </a:lnTo>
                  <a:lnTo>
                    <a:pt x="190246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86833" y="2661665"/>
              <a:ext cx="1902460" cy="2862580"/>
            </a:xfrm>
            <a:custGeom>
              <a:avLst/>
              <a:gdLst/>
              <a:ahLst/>
              <a:cxnLst/>
              <a:rect l="l" t="t" r="r" b="b"/>
              <a:pathLst>
                <a:path w="1902460" h="2862579">
                  <a:moveTo>
                    <a:pt x="0" y="2862580"/>
                  </a:moveTo>
                  <a:lnTo>
                    <a:pt x="1902460" y="2862580"/>
                  </a:lnTo>
                  <a:lnTo>
                    <a:pt x="1902460" y="0"/>
                  </a:lnTo>
                  <a:lnTo>
                    <a:pt x="0" y="0"/>
                  </a:lnTo>
                  <a:lnTo>
                    <a:pt x="0" y="2862580"/>
                  </a:lnTo>
                  <a:close/>
                </a:path>
              </a:pathLst>
            </a:custGeom>
            <a:ln w="19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86834" y="2661666"/>
            <a:ext cx="1902460" cy="28625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latin typeface="Segoe UI"/>
                <a:cs typeface="Segoe UI"/>
              </a:rPr>
              <a:t>Networked</a:t>
            </a:r>
            <a:endParaRPr sz="1800">
              <a:latin typeface="Segoe UI"/>
              <a:cs typeface="Segoe UI"/>
            </a:endParaRPr>
          </a:p>
          <a:p>
            <a:pPr marL="6350" algn="ctr">
              <a:lnSpc>
                <a:spcPct val="100000"/>
              </a:lnSpc>
            </a:pPr>
            <a:r>
              <a:rPr sz="1800" spc="-10" dirty="0">
                <a:latin typeface="Segoe UI"/>
                <a:cs typeface="Segoe UI"/>
              </a:rPr>
              <a:t>Economy</a:t>
            </a:r>
            <a:endParaRPr sz="18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sz="1800" spc="-10" dirty="0">
                <a:latin typeface="Segoe UI"/>
                <a:cs typeface="Segoe UI"/>
              </a:rPr>
              <a:t>Digitize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Business</a:t>
            </a:r>
            <a:endParaRPr sz="1800">
              <a:latin typeface="Segoe UI"/>
              <a:cs typeface="Segoe UI"/>
            </a:endParaRPr>
          </a:p>
          <a:p>
            <a:pPr marL="446405" indent="-286385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446405" algn="l"/>
              </a:tabLst>
            </a:pPr>
            <a:r>
              <a:rPr sz="1800" spc="-30" dirty="0">
                <a:latin typeface="Segoe UI"/>
                <a:cs typeface="Segoe UI"/>
              </a:rPr>
              <a:t>E-</a:t>
            </a:r>
            <a:r>
              <a:rPr sz="1800" spc="-10" dirty="0">
                <a:latin typeface="Segoe UI"/>
                <a:cs typeface="Segoe UI"/>
              </a:rPr>
              <a:t>Commerce</a:t>
            </a:r>
            <a:endParaRPr sz="1800">
              <a:latin typeface="Segoe UI"/>
              <a:cs typeface="Segoe UI"/>
            </a:endParaRPr>
          </a:p>
          <a:p>
            <a:pPr marL="43116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31165" algn="l"/>
              </a:tabLst>
            </a:pPr>
            <a:r>
              <a:rPr sz="1800" dirty="0">
                <a:latin typeface="Segoe UI"/>
                <a:cs typeface="Segoe UI"/>
              </a:rPr>
              <a:t>Digial</a:t>
            </a:r>
            <a:r>
              <a:rPr sz="1800" spc="-10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Supply</a:t>
            </a:r>
            <a:endParaRPr sz="1800">
              <a:latin typeface="Segoe UI"/>
              <a:cs typeface="Segoe UI"/>
            </a:endParaRPr>
          </a:p>
          <a:p>
            <a:pPr marL="808355">
              <a:lnSpc>
                <a:spcPct val="100000"/>
              </a:lnSpc>
            </a:pPr>
            <a:r>
              <a:rPr sz="1800" spc="-10" dirty="0">
                <a:latin typeface="Segoe UI"/>
                <a:cs typeface="Segoe UI"/>
              </a:rPr>
              <a:t>Chain</a:t>
            </a:r>
            <a:endParaRPr sz="1800">
              <a:latin typeface="Segoe UI"/>
              <a:cs typeface="Segoe UI"/>
            </a:endParaRPr>
          </a:p>
          <a:p>
            <a:pPr marL="413384" indent="-288290">
              <a:lnSpc>
                <a:spcPct val="100000"/>
              </a:lnSpc>
              <a:buFont typeface="Arial MT"/>
              <a:buChar char="•"/>
              <a:tabLst>
                <a:tab pos="413384" algn="l"/>
              </a:tabLst>
            </a:pPr>
            <a:r>
              <a:rPr sz="1800" spc="-10" dirty="0">
                <a:latin typeface="Segoe UI"/>
                <a:cs typeface="Segoe UI"/>
              </a:rPr>
              <a:t>Collaboration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21882" y="2348229"/>
            <a:ext cx="1924050" cy="3159760"/>
            <a:chOff x="6421882" y="2348229"/>
            <a:chExt cx="1924050" cy="3159760"/>
          </a:xfrm>
        </p:grpSpPr>
        <p:sp>
          <p:nvSpPr>
            <p:cNvPr id="14" name="object 14"/>
            <p:cNvSpPr/>
            <p:nvPr/>
          </p:nvSpPr>
          <p:spPr>
            <a:xfrm>
              <a:off x="6432042" y="2358389"/>
              <a:ext cx="1903730" cy="3139440"/>
            </a:xfrm>
            <a:custGeom>
              <a:avLst/>
              <a:gdLst/>
              <a:ahLst/>
              <a:cxnLst/>
              <a:rect l="l" t="t" r="r" b="b"/>
              <a:pathLst>
                <a:path w="1903729" h="3139440">
                  <a:moveTo>
                    <a:pt x="1903730" y="0"/>
                  </a:moveTo>
                  <a:lnTo>
                    <a:pt x="0" y="0"/>
                  </a:lnTo>
                  <a:lnTo>
                    <a:pt x="0" y="3139439"/>
                  </a:lnTo>
                  <a:lnTo>
                    <a:pt x="1903730" y="3139439"/>
                  </a:lnTo>
                  <a:lnTo>
                    <a:pt x="1903730" y="0"/>
                  </a:lnTo>
                  <a:close/>
                </a:path>
              </a:pathLst>
            </a:custGeom>
            <a:solidFill>
              <a:srgbClr val="76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32042" y="2358389"/>
              <a:ext cx="1903730" cy="3139440"/>
            </a:xfrm>
            <a:custGeom>
              <a:avLst/>
              <a:gdLst/>
              <a:ahLst/>
              <a:cxnLst/>
              <a:rect l="l" t="t" r="r" b="b"/>
              <a:pathLst>
                <a:path w="1903729" h="3139440">
                  <a:moveTo>
                    <a:pt x="0" y="3139439"/>
                  </a:moveTo>
                  <a:lnTo>
                    <a:pt x="1903730" y="3139439"/>
                  </a:lnTo>
                  <a:lnTo>
                    <a:pt x="1903730" y="0"/>
                  </a:lnTo>
                  <a:lnTo>
                    <a:pt x="0" y="0"/>
                  </a:lnTo>
                  <a:lnTo>
                    <a:pt x="0" y="3139439"/>
                  </a:lnTo>
                  <a:close/>
                </a:path>
              </a:pathLst>
            </a:custGeom>
            <a:ln w="19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32041" y="2358389"/>
            <a:ext cx="1903730" cy="31394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3942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Immersive</a:t>
            </a:r>
            <a:endParaRPr sz="1800">
              <a:latin typeface="Segoe UI"/>
              <a:cs typeface="Segoe UI"/>
            </a:endParaRPr>
          </a:p>
          <a:p>
            <a:pPr marL="416559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Experience</a:t>
            </a:r>
            <a:endParaRPr sz="1800">
              <a:latin typeface="Segoe UI"/>
              <a:cs typeface="Segoe UI"/>
            </a:endParaRPr>
          </a:p>
          <a:p>
            <a:pPr marL="364490" marR="354965" indent="207010">
              <a:lnSpc>
                <a:spcPct val="100000"/>
              </a:lnSpc>
              <a:spcBef>
                <a:spcPts val="1920"/>
              </a:spcBef>
            </a:pP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Digitize Interactions</a:t>
            </a:r>
            <a:endParaRPr sz="1800">
              <a:latin typeface="Segoe UI"/>
              <a:cs typeface="Segoe UI"/>
            </a:endParaRPr>
          </a:p>
          <a:p>
            <a:pPr marL="835660" indent="-286385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835660" algn="l"/>
              </a:tabLst>
            </a:pP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Social</a:t>
            </a:r>
            <a:endParaRPr sz="1800">
              <a:latin typeface="Segoe UI"/>
              <a:cs typeface="Segoe UI"/>
            </a:endParaRPr>
          </a:p>
          <a:p>
            <a:pPr marL="835660" indent="-286385">
              <a:lnSpc>
                <a:spcPct val="100000"/>
              </a:lnSpc>
              <a:buFont typeface="Arial MT"/>
              <a:buChar char="•"/>
              <a:tabLst>
                <a:tab pos="835660" algn="l"/>
              </a:tabLst>
            </a:pP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Mobility</a:t>
            </a:r>
            <a:endParaRPr sz="1800">
              <a:latin typeface="Segoe UI"/>
              <a:cs typeface="Segoe UI"/>
            </a:endParaRPr>
          </a:p>
          <a:p>
            <a:pPr marL="835660" indent="-286385">
              <a:lnSpc>
                <a:spcPct val="100000"/>
              </a:lnSpc>
              <a:buFont typeface="Arial MT"/>
              <a:buChar char="•"/>
              <a:tabLst>
                <a:tab pos="835660" algn="l"/>
              </a:tabLst>
            </a:pP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Cloud</a:t>
            </a:r>
            <a:endParaRPr sz="1800">
              <a:latin typeface="Segoe UI"/>
              <a:cs typeface="Segoe UI"/>
            </a:endParaRPr>
          </a:p>
          <a:p>
            <a:pPr marL="835660" indent="-286385">
              <a:lnSpc>
                <a:spcPct val="100000"/>
              </a:lnSpc>
              <a:buFont typeface="Arial MT"/>
              <a:buChar char="•"/>
              <a:tabLst>
                <a:tab pos="835660" algn="l"/>
              </a:tabLst>
            </a:pP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Video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468868" y="2097024"/>
            <a:ext cx="1922780" cy="3437254"/>
            <a:chOff x="8468868" y="2097024"/>
            <a:chExt cx="1922780" cy="3437254"/>
          </a:xfrm>
        </p:grpSpPr>
        <p:sp>
          <p:nvSpPr>
            <p:cNvPr id="18" name="object 18"/>
            <p:cNvSpPr/>
            <p:nvPr/>
          </p:nvSpPr>
          <p:spPr>
            <a:xfrm>
              <a:off x="8478773" y="2106930"/>
              <a:ext cx="1902460" cy="3416935"/>
            </a:xfrm>
            <a:custGeom>
              <a:avLst/>
              <a:gdLst/>
              <a:ahLst/>
              <a:cxnLst/>
              <a:rect l="l" t="t" r="r" b="b"/>
              <a:pathLst>
                <a:path w="1902459" h="3416935">
                  <a:moveTo>
                    <a:pt x="1902460" y="0"/>
                  </a:moveTo>
                  <a:lnTo>
                    <a:pt x="0" y="0"/>
                  </a:lnTo>
                  <a:lnTo>
                    <a:pt x="0" y="3416935"/>
                  </a:lnTo>
                  <a:lnTo>
                    <a:pt x="1902460" y="3416935"/>
                  </a:lnTo>
                  <a:lnTo>
                    <a:pt x="1902460" y="0"/>
                  </a:lnTo>
                  <a:close/>
                </a:path>
              </a:pathLst>
            </a:custGeom>
            <a:solidFill>
              <a:srgbClr val="39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78773" y="2106930"/>
              <a:ext cx="1902460" cy="3416935"/>
            </a:xfrm>
            <a:custGeom>
              <a:avLst/>
              <a:gdLst/>
              <a:ahLst/>
              <a:cxnLst/>
              <a:rect l="l" t="t" r="r" b="b"/>
              <a:pathLst>
                <a:path w="1902459" h="3416935">
                  <a:moveTo>
                    <a:pt x="0" y="3416935"/>
                  </a:moveTo>
                  <a:lnTo>
                    <a:pt x="1902460" y="3416935"/>
                  </a:lnTo>
                  <a:lnTo>
                    <a:pt x="1902460" y="0"/>
                  </a:lnTo>
                  <a:lnTo>
                    <a:pt x="0" y="0"/>
                  </a:lnTo>
                  <a:lnTo>
                    <a:pt x="0" y="3416935"/>
                  </a:lnTo>
                  <a:close/>
                </a:path>
              </a:pathLst>
            </a:custGeom>
            <a:ln w="19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78773" y="2106929"/>
            <a:ext cx="1902460" cy="34169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42595" marR="422909" algn="ctr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Internet</a:t>
            </a:r>
            <a:r>
              <a:rPr sz="1800" spc="-1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Things</a:t>
            </a:r>
            <a:endParaRPr sz="1800">
              <a:latin typeface="Segoe UI"/>
              <a:cs typeface="Segoe UI"/>
            </a:endParaRPr>
          </a:p>
          <a:p>
            <a:pPr marL="372745" marR="357505" indent="-635" algn="ctr">
              <a:lnSpc>
                <a:spcPct val="100000"/>
              </a:lnSpc>
              <a:spcBef>
                <a:spcPts val="192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Digitize</a:t>
            </a:r>
            <a:r>
              <a:rPr sz="1800" spc="-11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world connecting:</a:t>
            </a:r>
            <a:endParaRPr sz="1800">
              <a:latin typeface="Segoe UI"/>
              <a:cs typeface="Segoe UI"/>
            </a:endParaRPr>
          </a:p>
          <a:p>
            <a:pPr marL="835660" indent="-286385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835660" algn="l"/>
              </a:tabLst>
            </a:pP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People</a:t>
            </a:r>
            <a:endParaRPr sz="1800">
              <a:latin typeface="Segoe UI"/>
              <a:cs typeface="Segoe UI"/>
            </a:endParaRPr>
          </a:p>
          <a:p>
            <a:pPr marL="835660" indent="-286385">
              <a:lnSpc>
                <a:spcPct val="100000"/>
              </a:lnSpc>
              <a:buFont typeface="Arial MT"/>
              <a:buChar char="•"/>
              <a:tabLst>
                <a:tab pos="835660" algn="l"/>
              </a:tabLst>
            </a:pP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Process</a:t>
            </a:r>
            <a:endParaRPr sz="1800">
              <a:latin typeface="Segoe UI"/>
              <a:cs typeface="Segoe UI"/>
            </a:endParaRPr>
          </a:p>
          <a:p>
            <a:pPr marL="835660" indent="-286385">
              <a:lnSpc>
                <a:spcPct val="100000"/>
              </a:lnSpc>
              <a:buFont typeface="Arial MT"/>
              <a:buChar char="•"/>
              <a:tabLst>
                <a:tab pos="835660" algn="l"/>
              </a:tabLst>
            </a:pP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endParaRPr sz="1800">
              <a:latin typeface="Segoe UI"/>
              <a:cs typeface="Segoe UI"/>
            </a:endParaRPr>
          </a:p>
          <a:p>
            <a:pPr marL="835660" indent="-286385">
              <a:lnSpc>
                <a:spcPct val="100000"/>
              </a:lnSpc>
              <a:buFont typeface="Arial MT"/>
              <a:buChar char="•"/>
              <a:tabLst>
                <a:tab pos="835660" algn="l"/>
              </a:tabLst>
            </a:pP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Things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92166" y="5578246"/>
            <a:ext cx="251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Segoe UI"/>
                <a:cs typeface="Segoe UI"/>
              </a:rPr>
              <a:t>Intelligent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Connections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0319" y="3226130"/>
            <a:ext cx="9398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Segoe UI"/>
                <a:cs typeface="Segoe UI"/>
              </a:rPr>
              <a:t>Business</a:t>
            </a:r>
            <a:endParaRPr sz="1800">
              <a:latin typeface="Segoe UI"/>
              <a:cs typeface="Segoe UI"/>
            </a:endParaRPr>
          </a:p>
          <a:p>
            <a:pPr marL="82550" marR="5080" indent="440055" algn="just">
              <a:lnSpc>
                <a:spcPct val="100000"/>
              </a:lnSpc>
            </a:pPr>
            <a:r>
              <a:rPr sz="1800" b="1" spc="-25" dirty="0">
                <a:latin typeface="Segoe UI"/>
                <a:cs typeface="Segoe UI"/>
              </a:rPr>
              <a:t>and </a:t>
            </a:r>
            <a:r>
              <a:rPr sz="1800" b="1" spc="-10" dirty="0">
                <a:latin typeface="Segoe UI"/>
                <a:cs typeface="Segoe UI"/>
              </a:rPr>
              <a:t>Societal Impact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8130" y="1340611"/>
            <a:ext cx="10868660" cy="4975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4965" algn="l"/>
              </a:tabLst>
            </a:pPr>
            <a:r>
              <a:rPr sz="2200" b="1" dirty="0">
                <a:latin typeface="Segoe UI"/>
                <a:cs typeface="Segoe UI"/>
              </a:rPr>
              <a:t>Hazardous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location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design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may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also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cause</a:t>
            </a:r>
            <a:r>
              <a:rPr sz="2200" b="1" spc="-114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corrosive</a:t>
            </a:r>
            <a:r>
              <a:rPr sz="2200" b="1" spc="-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impact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equipment.</a:t>
            </a:r>
            <a:endParaRPr sz="2200">
              <a:latin typeface="Segoe UI"/>
              <a:cs typeface="Segoe UI"/>
            </a:endParaRPr>
          </a:p>
          <a:p>
            <a:pPr marL="354330" marR="5715" indent="-342265" algn="just">
              <a:lnSpc>
                <a:spcPct val="140000"/>
              </a:lnSpc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dirty="0">
                <a:latin typeface="Segoe UI"/>
                <a:cs typeface="Segoe UI"/>
              </a:rPr>
              <a:t>Caustic</a:t>
            </a:r>
            <a:r>
              <a:rPr sz="2200" b="1" spc="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materials</a:t>
            </a:r>
            <a:r>
              <a:rPr sz="2200" b="1" spc="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impact</a:t>
            </a:r>
            <a:r>
              <a:rPr sz="2200" b="1" spc="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connections</a:t>
            </a:r>
            <a:r>
              <a:rPr sz="2200" b="1" spc="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over</a:t>
            </a:r>
            <a:r>
              <a:rPr sz="2200" b="1" spc="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which</a:t>
            </a:r>
            <a:r>
              <a:rPr sz="2200" b="1" spc="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power</a:t>
            </a:r>
            <a:r>
              <a:rPr sz="2200" b="1" spc="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or</a:t>
            </a:r>
            <a:r>
              <a:rPr sz="2200" b="1" spc="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communications 	</a:t>
            </a:r>
            <a:r>
              <a:rPr sz="2200" b="1" dirty="0">
                <a:latin typeface="Segoe UI"/>
                <a:cs typeface="Segoe UI"/>
              </a:rPr>
              <a:t>travel.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Furthermore,</a:t>
            </a:r>
            <a:r>
              <a:rPr sz="2200" b="1" spc="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they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result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reduced</a:t>
            </a:r>
            <a:r>
              <a:rPr sz="2200" b="1" spc="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thermal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efficiency</a:t>
            </a:r>
            <a:r>
              <a:rPr sz="2200" b="1" spc="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by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potentially 	</a:t>
            </a:r>
            <a:r>
              <a:rPr sz="2200" b="1" dirty="0">
                <a:latin typeface="Segoe UI"/>
                <a:cs typeface="Segoe UI"/>
              </a:rPr>
              <a:t>coating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1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heat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transfer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surfaces.</a:t>
            </a:r>
            <a:endParaRPr sz="2200">
              <a:latin typeface="Segoe UI"/>
              <a:cs typeface="Segoe UI"/>
            </a:endParaRPr>
          </a:p>
          <a:p>
            <a:pPr marL="354965" indent="-342265" algn="just">
              <a:lnSpc>
                <a:spcPct val="100000"/>
              </a:lnSpc>
              <a:spcBef>
                <a:spcPts val="2855"/>
              </a:spcBef>
              <a:buFont typeface="Wingdings"/>
              <a:buChar char=""/>
              <a:tabLst>
                <a:tab pos="354965" algn="l"/>
              </a:tabLst>
            </a:pP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4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some</a:t>
            </a:r>
            <a:r>
              <a:rPr sz="2200" b="1" spc="459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scenarios,</a:t>
            </a:r>
            <a:r>
              <a:rPr sz="2200" b="1" spc="4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4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concern</a:t>
            </a:r>
            <a:r>
              <a:rPr sz="2200" b="1" spc="4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4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not</a:t>
            </a:r>
            <a:r>
              <a:rPr sz="2200" b="1" spc="459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how</a:t>
            </a:r>
            <a:r>
              <a:rPr sz="2200" b="1" spc="4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4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environment</a:t>
            </a:r>
            <a:r>
              <a:rPr sz="2200" b="1" spc="4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459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impact</a:t>
            </a:r>
            <a:r>
              <a:rPr sz="2200" b="1" spc="470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the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060"/>
              </a:spcBef>
            </a:pPr>
            <a:r>
              <a:rPr sz="2200" b="1" dirty="0">
                <a:latin typeface="Segoe UI"/>
                <a:cs typeface="Segoe UI"/>
              </a:rPr>
              <a:t>equipment</a:t>
            </a:r>
            <a:r>
              <a:rPr sz="2200" b="1" spc="-1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but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how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equipment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impact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environment.</a:t>
            </a:r>
            <a:endParaRPr sz="2200">
              <a:latin typeface="Segoe UI"/>
              <a:cs typeface="Segoe UI"/>
            </a:endParaRPr>
          </a:p>
          <a:p>
            <a:pPr marL="354330" marR="59055" indent="-342265" algn="just">
              <a:lnSpc>
                <a:spcPct val="141900"/>
              </a:lnSpc>
              <a:spcBef>
                <a:spcPts val="1939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dirty="0">
                <a:latin typeface="Segoe UI"/>
                <a:cs typeface="Segoe UI"/>
              </a:rPr>
              <a:t>For</a:t>
            </a:r>
            <a:r>
              <a:rPr sz="2200" b="1" spc="2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example,</a:t>
            </a:r>
            <a:r>
              <a:rPr sz="2200" b="1" spc="1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2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3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scenario</a:t>
            </a:r>
            <a:r>
              <a:rPr sz="2200" b="1" spc="1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3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which</a:t>
            </a:r>
            <a:r>
              <a:rPr sz="2200" b="1" spc="2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volatile</a:t>
            </a:r>
            <a:r>
              <a:rPr sz="2200" b="1" spc="1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gases</a:t>
            </a:r>
            <a:r>
              <a:rPr sz="2200" b="1" spc="2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may</a:t>
            </a:r>
            <a:r>
              <a:rPr sz="2200" b="1" spc="3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be</a:t>
            </a:r>
            <a:r>
              <a:rPr sz="2200" b="1" spc="2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present,</a:t>
            </a:r>
            <a:r>
              <a:rPr sz="2200" b="1" spc="30" dirty="0">
                <a:latin typeface="Segoe UI"/>
                <a:cs typeface="Segoe UI"/>
              </a:rPr>
              <a:t>  </a:t>
            </a:r>
            <a:r>
              <a:rPr sz="2200" b="1" spc="-10" dirty="0">
                <a:latin typeface="Segoe UI"/>
                <a:cs typeface="Segoe UI"/>
              </a:rPr>
              <a:t>spark 	</a:t>
            </a:r>
            <a:r>
              <a:rPr sz="2200" b="1" dirty="0">
                <a:latin typeface="Segoe UI"/>
                <a:cs typeface="Segoe UI"/>
              </a:rPr>
              <a:t>suppression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critical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design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criterion.</a:t>
            </a:r>
            <a:endParaRPr sz="2200">
              <a:latin typeface="Segoe UI"/>
              <a:cs typeface="Segoe UI"/>
            </a:endParaRPr>
          </a:p>
          <a:p>
            <a:pPr marL="354965" indent="-342265" algn="just">
              <a:lnSpc>
                <a:spcPct val="100000"/>
              </a:lnSpc>
              <a:spcBef>
                <a:spcPts val="2615"/>
              </a:spcBef>
              <a:buFont typeface="Wingdings"/>
              <a:buChar char=""/>
              <a:tabLst>
                <a:tab pos="354965" algn="l"/>
              </a:tabLst>
            </a:pPr>
            <a:r>
              <a:rPr sz="2200" b="1" dirty="0">
                <a:latin typeface="Segoe UI"/>
                <a:cs typeface="Segoe UI"/>
              </a:rPr>
              <a:t>DC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power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sources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are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also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common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many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environments.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30" y="1366519"/>
            <a:ext cx="11642090" cy="5269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Access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Network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Sublayer: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625"/>
              </a:spcBef>
              <a:buFont typeface="Wingdings"/>
              <a:buChar char=""/>
              <a:tabLst>
                <a:tab pos="354965" algn="l"/>
                <a:tab pos="1315720" algn="l"/>
                <a:tab pos="3036570" algn="l"/>
                <a:tab pos="3947795" algn="l"/>
                <a:tab pos="5237480" algn="l"/>
                <a:tab pos="5836285" algn="l"/>
                <a:tab pos="6436995" algn="l"/>
                <a:tab pos="7689850" algn="l"/>
                <a:tab pos="9334500" algn="l"/>
                <a:tab pos="10001885" algn="l"/>
                <a:tab pos="10599420" algn="l"/>
                <a:tab pos="11358245" algn="l"/>
              </a:tabLst>
            </a:pPr>
            <a:r>
              <a:rPr sz="2200" b="1" spc="-10" dirty="0">
                <a:latin typeface="Segoe UI"/>
                <a:cs typeface="Segoe UI"/>
              </a:rPr>
              <a:t>Direct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relationship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exists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between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5" dirty="0">
                <a:latin typeface="Segoe UI"/>
                <a:cs typeface="Segoe UI"/>
              </a:rPr>
              <a:t>the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5" dirty="0">
                <a:latin typeface="Segoe UI"/>
                <a:cs typeface="Segoe UI"/>
              </a:rPr>
              <a:t>IoT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network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technology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5" dirty="0">
                <a:latin typeface="Segoe UI"/>
                <a:cs typeface="Segoe UI"/>
              </a:rPr>
              <a:t>and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5" dirty="0">
                <a:latin typeface="Segoe UI"/>
                <a:cs typeface="Segoe UI"/>
              </a:rPr>
              <a:t>the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0" dirty="0">
                <a:latin typeface="Segoe UI"/>
                <a:cs typeface="Segoe UI"/>
              </a:rPr>
              <a:t>type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5" dirty="0">
                <a:latin typeface="Segoe UI"/>
                <a:cs typeface="Segoe UI"/>
              </a:rPr>
              <a:t>of</a:t>
            </a:r>
            <a:endParaRPr sz="2200" dirty="0">
              <a:latin typeface="Segoe UI"/>
              <a:cs typeface="Segoe UI"/>
            </a:endParaRPr>
          </a:p>
          <a:p>
            <a:pPr marL="355600" algn="just">
              <a:lnSpc>
                <a:spcPct val="100000"/>
              </a:lnSpc>
              <a:spcBef>
                <a:spcPts val="1325"/>
              </a:spcBef>
            </a:pPr>
            <a:r>
              <a:rPr sz="2200" b="1" dirty="0">
                <a:latin typeface="Segoe UI"/>
                <a:cs typeface="Segoe UI"/>
              </a:rPr>
              <a:t>connectivity</a:t>
            </a:r>
            <a:r>
              <a:rPr sz="2200" b="1" spc="-1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topology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this</a:t>
            </a:r>
            <a:r>
              <a:rPr sz="2200" b="1" spc="-11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technology</a:t>
            </a:r>
            <a:r>
              <a:rPr sz="2200" b="1" spc="-10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allows.</a:t>
            </a:r>
            <a:endParaRPr sz="2200" dirty="0">
              <a:latin typeface="Segoe UI"/>
              <a:cs typeface="Segoe UI"/>
            </a:endParaRPr>
          </a:p>
          <a:p>
            <a:pPr marL="355600" marR="8255" indent="-343535" algn="just">
              <a:lnSpc>
                <a:spcPct val="150100"/>
              </a:lnSpc>
              <a:spcBef>
                <a:spcPts val="1795"/>
              </a:spcBef>
              <a:buSzPct val="81818"/>
              <a:buFont typeface="Wingdings"/>
              <a:buChar char=""/>
              <a:tabLst>
                <a:tab pos="355600" algn="l"/>
                <a:tab pos="434340" algn="l"/>
              </a:tabLst>
            </a:pPr>
            <a:r>
              <a:rPr sz="2200" b="1" dirty="0">
                <a:latin typeface="Segoe UI"/>
                <a:cs typeface="Segoe UI"/>
              </a:rPr>
              <a:t>Each</a:t>
            </a:r>
            <a:r>
              <a:rPr sz="2200" b="1" spc="1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technology</a:t>
            </a:r>
            <a:r>
              <a:rPr sz="2200" b="1" spc="1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was</a:t>
            </a:r>
            <a:r>
              <a:rPr sz="2200" b="1" spc="1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designed</a:t>
            </a:r>
            <a:r>
              <a:rPr sz="2200" b="1" spc="1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with</a:t>
            </a:r>
            <a:r>
              <a:rPr sz="2200" b="1" spc="1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1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certain</a:t>
            </a:r>
            <a:r>
              <a:rPr sz="2200" b="1" spc="1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number</a:t>
            </a:r>
            <a:r>
              <a:rPr sz="2200" b="1" spc="1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1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use</a:t>
            </a:r>
            <a:r>
              <a:rPr sz="2200" b="1" spc="1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cases</a:t>
            </a:r>
            <a:r>
              <a:rPr sz="2200" b="1" spc="1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1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mind</a:t>
            </a:r>
            <a:r>
              <a:rPr sz="2200" b="1" spc="1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(what</a:t>
            </a:r>
            <a:r>
              <a:rPr sz="2200" b="1" spc="155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to </a:t>
            </a:r>
            <a:r>
              <a:rPr sz="2200" b="1" dirty="0">
                <a:latin typeface="Segoe UI"/>
                <a:cs typeface="Segoe UI"/>
              </a:rPr>
              <a:t>connect,</a:t>
            </a:r>
            <a:r>
              <a:rPr sz="2200" b="1" spc="3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where</a:t>
            </a:r>
            <a:r>
              <a:rPr sz="2200" b="1" spc="3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3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connect,</a:t>
            </a:r>
            <a:r>
              <a:rPr sz="2200" b="1" spc="3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how</a:t>
            </a:r>
            <a:r>
              <a:rPr sz="2200" b="1" spc="3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much</a:t>
            </a:r>
            <a:r>
              <a:rPr sz="2200" b="1" spc="3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data</a:t>
            </a:r>
            <a:r>
              <a:rPr sz="2200" b="1" spc="3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3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transport</a:t>
            </a:r>
            <a:r>
              <a:rPr sz="2200" b="1" spc="3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at</a:t>
            </a:r>
            <a:r>
              <a:rPr sz="2200" b="1" spc="3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what</a:t>
            </a:r>
            <a:r>
              <a:rPr sz="2200" b="1" spc="3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interval</a:t>
            </a:r>
            <a:r>
              <a:rPr sz="2200" b="1" spc="3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33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over </a:t>
            </a:r>
            <a:r>
              <a:rPr sz="2200" b="1" dirty="0">
                <a:latin typeface="Segoe UI"/>
                <a:cs typeface="Segoe UI"/>
              </a:rPr>
              <a:t>what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distance).</a:t>
            </a:r>
            <a:endParaRPr sz="2200" dirty="0">
              <a:latin typeface="Segoe UI"/>
              <a:cs typeface="Segoe UI"/>
            </a:endParaRPr>
          </a:p>
          <a:p>
            <a:pPr marL="354330" marR="5080" indent="-342265" algn="just">
              <a:lnSpc>
                <a:spcPct val="150000"/>
              </a:lnSpc>
              <a:spcBef>
                <a:spcPts val="180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dirty="0">
                <a:latin typeface="Segoe UI"/>
                <a:cs typeface="Segoe UI"/>
              </a:rPr>
              <a:t>These</a:t>
            </a:r>
            <a:r>
              <a:rPr sz="2200" b="1" spc="2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use</a:t>
            </a:r>
            <a:r>
              <a:rPr sz="2200" b="1" spc="2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cases</a:t>
            </a:r>
            <a:r>
              <a:rPr sz="2200" b="1" spc="2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determined</a:t>
            </a:r>
            <a:r>
              <a:rPr sz="2200" b="1" spc="2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2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frequency</a:t>
            </a:r>
            <a:r>
              <a:rPr sz="2200" b="1" spc="3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band</a:t>
            </a:r>
            <a:r>
              <a:rPr sz="2200" b="1" spc="2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that</a:t>
            </a:r>
            <a:r>
              <a:rPr sz="2200" b="1" spc="2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was</a:t>
            </a:r>
            <a:r>
              <a:rPr sz="2200" b="1" spc="2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expected</a:t>
            </a:r>
            <a:r>
              <a:rPr sz="2200" b="1" spc="2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2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be</a:t>
            </a:r>
            <a:r>
              <a:rPr sz="2200" b="1" spc="30" dirty="0">
                <a:latin typeface="Segoe UI"/>
                <a:cs typeface="Segoe UI"/>
              </a:rPr>
              <a:t>  </a:t>
            </a:r>
            <a:r>
              <a:rPr sz="2200" b="1" spc="-20" dirty="0">
                <a:latin typeface="Segoe UI"/>
                <a:cs typeface="Segoe UI"/>
              </a:rPr>
              <a:t>most 	</a:t>
            </a:r>
            <a:r>
              <a:rPr sz="2200" b="1" dirty="0">
                <a:latin typeface="Segoe UI"/>
                <a:cs typeface="Segoe UI"/>
              </a:rPr>
              <a:t>suitable,</a:t>
            </a:r>
            <a:r>
              <a:rPr sz="2200" b="1" spc="3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3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frame</a:t>
            </a:r>
            <a:r>
              <a:rPr sz="2200" b="1" spc="3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structure</a:t>
            </a:r>
            <a:r>
              <a:rPr sz="2200" b="1" spc="3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matching</a:t>
            </a:r>
            <a:r>
              <a:rPr sz="2200" b="1" spc="3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3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expected</a:t>
            </a:r>
            <a:r>
              <a:rPr sz="2200" b="1" spc="3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data</a:t>
            </a:r>
            <a:r>
              <a:rPr sz="2200" b="1" spc="3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pattern</a:t>
            </a:r>
            <a:r>
              <a:rPr sz="2200" b="1" spc="3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(packet</a:t>
            </a:r>
            <a:r>
              <a:rPr sz="2200" b="1" spc="3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size</a:t>
            </a:r>
            <a:r>
              <a:rPr sz="2200" b="1" spc="380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and 	</a:t>
            </a:r>
            <a:r>
              <a:rPr sz="2200" b="1" spc="-10" dirty="0">
                <a:latin typeface="Segoe UI"/>
                <a:cs typeface="Segoe UI"/>
              </a:rPr>
              <a:t>communication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intervals),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possible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topologies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that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these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use</a:t>
            </a:r>
            <a:r>
              <a:rPr sz="2200" b="1" spc="-1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cases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illustrate.</a:t>
            </a:r>
            <a:endParaRPr sz="2200" dirty="0">
              <a:latin typeface="Segoe UI"/>
              <a:cs typeface="Segoe UI"/>
            </a:endParaRPr>
          </a:p>
          <a:p>
            <a:pPr marL="5132070">
              <a:lnSpc>
                <a:spcPct val="100000"/>
              </a:lnSpc>
              <a:spcBef>
                <a:spcPts val="625"/>
              </a:spcBef>
              <a:tabLst>
                <a:tab pos="10938510" algn="l"/>
              </a:tabLst>
            </a:pPr>
            <a:r>
              <a:rPr sz="1200" spc="-10" dirty="0" smtClean="0">
                <a:solidFill>
                  <a:srgbClr val="878787"/>
                </a:solidFill>
                <a:latin typeface="Segoe UI"/>
                <a:cs typeface="Segoe UI"/>
              </a:rPr>
              <a:t>.</a:t>
            </a:r>
            <a:r>
              <a:rPr sz="1200" dirty="0">
                <a:solidFill>
                  <a:srgbClr val="878787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110</a:t>
            </a:r>
            <a:endParaRPr sz="1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8130" y="1340611"/>
            <a:ext cx="11625580" cy="5006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Access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Network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Sublayer: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25"/>
              </a:spcBef>
              <a:buFont typeface="Wingdings"/>
              <a:buChar char=""/>
              <a:tabLst>
                <a:tab pos="354965" algn="l"/>
              </a:tabLst>
            </a:pPr>
            <a:r>
              <a:rPr sz="2200" b="1" dirty="0">
                <a:latin typeface="Segoe UI"/>
                <a:cs typeface="Segoe UI"/>
              </a:rPr>
              <a:t>IoT</a:t>
            </a:r>
            <a:r>
              <a:rPr sz="2200" b="1" spc="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sometimes</a:t>
            </a:r>
            <a:r>
              <a:rPr sz="2200" b="1" spc="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reuses</a:t>
            </a:r>
            <a:r>
              <a:rPr sz="2200" b="1" spc="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existing</a:t>
            </a:r>
            <a:r>
              <a:rPr sz="2200" b="1" spc="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access</a:t>
            </a:r>
            <a:r>
              <a:rPr sz="2200" b="1" spc="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technologies</a:t>
            </a:r>
            <a:r>
              <a:rPr sz="2200" b="1" spc="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whose</a:t>
            </a:r>
            <a:r>
              <a:rPr sz="2200" b="1" spc="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characteristics</a:t>
            </a:r>
            <a:r>
              <a:rPr sz="2200" b="1" spc="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match</a:t>
            </a:r>
            <a:r>
              <a:rPr sz="2200" b="1" spc="50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more</a:t>
            </a:r>
            <a:endParaRPr sz="2200" dirty="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055"/>
              </a:spcBef>
            </a:pPr>
            <a:r>
              <a:rPr sz="2200" b="1" dirty="0">
                <a:latin typeface="Segoe UI"/>
                <a:cs typeface="Segoe UI"/>
              </a:rPr>
              <a:t>or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less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closely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IoT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use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case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requirements.</a:t>
            </a:r>
            <a:endParaRPr sz="2200" dirty="0">
              <a:latin typeface="Segoe UI"/>
              <a:cs typeface="Segoe UI"/>
            </a:endParaRPr>
          </a:p>
          <a:p>
            <a:pPr marL="354330" marR="5080" indent="-342265">
              <a:lnSpc>
                <a:spcPct val="140000"/>
              </a:lnSpc>
              <a:spcBef>
                <a:spcPts val="1800"/>
              </a:spcBef>
              <a:buFont typeface="Wingdings"/>
              <a:buChar char=""/>
              <a:tabLst>
                <a:tab pos="355600" algn="l"/>
                <a:tab pos="1637030" algn="l"/>
                <a:tab pos="2487930" algn="l"/>
                <a:tab pos="3449320" algn="l"/>
                <a:tab pos="5274310" algn="l"/>
                <a:tab pos="6055995" algn="l"/>
                <a:tab pos="7574280" algn="l"/>
                <a:tab pos="9160510" algn="l"/>
                <a:tab pos="9698355" algn="l"/>
                <a:tab pos="10270490" algn="l"/>
                <a:tab pos="10860405" algn="l"/>
              </a:tabLst>
            </a:pPr>
            <a:r>
              <a:rPr sz="2200" b="1" spc="-10" dirty="0">
                <a:latin typeface="Segoe UI"/>
                <a:cs typeface="Segoe UI"/>
              </a:rPr>
              <a:t>Whereas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0" dirty="0">
                <a:latin typeface="Segoe UI"/>
                <a:cs typeface="Segoe UI"/>
              </a:rPr>
              <a:t>some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access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technologies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0" dirty="0">
                <a:latin typeface="Segoe UI"/>
                <a:cs typeface="Segoe UI"/>
              </a:rPr>
              <a:t>were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developed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specifically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5" dirty="0">
                <a:latin typeface="Segoe UI"/>
                <a:cs typeface="Segoe UI"/>
              </a:rPr>
              <a:t>for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5" dirty="0">
                <a:latin typeface="Segoe UI"/>
                <a:cs typeface="Segoe UI"/>
              </a:rPr>
              <a:t>IoT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5" dirty="0">
                <a:latin typeface="Segoe UI"/>
                <a:cs typeface="Segoe UI"/>
              </a:rPr>
              <a:t>use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0" dirty="0">
                <a:latin typeface="Segoe UI"/>
                <a:cs typeface="Segoe UI"/>
              </a:rPr>
              <a:t>cases, 	</a:t>
            </a:r>
            <a:r>
              <a:rPr sz="2200" b="1" dirty="0">
                <a:latin typeface="Segoe UI"/>
                <a:cs typeface="Segoe UI"/>
              </a:rPr>
              <a:t>others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were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not.</a:t>
            </a:r>
            <a:endParaRPr sz="22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86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dirty="0">
                <a:latin typeface="Segoe UI"/>
                <a:cs typeface="Segoe UI"/>
              </a:rPr>
              <a:t>One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key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parameter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determining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choice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access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technology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range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between</a:t>
            </a:r>
            <a:endParaRPr sz="2200" dirty="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055"/>
              </a:spcBef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smart</a:t>
            </a:r>
            <a:r>
              <a:rPr sz="2200" b="1" spc="-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object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information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collector.</a:t>
            </a:r>
            <a:endParaRPr sz="2200" dirty="0">
              <a:latin typeface="Segoe UI"/>
              <a:cs typeface="Segoe UI"/>
            </a:endParaRPr>
          </a:p>
          <a:p>
            <a:pPr marL="354330" marR="31115" indent="-342265">
              <a:lnSpc>
                <a:spcPct val="141800"/>
              </a:lnSpc>
              <a:spcBef>
                <a:spcPts val="1950"/>
              </a:spcBef>
              <a:buFont typeface="Wingdings"/>
              <a:buChar char=""/>
              <a:tabLst>
                <a:tab pos="355600" algn="l"/>
                <a:tab pos="4766310" algn="l"/>
                <a:tab pos="8789035" algn="l"/>
              </a:tabLst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3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following</a:t>
            </a:r>
            <a:r>
              <a:rPr sz="2200" b="1" spc="3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Figure</a:t>
            </a:r>
            <a:r>
              <a:rPr sz="2200" b="1" spc="3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lists</a:t>
            </a:r>
            <a:r>
              <a:rPr sz="2200" b="1" spc="32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some</a:t>
            </a:r>
            <a:r>
              <a:rPr sz="2200" b="1" dirty="0">
                <a:latin typeface="Segoe UI"/>
                <a:cs typeface="Segoe UI"/>
              </a:rPr>
              <a:t>	access</a:t>
            </a:r>
            <a:r>
              <a:rPr sz="2200" b="1" spc="2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technologies</a:t>
            </a:r>
            <a:r>
              <a:rPr sz="2200" b="1" spc="2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you</a:t>
            </a:r>
            <a:r>
              <a:rPr sz="2200" b="1" spc="285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may</a:t>
            </a:r>
            <a:r>
              <a:rPr sz="2200" b="1" dirty="0">
                <a:latin typeface="Segoe UI"/>
                <a:cs typeface="Segoe UI"/>
              </a:rPr>
              <a:t>	encounter</a:t>
            </a:r>
            <a:r>
              <a:rPr sz="2200" b="1" spc="3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3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345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IoT 	</a:t>
            </a:r>
            <a:r>
              <a:rPr sz="2200" b="1" dirty="0">
                <a:latin typeface="Segoe UI"/>
                <a:cs typeface="Segoe UI"/>
              </a:rPr>
              <a:t>world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expected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transmission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distances.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30" y="1373251"/>
            <a:ext cx="3695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Access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Network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Sublayer: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028" y="1458379"/>
            <a:ext cx="7442581" cy="53883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113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6334" y="1381505"/>
            <a:ext cx="11637645" cy="485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Access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Network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Sublayer:</a:t>
            </a:r>
            <a:endParaRPr sz="2400">
              <a:latin typeface="Segoe UI"/>
              <a:cs typeface="Segoe UI"/>
            </a:endParaRPr>
          </a:p>
          <a:p>
            <a:pPr marL="355600" marR="5715" indent="-343535" algn="just">
              <a:lnSpc>
                <a:spcPct val="150000"/>
              </a:lnSpc>
              <a:spcBef>
                <a:spcPts val="126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Segoe UI"/>
                <a:cs typeface="Segoe UI"/>
              </a:rPr>
              <a:t>Cellular</a:t>
            </a:r>
            <a:r>
              <a:rPr sz="2400" b="1" spc="229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is</a:t>
            </a:r>
            <a:r>
              <a:rPr sz="2400" b="1" spc="2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indicated</a:t>
            </a:r>
            <a:r>
              <a:rPr sz="2400" b="1" spc="229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</a:t>
            </a:r>
            <a:r>
              <a:rPr sz="2400" b="1" spc="229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transmissions</a:t>
            </a:r>
            <a:r>
              <a:rPr sz="2400" b="1" spc="229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beyond</a:t>
            </a:r>
            <a:r>
              <a:rPr sz="2400" b="1" spc="2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5</a:t>
            </a:r>
            <a:r>
              <a:rPr sz="2400" b="1" spc="2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km,</a:t>
            </a:r>
            <a:r>
              <a:rPr sz="2400" b="1" spc="2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but</a:t>
            </a:r>
            <a:r>
              <a:rPr sz="2400" b="1" spc="229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you</a:t>
            </a:r>
            <a:r>
              <a:rPr sz="2400" b="1" spc="2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could</a:t>
            </a:r>
            <a:r>
              <a:rPr sz="2400" b="1" spc="2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achieve</a:t>
            </a:r>
            <a:r>
              <a:rPr sz="2400" b="1" spc="220" dirty="0">
                <a:latin typeface="Segoe UI"/>
                <a:cs typeface="Segoe UI"/>
              </a:rPr>
              <a:t> </a:t>
            </a:r>
            <a:r>
              <a:rPr sz="2400" b="1" spc="-50" dirty="0">
                <a:latin typeface="Segoe UI"/>
                <a:cs typeface="Segoe UI"/>
              </a:rPr>
              <a:t>a </a:t>
            </a:r>
            <a:r>
              <a:rPr sz="2400" b="1" dirty="0">
                <a:latin typeface="Segoe UI"/>
                <a:cs typeface="Segoe UI"/>
              </a:rPr>
              <a:t>successful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cellular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transmission</a:t>
            </a:r>
            <a:r>
              <a:rPr sz="2400" b="1" spc="-8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at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shorter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range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(for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example,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100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m).</a:t>
            </a:r>
            <a:endParaRPr sz="2400">
              <a:latin typeface="Segoe UI"/>
              <a:cs typeface="Segoe UI"/>
            </a:endParaRPr>
          </a:p>
          <a:p>
            <a:pPr marL="355600" marR="11430" indent="-343535" algn="just">
              <a:lnSpc>
                <a:spcPct val="150000"/>
              </a:lnSpc>
              <a:spcBef>
                <a:spcPts val="18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Segoe UI"/>
                <a:cs typeface="Segoe UI"/>
              </a:rPr>
              <a:t>By</a:t>
            </a:r>
            <a:r>
              <a:rPr sz="2400" b="1" spc="229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contrast,</a:t>
            </a:r>
            <a:r>
              <a:rPr sz="2400" b="1" spc="2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ZigBee</a:t>
            </a:r>
            <a:r>
              <a:rPr sz="2400" b="1" spc="2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is</a:t>
            </a:r>
            <a:r>
              <a:rPr sz="2400" b="1" spc="229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expected</a:t>
            </a:r>
            <a:r>
              <a:rPr sz="2400" b="1" spc="2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229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be</a:t>
            </a:r>
            <a:r>
              <a:rPr sz="2400" b="1" spc="2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efficient</a:t>
            </a:r>
            <a:r>
              <a:rPr sz="2400" b="1" spc="2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over</a:t>
            </a:r>
            <a:r>
              <a:rPr sz="2400" b="1" spc="2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2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range</a:t>
            </a:r>
            <a:r>
              <a:rPr sz="2400" b="1" spc="2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of</a:t>
            </a:r>
            <a:r>
              <a:rPr sz="2400" b="1" spc="2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2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few</a:t>
            </a:r>
            <a:r>
              <a:rPr sz="2400" b="1" spc="2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tens</a:t>
            </a:r>
            <a:r>
              <a:rPr sz="2400" b="1" spc="235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of </a:t>
            </a:r>
            <a:r>
              <a:rPr sz="2400" b="1" dirty="0">
                <a:latin typeface="Segoe UI"/>
                <a:cs typeface="Segoe UI"/>
              </a:rPr>
              <a:t>meters,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but would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not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expect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 successful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ZigBee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transmission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over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range </a:t>
            </a:r>
            <a:r>
              <a:rPr sz="2400" b="1" spc="-25" dirty="0">
                <a:latin typeface="Segoe UI"/>
                <a:cs typeface="Segoe UI"/>
              </a:rPr>
              <a:t>of </a:t>
            </a:r>
            <a:r>
              <a:rPr sz="2400" b="1" dirty="0">
                <a:latin typeface="Segoe UI"/>
                <a:cs typeface="Segoe UI"/>
              </a:rPr>
              <a:t>10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km.</a:t>
            </a:r>
            <a:endParaRPr sz="2400">
              <a:latin typeface="Segoe UI"/>
              <a:cs typeface="Segoe UI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18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Segoe UI"/>
                <a:cs typeface="Segoe UI"/>
              </a:rPr>
              <a:t>Range</a:t>
            </a:r>
            <a:r>
              <a:rPr sz="2400" b="1" spc="39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estimates</a:t>
            </a:r>
            <a:r>
              <a:rPr sz="2400" b="1" spc="40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are</a:t>
            </a:r>
            <a:r>
              <a:rPr sz="2400" b="1" spc="40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grouped</a:t>
            </a:r>
            <a:r>
              <a:rPr sz="2400" b="1" spc="39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by</a:t>
            </a:r>
            <a:r>
              <a:rPr sz="2400" b="1" spc="40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category</a:t>
            </a:r>
            <a:r>
              <a:rPr sz="2400" b="1" spc="40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names</a:t>
            </a:r>
            <a:r>
              <a:rPr sz="2400" b="1" spc="40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that</a:t>
            </a:r>
            <a:r>
              <a:rPr sz="2400" b="1" spc="40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illustrate</a:t>
            </a:r>
            <a:r>
              <a:rPr sz="2400" b="1" spc="400" dirty="0">
                <a:latin typeface="Segoe UI"/>
                <a:cs typeface="Segoe UI"/>
              </a:rPr>
              <a:t>  </a:t>
            </a:r>
            <a:r>
              <a:rPr sz="2400" b="1" spc="-25" dirty="0">
                <a:latin typeface="Segoe UI"/>
                <a:cs typeface="Segoe UI"/>
              </a:rPr>
              <a:t>the </a:t>
            </a:r>
            <a:r>
              <a:rPr sz="2400" b="1" dirty="0">
                <a:latin typeface="Segoe UI"/>
                <a:cs typeface="Segoe UI"/>
              </a:rPr>
              <a:t>environment</a:t>
            </a:r>
            <a:r>
              <a:rPr sz="2400" b="1" spc="-8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or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vertical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where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data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collection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over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that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range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is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expected.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6334" y="1381505"/>
            <a:ext cx="8426450" cy="397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Access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Network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Sublayer: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97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b="1" dirty="0">
                <a:latin typeface="Segoe UI"/>
                <a:cs typeface="Segoe UI"/>
              </a:rPr>
              <a:t>Common</a:t>
            </a:r>
            <a:r>
              <a:rPr sz="2400" b="1" spc="-9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groups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are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as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follows:</a:t>
            </a:r>
            <a:endParaRPr sz="2400">
              <a:latin typeface="Segoe UI"/>
              <a:cs typeface="Segoe UI"/>
            </a:endParaRPr>
          </a:p>
          <a:p>
            <a:pPr marL="353060" indent="-340360">
              <a:lnSpc>
                <a:spcPct val="100000"/>
              </a:lnSpc>
              <a:spcBef>
                <a:spcPts val="2880"/>
              </a:spcBef>
              <a:buAutoNum type="arabicPeriod"/>
              <a:tabLst>
                <a:tab pos="353060" algn="l"/>
              </a:tabLst>
            </a:pPr>
            <a:r>
              <a:rPr sz="2400" b="1" spc="-95" dirty="0">
                <a:latin typeface="Segoe UI"/>
                <a:cs typeface="Segoe UI"/>
              </a:rPr>
              <a:t>PAN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(personal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area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network):</a:t>
            </a:r>
            <a:endParaRPr sz="240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930"/>
              </a:spcBef>
              <a:buFont typeface="Wingdings"/>
              <a:buChar char=""/>
              <a:tabLst>
                <a:tab pos="1155700" algn="l"/>
              </a:tabLst>
            </a:pPr>
            <a:r>
              <a:rPr sz="2200" b="1" dirty="0">
                <a:latin typeface="Segoe UI"/>
                <a:cs typeface="Segoe UI"/>
              </a:rPr>
              <a:t>Scale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few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meters.</a:t>
            </a:r>
            <a:endParaRPr sz="220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865"/>
              </a:spcBef>
              <a:buFont typeface="Wingdings"/>
              <a:buChar char=""/>
              <a:tabLst>
                <a:tab pos="1155700" algn="l"/>
              </a:tabLst>
            </a:pPr>
            <a:r>
              <a:rPr sz="2200" b="1" dirty="0">
                <a:latin typeface="Segoe UI"/>
                <a:cs typeface="Segoe UI"/>
              </a:rPr>
              <a:t>This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personal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space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around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person.</a:t>
            </a:r>
            <a:endParaRPr sz="220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855"/>
              </a:spcBef>
              <a:buFont typeface="Wingdings"/>
              <a:buChar char=""/>
              <a:tabLst>
                <a:tab pos="1155700" algn="l"/>
              </a:tabLst>
            </a:pPr>
            <a:r>
              <a:rPr sz="2200" b="1" dirty="0">
                <a:latin typeface="Segoe UI"/>
                <a:cs typeface="Segoe UI"/>
              </a:rPr>
              <a:t>common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wireless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technology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this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scale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Bluetooth.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6334" y="1324483"/>
            <a:ext cx="11584305" cy="4922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Access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Network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Sublayer:</a:t>
            </a:r>
            <a:endParaRPr sz="2200" dirty="0">
              <a:latin typeface="Segoe UI"/>
              <a:cs typeface="Segoe UI"/>
            </a:endParaRPr>
          </a:p>
          <a:p>
            <a:pPr marL="326390" indent="-313690">
              <a:lnSpc>
                <a:spcPct val="100000"/>
              </a:lnSpc>
              <a:spcBef>
                <a:spcPts val="2590"/>
              </a:spcBef>
              <a:buAutoNum type="arabicPeriod" startAt="2"/>
              <a:tabLst>
                <a:tab pos="326390" algn="l"/>
              </a:tabLst>
            </a:pPr>
            <a:r>
              <a:rPr sz="2200" b="1" dirty="0">
                <a:latin typeface="Segoe UI"/>
                <a:cs typeface="Segoe UI"/>
              </a:rPr>
              <a:t>HAN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(home</a:t>
            </a:r>
            <a:r>
              <a:rPr sz="2200" b="1" spc="-1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area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network):</a:t>
            </a:r>
            <a:endParaRPr sz="2200" dirty="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615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b="1" dirty="0">
                <a:latin typeface="Segoe UI"/>
                <a:cs typeface="Segoe UI"/>
              </a:rPr>
              <a:t>Scale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few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tens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meters.</a:t>
            </a:r>
            <a:endParaRPr sz="2000" dirty="0">
              <a:latin typeface="Segoe UI"/>
              <a:cs typeface="Segoe UI"/>
            </a:endParaRPr>
          </a:p>
          <a:p>
            <a:pPr marL="1041400" marR="5080" lvl="1" indent="-342900">
              <a:lnSpc>
                <a:spcPct val="130000"/>
              </a:lnSpc>
              <a:spcBef>
                <a:spcPts val="1465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scale,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common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include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andBluetooth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Low </a:t>
            </a:r>
            <a:r>
              <a:rPr sz="2000" b="1" dirty="0">
                <a:latin typeface="Segoe UI"/>
                <a:cs typeface="Segoe UI"/>
              </a:rPr>
              <a:t>Energy</a:t>
            </a:r>
            <a:r>
              <a:rPr sz="2000" b="1" spc="-1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(BLE).</a:t>
            </a:r>
            <a:endParaRPr sz="2000" dirty="0">
              <a:latin typeface="Segoe UI"/>
              <a:cs typeface="Segoe UI"/>
            </a:endParaRPr>
          </a:p>
          <a:p>
            <a:pPr marL="326390" indent="-313690">
              <a:lnSpc>
                <a:spcPct val="100000"/>
              </a:lnSpc>
              <a:spcBef>
                <a:spcPts val="2610"/>
              </a:spcBef>
              <a:buAutoNum type="arabicPeriod" startAt="2"/>
              <a:tabLst>
                <a:tab pos="326390" algn="l"/>
              </a:tabLst>
            </a:pPr>
            <a:r>
              <a:rPr sz="2200" b="1" dirty="0">
                <a:latin typeface="Segoe UI"/>
                <a:cs typeface="Segoe UI"/>
              </a:rPr>
              <a:t>NAN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(neighborhood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area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network):</a:t>
            </a:r>
            <a:endParaRPr sz="2200" dirty="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600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b="1" dirty="0">
                <a:latin typeface="Segoe UI"/>
                <a:cs typeface="Segoe UI"/>
              </a:rPr>
              <a:t>Scale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few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hundreds</a:t>
            </a:r>
            <a:r>
              <a:rPr sz="2000" b="1" spc="-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meters.</a:t>
            </a:r>
            <a:endParaRPr sz="2000" dirty="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200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term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NAN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3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often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3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refer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group</a:t>
            </a:r>
            <a:r>
              <a:rPr sz="2000" b="1" spc="409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house</a:t>
            </a:r>
            <a:r>
              <a:rPr sz="2000" b="1" spc="3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units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which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37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is</a:t>
            </a:r>
            <a:endParaRPr sz="2000" dirty="0">
              <a:latin typeface="Segoe UI"/>
              <a:cs typeface="Segoe UI"/>
            </a:endParaRPr>
          </a:p>
          <a:p>
            <a:pPr marL="1041400">
              <a:lnSpc>
                <a:spcPct val="100000"/>
              </a:lnSpc>
              <a:spcBef>
                <a:spcPts val="720"/>
              </a:spcBef>
            </a:pPr>
            <a:r>
              <a:rPr sz="2000" b="1" spc="-10" dirty="0">
                <a:latin typeface="Segoe UI"/>
                <a:cs typeface="Segoe UI"/>
              </a:rPr>
              <a:t>collected.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6334" y="1324483"/>
            <a:ext cx="11559540" cy="5053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Access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Network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Sublayer:</a:t>
            </a:r>
            <a:endParaRPr sz="2200">
              <a:latin typeface="Segoe UI"/>
              <a:cs typeface="Segoe UI"/>
            </a:endParaRPr>
          </a:p>
          <a:p>
            <a:pPr marL="327025" indent="-314325">
              <a:lnSpc>
                <a:spcPct val="100000"/>
              </a:lnSpc>
              <a:spcBef>
                <a:spcPts val="2590"/>
              </a:spcBef>
              <a:buAutoNum type="arabicPeriod" startAt="4"/>
              <a:tabLst>
                <a:tab pos="327025" algn="l"/>
              </a:tabLst>
            </a:pPr>
            <a:r>
              <a:rPr sz="2200" b="1" spc="-65" dirty="0">
                <a:latin typeface="Segoe UI"/>
                <a:cs typeface="Segoe UI"/>
              </a:rPr>
              <a:t>FAN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(field</a:t>
            </a:r>
            <a:r>
              <a:rPr sz="2200" b="1" spc="-1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area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network):</a:t>
            </a:r>
            <a:endParaRPr sz="22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2615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b="1" dirty="0">
                <a:latin typeface="Segoe UI"/>
                <a:cs typeface="Segoe UI"/>
              </a:rPr>
              <a:t>Scale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several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tens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meters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several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hundred</a:t>
            </a:r>
            <a:r>
              <a:rPr sz="2000" b="1" spc="-9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meters.</a:t>
            </a:r>
            <a:endParaRPr sz="20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2315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b="1" spc="-70" dirty="0">
                <a:latin typeface="Segoe UI"/>
                <a:cs typeface="Segoe UI"/>
              </a:rPr>
              <a:t>FAN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typically</a:t>
            </a:r>
            <a:r>
              <a:rPr sz="2000" b="1" spc="-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refers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outdoor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area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larger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than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single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group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house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units.</a:t>
            </a:r>
            <a:endParaRPr sz="20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2320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spc="-75" dirty="0">
                <a:latin typeface="Segoe UI"/>
                <a:cs typeface="Segoe UI"/>
              </a:rPr>
              <a:t>FAN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often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seen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210" dirty="0">
                <a:latin typeface="Segoe UI"/>
                <a:cs typeface="Segoe UI"/>
              </a:rPr>
              <a:t>―open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30" dirty="0">
                <a:latin typeface="Segoe UI"/>
                <a:cs typeface="Segoe UI"/>
              </a:rPr>
              <a:t>space‖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(and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therefore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not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secured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controlled).</a:t>
            </a:r>
            <a:endParaRPr sz="2000">
              <a:latin typeface="Segoe UI"/>
              <a:cs typeface="Segoe UI"/>
            </a:endParaRPr>
          </a:p>
          <a:p>
            <a:pPr marL="698500" marR="5080" lvl="1" indent="-228600">
              <a:lnSpc>
                <a:spcPct val="129000"/>
              </a:lnSpc>
              <a:spcBef>
                <a:spcPts val="1635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spc="-40" dirty="0">
                <a:latin typeface="Segoe UI"/>
                <a:cs typeface="Segoe UI"/>
              </a:rPr>
              <a:t>FAN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sometimes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viewed as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group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NANs,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but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some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verticals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see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spc="-45" dirty="0">
                <a:latin typeface="Segoe UI"/>
                <a:cs typeface="Segoe UI"/>
              </a:rPr>
              <a:t>FAN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group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HANs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group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smaller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outdoor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cells.</a:t>
            </a:r>
            <a:endParaRPr sz="20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2315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b="1" spc="-70" dirty="0">
                <a:latin typeface="Segoe UI"/>
                <a:cs typeface="Segoe UI"/>
              </a:rPr>
              <a:t>FAN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NAN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may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sometimes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interchangeably.</a:t>
            </a:r>
            <a:endParaRPr sz="20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2330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most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cases,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vertical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context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clear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enough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determine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grouping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hierarchy.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6334" y="1354073"/>
            <a:ext cx="11640185" cy="497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Access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Network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Sublayer:</a:t>
            </a:r>
            <a:endParaRPr sz="2400" dirty="0">
              <a:latin typeface="Segoe UI"/>
              <a:cs typeface="Segoe UI"/>
            </a:endParaRPr>
          </a:p>
          <a:p>
            <a:pPr marL="353695" indent="-340995">
              <a:lnSpc>
                <a:spcPct val="100000"/>
              </a:lnSpc>
              <a:spcBef>
                <a:spcPts val="2640"/>
              </a:spcBef>
              <a:buAutoNum type="arabicPeriod" startAt="5"/>
              <a:tabLst>
                <a:tab pos="353695" algn="l"/>
              </a:tabLst>
            </a:pPr>
            <a:r>
              <a:rPr sz="2400" b="1" dirty="0">
                <a:latin typeface="Segoe UI"/>
                <a:cs typeface="Segoe UI"/>
              </a:rPr>
              <a:t>LAN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(local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area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network):</a:t>
            </a:r>
            <a:endParaRPr sz="2400" dirty="0">
              <a:latin typeface="Segoe UI"/>
              <a:cs typeface="Segoe UI"/>
            </a:endParaRPr>
          </a:p>
          <a:p>
            <a:pPr marL="697865" lvl="1" indent="-227965" algn="just">
              <a:lnSpc>
                <a:spcPct val="100000"/>
              </a:lnSpc>
              <a:spcBef>
                <a:spcPts val="2590"/>
              </a:spcBef>
              <a:buFont typeface="Wingdings"/>
              <a:buChar char=""/>
              <a:tabLst>
                <a:tab pos="697865" algn="l"/>
              </a:tabLst>
            </a:pPr>
            <a:r>
              <a:rPr sz="2200" b="1" dirty="0">
                <a:latin typeface="Segoe UI"/>
                <a:cs typeface="Segoe UI"/>
              </a:rPr>
              <a:t>Scale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up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100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m.</a:t>
            </a:r>
            <a:endParaRPr sz="2200" dirty="0">
              <a:latin typeface="Segoe UI"/>
              <a:cs typeface="Segoe UI"/>
            </a:endParaRPr>
          </a:p>
          <a:p>
            <a:pPr marL="698500" marR="5080" lvl="1" indent="-228600" algn="just">
              <a:lnSpc>
                <a:spcPct val="140000"/>
              </a:lnSpc>
              <a:spcBef>
                <a:spcPts val="1365"/>
              </a:spcBef>
              <a:buFont typeface="Wingdings"/>
              <a:buChar char=""/>
              <a:tabLst>
                <a:tab pos="698500" algn="l"/>
              </a:tabLst>
            </a:pPr>
            <a:r>
              <a:rPr sz="2200" b="1" dirty="0">
                <a:latin typeface="Segoe UI"/>
                <a:cs typeface="Segoe UI"/>
              </a:rPr>
              <a:t>This</a:t>
            </a:r>
            <a:r>
              <a:rPr sz="2200" b="1" spc="-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term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very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common</a:t>
            </a:r>
            <a:r>
              <a:rPr sz="2200" b="1" spc="-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networking,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it</a:t>
            </a:r>
            <a:r>
              <a:rPr sz="2200" b="1" spc="-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-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therefore</a:t>
            </a:r>
            <a:r>
              <a:rPr sz="2200" b="1" spc="-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also</a:t>
            </a:r>
            <a:r>
              <a:rPr sz="2200" b="1" spc="-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commonly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used</a:t>
            </a:r>
            <a:r>
              <a:rPr sz="2200" b="1" spc="-15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in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3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IoT</a:t>
            </a:r>
            <a:r>
              <a:rPr sz="2200" b="1" spc="3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space</a:t>
            </a:r>
            <a:r>
              <a:rPr sz="2200" b="1" spc="3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when</a:t>
            </a:r>
            <a:r>
              <a:rPr sz="2200" b="1" spc="3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standard</a:t>
            </a:r>
            <a:r>
              <a:rPr sz="2200" b="1" spc="3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networking</a:t>
            </a:r>
            <a:r>
              <a:rPr sz="2200" b="1" spc="3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technologies</a:t>
            </a:r>
            <a:r>
              <a:rPr sz="2200" b="1" spc="3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(such</a:t>
            </a:r>
            <a:r>
              <a:rPr sz="2200" b="1" spc="3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as</a:t>
            </a:r>
            <a:r>
              <a:rPr sz="2200" b="1" spc="3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Ethernet</a:t>
            </a:r>
            <a:r>
              <a:rPr sz="2200" b="1" spc="3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or</a:t>
            </a:r>
            <a:r>
              <a:rPr sz="2200" b="1" spc="35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IEEE </a:t>
            </a:r>
            <a:r>
              <a:rPr sz="2200" b="1" dirty="0">
                <a:latin typeface="Segoe UI"/>
                <a:cs typeface="Segoe UI"/>
              </a:rPr>
              <a:t>802.11)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are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used.</a:t>
            </a:r>
            <a:endParaRPr sz="2200" dirty="0">
              <a:latin typeface="Segoe UI"/>
              <a:cs typeface="Segoe UI"/>
            </a:endParaRPr>
          </a:p>
          <a:p>
            <a:pPr marL="698500" marR="6985" lvl="1" indent="-228600" algn="just">
              <a:lnSpc>
                <a:spcPct val="140000"/>
              </a:lnSpc>
              <a:spcBef>
                <a:spcPts val="1805"/>
              </a:spcBef>
              <a:buFont typeface="Wingdings"/>
              <a:buChar char=""/>
              <a:tabLst>
                <a:tab pos="698500" algn="l"/>
              </a:tabLst>
            </a:pPr>
            <a:r>
              <a:rPr sz="2200" b="1" dirty="0">
                <a:latin typeface="Segoe UI"/>
                <a:cs typeface="Segoe UI"/>
              </a:rPr>
              <a:t>Other</a:t>
            </a:r>
            <a:r>
              <a:rPr sz="2200" b="1" spc="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networking</a:t>
            </a:r>
            <a:r>
              <a:rPr sz="2200" b="1" spc="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classifications,</a:t>
            </a:r>
            <a:r>
              <a:rPr sz="2200" b="1" spc="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such</a:t>
            </a:r>
            <a:r>
              <a:rPr sz="2200" b="1" spc="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as</a:t>
            </a:r>
            <a:r>
              <a:rPr sz="2200" b="1" spc="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MAN</a:t>
            </a:r>
            <a:r>
              <a:rPr sz="2200" b="1" spc="1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(metropolitan</a:t>
            </a:r>
            <a:r>
              <a:rPr sz="2200" b="1" spc="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area</a:t>
            </a:r>
            <a:r>
              <a:rPr sz="2200" b="1" spc="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network,</a:t>
            </a:r>
            <a:r>
              <a:rPr sz="2200" b="1" spc="1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with</a:t>
            </a:r>
            <a:r>
              <a:rPr sz="2200" b="1" spc="90" dirty="0">
                <a:latin typeface="Segoe UI"/>
                <a:cs typeface="Segoe UI"/>
              </a:rPr>
              <a:t> </a:t>
            </a:r>
            <a:r>
              <a:rPr sz="2200" b="1" spc="-50" dirty="0">
                <a:latin typeface="Segoe UI"/>
                <a:cs typeface="Segoe UI"/>
              </a:rPr>
              <a:t>a </a:t>
            </a:r>
            <a:r>
              <a:rPr sz="2200" b="1" dirty="0">
                <a:latin typeface="Segoe UI"/>
                <a:cs typeface="Segoe UI"/>
              </a:rPr>
              <a:t>range</a:t>
            </a:r>
            <a:r>
              <a:rPr sz="2200" b="1" spc="2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2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up</a:t>
            </a:r>
            <a:r>
              <a:rPr sz="2200" b="1" spc="2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3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2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few</a:t>
            </a:r>
            <a:r>
              <a:rPr sz="2200" b="1" spc="2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kilometers)</a:t>
            </a:r>
            <a:r>
              <a:rPr sz="2200" b="1" spc="2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2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WAN</a:t>
            </a:r>
            <a:r>
              <a:rPr sz="2200" b="1" spc="2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(wide</a:t>
            </a:r>
            <a:r>
              <a:rPr sz="2200" b="1" spc="2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area</a:t>
            </a:r>
            <a:r>
              <a:rPr sz="2200" b="1" spc="2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network,</a:t>
            </a:r>
            <a:r>
              <a:rPr sz="2200" b="1" spc="3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with</a:t>
            </a:r>
            <a:r>
              <a:rPr sz="2200" b="1" spc="2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2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range</a:t>
            </a:r>
            <a:r>
              <a:rPr sz="2200" b="1" spc="285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of </a:t>
            </a:r>
            <a:r>
              <a:rPr sz="2200" b="1" dirty="0">
                <a:latin typeface="Segoe UI"/>
                <a:cs typeface="Segoe UI"/>
              </a:rPr>
              <a:t>more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than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few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kilometers),</a:t>
            </a:r>
            <a:r>
              <a:rPr sz="2200" b="1" spc="-1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are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also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commonly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used.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6334" y="1381505"/>
            <a:ext cx="11640820" cy="401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Access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Network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Sublayer:</a:t>
            </a:r>
            <a:endParaRPr sz="2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2400" b="1" spc="-10" dirty="0">
                <a:latin typeface="Segoe UI"/>
                <a:cs typeface="Segoe UI"/>
              </a:rPr>
              <a:t>Note:</a:t>
            </a:r>
            <a:endParaRPr sz="2400" dirty="0">
              <a:latin typeface="Segoe UI"/>
              <a:cs typeface="Segoe UI"/>
            </a:endParaRPr>
          </a:p>
          <a:p>
            <a:pPr marL="698500" marR="16510" indent="-228600" algn="just">
              <a:lnSpc>
                <a:spcPct val="149500"/>
              </a:lnSpc>
              <a:spcBef>
                <a:spcPts val="162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204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22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IoT</a:t>
            </a:r>
            <a:r>
              <a:rPr sz="2200" b="1" spc="21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network,</a:t>
            </a:r>
            <a:r>
              <a:rPr sz="2200" b="1" spc="20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210" dirty="0">
                <a:latin typeface="Segoe UI"/>
                <a:cs typeface="Segoe UI"/>
              </a:rPr>
              <a:t>  </a:t>
            </a:r>
            <a:r>
              <a:rPr sz="2200" b="1" spc="-470" dirty="0">
                <a:latin typeface="Segoe UI"/>
                <a:cs typeface="Segoe UI"/>
              </a:rPr>
              <a:t>―W‖</a:t>
            </a:r>
            <a:r>
              <a:rPr sz="2200" b="1" spc="21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229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be</a:t>
            </a:r>
            <a:r>
              <a:rPr sz="2200" b="1" spc="21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added</a:t>
            </a:r>
            <a:r>
              <a:rPr sz="2200" b="1" spc="25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22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specifically</a:t>
            </a:r>
            <a:r>
              <a:rPr sz="2200" b="1" spc="21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indicate</a:t>
            </a:r>
            <a:r>
              <a:rPr sz="2200" b="1" spc="225" dirty="0">
                <a:latin typeface="Segoe UI"/>
                <a:cs typeface="Segoe UI"/>
              </a:rPr>
              <a:t>  </a:t>
            </a:r>
            <a:r>
              <a:rPr sz="2200" b="1" spc="-10" dirty="0">
                <a:latin typeface="Segoe UI"/>
                <a:cs typeface="Segoe UI"/>
              </a:rPr>
              <a:t>wireless </a:t>
            </a:r>
            <a:r>
              <a:rPr sz="2200" b="1" dirty="0">
                <a:latin typeface="Segoe UI"/>
                <a:cs typeface="Segoe UI"/>
              </a:rPr>
              <a:t>technologies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used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that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space.</a:t>
            </a:r>
            <a:endParaRPr sz="2200" dirty="0">
              <a:latin typeface="Segoe UI"/>
              <a:cs typeface="Segoe UI"/>
            </a:endParaRPr>
          </a:p>
          <a:p>
            <a:pPr marL="698500" marR="5080" indent="-228600" algn="just">
              <a:lnSpc>
                <a:spcPct val="150100"/>
              </a:lnSpc>
              <a:spcBef>
                <a:spcPts val="1305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b="1" dirty="0">
                <a:latin typeface="Segoe UI"/>
                <a:cs typeface="Segoe UI"/>
              </a:rPr>
              <a:t>For</a:t>
            </a:r>
            <a:r>
              <a:rPr sz="2200" b="1" spc="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example,</a:t>
            </a:r>
            <a:r>
              <a:rPr sz="2200" b="1" spc="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HomePlug</a:t>
            </a:r>
            <a:r>
              <a:rPr sz="2200" b="1" spc="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wired</a:t>
            </a:r>
            <a:r>
              <a:rPr sz="2200" b="1" spc="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technology</a:t>
            </a:r>
            <a:r>
              <a:rPr sz="2200" b="1" spc="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found</a:t>
            </a:r>
            <a:r>
              <a:rPr sz="2200" b="1" spc="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HAN</a:t>
            </a:r>
            <a:r>
              <a:rPr sz="2200" b="1" spc="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environment,</a:t>
            </a:r>
            <a:r>
              <a:rPr sz="2200" b="1" spc="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but</a:t>
            </a:r>
            <a:r>
              <a:rPr sz="2200" b="1" spc="65" dirty="0">
                <a:latin typeface="Segoe UI"/>
                <a:cs typeface="Segoe UI"/>
              </a:rPr>
              <a:t> </a:t>
            </a:r>
            <a:r>
              <a:rPr sz="2200" b="1" spc="-50" dirty="0">
                <a:latin typeface="Segoe UI"/>
                <a:cs typeface="Segoe UI"/>
              </a:rPr>
              <a:t>a </a:t>
            </a:r>
            <a:r>
              <a:rPr sz="2200" b="1" dirty="0">
                <a:latin typeface="Segoe UI"/>
                <a:cs typeface="Segoe UI"/>
              </a:rPr>
              <a:t>HAN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often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referred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as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WHAN</a:t>
            </a:r>
            <a:r>
              <a:rPr sz="2200" b="1" spc="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(wireless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home</a:t>
            </a:r>
            <a:r>
              <a:rPr sz="2200" b="1" spc="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area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network)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when a</a:t>
            </a:r>
            <a:r>
              <a:rPr sz="2200" b="1" spc="2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wireless </a:t>
            </a:r>
            <a:r>
              <a:rPr sz="2200" b="1" dirty="0">
                <a:latin typeface="Segoe UI"/>
                <a:cs typeface="Segoe UI"/>
              </a:rPr>
              <a:t>technology</a:t>
            </a:r>
            <a:r>
              <a:rPr sz="2000" b="1" dirty="0">
                <a:latin typeface="Segoe UI"/>
                <a:cs typeface="Segoe UI"/>
              </a:rPr>
              <a:t>,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like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ZigBee,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10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space.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IoT</a:t>
            </a:r>
            <a:r>
              <a:rPr spc="-15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351915"/>
            <a:ext cx="407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Evolutionary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Phases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Internet</a:t>
            </a:r>
            <a:endParaRPr sz="180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4206" y="1731898"/>
          <a:ext cx="10551159" cy="477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165"/>
                <a:gridCol w="7706994"/>
              </a:tblGrid>
              <a:tr h="452120">
                <a:tc>
                  <a:txBody>
                    <a:bodyPr/>
                    <a:lstStyle/>
                    <a:p>
                      <a:pPr marL="6445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Internet</a:t>
                      </a: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Phase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Definition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</a:tr>
              <a:tr h="791210">
                <a:tc>
                  <a:txBody>
                    <a:bodyPr/>
                    <a:lstStyle/>
                    <a:p>
                      <a:pPr marL="91440" marR="9944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Segoe UI"/>
                          <a:cs typeface="Segoe UI"/>
                        </a:rPr>
                        <a:t>Connectivity (Digitize</a:t>
                      </a:r>
                      <a:r>
                        <a:rPr sz="1800" b="1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Access)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30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Segoe UI"/>
                          <a:cs typeface="Segoe UI"/>
                        </a:rPr>
                        <a:t>This</a:t>
                      </a:r>
                      <a:r>
                        <a:rPr sz="1800" b="1" spc="2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phase</a:t>
                      </a:r>
                      <a:r>
                        <a:rPr sz="1800" b="1" spc="2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connected</a:t>
                      </a:r>
                      <a:r>
                        <a:rPr sz="1800" b="1" spc="3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people</a:t>
                      </a:r>
                      <a:r>
                        <a:rPr sz="1800" b="1" spc="2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b="1" spc="3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email,</a:t>
                      </a:r>
                      <a:r>
                        <a:rPr sz="1800" b="1" spc="2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web</a:t>
                      </a:r>
                      <a:r>
                        <a:rPr sz="1800" b="1" spc="2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services</a:t>
                      </a:r>
                      <a:r>
                        <a:rPr sz="1800" b="1" spc="3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b="1" spc="2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search,</a:t>
                      </a:r>
                      <a:r>
                        <a:rPr sz="1800" b="1" spc="3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25" dirty="0">
                          <a:latin typeface="Segoe UI"/>
                          <a:cs typeface="Segoe UI"/>
                        </a:rPr>
                        <a:t>so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that</a:t>
                      </a:r>
                      <a:r>
                        <a:rPr sz="1800" b="1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information</a:t>
                      </a:r>
                      <a:r>
                        <a:rPr sz="1800" b="1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1800" b="1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easily</a:t>
                      </a:r>
                      <a:r>
                        <a:rPr sz="1800" b="1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accessed.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</a:tr>
              <a:tr h="11309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Segoe UI"/>
                          <a:cs typeface="Segoe UI"/>
                        </a:rPr>
                        <a:t>Networked</a:t>
                      </a:r>
                      <a:r>
                        <a:rPr sz="1800" b="1" spc="-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Economy</a:t>
                      </a:r>
                      <a:endParaRPr sz="1800">
                        <a:latin typeface="Segoe UI"/>
                        <a:cs typeface="Segoe U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Segoe UI"/>
                          <a:cs typeface="Segoe UI"/>
                        </a:rPr>
                        <a:t>(Digitize</a:t>
                      </a:r>
                      <a:r>
                        <a:rPr sz="1800" b="1" spc="-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Business)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2390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Segoe UI"/>
                          <a:cs typeface="Segoe UI"/>
                        </a:rPr>
                        <a:t>This</a:t>
                      </a:r>
                      <a:r>
                        <a:rPr sz="1800" b="1" spc="7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phase</a:t>
                      </a:r>
                      <a:r>
                        <a:rPr sz="1800" b="1" spc="7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enabled</a:t>
                      </a:r>
                      <a:r>
                        <a:rPr sz="1800" b="1" spc="7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spc="-20" dirty="0">
                          <a:latin typeface="Segoe UI"/>
                          <a:cs typeface="Segoe UI"/>
                        </a:rPr>
                        <a:t>e-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commerce</a:t>
                      </a:r>
                      <a:r>
                        <a:rPr sz="1800" b="1" spc="7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b="1" spc="7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supply</a:t>
                      </a:r>
                      <a:r>
                        <a:rPr sz="1800" b="1" spc="7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chain</a:t>
                      </a:r>
                      <a:r>
                        <a:rPr sz="1800" b="1" spc="114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enhancements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along</a:t>
                      </a:r>
                      <a:r>
                        <a:rPr sz="1800" b="1" spc="1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with</a:t>
                      </a:r>
                      <a:r>
                        <a:rPr sz="1800" b="1" spc="1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collaborative</a:t>
                      </a:r>
                      <a:r>
                        <a:rPr sz="1800" b="1" spc="1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engagement</a:t>
                      </a:r>
                      <a:r>
                        <a:rPr sz="1800" b="1" spc="1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b="1" spc="1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drive</a:t>
                      </a:r>
                      <a:r>
                        <a:rPr sz="1800" b="1" spc="1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increased</a:t>
                      </a:r>
                      <a:r>
                        <a:rPr sz="1800" b="1" spc="1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efficiency</a:t>
                      </a:r>
                      <a:r>
                        <a:rPr sz="1800" b="1" spc="1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25" dirty="0">
                          <a:latin typeface="Segoe UI"/>
                          <a:cs typeface="Segoe UI"/>
                        </a:rPr>
                        <a:t>in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business.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Segoe UI"/>
                          <a:cs typeface="Segoe UI"/>
                        </a:rPr>
                        <a:t>Immersive</a:t>
                      </a:r>
                      <a:r>
                        <a:rPr sz="1800" b="1" spc="-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Experiences</a:t>
                      </a:r>
                      <a:endParaRPr sz="1800">
                        <a:latin typeface="Segoe UI"/>
                        <a:cs typeface="Segoe U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Segoe UI"/>
                          <a:cs typeface="Segoe UI"/>
                        </a:rPr>
                        <a:t>(Digitize</a:t>
                      </a:r>
                      <a:r>
                        <a:rPr sz="1800" b="1" spc="-1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Interactions)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3025" algn="just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Segoe UI"/>
                          <a:cs typeface="Segoe UI"/>
                        </a:rPr>
                        <a:t>This</a:t>
                      </a:r>
                      <a:r>
                        <a:rPr sz="1800" b="1" spc="4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phase</a:t>
                      </a:r>
                      <a:r>
                        <a:rPr sz="1800" b="1" spc="4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extended</a:t>
                      </a:r>
                      <a:r>
                        <a:rPr sz="1800" b="1" spc="4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b="1" spc="4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Internet</a:t>
                      </a:r>
                      <a:r>
                        <a:rPr sz="1800" b="1" spc="4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Experience</a:t>
                      </a:r>
                      <a:r>
                        <a:rPr sz="1800" b="1" spc="4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b="1" spc="47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encompass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widespread</a:t>
                      </a:r>
                      <a:r>
                        <a:rPr sz="1800" b="1" spc="4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video</a:t>
                      </a:r>
                      <a:r>
                        <a:rPr sz="1800" b="1" spc="4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b="1" spc="4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social</a:t>
                      </a:r>
                      <a:r>
                        <a:rPr sz="1800" b="1" spc="4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media</a:t>
                      </a:r>
                      <a:r>
                        <a:rPr sz="1800" b="1" spc="4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while</a:t>
                      </a:r>
                      <a:r>
                        <a:rPr sz="1800" b="1" spc="48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always</a:t>
                      </a:r>
                      <a:r>
                        <a:rPr sz="1800" b="1" spc="4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being</a:t>
                      </a:r>
                      <a:r>
                        <a:rPr sz="1800" b="1" spc="4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connected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through</a:t>
                      </a:r>
                      <a:r>
                        <a:rPr sz="1800" b="1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mobility.</a:t>
                      </a:r>
                      <a:r>
                        <a:rPr sz="1800" b="1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More</a:t>
                      </a:r>
                      <a:r>
                        <a:rPr sz="1800" b="1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b="1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more</a:t>
                      </a:r>
                      <a:r>
                        <a:rPr sz="1800" b="1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applications</a:t>
                      </a:r>
                      <a:r>
                        <a:rPr sz="1800" b="1" spc="-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are</a:t>
                      </a:r>
                      <a:r>
                        <a:rPr sz="1800" b="1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moved</a:t>
                      </a:r>
                      <a:r>
                        <a:rPr sz="1800" b="1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b="1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Cloud.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</a:tr>
              <a:tr h="1130935">
                <a:tc>
                  <a:txBody>
                    <a:bodyPr/>
                    <a:lstStyle/>
                    <a:p>
                      <a:pPr marL="91440" marR="6273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Segoe UI"/>
                          <a:cs typeface="Segoe UI"/>
                        </a:rPr>
                        <a:t>Internet</a:t>
                      </a:r>
                      <a:r>
                        <a:rPr sz="1800" b="1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b="1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Things (Digitize</a:t>
                      </a:r>
                      <a:r>
                        <a:rPr sz="1800" b="1" spc="-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b="1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World)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4930" algn="just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Segoe UI"/>
                          <a:cs typeface="Segoe UI"/>
                        </a:rPr>
                        <a:t>This</a:t>
                      </a:r>
                      <a:r>
                        <a:rPr sz="1800" b="1" spc="4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phase</a:t>
                      </a:r>
                      <a:r>
                        <a:rPr sz="1800" b="1" spc="4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1800" b="1" spc="43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adding</a:t>
                      </a:r>
                      <a:r>
                        <a:rPr sz="1800" b="1" spc="4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connectivity</a:t>
                      </a:r>
                      <a:r>
                        <a:rPr sz="1800" b="1" spc="4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b="1" spc="4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Objects</a:t>
                      </a:r>
                      <a:r>
                        <a:rPr sz="1800" b="1" spc="4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b="1" spc="4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machines</a:t>
                      </a:r>
                      <a:r>
                        <a:rPr sz="1800" b="1" spc="4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b="1" spc="4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25" dirty="0">
                          <a:latin typeface="Segoe UI"/>
                          <a:cs typeface="Segoe UI"/>
                        </a:rPr>
                        <a:t>the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world</a:t>
                      </a:r>
                      <a:r>
                        <a:rPr sz="1800" b="1" spc="13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around</a:t>
                      </a:r>
                      <a:r>
                        <a:rPr sz="1800" b="1" spc="1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us</a:t>
                      </a:r>
                      <a:r>
                        <a:rPr sz="1800" b="1" spc="13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b="1" spc="13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enable</a:t>
                      </a:r>
                      <a:r>
                        <a:rPr sz="1800" b="1" spc="1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new</a:t>
                      </a:r>
                      <a:r>
                        <a:rPr sz="1800" b="1" spc="14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services</a:t>
                      </a:r>
                      <a:r>
                        <a:rPr sz="1800" b="1" spc="14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b="1" spc="13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experiences.</a:t>
                      </a:r>
                      <a:r>
                        <a:rPr sz="1800" b="1" spc="13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It</a:t>
                      </a:r>
                      <a:r>
                        <a:rPr sz="1800" b="1" spc="13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b="1" spc="-25" dirty="0">
                          <a:latin typeface="Segoe UI"/>
                          <a:cs typeface="Segoe UI"/>
                        </a:rPr>
                        <a:t>is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connecting</a:t>
                      </a:r>
                      <a:r>
                        <a:rPr sz="1800" b="1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b="1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unconnected.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334" y="1381505"/>
            <a:ext cx="3695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Access</a:t>
            </a:r>
            <a:r>
              <a:rPr sz="2400" b="1" spc="-1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Network</a:t>
            </a:r>
            <a:r>
              <a:rPr sz="2400" b="1" spc="-9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Sublayer: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359" y="1380740"/>
            <a:ext cx="5485638" cy="54772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816" y="2883407"/>
            <a:ext cx="5104638" cy="17537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120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6334" y="1318006"/>
            <a:ext cx="11628120" cy="4890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UI"/>
                <a:cs typeface="Segoe UI"/>
              </a:rPr>
              <a:t>Access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Sublayer:</a:t>
            </a:r>
            <a:endParaRPr sz="2000" dirty="0">
              <a:latin typeface="Segoe UI"/>
              <a:cs typeface="Segoe UI"/>
            </a:endParaRPr>
          </a:p>
          <a:p>
            <a:pPr marL="355600" marR="5080" indent="-343535">
              <a:lnSpc>
                <a:spcPct val="129099"/>
              </a:lnSpc>
              <a:spcBef>
                <a:spcPts val="1625"/>
              </a:spcBef>
              <a:buFont typeface="Wingdings"/>
              <a:buChar char=""/>
              <a:tabLst>
                <a:tab pos="355600" algn="l"/>
                <a:tab pos="1062355" algn="l"/>
                <a:tab pos="2239010" algn="l"/>
                <a:tab pos="2914650" algn="l"/>
                <a:tab pos="3211830" algn="l"/>
                <a:tab pos="4262120" algn="l"/>
                <a:tab pos="5129530" algn="l"/>
                <a:tab pos="6115050" algn="l"/>
                <a:tab pos="6722109" algn="l"/>
                <a:tab pos="8394065" algn="l"/>
                <a:tab pos="9738360" algn="l"/>
                <a:tab pos="10428605" algn="l"/>
                <a:tab pos="10727690" algn="l"/>
              </a:tabLst>
            </a:pPr>
            <a:r>
              <a:rPr sz="2000" spc="-20" dirty="0">
                <a:latin typeface="Segoe UI"/>
                <a:cs typeface="Segoe UI"/>
              </a:rPr>
              <a:t>Each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protocol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uses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50" dirty="0">
                <a:latin typeface="Segoe UI"/>
                <a:cs typeface="Segoe UI"/>
              </a:rPr>
              <a:t>a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specific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frame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format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and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transmission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technique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over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50" dirty="0">
                <a:latin typeface="Segoe UI"/>
                <a:cs typeface="Segoe UI"/>
              </a:rPr>
              <a:t>a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specific frequency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(or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band).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These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characteristics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introduce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additional</a:t>
            </a:r>
            <a:r>
              <a:rPr sz="2000" spc="-1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differences.</a:t>
            </a:r>
            <a:endParaRPr sz="2000" dirty="0">
              <a:latin typeface="Segoe UI"/>
              <a:cs typeface="Segoe UI"/>
            </a:endParaRPr>
          </a:p>
          <a:p>
            <a:pPr marL="355600" marR="27940" indent="-343535">
              <a:lnSpc>
                <a:spcPct val="129500"/>
              </a:lnSpc>
              <a:spcBef>
                <a:spcPts val="1610"/>
              </a:spcBef>
              <a:buFont typeface="Wingdings"/>
              <a:buChar char=""/>
              <a:tabLst>
                <a:tab pos="355600" algn="l"/>
                <a:tab pos="3882390" algn="l"/>
              </a:tabLst>
            </a:pPr>
            <a:r>
              <a:rPr sz="2000" dirty="0">
                <a:latin typeface="Segoe UI"/>
                <a:cs typeface="Segoe UI"/>
              </a:rPr>
              <a:t>For</a:t>
            </a:r>
            <a:r>
              <a:rPr sz="2000" spc="3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example,</a:t>
            </a:r>
            <a:r>
              <a:rPr sz="2000" spc="2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above</a:t>
            </a:r>
            <a:r>
              <a:rPr sz="2000" spc="29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Figure</a:t>
            </a:r>
            <a:r>
              <a:rPr sz="2000" dirty="0">
                <a:latin typeface="Segoe UI"/>
                <a:cs typeface="Segoe UI"/>
              </a:rPr>
              <a:t>	demonstrates</a:t>
            </a:r>
            <a:r>
              <a:rPr sz="2000" spc="2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four</a:t>
            </a:r>
            <a:r>
              <a:rPr sz="2000" spc="2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technologies</a:t>
            </a:r>
            <a:r>
              <a:rPr sz="2000" spc="2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representing</a:t>
            </a:r>
            <a:r>
              <a:rPr sz="2000" spc="25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WHAN</a:t>
            </a:r>
            <a:r>
              <a:rPr sz="2000" spc="2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29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WLAN </a:t>
            </a:r>
            <a:r>
              <a:rPr sz="2000" dirty="0">
                <a:latin typeface="Segoe UI"/>
                <a:cs typeface="Segoe UI"/>
              </a:rPr>
              <a:t>ranges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compares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throughput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range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can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achieved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each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case.</a:t>
            </a:r>
            <a:endParaRPr sz="2000" dirty="0">
              <a:latin typeface="Segoe UI"/>
              <a:cs typeface="Segoe UI"/>
            </a:endParaRPr>
          </a:p>
          <a:p>
            <a:pPr marL="425450" indent="-412750">
              <a:lnSpc>
                <a:spcPct val="100000"/>
              </a:lnSpc>
              <a:spcBef>
                <a:spcPts val="2320"/>
              </a:spcBef>
              <a:buFont typeface="Wingdings"/>
              <a:buChar char=""/>
              <a:tabLst>
                <a:tab pos="425450" algn="l"/>
              </a:tabLst>
            </a:pPr>
            <a:r>
              <a:rPr sz="2000" dirty="0">
                <a:latin typeface="Segoe UI"/>
                <a:cs typeface="Segoe UI"/>
              </a:rPr>
              <a:t>Figure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supposes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sensor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uses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same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frame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size,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transmit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spc="-50" dirty="0">
                <a:latin typeface="Segoe UI"/>
                <a:cs typeface="Segoe UI"/>
              </a:rPr>
              <a:t>power,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antenna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gain.</a:t>
            </a:r>
            <a:endParaRPr sz="2000" dirty="0">
              <a:latin typeface="Segoe UI"/>
              <a:cs typeface="Segoe UI"/>
            </a:endParaRPr>
          </a:p>
          <a:p>
            <a:pPr marL="355600" marR="55244" indent="-343535">
              <a:lnSpc>
                <a:spcPct val="129500"/>
              </a:lnSpc>
              <a:spcBef>
                <a:spcPts val="160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slope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throughput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degradation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distance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increases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varies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vastly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one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technology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other.</a:t>
            </a:r>
            <a:endParaRPr sz="2000" b="1" dirty="0">
              <a:latin typeface="Segoe UI"/>
              <a:cs typeface="Segoe UI"/>
            </a:endParaRPr>
          </a:p>
          <a:p>
            <a:pPr marL="355600" marR="59055" indent="-343535">
              <a:lnSpc>
                <a:spcPct val="130000"/>
              </a:lnSpc>
              <a:spcBef>
                <a:spcPts val="14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difference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limits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amount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throughput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each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technology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achieve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 </a:t>
            </a:r>
            <a:r>
              <a:rPr sz="2000" b="1" dirty="0">
                <a:latin typeface="Segoe UI"/>
                <a:cs typeface="Segoe UI"/>
              </a:rPr>
              <a:t>distance</a:t>
            </a:r>
            <a:r>
              <a:rPr sz="2000" b="1" spc="-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receiver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increases.</a:t>
            </a:r>
            <a:endParaRPr sz="2000" b="1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6334" y="1473835"/>
            <a:ext cx="11641455" cy="5155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Segoe UI"/>
                <a:cs typeface="Segoe UI"/>
              </a:rPr>
              <a:t>Access</a:t>
            </a:r>
            <a:r>
              <a:rPr sz="2200" spc="-9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Network</a:t>
            </a:r>
            <a:r>
              <a:rPr sz="2200" spc="-8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Sublayer:</a:t>
            </a:r>
            <a:endParaRPr sz="2200" dirty="0">
              <a:latin typeface="Segoe UI"/>
              <a:cs typeface="Segoe UI"/>
            </a:endParaRPr>
          </a:p>
          <a:p>
            <a:pPr marL="354965" indent="-342265" algn="just">
              <a:lnSpc>
                <a:spcPct val="100000"/>
              </a:lnSpc>
              <a:spcBef>
                <a:spcPts val="2590"/>
              </a:spcBef>
              <a:buFont typeface="Wingdings"/>
              <a:buChar char=""/>
              <a:tabLst>
                <a:tab pos="354965" algn="l"/>
              </a:tabLst>
            </a:pPr>
            <a:r>
              <a:rPr sz="2200" b="1" dirty="0">
                <a:latin typeface="Segoe UI"/>
                <a:cs typeface="Segoe UI"/>
              </a:rPr>
              <a:t>Increasing</a:t>
            </a:r>
            <a:r>
              <a:rPr sz="2200" b="1" spc="-1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throughput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achievable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distance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typically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comes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with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increase</a:t>
            </a:r>
            <a:r>
              <a:rPr sz="2200" b="1" spc="-100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in</a:t>
            </a:r>
            <a:endParaRPr sz="2200" b="1" dirty="0">
              <a:latin typeface="Segoe UI"/>
              <a:cs typeface="Segoe UI"/>
            </a:endParaRPr>
          </a:p>
          <a:p>
            <a:pPr marL="366395" algn="just">
              <a:lnSpc>
                <a:spcPct val="100000"/>
              </a:lnSpc>
              <a:spcBef>
                <a:spcPts val="805"/>
              </a:spcBef>
            </a:pPr>
            <a:r>
              <a:rPr sz="2200" b="1" dirty="0">
                <a:latin typeface="Segoe UI"/>
                <a:cs typeface="Segoe UI"/>
              </a:rPr>
              <a:t>power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consumption.</a:t>
            </a:r>
            <a:endParaRPr sz="2200" b="1" dirty="0">
              <a:latin typeface="Segoe UI"/>
              <a:cs typeface="Segoe UI"/>
            </a:endParaRPr>
          </a:p>
          <a:p>
            <a:pPr marL="354330" marR="5080" indent="-342265" algn="just">
              <a:lnSpc>
                <a:spcPct val="1301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Therefore,</a:t>
            </a:r>
            <a:r>
              <a:rPr sz="2200" spc="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after</a:t>
            </a:r>
            <a:r>
              <a:rPr sz="2200" spc="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determining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smart</a:t>
            </a:r>
            <a:r>
              <a:rPr sz="2200" spc="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object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requirements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(in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terms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mobility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and 	</a:t>
            </a:r>
            <a:r>
              <a:rPr sz="2200" dirty="0">
                <a:latin typeface="Segoe UI"/>
                <a:cs typeface="Segoe UI"/>
              </a:rPr>
              <a:t>data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transfer),</a:t>
            </a:r>
            <a:r>
              <a:rPr sz="2200" spc="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second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step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determine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target</a:t>
            </a:r>
            <a:r>
              <a:rPr sz="2200" spc="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quantity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objects</a:t>
            </a:r>
            <a:r>
              <a:rPr sz="2200" spc="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</a:t>
            </a:r>
            <a:r>
              <a:rPr sz="2200" spc="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</a:t>
            </a:r>
            <a:r>
              <a:rPr sz="2200" spc="4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single 	</a:t>
            </a:r>
            <a:r>
              <a:rPr sz="2200" dirty="0">
                <a:latin typeface="Segoe UI"/>
                <a:cs typeface="Segoe UI"/>
              </a:rPr>
              <a:t>collection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cell,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based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on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transmission</a:t>
            </a:r>
            <a:r>
              <a:rPr sz="2200" spc="-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range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throughput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required.</a:t>
            </a:r>
            <a:endParaRPr sz="2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2200" dirty="0">
              <a:latin typeface="Segoe UI"/>
              <a:cs typeface="Segoe UI"/>
            </a:endParaRPr>
          </a:p>
          <a:p>
            <a:pPr marL="354965" indent="-342265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sz="2200" dirty="0">
                <a:latin typeface="Segoe UI"/>
                <a:cs typeface="Segoe UI"/>
              </a:rPr>
              <a:t>This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parameter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turn</a:t>
            </a:r>
            <a:r>
              <a:rPr sz="2200" spc="-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determines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size</a:t>
            </a:r>
            <a:r>
              <a:rPr sz="2200" spc="-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cell.</a:t>
            </a:r>
            <a:endParaRPr sz="2200" dirty="0">
              <a:latin typeface="Segoe UI"/>
              <a:cs typeface="Segoe UI"/>
            </a:endParaRPr>
          </a:p>
          <a:p>
            <a:pPr marL="354330" marR="5080" indent="-342265" algn="just">
              <a:lnSpc>
                <a:spcPct val="13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It</a:t>
            </a:r>
            <a:r>
              <a:rPr sz="2200" spc="4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may</a:t>
            </a:r>
            <a:r>
              <a:rPr sz="2200" spc="4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be</a:t>
            </a:r>
            <a:r>
              <a:rPr sz="2200" spc="4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tempting</a:t>
            </a:r>
            <a:r>
              <a:rPr sz="2200" spc="4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4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simply</a:t>
            </a:r>
            <a:r>
              <a:rPr sz="2200" spc="4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choose</a:t>
            </a:r>
            <a:r>
              <a:rPr sz="2200" spc="4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4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technology</a:t>
            </a:r>
            <a:r>
              <a:rPr sz="2200" spc="4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with</a:t>
            </a:r>
            <a:r>
              <a:rPr sz="2200" spc="4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4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longest</a:t>
            </a:r>
            <a:r>
              <a:rPr sz="2200" spc="43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range</a:t>
            </a:r>
            <a:r>
              <a:rPr sz="2200" spc="445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and 	</a:t>
            </a:r>
            <a:r>
              <a:rPr sz="2200" dirty="0">
                <a:latin typeface="Segoe UI"/>
                <a:cs typeface="Segoe UI"/>
              </a:rPr>
              <a:t>highest</a:t>
            </a:r>
            <a:r>
              <a:rPr sz="2200" spc="5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throughput.</a:t>
            </a:r>
            <a:r>
              <a:rPr sz="2200" spc="-1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However,</a:t>
            </a:r>
            <a:r>
              <a:rPr sz="2200" spc="-3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2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cost</a:t>
            </a:r>
            <a:r>
              <a:rPr sz="2200" spc="-2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-3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1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technology</a:t>
            </a:r>
            <a:r>
              <a:rPr sz="2200" spc="-3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-1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a</a:t>
            </a:r>
            <a:r>
              <a:rPr sz="2200" spc="3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third</a:t>
            </a:r>
            <a:r>
              <a:rPr sz="2200" spc="30" dirty="0">
                <a:latin typeface="Segoe UI"/>
                <a:cs typeface="Segoe UI"/>
              </a:rPr>
              <a:t>  </a:t>
            </a:r>
            <a:r>
              <a:rPr sz="2200" spc="-10" dirty="0">
                <a:latin typeface="Segoe UI"/>
                <a:cs typeface="Segoe UI"/>
              </a:rPr>
              <a:t>determining 	factor.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6334" y="1318006"/>
            <a:ext cx="11645265" cy="5033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UI"/>
                <a:cs typeface="Segoe UI"/>
              </a:rPr>
              <a:t>Access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Sublayer:</a:t>
            </a:r>
            <a:endParaRPr sz="2000" dirty="0">
              <a:latin typeface="Segoe UI"/>
              <a:cs typeface="Segoe UI"/>
            </a:endParaRPr>
          </a:p>
          <a:p>
            <a:pPr marL="12700" marR="5080" algn="just">
              <a:lnSpc>
                <a:spcPct val="130100"/>
              </a:lnSpc>
              <a:spcBef>
                <a:spcPts val="1470"/>
              </a:spcBef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amount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carry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over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given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time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period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along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correlated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consumption </a:t>
            </a:r>
            <a:r>
              <a:rPr sz="2000" b="1" dirty="0">
                <a:latin typeface="Segoe UI"/>
                <a:cs typeface="Segoe UI"/>
              </a:rPr>
              <a:t>(driving</a:t>
            </a:r>
            <a:r>
              <a:rPr sz="2000" b="1" spc="7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possible</a:t>
            </a:r>
            <a:r>
              <a:rPr sz="2000" b="1" spc="8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limitations</a:t>
            </a:r>
            <a:r>
              <a:rPr sz="2000" b="1" spc="8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8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mobility</a:t>
            </a:r>
            <a:r>
              <a:rPr sz="2000" b="1" spc="8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8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range)</a:t>
            </a:r>
            <a:r>
              <a:rPr sz="2000" b="1" spc="8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determines</a:t>
            </a:r>
            <a:r>
              <a:rPr sz="2000" b="1" spc="8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8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8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cell</a:t>
            </a:r>
            <a:r>
              <a:rPr sz="2000" b="1" spc="7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size</a:t>
            </a:r>
            <a:r>
              <a:rPr sz="2000" b="1" spc="125" dirty="0">
                <a:latin typeface="Segoe UI"/>
                <a:cs typeface="Segoe UI"/>
              </a:rPr>
              <a:t>  </a:t>
            </a:r>
            <a:r>
              <a:rPr sz="2000" b="1" spc="-25" dirty="0">
                <a:latin typeface="Segoe UI"/>
                <a:cs typeface="Segoe UI"/>
              </a:rPr>
              <a:t>and </a:t>
            </a:r>
            <a:r>
              <a:rPr sz="2000" b="1" spc="-10" dirty="0">
                <a:latin typeface="Segoe UI"/>
                <a:cs typeface="Segoe UI"/>
              </a:rPr>
              <a:t>structure.</a:t>
            </a:r>
            <a:endParaRPr sz="2000" b="1" dirty="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2655"/>
              </a:spcBef>
            </a:pPr>
            <a:r>
              <a:rPr sz="2000" spc="-40" dirty="0">
                <a:latin typeface="Segoe UI"/>
                <a:cs typeface="Segoe UI"/>
              </a:rPr>
              <a:t>Technologies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offer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flexible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connectivity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structure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extend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communication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possibilities: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2000" dirty="0">
                <a:latin typeface="Segoe UI"/>
                <a:cs typeface="Segoe UI"/>
              </a:rPr>
              <a:t>1.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35" dirty="0">
                <a:latin typeface="Segoe UI"/>
                <a:cs typeface="Segoe UI"/>
              </a:rPr>
              <a:t>Point-</a:t>
            </a:r>
            <a:r>
              <a:rPr sz="2000" spc="-25" dirty="0">
                <a:latin typeface="Segoe UI"/>
                <a:cs typeface="Segoe UI"/>
              </a:rPr>
              <a:t>to-</a:t>
            </a:r>
            <a:r>
              <a:rPr sz="2000" spc="-10" dirty="0">
                <a:latin typeface="Segoe UI"/>
                <a:cs typeface="Segoe UI"/>
              </a:rPr>
              <a:t>point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topologies:</a:t>
            </a:r>
            <a:endParaRPr sz="2000" dirty="0">
              <a:latin typeface="Segoe UI"/>
              <a:cs typeface="Segoe UI"/>
            </a:endParaRPr>
          </a:p>
          <a:p>
            <a:pPr marL="1041400" indent="-342900">
              <a:lnSpc>
                <a:spcPct val="100000"/>
              </a:lnSpc>
              <a:spcBef>
                <a:spcPts val="2225"/>
              </a:spcBef>
              <a:buFont typeface="Wingdings"/>
              <a:buChar char=""/>
              <a:tabLst>
                <a:tab pos="1041400" algn="l"/>
              </a:tabLst>
            </a:pPr>
            <a:r>
              <a:rPr sz="1900" dirty="0">
                <a:latin typeface="Segoe UI"/>
                <a:cs typeface="Segoe UI"/>
              </a:rPr>
              <a:t>These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topologies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allow</a:t>
            </a:r>
            <a:r>
              <a:rPr sz="1900" spc="-8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one</a:t>
            </a:r>
            <a:r>
              <a:rPr sz="1900" spc="-9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point</a:t>
            </a:r>
            <a:r>
              <a:rPr sz="1900" spc="-8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to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communicate</a:t>
            </a:r>
            <a:r>
              <a:rPr sz="1900" spc="-8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with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another</a:t>
            </a:r>
            <a:r>
              <a:rPr sz="1900" spc="-2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point.</a:t>
            </a:r>
            <a:endParaRPr sz="1900" dirty="0">
              <a:latin typeface="Segoe UI"/>
              <a:cs typeface="Segoe UI"/>
            </a:endParaRPr>
          </a:p>
          <a:p>
            <a:pPr marL="1041400" indent="-342900">
              <a:lnSpc>
                <a:spcPct val="100000"/>
              </a:lnSpc>
              <a:spcBef>
                <a:spcPts val="2225"/>
              </a:spcBef>
              <a:buFont typeface="Wingdings"/>
              <a:buChar char=""/>
              <a:tabLst>
                <a:tab pos="1041400" algn="l"/>
              </a:tabLst>
            </a:pPr>
            <a:r>
              <a:rPr sz="1900" dirty="0">
                <a:latin typeface="Segoe UI"/>
                <a:cs typeface="Segoe UI"/>
              </a:rPr>
              <a:t>In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this</a:t>
            </a:r>
            <a:r>
              <a:rPr sz="1900" spc="-15" dirty="0">
                <a:latin typeface="Segoe UI"/>
                <a:cs typeface="Segoe UI"/>
              </a:rPr>
              <a:t> </a:t>
            </a:r>
            <a:r>
              <a:rPr sz="1900" spc="-30" dirty="0">
                <a:latin typeface="Segoe UI"/>
                <a:cs typeface="Segoe UI"/>
              </a:rPr>
              <a:t>topology,</a:t>
            </a:r>
            <a:r>
              <a:rPr sz="1900" spc="-1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</a:t>
            </a:r>
            <a:r>
              <a:rPr sz="1900" spc="-2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single</a:t>
            </a:r>
            <a:r>
              <a:rPr sz="1900" spc="-8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object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can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communicate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only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with</a:t>
            </a:r>
            <a:r>
              <a:rPr sz="1900" spc="-2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single</a:t>
            </a:r>
            <a:r>
              <a:rPr sz="1900" spc="-7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gateway.</a:t>
            </a:r>
            <a:endParaRPr sz="1900" dirty="0">
              <a:latin typeface="Segoe UI"/>
              <a:cs typeface="Segoe UI"/>
            </a:endParaRPr>
          </a:p>
          <a:p>
            <a:pPr marL="1041400" marR="80645" indent="-342900">
              <a:lnSpc>
                <a:spcPct val="130000"/>
              </a:lnSpc>
              <a:spcBef>
                <a:spcPts val="1485"/>
              </a:spcBef>
              <a:buFont typeface="Wingdings"/>
              <a:buChar char=""/>
              <a:tabLst>
                <a:tab pos="1041400" algn="l"/>
              </a:tabLst>
            </a:pPr>
            <a:r>
              <a:rPr sz="1900" dirty="0">
                <a:latin typeface="Segoe UI"/>
                <a:cs typeface="Segoe UI"/>
              </a:rPr>
              <a:t>Several</a:t>
            </a:r>
            <a:r>
              <a:rPr sz="1900" spc="33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technologies</a:t>
            </a:r>
            <a:r>
              <a:rPr sz="1900" spc="28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are</a:t>
            </a:r>
            <a:r>
              <a:rPr sz="1900" spc="32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referred</a:t>
            </a:r>
            <a:r>
              <a:rPr sz="1900" spc="33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to</a:t>
            </a:r>
            <a:r>
              <a:rPr sz="1900" spc="32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as</a:t>
            </a:r>
            <a:r>
              <a:rPr sz="1900" spc="345" dirty="0">
                <a:latin typeface="Segoe UI"/>
                <a:cs typeface="Segoe UI"/>
              </a:rPr>
              <a:t> </a:t>
            </a:r>
            <a:r>
              <a:rPr sz="1900" spc="-155" dirty="0">
                <a:latin typeface="Segoe UI"/>
                <a:cs typeface="Segoe UI"/>
              </a:rPr>
              <a:t>―point-</a:t>
            </a:r>
            <a:r>
              <a:rPr sz="1900" spc="-25" dirty="0">
                <a:latin typeface="Segoe UI"/>
                <a:cs typeface="Segoe UI"/>
              </a:rPr>
              <a:t>to-</a:t>
            </a:r>
            <a:r>
              <a:rPr sz="1900" dirty="0">
                <a:latin typeface="Segoe UI"/>
                <a:cs typeface="Segoe UI"/>
              </a:rPr>
              <a:t>point‖</a:t>
            </a:r>
            <a:r>
              <a:rPr sz="1900" spc="29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when</a:t>
            </a:r>
            <a:r>
              <a:rPr sz="1900" spc="3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each</a:t>
            </a:r>
            <a:r>
              <a:rPr sz="1900" spc="33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object</a:t>
            </a:r>
            <a:r>
              <a:rPr sz="1900" spc="3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establishes</a:t>
            </a:r>
            <a:r>
              <a:rPr sz="1900" spc="355" dirty="0">
                <a:latin typeface="Segoe UI"/>
                <a:cs typeface="Segoe UI"/>
              </a:rPr>
              <a:t> </a:t>
            </a:r>
            <a:r>
              <a:rPr sz="1900" spc="-25" dirty="0">
                <a:latin typeface="Segoe UI"/>
                <a:cs typeface="Segoe UI"/>
              </a:rPr>
              <a:t>an </a:t>
            </a:r>
            <a:r>
              <a:rPr sz="1900" spc="-10" dirty="0">
                <a:latin typeface="Segoe UI"/>
                <a:cs typeface="Segoe UI"/>
              </a:rPr>
              <a:t>individual</a:t>
            </a:r>
            <a:r>
              <a:rPr sz="1900" spc="-9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session</a:t>
            </a:r>
            <a:r>
              <a:rPr sz="1900" spc="-7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with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the</a:t>
            </a:r>
            <a:r>
              <a:rPr sz="1900" spc="-1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gateway.</a:t>
            </a:r>
            <a:endParaRPr sz="19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6334" y="1316862"/>
            <a:ext cx="11643360" cy="49466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Segoe UI"/>
                <a:cs typeface="Segoe UI"/>
              </a:rPr>
              <a:t>Access</a:t>
            </a:r>
            <a:r>
              <a:rPr sz="1900" spc="-9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Network</a:t>
            </a:r>
            <a:r>
              <a:rPr sz="1900" spc="-9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Sublayer:</a:t>
            </a:r>
            <a:endParaRPr sz="19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220"/>
              </a:spcBef>
              <a:buAutoNum type="arabicPeriod" startAt="2"/>
              <a:tabLst>
                <a:tab pos="469900" algn="l"/>
              </a:tabLst>
            </a:pPr>
            <a:r>
              <a:rPr sz="1900" spc="-35" dirty="0">
                <a:latin typeface="Segoe UI"/>
                <a:cs typeface="Segoe UI"/>
              </a:rPr>
              <a:t>Point-to-</a:t>
            </a:r>
            <a:r>
              <a:rPr sz="1900" spc="-10" dirty="0">
                <a:latin typeface="Segoe UI"/>
                <a:cs typeface="Segoe UI"/>
              </a:rPr>
              <a:t>multipoint</a:t>
            </a:r>
            <a:r>
              <a:rPr sz="1900" spc="-2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topologies:</a:t>
            </a:r>
            <a:endParaRPr sz="1900" dirty="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2225"/>
              </a:spcBef>
              <a:buFont typeface="Wingdings"/>
              <a:buChar char=""/>
              <a:tabLst>
                <a:tab pos="697865" algn="l"/>
              </a:tabLst>
            </a:pPr>
            <a:r>
              <a:rPr sz="1800" dirty="0">
                <a:latin typeface="Segoe UI"/>
                <a:cs typeface="Segoe UI"/>
              </a:rPr>
              <a:t>This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topologies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allow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one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point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to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communicate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with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more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than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one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other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point.</a:t>
            </a:r>
            <a:endParaRPr sz="1800" dirty="0">
              <a:latin typeface="Segoe UI"/>
              <a:cs typeface="Segoe UI"/>
            </a:endParaRPr>
          </a:p>
          <a:p>
            <a:pPr marL="698500" marR="50800" lvl="1" indent="-228600" algn="just">
              <a:lnSpc>
                <a:spcPct val="132800"/>
              </a:lnSpc>
              <a:spcBef>
                <a:spcPts val="1550"/>
              </a:spcBef>
              <a:buFont typeface="Wingdings"/>
              <a:buChar char=""/>
              <a:tabLst>
                <a:tab pos="698500" algn="l"/>
              </a:tabLst>
            </a:pPr>
            <a:r>
              <a:rPr sz="1800" dirty="0">
                <a:latin typeface="Segoe UI"/>
                <a:cs typeface="Segoe UI"/>
              </a:rPr>
              <a:t>Most</a:t>
            </a:r>
            <a:r>
              <a:rPr sz="1800" spc="3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IoT</a:t>
            </a:r>
            <a:r>
              <a:rPr sz="1800" spc="34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technologies</a:t>
            </a:r>
            <a:r>
              <a:rPr sz="1800" spc="3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where</a:t>
            </a:r>
            <a:r>
              <a:rPr sz="1800" spc="3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one</a:t>
            </a:r>
            <a:r>
              <a:rPr sz="1800" spc="3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or</a:t>
            </a:r>
            <a:r>
              <a:rPr sz="1800" spc="3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more</a:t>
            </a:r>
            <a:r>
              <a:rPr sz="1800" spc="3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than</a:t>
            </a:r>
            <a:r>
              <a:rPr sz="1800" spc="3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one</a:t>
            </a:r>
            <a:r>
              <a:rPr sz="1800" spc="3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gateways</a:t>
            </a:r>
            <a:r>
              <a:rPr sz="1800" spc="3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communicate</a:t>
            </a:r>
            <a:r>
              <a:rPr sz="1800" spc="3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with</a:t>
            </a:r>
            <a:r>
              <a:rPr sz="1800" spc="3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multiple</a:t>
            </a:r>
            <a:r>
              <a:rPr sz="1800" spc="34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smart </a:t>
            </a:r>
            <a:r>
              <a:rPr sz="1800" dirty="0">
                <a:latin typeface="Segoe UI"/>
                <a:cs typeface="Segoe UI"/>
              </a:rPr>
              <a:t>objects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are</a:t>
            </a:r>
            <a:r>
              <a:rPr sz="1800" spc="-9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in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this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category.</a:t>
            </a:r>
            <a:endParaRPr sz="1800" dirty="0">
              <a:latin typeface="Segoe UI"/>
              <a:cs typeface="Segoe UI"/>
            </a:endParaRPr>
          </a:p>
          <a:p>
            <a:pPr marL="698500" marR="5080" lvl="1" indent="-228600" algn="just">
              <a:lnSpc>
                <a:spcPct val="130000"/>
              </a:lnSpc>
              <a:spcBef>
                <a:spcPts val="1500"/>
              </a:spcBef>
              <a:buFont typeface="Wingdings"/>
              <a:buChar char=""/>
              <a:tabLst>
                <a:tab pos="698500" algn="l"/>
              </a:tabLst>
            </a:pPr>
            <a:r>
              <a:rPr sz="1800" b="1" dirty="0">
                <a:latin typeface="Segoe UI"/>
                <a:cs typeface="Segoe UI"/>
              </a:rPr>
              <a:t>Some</a:t>
            </a:r>
            <a:r>
              <a:rPr sz="1800" b="1" spc="3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nodes</a:t>
            </a:r>
            <a:r>
              <a:rPr sz="1800" b="1" spc="3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(for</a:t>
            </a:r>
            <a:r>
              <a:rPr sz="1800" b="1" spc="3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example,</a:t>
            </a:r>
            <a:r>
              <a:rPr sz="1800" b="1" spc="3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sensors)</a:t>
            </a:r>
            <a:r>
              <a:rPr sz="1800" b="1" spc="3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support</a:t>
            </a:r>
            <a:r>
              <a:rPr sz="1800" b="1" spc="3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both</a:t>
            </a:r>
            <a:r>
              <a:rPr sz="1800" b="1" spc="3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3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collection</a:t>
            </a:r>
            <a:r>
              <a:rPr sz="1800" b="1" spc="3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3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forwarding</a:t>
            </a:r>
            <a:r>
              <a:rPr sz="1800" b="1" spc="3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functions,</a:t>
            </a:r>
            <a:r>
              <a:rPr sz="1800" b="1" spc="44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while </a:t>
            </a:r>
            <a:r>
              <a:rPr sz="1800" b="1" dirty="0">
                <a:latin typeface="Segoe UI"/>
                <a:cs typeface="Segoe UI"/>
              </a:rPr>
              <a:t>some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other</a:t>
            </a:r>
            <a:r>
              <a:rPr sz="1800" b="1" spc="1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nodes</a:t>
            </a:r>
            <a:r>
              <a:rPr sz="1800" b="1" spc="1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(for</a:t>
            </a:r>
            <a:r>
              <a:rPr sz="1800" b="1" spc="1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example,</a:t>
            </a:r>
            <a:r>
              <a:rPr sz="1800" b="1" spc="1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some</a:t>
            </a:r>
            <a:r>
              <a:rPr sz="1800" b="1" spc="1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gateways)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collect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1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smart</a:t>
            </a:r>
            <a:r>
              <a:rPr sz="1800" b="1" spc="2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object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data,</a:t>
            </a:r>
            <a:r>
              <a:rPr sz="1800" b="1" spc="4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sometimes</a:t>
            </a:r>
            <a:r>
              <a:rPr sz="1800" b="1" spc="409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instruct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sensor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1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perform</a:t>
            </a:r>
            <a:r>
              <a:rPr sz="1800" b="1" spc="1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specific</a:t>
            </a:r>
            <a:r>
              <a:rPr sz="1800" b="1" spc="1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operations,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1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also</a:t>
            </a:r>
            <a:r>
              <a:rPr sz="1800" b="1" spc="1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interface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with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other</a:t>
            </a:r>
            <a:r>
              <a:rPr sz="1800" b="1" spc="1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networks</a:t>
            </a:r>
            <a:r>
              <a:rPr sz="1800" b="1" spc="1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or</a:t>
            </a:r>
            <a:r>
              <a:rPr sz="1800" b="1" spc="1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possibly</a:t>
            </a:r>
            <a:r>
              <a:rPr sz="1800" b="1" spc="19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other gateways.</a:t>
            </a:r>
            <a:endParaRPr sz="1800" b="1" dirty="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1800" dirty="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buFont typeface="Wingdings"/>
              <a:buChar char=""/>
              <a:tabLst>
                <a:tab pos="697865" algn="l"/>
              </a:tabLst>
            </a:pPr>
            <a:r>
              <a:rPr sz="1800" dirty="0">
                <a:latin typeface="Segoe UI"/>
                <a:cs typeface="Segoe UI"/>
              </a:rPr>
              <a:t>For</a:t>
            </a:r>
            <a:r>
              <a:rPr sz="1800" spc="37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this</a:t>
            </a:r>
            <a:r>
              <a:rPr sz="1800" spc="3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reason,</a:t>
            </a:r>
            <a:r>
              <a:rPr sz="1800" spc="37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some</a:t>
            </a:r>
            <a:r>
              <a:rPr sz="1800" spc="3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technologies</a:t>
            </a:r>
            <a:r>
              <a:rPr sz="1800" spc="3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categorize</a:t>
            </a:r>
            <a:r>
              <a:rPr sz="1800" spc="3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3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nodes</a:t>
            </a:r>
            <a:r>
              <a:rPr sz="1800" spc="36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based</a:t>
            </a:r>
            <a:r>
              <a:rPr sz="1800" spc="36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on</a:t>
            </a:r>
            <a:r>
              <a:rPr sz="1800" spc="36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37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functions</a:t>
            </a:r>
            <a:r>
              <a:rPr sz="1800" spc="3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(described</a:t>
            </a:r>
            <a:r>
              <a:rPr sz="1800" spc="36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by</a:t>
            </a:r>
            <a:r>
              <a:rPr sz="1800" spc="375" dirty="0">
                <a:latin typeface="Segoe UI"/>
                <a:cs typeface="Segoe UI"/>
              </a:rPr>
              <a:t> </a:t>
            </a:r>
            <a:r>
              <a:rPr sz="1800" spc="-50" dirty="0">
                <a:latin typeface="Segoe UI"/>
                <a:cs typeface="Segoe UI"/>
              </a:rPr>
              <a:t>a</a:t>
            </a:r>
            <a:endParaRPr sz="1800" dirty="0">
              <a:latin typeface="Segoe UI"/>
              <a:cs typeface="Segoe UI"/>
            </a:endParaRPr>
          </a:p>
          <a:p>
            <a:pPr marL="6985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Segoe UI"/>
                <a:cs typeface="Segoe UI"/>
              </a:rPr>
              <a:t>protocol)</a:t>
            </a:r>
            <a:r>
              <a:rPr sz="1800" spc="-9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they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implement.</a:t>
            </a: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6334" y="1309878"/>
            <a:ext cx="11584305" cy="4533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Segoe UI"/>
                <a:cs typeface="Segoe UI"/>
              </a:rPr>
              <a:t>Access</a:t>
            </a:r>
            <a:r>
              <a:rPr sz="1500" spc="-65" dirty="0">
                <a:latin typeface="Segoe UI"/>
                <a:cs typeface="Segoe UI"/>
              </a:rPr>
              <a:t> </a:t>
            </a:r>
            <a:r>
              <a:rPr sz="1500" spc="-10" dirty="0">
                <a:latin typeface="Segoe UI"/>
                <a:cs typeface="Segoe UI"/>
              </a:rPr>
              <a:t>Network</a:t>
            </a:r>
            <a:r>
              <a:rPr sz="1500" spc="-85" dirty="0">
                <a:latin typeface="Segoe UI"/>
                <a:cs typeface="Segoe UI"/>
              </a:rPr>
              <a:t> </a:t>
            </a:r>
            <a:r>
              <a:rPr sz="1500" spc="-10" dirty="0">
                <a:latin typeface="Segoe UI"/>
                <a:cs typeface="Segoe UI"/>
              </a:rPr>
              <a:t>Sublayer:</a:t>
            </a:r>
            <a:endParaRPr sz="15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5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1800" spc="-120" dirty="0">
                <a:latin typeface="Segoe UI"/>
                <a:cs typeface="Segoe UI"/>
              </a:rPr>
              <a:t>To</a:t>
            </a:r>
            <a:r>
              <a:rPr sz="1800" spc="-1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form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network,</a:t>
            </a:r>
            <a:r>
              <a:rPr sz="1800" spc="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device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needs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to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connect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with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another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device.</a:t>
            </a:r>
            <a:endParaRPr sz="18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26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dirty="0">
                <a:latin typeface="Segoe UI"/>
                <a:cs typeface="Segoe UI"/>
              </a:rPr>
              <a:t>When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both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devices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fully</a:t>
            </a:r>
            <a:r>
              <a:rPr sz="1800" spc="-8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implement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protocol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stack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functions,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they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can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form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peer-</a:t>
            </a:r>
            <a:r>
              <a:rPr sz="1800" dirty="0">
                <a:latin typeface="Segoe UI"/>
                <a:cs typeface="Segoe UI"/>
              </a:rPr>
              <a:t>to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peer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network.</a:t>
            </a:r>
            <a:endParaRPr sz="18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265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dirty="0">
                <a:latin typeface="Segoe UI"/>
                <a:cs typeface="Segoe UI"/>
              </a:rPr>
              <a:t>In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many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cases,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one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of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devices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collects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data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from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others.</a:t>
            </a:r>
            <a:endParaRPr sz="1800" dirty="0">
              <a:latin typeface="Segoe UI"/>
              <a:cs typeface="Segoe UI"/>
            </a:endParaRPr>
          </a:p>
          <a:p>
            <a:pPr marL="355600" marR="5080" indent="-343535">
              <a:lnSpc>
                <a:spcPct val="132300"/>
              </a:lnSpc>
              <a:spcBef>
                <a:spcPts val="156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dirty="0">
                <a:latin typeface="Segoe UI"/>
                <a:cs typeface="Segoe UI"/>
              </a:rPr>
              <a:t>For</a:t>
            </a:r>
            <a:r>
              <a:rPr sz="1800" spc="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example,</a:t>
            </a:r>
            <a:r>
              <a:rPr sz="1800" spc="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in</a:t>
            </a:r>
            <a:r>
              <a:rPr sz="1800" spc="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</a:t>
            </a:r>
            <a:r>
              <a:rPr sz="1800" spc="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house,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temperature</a:t>
            </a:r>
            <a:r>
              <a:rPr sz="1800" spc="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sensors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may</a:t>
            </a:r>
            <a:r>
              <a:rPr sz="1800" spc="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be</a:t>
            </a:r>
            <a:r>
              <a:rPr sz="1800" spc="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deployed in</a:t>
            </a:r>
            <a:r>
              <a:rPr sz="1800" spc="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each</a:t>
            </a:r>
            <a:r>
              <a:rPr sz="1800" spc="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room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or</a:t>
            </a:r>
            <a:r>
              <a:rPr sz="1800" spc="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each</a:t>
            </a:r>
            <a:r>
              <a:rPr sz="1800" spc="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zone</a:t>
            </a:r>
            <a:r>
              <a:rPr sz="1800" spc="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of</a:t>
            </a:r>
            <a:r>
              <a:rPr sz="1800" spc="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2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house,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they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may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communicate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with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central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point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where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temperature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is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displayed</a:t>
            </a:r>
            <a:r>
              <a:rPr sz="1800" spc="-9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controlled.</a:t>
            </a:r>
            <a:endParaRPr sz="18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27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dirty="0">
                <a:latin typeface="Segoe UI"/>
                <a:cs typeface="Segoe UI"/>
              </a:rPr>
              <a:t>A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room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sensor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does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not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need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to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communicate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with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another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room</a:t>
            </a:r>
            <a:r>
              <a:rPr sz="1800" spc="-7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sensor.</a:t>
            </a:r>
            <a:endParaRPr sz="18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255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dirty="0">
                <a:latin typeface="Segoe UI"/>
                <a:cs typeface="Segoe UI"/>
              </a:rPr>
              <a:t>In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that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case,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control</a:t>
            </a:r>
            <a:r>
              <a:rPr sz="1800" spc="-8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point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is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at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center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of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10" dirty="0">
                <a:latin typeface="Segoe UI"/>
                <a:cs typeface="Segoe UI"/>
              </a:rPr>
              <a:t> network.</a:t>
            </a:r>
            <a:endParaRPr sz="18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26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network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forms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star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spc="-25" dirty="0">
                <a:latin typeface="Segoe UI"/>
                <a:cs typeface="Segoe UI"/>
              </a:rPr>
              <a:t>topology,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with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control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point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at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hub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sensors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at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spokes.</a:t>
            </a: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04295" y="6427723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126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330" y="1411604"/>
            <a:ext cx="11637645" cy="421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UI"/>
                <a:cs typeface="Segoe UI"/>
              </a:rPr>
              <a:t>Access</a:t>
            </a:r>
            <a:r>
              <a:rPr sz="1800" b="1" spc="-1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Network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Sublayer:</a:t>
            </a:r>
            <a:endParaRPr sz="18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26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1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such</a:t>
            </a:r>
            <a:r>
              <a:rPr sz="1800" b="1" spc="1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1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configuration,</a:t>
            </a:r>
            <a:r>
              <a:rPr sz="1800" b="1" spc="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1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central</a:t>
            </a:r>
            <a:r>
              <a:rPr sz="1800" b="1" spc="1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point</a:t>
            </a:r>
            <a:r>
              <a:rPr sz="1800" b="1" spc="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can</a:t>
            </a:r>
            <a:r>
              <a:rPr sz="1800" b="1" spc="1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</a:t>
            </a:r>
            <a:r>
              <a:rPr sz="1800" b="1" spc="1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1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charge</a:t>
            </a:r>
            <a:r>
              <a:rPr sz="1800" b="1" spc="1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1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1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overall</a:t>
            </a:r>
            <a:r>
              <a:rPr sz="1800" b="1" spc="1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network</a:t>
            </a:r>
            <a:r>
              <a:rPr sz="1800" b="1" spc="11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coordination,</a:t>
            </a:r>
            <a:r>
              <a:rPr sz="1800" b="1" spc="12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taking</a:t>
            </a:r>
            <a:endParaRPr sz="18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705"/>
              </a:spcBef>
            </a:pPr>
            <a:r>
              <a:rPr sz="1800" b="1" dirty="0">
                <a:latin typeface="Segoe UI"/>
                <a:cs typeface="Segoe UI"/>
              </a:rPr>
              <a:t>care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beacon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transmissions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1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connection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each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sensor.</a:t>
            </a:r>
            <a:endParaRPr sz="18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255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IEEE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802.15.4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standard,</a:t>
            </a:r>
            <a:r>
              <a:rPr sz="1800" b="1" spc="-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central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point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called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coordinator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network.</a:t>
            </a:r>
            <a:endParaRPr sz="18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26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b="1" dirty="0">
                <a:latin typeface="Segoe UI"/>
                <a:cs typeface="Segoe UI"/>
              </a:rPr>
              <a:t>With</a:t>
            </a:r>
            <a:r>
              <a:rPr sz="1800" b="1" spc="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this</a:t>
            </a:r>
            <a:r>
              <a:rPr sz="1800" b="1" spc="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type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deployment,</a:t>
            </a:r>
            <a:r>
              <a:rPr sz="1800" b="1" spc="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each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sensor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not</a:t>
            </a:r>
            <a:r>
              <a:rPr sz="1800" b="1" spc="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intended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do</a:t>
            </a:r>
            <a:r>
              <a:rPr sz="1800" b="1" spc="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anything</a:t>
            </a:r>
            <a:r>
              <a:rPr sz="1800" b="1" spc="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other</a:t>
            </a:r>
            <a:r>
              <a:rPr sz="1800" b="1" spc="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than</a:t>
            </a:r>
            <a:r>
              <a:rPr sz="1800" b="1" spc="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communicate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spc="-20" dirty="0">
                <a:latin typeface="Segoe UI"/>
                <a:cs typeface="Segoe UI"/>
              </a:rPr>
              <a:t>with</a:t>
            </a:r>
            <a:endParaRPr sz="18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705"/>
              </a:spcBef>
            </a:pP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coordinator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master/slave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type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relationship.</a:t>
            </a:r>
            <a:endParaRPr sz="1800">
              <a:latin typeface="Segoe UI"/>
              <a:cs typeface="Segoe UI"/>
            </a:endParaRPr>
          </a:p>
          <a:p>
            <a:pPr marL="355600" marR="5080" indent="-343535">
              <a:lnSpc>
                <a:spcPct val="130000"/>
              </a:lnSpc>
              <a:spcBef>
                <a:spcPts val="1505"/>
              </a:spcBef>
              <a:buFont typeface="Wingdings"/>
              <a:buChar char=""/>
              <a:tabLst>
                <a:tab pos="355600" algn="l"/>
                <a:tab pos="923925" algn="l"/>
                <a:tab pos="1792605" algn="l"/>
                <a:tab pos="2336800" algn="l"/>
                <a:tab pos="3673475" algn="l"/>
                <a:tab pos="3970654" algn="l"/>
                <a:tab pos="4836160" algn="l"/>
                <a:tab pos="5236210" algn="l"/>
                <a:tab pos="6322695" algn="l"/>
                <a:tab pos="7502525" algn="l"/>
                <a:tab pos="7903209" algn="l"/>
                <a:tab pos="8966835" algn="l"/>
                <a:tab pos="9532620" algn="l"/>
                <a:tab pos="9829800" algn="l"/>
                <a:tab pos="11170920" algn="l"/>
              </a:tabLst>
            </a:pPr>
            <a:r>
              <a:rPr sz="1800" b="1" spc="-25" dirty="0">
                <a:latin typeface="Segoe UI"/>
                <a:cs typeface="Segoe UI"/>
              </a:rPr>
              <a:t>The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sensor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can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implement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50" dirty="0">
                <a:latin typeface="Segoe UI"/>
                <a:cs typeface="Segoe UI"/>
              </a:rPr>
              <a:t>a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subset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of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protocol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functions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to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perform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latin typeface="Segoe UI"/>
                <a:cs typeface="Segoe UI"/>
              </a:rPr>
              <a:t>just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50" dirty="0">
                <a:latin typeface="Segoe UI"/>
                <a:cs typeface="Segoe UI"/>
              </a:rPr>
              <a:t>a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specialized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latin typeface="Segoe UI"/>
                <a:cs typeface="Segoe UI"/>
              </a:rPr>
              <a:t>part </a:t>
            </a:r>
            <a:r>
              <a:rPr sz="1800" b="1" dirty="0">
                <a:latin typeface="Segoe UI"/>
                <a:cs typeface="Segoe UI"/>
              </a:rPr>
              <a:t>(communication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with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0" dirty="0">
                <a:latin typeface="Segoe UI"/>
                <a:cs typeface="Segoe UI"/>
              </a:rPr>
              <a:t> coordinator).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Such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device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called</a:t>
            </a:r>
            <a:r>
              <a:rPr sz="1800" b="1" spc="-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reduced-function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device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(RFD).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Wingdings"/>
              <a:buChar char=""/>
            </a:pPr>
            <a:endParaRPr sz="18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RFD cannot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30" dirty="0">
                <a:latin typeface="Segoe UI"/>
                <a:cs typeface="Segoe UI"/>
              </a:rPr>
              <a:t>coordinator.</a:t>
            </a:r>
            <a:r>
              <a:rPr sz="1800" b="1" spc="-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RFD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also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cannot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implement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direct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communications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 another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spc="-20" dirty="0">
                <a:latin typeface="Segoe UI"/>
                <a:cs typeface="Segoe UI"/>
              </a:rPr>
              <a:t>RFD.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13763"/>
            <a:ext cx="11628755" cy="453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-114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Sublayer:</a:t>
            </a:r>
            <a:endParaRPr sz="2000">
              <a:latin typeface="Segoe UI"/>
              <a:cs typeface="Segoe UI"/>
            </a:endParaRPr>
          </a:p>
          <a:p>
            <a:pPr marL="355600" marR="5080" indent="-343535">
              <a:lnSpc>
                <a:spcPct val="129000"/>
              </a:lnSpc>
              <a:spcBef>
                <a:spcPts val="1630"/>
              </a:spcBef>
              <a:buFont typeface="Wingdings"/>
              <a:buChar char=""/>
              <a:tabLst>
                <a:tab pos="355600" algn="l"/>
                <a:tab pos="927100" algn="l"/>
                <a:tab pos="2465070" algn="l"/>
                <a:tab pos="3083560" algn="l"/>
                <a:tab pos="4621530" algn="l"/>
                <a:tab pos="5141595" algn="l"/>
                <a:tab pos="5667375" algn="l"/>
                <a:tab pos="6788784" algn="l"/>
                <a:tab pos="8039100" algn="l"/>
                <a:tab pos="8352790" algn="l"/>
                <a:tab pos="9248775" algn="l"/>
                <a:tab pos="9675495" algn="l"/>
                <a:tab pos="10852785" algn="l"/>
                <a:tab pos="11120755" algn="l"/>
              </a:tabLst>
            </a:pP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coordinator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that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implements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full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network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functions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called,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by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contrast,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0" dirty="0">
                <a:latin typeface="Segoe UI"/>
                <a:cs typeface="Segoe UI"/>
              </a:rPr>
              <a:t>a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full- </a:t>
            </a:r>
            <a:r>
              <a:rPr sz="2000" b="1" dirty="0">
                <a:latin typeface="Segoe UI"/>
                <a:cs typeface="Segoe UI"/>
              </a:rPr>
              <a:t>function</a:t>
            </a:r>
            <a:r>
              <a:rPr sz="2000" b="1" spc="-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(FFD).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32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FFD</a:t>
            </a:r>
            <a:r>
              <a:rPr sz="2000" b="1" spc="3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communicate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directly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another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FFD</a:t>
            </a:r>
            <a:r>
              <a:rPr sz="2000" b="1" spc="3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more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than</a:t>
            </a:r>
            <a:r>
              <a:rPr sz="2000" b="1" spc="3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one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FFD,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forming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710"/>
              </a:spcBef>
            </a:pPr>
            <a:r>
              <a:rPr sz="2000" b="1" dirty="0">
                <a:latin typeface="Segoe UI"/>
                <a:cs typeface="Segoe UI"/>
              </a:rPr>
              <a:t>multiple</a:t>
            </a:r>
            <a:r>
              <a:rPr sz="2000" b="1" spc="-11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peer-to-</a:t>
            </a:r>
            <a:r>
              <a:rPr sz="2000" b="1" dirty="0">
                <a:latin typeface="Segoe UI"/>
                <a:cs typeface="Segoe UI"/>
              </a:rPr>
              <a:t>peer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connections.</a:t>
            </a:r>
            <a:endParaRPr sz="2000">
              <a:latin typeface="Segoe UI"/>
              <a:cs typeface="Segoe UI"/>
            </a:endParaRPr>
          </a:p>
          <a:p>
            <a:pPr marL="355600" marR="5080" indent="-343535">
              <a:lnSpc>
                <a:spcPct val="130000"/>
              </a:lnSpc>
              <a:spcBef>
                <a:spcPts val="1465"/>
              </a:spcBef>
              <a:buFont typeface="Wingdings"/>
              <a:buChar char=""/>
              <a:tabLst>
                <a:tab pos="355600" algn="l"/>
                <a:tab pos="1821814" algn="l"/>
                <a:tab pos="2720975" algn="l"/>
                <a:tab pos="3439160" algn="l"/>
                <a:tab pos="4057650" algn="l"/>
                <a:tab pos="4625975" algn="l"/>
                <a:tab pos="4927600" algn="l"/>
                <a:tab pos="5924550" algn="l"/>
                <a:tab pos="6633209" algn="l"/>
                <a:tab pos="7054215" algn="l"/>
                <a:tab pos="8154670" algn="l"/>
                <a:tab pos="8775065" algn="l"/>
                <a:tab pos="9316085" algn="l"/>
                <a:tab pos="10180320" algn="l"/>
                <a:tab pos="11140440" algn="l"/>
              </a:tabLst>
            </a:pPr>
            <a:r>
              <a:rPr sz="2000" b="1" spc="-10" dirty="0">
                <a:latin typeface="Segoe UI"/>
                <a:cs typeface="Segoe UI"/>
              </a:rPr>
              <a:t>Topologies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where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each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FFD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has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0" dirty="0">
                <a:latin typeface="Segoe UI"/>
                <a:cs typeface="Segoe UI"/>
              </a:rPr>
              <a:t>a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unique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path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to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another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FFD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are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called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cluster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tree </a:t>
            </a:r>
            <a:r>
              <a:rPr sz="2000" b="1" spc="-10" dirty="0">
                <a:latin typeface="Segoe UI"/>
                <a:cs typeface="Segoe UI"/>
              </a:rPr>
              <a:t>topologies.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65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FFDs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cluster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tree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may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RFDs,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resulting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cluster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star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topology.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32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next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Figure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illustrates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topologies.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330" y="1496059"/>
            <a:ext cx="447421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latin typeface="Segoe UI"/>
                <a:cs typeface="Segoe UI"/>
              </a:rPr>
              <a:t>Access</a:t>
            </a:r>
            <a:r>
              <a:rPr sz="2900" b="1" spc="-13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Network</a:t>
            </a:r>
            <a:r>
              <a:rPr sz="2900" b="1" spc="-120" dirty="0">
                <a:latin typeface="Segoe UI"/>
                <a:cs typeface="Segoe UI"/>
              </a:rPr>
              <a:t> </a:t>
            </a:r>
            <a:r>
              <a:rPr sz="2900" b="1" spc="-10" dirty="0">
                <a:latin typeface="Segoe UI"/>
                <a:cs typeface="Segoe UI"/>
              </a:rPr>
              <a:t>Sublayer:</a:t>
            </a:r>
            <a:endParaRPr sz="29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646" y="2066541"/>
            <a:ext cx="9035062" cy="47167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128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13763"/>
            <a:ext cx="11642090" cy="39420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-114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Sublayer:</a:t>
            </a:r>
            <a:endParaRPr sz="2000">
              <a:latin typeface="Segoe UI"/>
              <a:cs typeface="Segoe UI"/>
            </a:endParaRPr>
          </a:p>
          <a:p>
            <a:pPr marL="355600" marR="62230" indent="-343535" algn="just">
              <a:lnSpc>
                <a:spcPct val="129000"/>
              </a:lnSpc>
              <a:spcBef>
                <a:spcPts val="163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Other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point-</a:t>
            </a:r>
            <a:r>
              <a:rPr sz="2000" b="1" spc="-20" dirty="0">
                <a:latin typeface="Segoe UI"/>
                <a:cs typeface="Segoe UI"/>
              </a:rPr>
              <a:t>to-</a:t>
            </a:r>
            <a:r>
              <a:rPr sz="2000" b="1" dirty="0">
                <a:latin typeface="Segoe UI"/>
                <a:cs typeface="Segoe UI"/>
              </a:rPr>
              <a:t>multipoint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allow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more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than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one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path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another </a:t>
            </a:r>
            <a:r>
              <a:rPr sz="2000" b="1" dirty="0">
                <a:latin typeface="Segoe UI"/>
                <a:cs typeface="Segoe UI"/>
              </a:rPr>
              <a:t>node,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forming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mesh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topology.</a:t>
            </a:r>
            <a:endParaRPr sz="20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232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redundancy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means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each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more than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just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other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node.</a:t>
            </a:r>
            <a:endParaRPr sz="2000">
              <a:latin typeface="Segoe UI"/>
              <a:cs typeface="Segoe UI"/>
            </a:endParaRPr>
          </a:p>
          <a:p>
            <a:pPr marL="354330" marR="5080" indent="-342265" algn="just">
              <a:lnSpc>
                <a:spcPct val="130000"/>
              </a:lnSpc>
              <a:spcBef>
                <a:spcPts val="14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4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4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4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4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4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4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directly</a:t>
            </a:r>
            <a:r>
              <a:rPr sz="2000" b="1" spc="4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exchange</a:t>
            </a:r>
            <a:r>
              <a:rPr sz="2000" b="1" spc="4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information</a:t>
            </a:r>
            <a:r>
              <a:rPr sz="2000" b="1" spc="4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between</a:t>
            </a:r>
            <a:r>
              <a:rPr sz="2000" b="1" spc="4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nodes</a:t>
            </a:r>
            <a:r>
              <a:rPr sz="2000" b="1" spc="85" dirty="0">
                <a:latin typeface="Segoe UI"/>
                <a:cs typeface="Segoe UI"/>
              </a:rPr>
              <a:t>  </a:t>
            </a:r>
            <a:r>
              <a:rPr sz="2000" b="1" spc="-20" dirty="0">
                <a:latin typeface="Segoe UI"/>
                <a:cs typeface="Segoe UI"/>
              </a:rPr>
              <a:t>(the 	</a:t>
            </a:r>
            <a:r>
              <a:rPr sz="2000" b="1" dirty="0">
                <a:latin typeface="Segoe UI"/>
                <a:cs typeface="Segoe UI"/>
              </a:rPr>
              <a:t>receiver</a:t>
            </a:r>
            <a:r>
              <a:rPr sz="2000" b="1" spc="17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directly</a:t>
            </a:r>
            <a:r>
              <a:rPr sz="2000" b="1" spc="17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consumes</a:t>
            </a:r>
            <a:r>
              <a:rPr sz="2000" b="1" spc="17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7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information</a:t>
            </a:r>
            <a:r>
              <a:rPr sz="2000" b="1" spc="18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received)</a:t>
            </a:r>
            <a:r>
              <a:rPr sz="2000" b="1" spc="17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17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7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extend</a:t>
            </a:r>
            <a:r>
              <a:rPr sz="2000" b="1" spc="16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7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range</a:t>
            </a:r>
            <a:r>
              <a:rPr sz="2000" b="1" spc="17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70" dirty="0">
                <a:latin typeface="Segoe UI"/>
                <a:cs typeface="Segoe UI"/>
              </a:rPr>
              <a:t>  </a:t>
            </a:r>
            <a:r>
              <a:rPr sz="2000" b="1" spc="-25" dirty="0">
                <a:latin typeface="Segoe UI"/>
                <a:cs typeface="Segoe UI"/>
              </a:rPr>
              <a:t>the 	</a:t>
            </a: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link.</a:t>
            </a:r>
            <a:endParaRPr sz="20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265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case,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intermediate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acts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relay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between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two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other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nodes.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IoT</a:t>
            </a:r>
            <a:r>
              <a:rPr spc="-15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203676"/>
            <a:ext cx="10313670" cy="109220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7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Evolutionary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Phases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Internet</a:t>
            </a:r>
            <a:endParaRPr sz="1800">
              <a:latin typeface="Segoe UI"/>
              <a:cs typeface="Segoe UI"/>
            </a:endParaRPr>
          </a:p>
          <a:p>
            <a:pPr marL="984885" lvl="1" indent="-287020">
              <a:lnSpc>
                <a:spcPct val="100000"/>
              </a:lnSpc>
              <a:spcBef>
                <a:spcPts val="915"/>
              </a:spcBef>
              <a:buFont typeface="Wingdings"/>
              <a:buChar char=""/>
              <a:tabLst>
                <a:tab pos="984885" algn="l"/>
              </a:tabLst>
            </a:pPr>
            <a:r>
              <a:rPr sz="1400" b="1" dirty="0">
                <a:latin typeface="Segoe UI"/>
                <a:cs typeface="Segoe UI"/>
              </a:rPr>
              <a:t>Each</a:t>
            </a:r>
            <a:r>
              <a:rPr sz="1400" b="1" spc="-65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phase</a:t>
            </a:r>
            <a:r>
              <a:rPr sz="1400" b="1" spc="-7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of</a:t>
            </a:r>
            <a:r>
              <a:rPr sz="1400" b="1" spc="-3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evolutionary</a:t>
            </a:r>
            <a:r>
              <a:rPr sz="1400" b="1" spc="-7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phases</a:t>
            </a:r>
            <a:r>
              <a:rPr sz="1400" b="1" spc="-65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builds</a:t>
            </a:r>
            <a:r>
              <a:rPr sz="1400" b="1" spc="-6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on</a:t>
            </a:r>
            <a:r>
              <a:rPr sz="1400" b="1" spc="-4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the</a:t>
            </a:r>
            <a:r>
              <a:rPr sz="1400" b="1" spc="-20" dirty="0">
                <a:latin typeface="Segoe UI"/>
                <a:cs typeface="Segoe UI"/>
              </a:rPr>
              <a:t> </a:t>
            </a:r>
            <a:r>
              <a:rPr sz="1400" b="1" spc="-10" dirty="0">
                <a:latin typeface="Segoe UI"/>
                <a:cs typeface="Segoe UI"/>
              </a:rPr>
              <a:t>previous</a:t>
            </a:r>
            <a:r>
              <a:rPr sz="1400" b="1" spc="-70" dirty="0">
                <a:latin typeface="Segoe UI"/>
                <a:cs typeface="Segoe UI"/>
              </a:rPr>
              <a:t> </a:t>
            </a:r>
            <a:r>
              <a:rPr sz="1400" b="1" spc="-20" dirty="0">
                <a:latin typeface="Segoe UI"/>
                <a:cs typeface="Segoe UI"/>
              </a:rPr>
              <a:t>one.</a:t>
            </a:r>
            <a:endParaRPr sz="1400">
              <a:latin typeface="Segoe UI"/>
              <a:cs typeface="Segoe UI"/>
            </a:endParaRPr>
          </a:p>
          <a:p>
            <a:pPr marL="984885" lvl="1" indent="-287020">
              <a:lnSpc>
                <a:spcPct val="100000"/>
              </a:lnSpc>
              <a:spcBef>
                <a:spcPts val="790"/>
              </a:spcBef>
              <a:buFont typeface="Wingdings"/>
              <a:buChar char=""/>
              <a:tabLst>
                <a:tab pos="984885" algn="l"/>
              </a:tabLst>
            </a:pPr>
            <a:r>
              <a:rPr sz="1400" b="1" dirty="0">
                <a:latin typeface="Segoe UI"/>
                <a:cs typeface="Segoe UI"/>
              </a:rPr>
              <a:t>With</a:t>
            </a:r>
            <a:r>
              <a:rPr sz="1400" b="1" spc="-5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each</a:t>
            </a:r>
            <a:r>
              <a:rPr sz="1400" b="1" spc="-25" dirty="0">
                <a:latin typeface="Segoe UI"/>
                <a:cs typeface="Segoe UI"/>
              </a:rPr>
              <a:t> </a:t>
            </a:r>
            <a:r>
              <a:rPr sz="1400" b="1" spc="-10" dirty="0">
                <a:latin typeface="Segoe UI"/>
                <a:cs typeface="Segoe UI"/>
              </a:rPr>
              <a:t>subsequent</a:t>
            </a:r>
            <a:r>
              <a:rPr sz="1400" b="1" spc="-45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phase,</a:t>
            </a:r>
            <a:r>
              <a:rPr sz="1400" b="1" spc="-5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more</a:t>
            </a:r>
            <a:r>
              <a:rPr sz="1400" b="1" spc="-5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value</a:t>
            </a:r>
            <a:r>
              <a:rPr sz="1400" b="1" spc="-5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becomes</a:t>
            </a:r>
            <a:r>
              <a:rPr sz="1400" b="1" spc="-55" dirty="0">
                <a:latin typeface="Segoe UI"/>
                <a:cs typeface="Segoe UI"/>
              </a:rPr>
              <a:t> </a:t>
            </a:r>
            <a:r>
              <a:rPr sz="1400" b="1" spc="-10" dirty="0">
                <a:latin typeface="Segoe UI"/>
                <a:cs typeface="Segoe UI"/>
              </a:rPr>
              <a:t>available</a:t>
            </a:r>
            <a:r>
              <a:rPr sz="1400" b="1" spc="-6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for</a:t>
            </a:r>
            <a:r>
              <a:rPr sz="1400" b="1" spc="-45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businesses,</a:t>
            </a:r>
            <a:r>
              <a:rPr sz="1400" b="1" spc="-60" dirty="0">
                <a:latin typeface="Segoe UI"/>
                <a:cs typeface="Segoe UI"/>
              </a:rPr>
              <a:t> </a:t>
            </a:r>
            <a:r>
              <a:rPr sz="1400" b="1" spc="-10" dirty="0">
                <a:latin typeface="Segoe UI"/>
                <a:cs typeface="Segoe UI"/>
              </a:rPr>
              <a:t>governments</a:t>
            </a:r>
            <a:r>
              <a:rPr sz="1400" b="1" spc="-25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and</a:t>
            </a:r>
            <a:r>
              <a:rPr sz="1400" b="1" spc="-8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society</a:t>
            </a:r>
            <a:r>
              <a:rPr sz="1400" b="1" spc="-5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in</a:t>
            </a:r>
            <a:r>
              <a:rPr sz="1400" b="1" spc="-20" dirty="0">
                <a:latin typeface="Segoe UI"/>
                <a:cs typeface="Segoe UI"/>
              </a:rPr>
              <a:t> </a:t>
            </a:r>
            <a:r>
              <a:rPr sz="1400" b="1" spc="-10" dirty="0">
                <a:latin typeface="Segoe UI"/>
                <a:cs typeface="Segoe UI"/>
              </a:rPr>
              <a:t>general.</a:t>
            </a:r>
            <a:endParaRPr sz="140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2690" y="2523617"/>
          <a:ext cx="10551160" cy="378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6580"/>
                <a:gridCol w="7434580"/>
              </a:tblGrid>
              <a:tr h="365760"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Internet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Phase: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first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Phase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Connectivity(Digitize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Access)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</a:tr>
              <a:tr h="3423920">
                <a:tc gridSpan="2">
                  <a:txBody>
                    <a:bodyPr/>
                    <a:lstStyle/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1010"/>
                        </a:spcBef>
                        <a:buFont typeface="Wingdings"/>
                        <a:buChar char=""/>
                        <a:tabLst>
                          <a:tab pos="377190" algn="l"/>
                        </a:tabLst>
                      </a:pPr>
                      <a:r>
                        <a:rPr sz="2000" b="1" dirty="0">
                          <a:latin typeface="Segoe UI"/>
                          <a:cs typeface="Segoe UI"/>
                        </a:rPr>
                        <a:t>Began</a:t>
                      </a:r>
                      <a:r>
                        <a:rPr sz="2000" b="1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2000" b="1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2000" b="1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mid</a:t>
                      </a:r>
                      <a:r>
                        <a:rPr sz="2000" b="1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1990s.</a:t>
                      </a:r>
                      <a:endParaRPr sz="2000">
                        <a:latin typeface="Segoe UI"/>
                        <a:cs typeface="Segoe U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1205"/>
                        </a:spcBef>
                        <a:buFont typeface="Wingdings"/>
                        <a:buChar char=""/>
                        <a:tabLst>
                          <a:tab pos="377190" algn="l"/>
                        </a:tabLst>
                      </a:pPr>
                      <a:r>
                        <a:rPr sz="2000" b="1" dirty="0">
                          <a:latin typeface="Segoe UI"/>
                          <a:cs typeface="Segoe UI"/>
                        </a:rPr>
                        <a:t>Email</a:t>
                      </a:r>
                      <a:r>
                        <a:rPr sz="2000" b="1" spc="-1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b="1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getting</a:t>
                      </a:r>
                      <a:r>
                        <a:rPr sz="2000" b="1" spc="-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Internet</a:t>
                      </a:r>
                      <a:r>
                        <a:rPr sz="2000" b="1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were</a:t>
                      </a:r>
                      <a:r>
                        <a:rPr sz="2000" b="1" spc="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luxuries</a:t>
                      </a:r>
                      <a:r>
                        <a:rPr sz="2000" b="1" spc="-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for</a:t>
                      </a:r>
                      <a:r>
                        <a:rPr sz="2000" b="1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universities</a:t>
                      </a:r>
                      <a:r>
                        <a:rPr sz="2000" b="1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b="1" spc="-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corporations.</a:t>
                      </a:r>
                      <a:endParaRPr sz="2000">
                        <a:latin typeface="Segoe UI"/>
                        <a:cs typeface="Segoe U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Wingdings"/>
                        <a:buChar char=""/>
                        <a:tabLst>
                          <a:tab pos="377190" algn="l"/>
                        </a:tabLst>
                      </a:pPr>
                      <a:r>
                        <a:rPr sz="2000" b="1" spc="-10" dirty="0">
                          <a:latin typeface="Segoe UI"/>
                          <a:cs typeface="Segoe UI"/>
                        </a:rPr>
                        <a:t>Dial-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up</a:t>
                      </a:r>
                      <a:r>
                        <a:rPr sz="2000" b="1" spc="-1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modems</a:t>
                      </a:r>
                      <a:r>
                        <a:rPr sz="2000" b="1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b="1" spc="-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basic</a:t>
                      </a:r>
                      <a:r>
                        <a:rPr sz="2000" b="1" spc="-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connectivity</a:t>
                      </a:r>
                      <a:r>
                        <a:rPr sz="2000" b="1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were</a:t>
                      </a:r>
                      <a:r>
                        <a:rPr sz="2000" b="1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involved.</a:t>
                      </a:r>
                      <a:endParaRPr sz="2000">
                        <a:latin typeface="Segoe UI"/>
                        <a:cs typeface="Segoe U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Wingdings"/>
                        <a:buChar char=""/>
                        <a:tabLst>
                          <a:tab pos="377190" algn="l"/>
                        </a:tabLst>
                      </a:pPr>
                      <a:r>
                        <a:rPr sz="2000" b="1" dirty="0">
                          <a:latin typeface="Segoe UI"/>
                          <a:cs typeface="Segoe UI"/>
                        </a:rPr>
                        <a:t>Saturation</a:t>
                      </a:r>
                      <a:r>
                        <a:rPr sz="2000" b="1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occurred</a:t>
                      </a:r>
                      <a:r>
                        <a:rPr sz="2000" b="1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when</a:t>
                      </a:r>
                      <a:r>
                        <a:rPr sz="2000" b="1" spc="-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connectivity</a:t>
                      </a:r>
                      <a:r>
                        <a:rPr sz="2000" b="1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b="1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speed</a:t>
                      </a:r>
                      <a:r>
                        <a:rPr sz="2000" b="1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was</a:t>
                      </a:r>
                      <a:r>
                        <a:rPr sz="2000" b="1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not</a:t>
                      </a:r>
                      <a:r>
                        <a:rPr sz="2000" b="1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</a:t>
                      </a:r>
                      <a:r>
                        <a:rPr sz="2000" b="1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challenge.</a:t>
                      </a:r>
                      <a:endParaRPr sz="2000">
                        <a:latin typeface="Segoe UI"/>
                        <a:cs typeface="Segoe U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Wingdings"/>
                        <a:buChar char=""/>
                        <a:tabLst>
                          <a:tab pos="377190" algn="l"/>
                        </a:tabLst>
                      </a:pPr>
                      <a:r>
                        <a:rPr sz="2000" b="1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2000" b="1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focus</a:t>
                      </a:r>
                      <a:r>
                        <a:rPr sz="2000" b="1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now</a:t>
                      </a:r>
                      <a:r>
                        <a:rPr sz="2000" b="1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was</a:t>
                      </a:r>
                      <a:r>
                        <a:rPr sz="2000" b="1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on</a:t>
                      </a:r>
                      <a:r>
                        <a:rPr sz="2000" b="1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leveraging</a:t>
                      </a:r>
                      <a:r>
                        <a:rPr sz="2000" b="1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connectivity</a:t>
                      </a:r>
                      <a:r>
                        <a:rPr sz="2000" b="1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for</a:t>
                      </a:r>
                      <a:r>
                        <a:rPr sz="2000" b="1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efficiency</a:t>
                      </a:r>
                      <a:r>
                        <a:rPr sz="2000" b="1" spc="-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b="1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profit.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24686"/>
            <a:ext cx="11637645" cy="4507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Segoe UI"/>
                <a:cs typeface="Segoe UI"/>
              </a:rPr>
              <a:t>Access</a:t>
            </a:r>
            <a:r>
              <a:rPr sz="2500" b="1" spc="-12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Network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Sublayer:</a:t>
            </a:r>
            <a:endParaRPr sz="2500">
              <a:latin typeface="Segoe UI"/>
              <a:cs typeface="Segoe UI"/>
            </a:endParaRPr>
          </a:p>
          <a:p>
            <a:pPr marL="354330" marR="5715" indent="-342265" algn="just">
              <a:lnSpc>
                <a:spcPct val="130000"/>
              </a:lnSpc>
              <a:spcBef>
                <a:spcPts val="1395"/>
              </a:spcBef>
              <a:buFont typeface="Wingdings"/>
              <a:buChar char=""/>
              <a:tabLst>
                <a:tab pos="355600" algn="l"/>
              </a:tabLst>
            </a:pPr>
            <a:r>
              <a:rPr sz="2500" b="1" dirty="0">
                <a:latin typeface="Segoe UI"/>
                <a:cs typeface="Segoe UI"/>
              </a:rPr>
              <a:t>These</a:t>
            </a:r>
            <a:r>
              <a:rPr sz="2500" b="1" spc="5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two</a:t>
            </a:r>
            <a:r>
              <a:rPr sz="2500" b="1" spc="5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other</a:t>
            </a:r>
            <a:r>
              <a:rPr sz="2500" b="1" spc="5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nodes</a:t>
            </a:r>
            <a:r>
              <a:rPr sz="2500" b="1" spc="5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would</a:t>
            </a:r>
            <a:r>
              <a:rPr sz="2500" b="1" spc="5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not</a:t>
            </a:r>
            <a:r>
              <a:rPr sz="2500" b="1" spc="5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be</a:t>
            </a:r>
            <a:r>
              <a:rPr sz="2500" b="1" spc="53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able</a:t>
            </a:r>
            <a:r>
              <a:rPr sz="2500" b="1" spc="53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5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communicate</a:t>
            </a:r>
            <a:r>
              <a:rPr sz="2500" b="1" spc="52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successfully 	</a:t>
            </a:r>
            <a:r>
              <a:rPr sz="2500" b="1" dirty="0">
                <a:latin typeface="Segoe UI"/>
                <a:cs typeface="Segoe UI"/>
              </a:rPr>
              <a:t>directly</a:t>
            </a:r>
            <a:r>
              <a:rPr sz="2500" b="1" spc="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while</a:t>
            </a:r>
            <a:r>
              <a:rPr sz="2500" b="1" spc="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respecting</a:t>
            </a:r>
            <a:r>
              <a:rPr sz="2500" b="1" spc="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constraints</a:t>
            </a:r>
            <a:r>
              <a:rPr sz="2500" b="1" spc="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 power and</a:t>
            </a:r>
            <a:r>
              <a:rPr sz="2500" b="1" spc="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modulation</a:t>
            </a:r>
            <a:r>
              <a:rPr sz="2500" b="1" spc="2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dictated 	</a:t>
            </a:r>
            <a:r>
              <a:rPr sz="2500" b="1" dirty="0">
                <a:latin typeface="Segoe UI"/>
                <a:cs typeface="Segoe UI"/>
              </a:rPr>
              <a:t>by</a:t>
            </a:r>
            <a:r>
              <a:rPr sz="2500" b="1" spc="-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-7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PHY</a:t>
            </a:r>
            <a:r>
              <a:rPr sz="2500" b="1" spc="-8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layer</a:t>
            </a:r>
            <a:r>
              <a:rPr sz="2500" b="1" spc="-4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protocol.</a:t>
            </a:r>
            <a:endParaRPr sz="2500">
              <a:latin typeface="Segoe UI"/>
              <a:cs typeface="Segoe UI"/>
            </a:endParaRPr>
          </a:p>
          <a:p>
            <a:pPr marL="354330" marR="5080" indent="-342265" algn="just">
              <a:lnSpc>
                <a:spcPct val="130000"/>
              </a:lnSpc>
              <a:spcBef>
                <a:spcPts val="1800"/>
              </a:spcBef>
              <a:buFont typeface="Wingdings"/>
              <a:buChar char=""/>
              <a:tabLst>
                <a:tab pos="355600" algn="l"/>
              </a:tabLst>
            </a:pPr>
            <a:r>
              <a:rPr sz="2500" b="1" dirty="0">
                <a:latin typeface="Segoe UI"/>
                <a:cs typeface="Segoe UI"/>
              </a:rPr>
              <a:t>Range</a:t>
            </a:r>
            <a:r>
              <a:rPr sz="2500" b="1" spc="-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extension</a:t>
            </a:r>
            <a:r>
              <a:rPr sz="2500" b="1" spc="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typically</a:t>
            </a:r>
            <a:r>
              <a:rPr sz="2500" b="1" spc="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comes</a:t>
            </a:r>
            <a:r>
              <a:rPr sz="2500" b="1" spc="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at</a:t>
            </a:r>
            <a:r>
              <a:rPr sz="2500" b="1" spc="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price</a:t>
            </a:r>
            <a:r>
              <a:rPr sz="2500" b="1" spc="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-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slower</a:t>
            </a:r>
            <a:r>
              <a:rPr sz="2500" b="1" spc="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communications</a:t>
            </a:r>
            <a:r>
              <a:rPr sz="2500" b="1" spc="25" dirty="0">
                <a:latin typeface="Segoe UI"/>
                <a:cs typeface="Segoe UI"/>
              </a:rPr>
              <a:t> </a:t>
            </a:r>
            <a:r>
              <a:rPr sz="2500" b="1" spc="-25" dirty="0">
                <a:latin typeface="Segoe UI"/>
                <a:cs typeface="Segoe UI"/>
              </a:rPr>
              <a:t>(as 	</a:t>
            </a:r>
            <a:r>
              <a:rPr sz="2500" b="1" spc="-10" dirty="0">
                <a:latin typeface="Segoe UI"/>
                <a:cs typeface="Segoe UI"/>
              </a:rPr>
              <a:t>intermediate</a:t>
            </a:r>
            <a:r>
              <a:rPr sz="2500" b="1" spc="-8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nodes</a:t>
            </a:r>
            <a:r>
              <a:rPr sz="2500" b="1" spc="-10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need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-9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spend</a:t>
            </a:r>
            <a:r>
              <a:rPr sz="2500" b="1" spc="-10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time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relaying</a:t>
            </a:r>
            <a:r>
              <a:rPr sz="2500" b="1" spc="-6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other</a:t>
            </a:r>
            <a:r>
              <a:rPr sz="2500" b="1" spc="-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nodes‘</a:t>
            </a:r>
            <a:r>
              <a:rPr sz="2500" b="1" spc="-114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messages).</a:t>
            </a:r>
            <a:endParaRPr sz="2500">
              <a:latin typeface="Segoe UI"/>
              <a:cs typeface="Segoe UI"/>
            </a:endParaRPr>
          </a:p>
          <a:p>
            <a:pPr marL="355600" marR="5715" indent="-343535" algn="just">
              <a:lnSpc>
                <a:spcPct val="130000"/>
              </a:lnSpc>
              <a:spcBef>
                <a:spcPts val="1805"/>
              </a:spcBef>
              <a:buSzPct val="72000"/>
              <a:buFont typeface="Wingdings"/>
              <a:buChar char=""/>
              <a:tabLst>
                <a:tab pos="355600" algn="l"/>
                <a:tab pos="441959" algn="l"/>
              </a:tabLst>
            </a:pPr>
            <a:r>
              <a:rPr sz="2500" b="1" dirty="0">
                <a:latin typeface="Segoe UI"/>
                <a:cs typeface="Segoe UI"/>
              </a:rPr>
              <a:t>An</a:t>
            </a:r>
            <a:r>
              <a:rPr sz="2500" b="1" spc="4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example</a:t>
            </a:r>
            <a:r>
              <a:rPr sz="2500" b="1" spc="40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40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4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technology</a:t>
            </a:r>
            <a:r>
              <a:rPr sz="2500" b="1" spc="40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that</a:t>
            </a:r>
            <a:r>
              <a:rPr sz="2500" b="1" spc="4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implements</a:t>
            </a:r>
            <a:r>
              <a:rPr sz="2500" b="1" spc="4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40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mesh</a:t>
            </a:r>
            <a:r>
              <a:rPr sz="2500" b="1" spc="4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topology</a:t>
            </a:r>
            <a:r>
              <a:rPr sz="2500" b="1" spc="409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is</a:t>
            </a:r>
            <a:r>
              <a:rPr sz="2500" b="1" spc="425" dirty="0">
                <a:latin typeface="Segoe UI"/>
                <a:cs typeface="Segoe UI"/>
              </a:rPr>
              <a:t> </a:t>
            </a:r>
            <a:r>
              <a:rPr sz="2500" b="1" spc="-25" dirty="0">
                <a:latin typeface="Segoe UI"/>
                <a:cs typeface="Segoe UI"/>
              </a:rPr>
              <a:t>Wi-Fi </a:t>
            </a:r>
            <a:r>
              <a:rPr sz="2500" b="1" spc="-10" dirty="0">
                <a:latin typeface="Segoe UI"/>
                <a:cs typeface="Segoe UI"/>
              </a:rPr>
              <a:t>mesh.</a:t>
            </a:r>
            <a:endParaRPr sz="25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96059"/>
            <a:ext cx="11629390" cy="4341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Segoe UI"/>
                <a:cs typeface="Segoe UI"/>
              </a:rPr>
              <a:t>Access</a:t>
            </a:r>
            <a:r>
              <a:rPr sz="2900" spc="-12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Network</a:t>
            </a:r>
            <a:r>
              <a:rPr sz="2900" spc="-110" dirty="0">
                <a:latin typeface="Segoe UI"/>
                <a:cs typeface="Segoe UI"/>
              </a:rPr>
              <a:t> </a:t>
            </a:r>
            <a:r>
              <a:rPr sz="2900" spc="-10" dirty="0">
                <a:latin typeface="Segoe UI"/>
                <a:cs typeface="Segoe UI"/>
              </a:rPr>
              <a:t>Sublayer:</a:t>
            </a:r>
            <a:endParaRPr sz="29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3180"/>
              </a:spcBef>
              <a:buFont typeface="Wingdings"/>
              <a:buChar char=""/>
              <a:tabLst>
                <a:tab pos="355600" algn="l"/>
              </a:tabLst>
            </a:pPr>
            <a:r>
              <a:rPr sz="2900" dirty="0">
                <a:latin typeface="Segoe UI"/>
                <a:cs typeface="Segoe UI"/>
              </a:rPr>
              <a:t>Another</a:t>
            </a:r>
            <a:r>
              <a:rPr sz="2900" spc="-9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property</a:t>
            </a:r>
            <a:r>
              <a:rPr sz="2900" spc="1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of</a:t>
            </a:r>
            <a:r>
              <a:rPr sz="2900" spc="-4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mesh</a:t>
            </a:r>
            <a:r>
              <a:rPr sz="2900" spc="-2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networks</a:t>
            </a:r>
            <a:r>
              <a:rPr sz="2900" spc="-9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is</a:t>
            </a:r>
            <a:r>
              <a:rPr sz="2900" spc="-25" dirty="0">
                <a:latin typeface="Segoe UI"/>
                <a:cs typeface="Segoe UI"/>
              </a:rPr>
              <a:t> </a:t>
            </a:r>
            <a:r>
              <a:rPr sz="2900" spc="-10" dirty="0">
                <a:latin typeface="Segoe UI"/>
                <a:cs typeface="Segoe UI"/>
              </a:rPr>
              <a:t>redundancy.</a:t>
            </a:r>
            <a:endParaRPr sz="2900" dirty="0">
              <a:latin typeface="Segoe UI"/>
              <a:cs typeface="Segoe UI"/>
            </a:endParaRPr>
          </a:p>
          <a:p>
            <a:pPr marL="355600" marR="7620" indent="-343535">
              <a:lnSpc>
                <a:spcPct val="150000"/>
              </a:lnSpc>
              <a:spcBef>
                <a:spcPts val="1155"/>
              </a:spcBef>
              <a:buFont typeface="Wingdings"/>
              <a:buChar char=""/>
              <a:tabLst>
                <a:tab pos="355600" algn="l"/>
                <a:tab pos="1170940" algn="l"/>
                <a:tab pos="3837940" algn="l"/>
                <a:tab pos="4374515" algn="l"/>
                <a:tab pos="5198110" algn="l"/>
                <a:tab pos="6250940" algn="l"/>
                <a:tab pos="7242809" algn="l"/>
                <a:tab pos="8009890" algn="l"/>
                <a:tab pos="10062845" algn="l"/>
              </a:tabLst>
            </a:pPr>
            <a:r>
              <a:rPr sz="2900" b="1" spc="-25" dirty="0">
                <a:latin typeface="Segoe UI"/>
                <a:cs typeface="Segoe UI"/>
              </a:rPr>
              <a:t>The</a:t>
            </a:r>
            <a:r>
              <a:rPr sz="2900" b="1" dirty="0">
                <a:latin typeface="Segoe UI"/>
                <a:cs typeface="Segoe UI"/>
              </a:rPr>
              <a:t>	</a:t>
            </a:r>
            <a:r>
              <a:rPr sz="2900" b="1" spc="-10" dirty="0">
                <a:latin typeface="Segoe UI"/>
                <a:cs typeface="Segoe UI"/>
              </a:rPr>
              <a:t>disappearance</a:t>
            </a:r>
            <a:r>
              <a:rPr sz="2900" b="1" dirty="0">
                <a:latin typeface="Segoe UI"/>
                <a:cs typeface="Segoe UI"/>
              </a:rPr>
              <a:t>	</a:t>
            </a:r>
            <a:r>
              <a:rPr sz="2900" b="1" spc="-25" dirty="0">
                <a:latin typeface="Segoe UI"/>
                <a:cs typeface="Segoe UI"/>
              </a:rPr>
              <a:t>of</a:t>
            </a:r>
            <a:r>
              <a:rPr sz="2900" b="1" dirty="0">
                <a:latin typeface="Segoe UI"/>
                <a:cs typeface="Segoe UI"/>
              </a:rPr>
              <a:t>	</a:t>
            </a:r>
            <a:r>
              <a:rPr sz="2900" b="1" spc="-25" dirty="0">
                <a:latin typeface="Segoe UI"/>
                <a:cs typeface="Segoe UI"/>
              </a:rPr>
              <a:t>one</a:t>
            </a:r>
            <a:r>
              <a:rPr sz="2900" b="1" dirty="0">
                <a:latin typeface="Segoe UI"/>
                <a:cs typeface="Segoe UI"/>
              </a:rPr>
              <a:t>	</a:t>
            </a:r>
            <a:r>
              <a:rPr sz="2900" b="1" spc="-20" dirty="0">
                <a:latin typeface="Segoe UI"/>
                <a:cs typeface="Segoe UI"/>
              </a:rPr>
              <a:t>node</a:t>
            </a:r>
            <a:r>
              <a:rPr sz="2900" b="1" dirty="0">
                <a:latin typeface="Segoe UI"/>
                <a:cs typeface="Segoe UI"/>
              </a:rPr>
              <a:t>	</a:t>
            </a:r>
            <a:r>
              <a:rPr sz="2900" b="1" spc="-20" dirty="0">
                <a:latin typeface="Segoe UI"/>
                <a:cs typeface="Segoe UI"/>
              </a:rPr>
              <a:t>does</a:t>
            </a:r>
            <a:r>
              <a:rPr sz="2900" b="1" dirty="0">
                <a:latin typeface="Segoe UI"/>
                <a:cs typeface="Segoe UI"/>
              </a:rPr>
              <a:t>	</a:t>
            </a:r>
            <a:r>
              <a:rPr sz="2900" b="1" spc="-25" dirty="0">
                <a:latin typeface="Segoe UI"/>
                <a:cs typeface="Segoe UI"/>
              </a:rPr>
              <a:t>not</a:t>
            </a:r>
            <a:r>
              <a:rPr sz="2900" b="1" dirty="0">
                <a:latin typeface="Segoe UI"/>
                <a:cs typeface="Segoe UI"/>
              </a:rPr>
              <a:t>	</a:t>
            </a:r>
            <a:r>
              <a:rPr sz="2900" b="1" spc="-10" dirty="0">
                <a:latin typeface="Segoe UI"/>
                <a:cs typeface="Segoe UI"/>
              </a:rPr>
              <a:t>necessarily</a:t>
            </a:r>
            <a:r>
              <a:rPr sz="2900" b="1" dirty="0">
                <a:latin typeface="Segoe UI"/>
                <a:cs typeface="Segoe UI"/>
              </a:rPr>
              <a:t>	</a:t>
            </a:r>
            <a:r>
              <a:rPr sz="2900" b="1" spc="-10" dirty="0">
                <a:latin typeface="Segoe UI"/>
                <a:cs typeface="Segoe UI"/>
              </a:rPr>
              <a:t>interrupt </a:t>
            </a:r>
            <a:r>
              <a:rPr sz="2900" b="1" dirty="0">
                <a:latin typeface="Segoe UI"/>
                <a:cs typeface="Segoe UI"/>
              </a:rPr>
              <a:t>network</a:t>
            </a:r>
            <a:r>
              <a:rPr sz="2900" b="1" spc="-114" dirty="0">
                <a:latin typeface="Segoe UI"/>
                <a:cs typeface="Segoe UI"/>
              </a:rPr>
              <a:t> </a:t>
            </a:r>
            <a:r>
              <a:rPr sz="2900" b="1" spc="-10" dirty="0">
                <a:latin typeface="Segoe UI"/>
                <a:cs typeface="Segoe UI"/>
              </a:rPr>
              <a:t>communications.</a:t>
            </a:r>
            <a:endParaRPr sz="2900" b="1" dirty="0">
              <a:latin typeface="Segoe UI"/>
              <a:cs typeface="Segoe UI"/>
            </a:endParaRPr>
          </a:p>
          <a:p>
            <a:pPr marL="355600" marR="5080" indent="-343535">
              <a:lnSpc>
                <a:spcPct val="150000"/>
              </a:lnSpc>
              <a:spcBef>
                <a:spcPts val="1800"/>
              </a:spcBef>
              <a:buFont typeface="Wingdings"/>
              <a:buChar char=""/>
              <a:tabLst>
                <a:tab pos="355600" algn="l"/>
                <a:tab pos="1381125" algn="l"/>
                <a:tab pos="2329180" algn="l"/>
                <a:tab pos="3161665" algn="l"/>
                <a:tab pos="3806190" algn="l"/>
                <a:tab pos="5289550" algn="l"/>
                <a:tab pos="6913880" algn="l"/>
                <a:tab pos="8063230" algn="l"/>
                <a:tab pos="9314815" algn="l"/>
                <a:tab pos="9895205" algn="l"/>
                <a:tab pos="11050905" algn="l"/>
              </a:tabLst>
            </a:pPr>
            <a:r>
              <a:rPr sz="2900" spc="-20" dirty="0">
                <a:latin typeface="Segoe UI"/>
                <a:cs typeface="Segoe UI"/>
              </a:rPr>
              <a:t>Data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25" dirty="0">
                <a:latin typeface="Segoe UI"/>
                <a:cs typeface="Segoe UI"/>
              </a:rPr>
              <a:t>may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20" dirty="0">
                <a:latin typeface="Segoe UI"/>
                <a:cs typeface="Segoe UI"/>
              </a:rPr>
              <a:t>still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25" dirty="0">
                <a:latin typeface="Segoe UI"/>
                <a:cs typeface="Segoe UI"/>
              </a:rPr>
              <a:t>be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10" dirty="0">
                <a:latin typeface="Segoe UI"/>
                <a:cs typeface="Segoe UI"/>
              </a:rPr>
              <a:t>relayed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10" dirty="0">
                <a:latin typeface="Segoe UI"/>
                <a:cs typeface="Segoe UI"/>
              </a:rPr>
              <a:t>through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10" dirty="0">
                <a:latin typeface="Segoe UI"/>
                <a:cs typeface="Segoe UI"/>
              </a:rPr>
              <a:t>other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10" dirty="0">
                <a:latin typeface="Segoe UI"/>
                <a:cs typeface="Segoe UI"/>
              </a:rPr>
              <a:t>nodes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25" dirty="0">
                <a:latin typeface="Segoe UI"/>
                <a:cs typeface="Segoe UI"/>
              </a:rPr>
              <a:t>to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10" dirty="0">
                <a:latin typeface="Segoe UI"/>
                <a:cs typeface="Segoe UI"/>
              </a:rPr>
              <a:t>reach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25" dirty="0">
                <a:latin typeface="Segoe UI"/>
                <a:cs typeface="Segoe UI"/>
              </a:rPr>
              <a:t>the </a:t>
            </a:r>
            <a:r>
              <a:rPr sz="2900" b="1" dirty="0">
                <a:latin typeface="Segoe UI"/>
                <a:cs typeface="Segoe UI"/>
              </a:rPr>
              <a:t>intended</a:t>
            </a:r>
            <a:r>
              <a:rPr sz="2900" b="1" spc="-195" dirty="0">
                <a:latin typeface="Segoe UI"/>
                <a:cs typeface="Segoe UI"/>
              </a:rPr>
              <a:t> </a:t>
            </a:r>
            <a:r>
              <a:rPr sz="2900" b="1" spc="-10" dirty="0">
                <a:latin typeface="Segoe UI"/>
                <a:cs typeface="Segoe UI"/>
              </a:rPr>
              <a:t>destination.</a:t>
            </a:r>
            <a:endParaRPr sz="2900" b="1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20113"/>
            <a:ext cx="11591290" cy="4125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Access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Network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Sublayer:</a:t>
            </a:r>
            <a:endParaRPr sz="22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595"/>
              </a:spcBef>
              <a:buFont typeface="Wingdings"/>
              <a:buChar char=""/>
              <a:tabLst>
                <a:tab pos="354965" algn="l"/>
              </a:tabLst>
            </a:pPr>
            <a:r>
              <a:rPr sz="2200" b="1" dirty="0">
                <a:latin typeface="Segoe UI"/>
                <a:cs typeface="Segoe UI"/>
              </a:rPr>
              <a:t>Next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Figure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shows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mesh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topology.</a:t>
            </a:r>
            <a:endParaRPr sz="22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605"/>
              </a:spcBef>
              <a:buFont typeface="Wingdings"/>
              <a:buChar char=""/>
              <a:tabLst>
                <a:tab pos="354965" algn="l"/>
              </a:tabLst>
            </a:pPr>
            <a:r>
              <a:rPr sz="2200" b="1" dirty="0">
                <a:latin typeface="Segoe UI"/>
                <a:cs typeface="Segoe UI"/>
              </a:rPr>
              <a:t>Nodes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are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too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far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apart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communicate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directly.</a:t>
            </a:r>
            <a:endParaRPr sz="2200">
              <a:latin typeface="Segoe UI"/>
              <a:cs typeface="Segoe UI"/>
            </a:endParaRPr>
          </a:p>
          <a:p>
            <a:pPr marL="354330" marR="5080" indent="-342265">
              <a:lnSpc>
                <a:spcPct val="130100"/>
              </a:lnSpc>
              <a:spcBef>
                <a:spcPts val="181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dirty="0">
                <a:latin typeface="Segoe UI"/>
                <a:cs typeface="Segoe UI"/>
              </a:rPr>
              <a:t>Communication</a:t>
            </a:r>
            <a:r>
              <a:rPr sz="2200" b="1" spc="2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2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</a:t>
            </a:r>
            <a:r>
              <a:rPr sz="2200" b="1" spc="2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relayed</a:t>
            </a:r>
            <a:r>
              <a:rPr sz="2200" b="1" spc="2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through</a:t>
            </a:r>
            <a:r>
              <a:rPr sz="2200" b="1" spc="2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nodes</a:t>
            </a:r>
            <a:r>
              <a:rPr sz="2200" b="1" spc="2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</a:t>
            </a:r>
            <a:r>
              <a:rPr sz="2200" b="1" spc="2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or</a:t>
            </a:r>
            <a:r>
              <a:rPr sz="2200" b="1" spc="2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C.</a:t>
            </a:r>
            <a:r>
              <a:rPr sz="2200" b="1" spc="2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Node</a:t>
            </a:r>
            <a:r>
              <a:rPr sz="2200" b="1" spc="2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</a:t>
            </a:r>
            <a:r>
              <a:rPr sz="2200" b="1" spc="2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may</a:t>
            </a:r>
            <a:r>
              <a:rPr sz="2200" b="1" spc="2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</a:t>
            </a:r>
            <a:r>
              <a:rPr sz="2200" b="1" spc="2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used</a:t>
            </a:r>
            <a:r>
              <a:rPr sz="2200" b="1" spc="254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as</a:t>
            </a:r>
            <a:r>
              <a:rPr sz="2200" b="1" spc="265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the 	</a:t>
            </a:r>
            <a:r>
              <a:rPr sz="2200" b="1" dirty="0">
                <a:latin typeface="Segoe UI"/>
                <a:cs typeface="Segoe UI"/>
              </a:rPr>
              <a:t>primary</a:t>
            </a:r>
            <a:r>
              <a:rPr sz="2200" b="1" spc="6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relay.</a:t>
            </a:r>
            <a:endParaRPr sz="22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600"/>
              </a:spcBef>
              <a:buFont typeface="Wingdings"/>
              <a:buChar char=""/>
              <a:tabLst>
                <a:tab pos="354965" algn="l"/>
              </a:tabLst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loss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node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does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not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prevent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communication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between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nodes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D.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610"/>
              </a:spcBef>
              <a:buFont typeface="Wingdings"/>
              <a:buChar char=""/>
              <a:tabLst>
                <a:tab pos="355600" algn="l"/>
                <a:tab pos="1213485" algn="l"/>
              </a:tabLst>
            </a:pPr>
            <a:r>
              <a:rPr sz="2200" b="1" spc="-10" dirty="0">
                <a:latin typeface="Segoe UI"/>
                <a:cs typeface="Segoe UI"/>
              </a:rPr>
              <a:t>Here,</a:t>
            </a:r>
            <a:r>
              <a:rPr sz="2200" b="1" dirty="0">
                <a:latin typeface="Segoe UI"/>
                <a:cs typeface="Segoe UI"/>
              </a:rPr>
              <a:t>	communication</a:t>
            </a:r>
            <a:r>
              <a:rPr sz="2200" b="1" spc="-1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rerouted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through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another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node,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node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C.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330" y="1496059"/>
            <a:ext cx="720280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latin typeface="Segoe UI"/>
                <a:cs typeface="Segoe UI"/>
              </a:rPr>
              <a:t>Access</a:t>
            </a:r>
            <a:r>
              <a:rPr sz="2900" b="1" spc="-5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Network</a:t>
            </a:r>
            <a:r>
              <a:rPr sz="2900" b="1" spc="-5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Sublayer:</a:t>
            </a:r>
            <a:r>
              <a:rPr sz="2900" b="1" spc="-1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Mesh</a:t>
            </a:r>
            <a:r>
              <a:rPr sz="2900" b="1" spc="-20" dirty="0">
                <a:latin typeface="Segoe UI"/>
                <a:cs typeface="Segoe UI"/>
              </a:rPr>
              <a:t> </a:t>
            </a:r>
            <a:r>
              <a:rPr sz="2900" b="1" spc="-45" dirty="0">
                <a:latin typeface="Segoe UI"/>
                <a:cs typeface="Segoe UI"/>
              </a:rPr>
              <a:t>Topology</a:t>
            </a:r>
            <a:endParaRPr sz="29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7323" y="2444495"/>
            <a:ext cx="5926582" cy="401551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133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762" y="1496059"/>
            <a:ext cx="11333480" cy="4581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latin typeface="Segoe UI"/>
                <a:cs typeface="Segoe UI"/>
              </a:rPr>
              <a:t>Access</a:t>
            </a:r>
            <a:r>
              <a:rPr sz="2900" b="1" spc="-5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Network</a:t>
            </a:r>
            <a:r>
              <a:rPr sz="2900" b="1" spc="-5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Sublayer:</a:t>
            </a:r>
            <a:r>
              <a:rPr sz="2900" b="1" spc="-1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Mesh</a:t>
            </a:r>
            <a:r>
              <a:rPr sz="2900" b="1" spc="-20" dirty="0">
                <a:latin typeface="Segoe UI"/>
                <a:cs typeface="Segoe UI"/>
              </a:rPr>
              <a:t> </a:t>
            </a:r>
            <a:r>
              <a:rPr sz="2900" b="1" spc="-10" dirty="0">
                <a:latin typeface="Segoe UI"/>
                <a:cs typeface="Segoe UI"/>
              </a:rPr>
              <a:t>Topology</a:t>
            </a:r>
            <a:endParaRPr sz="2900" dirty="0">
              <a:latin typeface="Segoe UI"/>
              <a:cs typeface="Segoe UI"/>
            </a:endParaRPr>
          </a:p>
          <a:p>
            <a:pPr marL="725805" marR="5080" indent="-342900">
              <a:lnSpc>
                <a:spcPct val="100000"/>
              </a:lnSpc>
              <a:spcBef>
                <a:spcPts val="3220"/>
              </a:spcBef>
              <a:buFont typeface="Wingdings"/>
              <a:buChar char=""/>
              <a:tabLst>
                <a:tab pos="725805" algn="l"/>
              </a:tabLst>
            </a:pPr>
            <a:r>
              <a:rPr sz="2200" b="1" dirty="0">
                <a:latin typeface="Segoe UI"/>
                <a:cs typeface="Segoe UI"/>
              </a:rPr>
              <a:t>Figure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shows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partial</a:t>
            </a:r>
            <a:r>
              <a:rPr sz="2200" b="1" spc="-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mesh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spc="-30" dirty="0">
                <a:latin typeface="Segoe UI"/>
                <a:cs typeface="Segoe UI"/>
              </a:rPr>
              <a:t>topology,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where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node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communicate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with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more </a:t>
            </a:r>
            <a:r>
              <a:rPr sz="2200" b="1" dirty="0">
                <a:latin typeface="Segoe UI"/>
                <a:cs typeface="Segoe UI"/>
              </a:rPr>
              <a:t>than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one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other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node,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but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not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all nodes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communicate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directly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with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all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other nodes.</a:t>
            </a:r>
            <a:endParaRPr sz="2200" dirty="0">
              <a:latin typeface="Segoe UI"/>
              <a:cs typeface="Segoe UI"/>
            </a:endParaRPr>
          </a:p>
          <a:p>
            <a:pPr marL="725170" indent="-342265">
              <a:lnSpc>
                <a:spcPct val="100000"/>
              </a:lnSpc>
              <a:spcBef>
                <a:spcPts val="1805"/>
              </a:spcBef>
              <a:buFont typeface="Wingdings"/>
              <a:buChar char=""/>
              <a:tabLst>
                <a:tab pos="725170" algn="l"/>
              </a:tabLst>
            </a:pP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full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mesh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topology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each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node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communicates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with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each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other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node.</a:t>
            </a:r>
            <a:endParaRPr sz="2200" dirty="0">
              <a:latin typeface="Segoe UI"/>
              <a:cs typeface="Segoe UI"/>
            </a:endParaRPr>
          </a:p>
          <a:p>
            <a:pPr marL="725805" marR="629920" indent="-342900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725805" algn="l"/>
              </a:tabLst>
            </a:pP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topology</a:t>
            </a:r>
            <a:r>
              <a:rPr sz="2200" b="1" spc="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shown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Figure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2,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which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has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17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nodes,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full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mesh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structure </a:t>
            </a:r>
            <a:r>
              <a:rPr sz="2200" b="1" dirty="0">
                <a:latin typeface="Segoe UI"/>
                <a:cs typeface="Segoe UI"/>
              </a:rPr>
              <a:t>would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mean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that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each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node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would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have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16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connections</a:t>
            </a:r>
            <a:r>
              <a:rPr sz="2200" b="1" spc="-1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(one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each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other node).</a:t>
            </a:r>
            <a:endParaRPr sz="2200" dirty="0">
              <a:latin typeface="Segoe UI"/>
              <a:cs typeface="Segoe UI"/>
            </a:endParaRPr>
          </a:p>
          <a:p>
            <a:pPr marL="724535" marR="853440" indent="-342265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737870" algn="l"/>
              </a:tabLst>
            </a:pPr>
            <a:r>
              <a:rPr sz="2200" b="1" dirty="0">
                <a:latin typeface="Segoe UI"/>
                <a:cs typeface="Segoe UI"/>
              </a:rPr>
              <a:t>Full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mesh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structures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are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computationally</a:t>
            </a:r>
            <a:r>
              <a:rPr sz="2200" b="1" dirty="0">
                <a:latin typeface="Segoe UI"/>
                <a:cs typeface="Segoe UI"/>
              </a:rPr>
              <a:t> expensive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(as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each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node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needs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to 	</a:t>
            </a:r>
            <a:r>
              <a:rPr sz="2200" b="1" dirty="0">
                <a:latin typeface="Segoe UI"/>
                <a:cs typeface="Segoe UI"/>
              </a:rPr>
              <a:t>maintain</a:t>
            </a:r>
            <a:r>
              <a:rPr sz="2200" b="1" spc="-1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connection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each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other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node).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24686"/>
            <a:ext cx="11640820" cy="4559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Segoe UI"/>
                <a:cs typeface="Segoe UI"/>
              </a:rPr>
              <a:t>Gateways</a:t>
            </a:r>
            <a:r>
              <a:rPr sz="2500" spc="-13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and</a:t>
            </a:r>
            <a:r>
              <a:rPr sz="2500" spc="-12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Backhaul</a:t>
            </a:r>
            <a:r>
              <a:rPr sz="2500" spc="-70" dirty="0">
                <a:latin typeface="Segoe UI"/>
                <a:cs typeface="Segoe UI"/>
              </a:rPr>
              <a:t> </a:t>
            </a:r>
            <a:r>
              <a:rPr sz="2500" spc="-10" dirty="0">
                <a:latin typeface="Segoe UI"/>
                <a:cs typeface="Segoe UI"/>
              </a:rPr>
              <a:t>Sublayer:</a:t>
            </a:r>
            <a:endParaRPr sz="2500" dirty="0">
              <a:latin typeface="Segoe UI"/>
              <a:cs typeface="Segoe UI"/>
            </a:endParaRPr>
          </a:p>
          <a:p>
            <a:pPr marL="468630" marR="8890" indent="-456565" algn="just">
              <a:lnSpc>
                <a:spcPct val="130000"/>
              </a:lnSpc>
              <a:spcBef>
                <a:spcPts val="1395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b="1" dirty="0">
                <a:latin typeface="Segoe UI"/>
                <a:cs typeface="Segoe UI"/>
              </a:rPr>
              <a:t>Data</a:t>
            </a:r>
            <a:r>
              <a:rPr sz="2500" b="1" spc="3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collected</a:t>
            </a:r>
            <a:r>
              <a:rPr sz="2500" b="1" spc="5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from</a:t>
            </a:r>
            <a:r>
              <a:rPr sz="2500" b="1" spc="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5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smart</a:t>
            </a:r>
            <a:r>
              <a:rPr sz="2500" b="1" spc="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object</a:t>
            </a:r>
            <a:r>
              <a:rPr sz="2500" b="1" spc="3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may</a:t>
            </a:r>
            <a:r>
              <a:rPr sz="2500" b="1" spc="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need</a:t>
            </a:r>
            <a:r>
              <a:rPr sz="2500" b="1" spc="5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be</a:t>
            </a:r>
            <a:r>
              <a:rPr sz="2500" b="1" spc="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forwarded</a:t>
            </a:r>
            <a:r>
              <a:rPr sz="2500" b="1" spc="7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3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5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central 	</a:t>
            </a:r>
            <a:r>
              <a:rPr sz="2500" b="1" dirty="0">
                <a:latin typeface="Segoe UI"/>
                <a:cs typeface="Segoe UI"/>
              </a:rPr>
              <a:t>station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where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data</a:t>
            </a:r>
            <a:r>
              <a:rPr sz="2500" b="1" spc="-5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is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processed.</a:t>
            </a:r>
            <a:endParaRPr sz="2500" b="1" dirty="0">
              <a:latin typeface="Segoe UI"/>
              <a:cs typeface="Segoe UI"/>
            </a:endParaRPr>
          </a:p>
          <a:p>
            <a:pPr marL="468630" marR="5080" indent="-456565" algn="just">
              <a:lnSpc>
                <a:spcPct val="130000"/>
              </a:lnSpc>
              <a:spcBef>
                <a:spcPts val="1800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dirty="0">
                <a:latin typeface="Segoe UI"/>
                <a:cs typeface="Segoe UI"/>
              </a:rPr>
              <a:t>As</a:t>
            </a:r>
            <a:r>
              <a:rPr sz="2500" spc="14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this</a:t>
            </a:r>
            <a:r>
              <a:rPr sz="2500" spc="13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station</a:t>
            </a:r>
            <a:r>
              <a:rPr sz="2500" spc="13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is</a:t>
            </a:r>
            <a:r>
              <a:rPr sz="2500" spc="13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often</a:t>
            </a:r>
            <a:r>
              <a:rPr sz="2500" spc="14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in</a:t>
            </a:r>
            <a:r>
              <a:rPr sz="2500" spc="14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a</a:t>
            </a:r>
            <a:r>
              <a:rPr sz="2500" spc="14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different</a:t>
            </a:r>
            <a:r>
              <a:rPr sz="2500" spc="14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location</a:t>
            </a:r>
            <a:r>
              <a:rPr sz="2500" spc="14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from</a:t>
            </a:r>
            <a:r>
              <a:rPr sz="2500" spc="1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the</a:t>
            </a:r>
            <a:r>
              <a:rPr sz="2500" spc="14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smart</a:t>
            </a:r>
            <a:r>
              <a:rPr sz="2500" spc="1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object,</a:t>
            </a:r>
            <a:r>
              <a:rPr sz="2500" spc="130" dirty="0">
                <a:latin typeface="Segoe UI"/>
                <a:cs typeface="Segoe UI"/>
              </a:rPr>
              <a:t> </a:t>
            </a:r>
            <a:r>
              <a:rPr sz="2500" spc="-20" dirty="0">
                <a:latin typeface="Segoe UI"/>
                <a:cs typeface="Segoe UI"/>
              </a:rPr>
              <a:t>data 	</a:t>
            </a:r>
            <a:r>
              <a:rPr sz="2500" dirty="0">
                <a:latin typeface="Segoe UI"/>
                <a:cs typeface="Segoe UI"/>
              </a:rPr>
              <a:t>directly</a:t>
            </a:r>
            <a:r>
              <a:rPr sz="2500" spc="19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received</a:t>
            </a:r>
            <a:r>
              <a:rPr sz="2500" spc="19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from</a:t>
            </a:r>
            <a:r>
              <a:rPr sz="2500" spc="1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the</a:t>
            </a:r>
            <a:r>
              <a:rPr sz="2500" spc="1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sensor</a:t>
            </a:r>
            <a:r>
              <a:rPr sz="2500" spc="19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through</a:t>
            </a:r>
            <a:r>
              <a:rPr sz="2500" spc="16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an</a:t>
            </a:r>
            <a:r>
              <a:rPr sz="2500" spc="19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access</a:t>
            </a:r>
            <a:r>
              <a:rPr sz="2500" spc="19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technology</a:t>
            </a:r>
            <a:r>
              <a:rPr sz="2500" spc="509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needs</a:t>
            </a:r>
            <a:r>
              <a:rPr sz="2500" spc="195" dirty="0">
                <a:latin typeface="Segoe UI"/>
                <a:cs typeface="Segoe UI"/>
              </a:rPr>
              <a:t> </a:t>
            </a:r>
            <a:r>
              <a:rPr sz="2500" spc="-25" dirty="0">
                <a:latin typeface="Segoe UI"/>
                <a:cs typeface="Segoe UI"/>
              </a:rPr>
              <a:t>to 	</a:t>
            </a:r>
            <a:r>
              <a:rPr sz="2500" dirty="0">
                <a:latin typeface="Segoe UI"/>
                <a:cs typeface="Segoe UI"/>
              </a:rPr>
              <a:t>be</a:t>
            </a:r>
            <a:r>
              <a:rPr sz="2500" spc="28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forwarded</a:t>
            </a:r>
            <a:r>
              <a:rPr sz="2500" spc="29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to</a:t>
            </a:r>
            <a:r>
              <a:rPr sz="2500" spc="2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another</a:t>
            </a:r>
            <a:r>
              <a:rPr sz="2500" spc="2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medium</a:t>
            </a:r>
            <a:r>
              <a:rPr sz="2500" spc="29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(the</a:t>
            </a:r>
            <a:r>
              <a:rPr sz="2500" spc="26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backhaul)</a:t>
            </a:r>
            <a:r>
              <a:rPr sz="2500" spc="2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and</a:t>
            </a:r>
            <a:r>
              <a:rPr sz="2500" spc="28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transported</a:t>
            </a:r>
            <a:r>
              <a:rPr sz="2500" spc="30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to</a:t>
            </a:r>
            <a:r>
              <a:rPr sz="2500" spc="275" dirty="0">
                <a:latin typeface="Segoe UI"/>
                <a:cs typeface="Segoe UI"/>
              </a:rPr>
              <a:t> </a:t>
            </a:r>
            <a:r>
              <a:rPr sz="2500" spc="-25" dirty="0">
                <a:latin typeface="Segoe UI"/>
                <a:cs typeface="Segoe UI"/>
              </a:rPr>
              <a:t>the 	</a:t>
            </a:r>
            <a:r>
              <a:rPr sz="2500" dirty="0">
                <a:latin typeface="Segoe UI"/>
                <a:cs typeface="Segoe UI"/>
              </a:rPr>
              <a:t>central</a:t>
            </a:r>
            <a:r>
              <a:rPr sz="2500" spc="-110" dirty="0">
                <a:latin typeface="Segoe UI"/>
                <a:cs typeface="Segoe UI"/>
              </a:rPr>
              <a:t> </a:t>
            </a:r>
            <a:r>
              <a:rPr sz="2500" spc="-10" dirty="0">
                <a:latin typeface="Segoe UI"/>
                <a:cs typeface="Segoe UI"/>
              </a:rPr>
              <a:t>station.</a:t>
            </a:r>
            <a:endParaRPr sz="25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3110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gateway</a:t>
            </a:r>
            <a:r>
              <a:rPr sz="2500" b="1" spc="-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is</a:t>
            </a:r>
            <a:r>
              <a:rPr sz="2500" b="1" spc="-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in</a:t>
            </a:r>
            <a:r>
              <a:rPr sz="2500" b="1" spc="-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charge</a:t>
            </a:r>
            <a:r>
              <a:rPr sz="2500" b="1" spc="-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-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this</a:t>
            </a:r>
            <a:r>
              <a:rPr sz="2500" b="1" spc="-60" dirty="0">
                <a:latin typeface="Segoe UI"/>
                <a:cs typeface="Segoe UI"/>
              </a:rPr>
              <a:t> </a:t>
            </a:r>
            <a:r>
              <a:rPr sz="2500" b="1" spc="-25" dirty="0">
                <a:latin typeface="Segoe UI"/>
                <a:cs typeface="Segoe UI"/>
              </a:rPr>
              <a:t>inter-</a:t>
            </a:r>
            <a:r>
              <a:rPr sz="2500" b="1" dirty="0">
                <a:latin typeface="Segoe UI"/>
                <a:cs typeface="Segoe UI"/>
              </a:rPr>
              <a:t>medium</a:t>
            </a:r>
            <a:r>
              <a:rPr sz="2500" b="1" spc="-8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communication.</a:t>
            </a:r>
            <a:endParaRPr sz="2500" b="1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13763"/>
            <a:ext cx="11632565" cy="4351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UI"/>
                <a:cs typeface="Segoe UI"/>
              </a:rPr>
              <a:t>Gateways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Backhaul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Sublayer:</a:t>
            </a:r>
            <a:endParaRPr sz="20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330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dirty="0">
                <a:latin typeface="Segoe UI"/>
                <a:cs typeface="Segoe UI"/>
              </a:rPr>
              <a:t>In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most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cases,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smart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objects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static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mobile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within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limited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area.</a:t>
            </a:r>
            <a:endParaRPr sz="20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315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gateway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often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static.</a:t>
            </a:r>
            <a:endParaRPr sz="20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320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spc="-60" dirty="0">
                <a:latin typeface="Segoe UI"/>
                <a:cs typeface="Segoe UI"/>
              </a:rPr>
              <a:t>However,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some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technologies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do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not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apply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model.</a:t>
            </a:r>
            <a:endParaRPr sz="2000" dirty="0">
              <a:latin typeface="Segoe UI"/>
              <a:cs typeface="Segoe UI"/>
            </a:endParaRPr>
          </a:p>
          <a:p>
            <a:pPr marL="469900" marR="5080" indent="-457834">
              <a:lnSpc>
                <a:spcPct val="130000"/>
              </a:lnSpc>
              <a:spcBef>
                <a:spcPts val="1475"/>
              </a:spcBef>
              <a:buFont typeface="Wingdings"/>
              <a:buChar char=""/>
              <a:tabLst>
                <a:tab pos="469900" algn="l"/>
                <a:tab pos="992505" algn="l"/>
                <a:tab pos="2208530" algn="l"/>
                <a:tab pos="3516629" algn="l"/>
                <a:tab pos="5067935" algn="l"/>
                <a:tab pos="7065009" algn="l"/>
                <a:tab pos="8037195" algn="l"/>
                <a:tab pos="8919845" algn="l"/>
                <a:tab pos="11170920" algn="l"/>
              </a:tabLst>
            </a:pPr>
            <a:r>
              <a:rPr sz="2000" spc="-25" dirty="0">
                <a:latin typeface="Segoe UI"/>
                <a:cs typeface="Segoe UI"/>
              </a:rPr>
              <a:t>For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example,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dedicated</a:t>
            </a:r>
            <a:r>
              <a:rPr sz="2000" dirty="0">
                <a:latin typeface="Segoe UI"/>
                <a:cs typeface="Segoe UI"/>
              </a:rPr>
              <a:t>	short-</a:t>
            </a:r>
            <a:r>
              <a:rPr sz="2000" spc="-10" dirty="0">
                <a:latin typeface="Segoe UI"/>
                <a:cs typeface="Segoe UI"/>
              </a:rPr>
              <a:t>range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communication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(DSRC)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allows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vehicle-</a:t>
            </a:r>
            <a:r>
              <a:rPr sz="2000" spc="-20" dirty="0">
                <a:latin typeface="Segoe UI"/>
                <a:cs typeface="Segoe UI"/>
              </a:rPr>
              <a:t>to-</a:t>
            </a:r>
            <a:r>
              <a:rPr sz="2000" spc="-10" dirty="0">
                <a:latin typeface="Segoe UI"/>
                <a:cs typeface="Segoe UI"/>
              </a:rPr>
              <a:t>vehicle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and </a:t>
            </a:r>
            <a:r>
              <a:rPr sz="2000" spc="-20" dirty="0">
                <a:latin typeface="Segoe UI"/>
                <a:cs typeface="Segoe UI"/>
              </a:rPr>
              <a:t>vehicle-</a:t>
            </a:r>
            <a:r>
              <a:rPr sz="2000" spc="-25" dirty="0">
                <a:latin typeface="Segoe UI"/>
                <a:cs typeface="Segoe UI"/>
              </a:rPr>
              <a:t>to-</a:t>
            </a:r>
            <a:r>
              <a:rPr sz="2000" spc="-10" dirty="0">
                <a:latin typeface="Segoe UI"/>
                <a:cs typeface="Segoe UI"/>
              </a:rPr>
              <a:t>infrastructure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communication.</a:t>
            </a:r>
            <a:endParaRPr sz="20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655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dirty="0">
                <a:latin typeface="Segoe UI"/>
                <a:cs typeface="Segoe UI"/>
              </a:rPr>
              <a:t>In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model,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smart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45" dirty="0">
                <a:latin typeface="Segoe UI"/>
                <a:cs typeface="Segoe UI"/>
              </a:rPr>
              <a:t>object‘s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position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relative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gateway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static.</a:t>
            </a:r>
            <a:endParaRPr sz="20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315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car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includes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sensors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gateway.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04295" y="6427723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137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330" y="1424686"/>
            <a:ext cx="11641455" cy="4507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Segoe UI"/>
                <a:cs typeface="Segoe UI"/>
              </a:rPr>
              <a:t>Gateways</a:t>
            </a:r>
            <a:r>
              <a:rPr sz="2500" spc="-13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and</a:t>
            </a:r>
            <a:r>
              <a:rPr sz="2500" spc="-12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Backhaul</a:t>
            </a:r>
            <a:r>
              <a:rPr sz="2500" spc="-70" dirty="0">
                <a:latin typeface="Segoe UI"/>
                <a:cs typeface="Segoe UI"/>
              </a:rPr>
              <a:t> </a:t>
            </a:r>
            <a:r>
              <a:rPr sz="2500" spc="-10" dirty="0">
                <a:latin typeface="Segoe UI"/>
                <a:cs typeface="Segoe UI"/>
              </a:rPr>
              <a:t>Sublayer:</a:t>
            </a:r>
            <a:endParaRPr sz="2500" dirty="0">
              <a:latin typeface="Segoe UI"/>
              <a:cs typeface="Segoe UI"/>
            </a:endParaRPr>
          </a:p>
          <a:p>
            <a:pPr marL="468630" marR="7620" indent="-456565" algn="just">
              <a:lnSpc>
                <a:spcPct val="130000"/>
              </a:lnSpc>
              <a:spcBef>
                <a:spcPts val="1395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dirty="0">
                <a:latin typeface="Segoe UI"/>
                <a:cs typeface="Segoe UI"/>
              </a:rPr>
              <a:t>Communication</a:t>
            </a:r>
            <a:r>
              <a:rPr sz="2500" spc="18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between</a:t>
            </a:r>
            <a:r>
              <a:rPr sz="2500" spc="18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the</a:t>
            </a:r>
            <a:r>
              <a:rPr sz="2500" spc="1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sensors</a:t>
            </a:r>
            <a:r>
              <a:rPr sz="2500" spc="19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and</a:t>
            </a:r>
            <a:r>
              <a:rPr sz="2500" spc="18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the</a:t>
            </a:r>
            <a:r>
              <a:rPr sz="2500" spc="1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gateway</a:t>
            </a:r>
            <a:r>
              <a:rPr sz="2500" spc="18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may</a:t>
            </a:r>
            <a:r>
              <a:rPr sz="2500" spc="18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involve</a:t>
            </a:r>
            <a:r>
              <a:rPr sz="2500" spc="155" dirty="0">
                <a:latin typeface="Segoe UI"/>
                <a:cs typeface="Segoe UI"/>
              </a:rPr>
              <a:t> </a:t>
            </a:r>
            <a:r>
              <a:rPr sz="2500" spc="-10" dirty="0">
                <a:latin typeface="Segoe UI"/>
                <a:cs typeface="Segoe UI"/>
              </a:rPr>
              <a:t>wired 	</a:t>
            </a:r>
            <a:r>
              <a:rPr sz="2500" dirty="0">
                <a:latin typeface="Segoe UI"/>
                <a:cs typeface="Segoe UI"/>
              </a:rPr>
              <a:t>or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wireless</a:t>
            </a:r>
            <a:r>
              <a:rPr sz="2500" spc="-105" dirty="0">
                <a:latin typeface="Segoe UI"/>
                <a:cs typeface="Segoe UI"/>
              </a:rPr>
              <a:t> </a:t>
            </a:r>
            <a:r>
              <a:rPr sz="2500" spc="-10" dirty="0">
                <a:latin typeface="Segoe UI"/>
                <a:cs typeface="Segoe UI"/>
              </a:rPr>
              <a:t>technologies.</a:t>
            </a:r>
            <a:endParaRPr sz="2500" dirty="0">
              <a:latin typeface="Segoe UI"/>
              <a:cs typeface="Segoe UI"/>
            </a:endParaRPr>
          </a:p>
          <a:p>
            <a:pPr marL="468630" marR="5080" indent="-456565" algn="just">
              <a:lnSpc>
                <a:spcPct val="130100"/>
              </a:lnSpc>
              <a:spcBef>
                <a:spcPts val="1795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dirty="0">
                <a:latin typeface="Segoe UI"/>
                <a:cs typeface="Segoe UI"/>
              </a:rPr>
              <a:t>Sensors</a:t>
            </a:r>
            <a:r>
              <a:rPr sz="2500" spc="26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may</a:t>
            </a:r>
            <a:r>
              <a:rPr sz="2500" spc="27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also</a:t>
            </a:r>
            <a:r>
              <a:rPr sz="2500" spc="254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be</a:t>
            </a:r>
            <a:r>
              <a:rPr sz="2500" spc="27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integrated</a:t>
            </a:r>
            <a:r>
              <a:rPr sz="2500" spc="27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into</a:t>
            </a:r>
            <a:r>
              <a:rPr sz="2500" spc="254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the</a:t>
            </a:r>
            <a:r>
              <a:rPr sz="2500" spc="26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road</a:t>
            </a:r>
            <a:r>
              <a:rPr sz="2500" spc="2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infrastructure</a:t>
            </a:r>
            <a:r>
              <a:rPr sz="2500" spc="26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and</a:t>
            </a:r>
            <a:r>
              <a:rPr sz="2500" spc="265" dirty="0">
                <a:latin typeface="Segoe UI"/>
                <a:cs typeface="Segoe UI"/>
              </a:rPr>
              <a:t> </a:t>
            </a:r>
            <a:r>
              <a:rPr sz="2500" spc="-10" dirty="0">
                <a:latin typeface="Segoe UI"/>
                <a:cs typeface="Segoe UI"/>
              </a:rPr>
              <a:t>connect 	</a:t>
            </a:r>
            <a:r>
              <a:rPr sz="2500" dirty="0">
                <a:latin typeface="Segoe UI"/>
                <a:cs typeface="Segoe UI"/>
              </a:rPr>
              <a:t>over</a:t>
            </a:r>
            <a:r>
              <a:rPr sz="2500" spc="-8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a</a:t>
            </a:r>
            <a:r>
              <a:rPr sz="2500" spc="-7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wired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or</a:t>
            </a:r>
            <a:r>
              <a:rPr sz="2500" spc="-7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wireless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spc="-10" dirty="0">
                <a:latin typeface="Segoe UI"/>
                <a:cs typeface="Segoe UI"/>
              </a:rPr>
              <a:t>technology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to</a:t>
            </a:r>
            <a:r>
              <a:rPr sz="2500" spc="-8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a</a:t>
            </a:r>
            <a:r>
              <a:rPr sz="2500" spc="-6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gateway</a:t>
            </a:r>
            <a:r>
              <a:rPr sz="2500" spc="-2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on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the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side</a:t>
            </a:r>
            <a:r>
              <a:rPr sz="2500" spc="-8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of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the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spc="-10" dirty="0">
                <a:latin typeface="Segoe UI"/>
                <a:cs typeface="Segoe UI"/>
              </a:rPr>
              <a:t>road.</a:t>
            </a:r>
            <a:endParaRPr sz="2500" dirty="0">
              <a:latin typeface="Segoe UI"/>
              <a:cs typeface="Segoe UI"/>
            </a:endParaRPr>
          </a:p>
          <a:p>
            <a:pPr marL="468630" marR="5715" indent="-456565" algn="just">
              <a:lnSpc>
                <a:spcPct val="130000"/>
              </a:lnSpc>
              <a:spcBef>
                <a:spcPts val="1800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dirty="0">
                <a:latin typeface="Segoe UI"/>
                <a:cs typeface="Segoe UI"/>
              </a:rPr>
              <a:t>A</a:t>
            </a:r>
            <a:r>
              <a:rPr sz="2500" spc="19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wireless</a:t>
            </a:r>
            <a:r>
              <a:rPr sz="2500" spc="19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technology</a:t>
            </a:r>
            <a:r>
              <a:rPr sz="2500" spc="19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(DSRC</a:t>
            </a:r>
            <a:r>
              <a:rPr sz="2500" spc="204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operates</a:t>
            </a:r>
            <a:r>
              <a:rPr sz="2500" spc="19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in</a:t>
            </a:r>
            <a:r>
              <a:rPr sz="2500" spc="20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the</a:t>
            </a:r>
            <a:r>
              <a:rPr sz="2500" spc="19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upper</a:t>
            </a:r>
            <a:r>
              <a:rPr sz="2500" spc="21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5</a:t>
            </a:r>
            <a:r>
              <a:rPr sz="2500" spc="204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GHz</a:t>
            </a:r>
            <a:r>
              <a:rPr sz="2500" spc="19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range)</a:t>
            </a:r>
            <a:r>
              <a:rPr sz="2500" spc="5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is</a:t>
            </a:r>
            <a:r>
              <a:rPr sz="2500" spc="195" dirty="0">
                <a:latin typeface="Segoe UI"/>
                <a:cs typeface="Segoe UI"/>
              </a:rPr>
              <a:t> </a:t>
            </a:r>
            <a:r>
              <a:rPr sz="2500" spc="-20" dirty="0">
                <a:latin typeface="Segoe UI"/>
                <a:cs typeface="Segoe UI"/>
              </a:rPr>
              <a:t>used 	</a:t>
            </a:r>
            <a:r>
              <a:rPr sz="2500" dirty="0">
                <a:latin typeface="Segoe UI"/>
                <a:cs typeface="Segoe UI"/>
              </a:rPr>
              <a:t>for</a:t>
            </a:r>
            <a:r>
              <a:rPr sz="2500" spc="295" dirty="0">
                <a:latin typeface="Segoe UI"/>
                <a:cs typeface="Segoe UI"/>
              </a:rPr>
              <a:t>  </a:t>
            </a:r>
            <a:r>
              <a:rPr sz="2500" dirty="0">
                <a:latin typeface="Segoe UI"/>
                <a:cs typeface="Segoe UI"/>
              </a:rPr>
              <a:t>backhaul</a:t>
            </a:r>
            <a:r>
              <a:rPr sz="2500" spc="300" dirty="0">
                <a:latin typeface="Segoe UI"/>
                <a:cs typeface="Segoe UI"/>
              </a:rPr>
              <a:t>  </a:t>
            </a:r>
            <a:r>
              <a:rPr sz="2500" dirty="0">
                <a:latin typeface="Segoe UI"/>
                <a:cs typeface="Segoe UI"/>
              </a:rPr>
              <a:t>communication,</a:t>
            </a:r>
            <a:r>
              <a:rPr sz="2500" spc="305" dirty="0">
                <a:latin typeface="Segoe UI"/>
                <a:cs typeface="Segoe UI"/>
              </a:rPr>
              <a:t>  </a:t>
            </a:r>
            <a:r>
              <a:rPr sz="2500" spc="-35" dirty="0">
                <a:latin typeface="Segoe UI"/>
                <a:cs typeface="Segoe UI"/>
              </a:rPr>
              <a:t>peer-</a:t>
            </a:r>
            <a:r>
              <a:rPr sz="2500" spc="-45" dirty="0">
                <a:latin typeface="Segoe UI"/>
                <a:cs typeface="Segoe UI"/>
              </a:rPr>
              <a:t>to-</a:t>
            </a:r>
            <a:r>
              <a:rPr sz="2500" dirty="0">
                <a:latin typeface="Segoe UI"/>
                <a:cs typeface="Segoe UI"/>
              </a:rPr>
              <a:t>peer,</a:t>
            </a:r>
            <a:r>
              <a:rPr sz="2500" spc="295" dirty="0">
                <a:latin typeface="Segoe UI"/>
                <a:cs typeface="Segoe UI"/>
              </a:rPr>
              <a:t>  </a:t>
            </a:r>
            <a:r>
              <a:rPr sz="2500" dirty="0">
                <a:latin typeface="Segoe UI"/>
                <a:cs typeface="Segoe UI"/>
              </a:rPr>
              <a:t>or</a:t>
            </a:r>
            <a:r>
              <a:rPr sz="2500" spc="305" dirty="0">
                <a:latin typeface="Segoe UI"/>
                <a:cs typeface="Segoe UI"/>
              </a:rPr>
              <a:t>  </a:t>
            </a:r>
            <a:r>
              <a:rPr sz="2500" dirty="0">
                <a:latin typeface="Segoe UI"/>
                <a:cs typeface="Segoe UI"/>
              </a:rPr>
              <a:t>mesh</a:t>
            </a:r>
            <a:r>
              <a:rPr sz="2500" spc="310" dirty="0">
                <a:latin typeface="Segoe UI"/>
                <a:cs typeface="Segoe UI"/>
              </a:rPr>
              <a:t>  </a:t>
            </a:r>
            <a:r>
              <a:rPr sz="2500" spc="-10" dirty="0">
                <a:latin typeface="Segoe UI"/>
                <a:cs typeface="Segoe UI"/>
              </a:rPr>
              <a:t>communication 	between</a:t>
            </a:r>
            <a:r>
              <a:rPr sz="2500" spc="-105" dirty="0">
                <a:latin typeface="Segoe UI"/>
                <a:cs typeface="Segoe UI"/>
              </a:rPr>
              <a:t> </a:t>
            </a:r>
            <a:r>
              <a:rPr sz="2500" spc="-10" dirty="0">
                <a:latin typeface="Segoe UI"/>
                <a:cs typeface="Segoe UI"/>
              </a:rPr>
              <a:t>vehicles.</a:t>
            </a:r>
            <a:endParaRPr sz="25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13763"/>
            <a:ext cx="11579860" cy="393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UI"/>
                <a:cs typeface="Segoe UI"/>
              </a:rPr>
              <a:t>Gateways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Backhaul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Sublayer:</a:t>
            </a:r>
            <a:endParaRPr sz="2000" dirty="0">
              <a:latin typeface="Segoe UI"/>
              <a:cs typeface="Segoe UI"/>
            </a:endParaRPr>
          </a:p>
          <a:p>
            <a:pPr marL="469900" marR="24765" indent="-457834">
              <a:lnSpc>
                <a:spcPct val="129000"/>
              </a:lnSpc>
              <a:spcBef>
                <a:spcPts val="1630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dirty="0">
                <a:latin typeface="Segoe UI"/>
                <a:cs typeface="Segoe UI"/>
              </a:rPr>
              <a:t>In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DSRC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case,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entire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lang="en-IN" sz="2000" spc="-185" dirty="0">
                <a:latin typeface="Segoe UI"/>
                <a:cs typeface="Segoe UI"/>
              </a:rPr>
              <a:t>s</a:t>
            </a:r>
            <a:r>
              <a:rPr sz="2000" spc="-185" dirty="0" err="1" smtClean="0">
                <a:latin typeface="Segoe UI"/>
                <a:cs typeface="Segoe UI"/>
              </a:rPr>
              <a:t>ensor</a:t>
            </a:r>
            <a:r>
              <a:rPr sz="2000" spc="30" dirty="0" smtClean="0">
                <a:latin typeface="Segoe UI"/>
                <a:cs typeface="Segoe UI"/>
              </a:rPr>
              <a:t> </a:t>
            </a:r>
            <a:r>
              <a:rPr sz="2000" spc="-20" dirty="0" smtClean="0">
                <a:latin typeface="Segoe UI"/>
                <a:cs typeface="Segoe UI"/>
              </a:rPr>
              <a:t>field </a:t>
            </a:r>
            <a:r>
              <a:rPr sz="2000" dirty="0">
                <a:latin typeface="Segoe UI"/>
                <a:cs typeface="Segoe UI"/>
              </a:rPr>
              <a:t>is moving along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30" dirty="0">
                <a:latin typeface="Segoe UI"/>
                <a:cs typeface="Segoe UI"/>
              </a:rPr>
              <a:t>gateway,</a:t>
            </a:r>
            <a:r>
              <a:rPr sz="2000" dirty="0">
                <a:latin typeface="Segoe UI"/>
                <a:cs typeface="Segoe UI"/>
              </a:rPr>
              <a:t> but the</a:t>
            </a:r>
            <a:r>
              <a:rPr sz="2000" spc="-10" dirty="0">
                <a:latin typeface="Segoe UI"/>
                <a:cs typeface="Segoe UI"/>
              </a:rPr>
              <a:t> general </a:t>
            </a:r>
            <a:r>
              <a:rPr sz="2000" dirty="0">
                <a:latin typeface="Segoe UI"/>
                <a:cs typeface="Segoe UI"/>
              </a:rPr>
              <a:t>principles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networking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remain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same.</a:t>
            </a:r>
            <a:endParaRPr sz="20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320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range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at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which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DSRC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can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communicate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limited.</a:t>
            </a:r>
            <a:endParaRPr sz="20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195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1" spc="-10" dirty="0">
                <a:latin typeface="Segoe UI"/>
                <a:cs typeface="Segoe UI"/>
              </a:rPr>
              <a:t>Similarly,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other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architectures,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 choice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 a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backhaul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technology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depends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</a:t>
            </a:r>
            <a:endParaRPr sz="2000" b="1" dirty="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distance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also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amount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needs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forwarded</a:t>
            </a:r>
            <a:r>
              <a:rPr sz="2000" spc="-10" dirty="0">
                <a:latin typeface="Segoe UI"/>
                <a:cs typeface="Segoe UI"/>
              </a:rPr>
              <a:t>.</a:t>
            </a:r>
            <a:endParaRPr sz="2000" dirty="0">
              <a:latin typeface="Segoe UI"/>
              <a:cs typeface="Segoe UI"/>
            </a:endParaRPr>
          </a:p>
          <a:p>
            <a:pPr marL="469900" marR="5080" indent="-457834">
              <a:lnSpc>
                <a:spcPct val="129099"/>
              </a:lnSpc>
              <a:spcBef>
                <a:spcPts val="1955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dirty="0">
                <a:latin typeface="Segoe UI"/>
                <a:cs typeface="Segoe UI"/>
              </a:rPr>
              <a:t>When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smart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spc="-40" dirty="0">
                <a:latin typeface="Segoe UI"/>
                <a:cs typeface="Segoe UI"/>
              </a:rPr>
              <a:t>object‘s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operation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controlled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from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local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site,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when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environment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stable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(for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example,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factory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 oil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gas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field),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Ethernet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can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used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backhaul.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89328"/>
            <a:ext cx="11632565" cy="475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Segoe UI"/>
                <a:cs typeface="Segoe UI"/>
              </a:rPr>
              <a:t>Gateways</a:t>
            </a:r>
            <a:r>
              <a:rPr sz="2700" spc="-10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and</a:t>
            </a:r>
            <a:r>
              <a:rPr sz="2700" spc="-4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Backhaul</a:t>
            </a:r>
            <a:r>
              <a:rPr sz="2700" spc="-65" dirty="0">
                <a:latin typeface="Segoe UI"/>
                <a:cs typeface="Segoe UI"/>
              </a:rPr>
              <a:t> </a:t>
            </a:r>
            <a:r>
              <a:rPr sz="2700" spc="-10" dirty="0">
                <a:latin typeface="Segoe UI"/>
                <a:cs typeface="Segoe UI"/>
              </a:rPr>
              <a:t>Sublayer:</a:t>
            </a:r>
            <a:endParaRPr sz="2700" dirty="0">
              <a:latin typeface="Segoe UI"/>
              <a:cs typeface="Segoe UI"/>
            </a:endParaRPr>
          </a:p>
          <a:p>
            <a:pPr marL="469900" marR="6350" indent="-457834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469900" algn="l"/>
                <a:tab pos="963294" algn="l"/>
                <a:tab pos="2520950" algn="l"/>
                <a:tab pos="3045460" algn="l"/>
                <a:tab pos="4717415" algn="l"/>
                <a:tab pos="7118350" algn="l"/>
                <a:tab pos="7900034" algn="l"/>
                <a:tab pos="9540240" algn="l"/>
                <a:tab pos="10535285" algn="l"/>
              </a:tabLst>
            </a:pPr>
            <a:r>
              <a:rPr sz="2700" spc="-25" dirty="0">
                <a:latin typeface="Segoe UI"/>
                <a:cs typeface="Segoe UI"/>
              </a:rPr>
              <a:t>In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unstable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5" dirty="0">
                <a:latin typeface="Segoe UI"/>
                <a:cs typeface="Segoe UI"/>
              </a:rPr>
              <a:t>or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changing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environments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0" dirty="0">
                <a:latin typeface="Segoe UI"/>
                <a:cs typeface="Segoe UI"/>
              </a:rPr>
              <a:t>(for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example,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0" dirty="0">
                <a:latin typeface="Segoe UI"/>
                <a:cs typeface="Segoe UI"/>
              </a:rPr>
              <a:t>open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mines) </a:t>
            </a:r>
            <a:r>
              <a:rPr sz="2700" dirty="0">
                <a:latin typeface="Segoe UI"/>
                <a:cs typeface="Segoe UI"/>
              </a:rPr>
              <a:t>where</a:t>
            </a:r>
            <a:r>
              <a:rPr sz="2700" spc="-5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cables</a:t>
            </a:r>
            <a:r>
              <a:rPr sz="2700" spc="-6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cannot</a:t>
            </a:r>
            <a:r>
              <a:rPr sz="2700" spc="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safely</a:t>
            </a:r>
            <a:r>
              <a:rPr sz="2700" spc="-5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be</a:t>
            </a:r>
            <a:r>
              <a:rPr sz="2700" spc="-4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run,</a:t>
            </a:r>
            <a:r>
              <a:rPr sz="2700" spc="-2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a</a:t>
            </a:r>
            <a:r>
              <a:rPr sz="2700" spc="-4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wireless</a:t>
            </a:r>
            <a:r>
              <a:rPr sz="2700" spc="-7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technology</a:t>
            </a:r>
            <a:r>
              <a:rPr sz="2700" spc="-9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is</a:t>
            </a:r>
            <a:r>
              <a:rPr sz="2700" spc="-40" dirty="0">
                <a:latin typeface="Segoe UI"/>
                <a:cs typeface="Segoe UI"/>
              </a:rPr>
              <a:t> </a:t>
            </a:r>
            <a:r>
              <a:rPr sz="2700" spc="-10" dirty="0">
                <a:latin typeface="Segoe UI"/>
                <a:cs typeface="Segoe UI"/>
              </a:rPr>
              <a:t>used.</a:t>
            </a:r>
            <a:endParaRPr sz="2700" dirty="0">
              <a:latin typeface="Segoe UI"/>
              <a:cs typeface="Segoe UI"/>
            </a:endParaRPr>
          </a:p>
          <a:p>
            <a:pPr marL="469900" marR="32384" indent="-457834">
              <a:lnSpc>
                <a:spcPct val="150000"/>
              </a:lnSpc>
              <a:spcBef>
                <a:spcPts val="1805"/>
              </a:spcBef>
              <a:buFont typeface="Wingdings"/>
              <a:buChar char=""/>
              <a:tabLst>
                <a:tab pos="469900" algn="l"/>
              </a:tabLst>
            </a:pPr>
            <a:r>
              <a:rPr sz="2700" spc="-10" dirty="0">
                <a:latin typeface="Segoe UI"/>
                <a:cs typeface="Segoe UI"/>
              </a:rPr>
              <a:t>Wi-</a:t>
            </a:r>
            <a:r>
              <a:rPr sz="2700" dirty="0">
                <a:latin typeface="Segoe UI"/>
                <a:cs typeface="Segoe UI"/>
              </a:rPr>
              <a:t>Fi</a:t>
            </a:r>
            <a:r>
              <a:rPr sz="2700" spc="13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is</a:t>
            </a:r>
            <a:r>
              <a:rPr sz="2700" spc="18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common</a:t>
            </a:r>
            <a:r>
              <a:rPr sz="2700" spc="16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in</a:t>
            </a:r>
            <a:r>
              <a:rPr sz="2700" spc="17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this</a:t>
            </a:r>
            <a:r>
              <a:rPr sz="2700" spc="17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case,</a:t>
            </a:r>
            <a:r>
              <a:rPr sz="2700" spc="21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often</a:t>
            </a:r>
            <a:r>
              <a:rPr sz="2700" spc="17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with</a:t>
            </a:r>
            <a:r>
              <a:rPr sz="2700" spc="15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multiple</a:t>
            </a:r>
            <a:r>
              <a:rPr sz="2700" spc="19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hops</a:t>
            </a:r>
            <a:r>
              <a:rPr sz="2700" spc="17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between</a:t>
            </a:r>
            <a:r>
              <a:rPr sz="2700" spc="155" dirty="0">
                <a:latin typeface="Segoe UI"/>
                <a:cs typeface="Segoe UI"/>
              </a:rPr>
              <a:t> </a:t>
            </a:r>
            <a:r>
              <a:rPr sz="2700" spc="-25" dirty="0">
                <a:latin typeface="Segoe UI"/>
                <a:cs typeface="Segoe UI"/>
              </a:rPr>
              <a:t>the </a:t>
            </a:r>
            <a:r>
              <a:rPr sz="2700" dirty="0">
                <a:latin typeface="Segoe UI"/>
                <a:cs typeface="Segoe UI"/>
              </a:rPr>
              <a:t>sensor</a:t>
            </a:r>
            <a:r>
              <a:rPr sz="2700" spc="-3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field</a:t>
            </a:r>
            <a:r>
              <a:rPr sz="2700" spc="-6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and</a:t>
            </a:r>
            <a:r>
              <a:rPr sz="2700" spc="-4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the</a:t>
            </a:r>
            <a:r>
              <a:rPr sz="2700" spc="-4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operation</a:t>
            </a:r>
            <a:r>
              <a:rPr sz="2700" spc="-90" dirty="0">
                <a:latin typeface="Segoe UI"/>
                <a:cs typeface="Segoe UI"/>
              </a:rPr>
              <a:t> </a:t>
            </a:r>
            <a:r>
              <a:rPr sz="2700" spc="-10" dirty="0">
                <a:latin typeface="Segoe UI"/>
                <a:cs typeface="Segoe UI"/>
              </a:rPr>
              <a:t>center.</a:t>
            </a:r>
            <a:endParaRPr sz="2700" dirty="0">
              <a:latin typeface="Segoe UI"/>
              <a:cs typeface="Segoe UI"/>
            </a:endParaRPr>
          </a:p>
          <a:p>
            <a:pPr marL="469900" marR="5080" indent="-457834">
              <a:lnSpc>
                <a:spcPct val="150000"/>
              </a:lnSpc>
              <a:spcBef>
                <a:spcPts val="1800"/>
              </a:spcBef>
              <a:buFont typeface="Wingdings"/>
              <a:buChar char=""/>
              <a:tabLst>
                <a:tab pos="469900" algn="l"/>
                <a:tab pos="1497330" algn="l"/>
                <a:tab pos="1902460" algn="l"/>
                <a:tab pos="2242185" algn="l"/>
                <a:tab pos="3821429" algn="l"/>
                <a:tab pos="5446395" algn="l"/>
                <a:tab pos="5944870" algn="l"/>
                <a:tab pos="6962775" algn="l"/>
                <a:tab pos="9632950" algn="l"/>
                <a:tab pos="11314430" algn="l"/>
              </a:tabLst>
            </a:pPr>
            <a:r>
              <a:rPr sz="2700" spc="-20" dirty="0">
                <a:latin typeface="Segoe UI"/>
                <a:cs typeface="Segoe UI"/>
              </a:rPr>
              <a:t>Mesh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5" dirty="0">
                <a:latin typeface="Segoe UI"/>
                <a:cs typeface="Segoe UI"/>
              </a:rPr>
              <a:t>is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50" dirty="0">
                <a:latin typeface="Segoe UI"/>
                <a:cs typeface="Segoe UI"/>
              </a:rPr>
              <a:t>a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common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topology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5" dirty="0">
                <a:latin typeface="Segoe UI"/>
                <a:cs typeface="Segoe UI"/>
              </a:rPr>
              <a:t>to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allow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communication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flexibility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5" dirty="0">
                <a:latin typeface="Segoe UI"/>
                <a:cs typeface="Segoe UI"/>
              </a:rPr>
              <a:t>in </a:t>
            </a:r>
            <a:r>
              <a:rPr sz="2700" dirty="0">
                <a:latin typeface="Segoe UI"/>
                <a:cs typeface="Segoe UI"/>
              </a:rPr>
              <a:t>this</a:t>
            </a:r>
            <a:r>
              <a:rPr sz="2700" spc="-8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type</a:t>
            </a:r>
            <a:r>
              <a:rPr sz="2700" spc="-7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of</a:t>
            </a:r>
            <a:r>
              <a:rPr sz="2700" spc="-7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dynamic</a:t>
            </a:r>
            <a:r>
              <a:rPr sz="2700" spc="-60" dirty="0">
                <a:latin typeface="Segoe UI"/>
                <a:cs typeface="Segoe UI"/>
              </a:rPr>
              <a:t> </a:t>
            </a:r>
            <a:r>
              <a:rPr sz="2700" spc="-10" dirty="0">
                <a:latin typeface="Segoe UI"/>
                <a:cs typeface="Segoe UI"/>
              </a:rPr>
              <a:t>environment.</a:t>
            </a:r>
            <a:endParaRPr sz="27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IoT</a:t>
            </a:r>
            <a:r>
              <a:rPr spc="-15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351915"/>
            <a:ext cx="407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Evolutionary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Phases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Internet</a:t>
            </a:r>
            <a:endParaRPr sz="180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9406" y="1892300"/>
          <a:ext cx="10551159" cy="378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5179"/>
                <a:gridCol w="7205980"/>
              </a:tblGrid>
              <a:tr h="36576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Internet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Phase: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Second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Phase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Networked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Economy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(Digitize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Business)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</a:tr>
              <a:tr h="3423920">
                <a:tc gridSpan="2">
                  <a:txBody>
                    <a:bodyPr/>
                    <a:lstStyle/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1015"/>
                        </a:spcBef>
                        <a:buFont typeface="Wingdings"/>
                        <a:buChar char=""/>
                        <a:tabLst>
                          <a:tab pos="377190" algn="l"/>
                        </a:tabLst>
                      </a:pPr>
                      <a:r>
                        <a:rPr sz="2000" b="1" spc="-10" dirty="0">
                          <a:latin typeface="Segoe UI"/>
                          <a:cs typeface="Segoe UI"/>
                        </a:rPr>
                        <a:t>E-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Commerce</a:t>
                      </a:r>
                      <a:r>
                        <a:rPr sz="2000" b="1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b="1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digitally</a:t>
                      </a:r>
                      <a:r>
                        <a:rPr sz="2000" b="1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connected</a:t>
                      </a:r>
                      <a:r>
                        <a:rPr sz="2000" b="1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supply</a:t>
                      </a:r>
                      <a:r>
                        <a:rPr sz="2000" b="1" spc="-1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chains</a:t>
                      </a:r>
                      <a:r>
                        <a:rPr sz="2000" b="1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become</a:t>
                      </a:r>
                      <a:r>
                        <a:rPr sz="2000" b="1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2000" b="1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rage.</a:t>
                      </a:r>
                      <a:endParaRPr sz="2000">
                        <a:latin typeface="Segoe UI"/>
                        <a:cs typeface="Segoe U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Wingdings"/>
                        <a:buChar char=""/>
                        <a:tabLst>
                          <a:tab pos="377190" algn="l"/>
                        </a:tabLst>
                      </a:pPr>
                      <a:r>
                        <a:rPr sz="2000" b="1" dirty="0">
                          <a:latin typeface="Segoe UI"/>
                          <a:cs typeface="Segoe UI"/>
                        </a:rPr>
                        <a:t>Caused</a:t>
                      </a:r>
                      <a:r>
                        <a:rPr sz="2000" b="1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one</a:t>
                      </a:r>
                      <a:r>
                        <a:rPr sz="2000" b="1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2000" b="1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2000" b="1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major</a:t>
                      </a:r>
                      <a:r>
                        <a:rPr sz="2000" b="1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disruptions</a:t>
                      </a:r>
                      <a:r>
                        <a:rPr sz="2000" b="1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2000" b="1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2000" b="1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past</a:t>
                      </a:r>
                      <a:r>
                        <a:rPr sz="2000" b="1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100</a:t>
                      </a:r>
                      <a:r>
                        <a:rPr sz="2000" b="1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years..</a:t>
                      </a:r>
                      <a:endParaRPr sz="2000">
                        <a:latin typeface="Segoe UI"/>
                        <a:cs typeface="Segoe U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Wingdings"/>
                        <a:buChar char=""/>
                        <a:tabLst>
                          <a:tab pos="377190" algn="l"/>
                        </a:tabLst>
                      </a:pPr>
                      <a:r>
                        <a:rPr sz="2000" b="1" spc="-10" dirty="0">
                          <a:latin typeface="Segoe UI"/>
                          <a:cs typeface="Segoe UI"/>
                        </a:rPr>
                        <a:t>Vendors</a:t>
                      </a:r>
                      <a:r>
                        <a:rPr sz="2000" b="1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b="1" spc="-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suppliers</a:t>
                      </a:r>
                      <a:r>
                        <a:rPr sz="2000" b="1" spc="-1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became</a:t>
                      </a:r>
                      <a:r>
                        <a:rPr sz="2000" b="1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closely</a:t>
                      </a:r>
                      <a:r>
                        <a:rPr sz="2000" b="1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interlinked</a:t>
                      </a:r>
                      <a:r>
                        <a:rPr sz="2000" b="1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with</a:t>
                      </a:r>
                      <a:r>
                        <a:rPr sz="2000" b="1" spc="-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producers.</a:t>
                      </a:r>
                      <a:endParaRPr sz="2000">
                        <a:latin typeface="Segoe UI"/>
                        <a:cs typeface="Segoe U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Wingdings"/>
                        <a:buChar char=""/>
                        <a:tabLst>
                          <a:tab pos="377190" algn="l"/>
                        </a:tabLst>
                      </a:pPr>
                      <a:r>
                        <a:rPr sz="2000" b="1" dirty="0">
                          <a:latin typeface="Segoe UI"/>
                          <a:cs typeface="Segoe UI"/>
                        </a:rPr>
                        <a:t>Online</a:t>
                      </a:r>
                      <a:r>
                        <a:rPr sz="2000" b="1" spc="-1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Shopping</a:t>
                      </a:r>
                      <a:r>
                        <a:rPr sz="2000" b="1" spc="-1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experienced</a:t>
                      </a:r>
                      <a:r>
                        <a:rPr sz="2000" b="1" spc="-1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incredible</a:t>
                      </a:r>
                      <a:r>
                        <a:rPr sz="2000" b="1" spc="-11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growth</a:t>
                      </a:r>
                      <a:r>
                        <a:rPr sz="2000" b="1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50" dirty="0">
                          <a:latin typeface="Segoe UI"/>
                          <a:cs typeface="Segoe UI"/>
                        </a:rPr>
                        <a:t>.</a:t>
                      </a:r>
                      <a:endParaRPr sz="2000">
                        <a:latin typeface="Segoe UI"/>
                        <a:cs typeface="Segoe U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755"/>
                        </a:spcBef>
                        <a:buFont typeface="Wingdings"/>
                        <a:buChar char=""/>
                        <a:tabLst>
                          <a:tab pos="377190" algn="l"/>
                          <a:tab pos="1020444" algn="l"/>
                          <a:tab pos="2316480" algn="l"/>
                          <a:tab pos="3464560" algn="l"/>
                          <a:tab pos="4291965" algn="l"/>
                          <a:tab pos="5468620" algn="l"/>
                          <a:tab pos="7061200" algn="l"/>
                          <a:tab pos="7513955" algn="l"/>
                          <a:tab pos="8860155" algn="l"/>
                          <a:tab pos="10013315" algn="l"/>
                        </a:tabLst>
                      </a:pPr>
                      <a:r>
                        <a:rPr sz="2000" b="1" spc="-25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economy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become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0" dirty="0">
                          <a:latin typeface="Segoe UI"/>
                          <a:cs typeface="Segoe UI"/>
                        </a:rPr>
                        <a:t>more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digitally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intertwined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as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suppliers,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vendors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and</a:t>
                      </a:r>
                      <a:endParaRPr sz="2000">
                        <a:latin typeface="Segoe UI"/>
                        <a:cs typeface="Segoe UI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  <a:spcBef>
                          <a:spcPts val="1200"/>
                        </a:spcBef>
                        <a:tabLst>
                          <a:tab pos="2148840" algn="l"/>
                        </a:tabLst>
                      </a:pPr>
                      <a:r>
                        <a:rPr sz="2000" b="1" dirty="0">
                          <a:latin typeface="Segoe UI"/>
                          <a:cs typeface="Segoe UI"/>
                        </a:rPr>
                        <a:t>consumers</a:t>
                      </a:r>
                      <a:r>
                        <a:rPr sz="2000" b="1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all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became</a:t>
                      </a:r>
                      <a:r>
                        <a:rPr sz="2000" b="1" spc="-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more</a:t>
                      </a:r>
                      <a:r>
                        <a:rPr sz="2000" b="1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directly</a:t>
                      </a:r>
                      <a:r>
                        <a:rPr sz="2000" b="1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connected.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96059"/>
            <a:ext cx="11632565" cy="4424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Segoe UI"/>
                <a:cs typeface="Segoe UI"/>
              </a:rPr>
              <a:t>Gateways</a:t>
            </a:r>
            <a:r>
              <a:rPr sz="2900" spc="-9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and</a:t>
            </a:r>
            <a:r>
              <a:rPr sz="2900" spc="-6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Backhaul</a:t>
            </a:r>
            <a:r>
              <a:rPr sz="2900" spc="-55" dirty="0">
                <a:latin typeface="Segoe UI"/>
                <a:cs typeface="Segoe UI"/>
              </a:rPr>
              <a:t> </a:t>
            </a:r>
            <a:r>
              <a:rPr sz="2900" spc="-10" dirty="0">
                <a:latin typeface="Segoe UI"/>
                <a:cs typeface="Segoe UI"/>
              </a:rPr>
              <a:t>Sublayer:</a:t>
            </a:r>
            <a:endParaRPr sz="2900" dirty="0">
              <a:latin typeface="Segoe UI"/>
              <a:cs typeface="Segoe UI"/>
            </a:endParaRPr>
          </a:p>
          <a:p>
            <a:pPr marL="469900" marR="29845" indent="-457834">
              <a:lnSpc>
                <a:spcPct val="150000"/>
              </a:lnSpc>
              <a:spcBef>
                <a:spcPts val="1150"/>
              </a:spcBef>
              <a:buFont typeface="Wingdings"/>
              <a:buChar char=""/>
              <a:tabLst>
                <a:tab pos="469900" algn="l"/>
              </a:tabLst>
            </a:pPr>
            <a:r>
              <a:rPr sz="2900" dirty="0">
                <a:latin typeface="Segoe UI"/>
                <a:cs typeface="Segoe UI"/>
              </a:rPr>
              <a:t>Throughput</a:t>
            </a:r>
            <a:r>
              <a:rPr sz="2900" spc="229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decreases</a:t>
            </a:r>
            <a:r>
              <a:rPr sz="2900" spc="25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as</a:t>
            </a:r>
            <a:r>
              <a:rPr sz="2900" spc="275" dirty="0">
                <a:latin typeface="Segoe UI"/>
                <a:cs typeface="Segoe UI"/>
              </a:rPr>
              <a:t> </a:t>
            </a:r>
            <a:r>
              <a:rPr sz="2900" spc="-10" dirty="0">
                <a:latin typeface="Segoe UI"/>
                <a:cs typeface="Segoe UI"/>
              </a:rPr>
              <a:t>node-to-</a:t>
            </a:r>
            <a:r>
              <a:rPr sz="2900" dirty="0">
                <a:latin typeface="Segoe UI"/>
                <a:cs typeface="Segoe UI"/>
              </a:rPr>
              <a:t>node</a:t>
            </a:r>
            <a:r>
              <a:rPr sz="2900" spc="24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distance</a:t>
            </a:r>
            <a:r>
              <a:rPr sz="2900" spc="26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increases,</a:t>
            </a:r>
            <a:r>
              <a:rPr sz="2900" spc="260" dirty="0">
                <a:latin typeface="Segoe UI"/>
                <a:cs typeface="Segoe UI"/>
              </a:rPr>
              <a:t> </a:t>
            </a:r>
            <a:r>
              <a:rPr sz="2900" spc="-25" dirty="0">
                <a:latin typeface="Segoe UI"/>
                <a:cs typeface="Segoe UI"/>
              </a:rPr>
              <a:t>and </a:t>
            </a:r>
            <a:r>
              <a:rPr sz="2900" dirty="0">
                <a:latin typeface="Segoe UI"/>
                <a:cs typeface="Segoe UI"/>
              </a:rPr>
              <a:t>it</a:t>
            </a:r>
            <a:r>
              <a:rPr sz="2900" spc="-5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also</a:t>
            </a:r>
            <a:r>
              <a:rPr sz="2900" spc="-5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decreases</a:t>
            </a:r>
            <a:r>
              <a:rPr sz="2900" spc="-7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as</a:t>
            </a:r>
            <a:r>
              <a:rPr sz="2900" spc="-3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the</a:t>
            </a:r>
            <a:r>
              <a:rPr sz="2900" spc="-5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number</a:t>
            </a:r>
            <a:r>
              <a:rPr sz="2900" spc="-2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of</a:t>
            </a:r>
            <a:r>
              <a:rPr sz="2900" spc="-5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hops</a:t>
            </a:r>
            <a:r>
              <a:rPr sz="2900" spc="-50" dirty="0">
                <a:latin typeface="Segoe UI"/>
                <a:cs typeface="Segoe UI"/>
              </a:rPr>
              <a:t> </a:t>
            </a:r>
            <a:r>
              <a:rPr sz="2900" spc="-10" dirty="0">
                <a:latin typeface="Segoe UI"/>
                <a:cs typeface="Segoe UI"/>
              </a:rPr>
              <a:t>increases.</a:t>
            </a:r>
            <a:endParaRPr sz="2900" dirty="0">
              <a:latin typeface="Segoe UI"/>
              <a:cs typeface="Segoe UI"/>
            </a:endParaRPr>
          </a:p>
          <a:p>
            <a:pPr marL="469900" marR="5080" indent="-457834">
              <a:lnSpc>
                <a:spcPct val="150000"/>
              </a:lnSpc>
              <a:spcBef>
                <a:spcPts val="1805"/>
              </a:spcBef>
              <a:buFont typeface="Wingdings"/>
              <a:buChar char=""/>
              <a:tabLst>
                <a:tab pos="469900" algn="l"/>
                <a:tab pos="995680" algn="l"/>
                <a:tab pos="1379855" algn="l"/>
                <a:tab pos="2717800" algn="l"/>
                <a:tab pos="3825875" algn="l"/>
                <a:tab pos="4930775" algn="l"/>
                <a:tab pos="6668770" algn="l"/>
                <a:tab pos="8855710" algn="l"/>
                <a:tab pos="10123805" algn="l"/>
                <a:tab pos="10822305" algn="l"/>
              </a:tabLst>
            </a:pPr>
            <a:r>
              <a:rPr sz="2900" spc="-25" dirty="0">
                <a:latin typeface="Segoe UI"/>
                <a:cs typeface="Segoe UI"/>
              </a:rPr>
              <a:t>In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50" dirty="0">
                <a:latin typeface="Segoe UI"/>
                <a:cs typeface="Segoe UI"/>
              </a:rPr>
              <a:t>a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10" dirty="0">
                <a:latin typeface="Segoe UI"/>
                <a:cs typeface="Segoe UI"/>
              </a:rPr>
              <a:t>typical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20" dirty="0">
                <a:latin typeface="Segoe UI"/>
                <a:cs typeface="Segoe UI"/>
              </a:rPr>
              <a:t>Wi-</a:t>
            </a:r>
            <a:r>
              <a:rPr sz="2900" spc="-25" dirty="0">
                <a:latin typeface="Segoe UI"/>
                <a:cs typeface="Segoe UI"/>
              </a:rPr>
              <a:t>Fi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20" dirty="0">
                <a:latin typeface="Segoe UI"/>
                <a:cs typeface="Segoe UI"/>
              </a:rPr>
              <a:t>mesh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10" dirty="0">
                <a:latin typeface="Segoe UI"/>
                <a:cs typeface="Segoe UI"/>
              </a:rPr>
              <a:t>network,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10" dirty="0">
                <a:latin typeface="Segoe UI"/>
                <a:cs typeface="Segoe UI"/>
              </a:rPr>
              <a:t>throughput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10" dirty="0">
                <a:latin typeface="Segoe UI"/>
                <a:cs typeface="Segoe UI"/>
              </a:rPr>
              <a:t>halves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25" dirty="0">
                <a:latin typeface="Segoe UI"/>
                <a:cs typeface="Segoe UI"/>
              </a:rPr>
              <a:t>for</a:t>
            </a:r>
            <a:r>
              <a:rPr sz="2900" dirty="0">
                <a:latin typeface="Segoe UI"/>
                <a:cs typeface="Segoe UI"/>
              </a:rPr>
              <a:t>	</a:t>
            </a:r>
            <a:r>
              <a:rPr sz="2900" spc="-20" dirty="0">
                <a:latin typeface="Segoe UI"/>
                <a:cs typeface="Segoe UI"/>
              </a:rPr>
              <a:t>each </a:t>
            </a:r>
            <a:r>
              <a:rPr sz="2900" dirty="0">
                <a:latin typeface="Segoe UI"/>
                <a:cs typeface="Segoe UI"/>
              </a:rPr>
              <a:t>additional</a:t>
            </a:r>
            <a:r>
              <a:rPr sz="2900" spc="-120" dirty="0">
                <a:latin typeface="Segoe UI"/>
                <a:cs typeface="Segoe UI"/>
              </a:rPr>
              <a:t> </a:t>
            </a:r>
            <a:r>
              <a:rPr sz="2900" spc="-20" dirty="0">
                <a:latin typeface="Segoe UI"/>
                <a:cs typeface="Segoe UI"/>
              </a:rPr>
              <a:t>hop.</a:t>
            </a:r>
            <a:endParaRPr sz="29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3829"/>
              </a:spcBef>
              <a:buFont typeface="Wingdings"/>
              <a:buChar char=""/>
              <a:tabLst>
                <a:tab pos="469900" algn="l"/>
              </a:tabLst>
            </a:pPr>
            <a:r>
              <a:rPr sz="2900" dirty="0">
                <a:latin typeface="Segoe UI"/>
                <a:cs typeface="Segoe UI"/>
              </a:rPr>
              <a:t>WiMAX</a:t>
            </a:r>
            <a:r>
              <a:rPr sz="2900" spc="-9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(802.16)</a:t>
            </a:r>
            <a:r>
              <a:rPr sz="2900" spc="-8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is</a:t>
            </a:r>
            <a:r>
              <a:rPr sz="2900" spc="-5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an</a:t>
            </a:r>
            <a:r>
              <a:rPr sz="2900" spc="-4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example</a:t>
            </a:r>
            <a:r>
              <a:rPr sz="2900" spc="-5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of</a:t>
            </a:r>
            <a:r>
              <a:rPr sz="2900" spc="-5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a</a:t>
            </a:r>
            <a:r>
              <a:rPr sz="2900" spc="-35" dirty="0">
                <a:latin typeface="Segoe UI"/>
                <a:cs typeface="Segoe UI"/>
              </a:rPr>
              <a:t> </a:t>
            </a:r>
            <a:r>
              <a:rPr sz="2900" spc="-10" dirty="0">
                <a:latin typeface="Segoe UI"/>
                <a:cs typeface="Segoe UI"/>
              </a:rPr>
              <a:t>longer-</a:t>
            </a:r>
            <a:r>
              <a:rPr sz="2900" dirty="0">
                <a:latin typeface="Segoe UI"/>
                <a:cs typeface="Segoe UI"/>
              </a:rPr>
              <a:t>range</a:t>
            </a:r>
            <a:r>
              <a:rPr sz="2900" spc="-80" dirty="0">
                <a:latin typeface="Segoe UI"/>
                <a:cs typeface="Segoe UI"/>
              </a:rPr>
              <a:t> </a:t>
            </a:r>
            <a:r>
              <a:rPr sz="2900" spc="-10" dirty="0">
                <a:latin typeface="Segoe UI"/>
                <a:cs typeface="Segoe UI"/>
              </a:rPr>
              <a:t>technology.</a:t>
            </a:r>
            <a:endParaRPr sz="29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96059"/>
            <a:ext cx="11606530" cy="3495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latin typeface="Segoe UI"/>
                <a:cs typeface="Segoe UI"/>
              </a:rPr>
              <a:t>Gateways</a:t>
            </a:r>
            <a:r>
              <a:rPr sz="2900" b="1" spc="-9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and</a:t>
            </a:r>
            <a:r>
              <a:rPr sz="2900" b="1" spc="-6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Backhaul</a:t>
            </a:r>
            <a:r>
              <a:rPr sz="2900" b="1" spc="-55" dirty="0">
                <a:latin typeface="Segoe UI"/>
                <a:cs typeface="Segoe UI"/>
              </a:rPr>
              <a:t> </a:t>
            </a:r>
            <a:r>
              <a:rPr sz="2900" b="1" spc="-10" dirty="0">
                <a:latin typeface="Segoe UI"/>
                <a:cs typeface="Segoe UI"/>
              </a:rPr>
              <a:t>Sublayer:</a:t>
            </a:r>
            <a:endParaRPr sz="2900">
              <a:latin typeface="Segoe UI"/>
              <a:cs typeface="Segoe UI"/>
            </a:endParaRPr>
          </a:p>
          <a:p>
            <a:pPr marL="469900" marR="22860" indent="-457834">
              <a:lnSpc>
                <a:spcPct val="150000"/>
              </a:lnSpc>
              <a:spcBef>
                <a:spcPts val="1150"/>
              </a:spcBef>
              <a:buFont typeface="Wingdings"/>
              <a:buChar char=""/>
              <a:tabLst>
                <a:tab pos="469900" algn="l"/>
              </a:tabLst>
            </a:pPr>
            <a:r>
              <a:rPr sz="2900" b="1" dirty="0">
                <a:latin typeface="Segoe UI"/>
                <a:cs typeface="Segoe UI"/>
              </a:rPr>
              <a:t>WiMAX</a:t>
            </a:r>
            <a:r>
              <a:rPr sz="2900" b="1" spc="7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can</a:t>
            </a:r>
            <a:r>
              <a:rPr sz="2900" b="1" spc="11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achieve</a:t>
            </a:r>
            <a:r>
              <a:rPr sz="2900" b="1" spc="13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ranges</a:t>
            </a:r>
            <a:r>
              <a:rPr sz="2900" b="1" spc="10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of</a:t>
            </a:r>
            <a:r>
              <a:rPr sz="2900" b="1" spc="11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up</a:t>
            </a:r>
            <a:r>
              <a:rPr sz="2900" b="1" spc="10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to</a:t>
            </a:r>
            <a:r>
              <a:rPr sz="2900" b="1" spc="10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50</a:t>
            </a:r>
            <a:r>
              <a:rPr sz="2900" b="1" spc="9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kilometers</a:t>
            </a:r>
            <a:r>
              <a:rPr sz="2900" b="1" spc="9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with</a:t>
            </a:r>
            <a:r>
              <a:rPr sz="2900" b="1" spc="10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rates</a:t>
            </a:r>
            <a:r>
              <a:rPr sz="2900" b="1" spc="135" dirty="0">
                <a:latin typeface="Segoe UI"/>
                <a:cs typeface="Segoe UI"/>
              </a:rPr>
              <a:t> </a:t>
            </a:r>
            <a:r>
              <a:rPr sz="2900" b="1" spc="-25" dirty="0">
                <a:latin typeface="Segoe UI"/>
                <a:cs typeface="Segoe UI"/>
              </a:rPr>
              <a:t>of </a:t>
            </a:r>
            <a:r>
              <a:rPr sz="2900" b="1" dirty="0">
                <a:latin typeface="Segoe UI"/>
                <a:cs typeface="Segoe UI"/>
              </a:rPr>
              <a:t>up</a:t>
            </a:r>
            <a:r>
              <a:rPr sz="2900" b="1" spc="-4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to</a:t>
            </a:r>
            <a:r>
              <a:rPr sz="2900" b="1" spc="-3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70</a:t>
            </a:r>
            <a:r>
              <a:rPr sz="2900" b="1" spc="-45" dirty="0">
                <a:latin typeface="Segoe UI"/>
                <a:cs typeface="Segoe UI"/>
              </a:rPr>
              <a:t> </a:t>
            </a:r>
            <a:r>
              <a:rPr sz="2900" b="1" spc="-10" dirty="0">
                <a:latin typeface="Segoe UI"/>
                <a:cs typeface="Segoe UI"/>
              </a:rPr>
              <a:t>Mbps.</a:t>
            </a:r>
            <a:endParaRPr sz="2900">
              <a:latin typeface="Segoe UI"/>
              <a:cs typeface="Segoe UI"/>
            </a:endParaRPr>
          </a:p>
          <a:p>
            <a:pPr marL="469900" marR="5080" indent="-457834">
              <a:lnSpc>
                <a:spcPct val="150000"/>
              </a:lnSpc>
              <a:spcBef>
                <a:spcPts val="1805"/>
              </a:spcBef>
              <a:buFont typeface="Wingdings"/>
              <a:buChar char=""/>
              <a:tabLst>
                <a:tab pos="469900" algn="l"/>
              </a:tabLst>
            </a:pPr>
            <a:r>
              <a:rPr sz="2900" b="1" dirty="0">
                <a:latin typeface="Segoe UI"/>
                <a:cs typeface="Segoe UI"/>
              </a:rPr>
              <a:t>The</a:t>
            </a:r>
            <a:r>
              <a:rPr sz="2900" b="1" spc="31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choice</a:t>
            </a:r>
            <a:r>
              <a:rPr sz="2900" b="1" spc="30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of</a:t>
            </a:r>
            <a:r>
              <a:rPr sz="2900" b="1" spc="29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WiMAX</a:t>
            </a:r>
            <a:r>
              <a:rPr sz="2900" b="1" spc="26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or</a:t>
            </a:r>
            <a:r>
              <a:rPr sz="2900" b="1" spc="28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a</a:t>
            </a:r>
            <a:r>
              <a:rPr sz="2900" b="1" spc="31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cellular</a:t>
            </a:r>
            <a:r>
              <a:rPr sz="2900" b="1" spc="26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technology</a:t>
            </a:r>
            <a:r>
              <a:rPr sz="2900" b="1" spc="28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depends</a:t>
            </a:r>
            <a:r>
              <a:rPr sz="2900" b="1" spc="28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on</a:t>
            </a:r>
            <a:r>
              <a:rPr sz="2900" b="1" spc="295" dirty="0">
                <a:latin typeface="Segoe UI"/>
                <a:cs typeface="Segoe UI"/>
              </a:rPr>
              <a:t> </a:t>
            </a:r>
            <a:r>
              <a:rPr sz="2900" b="1" spc="-25" dirty="0">
                <a:latin typeface="Segoe UI"/>
                <a:cs typeface="Segoe UI"/>
              </a:rPr>
              <a:t>the </a:t>
            </a:r>
            <a:r>
              <a:rPr sz="2900" b="1" dirty="0">
                <a:latin typeface="Segoe UI"/>
                <a:cs typeface="Segoe UI"/>
              </a:rPr>
              <a:t>vertical</a:t>
            </a:r>
            <a:r>
              <a:rPr sz="2900" b="1" spc="-3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and</a:t>
            </a:r>
            <a:r>
              <a:rPr sz="2900" b="1" spc="-4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the</a:t>
            </a:r>
            <a:r>
              <a:rPr sz="2900" b="1" spc="-2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location</a:t>
            </a:r>
            <a:r>
              <a:rPr sz="2900" b="1" spc="-8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(local</a:t>
            </a:r>
            <a:r>
              <a:rPr sz="2900" b="1" spc="-45" dirty="0">
                <a:latin typeface="Segoe UI"/>
                <a:cs typeface="Segoe UI"/>
              </a:rPr>
              <a:t> </a:t>
            </a:r>
            <a:r>
              <a:rPr sz="2900" b="1" spc="-10" dirty="0">
                <a:latin typeface="Segoe UI"/>
                <a:cs typeface="Segoe UI"/>
              </a:rPr>
              <a:t>preferences,</a:t>
            </a:r>
            <a:r>
              <a:rPr sz="2900" b="1" spc="-8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local</a:t>
            </a:r>
            <a:r>
              <a:rPr sz="2900" b="1" spc="-55" dirty="0">
                <a:latin typeface="Segoe UI"/>
                <a:cs typeface="Segoe UI"/>
              </a:rPr>
              <a:t> </a:t>
            </a:r>
            <a:r>
              <a:rPr sz="2900" b="1" spc="-10" dirty="0">
                <a:latin typeface="Segoe UI"/>
                <a:cs typeface="Segoe UI"/>
              </a:rPr>
              <a:t>costs).</a:t>
            </a:r>
            <a:endParaRPr sz="29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330" y="1459483"/>
            <a:ext cx="2343785" cy="2952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Gateways</a:t>
            </a:r>
            <a:r>
              <a:rPr sz="2000" b="1" spc="-10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and</a:t>
            </a:r>
            <a:endParaRPr sz="2000">
              <a:latin typeface="Segoe UI"/>
              <a:cs typeface="Segoe UI"/>
            </a:endParaRPr>
          </a:p>
          <a:p>
            <a:pPr marL="12700" marR="5080" indent="69850">
              <a:lnSpc>
                <a:spcPct val="177700"/>
              </a:lnSpc>
              <a:spcBef>
                <a:spcPts val="835"/>
              </a:spcBef>
            </a:pPr>
            <a:r>
              <a:rPr sz="2000" b="1" spc="-10" dirty="0">
                <a:latin typeface="Segoe UI"/>
                <a:cs typeface="Segoe UI"/>
              </a:rPr>
              <a:t>Backhaul</a:t>
            </a:r>
            <a:r>
              <a:rPr sz="2000" b="1" spc="-11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Sublayer: </a:t>
            </a:r>
            <a:r>
              <a:rPr sz="1800" b="1" spc="-10" dirty="0">
                <a:latin typeface="Segoe UI"/>
                <a:cs typeface="Segoe UI"/>
              </a:rPr>
              <a:t>Architectural Considerations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for </a:t>
            </a:r>
            <a:r>
              <a:rPr sz="1800" b="1" spc="-10" dirty="0">
                <a:latin typeface="Segoe UI"/>
                <a:cs typeface="Segoe UI"/>
              </a:rPr>
              <a:t>WiMAX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Cellular Technologies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672" y="1110992"/>
            <a:ext cx="9154668" cy="57470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142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13763"/>
            <a:ext cx="11645900" cy="411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-12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Transport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Sublayer:</a:t>
            </a:r>
            <a:endParaRPr sz="2000">
              <a:latin typeface="Segoe UI"/>
              <a:cs typeface="Segoe UI"/>
            </a:endParaRPr>
          </a:p>
          <a:p>
            <a:pPr marL="469900" marR="8255" indent="-457834" algn="just">
              <a:lnSpc>
                <a:spcPct val="130000"/>
              </a:lnSpc>
              <a:spcBef>
                <a:spcPts val="1475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structure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may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involve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peer-</a:t>
            </a:r>
            <a:r>
              <a:rPr sz="2000" b="1" spc="-25" dirty="0">
                <a:latin typeface="Segoe UI"/>
                <a:cs typeface="Segoe UI"/>
              </a:rPr>
              <a:t>to-</a:t>
            </a:r>
            <a:r>
              <a:rPr sz="2000" b="1" dirty="0">
                <a:latin typeface="Segoe UI"/>
                <a:cs typeface="Segoe UI"/>
              </a:rPr>
              <a:t>peer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(for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example,meter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meter),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point-</a:t>
            </a:r>
            <a:r>
              <a:rPr sz="2000" b="1" spc="-25" dirty="0">
                <a:latin typeface="Segoe UI"/>
                <a:cs typeface="Segoe UI"/>
              </a:rPr>
              <a:t>to- </a:t>
            </a:r>
            <a:r>
              <a:rPr sz="2000" b="1" dirty="0">
                <a:latin typeface="Segoe UI"/>
                <a:cs typeface="Segoe UI"/>
              </a:rPr>
              <a:t>point</a:t>
            </a:r>
            <a:r>
              <a:rPr sz="2000" b="1" spc="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(meter</a:t>
            </a:r>
            <a:r>
              <a:rPr sz="2000" b="1" spc="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headend</a:t>
            </a:r>
            <a:r>
              <a:rPr sz="2000" b="1" spc="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station),</a:t>
            </a:r>
            <a:r>
              <a:rPr sz="2000" b="1" spc="15" dirty="0">
                <a:latin typeface="Segoe UI"/>
                <a:cs typeface="Segoe UI"/>
              </a:rPr>
              <a:t>  </a:t>
            </a:r>
            <a:r>
              <a:rPr sz="2000" b="1" spc="-20" dirty="0">
                <a:latin typeface="Segoe UI"/>
                <a:cs typeface="Segoe UI"/>
              </a:rPr>
              <a:t>point-to-</a:t>
            </a:r>
            <a:r>
              <a:rPr sz="2000" b="1" dirty="0">
                <a:latin typeface="Segoe UI"/>
                <a:cs typeface="Segoe UI"/>
              </a:rPr>
              <a:t>multipoint(gateway</a:t>
            </a:r>
            <a:r>
              <a:rPr sz="2000" b="1" spc="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15" dirty="0">
                <a:latin typeface="Segoe UI"/>
                <a:cs typeface="Segoe UI"/>
              </a:rPr>
              <a:t>  </a:t>
            </a:r>
            <a:r>
              <a:rPr sz="2000" b="1" spc="-10" dirty="0">
                <a:latin typeface="Segoe UI"/>
                <a:cs typeface="Segoe UI"/>
              </a:rPr>
              <a:t>head-</a:t>
            </a:r>
            <a:r>
              <a:rPr sz="2000" b="1" dirty="0">
                <a:latin typeface="Segoe UI"/>
                <a:cs typeface="Segoe UI"/>
              </a:rPr>
              <a:t>end</a:t>
            </a:r>
            <a:r>
              <a:rPr sz="2000" b="1" spc="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5" dirty="0">
                <a:latin typeface="Segoe UI"/>
                <a:cs typeface="Segoe UI"/>
              </a:rPr>
              <a:t>  </a:t>
            </a:r>
            <a:r>
              <a:rPr sz="2000" b="1" spc="-10" dirty="0">
                <a:latin typeface="Segoe UI"/>
                <a:cs typeface="Segoe UI"/>
              </a:rPr>
              <a:t>multiple </a:t>
            </a:r>
            <a:r>
              <a:rPr sz="2000" b="1" dirty="0">
                <a:latin typeface="Segoe UI"/>
                <a:cs typeface="Segoe UI"/>
              </a:rPr>
              <a:t>meters),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unicast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multicastcommunications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(software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update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multiple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systems).</a:t>
            </a:r>
            <a:endParaRPr sz="2000">
              <a:latin typeface="Segoe UI"/>
              <a:cs typeface="Segoe UI"/>
            </a:endParaRPr>
          </a:p>
          <a:p>
            <a:pPr marL="469900" marR="17780" indent="-457834" algn="just">
              <a:lnSpc>
                <a:spcPct val="129000"/>
              </a:lnSpc>
              <a:spcBef>
                <a:spcPts val="1960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320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320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multitenantenvironment</a:t>
            </a:r>
            <a:r>
              <a:rPr sz="2000" b="1" spc="320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(for</a:t>
            </a:r>
            <a:r>
              <a:rPr sz="2000" b="1" spc="320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example,</a:t>
            </a:r>
            <a:r>
              <a:rPr sz="2000" b="1" spc="320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electricity</a:t>
            </a:r>
            <a:r>
              <a:rPr sz="2000" b="1" spc="320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20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gas</a:t>
            </a:r>
            <a:r>
              <a:rPr sz="2000" b="1" spc="315" dirty="0">
                <a:latin typeface="Segoe UI"/>
                <a:cs typeface="Segoe UI"/>
              </a:rPr>
              <a:t>   </a:t>
            </a:r>
            <a:r>
              <a:rPr sz="2000" b="1" spc="-10" dirty="0">
                <a:latin typeface="Segoe UI"/>
                <a:cs typeface="Segoe UI"/>
              </a:rPr>
              <a:t>consumption management),different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systems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may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same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pathways.</a:t>
            </a:r>
            <a:endParaRPr sz="2000">
              <a:latin typeface="Segoe UI"/>
              <a:cs typeface="Segoe UI"/>
            </a:endParaRPr>
          </a:p>
          <a:p>
            <a:pPr marL="469900" marR="5080" indent="-457834" algn="just">
              <a:lnSpc>
                <a:spcPct val="130000"/>
              </a:lnSpc>
              <a:spcBef>
                <a:spcPts val="1475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occurs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over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multiple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media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(for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example,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lines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inside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your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house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short-range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system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like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indoor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Wi-</a:t>
            </a:r>
            <a:r>
              <a:rPr sz="2000" b="1" dirty="0">
                <a:latin typeface="Segoe UI"/>
                <a:cs typeface="Segoe UI"/>
              </a:rPr>
              <a:t>Fi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and/or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ZigBee),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longer-</a:t>
            </a:r>
            <a:r>
              <a:rPr sz="2000" b="1" dirty="0">
                <a:latin typeface="Segoe UI"/>
                <a:cs typeface="Segoe UI"/>
              </a:rPr>
              <a:t>range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wireless </a:t>
            </a:r>
            <a:r>
              <a:rPr sz="2000" b="1" dirty="0">
                <a:latin typeface="Segoe UI"/>
                <a:cs typeface="Segoe UI"/>
              </a:rPr>
              <a:t>system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spc="-35" dirty="0">
                <a:latin typeface="Segoe UI"/>
                <a:cs typeface="Segoe UI"/>
              </a:rPr>
              <a:t>gateway,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yet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another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wired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medium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backhaul</a:t>
            </a:r>
            <a:r>
              <a:rPr sz="2000" b="1" spc="-1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transmission.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144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24686"/>
            <a:ext cx="11626850" cy="5017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Segoe UI"/>
                <a:cs typeface="Segoe UI"/>
              </a:rPr>
              <a:t>Network</a:t>
            </a:r>
            <a:r>
              <a:rPr sz="2500" b="1" spc="-120" dirty="0">
                <a:latin typeface="Segoe UI"/>
                <a:cs typeface="Segoe UI"/>
              </a:rPr>
              <a:t> </a:t>
            </a:r>
            <a:r>
              <a:rPr sz="2500" b="1" spc="-30" dirty="0">
                <a:latin typeface="Segoe UI"/>
                <a:cs typeface="Segoe UI"/>
              </a:rPr>
              <a:t>Transport</a:t>
            </a:r>
            <a:r>
              <a:rPr sz="2500" b="1" spc="-7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Sublayer:</a:t>
            </a:r>
            <a:endParaRPr sz="2500">
              <a:latin typeface="Segoe UI"/>
              <a:cs typeface="Segoe UI"/>
            </a:endParaRPr>
          </a:p>
          <a:p>
            <a:pPr marL="469900" marR="5080" indent="-457834">
              <a:lnSpc>
                <a:spcPct val="130000"/>
              </a:lnSpc>
              <a:spcBef>
                <a:spcPts val="1395"/>
              </a:spcBef>
              <a:buFont typeface="Wingdings"/>
              <a:buChar char=""/>
              <a:tabLst>
                <a:tab pos="469900" algn="l"/>
                <a:tab pos="1018540" algn="l"/>
                <a:tab pos="2015489" algn="l"/>
                <a:tab pos="2655570" algn="l"/>
                <a:tab pos="3528695" algn="l"/>
                <a:tab pos="6052820" algn="l"/>
                <a:tab pos="7686675" algn="l"/>
                <a:tab pos="8057515" algn="l"/>
                <a:tab pos="9492615" algn="l"/>
                <a:tab pos="10960735" algn="l"/>
              </a:tabLst>
            </a:pPr>
            <a:r>
              <a:rPr sz="2500" b="1" spc="-25" dirty="0">
                <a:latin typeface="Segoe UI"/>
                <a:cs typeface="Segoe UI"/>
              </a:rPr>
              <a:t>To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10" dirty="0">
                <a:latin typeface="Segoe UI"/>
                <a:cs typeface="Segoe UI"/>
              </a:rPr>
              <a:t>allow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for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0" dirty="0">
                <a:latin typeface="Segoe UI"/>
                <a:cs typeface="Segoe UI"/>
              </a:rPr>
              <a:t>such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10" dirty="0">
                <a:latin typeface="Segoe UI"/>
                <a:cs typeface="Segoe UI"/>
              </a:rPr>
              <a:t>communication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10" dirty="0">
                <a:latin typeface="Segoe UI"/>
                <a:cs typeface="Segoe UI"/>
              </a:rPr>
              <a:t>structure,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50" dirty="0">
                <a:latin typeface="Segoe UI"/>
                <a:cs typeface="Segoe UI"/>
              </a:rPr>
              <a:t>a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10" dirty="0">
                <a:latin typeface="Segoe UI"/>
                <a:cs typeface="Segoe UI"/>
              </a:rPr>
              <a:t>network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10" dirty="0">
                <a:latin typeface="Segoe UI"/>
                <a:cs typeface="Segoe UI"/>
              </a:rPr>
              <a:t>protocol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with </a:t>
            </a:r>
            <a:r>
              <a:rPr sz="2500" b="1" dirty="0">
                <a:latin typeface="Segoe UI"/>
                <a:cs typeface="Segoe UI"/>
              </a:rPr>
              <a:t>specific</a:t>
            </a:r>
            <a:r>
              <a:rPr sz="2500" b="1" spc="-10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characteristics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needs</a:t>
            </a:r>
            <a:r>
              <a:rPr sz="2500" b="1" spc="-1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be</a:t>
            </a:r>
            <a:r>
              <a:rPr sz="2500" b="1" spc="-9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implemented.</a:t>
            </a:r>
            <a:endParaRPr sz="2500">
              <a:latin typeface="Segoe UI"/>
              <a:cs typeface="Segoe UI"/>
            </a:endParaRPr>
          </a:p>
          <a:p>
            <a:pPr marL="469900" marR="15240" indent="-457834">
              <a:lnSpc>
                <a:spcPct val="130100"/>
              </a:lnSpc>
              <a:spcBef>
                <a:spcPts val="1795"/>
              </a:spcBef>
              <a:buFont typeface="Wingdings"/>
              <a:buChar char=""/>
              <a:tabLst>
                <a:tab pos="469900" algn="l"/>
                <a:tab pos="1209040" algn="l"/>
                <a:tab pos="2667635" algn="l"/>
                <a:tab pos="3731260" algn="l"/>
                <a:tab pos="4237355" algn="l"/>
                <a:tab pos="4798060" algn="l"/>
                <a:tab pos="5743575" algn="l"/>
                <a:tab pos="6494780" algn="l"/>
                <a:tab pos="9004935" algn="l"/>
                <a:tab pos="9512935" algn="l"/>
              </a:tabLst>
            </a:pPr>
            <a:r>
              <a:rPr sz="2500" b="1" spc="-25" dirty="0">
                <a:latin typeface="Segoe UI"/>
                <a:cs typeface="Segoe UI"/>
              </a:rPr>
              <a:t>The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10" dirty="0">
                <a:latin typeface="Segoe UI"/>
                <a:cs typeface="Segoe UI"/>
              </a:rPr>
              <a:t>protocol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0" dirty="0">
                <a:latin typeface="Segoe UI"/>
                <a:cs typeface="Segoe UI"/>
              </a:rPr>
              <a:t>needs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to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be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0" dirty="0">
                <a:latin typeface="Segoe UI"/>
                <a:cs typeface="Segoe UI"/>
              </a:rPr>
              <a:t>open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and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standard-</a:t>
            </a:r>
            <a:r>
              <a:rPr sz="2500" b="1" spc="-10" dirty="0">
                <a:latin typeface="Segoe UI"/>
                <a:cs typeface="Segoe UI"/>
              </a:rPr>
              <a:t>based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to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accommodate </a:t>
            </a:r>
            <a:r>
              <a:rPr sz="2500" b="1" dirty="0">
                <a:latin typeface="Segoe UI"/>
                <a:cs typeface="Segoe UI"/>
              </a:rPr>
              <a:t>multiple</a:t>
            </a:r>
            <a:r>
              <a:rPr sz="2500" b="1" spc="-10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industries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and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multiple</a:t>
            </a:r>
            <a:r>
              <a:rPr sz="2500" b="1" spc="-10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media.</a:t>
            </a:r>
            <a:endParaRPr sz="25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3110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b="1" dirty="0">
                <a:latin typeface="Segoe UI"/>
                <a:cs typeface="Segoe UI"/>
              </a:rPr>
              <a:t>Scalability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(to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accommodate</a:t>
            </a:r>
            <a:r>
              <a:rPr sz="2500" b="1" spc="-5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thousands</a:t>
            </a:r>
            <a:r>
              <a:rPr sz="2500" b="1" spc="-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or</a:t>
            </a:r>
            <a:r>
              <a:rPr sz="2500" b="1" spc="-9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millions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-10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sensors</a:t>
            </a:r>
            <a:r>
              <a:rPr sz="2500" b="1" spc="-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in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single</a:t>
            </a:r>
            <a:endParaRPr sz="25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700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b="1" dirty="0">
                <a:latin typeface="Segoe UI"/>
                <a:cs typeface="Segoe UI"/>
              </a:rPr>
              <a:t>network)</a:t>
            </a:r>
            <a:r>
              <a:rPr sz="2500" b="1" spc="-5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and</a:t>
            </a:r>
            <a:r>
              <a:rPr sz="2500" b="1" spc="-6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security</a:t>
            </a:r>
            <a:r>
              <a:rPr sz="2500" b="1" spc="-4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are</a:t>
            </a:r>
            <a:r>
              <a:rPr sz="2500" b="1" spc="-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also</a:t>
            </a:r>
            <a:r>
              <a:rPr sz="2500" b="1" spc="-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common</a:t>
            </a:r>
            <a:r>
              <a:rPr sz="2500" b="1" spc="-10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requirements.</a:t>
            </a:r>
            <a:endParaRPr sz="25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700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b="1" dirty="0">
                <a:latin typeface="Segoe UI"/>
                <a:cs typeface="Segoe UI"/>
              </a:rPr>
              <a:t>IP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is</a:t>
            </a:r>
            <a:r>
              <a:rPr sz="2500" b="1" spc="-6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-5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protocol</a:t>
            </a:r>
            <a:r>
              <a:rPr sz="2500" b="1" spc="-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that</a:t>
            </a:r>
            <a:r>
              <a:rPr sz="2500" b="1" spc="-6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matches</a:t>
            </a:r>
            <a:r>
              <a:rPr sz="2500" b="1" spc="-7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all</a:t>
            </a:r>
            <a:r>
              <a:rPr sz="2500" b="1" spc="-5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these</a:t>
            </a:r>
            <a:r>
              <a:rPr sz="2500" b="1" spc="-9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requirements</a:t>
            </a:r>
            <a:endParaRPr sz="25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145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24686"/>
            <a:ext cx="11643360" cy="5003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Segoe UI"/>
                <a:cs typeface="Segoe UI"/>
              </a:rPr>
              <a:t>Network</a:t>
            </a:r>
            <a:r>
              <a:rPr sz="2500" b="1" spc="-120" dirty="0">
                <a:latin typeface="Segoe UI"/>
                <a:cs typeface="Segoe UI"/>
              </a:rPr>
              <a:t> </a:t>
            </a:r>
            <a:r>
              <a:rPr sz="2500" b="1" spc="-30" dirty="0">
                <a:latin typeface="Segoe UI"/>
                <a:cs typeface="Segoe UI"/>
              </a:rPr>
              <a:t>Transport</a:t>
            </a:r>
            <a:r>
              <a:rPr sz="2500" b="1" spc="-7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Sublayer:</a:t>
            </a:r>
            <a:endParaRPr sz="2500" dirty="0">
              <a:latin typeface="Segoe UI"/>
              <a:cs typeface="Segoe UI"/>
            </a:endParaRPr>
          </a:p>
          <a:p>
            <a:pPr marL="468630" marR="5080" indent="-456565" algn="just">
              <a:lnSpc>
                <a:spcPct val="130000"/>
              </a:lnSpc>
              <a:spcBef>
                <a:spcPts val="1395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flexibility</a:t>
            </a:r>
            <a:r>
              <a:rPr sz="2500" b="1" spc="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-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IP</a:t>
            </a:r>
            <a:r>
              <a:rPr sz="2500" b="1" spc="-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allows</a:t>
            </a:r>
            <a:r>
              <a:rPr sz="2500" b="1" spc="-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this</a:t>
            </a:r>
            <a:r>
              <a:rPr sz="2500" b="1" spc="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protocol to be</a:t>
            </a:r>
            <a:r>
              <a:rPr sz="2500" b="1" spc="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embedded</a:t>
            </a:r>
            <a:r>
              <a:rPr sz="2500" b="1" spc="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in</a:t>
            </a:r>
            <a:r>
              <a:rPr sz="2500" b="1" spc="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objects of</a:t>
            </a:r>
            <a:r>
              <a:rPr sz="2500" b="1" spc="5" dirty="0">
                <a:latin typeface="Segoe UI"/>
                <a:cs typeface="Segoe UI"/>
              </a:rPr>
              <a:t> </a:t>
            </a:r>
            <a:r>
              <a:rPr sz="2500" b="1" spc="-20" dirty="0">
                <a:latin typeface="Segoe UI"/>
                <a:cs typeface="Segoe UI"/>
              </a:rPr>
              <a:t>very 	</a:t>
            </a:r>
            <a:r>
              <a:rPr sz="2500" b="1" dirty="0">
                <a:latin typeface="Segoe UI"/>
                <a:cs typeface="Segoe UI"/>
              </a:rPr>
              <a:t>different</a:t>
            </a:r>
            <a:r>
              <a:rPr sz="2500" b="1" spc="11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natures,</a:t>
            </a:r>
            <a:r>
              <a:rPr sz="2500" b="1" spc="10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exchanging</a:t>
            </a:r>
            <a:r>
              <a:rPr sz="2500" b="1" spc="114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information</a:t>
            </a:r>
            <a:r>
              <a:rPr sz="2500" b="1" spc="114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over</a:t>
            </a:r>
            <a:r>
              <a:rPr sz="2500" b="1" spc="11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very</a:t>
            </a:r>
            <a:r>
              <a:rPr sz="2500" b="1" spc="125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different</a:t>
            </a:r>
            <a:r>
              <a:rPr sz="2500" b="1" spc="110" dirty="0">
                <a:latin typeface="Segoe UI"/>
                <a:cs typeface="Segoe UI"/>
              </a:rPr>
              <a:t>  </a:t>
            </a:r>
            <a:r>
              <a:rPr sz="2500" b="1" spc="-10" dirty="0">
                <a:latin typeface="Segoe UI"/>
                <a:cs typeface="Segoe UI"/>
              </a:rPr>
              <a:t>media, 	</a:t>
            </a:r>
            <a:r>
              <a:rPr sz="2500" b="1" dirty="0">
                <a:latin typeface="Segoe UI"/>
                <a:cs typeface="Segoe UI"/>
              </a:rPr>
              <a:t>including</a:t>
            </a:r>
            <a:r>
              <a:rPr sz="2500" b="1" spc="-80" dirty="0">
                <a:latin typeface="Segoe UI"/>
                <a:cs typeface="Segoe UI"/>
              </a:rPr>
              <a:t> </a:t>
            </a:r>
            <a:r>
              <a:rPr sz="2500" b="1" spc="-40" dirty="0">
                <a:latin typeface="Segoe UI"/>
                <a:cs typeface="Segoe UI"/>
              </a:rPr>
              <a:t>low-</a:t>
            </a:r>
            <a:r>
              <a:rPr sz="2500" b="1" spc="-60" dirty="0">
                <a:latin typeface="Segoe UI"/>
                <a:cs typeface="Segoe UI"/>
              </a:rPr>
              <a:t>power,</a:t>
            </a:r>
            <a:r>
              <a:rPr sz="2500" b="1" spc="-110" dirty="0">
                <a:latin typeface="Segoe UI"/>
                <a:cs typeface="Segoe UI"/>
              </a:rPr>
              <a:t> </a:t>
            </a:r>
            <a:r>
              <a:rPr sz="2500" b="1" spc="-45" dirty="0">
                <a:latin typeface="Segoe UI"/>
                <a:cs typeface="Segoe UI"/>
              </a:rPr>
              <a:t>lossy,</a:t>
            </a:r>
            <a:r>
              <a:rPr sz="2500" b="1" spc="-1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and</a:t>
            </a:r>
            <a:r>
              <a:rPr sz="2500" b="1" spc="-65" dirty="0">
                <a:latin typeface="Segoe UI"/>
                <a:cs typeface="Segoe UI"/>
              </a:rPr>
              <a:t> </a:t>
            </a:r>
            <a:r>
              <a:rPr sz="2500" b="1" spc="-25" dirty="0">
                <a:latin typeface="Segoe UI"/>
                <a:cs typeface="Segoe UI"/>
              </a:rPr>
              <a:t>low-</a:t>
            </a:r>
            <a:r>
              <a:rPr sz="2500" b="1" spc="-10" dirty="0">
                <a:latin typeface="Segoe UI"/>
                <a:cs typeface="Segoe UI"/>
              </a:rPr>
              <a:t>bandwidth</a:t>
            </a:r>
            <a:r>
              <a:rPr sz="2500" b="1" spc="-3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networks.</a:t>
            </a:r>
            <a:endParaRPr sz="2500" dirty="0">
              <a:latin typeface="Segoe UI"/>
              <a:cs typeface="Segoe UI"/>
            </a:endParaRPr>
          </a:p>
          <a:p>
            <a:pPr marL="468630" marR="10160" indent="-456565" algn="just">
              <a:lnSpc>
                <a:spcPct val="130000"/>
              </a:lnSpc>
              <a:spcBef>
                <a:spcPts val="1800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b="1" dirty="0">
                <a:latin typeface="Segoe UI"/>
                <a:cs typeface="Segoe UI"/>
              </a:rPr>
              <a:t>For</a:t>
            </a:r>
            <a:r>
              <a:rPr sz="2500" b="1" spc="35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example,</a:t>
            </a:r>
            <a:r>
              <a:rPr sz="2500" b="1" spc="35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RFC</a:t>
            </a:r>
            <a:r>
              <a:rPr sz="2500" b="1" spc="3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2464</a:t>
            </a:r>
            <a:r>
              <a:rPr sz="2500" b="1" spc="36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describes</a:t>
            </a:r>
            <a:r>
              <a:rPr sz="2500" b="1" spc="37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how</a:t>
            </a:r>
            <a:r>
              <a:rPr sz="2500" b="1" spc="33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</a:t>
            </a:r>
            <a:r>
              <a:rPr sz="2500" b="1" spc="3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IPv6</a:t>
            </a:r>
            <a:r>
              <a:rPr sz="2500" b="1" spc="35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packet</a:t>
            </a:r>
            <a:r>
              <a:rPr sz="2500" b="1" spc="35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gets</a:t>
            </a:r>
            <a:r>
              <a:rPr sz="2500" b="1" spc="34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encapsulated 	</a:t>
            </a:r>
            <a:r>
              <a:rPr sz="2500" b="1" dirty="0">
                <a:latin typeface="Segoe UI"/>
                <a:cs typeface="Segoe UI"/>
              </a:rPr>
              <a:t>over</a:t>
            </a:r>
            <a:r>
              <a:rPr sz="2500" b="1" spc="-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</a:t>
            </a:r>
            <a:r>
              <a:rPr sz="2500" b="1" spc="-7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Ethernet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frame</a:t>
            </a:r>
            <a:r>
              <a:rPr sz="2500" b="1" spc="-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and</a:t>
            </a:r>
            <a:r>
              <a:rPr sz="2500" b="1" spc="-5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is</a:t>
            </a:r>
            <a:r>
              <a:rPr sz="2500" b="1" spc="-4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also</a:t>
            </a:r>
            <a:r>
              <a:rPr sz="2500" b="1" spc="-6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used</a:t>
            </a:r>
            <a:r>
              <a:rPr sz="2500" b="1" spc="-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for</a:t>
            </a:r>
            <a:r>
              <a:rPr sz="2500" b="1" spc="-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IEEE</a:t>
            </a:r>
            <a:r>
              <a:rPr sz="2500" b="1" spc="-114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802.11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spc="-35" dirty="0">
                <a:latin typeface="Segoe UI"/>
                <a:cs typeface="Segoe UI"/>
              </a:rPr>
              <a:t>Wi-</a:t>
            </a:r>
            <a:r>
              <a:rPr sz="2500" b="1" spc="-25" dirty="0">
                <a:latin typeface="Segoe UI"/>
                <a:cs typeface="Segoe UI"/>
              </a:rPr>
              <a:t>Fi.</a:t>
            </a:r>
            <a:endParaRPr sz="2500" dirty="0">
              <a:latin typeface="Segoe UI"/>
              <a:cs typeface="Segoe UI"/>
            </a:endParaRPr>
          </a:p>
          <a:p>
            <a:pPr marL="468630" marR="8890" indent="-456565" algn="just">
              <a:lnSpc>
                <a:spcPct val="130000"/>
              </a:lnSpc>
              <a:spcBef>
                <a:spcPts val="1805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b="1" dirty="0">
                <a:latin typeface="Segoe UI"/>
                <a:cs typeface="Segoe UI"/>
              </a:rPr>
              <a:t>Similarly,</a:t>
            </a:r>
            <a:r>
              <a:rPr sz="2500" b="1" spc="35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3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IETF</a:t>
            </a:r>
            <a:r>
              <a:rPr sz="2500" b="1" spc="3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6LoWPAN</a:t>
            </a:r>
            <a:r>
              <a:rPr sz="2500" b="1" spc="35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working</a:t>
            </a:r>
            <a:r>
              <a:rPr sz="2500" b="1" spc="509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group</a:t>
            </a:r>
            <a:r>
              <a:rPr sz="2500" b="1" spc="50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specifies</a:t>
            </a:r>
            <a:r>
              <a:rPr sz="2500" b="1" spc="39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how</a:t>
            </a:r>
            <a:r>
              <a:rPr sz="2500" b="1" spc="3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IPv6</a:t>
            </a:r>
            <a:r>
              <a:rPr sz="2500" b="1" spc="38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packets 	</a:t>
            </a:r>
            <a:r>
              <a:rPr sz="2500" b="1" dirty="0">
                <a:latin typeface="Segoe UI"/>
                <a:cs typeface="Segoe UI"/>
              </a:rPr>
              <a:t>are</a:t>
            </a:r>
            <a:r>
              <a:rPr sz="2500" b="1" spc="34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carried</a:t>
            </a:r>
            <a:r>
              <a:rPr sz="2500" b="1" spc="34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efficiently</a:t>
            </a:r>
            <a:r>
              <a:rPr sz="2500" b="1" spc="34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over</a:t>
            </a:r>
            <a:r>
              <a:rPr sz="2500" b="1" spc="3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lossy</a:t>
            </a:r>
            <a:r>
              <a:rPr sz="2500" b="1" spc="35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networks,</a:t>
            </a:r>
            <a:r>
              <a:rPr sz="2500" b="1" spc="3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forming</a:t>
            </a:r>
            <a:r>
              <a:rPr sz="2500" b="1" spc="35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</a:t>
            </a:r>
            <a:r>
              <a:rPr sz="2500" b="1" spc="340" dirty="0">
                <a:latin typeface="Segoe UI"/>
                <a:cs typeface="Segoe UI"/>
              </a:rPr>
              <a:t> </a:t>
            </a:r>
            <a:r>
              <a:rPr sz="2500" b="1" spc="-105" dirty="0">
                <a:latin typeface="Segoe UI"/>
                <a:cs typeface="Segoe UI"/>
              </a:rPr>
              <a:t>―adaption</a:t>
            </a:r>
            <a:r>
              <a:rPr sz="2500" b="1" spc="34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layer‖ 	</a:t>
            </a:r>
            <a:r>
              <a:rPr sz="2500" b="1" dirty="0">
                <a:latin typeface="Segoe UI"/>
                <a:cs typeface="Segoe UI"/>
              </a:rPr>
              <a:t>for</a:t>
            </a:r>
            <a:r>
              <a:rPr sz="2500" b="1" spc="-3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IPv6,</a:t>
            </a:r>
            <a:r>
              <a:rPr sz="2500" b="1" spc="-9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primarily</a:t>
            </a:r>
            <a:r>
              <a:rPr sz="2500" b="1" spc="-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for</a:t>
            </a:r>
            <a:r>
              <a:rPr sz="2500" b="1" spc="-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IoT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networks</a:t>
            </a:r>
            <a:endParaRPr sz="25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330" y="1413763"/>
            <a:ext cx="11642090" cy="4349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Management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Sublayer:</a:t>
            </a:r>
            <a:endParaRPr sz="20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330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spc="-10" dirty="0">
                <a:latin typeface="Segoe UI"/>
                <a:cs typeface="Segoe UI"/>
              </a:rPr>
              <a:t>I</a:t>
            </a:r>
            <a:r>
              <a:rPr sz="2000" spc="-680" dirty="0">
                <a:latin typeface="Segoe UI"/>
                <a:cs typeface="Segoe UI"/>
              </a:rPr>
              <a:t>P</a:t>
            </a:r>
            <a:r>
              <a:rPr sz="2000" spc="-10" dirty="0">
                <a:latin typeface="Segoe UI"/>
                <a:cs typeface="Segoe UI"/>
              </a:rPr>
              <a:t>,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60" dirty="0">
                <a:latin typeface="Segoe UI"/>
                <a:cs typeface="Segoe UI"/>
              </a:rPr>
              <a:t>T</a:t>
            </a:r>
            <a:r>
              <a:rPr sz="2000" spc="-15" dirty="0">
                <a:latin typeface="Segoe UI"/>
                <a:cs typeface="Segoe UI"/>
              </a:rPr>
              <a:t>C</a:t>
            </a:r>
            <a:r>
              <a:rPr sz="2000" spc="-680" dirty="0">
                <a:latin typeface="Segoe UI"/>
                <a:cs typeface="Segoe UI"/>
              </a:rPr>
              <a:t>P</a:t>
            </a:r>
            <a:r>
              <a:rPr sz="2000" spc="-10" dirty="0">
                <a:latin typeface="Segoe UI"/>
                <a:cs typeface="Segoe UI"/>
              </a:rPr>
              <a:t>,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UDP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bring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connectivity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networks.</a:t>
            </a:r>
            <a:endParaRPr sz="2000" dirty="0">
              <a:latin typeface="Segoe UI"/>
              <a:cs typeface="Segoe UI"/>
            </a:endParaRPr>
          </a:p>
          <a:p>
            <a:pPr marL="469900" marR="5080" indent="-457834" algn="just">
              <a:lnSpc>
                <a:spcPct val="130000"/>
              </a:lnSpc>
              <a:spcBef>
                <a:spcPts val="1460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spc="-25" dirty="0">
                <a:latin typeface="Segoe UI"/>
                <a:cs typeface="Segoe UI"/>
              </a:rPr>
              <a:t>Upper-</a:t>
            </a:r>
            <a:r>
              <a:rPr sz="2000" dirty="0">
                <a:latin typeface="Segoe UI"/>
                <a:cs typeface="Segoe UI"/>
              </a:rPr>
              <a:t>layer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protocols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need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take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care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transmission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between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smart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objects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and </a:t>
            </a:r>
            <a:r>
              <a:rPr sz="2000" dirty="0">
                <a:latin typeface="Segoe UI"/>
                <a:cs typeface="Segoe UI"/>
              </a:rPr>
              <a:t>other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systems.</a:t>
            </a:r>
            <a:endParaRPr sz="20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525"/>
              </a:spcBef>
              <a:buFont typeface="Wingdings"/>
              <a:buChar char=""/>
              <a:tabLst>
                <a:tab pos="469900" algn="l"/>
                <a:tab pos="1647825" algn="l"/>
                <a:tab pos="2940685" algn="l"/>
                <a:tab pos="3675379" algn="l"/>
                <a:tab pos="4439920" algn="l"/>
                <a:tab pos="5787390" algn="l"/>
                <a:tab pos="6221730" algn="l"/>
                <a:tab pos="7285990" algn="l"/>
                <a:tab pos="7714615" algn="l"/>
                <a:tab pos="8496300" algn="l"/>
                <a:tab pos="9060180" algn="l"/>
                <a:tab pos="9765665" algn="l"/>
              </a:tabLst>
            </a:pPr>
            <a:r>
              <a:rPr sz="2000" spc="-10" dirty="0">
                <a:latin typeface="Segoe UI"/>
                <a:cs typeface="Segoe UI"/>
              </a:rPr>
              <a:t>Multiple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protocols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have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been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leveraged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or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created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to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solve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IoT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data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communication</a:t>
            </a:r>
            <a:endParaRPr sz="2000" dirty="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Segoe UI"/>
                <a:cs typeface="Segoe UI"/>
              </a:rPr>
              <a:t>problems.</a:t>
            </a:r>
            <a:endParaRPr sz="2000" dirty="0">
              <a:latin typeface="Segoe UI"/>
              <a:cs typeface="Segoe UI"/>
            </a:endParaRPr>
          </a:p>
          <a:p>
            <a:pPr marL="469900" marR="5080" indent="-457834" algn="just">
              <a:lnSpc>
                <a:spcPct val="130000"/>
              </a:lnSpc>
              <a:spcBef>
                <a:spcPts val="1800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dirty="0">
                <a:latin typeface="Segoe UI"/>
                <a:cs typeface="Segoe UI"/>
              </a:rPr>
              <a:t>Some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networks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rely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push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model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(that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is,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sensor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reports</a:t>
            </a:r>
            <a:r>
              <a:rPr sz="2000" spc="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at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regular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interval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based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20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2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local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trigger),</a:t>
            </a:r>
            <a:r>
              <a:rPr sz="2000" spc="2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whereas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others</a:t>
            </a:r>
            <a:r>
              <a:rPr sz="2000" spc="20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rely</a:t>
            </a:r>
            <a:r>
              <a:rPr sz="2000" spc="2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20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pull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model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(that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is,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</a:t>
            </a:r>
            <a:r>
              <a:rPr sz="2000" spc="2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application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queries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the </a:t>
            </a:r>
            <a:r>
              <a:rPr sz="2000" dirty="0">
                <a:latin typeface="Segoe UI"/>
                <a:cs typeface="Segoe UI"/>
              </a:rPr>
              <a:t>sensor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over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network),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multiple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hybrid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approaches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also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possible.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147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64056"/>
            <a:ext cx="11640185" cy="46298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Segoe UI"/>
                <a:cs typeface="Segoe UI"/>
              </a:rPr>
              <a:t>IoT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Network</a:t>
            </a:r>
            <a:r>
              <a:rPr sz="2800" spc="-114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Management</a:t>
            </a:r>
            <a:r>
              <a:rPr sz="2800" spc="-13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Sublayer:</a:t>
            </a:r>
            <a:endParaRPr sz="2800" dirty="0">
              <a:latin typeface="Segoe UI"/>
              <a:cs typeface="Segoe UI"/>
            </a:endParaRPr>
          </a:p>
          <a:p>
            <a:pPr marL="468630" marR="5080" indent="-456565" algn="just">
              <a:lnSpc>
                <a:spcPct val="140000"/>
              </a:lnSpc>
              <a:spcBef>
                <a:spcPts val="1250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dirty="0">
                <a:latin typeface="Segoe UI"/>
                <a:cs typeface="Segoe UI"/>
              </a:rPr>
              <a:t>IP</a:t>
            </a:r>
            <a:r>
              <a:rPr sz="2800" spc="39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logic,</a:t>
            </a:r>
            <a:r>
              <a:rPr sz="2800" spc="39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some</a:t>
            </a:r>
            <a:r>
              <a:rPr sz="2800" spc="38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IoT</a:t>
            </a:r>
            <a:r>
              <a:rPr sz="2800" spc="38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implementers</a:t>
            </a:r>
            <a:r>
              <a:rPr sz="2800" spc="38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have</a:t>
            </a:r>
            <a:r>
              <a:rPr sz="2800" spc="3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suggested</a:t>
            </a:r>
            <a:r>
              <a:rPr sz="2800" spc="38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HTTP</a:t>
            </a:r>
            <a:r>
              <a:rPr sz="2800" spc="39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for</a:t>
            </a:r>
            <a:r>
              <a:rPr sz="2800" spc="37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the 	</a:t>
            </a:r>
            <a:r>
              <a:rPr sz="2800" dirty="0">
                <a:latin typeface="Segoe UI"/>
                <a:cs typeface="Segoe UI"/>
              </a:rPr>
              <a:t>data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transfer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phase.</a:t>
            </a:r>
            <a:endParaRPr sz="2800" dirty="0">
              <a:latin typeface="Segoe UI"/>
              <a:cs typeface="Segoe UI"/>
            </a:endParaRPr>
          </a:p>
          <a:p>
            <a:pPr marL="469265" indent="-456565" algn="just">
              <a:lnSpc>
                <a:spcPct val="100000"/>
              </a:lnSpc>
              <a:spcBef>
                <a:spcPts val="3754"/>
              </a:spcBef>
              <a:buFont typeface="Wingdings"/>
              <a:buChar char=""/>
              <a:tabLst>
                <a:tab pos="469265" algn="l"/>
              </a:tabLst>
            </a:pPr>
            <a:r>
              <a:rPr sz="2800" dirty="0">
                <a:latin typeface="Segoe UI"/>
                <a:cs typeface="Segoe UI"/>
              </a:rPr>
              <a:t>HTTP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has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a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client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and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server</a:t>
            </a:r>
            <a:r>
              <a:rPr sz="2800" spc="2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component.</a:t>
            </a:r>
            <a:endParaRPr sz="2800" dirty="0">
              <a:latin typeface="Segoe UI"/>
              <a:cs typeface="Segoe UI"/>
            </a:endParaRPr>
          </a:p>
          <a:p>
            <a:pPr marL="469900" marR="5080" indent="-457834" algn="just">
              <a:lnSpc>
                <a:spcPct val="140000"/>
              </a:lnSpc>
              <a:spcBef>
                <a:spcPts val="1235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dirty="0">
                <a:latin typeface="Segoe UI"/>
                <a:cs typeface="Segoe UI"/>
              </a:rPr>
              <a:t>The</a:t>
            </a:r>
            <a:r>
              <a:rPr sz="2800" spc="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sensor</a:t>
            </a:r>
            <a:r>
              <a:rPr sz="2800" spc="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could</a:t>
            </a:r>
            <a:r>
              <a:rPr sz="2800" spc="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use</a:t>
            </a:r>
            <a:r>
              <a:rPr sz="2800" spc="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the</a:t>
            </a:r>
            <a:r>
              <a:rPr sz="2800" spc="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client</a:t>
            </a:r>
            <a:r>
              <a:rPr sz="2800" spc="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part</a:t>
            </a:r>
            <a:r>
              <a:rPr sz="2800" spc="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to</a:t>
            </a:r>
            <a:r>
              <a:rPr sz="2800" spc="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establish</a:t>
            </a:r>
            <a:r>
              <a:rPr sz="2800" spc="8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a</a:t>
            </a:r>
            <a:r>
              <a:rPr sz="2800" spc="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connection</a:t>
            </a:r>
            <a:r>
              <a:rPr sz="2800" spc="7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to </a:t>
            </a:r>
            <a:r>
              <a:rPr sz="2800" dirty="0">
                <a:latin typeface="Segoe UI"/>
                <a:cs typeface="Segoe UI"/>
              </a:rPr>
              <a:t>the</a:t>
            </a:r>
            <a:r>
              <a:rPr sz="2800" spc="4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IoT</a:t>
            </a:r>
            <a:r>
              <a:rPr sz="2800" spc="49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central</a:t>
            </a:r>
            <a:r>
              <a:rPr sz="2800" spc="50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application</a:t>
            </a:r>
            <a:r>
              <a:rPr sz="2800" spc="4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(the</a:t>
            </a:r>
            <a:r>
              <a:rPr sz="2800" spc="50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server),</a:t>
            </a:r>
            <a:r>
              <a:rPr sz="2800" spc="51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and</a:t>
            </a:r>
            <a:r>
              <a:rPr sz="2800" spc="4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then</a:t>
            </a:r>
            <a:r>
              <a:rPr sz="2800" spc="484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data</a:t>
            </a:r>
            <a:r>
              <a:rPr sz="2800" spc="484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can</a:t>
            </a:r>
            <a:r>
              <a:rPr sz="2800" spc="49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be </a:t>
            </a:r>
            <a:r>
              <a:rPr sz="2800" spc="-10" dirty="0">
                <a:latin typeface="Segoe UI"/>
                <a:cs typeface="Segoe UI"/>
              </a:rPr>
              <a:t>exchanged.</a:t>
            </a:r>
            <a:endParaRPr sz="28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331" y="1453642"/>
            <a:ext cx="5408270" cy="5555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Segoe UI"/>
                <a:cs typeface="Segoe UI"/>
              </a:rPr>
              <a:t>IoT</a:t>
            </a:r>
            <a:r>
              <a:rPr spc="-100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Network</a:t>
            </a:r>
            <a:r>
              <a:rPr spc="-65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Management</a:t>
            </a:r>
            <a:r>
              <a:rPr spc="-100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Sublayer:</a:t>
            </a:r>
            <a:endParaRPr dirty="0">
              <a:latin typeface="Segoe UI"/>
              <a:cs typeface="Segoe UI"/>
            </a:endParaRPr>
          </a:p>
          <a:p>
            <a:pPr marL="468630" marR="7620" indent="-456565" algn="just">
              <a:lnSpc>
                <a:spcPct val="140000"/>
              </a:lnSpc>
              <a:spcBef>
                <a:spcPts val="132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>
                <a:latin typeface="Segoe UI"/>
                <a:cs typeface="Segoe UI"/>
              </a:rPr>
              <a:t>One</a:t>
            </a:r>
            <a:r>
              <a:rPr spc="515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example</a:t>
            </a:r>
            <a:r>
              <a:rPr spc="525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is</a:t>
            </a:r>
            <a:r>
              <a:rPr spc="520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WebSocket.</a:t>
            </a:r>
            <a:r>
              <a:rPr spc="560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WebSocket</a:t>
            </a:r>
            <a:r>
              <a:rPr spc="565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is</a:t>
            </a:r>
            <a:r>
              <a:rPr spc="515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part</a:t>
            </a:r>
            <a:r>
              <a:rPr spc="605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of</a:t>
            </a:r>
            <a:r>
              <a:rPr spc="509" dirty="0">
                <a:latin typeface="Segoe UI"/>
                <a:cs typeface="Segoe UI"/>
              </a:rPr>
              <a:t>  </a:t>
            </a:r>
            <a:r>
              <a:rPr dirty="0">
                <a:latin typeface="Segoe UI"/>
                <a:cs typeface="Segoe UI"/>
              </a:rPr>
              <a:t>the</a:t>
            </a:r>
            <a:r>
              <a:rPr spc="525" dirty="0">
                <a:latin typeface="Segoe UI"/>
                <a:cs typeface="Segoe UI"/>
              </a:rPr>
              <a:t>  </a:t>
            </a:r>
            <a:r>
              <a:rPr spc="-10" dirty="0">
                <a:latin typeface="Segoe UI"/>
                <a:cs typeface="Segoe UI"/>
              </a:rPr>
              <a:t>HTML5 	</a:t>
            </a:r>
            <a:r>
              <a:rPr dirty="0">
                <a:latin typeface="Segoe UI"/>
                <a:cs typeface="Segoe UI"/>
              </a:rPr>
              <a:t>specification,</a:t>
            </a:r>
            <a:r>
              <a:rPr spc="4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and</a:t>
            </a:r>
            <a:r>
              <a:rPr spc="6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provides</a:t>
            </a:r>
            <a:r>
              <a:rPr spc="4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a</a:t>
            </a:r>
            <a:r>
              <a:rPr spc="5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simple</a:t>
            </a:r>
            <a:r>
              <a:rPr spc="5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bidirectional</a:t>
            </a:r>
            <a:r>
              <a:rPr spc="5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connection</a:t>
            </a:r>
            <a:r>
              <a:rPr spc="5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over</a:t>
            </a:r>
            <a:r>
              <a:rPr spc="3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a</a:t>
            </a:r>
            <a:r>
              <a:rPr spc="55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single 	connection.</a:t>
            </a:r>
            <a:endParaRPr dirty="0">
              <a:latin typeface="Segoe UI"/>
              <a:cs typeface="Segoe UI"/>
            </a:endParaRPr>
          </a:p>
          <a:p>
            <a:pPr marL="468630" marR="5080" indent="-456565" algn="just">
              <a:lnSpc>
                <a:spcPct val="140000"/>
              </a:lnSpc>
              <a:spcBef>
                <a:spcPts val="180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>
                <a:latin typeface="Segoe UI"/>
                <a:cs typeface="Segoe UI"/>
              </a:rPr>
              <a:t>Some</a:t>
            </a:r>
            <a:r>
              <a:rPr spc="-3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IoT</a:t>
            </a:r>
            <a:r>
              <a:rPr spc="-3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solutions</a:t>
            </a:r>
            <a:r>
              <a:rPr spc="-2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use</a:t>
            </a:r>
            <a:r>
              <a:rPr spc="-25" dirty="0">
                <a:latin typeface="Segoe UI"/>
                <a:cs typeface="Segoe UI"/>
              </a:rPr>
              <a:t> WebSocket</a:t>
            </a:r>
            <a:r>
              <a:rPr spc="-4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to</a:t>
            </a:r>
            <a:r>
              <a:rPr spc="-2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manage</a:t>
            </a:r>
            <a:r>
              <a:rPr spc="-1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the</a:t>
            </a:r>
            <a:r>
              <a:rPr spc="-3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connection</a:t>
            </a:r>
            <a:r>
              <a:rPr spc="-2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between</a:t>
            </a:r>
            <a:r>
              <a:rPr spc="-20" dirty="0">
                <a:latin typeface="Segoe UI"/>
                <a:cs typeface="Segoe UI"/>
              </a:rPr>
              <a:t> </a:t>
            </a:r>
            <a:r>
              <a:rPr spc="-25" dirty="0">
                <a:latin typeface="Segoe UI"/>
                <a:cs typeface="Segoe UI"/>
              </a:rPr>
              <a:t>the 	</a:t>
            </a:r>
            <a:r>
              <a:rPr dirty="0">
                <a:latin typeface="Segoe UI"/>
                <a:cs typeface="Segoe UI"/>
              </a:rPr>
              <a:t>smart</a:t>
            </a:r>
            <a:r>
              <a:rPr spc="-2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object</a:t>
            </a:r>
            <a:r>
              <a:rPr spc="-5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and</a:t>
            </a:r>
            <a:r>
              <a:rPr spc="-4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an</a:t>
            </a:r>
            <a:r>
              <a:rPr spc="-5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external</a:t>
            </a:r>
            <a:r>
              <a:rPr spc="-95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application.</a:t>
            </a:r>
            <a:endParaRPr dirty="0">
              <a:latin typeface="Segoe UI"/>
              <a:cs typeface="Segoe UI"/>
            </a:endParaRPr>
          </a:p>
          <a:p>
            <a:pPr marL="556895" indent="-544195" algn="just">
              <a:spcBef>
                <a:spcPts val="3000"/>
              </a:spcBef>
              <a:buSzPct val="72000"/>
              <a:buFont typeface="Wingdings"/>
              <a:buChar char=""/>
              <a:tabLst>
                <a:tab pos="556895" algn="l"/>
                <a:tab pos="2442210" algn="l"/>
                <a:tab pos="2903855" algn="l"/>
                <a:tab pos="3935729" algn="l"/>
                <a:tab pos="5648960" algn="l"/>
                <a:tab pos="6531609" algn="l"/>
                <a:tab pos="7563484" algn="l"/>
                <a:tab pos="9276715" algn="l"/>
                <a:tab pos="10183495" algn="l"/>
                <a:tab pos="10725785" algn="l"/>
              </a:tabLst>
            </a:pPr>
            <a:r>
              <a:rPr spc="-10" dirty="0" smtClean="0">
                <a:latin typeface="Segoe UI"/>
                <a:cs typeface="Segoe UI"/>
              </a:rPr>
              <a:t>Web Socket</a:t>
            </a:r>
            <a:r>
              <a:rPr lang="en-IN" dirty="0" smtClean="0">
                <a:latin typeface="Segoe UI"/>
                <a:cs typeface="Segoe UI"/>
              </a:rPr>
              <a:t> </a:t>
            </a:r>
            <a:r>
              <a:rPr spc="-25" dirty="0" smtClean="0">
                <a:latin typeface="Segoe UI"/>
                <a:cs typeface="Segoe UI"/>
              </a:rPr>
              <a:t>is</a:t>
            </a:r>
            <a:r>
              <a:rPr lang="en-IN" dirty="0">
                <a:latin typeface="Segoe UI"/>
                <a:cs typeface="Segoe UI"/>
              </a:rPr>
              <a:t> </a:t>
            </a:r>
            <a:r>
              <a:rPr spc="-20" dirty="0" smtClean="0">
                <a:latin typeface="Segoe UI"/>
                <a:cs typeface="Segoe UI"/>
              </a:rPr>
              <a:t>often</a:t>
            </a:r>
            <a:r>
              <a:rPr lang="en-IN" dirty="0">
                <a:latin typeface="Segoe UI"/>
                <a:cs typeface="Segoe UI"/>
              </a:rPr>
              <a:t> </a:t>
            </a:r>
            <a:r>
              <a:rPr spc="-10" dirty="0" smtClean="0">
                <a:latin typeface="Segoe UI"/>
                <a:cs typeface="Segoe UI"/>
              </a:rPr>
              <a:t>combined</a:t>
            </a:r>
            <a:r>
              <a:rPr lang="en-IN" dirty="0">
                <a:latin typeface="Segoe UI"/>
                <a:cs typeface="Segoe UI"/>
              </a:rPr>
              <a:t> </a:t>
            </a:r>
            <a:r>
              <a:rPr spc="-20" dirty="0" smtClean="0">
                <a:latin typeface="Segoe UI"/>
                <a:cs typeface="Segoe UI"/>
              </a:rPr>
              <a:t>with</a:t>
            </a:r>
            <a:r>
              <a:rPr lang="en-IN" dirty="0">
                <a:latin typeface="Segoe UI"/>
                <a:cs typeface="Segoe UI"/>
              </a:rPr>
              <a:t> </a:t>
            </a:r>
            <a:r>
              <a:rPr spc="-10" dirty="0" smtClean="0">
                <a:latin typeface="Segoe UI"/>
                <a:cs typeface="Segoe UI"/>
              </a:rPr>
              <a:t>other</a:t>
            </a:r>
            <a:r>
              <a:rPr lang="en-IN" dirty="0">
                <a:latin typeface="Segoe UI"/>
                <a:cs typeface="Segoe UI"/>
              </a:rPr>
              <a:t> </a:t>
            </a:r>
            <a:r>
              <a:rPr spc="-10" dirty="0" smtClean="0">
                <a:latin typeface="Segoe UI"/>
                <a:cs typeface="Segoe UI"/>
              </a:rPr>
              <a:t>protocols,</a:t>
            </a:r>
            <a:r>
              <a:rPr lang="en-IN" dirty="0">
                <a:latin typeface="Segoe UI"/>
                <a:cs typeface="Segoe UI"/>
              </a:rPr>
              <a:t> </a:t>
            </a:r>
            <a:r>
              <a:rPr spc="-20" dirty="0" smtClean="0">
                <a:latin typeface="Segoe UI"/>
                <a:cs typeface="Segoe UI"/>
              </a:rPr>
              <a:t>such</a:t>
            </a:r>
            <a:r>
              <a:rPr lang="en-IN" dirty="0">
                <a:latin typeface="Segoe UI"/>
                <a:cs typeface="Segoe UI"/>
              </a:rPr>
              <a:t> </a:t>
            </a:r>
            <a:r>
              <a:rPr spc="-25" dirty="0" smtClean="0">
                <a:latin typeface="Segoe UI"/>
                <a:cs typeface="Segoe UI"/>
              </a:rPr>
              <a:t>as</a:t>
            </a:r>
            <a:r>
              <a:rPr lang="en-IN" dirty="0">
                <a:latin typeface="Segoe UI"/>
                <a:cs typeface="Segoe UI"/>
              </a:rPr>
              <a:t> </a:t>
            </a:r>
            <a:r>
              <a:rPr spc="-20" dirty="0" smtClean="0">
                <a:latin typeface="Segoe UI"/>
                <a:cs typeface="Segoe UI"/>
              </a:rPr>
              <a:t>MQTT</a:t>
            </a:r>
            <a:r>
              <a:rPr lang="en-IN" spc="-20" dirty="0" smtClean="0">
                <a:latin typeface="Segoe UI"/>
                <a:cs typeface="Segoe UI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(described</a:t>
            </a:r>
            <a:r>
              <a:rPr lang="en-US" spc="-95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shortly)</a:t>
            </a:r>
            <a:r>
              <a:rPr lang="en-US" spc="25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to</a:t>
            </a:r>
            <a:r>
              <a:rPr lang="en-US" spc="-7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handle</a:t>
            </a:r>
            <a:r>
              <a:rPr lang="en-US" spc="-45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the</a:t>
            </a:r>
            <a:r>
              <a:rPr lang="en-US" spc="-65" dirty="0" smtClean="0">
                <a:solidFill>
                  <a:srgbClr val="000000"/>
                </a:solidFill>
              </a:rPr>
              <a:t> </a:t>
            </a:r>
            <a:r>
              <a:rPr lang="en-US" spc="-10" dirty="0" smtClean="0">
                <a:solidFill>
                  <a:srgbClr val="000000"/>
                </a:solidFill>
              </a:rPr>
              <a:t>IoT-</a:t>
            </a:r>
            <a:r>
              <a:rPr lang="en-US" dirty="0" smtClean="0">
                <a:solidFill>
                  <a:srgbClr val="000000"/>
                </a:solidFill>
              </a:rPr>
              <a:t>specific</a:t>
            </a:r>
            <a:r>
              <a:rPr lang="en-US" spc="-9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part</a:t>
            </a:r>
            <a:r>
              <a:rPr lang="en-US" spc="-25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of</a:t>
            </a:r>
            <a:r>
              <a:rPr lang="en-US" spc="-65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the</a:t>
            </a:r>
            <a:r>
              <a:rPr lang="en-US" spc="-70" dirty="0" smtClean="0">
                <a:solidFill>
                  <a:srgbClr val="000000"/>
                </a:solidFill>
              </a:rPr>
              <a:t> </a:t>
            </a:r>
            <a:r>
              <a:rPr lang="en-US" spc="-10" dirty="0" smtClean="0">
                <a:solidFill>
                  <a:srgbClr val="000000"/>
                </a:solidFill>
              </a:rPr>
              <a:t>communication.</a:t>
            </a:r>
            <a:endParaRPr lang="en-US" dirty="0" smtClean="0"/>
          </a:p>
          <a:p>
            <a:pPr marL="556895" indent="-544195" algn="just">
              <a:lnSpc>
                <a:spcPct val="100000"/>
              </a:lnSpc>
              <a:spcBef>
                <a:spcPts val="3000"/>
              </a:spcBef>
              <a:buSzPct val="72000"/>
              <a:buFont typeface="Wingdings"/>
              <a:buChar char=""/>
              <a:tabLst>
                <a:tab pos="556895" algn="l"/>
                <a:tab pos="2442210" algn="l"/>
                <a:tab pos="2903855" algn="l"/>
                <a:tab pos="3935729" algn="l"/>
                <a:tab pos="5648960" algn="l"/>
                <a:tab pos="6531609" algn="l"/>
                <a:tab pos="7563484" algn="l"/>
                <a:tab pos="9276715" algn="l"/>
                <a:tab pos="10183495" algn="l"/>
                <a:tab pos="10725785" algn="l"/>
              </a:tabLst>
            </a:pPr>
            <a:endParaRPr dirty="0">
              <a:latin typeface="Segoe UI"/>
              <a:cs typeface="Segoe U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8"/>
          <a:stretch/>
        </p:blipFill>
        <p:spPr>
          <a:xfrm>
            <a:off x="6553199" y="2057400"/>
            <a:ext cx="5334001" cy="4359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835" y="5981786"/>
            <a:ext cx="9902825" cy="3411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latin typeface="Segoe UI"/>
                <a:cs typeface="Segoe UI"/>
              </a:rPr>
              <a:t>sessions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other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systems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may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limitation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memory-constrained</a:t>
            </a:r>
            <a:r>
              <a:rPr sz="2000" spc="-10" dirty="0">
                <a:latin typeface="Segoe UI"/>
                <a:cs typeface="Segoe UI"/>
              </a:rPr>
              <a:t> objects.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149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13763"/>
            <a:ext cx="11630025" cy="4523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Management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Sublayer:</a:t>
            </a:r>
            <a:endParaRPr sz="2000" dirty="0">
              <a:latin typeface="Segoe UI"/>
              <a:cs typeface="Segoe UI"/>
            </a:endParaRPr>
          </a:p>
          <a:p>
            <a:pPr marL="469900" marR="5080" indent="-457834">
              <a:lnSpc>
                <a:spcPct val="129000"/>
              </a:lnSpc>
              <a:spcBef>
                <a:spcPts val="1630"/>
              </a:spcBef>
              <a:buFont typeface="Wingdings"/>
              <a:buChar char=""/>
              <a:tabLst>
                <a:tab pos="469900" algn="l"/>
                <a:tab pos="1183005" algn="l"/>
                <a:tab pos="1705610" algn="l"/>
                <a:tab pos="2457450" algn="l"/>
                <a:tab pos="3169285" algn="l"/>
                <a:tab pos="3553460" algn="l"/>
                <a:tab pos="4572635" algn="l"/>
                <a:tab pos="6104890" algn="l"/>
                <a:tab pos="7352665" algn="l"/>
                <a:tab pos="8700135" algn="l"/>
                <a:tab pos="10113645" algn="l"/>
              </a:tabLst>
            </a:pPr>
            <a:r>
              <a:rPr sz="2000" spc="-20" dirty="0">
                <a:latin typeface="Segoe UI"/>
                <a:cs typeface="Segoe UI"/>
              </a:rPr>
              <a:t>With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the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same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logic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reusing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well-</a:t>
            </a:r>
            <a:r>
              <a:rPr sz="2000" spc="-10" dirty="0">
                <a:latin typeface="Segoe UI"/>
                <a:cs typeface="Segoe UI"/>
              </a:rPr>
              <a:t>known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methods,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Extensible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Messaging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 smtClean="0">
                <a:latin typeface="Segoe UI"/>
                <a:cs typeface="Segoe UI"/>
              </a:rPr>
              <a:t>and</a:t>
            </a:r>
            <a:r>
              <a:rPr lang="en-IN" sz="2000" spc="-10" dirty="0" smtClean="0">
                <a:latin typeface="Segoe UI"/>
                <a:cs typeface="Segoe UI"/>
              </a:rPr>
              <a:t> </a:t>
            </a:r>
            <a:r>
              <a:rPr sz="2000" spc="-10" dirty="0" smtClean="0">
                <a:latin typeface="Segoe UI"/>
                <a:cs typeface="Segoe UI"/>
              </a:rPr>
              <a:t>Presence </a:t>
            </a:r>
            <a:r>
              <a:rPr sz="2000" dirty="0">
                <a:latin typeface="Segoe UI"/>
                <a:cs typeface="Segoe UI"/>
              </a:rPr>
              <a:t>Protocol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(XMPP)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was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created.</a:t>
            </a:r>
            <a:endParaRPr sz="20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320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dirty="0">
                <a:latin typeface="Segoe UI"/>
                <a:cs typeface="Segoe UI"/>
              </a:rPr>
              <a:t>XMPP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based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instant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messaging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presence.</a:t>
            </a:r>
            <a:endParaRPr sz="20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195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dirty="0">
                <a:latin typeface="Segoe UI"/>
                <a:cs typeface="Segoe UI"/>
              </a:rPr>
              <a:t>It</a:t>
            </a:r>
            <a:r>
              <a:rPr sz="2000" spc="3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allows</a:t>
            </a:r>
            <a:r>
              <a:rPr sz="2000" spc="2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2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exchange</a:t>
            </a:r>
            <a:r>
              <a:rPr sz="2000" spc="2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2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2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between</a:t>
            </a:r>
            <a:r>
              <a:rPr sz="2000" spc="2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two</a:t>
            </a:r>
            <a:r>
              <a:rPr sz="2000" spc="3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3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more</a:t>
            </a:r>
            <a:r>
              <a:rPr sz="2000" spc="3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systems</a:t>
            </a:r>
            <a:r>
              <a:rPr sz="2000" spc="25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3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supports</a:t>
            </a:r>
            <a:r>
              <a:rPr sz="2000" spc="2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presence</a:t>
            </a:r>
            <a:r>
              <a:rPr sz="2000" spc="32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and</a:t>
            </a:r>
            <a:endParaRPr sz="2000" dirty="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Segoe UI"/>
                <a:cs typeface="Segoe UI"/>
              </a:rPr>
              <a:t>contact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list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maintenance.</a:t>
            </a:r>
            <a:endParaRPr sz="2000" dirty="0">
              <a:latin typeface="Segoe UI"/>
              <a:cs typeface="Segoe UI"/>
            </a:endParaRPr>
          </a:p>
          <a:p>
            <a:pPr marL="469900" marR="52705" indent="-457834">
              <a:lnSpc>
                <a:spcPct val="129099"/>
              </a:lnSpc>
              <a:spcBef>
                <a:spcPts val="1955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dirty="0">
                <a:latin typeface="Segoe UI"/>
                <a:cs typeface="Segoe UI"/>
              </a:rPr>
              <a:t>It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can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also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handle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publish/subscribe,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making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it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good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choice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distribution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information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multiple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devices.</a:t>
            </a:r>
            <a:endParaRPr sz="20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195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dirty="0">
                <a:latin typeface="Segoe UI"/>
                <a:cs typeface="Segoe UI"/>
              </a:rPr>
              <a:t>A</a:t>
            </a:r>
            <a:r>
              <a:rPr sz="2000" spc="2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limitation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2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XMPP</a:t>
            </a:r>
            <a:r>
              <a:rPr sz="2000" spc="2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2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its</a:t>
            </a:r>
            <a:r>
              <a:rPr sz="2000" spc="2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reliance</a:t>
            </a:r>
            <a:r>
              <a:rPr sz="2000" spc="2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275" dirty="0">
                <a:latin typeface="Segoe UI"/>
                <a:cs typeface="Segoe UI"/>
              </a:rPr>
              <a:t> </a:t>
            </a:r>
            <a:r>
              <a:rPr sz="2000" spc="-135" dirty="0">
                <a:latin typeface="Segoe UI"/>
                <a:cs typeface="Segoe UI"/>
              </a:rPr>
              <a:t>TCP,</a:t>
            </a:r>
            <a:r>
              <a:rPr sz="2000" spc="1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which</a:t>
            </a:r>
            <a:r>
              <a:rPr sz="2000" spc="25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mayforce</a:t>
            </a:r>
            <a:r>
              <a:rPr sz="2000" spc="2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subscribers</a:t>
            </a:r>
            <a:r>
              <a:rPr sz="2000" spc="2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2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maintain</a:t>
            </a:r>
            <a:r>
              <a:rPr sz="2000" spc="24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open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IoT</a:t>
            </a:r>
            <a:r>
              <a:rPr spc="-15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351915"/>
            <a:ext cx="407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Evolutionary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Phases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Internet</a:t>
            </a:r>
            <a:endParaRPr sz="180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9406" y="1892300"/>
          <a:ext cx="10551159" cy="378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5179"/>
                <a:gridCol w="7205980"/>
              </a:tblGrid>
              <a:tr h="365760"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Internet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Phase: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Third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Phase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Immersive</a:t>
                      </a:r>
                      <a:r>
                        <a:rPr sz="1800" b="1" spc="409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Experiences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(Digitize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Interactions)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</a:tr>
              <a:tr h="3423920">
                <a:tc gridSpan="2">
                  <a:txBody>
                    <a:bodyPr/>
                    <a:lstStyle/>
                    <a:p>
                      <a:pPr marL="376555" marR="83185" indent="-285750">
                        <a:lnSpc>
                          <a:spcPts val="3600"/>
                        </a:lnSpc>
                        <a:spcBef>
                          <a:spcPts val="10"/>
                        </a:spcBef>
                        <a:buFont typeface="Wingdings"/>
                        <a:buChar char=""/>
                        <a:tabLst>
                          <a:tab pos="377825" algn="l"/>
                          <a:tab pos="1828800" algn="l"/>
                          <a:tab pos="3510279" algn="l"/>
                          <a:tab pos="3898900" algn="l"/>
                          <a:tab pos="5702935" algn="l"/>
                          <a:tab pos="6204585" algn="l"/>
                          <a:tab pos="6802120" algn="l"/>
                          <a:tab pos="8326755" algn="l"/>
                          <a:tab pos="8782050" algn="l"/>
                          <a:tab pos="9655175" algn="l"/>
                        </a:tabLst>
                      </a:pPr>
                      <a:r>
                        <a:rPr sz="2000" b="1" spc="-10" dirty="0">
                          <a:latin typeface="Segoe UI"/>
                          <a:cs typeface="Segoe UI"/>
                        </a:rPr>
                        <a:t>Immersive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Experiences,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characterized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by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emergence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social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media, 	collaborations</a:t>
                      </a:r>
                      <a:r>
                        <a:rPr sz="2000" b="1" spc="-11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b="1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widespread</a:t>
                      </a:r>
                      <a:r>
                        <a:rPr sz="2000" b="1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mobility</a:t>
                      </a:r>
                      <a:r>
                        <a:rPr sz="2000" b="1" spc="-1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on</a:t>
                      </a:r>
                      <a:r>
                        <a:rPr sz="2000" b="1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</a:t>
                      </a:r>
                      <a:r>
                        <a:rPr sz="2000" b="1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variety</a:t>
                      </a:r>
                      <a:r>
                        <a:rPr sz="2000" b="1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2000" b="1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devices.</a:t>
                      </a:r>
                      <a:endParaRPr sz="2000">
                        <a:latin typeface="Segoe UI"/>
                        <a:cs typeface="Segoe U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1025"/>
                        </a:spcBef>
                        <a:buFont typeface="Wingdings"/>
                        <a:buChar char=""/>
                        <a:tabLst>
                          <a:tab pos="377190" algn="l"/>
                          <a:tab pos="2010410" algn="l"/>
                          <a:tab pos="2328545" algn="l"/>
                          <a:tab pos="2973070" algn="l"/>
                          <a:tab pos="4311650" algn="l"/>
                          <a:tab pos="5093335" algn="l"/>
                          <a:tab pos="6223000" algn="l"/>
                          <a:tab pos="7521575" algn="l"/>
                          <a:tab pos="8242300" algn="l"/>
                          <a:tab pos="9205595" algn="l"/>
                          <a:tab pos="10210165" algn="l"/>
                        </a:tabLst>
                      </a:pPr>
                      <a:r>
                        <a:rPr sz="2000" b="1" spc="-10" dirty="0">
                          <a:latin typeface="Segoe UI"/>
                          <a:cs typeface="Segoe UI"/>
                        </a:rPr>
                        <a:t>Connectivity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now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pervasive,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using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multiple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platforms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0" dirty="0">
                          <a:latin typeface="Segoe UI"/>
                          <a:cs typeface="Segoe UI"/>
                        </a:rPr>
                        <a:t>from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mobile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phones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to</a:t>
                      </a:r>
                      <a:endParaRPr sz="2000">
                        <a:latin typeface="Segoe UI"/>
                        <a:cs typeface="Segoe UI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1" dirty="0">
                          <a:latin typeface="Segoe UI"/>
                          <a:cs typeface="Segoe UI"/>
                        </a:rPr>
                        <a:t>tablets</a:t>
                      </a:r>
                      <a:r>
                        <a:rPr sz="2000" b="1" spc="-11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2000" b="1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laptops</a:t>
                      </a:r>
                      <a:r>
                        <a:rPr sz="2000" b="1" spc="-11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b="1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desktop</a:t>
                      </a:r>
                      <a:r>
                        <a:rPr sz="2000" b="1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computers.</a:t>
                      </a:r>
                      <a:endParaRPr sz="2000">
                        <a:latin typeface="Segoe UI"/>
                        <a:cs typeface="Segoe U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755"/>
                        </a:spcBef>
                        <a:buFont typeface="Wingdings"/>
                        <a:buChar char=""/>
                        <a:tabLst>
                          <a:tab pos="377190" algn="l"/>
                          <a:tab pos="4246245" algn="l"/>
                        </a:tabLst>
                      </a:pPr>
                      <a:r>
                        <a:rPr sz="2000" b="1" dirty="0">
                          <a:latin typeface="Segoe UI"/>
                          <a:cs typeface="Segoe UI"/>
                        </a:rPr>
                        <a:t>Pervasive</a:t>
                      </a:r>
                      <a:r>
                        <a:rPr sz="2000" b="1" spc="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connectivity</a:t>
                      </a:r>
                      <a:r>
                        <a:rPr sz="2000" b="1" spc="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enables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communications</a:t>
                      </a:r>
                      <a:r>
                        <a:rPr sz="2000" b="1" spc="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b="1" spc="1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collaboration</a:t>
                      </a:r>
                      <a:r>
                        <a:rPr sz="2000" b="1" spc="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as</a:t>
                      </a:r>
                      <a:r>
                        <a:rPr sz="2000" b="1" spc="1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well</a:t>
                      </a:r>
                      <a:r>
                        <a:rPr sz="2000" b="1" spc="1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as</a:t>
                      </a:r>
                      <a:r>
                        <a:rPr sz="2000" b="1" spc="1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social</a:t>
                      </a:r>
                      <a:endParaRPr sz="2000">
                        <a:latin typeface="Segoe UI"/>
                        <a:cs typeface="Segoe UI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000" b="1" dirty="0">
                          <a:latin typeface="Segoe UI"/>
                          <a:cs typeface="Segoe UI"/>
                        </a:rPr>
                        <a:t>media</a:t>
                      </a:r>
                      <a:r>
                        <a:rPr sz="2000" b="1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across</a:t>
                      </a:r>
                      <a:r>
                        <a:rPr sz="2000" b="1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multiple</a:t>
                      </a:r>
                      <a:r>
                        <a:rPr sz="2000" b="1" spc="-1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channels</a:t>
                      </a:r>
                      <a:r>
                        <a:rPr sz="2000" b="1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via</a:t>
                      </a:r>
                      <a:r>
                        <a:rPr sz="2000" b="1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email,</a:t>
                      </a:r>
                      <a:r>
                        <a:rPr sz="2000" b="1" spc="-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texting,voice</a:t>
                      </a:r>
                      <a:r>
                        <a:rPr sz="2000" b="1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b="1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video.</a:t>
                      </a:r>
                      <a:endParaRPr sz="2000">
                        <a:latin typeface="Segoe UI"/>
                        <a:cs typeface="Segoe U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1639"/>
                        </a:spcBef>
                        <a:buFont typeface="Wingdings"/>
                        <a:buChar char=""/>
                        <a:tabLst>
                          <a:tab pos="377190" algn="l"/>
                        </a:tabLst>
                      </a:pPr>
                      <a:r>
                        <a:rPr sz="2000" b="1" dirty="0">
                          <a:latin typeface="Segoe UI"/>
                          <a:cs typeface="Segoe UI"/>
                        </a:rPr>
                        <a:t>Person</a:t>
                      </a:r>
                      <a:r>
                        <a:rPr sz="2000" b="1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2000" b="1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person</a:t>
                      </a:r>
                      <a:r>
                        <a:rPr sz="2000" b="1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interactions</a:t>
                      </a:r>
                      <a:r>
                        <a:rPr sz="2000" b="1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have</a:t>
                      </a:r>
                      <a:r>
                        <a:rPr sz="2000" b="1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become</a:t>
                      </a:r>
                      <a:r>
                        <a:rPr sz="2000" b="1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digitized.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04295" y="6415668"/>
            <a:ext cx="27241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150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330" y="1413763"/>
            <a:ext cx="11643995" cy="5041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Management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Sublayer:</a:t>
            </a:r>
            <a:endParaRPr sz="2000" dirty="0">
              <a:latin typeface="Segoe UI"/>
              <a:cs typeface="Segoe UI"/>
            </a:endParaRPr>
          </a:p>
          <a:p>
            <a:pPr marL="469900" marR="5080" indent="-457834" algn="just">
              <a:lnSpc>
                <a:spcPct val="130000"/>
              </a:lnSpc>
              <a:spcBef>
                <a:spcPts val="1475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respond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limits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web-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protocols,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another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protocol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was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created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IETF </a:t>
            </a:r>
            <a:r>
              <a:rPr sz="2000" b="1" dirty="0">
                <a:latin typeface="Segoe UI"/>
                <a:cs typeface="Segoe UI"/>
              </a:rPr>
              <a:t>Constrained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Restful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Environments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(CoRE)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working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group: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Constrained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Application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Protocol (CoAP).</a:t>
            </a:r>
            <a:endParaRPr sz="2000" dirty="0">
              <a:latin typeface="Segoe UI"/>
              <a:cs typeface="Segoe UI"/>
            </a:endParaRPr>
          </a:p>
          <a:p>
            <a:pPr marL="469900" marR="66040" indent="-457834" algn="just">
              <a:lnSpc>
                <a:spcPct val="129000"/>
              </a:lnSpc>
              <a:spcBef>
                <a:spcPts val="1960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CoAP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uses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some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methods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similar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those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HTTP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(such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Get,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Post,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Put,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Delete)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but </a:t>
            </a:r>
            <a:r>
              <a:rPr sz="2000" b="1" spc="-10" dirty="0">
                <a:latin typeface="Segoe UI"/>
                <a:cs typeface="Segoe UI"/>
              </a:rPr>
              <a:t>implements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shorter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list,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thus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limiting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size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header.</a:t>
            </a:r>
            <a:endParaRPr sz="20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315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CoAP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also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runs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UDP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(whereas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HTTP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typically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TCP).</a:t>
            </a:r>
            <a:endParaRPr sz="20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330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CoAP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also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adds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feature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lacking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HTTP and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very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useful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IoT: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observation.</a:t>
            </a:r>
            <a:endParaRPr sz="2000" dirty="0">
              <a:latin typeface="Segoe UI"/>
              <a:cs typeface="Segoe UI"/>
            </a:endParaRPr>
          </a:p>
          <a:p>
            <a:pPr marL="469900" marR="19050" indent="-457834" algn="just">
              <a:lnSpc>
                <a:spcPct val="164200"/>
              </a:lnSpc>
              <a:spcBef>
                <a:spcPts val="775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Observation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allows</a:t>
            </a:r>
            <a:r>
              <a:rPr sz="2000" b="1" spc="4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streaming</a:t>
            </a:r>
            <a:r>
              <a:rPr sz="2000" b="1" spc="4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4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state</a:t>
            </a:r>
            <a:r>
              <a:rPr sz="2000" b="1" spc="-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changes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4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they</a:t>
            </a:r>
            <a:r>
              <a:rPr sz="2000" b="1" spc="4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occur,</a:t>
            </a:r>
            <a:r>
              <a:rPr sz="2000" b="1" spc="3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without</a:t>
            </a:r>
            <a:r>
              <a:rPr sz="2000" b="1" spc="4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requiring</a:t>
            </a:r>
            <a:r>
              <a:rPr sz="2000" b="1" spc="46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 </a:t>
            </a:r>
            <a:r>
              <a:rPr sz="2000" b="1" spc="-10" dirty="0">
                <a:latin typeface="Segoe UI"/>
                <a:cs typeface="Segoe UI"/>
              </a:rPr>
              <a:t>receiver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query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changes.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Layer</a:t>
            </a:r>
            <a:r>
              <a:rPr spc="-65" dirty="0"/>
              <a:t> </a:t>
            </a:r>
            <a:r>
              <a:rPr dirty="0"/>
              <a:t>2:</a:t>
            </a:r>
            <a:r>
              <a:rPr spc="-65" dirty="0"/>
              <a:t> </a:t>
            </a: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spc="-10" dirty="0"/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03660" y="6415668"/>
            <a:ext cx="27241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154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330" y="1411604"/>
            <a:ext cx="11638915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UI"/>
                <a:cs typeface="Segoe UI"/>
              </a:rPr>
              <a:t>IoT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Network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Management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Sublayer:</a:t>
            </a:r>
            <a:endParaRPr sz="18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260"/>
              </a:spcBef>
              <a:buFont typeface="Wingdings"/>
              <a:buChar char=""/>
              <a:tabLst>
                <a:tab pos="469900" algn="l"/>
              </a:tabLst>
            </a:pPr>
            <a:r>
              <a:rPr sz="1800" b="1" dirty="0">
                <a:latin typeface="Segoe UI"/>
                <a:cs typeface="Segoe UI"/>
              </a:rPr>
              <a:t>Another</a:t>
            </a:r>
            <a:r>
              <a:rPr sz="1800" b="1" spc="22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common</a:t>
            </a:r>
            <a:r>
              <a:rPr sz="1800" b="1" spc="2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IoT</a:t>
            </a:r>
            <a:r>
              <a:rPr sz="1800" b="1" spc="2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protocol</a:t>
            </a:r>
            <a:r>
              <a:rPr sz="1800" b="1" spc="2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utilized</a:t>
            </a:r>
            <a:r>
              <a:rPr sz="1800" b="1" spc="22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2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these</a:t>
            </a:r>
            <a:r>
              <a:rPr sz="1800" b="1" spc="2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middle</a:t>
            </a:r>
            <a:r>
              <a:rPr sz="1800" b="1" spc="2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25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upper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layers</a:t>
            </a:r>
            <a:r>
              <a:rPr sz="1800" b="1" spc="2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2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Message</a:t>
            </a:r>
            <a:r>
              <a:rPr sz="1800" b="1" spc="2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Queue</a:t>
            </a:r>
            <a:r>
              <a:rPr sz="1800" b="1" spc="23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Telemetry</a:t>
            </a:r>
            <a:endParaRPr sz="1800" dirty="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705"/>
              </a:spcBef>
            </a:pPr>
            <a:r>
              <a:rPr sz="1800" b="1" spc="-25" dirty="0">
                <a:latin typeface="Segoe UI"/>
                <a:cs typeface="Segoe UI"/>
              </a:rPr>
              <a:t>Transport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(MQTT).</a:t>
            </a:r>
            <a:endParaRPr sz="18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255"/>
              </a:spcBef>
              <a:buFont typeface="Wingdings"/>
              <a:buChar char=""/>
              <a:tabLst>
                <a:tab pos="469900" algn="l"/>
              </a:tabLst>
            </a:pPr>
            <a:r>
              <a:rPr sz="1800" b="1" spc="-10" dirty="0">
                <a:latin typeface="Segoe UI"/>
                <a:cs typeface="Segoe UI"/>
              </a:rPr>
              <a:t>MQTT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uses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25" dirty="0">
                <a:latin typeface="Segoe UI"/>
                <a:cs typeface="Segoe UI"/>
              </a:rPr>
              <a:t> broker-</a:t>
            </a:r>
            <a:r>
              <a:rPr sz="1800" b="1" spc="-10" dirty="0">
                <a:latin typeface="Segoe UI"/>
                <a:cs typeface="Segoe UI"/>
              </a:rPr>
              <a:t>based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architecture.</a:t>
            </a:r>
            <a:endParaRPr sz="1800" dirty="0">
              <a:latin typeface="Segoe UI"/>
              <a:cs typeface="Segoe UI"/>
            </a:endParaRPr>
          </a:p>
          <a:p>
            <a:pPr marL="469900" marR="5080" indent="-457834" algn="just">
              <a:lnSpc>
                <a:spcPct val="130000"/>
              </a:lnSpc>
              <a:spcBef>
                <a:spcPts val="1515"/>
              </a:spcBef>
              <a:buFont typeface="Wingdings"/>
              <a:buChar char=""/>
              <a:tabLst>
                <a:tab pos="469900" algn="l"/>
              </a:tabLst>
            </a:pP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sensor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can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</a:t>
            </a:r>
            <a:r>
              <a:rPr sz="1800" b="1" spc="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set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</a:t>
            </a:r>
            <a:r>
              <a:rPr sz="1800" b="1" spc="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MQTT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publisher</a:t>
            </a:r>
            <a:r>
              <a:rPr sz="1800" b="1" spc="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(publishes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piece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information),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application</a:t>
            </a:r>
            <a:r>
              <a:rPr sz="1800" b="1" spc="85" dirty="0">
                <a:latin typeface="Segoe UI"/>
                <a:cs typeface="Segoe UI"/>
              </a:rPr>
              <a:t> </a:t>
            </a:r>
            <a:r>
              <a:rPr sz="1800" b="1" spc="-20" dirty="0">
                <a:latin typeface="Segoe UI"/>
                <a:cs typeface="Segoe UI"/>
              </a:rPr>
              <a:t>that </a:t>
            </a:r>
            <a:r>
              <a:rPr sz="1800" b="1" dirty="0">
                <a:latin typeface="Segoe UI"/>
                <a:cs typeface="Segoe UI"/>
              </a:rPr>
              <a:t>needs</a:t>
            </a:r>
            <a:r>
              <a:rPr sz="1800" b="1" spc="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receive</a:t>
            </a:r>
            <a:r>
              <a:rPr sz="1800" b="1" spc="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information</a:t>
            </a:r>
            <a:r>
              <a:rPr sz="1800" b="1" spc="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can</a:t>
            </a:r>
            <a:r>
              <a:rPr sz="1800" b="1" spc="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</a:t>
            </a:r>
            <a:r>
              <a:rPr sz="1800" b="1" spc="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set</a:t>
            </a:r>
            <a:r>
              <a:rPr sz="1800" b="1" spc="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as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MQTT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subscriber,</a:t>
            </a:r>
            <a:r>
              <a:rPr sz="1800" b="1" spc="3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any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intermediary</a:t>
            </a:r>
            <a:r>
              <a:rPr sz="1800" b="1" spc="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system</a:t>
            </a:r>
            <a:r>
              <a:rPr sz="1800" b="1" spc="90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can </a:t>
            </a:r>
            <a:r>
              <a:rPr sz="1800" b="1" dirty="0">
                <a:latin typeface="Segoe UI"/>
                <a:cs typeface="Segoe UI"/>
              </a:rPr>
              <a:t>be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set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as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broker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relay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information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between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publisher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subscriber(s).</a:t>
            </a:r>
            <a:endParaRPr sz="1800" dirty="0">
              <a:latin typeface="Segoe UI"/>
              <a:cs typeface="Segoe UI"/>
            </a:endParaRPr>
          </a:p>
          <a:p>
            <a:pPr marL="469900" marR="120014" indent="-457834" algn="just">
              <a:lnSpc>
                <a:spcPct val="127899"/>
              </a:lnSpc>
              <a:spcBef>
                <a:spcPts val="1939"/>
              </a:spcBef>
              <a:buFont typeface="Wingdings"/>
              <a:buChar char=""/>
              <a:tabLst>
                <a:tab pos="469900" algn="l"/>
              </a:tabLst>
            </a:pPr>
            <a:r>
              <a:rPr sz="1800" b="1" dirty="0">
                <a:latin typeface="Segoe UI"/>
                <a:cs typeface="Segoe UI"/>
              </a:rPr>
              <a:t>MQTT</a:t>
            </a:r>
            <a:r>
              <a:rPr sz="1800" b="1" spc="1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runs</a:t>
            </a:r>
            <a:r>
              <a:rPr sz="1800" b="1" spc="2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over</a:t>
            </a:r>
            <a:r>
              <a:rPr sz="1800" b="1" spc="190" dirty="0">
                <a:latin typeface="Segoe UI"/>
                <a:cs typeface="Segoe UI"/>
              </a:rPr>
              <a:t> </a:t>
            </a:r>
            <a:r>
              <a:rPr sz="1800" b="1" spc="-105" dirty="0">
                <a:latin typeface="Segoe UI"/>
                <a:cs typeface="Segoe UI"/>
              </a:rPr>
              <a:t>TCP.</a:t>
            </a:r>
            <a:r>
              <a:rPr sz="1800" b="1" spc="11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2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consequence</a:t>
            </a:r>
            <a:r>
              <a:rPr sz="1800" b="1" spc="2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22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reliance</a:t>
            </a:r>
            <a:r>
              <a:rPr sz="1800" b="1" spc="2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on</a:t>
            </a:r>
            <a:r>
              <a:rPr sz="1800" b="1" spc="1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TCP</a:t>
            </a:r>
            <a:r>
              <a:rPr sz="1800" b="1" spc="1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2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2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20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MQTT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client</a:t>
            </a:r>
            <a:r>
              <a:rPr sz="1800" b="1" spc="1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typically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holds</a:t>
            </a:r>
            <a:r>
              <a:rPr sz="1800" b="1" spc="190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a </a:t>
            </a:r>
            <a:r>
              <a:rPr sz="1800" b="1" dirty="0">
                <a:latin typeface="Segoe UI"/>
                <a:cs typeface="Segoe UI"/>
              </a:rPr>
              <a:t>connection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open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0" dirty="0">
                <a:latin typeface="Segoe UI"/>
                <a:cs typeface="Segoe UI"/>
              </a:rPr>
              <a:t> broker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at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all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times.</a:t>
            </a:r>
            <a:endParaRPr sz="1800" dirty="0">
              <a:latin typeface="Segoe UI"/>
              <a:cs typeface="Segoe UI"/>
            </a:endParaRPr>
          </a:p>
          <a:p>
            <a:pPr marL="469900" marR="5715" indent="-457834" algn="just">
              <a:lnSpc>
                <a:spcPct val="130000"/>
              </a:lnSpc>
              <a:spcBef>
                <a:spcPts val="1515"/>
              </a:spcBef>
              <a:buFont typeface="Wingdings"/>
              <a:buChar char=""/>
              <a:tabLst>
                <a:tab pos="469900" algn="l"/>
              </a:tabLst>
            </a:pPr>
            <a:r>
              <a:rPr sz="1800" b="1" dirty="0">
                <a:latin typeface="Segoe UI"/>
                <a:cs typeface="Segoe UI"/>
              </a:rPr>
              <a:t>This</a:t>
            </a:r>
            <a:r>
              <a:rPr sz="1800" b="1" spc="2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may</a:t>
            </a:r>
            <a:r>
              <a:rPr sz="1800" b="1" spc="2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</a:t>
            </a:r>
            <a:r>
              <a:rPr sz="1800" b="1" spc="25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2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limiting</a:t>
            </a:r>
            <a:r>
              <a:rPr sz="1800" b="1" spc="2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factor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2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environments</a:t>
            </a:r>
            <a:r>
              <a:rPr sz="1800" b="1" spc="2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where</a:t>
            </a:r>
            <a:r>
              <a:rPr sz="1800" b="1" spc="25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loss</a:t>
            </a:r>
            <a:r>
              <a:rPr sz="1800" b="1" spc="2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2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high</a:t>
            </a:r>
            <a:r>
              <a:rPr sz="1800" b="1" spc="2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or</a:t>
            </a:r>
            <a:r>
              <a:rPr sz="1800" b="1" spc="2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where</a:t>
            </a:r>
            <a:r>
              <a:rPr sz="1800" b="1" spc="2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computing</a:t>
            </a:r>
            <a:r>
              <a:rPr sz="1800" b="1" spc="2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resources</a:t>
            </a:r>
            <a:r>
              <a:rPr sz="1800" b="1" spc="254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are </a:t>
            </a:r>
            <a:r>
              <a:rPr sz="1800" b="1" spc="-10" dirty="0">
                <a:latin typeface="Segoe UI"/>
                <a:cs typeface="Segoe UI"/>
              </a:rPr>
              <a:t>limited.</a:t>
            </a: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206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The</a:t>
            </a:r>
            <a:r>
              <a:rPr spc="-30" dirty="0"/>
              <a:t> </a:t>
            </a:r>
            <a:r>
              <a:rPr dirty="0"/>
              <a:t>Core</a:t>
            </a:r>
            <a:r>
              <a:rPr spc="-45" dirty="0"/>
              <a:t> </a:t>
            </a:r>
            <a:r>
              <a:rPr dirty="0"/>
              <a:t>IoT</a:t>
            </a:r>
            <a:r>
              <a:rPr spc="-35" dirty="0"/>
              <a:t> </a:t>
            </a:r>
            <a:r>
              <a:rPr dirty="0"/>
              <a:t>Functional</a:t>
            </a:r>
            <a:r>
              <a:rPr spc="-65" dirty="0"/>
              <a:t> </a:t>
            </a:r>
            <a:r>
              <a:rPr spc="-10" dirty="0"/>
              <a:t>Stack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152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374393"/>
            <a:ext cx="9872980" cy="919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025" indent="-31432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327025" algn="l"/>
              </a:tabLst>
            </a:pPr>
            <a:r>
              <a:rPr sz="2200" b="1" spc="-10" dirty="0">
                <a:solidFill>
                  <a:srgbClr val="001F5F"/>
                </a:solidFill>
                <a:latin typeface="Segoe UI"/>
                <a:cs typeface="Segoe UI"/>
              </a:rPr>
              <a:t>Communications</a:t>
            </a:r>
            <a:r>
              <a:rPr sz="2200" b="1" spc="-10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1F5F"/>
                </a:solidFill>
                <a:latin typeface="Segoe UI"/>
                <a:cs typeface="Segoe UI"/>
              </a:rPr>
              <a:t>network</a:t>
            </a:r>
            <a:r>
              <a:rPr sz="2200" b="1" spc="-11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1F5F"/>
                </a:solidFill>
                <a:latin typeface="Segoe UI"/>
                <a:cs typeface="Segoe UI"/>
              </a:rPr>
              <a:t>layer/</a:t>
            </a:r>
            <a:r>
              <a:rPr sz="2200" b="1" spc="-6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1F5F"/>
                </a:solidFill>
                <a:latin typeface="Segoe UI"/>
                <a:cs typeface="Segoe UI"/>
              </a:rPr>
              <a:t>Layer</a:t>
            </a:r>
            <a:r>
              <a:rPr sz="2200" b="1" spc="-5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1F5F"/>
                </a:solidFill>
                <a:latin typeface="Segoe UI"/>
                <a:cs typeface="Segoe UI"/>
              </a:rPr>
              <a:t>2:</a:t>
            </a:r>
            <a:r>
              <a:rPr sz="2200" b="1" spc="-8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Segoe UI"/>
                <a:cs typeface="Segoe UI"/>
              </a:rPr>
              <a:t>Communications</a:t>
            </a:r>
            <a:r>
              <a:rPr sz="2200" b="1" spc="-10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1F5F"/>
                </a:solidFill>
                <a:latin typeface="Segoe UI"/>
                <a:cs typeface="Segoe UI"/>
              </a:rPr>
              <a:t>Network</a:t>
            </a:r>
            <a:r>
              <a:rPr sz="2200" b="1" spc="-10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Segoe UI"/>
                <a:cs typeface="Segoe UI"/>
              </a:rPr>
              <a:t>Layer</a:t>
            </a:r>
            <a:endParaRPr sz="220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000"/>
              </a:spcBef>
              <a:buAutoNum type="arabicPeriod"/>
              <a:tabLst>
                <a:tab pos="1155700" algn="l"/>
              </a:tabLst>
            </a:pPr>
            <a:r>
              <a:rPr sz="2000" b="1" dirty="0">
                <a:solidFill>
                  <a:srgbClr val="C00000"/>
                </a:solidFill>
                <a:latin typeface="Segoe UI"/>
                <a:cs typeface="Segoe UI"/>
              </a:rPr>
              <a:t>Access</a:t>
            </a:r>
            <a:r>
              <a:rPr sz="2000" b="1" spc="-13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Segoe UI"/>
                <a:cs typeface="Segoe UI"/>
              </a:rPr>
              <a:t>network</a:t>
            </a:r>
            <a:r>
              <a:rPr sz="2000" b="1" spc="-12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Segoe UI"/>
                <a:cs typeface="Segoe UI"/>
              </a:rPr>
              <a:t>sublayer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8491" y="2502789"/>
            <a:ext cx="4352925" cy="235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1800" b="1" spc="-70" dirty="0">
                <a:solidFill>
                  <a:srgbClr val="392E24"/>
                </a:solidFill>
                <a:latin typeface="Segoe UI"/>
                <a:cs typeface="Segoe UI"/>
              </a:rPr>
              <a:t>PAN</a:t>
            </a:r>
            <a:r>
              <a:rPr sz="1800" b="1" spc="-60" dirty="0">
                <a:solidFill>
                  <a:srgbClr val="392E24"/>
                </a:solidFill>
                <a:latin typeface="Segoe UI"/>
                <a:cs typeface="Segoe UI"/>
              </a:rPr>
              <a:t> </a:t>
            </a:r>
            <a:r>
              <a:rPr sz="1800" b="1" spc="-20" dirty="0">
                <a:solidFill>
                  <a:srgbClr val="392E24"/>
                </a:solidFill>
                <a:latin typeface="Segoe UI"/>
                <a:cs typeface="Segoe UI"/>
              </a:rPr>
              <a:t>(Personal</a:t>
            </a:r>
            <a:r>
              <a:rPr sz="1800" b="1" spc="-60" dirty="0">
                <a:solidFill>
                  <a:srgbClr val="392E24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92E24"/>
                </a:solidFill>
                <a:latin typeface="Segoe UI"/>
                <a:cs typeface="Segoe UI"/>
              </a:rPr>
              <a:t>Area</a:t>
            </a:r>
            <a:r>
              <a:rPr sz="1800" b="1" spc="-35" dirty="0">
                <a:solidFill>
                  <a:srgbClr val="392E24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392E24"/>
                </a:solidFill>
                <a:latin typeface="Segoe UI"/>
                <a:cs typeface="Segoe UI"/>
              </a:rPr>
              <a:t>Network)</a:t>
            </a:r>
            <a:endParaRPr sz="180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1895"/>
              </a:spcBef>
              <a:buAutoNum type="arabicPeriod"/>
              <a:tabLst>
                <a:tab pos="469265" algn="l"/>
              </a:tabLst>
            </a:pPr>
            <a:r>
              <a:rPr sz="1800" b="1" dirty="0">
                <a:solidFill>
                  <a:srgbClr val="392E24"/>
                </a:solidFill>
                <a:latin typeface="Segoe UI"/>
                <a:cs typeface="Segoe UI"/>
              </a:rPr>
              <a:t>HAN</a:t>
            </a:r>
            <a:r>
              <a:rPr sz="1800" b="1" spc="-50" dirty="0">
                <a:solidFill>
                  <a:srgbClr val="392E24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92E24"/>
                </a:solidFill>
                <a:latin typeface="Segoe UI"/>
                <a:cs typeface="Segoe UI"/>
              </a:rPr>
              <a:t>(Home</a:t>
            </a:r>
            <a:r>
              <a:rPr sz="1800" b="1" spc="-55" dirty="0">
                <a:solidFill>
                  <a:srgbClr val="392E24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92E24"/>
                </a:solidFill>
                <a:latin typeface="Segoe UI"/>
                <a:cs typeface="Segoe UI"/>
              </a:rPr>
              <a:t>Area</a:t>
            </a:r>
            <a:r>
              <a:rPr sz="1800" b="1" spc="-50" dirty="0">
                <a:solidFill>
                  <a:srgbClr val="392E24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392E24"/>
                </a:solidFill>
                <a:latin typeface="Segoe UI"/>
                <a:cs typeface="Segoe UI"/>
              </a:rPr>
              <a:t>Network)</a:t>
            </a:r>
            <a:endParaRPr sz="180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1910"/>
              </a:spcBef>
              <a:buAutoNum type="arabicPeriod"/>
              <a:tabLst>
                <a:tab pos="469265" algn="l"/>
              </a:tabLst>
            </a:pPr>
            <a:r>
              <a:rPr sz="1800" b="1" dirty="0">
                <a:solidFill>
                  <a:srgbClr val="392E24"/>
                </a:solidFill>
                <a:latin typeface="Segoe UI"/>
                <a:cs typeface="Segoe UI"/>
              </a:rPr>
              <a:t>NAN</a:t>
            </a:r>
            <a:r>
              <a:rPr sz="1800" b="1" spc="-55" dirty="0">
                <a:solidFill>
                  <a:srgbClr val="392E24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392E24"/>
                </a:solidFill>
                <a:latin typeface="Segoe UI"/>
                <a:cs typeface="Segoe UI"/>
              </a:rPr>
              <a:t>(Neighborhood</a:t>
            </a:r>
            <a:r>
              <a:rPr sz="1800" b="1" spc="-50" dirty="0">
                <a:solidFill>
                  <a:srgbClr val="392E24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92E24"/>
                </a:solidFill>
                <a:latin typeface="Segoe UI"/>
                <a:cs typeface="Segoe UI"/>
              </a:rPr>
              <a:t>Area</a:t>
            </a:r>
            <a:r>
              <a:rPr sz="1800" b="1" spc="-50" dirty="0">
                <a:solidFill>
                  <a:srgbClr val="392E24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392E24"/>
                </a:solidFill>
                <a:latin typeface="Segoe UI"/>
                <a:cs typeface="Segoe UI"/>
              </a:rPr>
              <a:t>Network)</a:t>
            </a:r>
            <a:endParaRPr sz="180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469265" algn="l"/>
              </a:tabLst>
            </a:pPr>
            <a:r>
              <a:rPr sz="1800" b="1" spc="-65" dirty="0">
                <a:solidFill>
                  <a:srgbClr val="392E24"/>
                </a:solidFill>
                <a:latin typeface="Segoe UI"/>
                <a:cs typeface="Segoe UI"/>
              </a:rPr>
              <a:t>FAN</a:t>
            </a:r>
            <a:r>
              <a:rPr sz="1800" b="1" spc="-60" dirty="0">
                <a:solidFill>
                  <a:srgbClr val="392E24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92E24"/>
                </a:solidFill>
                <a:latin typeface="Segoe UI"/>
                <a:cs typeface="Segoe UI"/>
              </a:rPr>
              <a:t>(Field</a:t>
            </a:r>
            <a:r>
              <a:rPr sz="1800" b="1" spc="-110" dirty="0">
                <a:solidFill>
                  <a:srgbClr val="392E24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92E24"/>
                </a:solidFill>
                <a:latin typeface="Segoe UI"/>
                <a:cs typeface="Segoe UI"/>
              </a:rPr>
              <a:t>Area</a:t>
            </a:r>
            <a:r>
              <a:rPr sz="1800" b="1" spc="-75" dirty="0">
                <a:solidFill>
                  <a:srgbClr val="392E24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392E24"/>
                </a:solidFill>
                <a:latin typeface="Segoe UI"/>
                <a:cs typeface="Segoe UI"/>
              </a:rPr>
              <a:t>Network)</a:t>
            </a:r>
            <a:endParaRPr sz="180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1895"/>
              </a:spcBef>
              <a:buAutoNum type="arabicPeriod"/>
              <a:tabLst>
                <a:tab pos="469265" algn="l"/>
              </a:tabLst>
            </a:pPr>
            <a:r>
              <a:rPr sz="1800" b="1" dirty="0">
                <a:solidFill>
                  <a:srgbClr val="392E24"/>
                </a:solidFill>
                <a:latin typeface="Segoe UI"/>
                <a:cs typeface="Segoe UI"/>
              </a:rPr>
              <a:t>LAN</a:t>
            </a:r>
            <a:r>
              <a:rPr sz="1800" b="1" spc="5" dirty="0">
                <a:solidFill>
                  <a:srgbClr val="392E24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92E24"/>
                </a:solidFill>
                <a:latin typeface="Segoe UI"/>
                <a:cs typeface="Segoe UI"/>
              </a:rPr>
              <a:t>(Local</a:t>
            </a:r>
            <a:r>
              <a:rPr sz="1800" b="1" spc="-50" dirty="0">
                <a:solidFill>
                  <a:srgbClr val="392E24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92E24"/>
                </a:solidFill>
                <a:latin typeface="Segoe UI"/>
                <a:cs typeface="Segoe UI"/>
              </a:rPr>
              <a:t>Area</a:t>
            </a:r>
            <a:r>
              <a:rPr sz="1800" b="1" spc="-35" dirty="0">
                <a:solidFill>
                  <a:srgbClr val="392E24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392E24"/>
                </a:solidFill>
                <a:latin typeface="Segoe UI"/>
                <a:cs typeface="Segoe UI"/>
              </a:rPr>
              <a:t>Network)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265" y="5050916"/>
            <a:ext cx="5388610" cy="1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265" algn="l"/>
              </a:tabLst>
            </a:pPr>
            <a:r>
              <a:rPr sz="2000" b="1" dirty="0">
                <a:solidFill>
                  <a:srgbClr val="C00000"/>
                </a:solidFill>
                <a:latin typeface="Segoe UI"/>
                <a:cs typeface="Segoe UI"/>
              </a:rPr>
              <a:t>Gateways</a:t>
            </a:r>
            <a:r>
              <a:rPr sz="2000" b="1" spc="-8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Segoe UI"/>
                <a:cs typeface="Segoe UI"/>
              </a:rPr>
              <a:t>and</a:t>
            </a:r>
            <a:r>
              <a:rPr sz="2000" b="1" spc="-5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Segoe UI"/>
                <a:cs typeface="Segoe UI"/>
              </a:rPr>
              <a:t>backhaul</a:t>
            </a:r>
            <a:r>
              <a:rPr sz="2000" b="1" spc="-114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Segoe UI"/>
                <a:cs typeface="Segoe UI"/>
              </a:rPr>
              <a:t>network</a:t>
            </a:r>
            <a:r>
              <a:rPr sz="2000" b="1" spc="-4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Segoe UI"/>
                <a:cs typeface="Segoe UI"/>
              </a:rPr>
              <a:t>sublayer</a:t>
            </a:r>
            <a:endParaRPr sz="2000" dirty="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1910"/>
              </a:spcBef>
              <a:buAutoNum type="arabicPeriod" startAt="2"/>
              <a:tabLst>
                <a:tab pos="469265" algn="l"/>
              </a:tabLst>
            </a:pPr>
            <a:r>
              <a:rPr sz="2000" b="1" spc="-10" dirty="0">
                <a:solidFill>
                  <a:srgbClr val="C00000"/>
                </a:solidFill>
                <a:latin typeface="Segoe UI"/>
                <a:cs typeface="Segoe UI"/>
              </a:rPr>
              <a:t>Network</a:t>
            </a:r>
            <a:r>
              <a:rPr sz="2000" b="1" spc="-6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Segoe UI"/>
                <a:cs typeface="Segoe UI"/>
              </a:rPr>
              <a:t>transport </a:t>
            </a:r>
            <a:r>
              <a:rPr sz="2000" b="1" spc="-10" dirty="0">
                <a:solidFill>
                  <a:srgbClr val="C00000"/>
                </a:solidFill>
                <a:latin typeface="Segoe UI"/>
                <a:cs typeface="Segoe UI"/>
              </a:rPr>
              <a:t>sublayer</a:t>
            </a:r>
            <a:endParaRPr sz="2000" dirty="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1900"/>
              </a:spcBef>
              <a:buAutoNum type="arabicPeriod" startAt="2"/>
              <a:tabLst>
                <a:tab pos="469265" algn="l"/>
              </a:tabLst>
            </a:pPr>
            <a:r>
              <a:rPr sz="2000" b="1" dirty="0">
                <a:solidFill>
                  <a:srgbClr val="C00000"/>
                </a:solidFill>
                <a:latin typeface="Segoe UI"/>
                <a:cs typeface="Segoe UI"/>
              </a:rPr>
              <a:t>IoT</a:t>
            </a:r>
            <a:r>
              <a:rPr sz="2000" b="1" spc="-4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Segoe UI"/>
                <a:cs typeface="Segoe UI"/>
              </a:rPr>
              <a:t>network</a:t>
            </a:r>
            <a:r>
              <a:rPr sz="2000" b="1" spc="-7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Segoe UI"/>
                <a:cs typeface="Segoe UI"/>
              </a:rPr>
              <a:t>management</a:t>
            </a:r>
            <a:r>
              <a:rPr sz="2000" b="1" spc="-4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Segoe UI"/>
                <a:cs typeface="Segoe UI"/>
              </a:rPr>
              <a:t>sublayer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0709" y="2459482"/>
            <a:ext cx="366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sz="1800" b="1" spc="-10" dirty="0">
                <a:latin typeface="Arial"/>
                <a:cs typeface="Arial"/>
              </a:rPr>
              <a:t>Point-to-point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topologies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b="1" spc="-25" dirty="0">
                <a:latin typeface="Segoe UI"/>
                <a:cs typeface="Segoe UI"/>
              </a:rPr>
              <a:t>Point-</a:t>
            </a:r>
            <a:r>
              <a:rPr sz="1800" b="1" spc="-10" dirty="0">
                <a:latin typeface="Segoe UI"/>
                <a:cs typeface="Segoe UI"/>
              </a:rPr>
              <a:t>to-multipoint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topologies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032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95" dirty="0"/>
              <a:t> </a:t>
            </a:r>
            <a:r>
              <a:rPr sz="3200" dirty="0"/>
              <a:t>3:</a:t>
            </a:r>
            <a:r>
              <a:rPr sz="3200" spc="-180" dirty="0"/>
              <a:t> </a:t>
            </a:r>
            <a:r>
              <a:rPr sz="3200" dirty="0"/>
              <a:t>Applications</a:t>
            </a:r>
            <a:r>
              <a:rPr sz="3200" spc="-130" dirty="0"/>
              <a:t> </a:t>
            </a:r>
            <a:r>
              <a:rPr sz="3200" dirty="0"/>
              <a:t>and</a:t>
            </a:r>
            <a:r>
              <a:rPr sz="3200" spc="-215" dirty="0"/>
              <a:t> </a:t>
            </a:r>
            <a:r>
              <a:rPr sz="3200" dirty="0"/>
              <a:t>Analytics</a:t>
            </a:r>
            <a:r>
              <a:rPr sz="3200" spc="-125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153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96059"/>
            <a:ext cx="11643995" cy="4158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Segoe UI"/>
                <a:cs typeface="Segoe UI"/>
              </a:rPr>
              <a:t>Applications</a:t>
            </a:r>
            <a:r>
              <a:rPr sz="2900" spc="-14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and</a:t>
            </a:r>
            <a:r>
              <a:rPr sz="2900" spc="-6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Analytics</a:t>
            </a:r>
            <a:r>
              <a:rPr sz="2900" spc="-95" dirty="0">
                <a:latin typeface="Segoe UI"/>
                <a:cs typeface="Segoe UI"/>
              </a:rPr>
              <a:t> </a:t>
            </a:r>
            <a:r>
              <a:rPr sz="2900" spc="-10" dirty="0">
                <a:latin typeface="Segoe UI"/>
                <a:cs typeface="Segoe UI"/>
              </a:rPr>
              <a:t>Layer:</a:t>
            </a:r>
            <a:endParaRPr sz="2900" dirty="0">
              <a:latin typeface="Segoe UI"/>
              <a:cs typeface="Segoe UI"/>
            </a:endParaRPr>
          </a:p>
          <a:p>
            <a:pPr marL="469900" marR="7620" indent="-457834" algn="just">
              <a:lnSpc>
                <a:spcPct val="150000"/>
              </a:lnSpc>
              <a:spcBef>
                <a:spcPts val="1150"/>
              </a:spcBef>
              <a:buFont typeface="Wingdings"/>
              <a:buChar char=""/>
              <a:tabLst>
                <a:tab pos="469900" algn="l"/>
              </a:tabLst>
            </a:pPr>
            <a:r>
              <a:rPr sz="2900" dirty="0">
                <a:latin typeface="Segoe UI"/>
                <a:cs typeface="Segoe UI"/>
              </a:rPr>
              <a:t>Once</a:t>
            </a:r>
            <a:r>
              <a:rPr sz="2900" spc="595" dirty="0">
                <a:latin typeface="Segoe UI"/>
                <a:cs typeface="Segoe UI"/>
              </a:rPr>
              <a:t>  </a:t>
            </a:r>
            <a:r>
              <a:rPr sz="2900" dirty="0">
                <a:latin typeface="Segoe UI"/>
                <a:cs typeface="Segoe UI"/>
              </a:rPr>
              <a:t>connected</a:t>
            </a:r>
            <a:r>
              <a:rPr sz="2900" spc="605" dirty="0">
                <a:latin typeface="Segoe UI"/>
                <a:cs typeface="Segoe UI"/>
              </a:rPr>
              <a:t>  </a:t>
            </a:r>
            <a:r>
              <a:rPr sz="2900" dirty="0">
                <a:latin typeface="Segoe UI"/>
                <a:cs typeface="Segoe UI"/>
              </a:rPr>
              <a:t>to</a:t>
            </a:r>
            <a:r>
              <a:rPr sz="2900" spc="590" dirty="0">
                <a:latin typeface="Segoe UI"/>
                <a:cs typeface="Segoe UI"/>
              </a:rPr>
              <a:t>  </a:t>
            </a:r>
            <a:r>
              <a:rPr sz="2900" dirty="0">
                <a:latin typeface="Segoe UI"/>
                <a:cs typeface="Segoe UI"/>
              </a:rPr>
              <a:t>a</a:t>
            </a:r>
            <a:r>
              <a:rPr sz="2900" spc="595" dirty="0">
                <a:latin typeface="Segoe UI"/>
                <a:cs typeface="Segoe UI"/>
              </a:rPr>
              <a:t>  </a:t>
            </a:r>
            <a:r>
              <a:rPr sz="2900" dirty="0">
                <a:latin typeface="Segoe UI"/>
                <a:cs typeface="Segoe UI"/>
              </a:rPr>
              <a:t>network,</a:t>
            </a:r>
            <a:r>
              <a:rPr sz="2900" spc="610" dirty="0">
                <a:latin typeface="Segoe UI"/>
                <a:cs typeface="Segoe UI"/>
              </a:rPr>
              <a:t>  </a:t>
            </a:r>
            <a:r>
              <a:rPr sz="2900" dirty="0">
                <a:latin typeface="Segoe UI"/>
                <a:cs typeface="Segoe UI"/>
              </a:rPr>
              <a:t>smart</a:t>
            </a:r>
            <a:r>
              <a:rPr sz="2900" spc="605" dirty="0">
                <a:latin typeface="Segoe UI"/>
                <a:cs typeface="Segoe UI"/>
              </a:rPr>
              <a:t>  </a:t>
            </a:r>
            <a:r>
              <a:rPr sz="2900" dirty="0">
                <a:latin typeface="Segoe UI"/>
                <a:cs typeface="Segoe UI"/>
              </a:rPr>
              <a:t>objects</a:t>
            </a:r>
            <a:r>
              <a:rPr sz="2900" spc="600" dirty="0">
                <a:latin typeface="Segoe UI"/>
                <a:cs typeface="Segoe UI"/>
              </a:rPr>
              <a:t>  </a:t>
            </a:r>
            <a:r>
              <a:rPr sz="2900" spc="-10" dirty="0">
                <a:latin typeface="Segoe UI"/>
                <a:cs typeface="Segoe UI"/>
              </a:rPr>
              <a:t>exchange </a:t>
            </a:r>
            <a:r>
              <a:rPr sz="2900" dirty="0">
                <a:latin typeface="Segoe UI"/>
                <a:cs typeface="Segoe UI"/>
              </a:rPr>
              <a:t>information</a:t>
            </a:r>
            <a:r>
              <a:rPr sz="2900" spc="-6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with</a:t>
            </a:r>
            <a:r>
              <a:rPr sz="2900" spc="-5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other </a:t>
            </a:r>
            <a:r>
              <a:rPr sz="2900" spc="-10" dirty="0">
                <a:latin typeface="Segoe UI"/>
                <a:cs typeface="Segoe UI"/>
              </a:rPr>
              <a:t>systems.</a:t>
            </a:r>
            <a:endParaRPr sz="2900" dirty="0">
              <a:latin typeface="Segoe UI"/>
              <a:cs typeface="Segoe UI"/>
            </a:endParaRPr>
          </a:p>
          <a:p>
            <a:pPr marL="469900" marR="5080" indent="-457834" algn="just">
              <a:lnSpc>
                <a:spcPct val="150000"/>
              </a:lnSpc>
              <a:spcBef>
                <a:spcPts val="1805"/>
              </a:spcBef>
              <a:buFont typeface="Wingdings"/>
              <a:buChar char=""/>
              <a:tabLst>
                <a:tab pos="469900" algn="l"/>
              </a:tabLst>
            </a:pPr>
            <a:r>
              <a:rPr sz="2900" dirty="0">
                <a:latin typeface="Segoe UI"/>
                <a:cs typeface="Segoe UI"/>
              </a:rPr>
              <a:t>As</a:t>
            </a:r>
            <a:r>
              <a:rPr sz="2900" spc="68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soon</a:t>
            </a:r>
            <a:r>
              <a:rPr sz="2900" spc="67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as</a:t>
            </a:r>
            <a:r>
              <a:rPr sz="2900" spc="69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IoT</a:t>
            </a:r>
            <a:r>
              <a:rPr sz="2900" spc="69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network</a:t>
            </a:r>
            <a:r>
              <a:rPr sz="2900" spc="69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spans</a:t>
            </a:r>
            <a:r>
              <a:rPr sz="2900" spc="68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more</a:t>
            </a:r>
            <a:r>
              <a:rPr sz="2900" spc="68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than</a:t>
            </a:r>
            <a:r>
              <a:rPr sz="2900" spc="68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a</a:t>
            </a:r>
            <a:r>
              <a:rPr sz="2900" spc="68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few</a:t>
            </a:r>
            <a:r>
              <a:rPr sz="2900" spc="69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sensors,</a:t>
            </a:r>
            <a:r>
              <a:rPr sz="2900" spc="700" dirty="0">
                <a:latin typeface="Segoe UI"/>
                <a:cs typeface="Segoe UI"/>
              </a:rPr>
              <a:t> </a:t>
            </a:r>
            <a:r>
              <a:rPr sz="2900" spc="-25" dirty="0">
                <a:latin typeface="Segoe UI"/>
                <a:cs typeface="Segoe UI"/>
              </a:rPr>
              <a:t>the </a:t>
            </a:r>
            <a:r>
              <a:rPr sz="2900" dirty="0">
                <a:latin typeface="Segoe UI"/>
                <a:cs typeface="Segoe UI"/>
              </a:rPr>
              <a:t>power</a:t>
            </a:r>
            <a:r>
              <a:rPr sz="2900" spc="10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of</a:t>
            </a:r>
            <a:r>
              <a:rPr sz="2900" spc="8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the</a:t>
            </a:r>
            <a:r>
              <a:rPr sz="2900" spc="10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Internet</a:t>
            </a:r>
            <a:r>
              <a:rPr sz="2900" spc="9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of</a:t>
            </a:r>
            <a:r>
              <a:rPr sz="2900" spc="8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Things</a:t>
            </a:r>
            <a:r>
              <a:rPr sz="2900" spc="9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appears</a:t>
            </a:r>
            <a:r>
              <a:rPr sz="2900" spc="10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in</a:t>
            </a:r>
            <a:r>
              <a:rPr sz="2900" spc="9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the</a:t>
            </a:r>
            <a:r>
              <a:rPr sz="2900" spc="10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applications</a:t>
            </a:r>
            <a:r>
              <a:rPr sz="2900" spc="95" dirty="0">
                <a:latin typeface="Segoe UI"/>
                <a:cs typeface="Segoe UI"/>
              </a:rPr>
              <a:t> </a:t>
            </a:r>
            <a:r>
              <a:rPr sz="2900" spc="-20" dirty="0">
                <a:latin typeface="Segoe UI"/>
                <a:cs typeface="Segoe UI"/>
              </a:rPr>
              <a:t>that </a:t>
            </a:r>
            <a:r>
              <a:rPr sz="2900" dirty="0">
                <a:latin typeface="Segoe UI"/>
                <a:cs typeface="Segoe UI"/>
              </a:rPr>
              <a:t>make</a:t>
            </a:r>
            <a:r>
              <a:rPr sz="2900" spc="-3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use</a:t>
            </a:r>
            <a:r>
              <a:rPr sz="2900" spc="-4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of</a:t>
            </a:r>
            <a:r>
              <a:rPr sz="2900" spc="-4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th</a:t>
            </a:r>
            <a:r>
              <a:rPr sz="2900" spc="-4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einformation</a:t>
            </a:r>
            <a:r>
              <a:rPr sz="2900" spc="-7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exchanged</a:t>
            </a:r>
            <a:r>
              <a:rPr sz="2900" spc="-7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with</a:t>
            </a:r>
            <a:r>
              <a:rPr sz="2900" spc="-5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the</a:t>
            </a:r>
            <a:r>
              <a:rPr sz="2900" spc="-5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smart</a:t>
            </a:r>
            <a:r>
              <a:rPr sz="2900" spc="15" dirty="0">
                <a:latin typeface="Segoe UI"/>
                <a:cs typeface="Segoe UI"/>
              </a:rPr>
              <a:t> </a:t>
            </a:r>
            <a:r>
              <a:rPr sz="2900" spc="-10" dirty="0">
                <a:latin typeface="Segoe UI"/>
                <a:cs typeface="Segoe UI"/>
              </a:rPr>
              <a:t>objects.</a:t>
            </a:r>
            <a:endParaRPr sz="29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032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95" dirty="0"/>
              <a:t> </a:t>
            </a:r>
            <a:r>
              <a:rPr sz="3200" dirty="0"/>
              <a:t>3:</a:t>
            </a:r>
            <a:r>
              <a:rPr sz="3200" spc="-180" dirty="0"/>
              <a:t> </a:t>
            </a:r>
            <a:r>
              <a:rPr sz="3200" dirty="0"/>
              <a:t>Applications</a:t>
            </a:r>
            <a:r>
              <a:rPr sz="3200" spc="-130" dirty="0"/>
              <a:t> </a:t>
            </a:r>
            <a:r>
              <a:rPr sz="3200" dirty="0"/>
              <a:t>and</a:t>
            </a:r>
            <a:r>
              <a:rPr sz="3200" spc="-215" dirty="0"/>
              <a:t> </a:t>
            </a:r>
            <a:r>
              <a:rPr sz="3200" dirty="0"/>
              <a:t>Analytics</a:t>
            </a:r>
            <a:r>
              <a:rPr sz="3200" spc="-125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004295" y="6427723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154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330" y="1496059"/>
            <a:ext cx="11596370" cy="4424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latin typeface="Segoe UI"/>
                <a:cs typeface="Segoe UI"/>
              </a:rPr>
              <a:t>Analytics</a:t>
            </a:r>
            <a:r>
              <a:rPr sz="2900" b="1" spc="-170" dirty="0">
                <a:latin typeface="Segoe UI"/>
                <a:cs typeface="Segoe UI"/>
              </a:rPr>
              <a:t> </a:t>
            </a:r>
            <a:r>
              <a:rPr sz="2900" b="1" spc="-45" dirty="0">
                <a:latin typeface="Segoe UI"/>
                <a:cs typeface="Segoe UI"/>
              </a:rPr>
              <a:t>Versus</a:t>
            </a:r>
            <a:r>
              <a:rPr sz="2900" b="1" spc="-10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Control</a:t>
            </a:r>
            <a:r>
              <a:rPr sz="2900" b="1" spc="-130" dirty="0">
                <a:latin typeface="Segoe UI"/>
                <a:cs typeface="Segoe UI"/>
              </a:rPr>
              <a:t> </a:t>
            </a:r>
            <a:r>
              <a:rPr sz="2900" b="1" spc="-10" dirty="0">
                <a:latin typeface="Segoe UI"/>
                <a:cs typeface="Segoe UI"/>
              </a:rPr>
              <a:t>Applications:</a:t>
            </a:r>
            <a:endParaRPr sz="2900" dirty="0">
              <a:latin typeface="Segoe UI"/>
              <a:cs typeface="Segoe UI"/>
            </a:endParaRPr>
          </a:p>
          <a:p>
            <a:pPr marL="469900" marR="5080" indent="-457834">
              <a:lnSpc>
                <a:spcPct val="150000"/>
              </a:lnSpc>
              <a:spcBef>
                <a:spcPts val="1150"/>
              </a:spcBef>
              <a:buFont typeface="Wingdings"/>
              <a:buChar char=""/>
              <a:tabLst>
                <a:tab pos="469900" algn="l"/>
              </a:tabLst>
            </a:pPr>
            <a:r>
              <a:rPr sz="2900" b="1" dirty="0">
                <a:latin typeface="Segoe UI"/>
                <a:cs typeface="Segoe UI"/>
              </a:rPr>
              <a:t>Multiple</a:t>
            </a:r>
            <a:r>
              <a:rPr sz="2900" b="1" spc="21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applications</a:t>
            </a:r>
            <a:r>
              <a:rPr sz="2900" b="1" spc="19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can</a:t>
            </a:r>
            <a:r>
              <a:rPr sz="2900" b="1" spc="22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help</a:t>
            </a:r>
            <a:r>
              <a:rPr sz="2900" b="1" spc="229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increase</a:t>
            </a:r>
            <a:r>
              <a:rPr sz="2900" b="1" spc="19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the</a:t>
            </a:r>
            <a:r>
              <a:rPr sz="2900" b="1" spc="24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efficiency</a:t>
            </a:r>
            <a:r>
              <a:rPr sz="2900" b="1" spc="21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of</a:t>
            </a:r>
            <a:r>
              <a:rPr sz="2900" b="1" spc="22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an</a:t>
            </a:r>
            <a:r>
              <a:rPr sz="2900" b="1" spc="229" dirty="0">
                <a:latin typeface="Segoe UI"/>
                <a:cs typeface="Segoe UI"/>
              </a:rPr>
              <a:t> </a:t>
            </a:r>
            <a:r>
              <a:rPr sz="2900" b="1" spc="-25" dirty="0">
                <a:latin typeface="Segoe UI"/>
                <a:cs typeface="Segoe UI"/>
              </a:rPr>
              <a:t>IoT </a:t>
            </a:r>
            <a:r>
              <a:rPr sz="2900" b="1" spc="-10" dirty="0">
                <a:latin typeface="Segoe UI"/>
                <a:cs typeface="Segoe UI"/>
              </a:rPr>
              <a:t>network.</a:t>
            </a:r>
            <a:endParaRPr sz="2900" dirty="0">
              <a:latin typeface="Segoe UI"/>
              <a:cs typeface="Segoe UI"/>
            </a:endParaRPr>
          </a:p>
          <a:p>
            <a:pPr marL="469900" marR="8255" indent="-457834">
              <a:lnSpc>
                <a:spcPct val="150000"/>
              </a:lnSpc>
              <a:spcBef>
                <a:spcPts val="1805"/>
              </a:spcBef>
              <a:buFont typeface="Wingdings"/>
              <a:buChar char=""/>
              <a:tabLst>
                <a:tab pos="469900" algn="l"/>
              </a:tabLst>
            </a:pPr>
            <a:r>
              <a:rPr sz="2900" b="1" dirty="0">
                <a:latin typeface="Segoe UI"/>
                <a:cs typeface="Segoe UI"/>
              </a:rPr>
              <a:t>Each</a:t>
            </a:r>
            <a:r>
              <a:rPr sz="2900" b="1" spc="5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application</a:t>
            </a:r>
            <a:r>
              <a:rPr sz="2900" b="1" spc="1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collects</a:t>
            </a:r>
            <a:r>
              <a:rPr sz="2900" b="1" spc="2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data</a:t>
            </a:r>
            <a:r>
              <a:rPr sz="2900" b="1" spc="4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and</a:t>
            </a:r>
            <a:r>
              <a:rPr sz="2900" b="1" spc="6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provides</a:t>
            </a:r>
            <a:r>
              <a:rPr sz="2900" b="1" spc="4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a</a:t>
            </a:r>
            <a:r>
              <a:rPr sz="2900" b="1" spc="8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range</a:t>
            </a:r>
            <a:r>
              <a:rPr sz="2900" b="1" spc="6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of</a:t>
            </a:r>
            <a:r>
              <a:rPr sz="2900" b="1" spc="50" dirty="0">
                <a:latin typeface="Segoe UI"/>
                <a:cs typeface="Segoe UI"/>
              </a:rPr>
              <a:t> </a:t>
            </a:r>
            <a:r>
              <a:rPr sz="2900" b="1" spc="-10" dirty="0">
                <a:latin typeface="Segoe UI"/>
                <a:cs typeface="Segoe UI"/>
              </a:rPr>
              <a:t>functions </a:t>
            </a:r>
            <a:r>
              <a:rPr sz="2900" b="1" dirty="0">
                <a:latin typeface="Segoe UI"/>
                <a:cs typeface="Segoe UI"/>
              </a:rPr>
              <a:t>based</a:t>
            </a:r>
            <a:r>
              <a:rPr sz="2900" b="1" spc="-5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on</a:t>
            </a:r>
            <a:r>
              <a:rPr sz="2900" b="1" spc="-6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analyzing</a:t>
            </a:r>
            <a:r>
              <a:rPr sz="2900" b="1" spc="-8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the</a:t>
            </a:r>
            <a:r>
              <a:rPr sz="2900" b="1" spc="-6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collected</a:t>
            </a:r>
            <a:r>
              <a:rPr sz="2900" b="1" spc="-80" dirty="0">
                <a:latin typeface="Segoe UI"/>
                <a:cs typeface="Segoe UI"/>
              </a:rPr>
              <a:t> </a:t>
            </a:r>
            <a:r>
              <a:rPr sz="2900" b="1" spc="-10" dirty="0">
                <a:latin typeface="Segoe UI"/>
                <a:cs typeface="Segoe UI"/>
              </a:rPr>
              <a:t>data.</a:t>
            </a:r>
            <a:endParaRPr sz="29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3829"/>
              </a:spcBef>
              <a:buFont typeface="Wingdings"/>
              <a:buChar char=""/>
              <a:tabLst>
                <a:tab pos="469900" algn="l"/>
              </a:tabLst>
            </a:pPr>
            <a:r>
              <a:rPr sz="2900" b="1" dirty="0">
                <a:latin typeface="Segoe UI"/>
                <a:cs typeface="Segoe UI"/>
              </a:rPr>
              <a:t>It</a:t>
            </a:r>
            <a:r>
              <a:rPr sz="2900" b="1" spc="-6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can</a:t>
            </a:r>
            <a:r>
              <a:rPr sz="2900" b="1" spc="-6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be</a:t>
            </a:r>
            <a:r>
              <a:rPr sz="2900" b="1" spc="-4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difficult</a:t>
            </a:r>
            <a:r>
              <a:rPr sz="2900" b="1" spc="-11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to</a:t>
            </a:r>
            <a:r>
              <a:rPr sz="2900" b="1" spc="-4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compare</a:t>
            </a:r>
            <a:r>
              <a:rPr sz="2900" b="1" spc="-9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the</a:t>
            </a:r>
            <a:r>
              <a:rPr sz="2900" b="1" spc="-5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features</a:t>
            </a:r>
            <a:r>
              <a:rPr sz="2900" b="1" spc="-85" dirty="0">
                <a:latin typeface="Segoe UI"/>
                <a:cs typeface="Segoe UI"/>
              </a:rPr>
              <a:t> </a:t>
            </a:r>
            <a:r>
              <a:rPr sz="2900" b="1" spc="-10" dirty="0">
                <a:latin typeface="Segoe UI"/>
                <a:cs typeface="Segoe UI"/>
              </a:rPr>
              <a:t>offered</a:t>
            </a:r>
            <a:endParaRPr sz="29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032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95" dirty="0"/>
              <a:t> </a:t>
            </a:r>
            <a:r>
              <a:rPr sz="3200" dirty="0"/>
              <a:t>3:</a:t>
            </a:r>
            <a:r>
              <a:rPr sz="3200" spc="-180" dirty="0"/>
              <a:t> </a:t>
            </a:r>
            <a:r>
              <a:rPr sz="3200" dirty="0"/>
              <a:t>Applications</a:t>
            </a:r>
            <a:r>
              <a:rPr sz="3200" spc="-130" dirty="0"/>
              <a:t> </a:t>
            </a:r>
            <a:r>
              <a:rPr sz="3200" dirty="0"/>
              <a:t>and</a:t>
            </a:r>
            <a:r>
              <a:rPr sz="3200" spc="-215" dirty="0"/>
              <a:t> </a:t>
            </a:r>
            <a:r>
              <a:rPr sz="3200" dirty="0"/>
              <a:t>Analytics</a:t>
            </a:r>
            <a:r>
              <a:rPr sz="3200" spc="-125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155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13763"/>
            <a:ext cx="11644630" cy="4878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Analytics</a:t>
            </a:r>
            <a:r>
              <a:rPr sz="2000" b="1" spc="-120" dirty="0">
                <a:latin typeface="Segoe UI"/>
                <a:cs typeface="Segoe UI"/>
              </a:rPr>
              <a:t> </a:t>
            </a:r>
            <a:r>
              <a:rPr sz="2000" b="1" spc="-35" dirty="0">
                <a:latin typeface="Segoe UI"/>
                <a:cs typeface="Segoe UI"/>
              </a:rPr>
              <a:t>Versus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Control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Applications:</a:t>
            </a:r>
            <a:endParaRPr sz="20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330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architectural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standpoint,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basic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classification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follows:</a:t>
            </a:r>
            <a:endParaRPr sz="2000" dirty="0">
              <a:latin typeface="Segoe UI"/>
              <a:cs typeface="Segoe UI"/>
            </a:endParaRPr>
          </a:p>
          <a:p>
            <a:pPr marL="527685" indent="-514984">
              <a:lnSpc>
                <a:spcPct val="100000"/>
              </a:lnSpc>
              <a:spcBef>
                <a:spcPts val="2315"/>
              </a:spcBef>
              <a:buAutoNum type="arabicPeriod"/>
              <a:tabLst>
                <a:tab pos="527685" algn="l"/>
              </a:tabLst>
            </a:pPr>
            <a:r>
              <a:rPr sz="2000" b="1" spc="-10" dirty="0">
                <a:latin typeface="Segoe UI"/>
                <a:cs typeface="Segoe UI"/>
              </a:rPr>
              <a:t>Analytics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application:</a:t>
            </a:r>
            <a:endParaRPr sz="2000" dirty="0">
              <a:latin typeface="Segoe UI"/>
              <a:cs typeface="Segoe UI"/>
            </a:endParaRPr>
          </a:p>
          <a:p>
            <a:pPr marL="1155700" marR="69215" lvl="1" indent="-457834" algn="just">
              <a:lnSpc>
                <a:spcPct val="130700"/>
              </a:lnSpc>
              <a:spcBef>
                <a:spcPts val="1525"/>
              </a:spcBef>
              <a:buFont typeface="Wingdings"/>
              <a:buChar char=""/>
              <a:tabLst>
                <a:tab pos="1155700" algn="l"/>
                <a:tab pos="1223010" algn="l"/>
              </a:tabLst>
            </a:pPr>
            <a:r>
              <a:rPr sz="1900" dirty="0">
                <a:latin typeface="Segoe UI"/>
                <a:cs typeface="Segoe UI"/>
              </a:rPr>
              <a:t>	</a:t>
            </a:r>
            <a:r>
              <a:rPr sz="1900" b="1" dirty="0">
                <a:latin typeface="Segoe UI"/>
                <a:cs typeface="Segoe UI"/>
              </a:rPr>
              <a:t>This</a:t>
            </a:r>
            <a:r>
              <a:rPr sz="1900" b="1" spc="11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type</a:t>
            </a:r>
            <a:r>
              <a:rPr sz="1900" b="1" spc="10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of</a:t>
            </a:r>
            <a:r>
              <a:rPr sz="1900" b="1" spc="9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application</a:t>
            </a:r>
            <a:r>
              <a:rPr sz="1900" b="1" spc="13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collects</a:t>
            </a:r>
            <a:r>
              <a:rPr sz="1900" b="1" spc="9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data</a:t>
            </a:r>
            <a:r>
              <a:rPr sz="1900" b="1" spc="13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from</a:t>
            </a:r>
            <a:r>
              <a:rPr sz="1900" b="1" spc="11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multiple</a:t>
            </a:r>
            <a:r>
              <a:rPr sz="1900" b="1" spc="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smart</a:t>
            </a:r>
            <a:r>
              <a:rPr sz="1900" b="1" spc="12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objects,</a:t>
            </a:r>
            <a:r>
              <a:rPr sz="1900" b="1" spc="13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processes</a:t>
            </a:r>
            <a:r>
              <a:rPr sz="1900" b="1" spc="13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100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collected </a:t>
            </a:r>
            <a:r>
              <a:rPr sz="1900" b="1" dirty="0">
                <a:latin typeface="Segoe UI"/>
                <a:cs typeface="Segoe UI"/>
              </a:rPr>
              <a:t>data,</a:t>
            </a:r>
            <a:r>
              <a:rPr sz="1900" b="1" spc="-7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and</a:t>
            </a:r>
            <a:r>
              <a:rPr sz="1900" b="1" spc="-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displays</a:t>
            </a:r>
            <a:r>
              <a:rPr sz="1900" b="1" spc="-7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information</a:t>
            </a:r>
            <a:r>
              <a:rPr sz="1900" b="1" spc="-80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resulting</a:t>
            </a:r>
            <a:r>
              <a:rPr sz="1900" b="1" spc="-5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from</a:t>
            </a:r>
            <a:r>
              <a:rPr sz="1900" b="1" spc="-7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-2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data</a:t>
            </a:r>
            <a:r>
              <a:rPr sz="1900" b="1" spc="-3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that</a:t>
            </a:r>
            <a:r>
              <a:rPr sz="1900" b="1" spc="-4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was</a:t>
            </a:r>
            <a:r>
              <a:rPr sz="1900" b="1" spc="-50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processed.</a:t>
            </a:r>
            <a:endParaRPr sz="1900" dirty="0">
              <a:latin typeface="Segoe UI"/>
              <a:cs typeface="Segoe UI"/>
            </a:endParaRPr>
          </a:p>
          <a:p>
            <a:pPr marL="1154430" marR="8890" lvl="1" indent="-456565" algn="just">
              <a:lnSpc>
                <a:spcPct val="130000"/>
              </a:lnSpc>
              <a:spcBef>
                <a:spcPts val="1470"/>
              </a:spcBef>
              <a:buFont typeface="Wingdings"/>
              <a:buChar char=""/>
              <a:tabLst>
                <a:tab pos="11557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display  can</a:t>
            </a:r>
            <a:r>
              <a:rPr sz="2000" b="1" spc="-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be  about  any</a:t>
            </a:r>
            <a:r>
              <a:rPr sz="2000" b="1" spc="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aspect  of  the  IoT</a:t>
            </a:r>
            <a:r>
              <a:rPr sz="2000" b="1" spc="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network,</a:t>
            </a:r>
            <a:r>
              <a:rPr sz="2000" b="1" spc="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from  historical  </a:t>
            </a:r>
            <a:r>
              <a:rPr sz="2000" b="1" spc="-10" dirty="0">
                <a:latin typeface="Segoe UI"/>
                <a:cs typeface="Segoe UI"/>
              </a:rPr>
              <a:t>reports, 	statistics,or</a:t>
            </a:r>
            <a:r>
              <a:rPr sz="2000" b="1" spc="-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trends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individual</a:t>
            </a:r>
            <a:r>
              <a:rPr sz="2000" b="1" spc="-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system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states.</a:t>
            </a:r>
            <a:endParaRPr sz="2000" dirty="0">
              <a:latin typeface="Segoe UI"/>
              <a:cs typeface="Segoe UI"/>
            </a:endParaRPr>
          </a:p>
          <a:p>
            <a:pPr marL="1155700" marR="5080" lvl="1" indent="-457834" algn="just">
              <a:lnSpc>
                <a:spcPct val="130000"/>
              </a:lnSpc>
              <a:spcBef>
                <a:spcPts val="1800"/>
              </a:spcBef>
              <a:buSzPct val="90000"/>
              <a:buFont typeface="Wingdings"/>
              <a:buChar char=""/>
              <a:tabLst>
                <a:tab pos="1155700" algn="l"/>
                <a:tab pos="122618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important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aspect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 the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application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processes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 convey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 view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cannot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obtained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solely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looking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information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displayed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spc="-50" dirty="0">
                <a:latin typeface="Segoe UI"/>
                <a:cs typeface="Segoe UI"/>
              </a:rPr>
              <a:t>a </a:t>
            </a:r>
            <a:r>
              <a:rPr sz="2000" b="1" dirty="0">
                <a:latin typeface="Segoe UI"/>
                <a:cs typeface="Segoe UI"/>
              </a:rPr>
              <a:t>single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032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95" dirty="0"/>
              <a:t> </a:t>
            </a:r>
            <a:r>
              <a:rPr sz="3200" dirty="0"/>
              <a:t>3:</a:t>
            </a:r>
            <a:r>
              <a:rPr sz="3200" spc="-180" dirty="0"/>
              <a:t> </a:t>
            </a:r>
            <a:r>
              <a:rPr sz="3200" dirty="0"/>
              <a:t>Applications</a:t>
            </a:r>
            <a:r>
              <a:rPr sz="3200" spc="-130" dirty="0"/>
              <a:t> </a:t>
            </a:r>
            <a:r>
              <a:rPr sz="3200" dirty="0"/>
              <a:t>and</a:t>
            </a:r>
            <a:r>
              <a:rPr sz="3200" spc="-215" dirty="0"/>
              <a:t> </a:t>
            </a:r>
            <a:r>
              <a:rPr sz="3200" dirty="0"/>
              <a:t>Analytics</a:t>
            </a:r>
            <a:r>
              <a:rPr sz="3200" spc="-125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156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11604"/>
            <a:ext cx="11644630" cy="476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UI"/>
                <a:cs typeface="Segoe UI"/>
              </a:rPr>
              <a:t>Analytics</a:t>
            </a:r>
            <a:r>
              <a:rPr sz="1800" b="1" spc="-100" dirty="0">
                <a:latin typeface="Segoe UI"/>
                <a:cs typeface="Segoe UI"/>
              </a:rPr>
              <a:t> </a:t>
            </a:r>
            <a:r>
              <a:rPr sz="1800" b="1" spc="-35" dirty="0">
                <a:latin typeface="Segoe UI"/>
                <a:cs typeface="Segoe UI"/>
              </a:rPr>
              <a:t>Versus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Control</a:t>
            </a:r>
            <a:r>
              <a:rPr sz="1800" b="1" spc="-9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Applications:</a:t>
            </a:r>
            <a:endParaRPr sz="1800" dirty="0">
              <a:latin typeface="Segoe UI"/>
              <a:cs typeface="Segoe UI"/>
            </a:endParaRPr>
          </a:p>
          <a:p>
            <a:pPr marL="527685" indent="-514984">
              <a:lnSpc>
                <a:spcPct val="100000"/>
              </a:lnSpc>
              <a:spcBef>
                <a:spcPts val="2260"/>
              </a:spcBef>
              <a:buAutoNum type="arabicPeriod" startAt="2"/>
              <a:tabLst>
                <a:tab pos="527685" algn="l"/>
              </a:tabLst>
            </a:pPr>
            <a:r>
              <a:rPr sz="1800" b="1" dirty="0">
                <a:latin typeface="Segoe UI"/>
                <a:cs typeface="Segoe UI"/>
              </a:rPr>
              <a:t>Control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application:</a:t>
            </a:r>
            <a:endParaRPr sz="1800" dirty="0">
              <a:latin typeface="Segoe UI"/>
              <a:cs typeface="Segoe UI"/>
            </a:endParaRPr>
          </a:p>
          <a:p>
            <a:pPr marL="1212215" marR="7620" lvl="1" indent="-514350" algn="just">
              <a:lnSpc>
                <a:spcPct val="130000"/>
              </a:lnSpc>
              <a:spcBef>
                <a:spcPts val="1525"/>
              </a:spcBef>
              <a:buFont typeface="Wingdings"/>
              <a:buChar char=""/>
              <a:tabLst>
                <a:tab pos="1213485" algn="l"/>
              </a:tabLst>
            </a:pPr>
            <a:r>
              <a:rPr sz="1700" b="1" dirty="0">
                <a:latin typeface="Segoe UI"/>
                <a:cs typeface="Segoe UI"/>
              </a:rPr>
              <a:t>This</a:t>
            </a:r>
            <a:r>
              <a:rPr sz="1700" b="1" spc="4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type</a:t>
            </a:r>
            <a:r>
              <a:rPr sz="1700" b="1" spc="3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of</a:t>
            </a:r>
            <a:r>
              <a:rPr sz="1700" b="1" spc="3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application</a:t>
            </a:r>
            <a:r>
              <a:rPr sz="1700" b="1" spc="4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controls</a:t>
            </a:r>
            <a:r>
              <a:rPr sz="1700" b="1" spc="4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the</a:t>
            </a:r>
            <a:r>
              <a:rPr sz="1700" b="1" spc="3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behavior</a:t>
            </a:r>
            <a:r>
              <a:rPr sz="1700" b="1" spc="4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of</a:t>
            </a:r>
            <a:r>
              <a:rPr sz="1700" b="1" spc="1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the</a:t>
            </a:r>
            <a:r>
              <a:rPr sz="1700" b="1" spc="4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smart</a:t>
            </a:r>
            <a:r>
              <a:rPr sz="1700" b="1" spc="4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object</a:t>
            </a:r>
            <a:r>
              <a:rPr sz="1700" b="1" spc="3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or</a:t>
            </a:r>
            <a:r>
              <a:rPr sz="1700" b="1" spc="4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the</a:t>
            </a:r>
            <a:r>
              <a:rPr sz="1700" b="1" spc="4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behavior</a:t>
            </a:r>
            <a:r>
              <a:rPr sz="1700" b="1" spc="4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of</a:t>
            </a:r>
            <a:r>
              <a:rPr sz="1700" b="1" spc="3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an</a:t>
            </a:r>
            <a:r>
              <a:rPr sz="1700" b="1" spc="3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object</a:t>
            </a:r>
            <a:r>
              <a:rPr sz="1700" b="1" spc="25" dirty="0">
                <a:latin typeface="Segoe UI"/>
                <a:cs typeface="Segoe UI"/>
              </a:rPr>
              <a:t> </a:t>
            </a:r>
            <a:r>
              <a:rPr sz="1700" b="1" spc="-10" dirty="0">
                <a:latin typeface="Segoe UI"/>
                <a:cs typeface="Segoe UI"/>
              </a:rPr>
              <a:t>related 	</a:t>
            </a:r>
            <a:r>
              <a:rPr sz="1700" b="1" dirty="0">
                <a:latin typeface="Segoe UI"/>
                <a:cs typeface="Segoe UI"/>
              </a:rPr>
              <a:t>to</a:t>
            </a:r>
            <a:r>
              <a:rPr sz="1700" b="1" spc="-1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the smart</a:t>
            </a:r>
            <a:r>
              <a:rPr sz="1700" b="1" spc="30" dirty="0">
                <a:latin typeface="Segoe UI"/>
                <a:cs typeface="Segoe UI"/>
              </a:rPr>
              <a:t> </a:t>
            </a:r>
            <a:r>
              <a:rPr sz="1700" b="1" spc="-10" dirty="0">
                <a:latin typeface="Segoe UI"/>
                <a:cs typeface="Segoe UI"/>
              </a:rPr>
              <a:t>object.</a:t>
            </a:r>
            <a:endParaRPr sz="1700" dirty="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spcBef>
                <a:spcPts val="175"/>
              </a:spcBef>
              <a:buFont typeface="Wingdings"/>
              <a:buChar char=""/>
            </a:pPr>
            <a:endParaRPr sz="1700" dirty="0">
              <a:latin typeface="Segoe UI"/>
              <a:cs typeface="Segoe UI"/>
            </a:endParaRPr>
          </a:p>
          <a:p>
            <a:pPr marL="1213485" lvl="1" indent="-514984">
              <a:lnSpc>
                <a:spcPct val="100000"/>
              </a:lnSpc>
              <a:buFont typeface="Wingdings"/>
              <a:buChar char=""/>
              <a:tabLst>
                <a:tab pos="1213485" algn="l"/>
              </a:tabLst>
            </a:pPr>
            <a:r>
              <a:rPr sz="1700" b="1" dirty="0">
                <a:latin typeface="Segoe UI"/>
                <a:cs typeface="Segoe UI"/>
              </a:rPr>
              <a:t>For</a:t>
            </a:r>
            <a:r>
              <a:rPr sz="1700" b="1" spc="-3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example,</a:t>
            </a:r>
            <a:r>
              <a:rPr sz="1700" b="1" spc="-3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a</a:t>
            </a:r>
            <a:r>
              <a:rPr sz="1700" b="1" spc="-2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pressure</a:t>
            </a:r>
            <a:r>
              <a:rPr sz="1700" b="1" spc="-5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sensor</a:t>
            </a:r>
            <a:r>
              <a:rPr sz="1700" b="1" spc="-2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may</a:t>
            </a:r>
            <a:r>
              <a:rPr sz="1700" b="1" spc="-4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be</a:t>
            </a:r>
            <a:r>
              <a:rPr sz="1700" b="1" spc="-2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connected</a:t>
            </a:r>
            <a:r>
              <a:rPr sz="1700" b="1" spc="-5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to</a:t>
            </a:r>
            <a:r>
              <a:rPr sz="1700" b="1" spc="-4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a</a:t>
            </a:r>
            <a:r>
              <a:rPr sz="1700" b="1" spc="-25" dirty="0">
                <a:latin typeface="Segoe UI"/>
                <a:cs typeface="Segoe UI"/>
              </a:rPr>
              <a:t> </a:t>
            </a:r>
            <a:r>
              <a:rPr sz="1700" b="1" spc="-10" dirty="0">
                <a:latin typeface="Segoe UI"/>
                <a:cs typeface="Segoe UI"/>
              </a:rPr>
              <a:t>pump.</a:t>
            </a:r>
            <a:endParaRPr sz="1700" dirty="0">
              <a:latin typeface="Segoe UI"/>
              <a:cs typeface="Segoe UI"/>
            </a:endParaRPr>
          </a:p>
          <a:p>
            <a:pPr marL="1213485" marR="9525" lvl="1" indent="-515620" algn="just">
              <a:lnSpc>
                <a:spcPct val="131800"/>
              </a:lnSpc>
              <a:spcBef>
                <a:spcPts val="1610"/>
              </a:spcBef>
              <a:buSzPct val="105882"/>
              <a:buFont typeface="Wingdings"/>
              <a:buChar char=""/>
              <a:tabLst>
                <a:tab pos="1213485" algn="l"/>
                <a:tab pos="1273810" algn="l"/>
              </a:tabLst>
            </a:pPr>
            <a:r>
              <a:rPr sz="1700" b="1" dirty="0">
                <a:latin typeface="Segoe UI"/>
                <a:cs typeface="Segoe UI"/>
              </a:rPr>
              <a:t>A</a:t>
            </a:r>
            <a:r>
              <a:rPr sz="1700" b="1" spc="484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control</a:t>
            </a:r>
            <a:r>
              <a:rPr sz="1700" b="1" spc="49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application</a:t>
            </a:r>
            <a:r>
              <a:rPr sz="1700" b="1" spc="10" dirty="0">
                <a:latin typeface="Segoe UI"/>
                <a:cs typeface="Segoe UI"/>
              </a:rPr>
              <a:t>  </a:t>
            </a:r>
            <a:r>
              <a:rPr sz="1700" b="1" dirty="0">
                <a:latin typeface="Segoe UI"/>
                <a:cs typeface="Segoe UI"/>
              </a:rPr>
              <a:t>increases</a:t>
            </a:r>
            <a:r>
              <a:rPr sz="1700" b="1" spc="10" dirty="0">
                <a:latin typeface="Segoe UI"/>
                <a:cs typeface="Segoe UI"/>
              </a:rPr>
              <a:t>  </a:t>
            </a:r>
            <a:r>
              <a:rPr sz="1700" b="1" dirty="0">
                <a:latin typeface="Segoe UI"/>
                <a:cs typeface="Segoe UI"/>
              </a:rPr>
              <a:t>the</a:t>
            </a:r>
            <a:r>
              <a:rPr sz="1700" b="1" spc="15" dirty="0">
                <a:latin typeface="Segoe UI"/>
                <a:cs typeface="Segoe UI"/>
              </a:rPr>
              <a:t>  </a:t>
            </a:r>
            <a:r>
              <a:rPr sz="1700" b="1" dirty="0">
                <a:latin typeface="Segoe UI"/>
                <a:cs typeface="Segoe UI"/>
              </a:rPr>
              <a:t>pump</a:t>
            </a:r>
            <a:r>
              <a:rPr sz="1700" b="1" spc="49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speed</a:t>
            </a:r>
            <a:r>
              <a:rPr sz="1700" b="1" spc="49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when</a:t>
            </a:r>
            <a:r>
              <a:rPr sz="1700" b="1" spc="49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the</a:t>
            </a:r>
            <a:r>
              <a:rPr sz="1700" b="1" spc="10" dirty="0">
                <a:latin typeface="Segoe UI"/>
                <a:cs typeface="Segoe UI"/>
              </a:rPr>
              <a:t>  </a:t>
            </a:r>
            <a:r>
              <a:rPr sz="1700" b="1" dirty="0">
                <a:latin typeface="Segoe UI"/>
                <a:cs typeface="Segoe UI"/>
              </a:rPr>
              <a:t>connected</a:t>
            </a:r>
            <a:r>
              <a:rPr sz="1700" b="1" spc="49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sensor</a:t>
            </a:r>
            <a:r>
              <a:rPr sz="1700" b="1" spc="49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detects</a:t>
            </a:r>
            <a:r>
              <a:rPr sz="1700" b="1" spc="484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a</a:t>
            </a:r>
            <a:r>
              <a:rPr sz="1700" b="1" spc="55" dirty="0">
                <a:latin typeface="Segoe UI"/>
                <a:cs typeface="Segoe UI"/>
              </a:rPr>
              <a:t>  </a:t>
            </a:r>
            <a:r>
              <a:rPr sz="1700" b="1" dirty="0">
                <a:latin typeface="Segoe UI"/>
                <a:cs typeface="Segoe UI"/>
              </a:rPr>
              <a:t>drop</a:t>
            </a:r>
            <a:r>
              <a:rPr sz="1700" b="1" spc="45" dirty="0">
                <a:latin typeface="Segoe UI"/>
                <a:cs typeface="Segoe UI"/>
              </a:rPr>
              <a:t>  </a:t>
            </a:r>
            <a:r>
              <a:rPr sz="1700" b="1" spc="-25" dirty="0">
                <a:latin typeface="Segoe UI"/>
                <a:cs typeface="Segoe UI"/>
              </a:rPr>
              <a:t>in </a:t>
            </a:r>
            <a:r>
              <a:rPr sz="1700" b="1" spc="-10" dirty="0">
                <a:latin typeface="Segoe UI"/>
                <a:cs typeface="Segoe UI"/>
              </a:rPr>
              <a:t>pressure.</a:t>
            </a:r>
            <a:endParaRPr sz="1700" dirty="0">
              <a:latin typeface="Segoe UI"/>
              <a:cs typeface="Segoe UI"/>
            </a:endParaRPr>
          </a:p>
          <a:p>
            <a:pPr marL="1212215" marR="5080" lvl="1" indent="-514350" algn="just">
              <a:lnSpc>
                <a:spcPct val="130000"/>
              </a:lnSpc>
              <a:spcBef>
                <a:spcPts val="1800"/>
              </a:spcBef>
              <a:buFont typeface="Wingdings"/>
              <a:buChar char=""/>
              <a:tabLst>
                <a:tab pos="1213485" algn="l"/>
              </a:tabLst>
            </a:pPr>
            <a:r>
              <a:rPr sz="1700" b="1" dirty="0">
                <a:latin typeface="Segoe UI"/>
                <a:cs typeface="Segoe UI"/>
              </a:rPr>
              <a:t>Control</a:t>
            </a:r>
            <a:r>
              <a:rPr sz="1700" b="1" spc="17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applications</a:t>
            </a:r>
            <a:r>
              <a:rPr sz="1700" b="1" spc="17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are</a:t>
            </a:r>
            <a:r>
              <a:rPr sz="1700" b="1" spc="18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very</a:t>
            </a:r>
            <a:r>
              <a:rPr sz="1700" b="1" spc="17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useful</a:t>
            </a:r>
            <a:r>
              <a:rPr sz="1700" b="1" spc="18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for</a:t>
            </a:r>
            <a:r>
              <a:rPr sz="1700" b="1" spc="42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controlling</a:t>
            </a:r>
            <a:r>
              <a:rPr sz="1700" b="1" spc="17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complex</a:t>
            </a:r>
            <a:r>
              <a:rPr sz="1700" b="1" spc="18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aspects</a:t>
            </a:r>
            <a:r>
              <a:rPr sz="1700" b="1" spc="16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of</a:t>
            </a:r>
            <a:r>
              <a:rPr sz="1700" b="1" spc="37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an</a:t>
            </a:r>
            <a:r>
              <a:rPr sz="1700" b="1" spc="18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IoT</a:t>
            </a:r>
            <a:r>
              <a:rPr sz="1700" b="1" spc="18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network</a:t>
            </a:r>
            <a:r>
              <a:rPr sz="1700" b="1" spc="17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with</a:t>
            </a:r>
            <a:r>
              <a:rPr sz="1700" b="1" spc="17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a</a:t>
            </a:r>
            <a:r>
              <a:rPr sz="1700" b="1" spc="175" dirty="0">
                <a:latin typeface="Segoe UI"/>
                <a:cs typeface="Segoe UI"/>
              </a:rPr>
              <a:t> </a:t>
            </a:r>
            <a:r>
              <a:rPr sz="1700" b="1" spc="-10" dirty="0">
                <a:latin typeface="Segoe UI"/>
                <a:cs typeface="Segoe UI"/>
              </a:rPr>
              <a:t>logic 	</a:t>
            </a:r>
            <a:r>
              <a:rPr sz="1700" b="1" dirty="0">
                <a:latin typeface="Segoe UI"/>
                <a:cs typeface="Segoe UI"/>
              </a:rPr>
              <a:t>that</a:t>
            </a:r>
            <a:r>
              <a:rPr sz="1700" b="1" spc="4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cannot</a:t>
            </a:r>
            <a:r>
              <a:rPr sz="1700" b="1" spc="5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be</a:t>
            </a:r>
            <a:r>
              <a:rPr sz="1700" b="1" spc="4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programmed</a:t>
            </a:r>
            <a:r>
              <a:rPr sz="1700" b="1" spc="5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inside</a:t>
            </a:r>
            <a:r>
              <a:rPr sz="1700" b="1" spc="6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a</a:t>
            </a:r>
            <a:r>
              <a:rPr sz="1700" b="1" spc="4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single</a:t>
            </a:r>
            <a:r>
              <a:rPr sz="1700" b="1" spc="5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IoT</a:t>
            </a:r>
            <a:r>
              <a:rPr sz="1700" b="1" spc="4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object,</a:t>
            </a:r>
            <a:r>
              <a:rPr sz="1700" b="1" spc="3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either</a:t>
            </a:r>
            <a:r>
              <a:rPr sz="1700" b="1" spc="6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because</a:t>
            </a:r>
            <a:r>
              <a:rPr sz="1700" b="1" spc="5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the</a:t>
            </a:r>
            <a:r>
              <a:rPr sz="1700" b="1" spc="3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configured</a:t>
            </a:r>
            <a:r>
              <a:rPr sz="1700" b="1" spc="4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changes</a:t>
            </a:r>
            <a:r>
              <a:rPr sz="1700" b="1" spc="4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are</a:t>
            </a:r>
            <a:r>
              <a:rPr sz="1700" b="1" spc="60" dirty="0">
                <a:latin typeface="Segoe UI"/>
                <a:cs typeface="Segoe UI"/>
              </a:rPr>
              <a:t> </a:t>
            </a:r>
            <a:r>
              <a:rPr sz="1700" b="1" spc="-25" dirty="0">
                <a:latin typeface="Segoe UI"/>
                <a:cs typeface="Segoe UI"/>
              </a:rPr>
              <a:t>too 	</a:t>
            </a:r>
            <a:r>
              <a:rPr sz="1700" b="1" dirty="0">
                <a:latin typeface="Segoe UI"/>
                <a:cs typeface="Segoe UI"/>
              </a:rPr>
              <a:t>complex</a:t>
            </a:r>
            <a:r>
              <a:rPr sz="1700" b="1" spc="37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to</a:t>
            </a:r>
            <a:r>
              <a:rPr sz="1700" b="1" spc="36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fit</a:t>
            </a:r>
            <a:r>
              <a:rPr sz="1700" b="1" spc="45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into</a:t>
            </a:r>
            <a:r>
              <a:rPr sz="1700" b="1" spc="37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the</a:t>
            </a:r>
            <a:r>
              <a:rPr sz="1700" b="1" spc="45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local</a:t>
            </a:r>
            <a:r>
              <a:rPr sz="1700" b="1" spc="38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system</a:t>
            </a:r>
            <a:r>
              <a:rPr sz="1700" b="1" spc="38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or</a:t>
            </a:r>
            <a:r>
              <a:rPr sz="1700" b="1" spc="38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because</a:t>
            </a:r>
            <a:r>
              <a:rPr sz="1700" b="1" spc="38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the</a:t>
            </a:r>
            <a:r>
              <a:rPr sz="1700" b="1" spc="38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configured</a:t>
            </a:r>
            <a:r>
              <a:rPr sz="1700" b="1" spc="37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changes</a:t>
            </a:r>
            <a:r>
              <a:rPr sz="1700" b="1" spc="37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rely</a:t>
            </a:r>
            <a:r>
              <a:rPr sz="1700" b="1" spc="36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on</a:t>
            </a:r>
            <a:r>
              <a:rPr sz="1700" b="1" spc="37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parameters</a:t>
            </a:r>
            <a:r>
              <a:rPr sz="1700" b="1" spc="390" dirty="0">
                <a:latin typeface="Segoe UI"/>
                <a:cs typeface="Segoe UI"/>
              </a:rPr>
              <a:t> </a:t>
            </a:r>
            <a:r>
              <a:rPr sz="1700" b="1" spc="-20" dirty="0">
                <a:latin typeface="Segoe UI"/>
                <a:cs typeface="Segoe UI"/>
              </a:rPr>
              <a:t>that 	</a:t>
            </a:r>
            <a:r>
              <a:rPr sz="1700" b="1" dirty="0">
                <a:latin typeface="Segoe UI"/>
                <a:cs typeface="Segoe UI"/>
              </a:rPr>
              <a:t>include</a:t>
            </a:r>
            <a:r>
              <a:rPr sz="1700" b="1" spc="-4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elements</a:t>
            </a:r>
            <a:r>
              <a:rPr sz="1700" b="1" spc="-3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outside</a:t>
            </a:r>
            <a:r>
              <a:rPr sz="1700" b="1" spc="-5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the</a:t>
            </a:r>
            <a:r>
              <a:rPr sz="1700" b="1" spc="-3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IoT</a:t>
            </a:r>
            <a:r>
              <a:rPr sz="1700" b="1" spc="-20" dirty="0">
                <a:latin typeface="Segoe UI"/>
                <a:cs typeface="Segoe UI"/>
              </a:rPr>
              <a:t> </a:t>
            </a:r>
            <a:r>
              <a:rPr sz="1700" b="1" spc="-10" dirty="0">
                <a:latin typeface="Segoe UI"/>
                <a:cs typeface="Segoe UI"/>
              </a:rPr>
              <a:t>object.</a:t>
            </a:r>
            <a:endParaRPr sz="17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032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95" dirty="0"/>
              <a:t> </a:t>
            </a:r>
            <a:r>
              <a:rPr sz="3200" dirty="0"/>
              <a:t>3:</a:t>
            </a:r>
            <a:r>
              <a:rPr sz="3200" spc="-180" dirty="0"/>
              <a:t> </a:t>
            </a:r>
            <a:r>
              <a:rPr sz="3200" dirty="0"/>
              <a:t>Applications</a:t>
            </a:r>
            <a:r>
              <a:rPr sz="3200" spc="-130" dirty="0"/>
              <a:t> </a:t>
            </a:r>
            <a:r>
              <a:rPr sz="3200" dirty="0"/>
              <a:t>and</a:t>
            </a:r>
            <a:r>
              <a:rPr sz="3200" spc="-215" dirty="0"/>
              <a:t> </a:t>
            </a:r>
            <a:r>
              <a:rPr sz="3200" dirty="0"/>
              <a:t>Analytics</a:t>
            </a:r>
            <a:r>
              <a:rPr sz="3200" spc="-125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157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13763"/>
            <a:ext cx="11643995" cy="452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Analytics</a:t>
            </a:r>
            <a:r>
              <a:rPr sz="2000" b="1" spc="-120" dirty="0">
                <a:latin typeface="Segoe UI"/>
                <a:cs typeface="Segoe UI"/>
              </a:rPr>
              <a:t> </a:t>
            </a:r>
            <a:r>
              <a:rPr sz="2000" b="1" spc="-35" dirty="0">
                <a:latin typeface="Segoe UI"/>
                <a:cs typeface="Segoe UI"/>
              </a:rPr>
              <a:t>Versus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Control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Applications:</a:t>
            </a:r>
            <a:endParaRPr sz="2000" dirty="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2330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Many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advanced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applications</a:t>
            </a:r>
            <a:r>
              <a:rPr sz="2000" b="1" spc="-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include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both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analytics</a:t>
            </a:r>
            <a:r>
              <a:rPr sz="2000" b="1" spc="-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control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modules.</a:t>
            </a:r>
            <a:endParaRPr sz="2000" dirty="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2315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most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cases,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collected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processed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analytics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module.</a:t>
            </a:r>
            <a:endParaRPr sz="2000" dirty="0">
              <a:latin typeface="Segoe UI"/>
              <a:cs typeface="Segoe UI"/>
            </a:endParaRPr>
          </a:p>
          <a:p>
            <a:pPr marL="469900" marR="5080" indent="-457834" algn="just">
              <a:lnSpc>
                <a:spcPct val="130100"/>
              </a:lnSpc>
              <a:spcBef>
                <a:spcPts val="1470"/>
              </a:spcBef>
              <a:buSzPct val="90000"/>
              <a:buFont typeface="Wingdings"/>
              <a:buChar char=""/>
              <a:tabLst>
                <a:tab pos="469900" algn="l"/>
                <a:tab pos="54102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8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result</a:t>
            </a:r>
            <a:r>
              <a:rPr sz="2000" b="1" spc="4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4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4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processing</a:t>
            </a:r>
            <a:r>
              <a:rPr sz="2000" b="1" spc="4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may</a:t>
            </a:r>
            <a:r>
              <a:rPr sz="2000" b="1" spc="48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48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4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4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modify</a:t>
            </a:r>
            <a:r>
              <a:rPr sz="2000" b="1" spc="4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behavior</a:t>
            </a:r>
            <a:r>
              <a:rPr sz="2000" b="1" spc="4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objects</a:t>
            </a:r>
            <a:r>
              <a:rPr sz="2000" b="1" spc="15" dirty="0">
                <a:latin typeface="Segoe UI"/>
                <a:cs typeface="Segoe UI"/>
              </a:rPr>
              <a:t>  </a:t>
            </a:r>
            <a:r>
              <a:rPr sz="2000" b="1" spc="-25" dirty="0">
                <a:latin typeface="Segoe UI"/>
                <a:cs typeface="Segoe UI"/>
              </a:rPr>
              <a:t>or </a:t>
            </a:r>
            <a:r>
              <a:rPr sz="2000" b="1" dirty="0">
                <a:latin typeface="Segoe UI"/>
                <a:cs typeface="Segoe UI"/>
              </a:rPr>
              <a:t>systems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related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objects.</a:t>
            </a:r>
            <a:endParaRPr sz="2000" dirty="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2640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control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module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convey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instructions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behavioral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changes.</a:t>
            </a:r>
            <a:endParaRPr sz="2000" dirty="0">
              <a:latin typeface="Segoe UI"/>
              <a:cs typeface="Segoe UI"/>
            </a:endParaRPr>
          </a:p>
          <a:p>
            <a:pPr marL="469900" marR="5080" indent="-457834" algn="just">
              <a:lnSpc>
                <a:spcPct val="130000"/>
              </a:lnSpc>
              <a:spcBef>
                <a:spcPts val="1480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When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evaluating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analytics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application,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we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need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determine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relative </a:t>
            </a:r>
            <a:r>
              <a:rPr sz="2000" b="1" dirty="0">
                <a:latin typeface="Segoe UI"/>
                <a:cs typeface="Segoe UI"/>
              </a:rPr>
              <a:t>depth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control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part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needed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our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case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match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against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type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analytics provided.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032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95" dirty="0"/>
              <a:t> </a:t>
            </a:r>
            <a:r>
              <a:rPr sz="3200" dirty="0"/>
              <a:t>3:</a:t>
            </a:r>
            <a:r>
              <a:rPr sz="3200" spc="-180" dirty="0"/>
              <a:t> </a:t>
            </a:r>
            <a:r>
              <a:rPr sz="3200" dirty="0"/>
              <a:t>Applications</a:t>
            </a:r>
            <a:r>
              <a:rPr sz="3200" spc="-130" dirty="0"/>
              <a:t> </a:t>
            </a:r>
            <a:r>
              <a:rPr sz="3200" dirty="0"/>
              <a:t>and</a:t>
            </a:r>
            <a:r>
              <a:rPr sz="3200" spc="-215" dirty="0"/>
              <a:t> </a:t>
            </a:r>
            <a:r>
              <a:rPr sz="3200" dirty="0"/>
              <a:t>Analytics</a:t>
            </a:r>
            <a:r>
              <a:rPr sz="3200" spc="-125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158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07922"/>
            <a:ext cx="11598275" cy="4737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Segoe UI"/>
                <a:cs typeface="Segoe UI"/>
              </a:rPr>
              <a:t>Data</a:t>
            </a:r>
            <a:r>
              <a:rPr sz="1600" b="1" spc="-90" dirty="0">
                <a:latin typeface="Segoe UI"/>
                <a:cs typeface="Segoe UI"/>
              </a:rPr>
              <a:t> </a:t>
            </a:r>
            <a:r>
              <a:rPr sz="1600" b="1" spc="-35" dirty="0">
                <a:latin typeface="Segoe UI"/>
                <a:cs typeface="Segoe UI"/>
              </a:rPr>
              <a:t>Versus</a:t>
            </a:r>
            <a:r>
              <a:rPr sz="1600" b="1" spc="-7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Network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Analytics</a:t>
            </a:r>
            <a:endParaRPr sz="1600" dirty="0">
              <a:latin typeface="Segoe UI"/>
              <a:cs typeface="Segoe UI"/>
            </a:endParaRPr>
          </a:p>
          <a:p>
            <a:pPr marL="12700" marR="2383155">
              <a:lnSpc>
                <a:spcPts val="4310"/>
              </a:lnSpc>
              <a:spcBef>
                <a:spcPts val="310"/>
              </a:spcBef>
            </a:pPr>
            <a:r>
              <a:rPr sz="1600" b="1" spc="-10" dirty="0">
                <a:latin typeface="Segoe UI"/>
                <a:cs typeface="Segoe UI"/>
              </a:rPr>
              <a:t>Analytics</a:t>
            </a:r>
            <a:r>
              <a:rPr sz="1600" b="1" spc="-8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is</a:t>
            </a:r>
            <a:r>
              <a:rPr sz="1600" b="1" spc="-6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general</a:t>
            </a:r>
            <a:r>
              <a:rPr sz="1600" b="1" spc="-7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term</a:t>
            </a:r>
            <a:r>
              <a:rPr sz="1600" b="1" spc="-2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that</a:t>
            </a:r>
            <a:r>
              <a:rPr sz="1600" b="1" spc="-4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describes</a:t>
            </a:r>
            <a:r>
              <a:rPr sz="1600" b="1" spc="-9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processing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information</a:t>
            </a:r>
            <a:r>
              <a:rPr sz="1600" b="1" spc="-8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to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make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sense</a:t>
            </a:r>
            <a:r>
              <a:rPr sz="1600" b="1" spc="-8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of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collected</a:t>
            </a:r>
            <a:r>
              <a:rPr sz="1600" b="1" spc="-10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data. </a:t>
            </a:r>
            <a:r>
              <a:rPr sz="1600" b="1" dirty="0">
                <a:latin typeface="Segoe UI"/>
                <a:cs typeface="Segoe UI"/>
              </a:rPr>
              <a:t>In</a:t>
            </a:r>
            <a:r>
              <a:rPr sz="1600" b="1" spc="-6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the</a:t>
            </a:r>
            <a:r>
              <a:rPr sz="1600" b="1" spc="-2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world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of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spc="-55" dirty="0">
                <a:latin typeface="Segoe UI"/>
                <a:cs typeface="Segoe UI"/>
              </a:rPr>
              <a:t>IoT,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possible</a:t>
            </a:r>
            <a:r>
              <a:rPr sz="1600" b="1" spc="-8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classification</a:t>
            </a:r>
            <a:r>
              <a:rPr sz="1600" b="1" spc="-9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of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the</a:t>
            </a:r>
            <a:r>
              <a:rPr sz="1600" b="1" spc="-2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analytics</a:t>
            </a:r>
            <a:r>
              <a:rPr sz="1600" b="1" spc="-8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function</a:t>
            </a:r>
            <a:r>
              <a:rPr sz="1600" b="1" spc="-4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is</a:t>
            </a:r>
            <a:r>
              <a:rPr sz="1600" b="1" spc="-6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as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follows:</a:t>
            </a:r>
            <a:endParaRPr sz="1600" dirty="0">
              <a:latin typeface="Segoe UI"/>
              <a:cs typeface="Segoe UI"/>
            </a:endParaRPr>
          </a:p>
          <a:p>
            <a:pPr marL="240029" indent="-227329">
              <a:lnSpc>
                <a:spcPct val="100000"/>
              </a:lnSpc>
              <a:spcBef>
                <a:spcPts val="1970"/>
              </a:spcBef>
              <a:buAutoNum type="arabicPeriod"/>
              <a:tabLst>
                <a:tab pos="240029" algn="l"/>
              </a:tabLst>
            </a:pPr>
            <a:r>
              <a:rPr sz="1600" b="1" dirty="0">
                <a:latin typeface="Segoe UI"/>
                <a:cs typeface="Segoe UI"/>
              </a:rPr>
              <a:t>Data</a:t>
            </a:r>
            <a:r>
              <a:rPr sz="1600" b="1" spc="-10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analytics:</a:t>
            </a:r>
            <a:endParaRPr sz="16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1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500" b="1" dirty="0">
                <a:latin typeface="Segoe UI"/>
                <a:cs typeface="Segoe UI"/>
              </a:rPr>
              <a:t>This</a:t>
            </a:r>
            <a:r>
              <a:rPr sz="1500" b="1" spc="7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type</a:t>
            </a:r>
            <a:r>
              <a:rPr sz="1500" b="1" spc="7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of</a:t>
            </a:r>
            <a:r>
              <a:rPr sz="1500" b="1" spc="8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analytics</a:t>
            </a:r>
            <a:r>
              <a:rPr sz="1500" b="1" spc="8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processes</a:t>
            </a:r>
            <a:r>
              <a:rPr sz="1500" b="1" spc="8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the</a:t>
            </a:r>
            <a:r>
              <a:rPr sz="1500" b="1" spc="8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data</a:t>
            </a:r>
            <a:r>
              <a:rPr sz="1500" b="1" spc="9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collected</a:t>
            </a:r>
            <a:r>
              <a:rPr sz="1500" b="1" spc="7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by</a:t>
            </a:r>
            <a:r>
              <a:rPr sz="1500" b="1" spc="7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smart</a:t>
            </a:r>
            <a:r>
              <a:rPr sz="1500" b="1" spc="114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objects</a:t>
            </a:r>
            <a:r>
              <a:rPr sz="1500" b="1" spc="6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and</a:t>
            </a:r>
            <a:r>
              <a:rPr sz="1500" b="1" spc="9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combines</a:t>
            </a:r>
            <a:r>
              <a:rPr sz="1500" b="1" spc="8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it</a:t>
            </a:r>
            <a:r>
              <a:rPr sz="1500" b="1" spc="7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to</a:t>
            </a:r>
            <a:r>
              <a:rPr sz="1500" b="1" spc="7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provide</a:t>
            </a:r>
            <a:r>
              <a:rPr sz="1500" b="1" spc="6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an</a:t>
            </a:r>
            <a:r>
              <a:rPr sz="1500" b="1" spc="9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intelligent</a:t>
            </a:r>
            <a:r>
              <a:rPr sz="1500" b="1" spc="70" dirty="0">
                <a:latin typeface="Segoe UI"/>
                <a:cs typeface="Segoe UI"/>
              </a:rPr>
              <a:t> </a:t>
            </a:r>
            <a:r>
              <a:rPr sz="1500" b="1" spc="-20" dirty="0">
                <a:latin typeface="Segoe UI"/>
                <a:cs typeface="Segoe UI"/>
              </a:rPr>
              <a:t>view</a:t>
            </a:r>
            <a:endParaRPr sz="1500" dirty="0">
              <a:latin typeface="Segoe UI"/>
              <a:cs typeface="Segoe UI"/>
            </a:endParaRPr>
          </a:p>
          <a:p>
            <a:pPr marL="1155700">
              <a:lnSpc>
                <a:spcPct val="100000"/>
              </a:lnSpc>
              <a:spcBef>
                <a:spcPts val="505"/>
              </a:spcBef>
            </a:pPr>
            <a:r>
              <a:rPr sz="1500" b="1" dirty="0">
                <a:latin typeface="Segoe UI"/>
                <a:cs typeface="Segoe UI"/>
              </a:rPr>
              <a:t>related</a:t>
            </a:r>
            <a:r>
              <a:rPr sz="1500" b="1" spc="-8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to</a:t>
            </a:r>
            <a:r>
              <a:rPr sz="1500" b="1" spc="-5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the</a:t>
            </a:r>
            <a:r>
              <a:rPr sz="1500" b="1" spc="-5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IoT</a:t>
            </a:r>
            <a:r>
              <a:rPr sz="1500" b="1" spc="-55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system.</a:t>
            </a:r>
            <a:endParaRPr sz="15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155700" algn="l"/>
              </a:tabLst>
            </a:pPr>
            <a:r>
              <a:rPr sz="1500" b="1" dirty="0">
                <a:latin typeface="Segoe UI"/>
                <a:cs typeface="Segoe UI"/>
              </a:rPr>
              <a:t>At</a:t>
            </a:r>
            <a:r>
              <a:rPr sz="1500" b="1" spc="-6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</a:t>
            </a:r>
            <a:r>
              <a:rPr sz="1500" b="1" spc="-3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very</a:t>
            </a:r>
            <a:r>
              <a:rPr sz="1500" b="1" spc="-3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basic</a:t>
            </a:r>
            <a:r>
              <a:rPr sz="1500" b="1" spc="-5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level,</a:t>
            </a:r>
            <a:r>
              <a:rPr sz="1500" b="1" spc="-7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</a:t>
            </a:r>
            <a:r>
              <a:rPr sz="1500" b="1" spc="-25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dashboard</a:t>
            </a:r>
            <a:r>
              <a:rPr sz="1500" b="1" spc="-1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can</a:t>
            </a:r>
            <a:r>
              <a:rPr sz="1500" b="1" spc="-1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display</a:t>
            </a:r>
            <a:r>
              <a:rPr sz="1500" b="1" spc="-7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an</a:t>
            </a:r>
            <a:r>
              <a:rPr sz="1500" b="1" spc="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alarm</a:t>
            </a:r>
            <a:r>
              <a:rPr sz="1500" b="1" spc="-3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when</a:t>
            </a:r>
            <a:r>
              <a:rPr sz="1500" b="1" spc="-4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</a:t>
            </a:r>
            <a:r>
              <a:rPr sz="1500" b="1" spc="-2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weight</a:t>
            </a:r>
            <a:r>
              <a:rPr sz="1500" b="1" spc="-6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sensor</a:t>
            </a:r>
            <a:r>
              <a:rPr sz="1500" b="1" spc="-2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detects</a:t>
            </a:r>
            <a:r>
              <a:rPr sz="1500" b="1" spc="-3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that</a:t>
            </a:r>
            <a:r>
              <a:rPr sz="1500" b="1" spc="-2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</a:t>
            </a:r>
            <a:r>
              <a:rPr sz="1500" b="1" spc="-2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shelf</a:t>
            </a:r>
            <a:r>
              <a:rPr sz="1500" b="1" spc="-4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is</a:t>
            </a:r>
            <a:r>
              <a:rPr sz="1500" b="1" spc="-4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empty</a:t>
            </a:r>
            <a:r>
              <a:rPr sz="1500" b="1" spc="-5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in</a:t>
            </a:r>
            <a:r>
              <a:rPr sz="1500" b="1" spc="-3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</a:t>
            </a:r>
            <a:r>
              <a:rPr sz="1500" b="1" spc="-25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store.</a:t>
            </a:r>
            <a:endParaRPr sz="1500" dirty="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1500" dirty="0">
              <a:latin typeface="Segoe UI"/>
              <a:cs typeface="Segoe UI"/>
            </a:endParaRPr>
          </a:p>
          <a:p>
            <a:pPr marL="1207770" lvl="1" indent="-50927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207770" algn="l"/>
                <a:tab pos="8976360" algn="l"/>
              </a:tabLst>
            </a:pPr>
            <a:r>
              <a:rPr sz="1500" b="1" dirty="0">
                <a:latin typeface="Segoe UI"/>
                <a:cs typeface="Segoe UI"/>
              </a:rPr>
              <a:t>In</a:t>
            </a:r>
            <a:r>
              <a:rPr sz="1500" b="1" spc="27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</a:t>
            </a:r>
            <a:r>
              <a:rPr sz="1500" b="1" spc="29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more</a:t>
            </a:r>
            <a:r>
              <a:rPr sz="1500" b="1" spc="254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complex</a:t>
            </a:r>
            <a:r>
              <a:rPr sz="1500" b="1" spc="27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case,</a:t>
            </a:r>
            <a:r>
              <a:rPr sz="1500" b="1" spc="31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temperature,</a:t>
            </a:r>
            <a:r>
              <a:rPr sz="1500" b="1" spc="254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pressure,</a:t>
            </a:r>
            <a:r>
              <a:rPr sz="1500" b="1" spc="27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wind,</a:t>
            </a:r>
            <a:r>
              <a:rPr sz="1500" b="1" spc="28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humidity,</a:t>
            </a:r>
            <a:r>
              <a:rPr sz="1500" b="1" spc="24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and</a:t>
            </a:r>
            <a:r>
              <a:rPr sz="1500" b="1" spc="29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light</a:t>
            </a:r>
            <a:r>
              <a:rPr sz="1500" b="1" spc="275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levels</a:t>
            </a:r>
            <a:r>
              <a:rPr sz="1500" b="1" dirty="0">
                <a:latin typeface="Segoe UI"/>
                <a:cs typeface="Segoe UI"/>
              </a:rPr>
              <a:t>	collected</a:t>
            </a:r>
            <a:r>
              <a:rPr sz="1500" b="1" spc="229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from</a:t>
            </a:r>
            <a:r>
              <a:rPr sz="1500" b="1" spc="229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thousands</a:t>
            </a:r>
            <a:r>
              <a:rPr sz="1500" b="1" spc="220" dirty="0">
                <a:latin typeface="Segoe UI"/>
                <a:cs typeface="Segoe UI"/>
              </a:rPr>
              <a:t> </a:t>
            </a:r>
            <a:r>
              <a:rPr sz="1500" b="1" spc="-25" dirty="0">
                <a:latin typeface="Segoe UI"/>
                <a:cs typeface="Segoe UI"/>
              </a:rPr>
              <a:t>of</a:t>
            </a:r>
            <a:endParaRPr sz="1500" dirty="0">
              <a:latin typeface="Segoe UI"/>
              <a:cs typeface="Segoe UI"/>
            </a:endParaRPr>
          </a:p>
          <a:p>
            <a:pPr marL="1155700">
              <a:lnSpc>
                <a:spcPct val="100000"/>
              </a:lnSpc>
              <a:spcBef>
                <a:spcPts val="495"/>
              </a:spcBef>
            </a:pPr>
            <a:r>
              <a:rPr sz="1500" b="1" dirty="0">
                <a:latin typeface="Segoe UI"/>
                <a:cs typeface="Segoe UI"/>
              </a:rPr>
              <a:t>sensors</a:t>
            </a:r>
            <a:r>
              <a:rPr sz="1500" b="1" spc="-3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may</a:t>
            </a:r>
            <a:r>
              <a:rPr sz="1500" b="1" spc="-2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be</a:t>
            </a:r>
            <a:r>
              <a:rPr sz="1500" b="1" spc="-4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combined</a:t>
            </a:r>
            <a:r>
              <a:rPr sz="1500" b="1" spc="-6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and</a:t>
            </a:r>
            <a:r>
              <a:rPr sz="1500" b="1" spc="-5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then</a:t>
            </a:r>
            <a:r>
              <a:rPr sz="1500" b="1" spc="-4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processed</a:t>
            </a:r>
            <a:r>
              <a:rPr sz="1500" b="1" spc="-5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to</a:t>
            </a:r>
            <a:r>
              <a:rPr sz="1500" b="1" spc="-5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determine</a:t>
            </a:r>
            <a:r>
              <a:rPr sz="1500" b="1" spc="-4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the</a:t>
            </a:r>
            <a:r>
              <a:rPr sz="1500" b="1" spc="-55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likelihood</a:t>
            </a:r>
            <a:r>
              <a:rPr sz="1500" b="1" spc="-7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of</a:t>
            </a:r>
            <a:r>
              <a:rPr sz="1500" b="1" spc="-7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</a:t>
            </a:r>
            <a:r>
              <a:rPr sz="1500" b="1" spc="-2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storm</a:t>
            </a:r>
            <a:r>
              <a:rPr sz="1500" b="1" spc="-4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and</a:t>
            </a:r>
            <a:r>
              <a:rPr sz="1500" b="1" spc="-3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its</a:t>
            </a:r>
            <a:r>
              <a:rPr sz="1500" b="1" spc="-5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possible</a:t>
            </a:r>
            <a:r>
              <a:rPr sz="1500" b="1" spc="-80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path.</a:t>
            </a:r>
            <a:endParaRPr sz="1500" dirty="0">
              <a:latin typeface="Segoe UI"/>
              <a:cs typeface="Segoe UI"/>
            </a:endParaRPr>
          </a:p>
          <a:p>
            <a:pPr marL="1155700" marR="767080" lvl="1" indent="-457834">
              <a:lnSpc>
                <a:spcPct val="130000"/>
              </a:lnSpc>
              <a:spcBef>
                <a:spcPts val="1380"/>
              </a:spcBef>
              <a:buFont typeface="Wingdings"/>
              <a:buChar char=""/>
              <a:tabLst>
                <a:tab pos="1155700" algn="l"/>
              </a:tabLst>
            </a:pPr>
            <a:r>
              <a:rPr sz="1500" b="1" dirty="0">
                <a:latin typeface="Segoe UI"/>
                <a:cs typeface="Segoe UI"/>
              </a:rPr>
              <a:t>In</a:t>
            </a:r>
            <a:r>
              <a:rPr sz="1500" b="1" spc="-2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this</a:t>
            </a:r>
            <a:r>
              <a:rPr sz="1500" b="1" spc="-4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case,</a:t>
            </a:r>
            <a:r>
              <a:rPr sz="1500" b="1" spc="1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data</a:t>
            </a:r>
            <a:r>
              <a:rPr sz="1500" b="1" spc="-2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processing</a:t>
            </a:r>
            <a:r>
              <a:rPr sz="1500" b="1" spc="-4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can</a:t>
            </a:r>
            <a:r>
              <a:rPr sz="1500" b="1" spc="-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be</a:t>
            </a:r>
            <a:r>
              <a:rPr sz="1500" b="1" spc="-4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very</a:t>
            </a:r>
            <a:r>
              <a:rPr sz="1500" b="1" spc="34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complex</a:t>
            </a:r>
            <a:r>
              <a:rPr sz="1500" b="1" spc="-5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and</a:t>
            </a:r>
            <a:r>
              <a:rPr sz="1500" b="1" spc="-3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may</a:t>
            </a:r>
            <a:r>
              <a:rPr sz="1500" b="1" spc="-2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combine</a:t>
            </a:r>
            <a:r>
              <a:rPr sz="1500" b="1" spc="-2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multiple</a:t>
            </a:r>
            <a:r>
              <a:rPr sz="1500" b="1" spc="-35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changing</a:t>
            </a:r>
            <a:r>
              <a:rPr sz="1500" b="1" spc="-4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values</a:t>
            </a:r>
            <a:r>
              <a:rPr sz="1500" b="1" spc="-5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over</a:t>
            </a:r>
            <a:r>
              <a:rPr sz="1500" b="1" spc="-30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complex algorithms.</a:t>
            </a:r>
            <a:endParaRPr sz="15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032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95" dirty="0"/>
              <a:t> </a:t>
            </a:r>
            <a:r>
              <a:rPr sz="3200" dirty="0"/>
              <a:t>3:</a:t>
            </a:r>
            <a:r>
              <a:rPr sz="3200" spc="-180" dirty="0"/>
              <a:t> </a:t>
            </a:r>
            <a:r>
              <a:rPr sz="3200" dirty="0"/>
              <a:t>Applications</a:t>
            </a:r>
            <a:r>
              <a:rPr sz="3200" spc="-130" dirty="0"/>
              <a:t> </a:t>
            </a:r>
            <a:r>
              <a:rPr sz="3200" dirty="0"/>
              <a:t>and</a:t>
            </a:r>
            <a:r>
              <a:rPr sz="3200" spc="-215" dirty="0"/>
              <a:t> </a:t>
            </a:r>
            <a:r>
              <a:rPr sz="3200" dirty="0"/>
              <a:t>Analytics</a:t>
            </a:r>
            <a:r>
              <a:rPr sz="3200" spc="-125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003660" y="6415668"/>
            <a:ext cx="27241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162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330" y="1426845"/>
            <a:ext cx="11638280" cy="4811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Segoe UI"/>
                <a:cs typeface="Segoe UI"/>
              </a:rPr>
              <a:t>Data</a:t>
            </a:r>
            <a:r>
              <a:rPr sz="2700" b="1" spc="-140" dirty="0">
                <a:latin typeface="Segoe UI"/>
                <a:cs typeface="Segoe UI"/>
              </a:rPr>
              <a:t> </a:t>
            </a:r>
            <a:r>
              <a:rPr sz="2700" b="1" spc="-40" dirty="0">
                <a:latin typeface="Segoe UI"/>
                <a:cs typeface="Segoe UI"/>
              </a:rPr>
              <a:t>Versus</a:t>
            </a:r>
            <a:r>
              <a:rPr sz="2700" b="1" spc="-9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Network</a:t>
            </a:r>
            <a:r>
              <a:rPr sz="2700" b="1" spc="-105" dirty="0">
                <a:latin typeface="Segoe UI"/>
                <a:cs typeface="Segoe UI"/>
              </a:rPr>
              <a:t> </a:t>
            </a:r>
            <a:r>
              <a:rPr sz="2700" b="1" spc="-10" dirty="0">
                <a:latin typeface="Segoe UI"/>
                <a:cs typeface="Segoe UI"/>
              </a:rPr>
              <a:t>Analytics</a:t>
            </a:r>
            <a:endParaRPr sz="2700" dirty="0">
              <a:latin typeface="Segoe UI"/>
              <a:cs typeface="Segoe UI"/>
            </a:endParaRPr>
          </a:p>
          <a:p>
            <a:pPr marL="398145" indent="-385445">
              <a:lnSpc>
                <a:spcPct val="100000"/>
              </a:lnSpc>
              <a:spcBef>
                <a:spcPts val="2795"/>
              </a:spcBef>
              <a:buAutoNum type="arabicPeriod"/>
              <a:tabLst>
                <a:tab pos="398145" algn="l"/>
              </a:tabLst>
            </a:pPr>
            <a:r>
              <a:rPr sz="2700" b="1" dirty="0">
                <a:latin typeface="Segoe UI"/>
                <a:cs typeface="Segoe UI"/>
              </a:rPr>
              <a:t>Data</a:t>
            </a:r>
            <a:r>
              <a:rPr sz="2700" b="1" spc="-100" dirty="0">
                <a:latin typeface="Segoe UI"/>
                <a:cs typeface="Segoe UI"/>
              </a:rPr>
              <a:t> </a:t>
            </a:r>
            <a:r>
              <a:rPr sz="2700" b="1" spc="-10" dirty="0">
                <a:latin typeface="Segoe UI"/>
                <a:cs typeface="Segoe UI"/>
              </a:rPr>
              <a:t>analytics:</a:t>
            </a:r>
            <a:endParaRPr sz="2700" dirty="0">
              <a:latin typeface="Segoe UI"/>
              <a:cs typeface="Segoe UI"/>
            </a:endParaRPr>
          </a:p>
          <a:p>
            <a:pPr marL="1155065" lvl="1" indent="-456565" algn="just">
              <a:lnSpc>
                <a:spcPct val="100000"/>
              </a:lnSpc>
              <a:spcBef>
                <a:spcPts val="2710"/>
              </a:spcBef>
              <a:buFont typeface="Wingdings"/>
              <a:buChar char=""/>
              <a:tabLst>
                <a:tab pos="1155065" algn="l"/>
              </a:tabLst>
            </a:pPr>
            <a:r>
              <a:rPr sz="2500" b="1" dirty="0">
                <a:latin typeface="Segoe UI"/>
                <a:cs typeface="Segoe UI"/>
              </a:rPr>
              <a:t>Data</a:t>
            </a:r>
            <a:r>
              <a:rPr sz="2500" b="1" spc="-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analytics</a:t>
            </a:r>
            <a:r>
              <a:rPr sz="2500" b="1" spc="-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can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also</a:t>
            </a:r>
            <a:r>
              <a:rPr sz="2500" b="1" spc="-8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monitor</a:t>
            </a:r>
            <a:r>
              <a:rPr sz="2500" b="1" spc="-10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IoT</a:t>
            </a:r>
            <a:r>
              <a:rPr sz="2500" b="1" spc="-1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system</a:t>
            </a:r>
            <a:r>
              <a:rPr sz="2500" b="1" spc="-10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itself.</a:t>
            </a:r>
            <a:endParaRPr sz="2500" dirty="0">
              <a:latin typeface="Segoe UI"/>
              <a:cs typeface="Segoe UI"/>
            </a:endParaRPr>
          </a:p>
          <a:p>
            <a:pPr marL="1154430" marR="5080" lvl="1" indent="-456565" algn="just">
              <a:lnSpc>
                <a:spcPct val="130000"/>
              </a:lnSpc>
              <a:spcBef>
                <a:spcPts val="1395"/>
              </a:spcBef>
              <a:buFont typeface="Wingdings"/>
              <a:buChar char=""/>
              <a:tabLst>
                <a:tab pos="1155700" algn="l"/>
              </a:tabLst>
            </a:pPr>
            <a:r>
              <a:rPr sz="2500" b="1" dirty="0">
                <a:latin typeface="Segoe UI"/>
                <a:cs typeface="Segoe UI"/>
              </a:rPr>
              <a:t>For</a:t>
            </a:r>
            <a:r>
              <a:rPr sz="2500" b="1" spc="-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example,</a:t>
            </a:r>
            <a:r>
              <a:rPr sz="2500" b="1" spc="-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-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machine</a:t>
            </a:r>
            <a:r>
              <a:rPr sz="2500" b="1" spc="-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or</a:t>
            </a:r>
            <a:r>
              <a:rPr sz="2500" b="1" spc="-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robot</a:t>
            </a:r>
            <a:r>
              <a:rPr sz="2500" b="1" spc="-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in</a:t>
            </a:r>
            <a:r>
              <a:rPr sz="2500" b="1" spc="-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-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factory</a:t>
            </a:r>
            <a:r>
              <a:rPr sz="2500" b="1" spc="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can</a:t>
            </a:r>
            <a:r>
              <a:rPr sz="2500" b="1" spc="-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report data</a:t>
            </a:r>
            <a:r>
              <a:rPr sz="2500" b="1" spc="-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about</a:t>
            </a:r>
            <a:r>
              <a:rPr sz="2500" b="1" spc="-20" dirty="0">
                <a:latin typeface="Segoe UI"/>
                <a:cs typeface="Segoe UI"/>
              </a:rPr>
              <a:t> </a:t>
            </a:r>
            <a:r>
              <a:rPr sz="2500" b="1" spc="-25" dirty="0">
                <a:latin typeface="Segoe UI"/>
                <a:cs typeface="Segoe UI"/>
              </a:rPr>
              <a:t>its 	</a:t>
            </a:r>
            <a:r>
              <a:rPr sz="2500" b="1" dirty="0">
                <a:latin typeface="Segoe UI"/>
                <a:cs typeface="Segoe UI"/>
              </a:rPr>
              <a:t>own</a:t>
            </a:r>
            <a:r>
              <a:rPr sz="2500" b="1" spc="-7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movements.</a:t>
            </a:r>
            <a:endParaRPr sz="2500" dirty="0">
              <a:latin typeface="Segoe UI"/>
              <a:cs typeface="Segoe UI"/>
            </a:endParaRPr>
          </a:p>
          <a:p>
            <a:pPr marL="1155700" marR="5080" lvl="1" indent="-457834" algn="just">
              <a:lnSpc>
                <a:spcPct val="130000"/>
              </a:lnSpc>
              <a:spcBef>
                <a:spcPts val="1800"/>
              </a:spcBef>
              <a:buSzPct val="72000"/>
              <a:buFont typeface="Wingdings"/>
              <a:buChar char=""/>
              <a:tabLst>
                <a:tab pos="1155700" algn="l"/>
                <a:tab pos="1243330" algn="l"/>
              </a:tabLst>
            </a:pPr>
            <a:r>
              <a:rPr sz="2500" b="1" dirty="0">
                <a:latin typeface="Segoe UI"/>
                <a:cs typeface="Segoe UI"/>
              </a:rPr>
              <a:t>This</a:t>
            </a:r>
            <a:r>
              <a:rPr sz="2500" b="1" spc="29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data</a:t>
            </a:r>
            <a:r>
              <a:rPr sz="2500" b="1" spc="285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can</a:t>
            </a:r>
            <a:r>
              <a:rPr sz="2500" b="1" spc="285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be</a:t>
            </a:r>
            <a:r>
              <a:rPr sz="2500" b="1" spc="28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used</a:t>
            </a:r>
            <a:r>
              <a:rPr sz="2500" b="1" spc="29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by</a:t>
            </a:r>
            <a:r>
              <a:rPr sz="2500" b="1" spc="29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an</a:t>
            </a:r>
            <a:r>
              <a:rPr sz="2500" b="1" spc="29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analytics</a:t>
            </a:r>
            <a:r>
              <a:rPr sz="2500" b="1" spc="29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application</a:t>
            </a:r>
            <a:r>
              <a:rPr sz="2500" b="1" spc="285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280" dirty="0">
                <a:latin typeface="Segoe UI"/>
                <a:cs typeface="Segoe UI"/>
              </a:rPr>
              <a:t>  </a:t>
            </a:r>
            <a:r>
              <a:rPr sz="2500" b="1" spc="-10" dirty="0">
                <a:latin typeface="Segoe UI"/>
                <a:cs typeface="Segoe UI"/>
              </a:rPr>
              <a:t>report </a:t>
            </a:r>
            <a:r>
              <a:rPr sz="2500" b="1" dirty="0">
                <a:latin typeface="Segoe UI"/>
                <a:cs typeface="Segoe UI"/>
              </a:rPr>
              <a:t>degradation</a:t>
            </a:r>
            <a:r>
              <a:rPr sz="2500" b="1" spc="3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in</a:t>
            </a:r>
            <a:r>
              <a:rPr sz="2500" b="1" spc="3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28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movement</a:t>
            </a:r>
            <a:r>
              <a:rPr sz="2500" b="1" spc="3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speeds,</a:t>
            </a:r>
            <a:r>
              <a:rPr sz="2500" b="1" spc="30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which</a:t>
            </a:r>
            <a:r>
              <a:rPr sz="2500" b="1" spc="30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may</a:t>
            </a:r>
            <a:r>
              <a:rPr sz="2500" b="1" spc="3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be</a:t>
            </a:r>
            <a:r>
              <a:rPr sz="2500" b="1" spc="3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indicative</a:t>
            </a:r>
            <a:r>
              <a:rPr sz="2500" b="1" spc="29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315" dirty="0">
                <a:latin typeface="Segoe UI"/>
                <a:cs typeface="Segoe UI"/>
              </a:rPr>
              <a:t> </a:t>
            </a:r>
            <a:r>
              <a:rPr sz="2500" b="1" spc="-50" dirty="0">
                <a:latin typeface="Segoe UI"/>
                <a:cs typeface="Segoe UI"/>
              </a:rPr>
              <a:t>a </a:t>
            </a:r>
            <a:r>
              <a:rPr sz="2500" b="1" dirty="0">
                <a:latin typeface="Segoe UI"/>
                <a:cs typeface="Segoe UI"/>
              </a:rPr>
              <a:t>need</a:t>
            </a:r>
            <a:r>
              <a:rPr sz="2500" b="1" spc="-5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-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service</a:t>
            </a:r>
            <a:r>
              <a:rPr sz="2500" b="1" spc="-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-4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robot</a:t>
            </a:r>
            <a:r>
              <a:rPr sz="2500" b="1" spc="-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before</a:t>
            </a:r>
            <a:r>
              <a:rPr sz="2500" b="1" spc="-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-4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part</a:t>
            </a:r>
            <a:r>
              <a:rPr sz="2500" b="1" spc="1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breaks.</a:t>
            </a:r>
            <a:endParaRPr sz="25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IoT</a:t>
            </a:r>
            <a:r>
              <a:rPr spc="-15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351915"/>
            <a:ext cx="407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Evolutionary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Phases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Internet</a:t>
            </a:r>
            <a:endParaRPr sz="180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9406" y="1892300"/>
          <a:ext cx="10551159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9375"/>
                <a:gridCol w="6661784"/>
              </a:tblGrid>
              <a:tr h="365760"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Internet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Phase: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Forth(last)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Phase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Internet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Things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(Digitize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World)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</a:tr>
              <a:tr h="3749040">
                <a:tc gridSpan="2">
                  <a:txBody>
                    <a:bodyPr/>
                    <a:lstStyle/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1015"/>
                        </a:spcBef>
                        <a:buFont typeface="Wingdings"/>
                        <a:buChar char=""/>
                        <a:tabLst>
                          <a:tab pos="377190" algn="l"/>
                        </a:tabLst>
                      </a:pPr>
                      <a:r>
                        <a:rPr sz="2000" b="1" dirty="0">
                          <a:latin typeface="Segoe UI"/>
                          <a:cs typeface="Segoe UI"/>
                        </a:rPr>
                        <a:t>We</a:t>
                      </a:r>
                      <a:r>
                        <a:rPr sz="2000" b="1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are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2000" b="1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beginning</a:t>
                      </a:r>
                      <a:r>
                        <a:rPr sz="2000" b="1" spc="-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2000" b="1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2000" b="1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IoT</a:t>
                      </a:r>
                      <a:r>
                        <a:rPr sz="2000" b="1" spc="-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phase.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Wingdings"/>
                        <a:buChar char=""/>
                        <a:tabLst>
                          <a:tab pos="377190" algn="l"/>
                        </a:tabLst>
                      </a:pPr>
                      <a:r>
                        <a:rPr sz="2000" b="1" dirty="0">
                          <a:latin typeface="Segoe UI"/>
                          <a:cs typeface="Segoe UI"/>
                        </a:rPr>
                        <a:t>99%</a:t>
                      </a:r>
                      <a:r>
                        <a:rPr sz="2000" b="1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2000" b="1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60" dirty="0">
                          <a:latin typeface="Segoe UI"/>
                          <a:cs typeface="Segoe UI"/>
                        </a:rPr>
                        <a:t>―things‖</a:t>
                      </a:r>
                      <a:r>
                        <a:rPr sz="2000" b="1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are</a:t>
                      </a:r>
                      <a:r>
                        <a:rPr sz="2000" b="1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still</a:t>
                      </a:r>
                      <a:r>
                        <a:rPr sz="2000" b="1" spc="-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unconnected.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Wingdings"/>
                        <a:buChar char=""/>
                        <a:tabLst>
                          <a:tab pos="377190" algn="l"/>
                        </a:tabLst>
                      </a:pPr>
                      <a:r>
                        <a:rPr sz="2000" b="1" dirty="0">
                          <a:latin typeface="Segoe UI"/>
                          <a:cs typeface="Segoe UI"/>
                        </a:rPr>
                        <a:t>Machines</a:t>
                      </a:r>
                      <a:r>
                        <a:rPr sz="2000" b="1" spc="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b="1" spc="1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objects</a:t>
                      </a:r>
                      <a:r>
                        <a:rPr sz="2000" b="1" spc="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2000" b="1" spc="1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this</a:t>
                      </a:r>
                      <a:r>
                        <a:rPr sz="2000" b="1" spc="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phase</a:t>
                      </a:r>
                      <a:r>
                        <a:rPr sz="2000" b="1" spc="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connect</a:t>
                      </a:r>
                      <a:r>
                        <a:rPr sz="2000" b="1" spc="1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with</a:t>
                      </a:r>
                      <a:r>
                        <a:rPr sz="2000" b="1" spc="1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other</a:t>
                      </a:r>
                      <a:r>
                        <a:rPr sz="2000" b="1" spc="1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machines</a:t>
                      </a:r>
                      <a:r>
                        <a:rPr sz="2000" b="1" spc="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b="1" spc="1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objects</a:t>
                      </a:r>
                      <a:r>
                        <a:rPr sz="2000" b="1" spc="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along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1" dirty="0">
                          <a:latin typeface="Segoe UI"/>
                          <a:cs typeface="Segoe UI"/>
                        </a:rPr>
                        <a:t>with</a:t>
                      </a:r>
                      <a:r>
                        <a:rPr sz="2000" b="1" spc="-11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humans.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  <a:p>
                      <a:pPr marL="377190" indent="-285750">
                        <a:lnSpc>
                          <a:spcPct val="100000"/>
                        </a:lnSpc>
                        <a:spcBef>
                          <a:spcPts val="755"/>
                        </a:spcBef>
                        <a:buFont typeface="Wingdings"/>
                        <a:buChar char=""/>
                        <a:tabLst>
                          <a:tab pos="377190" algn="l"/>
                          <a:tab pos="1557655" algn="l"/>
                          <a:tab pos="2171700" algn="l"/>
                          <a:tab pos="3171190" algn="l"/>
                          <a:tab pos="3712845" algn="l"/>
                          <a:tab pos="4692650" algn="l"/>
                          <a:tab pos="5308600" algn="l"/>
                          <a:tab pos="7018655" algn="l"/>
                          <a:tab pos="7788275" algn="l"/>
                          <a:tab pos="8923655" algn="l"/>
                          <a:tab pos="9318625" algn="l"/>
                          <a:tab pos="10013315" algn="l"/>
                        </a:tabLst>
                      </a:pPr>
                      <a:r>
                        <a:rPr sz="2000" b="1" spc="-10" dirty="0">
                          <a:latin typeface="Segoe UI"/>
                          <a:cs typeface="Segoe UI"/>
                        </a:rPr>
                        <a:t>Business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society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are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using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experiencing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0" dirty="0">
                          <a:latin typeface="Segoe UI"/>
                          <a:cs typeface="Segoe UI"/>
                        </a:rPr>
                        <a:t>huge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10" dirty="0">
                          <a:latin typeface="Segoe UI"/>
                          <a:cs typeface="Segoe UI"/>
                        </a:rPr>
                        <a:t>increase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0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and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1" spc="-10" dirty="0">
                          <a:latin typeface="Segoe UI"/>
                          <a:cs typeface="Segoe UI"/>
                        </a:rPr>
                        <a:t>knowledge.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  <a:p>
                      <a:pPr marL="376555" marR="109855" indent="-285750">
                        <a:lnSpc>
                          <a:spcPct val="150000"/>
                        </a:lnSpc>
                        <a:spcBef>
                          <a:spcPts val="5"/>
                        </a:spcBef>
                        <a:buFont typeface="Wingdings"/>
                        <a:buChar char=""/>
                        <a:tabLst>
                          <a:tab pos="377825" algn="l"/>
                        </a:tabLst>
                      </a:pPr>
                      <a:r>
                        <a:rPr sz="2000" b="1" dirty="0">
                          <a:latin typeface="Segoe UI"/>
                          <a:cs typeface="Segoe UI"/>
                        </a:rPr>
                        <a:t>Increased</a:t>
                      </a:r>
                      <a:r>
                        <a:rPr sz="2000" b="1" spc="2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automation</a:t>
                      </a:r>
                      <a:r>
                        <a:rPr sz="2000" b="1" spc="2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b="1" spc="2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new</a:t>
                      </a:r>
                      <a:r>
                        <a:rPr sz="2000" b="1" spc="3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process</a:t>
                      </a:r>
                      <a:r>
                        <a:rPr sz="2000" b="1" spc="2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efficiencies,</a:t>
                      </a:r>
                      <a:r>
                        <a:rPr sz="2000" b="1" spc="2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IoT</a:t>
                      </a:r>
                      <a:r>
                        <a:rPr sz="2000" b="1" spc="3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2000" b="1" spc="2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changing</a:t>
                      </a:r>
                      <a:r>
                        <a:rPr sz="2000" b="1" spc="3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our</a:t>
                      </a:r>
                      <a:r>
                        <a:rPr sz="2000" b="1" spc="2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world</a:t>
                      </a:r>
                      <a:r>
                        <a:rPr sz="2000" b="1" spc="2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25" dirty="0">
                          <a:latin typeface="Segoe UI"/>
                          <a:cs typeface="Segoe UI"/>
                        </a:rPr>
                        <a:t>to 	</a:t>
                      </a:r>
                      <a:r>
                        <a:rPr sz="2000" b="1" dirty="0">
                          <a:latin typeface="Segoe UI"/>
                          <a:cs typeface="Segoe UI"/>
                        </a:rPr>
                        <a:t>new</a:t>
                      </a:r>
                      <a:r>
                        <a:rPr sz="2000" b="1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20" dirty="0">
                          <a:latin typeface="Segoe UI"/>
                          <a:cs typeface="Segoe UI"/>
                        </a:rPr>
                        <a:t>way.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032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95" dirty="0"/>
              <a:t> </a:t>
            </a:r>
            <a:r>
              <a:rPr sz="3200" dirty="0"/>
              <a:t>3:</a:t>
            </a:r>
            <a:r>
              <a:rPr sz="3200" spc="-180" dirty="0"/>
              <a:t> </a:t>
            </a:r>
            <a:r>
              <a:rPr sz="3200" dirty="0"/>
              <a:t>Applications</a:t>
            </a:r>
            <a:r>
              <a:rPr sz="3200" spc="-130" dirty="0"/>
              <a:t> </a:t>
            </a:r>
            <a:r>
              <a:rPr sz="3200" dirty="0"/>
              <a:t>and</a:t>
            </a:r>
            <a:r>
              <a:rPr sz="3200" spc="-215" dirty="0"/>
              <a:t> </a:t>
            </a:r>
            <a:r>
              <a:rPr sz="3200" dirty="0"/>
              <a:t>Analytics</a:t>
            </a:r>
            <a:r>
              <a:rPr sz="3200" spc="-125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160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24686"/>
            <a:ext cx="11605895" cy="473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Segoe UI"/>
                <a:cs typeface="Segoe UI"/>
              </a:rPr>
              <a:t>Data</a:t>
            </a:r>
            <a:r>
              <a:rPr sz="2500" b="1" spc="-125" dirty="0">
                <a:latin typeface="Segoe UI"/>
                <a:cs typeface="Segoe UI"/>
              </a:rPr>
              <a:t> </a:t>
            </a:r>
            <a:r>
              <a:rPr sz="2500" b="1" spc="-45" dirty="0">
                <a:latin typeface="Segoe UI"/>
                <a:cs typeface="Segoe UI"/>
              </a:rPr>
              <a:t>Versus</a:t>
            </a:r>
            <a:r>
              <a:rPr sz="2500" b="1" spc="-1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Network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Analytics</a:t>
            </a:r>
            <a:endParaRPr sz="2500" dirty="0">
              <a:latin typeface="Segoe UI"/>
              <a:cs typeface="Segoe UI"/>
            </a:endParaRPr>
          </a:p>
          <a:p>
            <a:pPr marL="366395" indent="-353695">
              <a:lnSpc>
                <a:spcPct val="100000"/>
              </a:lnSpc>
              <a:spcBef>
                <a:spcPts val="2700"/>
              </a:spcBef>
              <a:buAutoNum type="arabicPeriod" startAt="2"/>
              <a:tabLst>
                <a:tab pos="366395" algn="l"/>
              </a:tabLst>
            </a:pPr>
            <a:r>
              <a:rPr sz="2500" b="1" spc="-10" dirty="0">
                <a:latin typeface="Segoe UI"/>
                <a:cs typeface="Segoe UI"/>
              </a:rPr>
              <a:t>Network</a:t>
            </a:r>
            <a:r>
              <a:rPr sz="2500" b="1" spc="-114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analytics:</a:t>
            </a:r>
            <a:endParaRPr sz="25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710"/>
              </a:spcBef>
              <a:buFont typeface="Wingdings"/>
              <a:buChar char=""/>
              <a:tabLst>
                <a:tab pos="1155700" algn="l"/>
              </a:tabLst>
            </a:pPr>
            <a:r>
              <a:rPr sz="2300" b="1" dirty="0">
                <a:latin typeface="Segoe UI"/>
                <a:cs typeface="Segoe UI"/>
              </a:rPr>
              <a:t>Most</a:t>
            </a:r>
            <a:r>
              <a:rPr sz="2300" b="1" spc="-7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IoT</a:t>
            </a:r>
            <a:r>
              <a:rPr sz="2300" b="1" spc="-6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systems</a:t>
            </a:r>
            <a:r>
              <a:rPr sz="2300" b="1" spc="-2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are</a:t>
            </a:r>
            <a:r>
              <a:rPr sz="2300" b="1" spc="-1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built</a:t>
            </a:r>
            <a:r>
              <a:rPr sz="2300" b="1" spc="-8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around</a:t>
            </a:r>
            <a:r>
              <a:rPr sz="2300" b="1" spc="-5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smart</a:t>
            </a:r>
            <a:r>
              <a:rPr sz="2300" b="1" spc="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objects</a:t>
            </a:r>
            <a:r>
              <a:rPr sz="2300" b="1" spc="-7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connected</a:t>
            </a:r>
            <a:r>
              <a:rPr sz="2300" b="1" spc="-7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to</a:t>
            </a:r>
            <a:r>
              <a:rPr sz="2300" b="1" spc="-5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the</a:t>
            </a:r>
            <a:r>
              <a:rPr sz="2300" b="1" spc="-35" dirty="0">
                <a:latin typeface="Segoe UI"/>
                <a:cs typeface="Segoe UI"/>
              </a:rPr>
              <a:t> </a:t>
            </a:r>
            <a:r>
              <a:rPr sz="2300" b="1" spc="-10" dirty="0">
                <a:latin typeface="Segoe UI"/>
                <a:cs typeface="Segoe UI"/>
              </a:rPr>
              <a:t>network.</a:t>
            </a:r>
            <a:endParaRPr sz="2300" dirty="0">
              <a:latin typeface="Segoe UI"/>
              <a:cs typeface="Segoe UI"/>
            </a:endParaRPr>
          </a:p>
          <a:p>
            <a:pPr marL="1155700" marR="25400" lvl="1" indent="-457834">
              <a:lnSpc>
                <a:spcPct val="129099"/>
              </a:lnSpc>
              <a:spcBef>
                <a:spcPts val="1789"/>
              </a:spcBef>
              <a:buFont typeface="Wingdings"/>
              <a:buChar char=""/>
              <a:tabLst>
                <a:tab pos="1155700" algn="l"/>
              </a:tabLst>
            </a:pPr>
            <a:r>
              <a:rPr sz="2300" b="1" dirty="0">
                <a:latin typeface="Segoe UI"/>
                <a:cs typeface="Segoe UI"/>
              </a:rPr>
              <a:t>A</a:t>
            </a:r>
            <a:r>
              <a:rPr sz="2300" b="1" spc="10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loss</a:t>
            </a:r>
            <a:r>
              <a:rPr sz="2300" b="1" spc="5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or</a:t>
            </a:r>
            <a:r>
              <a:rPr sz="2300" b="1" spc="9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degradation</a:t>
            </a:r>
            <a:r>
              <a:rPr sz="2300" b="1" spc="6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in</a:t>
            </a:r>
            <a:r>
              <a:rPr sz="2300" b="1" spc="9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connectivity</a:t>
            </a:r>
            <a:r>
              <a:rPr sz="2300" b="1" spc="6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is</a:t>
            </a:r>
            <a:r>
              <a:rPr sz="2300" b="1" spc="8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likely</a:t>
            </a:r>
            <a:r>
              <a:rPr sz="2300" b="1" spc="9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to</a:t>
            </a:r>
            <a:r>
              <a:rPr sz="2300" b="1" spc="9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affect</a:t>
            </a:r>
            <a:r>
              <a:rPr sz="2300" b="1" spc="8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the</a:t>
            </a:r>
            <a:r>
              <a:rPr sz="2300" b="1" spc="11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efficiency</a:t>
            </a:r>
            <a:r>
              <a:rPr sz="2300" b="1" spc="8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of</a:t>
            </a:r>
            <a:r>
              <a:rPr sz="2300" b="1" spc="95" dirty="0">
                <a:latin typeface="Segoe UI"/>
                <a:cs typeface="Segoe UI"/>
              </a:rPr>
              <a:t> </a:t>
            </a:r>
            <a:r>
              <a:rPr sz="2300" b="1" spc="-25" dirty="0">
                <a:latin typeface="Segoe UI"/>
                <a:cs typeface="Segoe UI"/>
              </a:rPr>
              <a:t>the </a:t>
            </a:r>
            <a:r>
              <a:rPr sz="2300" b="1" spc="-10" dirty="0">
                <a:latin typeface="Segoe UI"/>
                <a:cs typeface="Segoe UI"/>
              </a:rPr>
              <a:t>system.</a:t>
            </a:r>
            <a:endParaRPr sz="23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605"/>
              </a:spcBef>
              <a:buFont typeface="Wingdings"/>
              <a:buChar char=""/>
              <a:tabLst>
                <a:tab pos="1155700" algn="l"/>
              </a:tabLst>
            </a:pPr>
            <a:r>
              <a:rPr sz="2300" b="1" dirty="0">
                <a:latin typeface="Segoe UI"/>
                <a:cs typeface="Segoe UI"/>
              </a:rPr>
              <a:t>Such</a:t>
            </a:r>
            <a:r>
              <a:rPr sz="2300" b="1" spc="-7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a</a:t>
            </a:r>
            <a:r>
              <a:rPr sz="2300" b="1" spc="-3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loss</a:t>
            </a:r>
            <a:r>
              <a:rPr sz="2300" b="1" spc="-7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can</a:t>
            </a:r>
            <a:r>
              <a:rPr sz="2300" b="1" spc="-6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have</a:t>
            </a:r>
            <a:r>
              <a:rPr sz="2300" b="1" spc="-1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dramatic</a:t>
            </a:r>
            <a:r>
              <a:rPr sz="2300" b="1" spc="-90" dirty="0">
                <a:latin typeface="Segoe UI"/>
                <a:cs typeface="Segoe UI"/>
              </a:rPr>
              <a:t> </a:t>
            </a:r>
            <a:r>
              <a:rPr sz="2300" b="1" spc="-10" dirty="0">
                <a:latin typeface="Segoe UI"/>
                <a:cs typeface="Segoe UI"/>
              </a:rPr>
              <a:t>effects.</a:t>
            </a:r>
            <a:endParaRPr sz="23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245"/>
              </a:spcBef>
              <a:buFont typeface="Wingdings"/>
              <a:buChar char=""/>
              <a:tabLst>
                <a:tab pos="1155700" algn="l"/>
              </a:tabLst>
            </a:pPr>
            <a:r>
              <a:rPr sz="2300" b="1" dirty="0">
                <a:latin typeface="Segoe UI"/>
                <a:cs typeface="Segoe UI"/>
              </a:rPr>
              <a:t>For</a:t>
            </a:r>
            <a:r>
              <a:rPr sz="2300" b="1" spc="-3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example,</a:t>
            </a:r>
            <a:r>
              <a:rPr sz="2300" b="1" spc="1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open</a:t>
            </a:r>
            <a:r>
              <a:rPr sz="2300" b="1" spc="-3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mines</a:t>
            </a:r>
            <a:r>
              <a:rPr sz="2300" b="1" spc="-3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use</a:t>
            </a:r>
            <a:r>
              <a:rPr sz="2300" b="1" spc="-1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wireless</a:t>
            </a:r>
            <a:r>
              <a:rPr sz="2300" b="1" spc="-4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networks</a:t>
            </a:r>
            <a:r>
              <a:rPr sz="2300" b="1" spc="-6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to</a:t>
            </a:r>
            <a:r>
              <a:rPr sz="2300" b="1" spc="-30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automatically</a:t>
            </a:r>
            <a:r>
              <a:rPr sz="2300" b="1" spc="-45" dirty="0">
                <a:latin typeface="Segoe UI"/>
                <a:cs typeface="Segoe UI"/>
              </a:rPr>
              <a:t> </a:t>
            </a:r>
            <a:r>
              <a:rPr sz="2300" b="1" dirty="0">
                <a:latin typeface="Segoe UI"/>
                <a:cs typeface="Segoe UI"/>
              </a:rPr>
              <a:t>pilot</a:t>
            </a:r>
            <a:r>
              <a:rPr sz="2300" b="1" spc="-40" dirty="0">
                <a:latin typeface="Segoe UI"/>
                <a:cs typeface="Segoe UI"/>
              </a:rPr>
              <a:t> </a:t>
            </a:r>
            <a:r>
              <a:rPr sz="2300" b="1" spc="-20" dirty="0">
                <a:latin typeface="Segoe UI"/>
                <a:cs typeface="Segoe UI"/>
              </a:rPr>
              <a:t>dump</a:t>
            </a:r>
            <a:endParaRPr sz="2300" dirty="0">
              <a:latin typeface="Segoe UI"/>
              <a:cs typeface="Segoe UI"/>
            </a:endParaRPr>
          </a:p>
          <a:p>
            <a:pPr marL="1155700">
              <a:lnSpc>
                <a:spcPct val="100000"/>
              </a:lnSpc>
              <a:spcBef>
                <a:spcPts val="830"/>
              </a:spcBef>
            </a:pPr>
            <a:r>
              <a:rPr sz="2300" b="1" spc="-10" dirty="0">
                <a:latin typeface="Segoe UI"/>
                <a:cs typeface="Segoe UI"/>
              </a:rPr>
              <a:t>trucks.</a:t>
            </a:r>
            <a:endParaRPr sz="23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032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95" dirty="0"/>
              <a:t> </a:t>
            </a:r>
            <a:r>
              <a:rPr sz="3200" dirty="0"/>
              <a:t>3:</a:t>
            </a:r>
            <a:r>
              <a:rPr sz="3200" spc="-180" dirty="0"/>
              <a:t> </a:t>
            </a:r>
            <a:r>
              <a:rPr sz="3200" dirty="0"/>
              <a:t>Applications</a:t>
            </a:r>
            <a:r>
              <a:rPr sz="3200" spc="-130" dirty="0"/>
              <a:t> </a:t>
            </a:r>
            <a:r>
              <a:rPr sz="3200" dirty="0"/>
              <a:t>and</a:t>
            </a:r>
            <a:r>
              <a:rPr sz="3200" spc="-215" dirty="0"/>
              <a:t> </a:t>
            </a:r>
            <a:r>
              <a:rPr sz="3200" dirty="0"/>
              <a:t>Analytics</a:t>
            </a:r>
            <a:r>
              <a:rPr sz="3200" spc="-125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161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13763"/>
            <a:ext cx="11628755" cy="4431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-120" dirty="0">
                <a:latin typeface="Segoe UI"/>
                <a:cs typeface="Segoe UI"/>
              </a:rPr>
              <a:t> </a:t>
            </a:r>
            <a:r>
              <a:rPr sz="2000" b="1" spc="-40" dirty="0">
                <a:latin typeface="Segoe UI"/>
                <a:cs typeface="Segoe UI"/>
              </a:rPr>
              <a:t>Versus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-10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Analytics</a:t>
            </a:r>
            <a:endParaRPr sz="2000" dirty="0">
              <a:latin typeface="Segoe UI"/>
              <a:cs typeface="Segoe UI"/>
            </a:endParaRPr>
          </a:p>
          <a:p>
            <a:pPr marL="294640" indent="-281940">
              <a:lnSpc>
                <a:spcPct val="100000"/>
              </a:lnSpc>
              <a:spcBef>
                <a:spcPts val="2330"/>
              </a:spcBef>
              <a:buAutoNum type="arabicPeriod" startAt="2"/>
              <a:tabLst>
                <a:tab pos="294640" algn="l"/>
              </a:tabLst>
            </a:pP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-1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analytics:</a:t>
            </a:r>
            <a:endParaRPr sz="2000" dirty="0">
              <a:latin typeface="Segoe UI"/>
              <a:cs typeface="Segoe UI"/>
            </a:endParaRPr>
          </a:p>
          <a:p>
            <a:pPr marL="1155700" marR="5080" lvl="1" indent="-457834">
              <a:lnSpc>
                <a:spcPct val="130000"/>
              </a:lnSpc>
              <a:spcBef>
                <a:spcPts val="1490"/>
              </a:spcBef>
              <a:buFont typeface="Wingdings"/>
              <a:buChar char=""/>
              <a:tabLst>
                <a:tab pos="1155700" algn="l"/>
                <a:tab pos="1466850" algn="l"/>
                <a:tab pos="2370455" algn="l"/>
                <a:tab pos="2940685" algn="l"/>
                <a:tab pos="3318510" algn="l"/>
                <a:tab pos="4843780" algn="l"/>
                <a:tab pos="5467350" algn="l"/>
                <a:tab pos="6247765" algn="l"/>
                <a:tab pos="6604634" algn="l"/>
                <a:tab pos="7021830" algn="l"/>
                <a:tab pos="8110855" algn="l"/>
                <a:tab pos="8496300" algn="l"/>
                <a:tab pos="10024745" algn="l"/>
                <a:tab pos="10404475" algn="l"/>
              </a:tabLst>
            </a:pPr>
            <a:r>
              <a:rPr sz="1900" b="1" spc="-50" dirty="0">
                <a:latin typeface="Segoe UI"/>
                <a:cs typeface="Segoe UI"/>
              </a:rPr>
              <a:t>A</a:t>
            </a:r>
            <a:r>
              <a:rPr sz="1900" b="1" dirty="0">
                <a:latin typeface="Segoe UI"/>
                <a:cs typeface="Segoe UI"/>
              </a:rPr>
              <a:t>	</a:t>
            </a:r>
            <a:r>
              <a:rPr sz="1900" b="1" spc="-10" dirty="0">
                <a:latin typeface="Segoe UI"/>
                <a:cs typeface="Segoe UI"/>
              </a:rPr>
              <a:t>lasting</a:t>
            </a:r>
            <a:r>
              <a:rPr sz="1900" b="1" dirty="0">
                <a:latin typeface="Segoe UI"/>
                <a:cs typeface="Segoe UI"/>
              </a:rPr>
              <a:t>	</a:t>
            </a:r>
            <a:r>
              <a:rPr sz="1900" b="1" spc="-20" dirty="0">
                <a:latin typeface="Segoe UI"/>
                <a:cs typeface="Segoe UI"/>
              </a:rPr>
              <a:t>loss</a:t>
            </a:r>
            <a:r>
              <a:rPr sz="1900" b="1" dirty="0">
                <a:latin typeface="Segoe UI"/>
                <a:cs typeface="Segoe UI"/>
              </a:rPr>
              <a:t>	</a:t>
            </a:r>
            <a:r>
              <a:rPr sz="1900" b="1" spc="-25" dirty="0">
                <a:latin typeface="Segoe UI"/>
                <a:cs typeface="Segoe UI"/>
              </a:rPr>
              <a:t>of</a:t>
            </a:r>
            <a:r>
              <a:rPr sz="1900" b="1" dirty="0">
                <a:latin typeface="Segoe UI"/>
                <a:cs typeface="Segoe UI"/>
              </a:rPr>
              <a:t>	</a:t>
            </a:r>
            <a:r>
              <a:rPr sz="1900" b="1" spc="-10" dirty="0">
                <a:latin typeface="Segoe UI"/>
                <a:cs typeface="Segoe UI"/>
              </a:rPr>
              <a:t>connectivity</a:t>
            </a:r>
            <a:r>
              <a:rPr sz="1900" b="1" dirty="0">
                <a:latin typeface="Segoe UI"/>
                <a:cs typeface="Segoe UI"/>
              </a:rPr>
              <a:t>	</a:t>
            </a:r>
            <a:r>
              <a:rPr sz="1900" b="1" spc="-25" dirty="0">
                <a:latin typeface="Segoe UI"/>
                <a:cs typeface="Segoe UI"/>
              </a:rPr>
              <a:t>may</a:t>
            </a:r>
            <a:r>
              <a:rPr sz="1900" b="1" dirty="0">
                <a:latin typeface="Segoe UI"/>
                <a:cs typeface="Segoe UI"/>
              </a:rPr>
              <a:t>	</a:t>
            </a:r>
            <a:r>
              <a:rPr sz="1900" b="1" spc="-10" dirty="0">
                <a:latin typeface="Segoe UI"/>
                <a:cs typeface="Segoe UI"/>
              </a:rPr>
              <a:t>result</a:t>
            </a:r>
            <a:r>
              <a:rPr sz="1900" b="1" dirty="0">
                <a:latin typeface="Segoe UI"/>
                <a:cs typeface="Segoe UI"/>
              </a:rPr>
              <a:t>	</a:t>
            </a:r>
            <a:r>
              <a:rPr sz="1900" b="1" spc="-25" dirty="0">
                <a:latin typeface="Segoe UI"/>
                <a:cs typeface="Segoe UI"/>
              </a:rPr>
              <a:t>in</a:t>
            </a:r>
            <a:r>
              <a:rPr sz="1900" b="1" dirty="0">
                <a:latin typeface="Segoe UI"/>
                <a:cs typeface="Segoe UI"/>
              </a:rPr>
              <a:t>	</a:t>
            </a:r>
            <a:r>
              <a:rPr sz="1900" b="1" spc="-25" dirty="0">
                <a:latin typeface="Segoe UI"/>
                <a:cs typeface="Segoe UI"/>
              </a:rPr>
              <a:t>an</a:t>
            </a:r>
            <a:r>
              <a:rPr sz="1900" b="1" dirty="0">
                <a:latin typeface="Segoe UI"/>
                <a:cs typeface="Segoe UI"/>
              </a:rPr>
              <a:t>	</a:t>
            </a:r>
            <a:r>
              <a:rPr sz="1900" b="1" spc="-10" dirty="0">
                <a:latin typeface="Segoe UI"/>
                <a:cs typeface="Segoe UI"/>
              </a:rPr>
              <a:t>accident</a:t>
            </a:r>
            <a:r>
              <a:rPr sz="1900" b="1" dirty="0">
                <a:latin typeface="Segoe UI"/>
                <a:cs typeface="Segoe UI"/>
              </a:rPr>
              <a:t>	</a:t>
            </a:r>
            <a:r>
              <a:rPr sz="1900" b="1" spc="-25" dirty="0">
                <a:latin typeface="Segoe UI"/>
                <a:cs typeface="Segoe UI"/>
              </a:rPr>
              <a:t>or</a:t>
            </a:r>
            <a:r>
              <a:rPr sz="1900" b="1" dirty="0">
                <a:latin typeface="Segoe UI"/>
                <a:cs typeface="Segoe UI"/>
              </a:rPr>
              <a:t>	</a:t>
            </a:r>
            <a:r>
              <a:rPr sz="1900" b="1" spc="-10" dirty="0">
                <a:latin typeface="Segoe UI"/>
                <a:cs typeface="Segoe UI"/>
              </a:rPr>
              <a:t>degradation</a:t>
            </a:r>
            <a:r>
              <a:rPr sz="1900" b="1" dirty="0">
                <a:latin typeface="Segoe UI"/>
                <a:cs typeface="Segoe UI"/>
              </a:rPr>
              <a:t>	</a:t>
            </a:r>
            <a:r>
              <a:rPr sz="1900" b="1" spc="-25" dirty="0">
                <a:latin typeface="Segoe UI"/>
                <a:cs typeface="Segoe UI"/>
              </a:rPr>
              <a:t>of</a:t>
            </a:r>
            <a:r>
              <a:rPr sz="1900" b="1" dirty="0">
                <a:latin typeface="Segoe UI"/>
                <a:cs typeface="Segoe UI"/>
              </a:rPr>
              <a:t>	</a:t>
            </a:r>
            <a:r>
              <a:rPr sz="1900" b="1" spc="-10" dirty="0">
                <a:latin typeface="Segoe UI"/>
                <a:cs typeface="Segoe UI"/>
              </a:rPr>
              <a:t>operations efficiency</a:t>
            </a:r>
            <a:r>
              <a:rPr sz="1900" b="1" spc="-12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(automated</a:t>
            </a:r>
            <a:r>
              <a:rPr sz="1900" b="1" spc="-1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dump</a:t>
            </a:r>
            <a:r>
              <a:rPr sz="1900" b="1" spc="-9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trucks</a:t>
            </a:r>
            <a:r>
              <a:rPr sz="1900" b="1" spc="-6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typically</a:t>
            </a:r>
            <a:r>
              <a:rPr sz="1900" b="1" spc="-5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stop</a:t>
            </a:r>
            <a:r>
              <a:rPr sz="1900" b="1" spc="-8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upon</a:t>
            </a:r>
            <a:r>
              <a:rPr sz="1900" b="1" spc="-9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connectivity</a:t>
            </a:r>
            <a:r>
              <a:rPr sz="1900" b="1" spc="-10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loss).</a:t>
            </a:r>
            <a:endParaRPr sz="1900" dirty="0">
              <a:latin typeface="Segoe UI"/>
              <a:cs typeface="Segoe UI"/>
            </a:endParaRPr>
          </a:p>
          <a:p>
            <a:pPr marL="1155700" marR="52705" lvl="1" indent="-457834">
              <a:lnSpc>
                <a:spcPct val="131100"/>
              </a:lnSpc>
              <a:spcBef>
                <a:spcPts val="1815"/>
              </a:spcBef>
              <a:buFont typeface="Wingdings"/>
              <a:buChar char=""/>
              <a:tabLst>
                <a:tab pos="1155700" algn="l"/>
                <a:tab pos="1224280" algn="l"/>
              </a:tabLst>
            </a:pP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b="1" dirty="0">
                <a:latin typeface="Segoe UI"/>
                <a:cs typeface="Segoe UI"/>
              </a:rPr>
              <a:t>On</a:t>
            </a:r>
            <a:r>
              <a:rPr sz="1900" b="1" spc="10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</a:t>
            </a:r>
            <a:r>
              <a:rPr sz="1900" b="1" spc="12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more</a:t>
            </a:r>
            <a:r>
              <a:rPr sz="1900" b="1" spc="9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minor</a:t>
            </a:r>
            <a:r>
              <a:rPr sz="1900" b="1" spc="11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scale,</a:t>
            </a:r>
            <a:r>
              <a:rPr sz="1900" b="1" spc="9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loss</a:t>
            </a:r>
            <a:r>
              <a:rPr sz="1900" b="1" spc="10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of</a:t>
            </a:r>
            <a:r>
              <a:rPr sz="1900" b="1" spc="10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connectivity</a:t>
            </a:r>
            <a:r>
              <a:rPr sz="1900" b="1" spc="8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means</a:t>
            </a:r>
            <a:r>
              <a:rPr sz="1900" b="1" spc="12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that</a:t>
            </a:r>
            <a:r>
              <a:rPr sz="1900" b="1" spc="13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data</a:t>
            </a:r>
            <a:r>
              <a:rPr sz="1900" b="1" spc="12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stops</a:t>
            </a:r>
            <a:r>
              <a:rPr sz="1900" b="1" spc="10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being</a:t>
            </a:r>
            <a:r>
              <a:rPr sz="1900" b="1" spc="13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fed</a:t>
            </a:r>
            <a:r>
              <a:rPr sz="1900" b="1" spc="10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to</a:t>
            </a:r>
            <a:r>
              <a:rPr sz="1900" b="1" spc="13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your</a:t>
            </a:r>
            <a:r>
              <a:rPr sz="1900" b="1" spc="120" dirty="0">
                <a:latin typeface="Segoe UI"/>
                <a:cs typeface="Segoe UI"/>
              </a:rPr>
              <a:t> </a:t>
            </a:r>
            <a:r>
              <a:rPr sz="1900" b="1" spc="-20" dirty="0">
                <a:latin typeface="Segoe UI"/>
                <a:cs typeface="Segoe UI"/>
              </a:rPr>
              <a:t>data </a:t>
            </a:r>
            <a:r>
              <a:rPr sz="1900" b="1" dirty="0">
                <a:latin typeface="Segoe UI"/>
                <a:cs typeface="Segoe UI"/>
              </a:rPr>
              <a:t>analytics</a:t>
            </a:r>
            <a:r>
              <a:rPr sz="1900" b="1" spc="-8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platform,</a:t>
            </a:r>
            <a:r>
              <a:rPr sz="1900" b="1" spc="-11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and</a:t>
            </a:r>
            <a:r>
              <a:rPr sz="1900" b="1" spc="-7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-5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system</a:t>
            </a:r>
            <a:r>
              <a:rPr sz="1900" b="1" spc="-4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stops</a:t>
            </a:r>
            <a:r>
              <a:rPr sz="1900" b="1" spc="-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making</a:t>
            </a:r>
            <a:r>
              <a:rPr sz="1900" b="1" spc="-8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intelligent</a:t>
            </a:r>
            <a:r>
              <a:rPr sz="1900" b="1" spc="-4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analyses</a:t>
            </a:r>
            <a:r>
              <a:rPr sz="1900" b="1" spc="-3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of</a:t>
            </a:r>
            <a:r>
              <a:rPr sz="1900" b="1" spc="-11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-5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IoT</a:t>
            </a:r>
            <a:r>
              <a:rPr sz="1900" b="1" spc="-7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system.</a:t>
            </a:r>
            <a:endParaRPr sz="19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170"/>
              </a:spcBef>
              <a:buFont typeface="Wingdings"/>
              <a:buChar char=""/>
              <a:tabLst>
                <a:tab pos="1155700" algn="l"/>
              </a:tabLst>
            </a:pPr>
            <a:r>
              <a:rPr sz="1900" b="1" dirty="0">
                <a:latin typeface="Segoe UI"/>
                <a:cs typeface="Segoe UI"/>
              </a:rPr>
              <a:t>A</a:t>
            </a:r>
            <a:r>
              <a:rPr sz="1900" b="1" spc="38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similar</a:t>
            </a:r>
            <a:r>
              <a:rPr sz="1900" b="1" spc="35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consequence</a:t>
            </a:r>
            <a:r>
              <a:rPr sz="1900" b="1" spc="35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is</a:t>
            </a:r>
            <a:r>
              <a:rPr sz="1900" b="1" spc="38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that</a:t>
            </a:r>
            <a:r>
              <a:rPr sz="1900" b="1" spc="39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39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control</a:t>
            </a:r>
            <a:r>
              <a:rPr sz="1900" b="1" spc="37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module</a:t>
            </a:r>
            <a:r>
              <a:rPr sz="1900" b="1" spc="34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cannot</a:t>
            </a:r>
            <a:r>
              <a:rPr sz="1900" b="1" spc="3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modify</a:t>
            </a:r>
            <a:r>
              <a:rPr sz="1900" b="1" spc="39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local</a:t>
            </a:r>
            <a:r>
              <a:rPr sz="1900" b="1" spc="36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object</a:t>
            </a:r>
            <a:r>
              <a:rPr sz="1900" b="1" spc="38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behaviors</a:t>
            </a:r>
            <a:endParaRPr sz="1900" dirty="0">
              <a:latin typeface="Segoe UI"/>
              <a:cs typeface="Segoe UI"/>
            </a:endParaRPr>
          </a:p>
          <a:p>
            <a:pPr marL="1155700">
              <a:lnSpc>
                <a:spcPct val="100000"/>
              </a:lnSpc>
              <a:spcBef>
                <a:spcPts val="685"/>
              </a:spcBef>
            </a:pPr>
            <a:r>
              <a:rPr sz="1900" b="1" spc="-10" dirty="0">
                <a:latin typeface="Segoe UI"/>
                <a:cs typeface="Segoe UI"/>
              </a:rPr>
              <a:t>anymore.</a:t>
            </a:r>
            <a:endParaRPr sz="19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900" dirty="0">
              <a:latin typeface="Segoe UI"/>
              <a:cs typeface="Segoe UI"/>
            </a:endParaRPr>
          </a:p>
          <a:p>
            <a:pPr marL="82550">
              <a:lnSpc>
                <a:spcPct val="100000"/>
              </a:lnSpc>
            </a:pPr>
            <a:r>
              <a:rPr sz="2000" b="1" dirty="0">
                <a:latin typeface="Segoe UI"/>
                <a:cs typeface="Segoe UI"/>
              </a:rPr>
              <a:t>Most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analytics</a:t>
            </a:r>
            <a:r>
              <a:rPr sz="2000" b="1" spc="-11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applications</a:t>
            </a:r>
            <a:r>
              <a:rPr sz="2000" b="1" spc="-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employ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both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analytics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modules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032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95" dirty="0"/>
              <a:t> </a:t>
            </a:r>
            <a:r>
              <a:rPr sz="3200" dirty="0"/>
              <a:t>3:</a:t>
            </a:r>
            <a:r>
              <a:rPr sz="3200" spc="-180" dirty="0"/>
              <a:t> </a:t>
            </a:r>
            <a:r>
              <a:rPr sz="3200" dirty="0"/>
              <a:t>Applications</a:t>
            </a:r>
            <a:r>
              <a:rPr sz="3200" spc="-130" dirty="0"/>
              <a:t> </a:t>
            </a:r>
            <a:r>
              <a:rPr sz="3200" dirty="0"/>
              <a:t>and</a:t>
            </a:r>
            <a:r>
              <a:rPr sz="3200" spc="-215" dirty="0"/>
              <a:t> </a:t>
            </a:r>
            <a:r>
              <a:rPr sz="3200" dirty="0"/>
              <a:t>Analytics</a:t>
            </a:r>
            <a:r>
              <a:rPr sz="3200" spc="-125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162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20113"/>
            <a:ext cx="11588750" cy="40180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Data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Analytics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spc="-35" dirty="0">
                <a:latin typeface="Segoe UI"/>
                <a:cs typeface="Segoe UI"/>
              </a:rPr>
              <a:t>Versus</a:t>
            </a:r>
            <a:r>
              <a:rPr sz="2200" b="1" spc="-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Business</a:t>
            </a:r>
            <a:r>
              <a:rPr sz="2200" b="1" spc="-12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Benefits</a:t>
            </a:r>
            <a:endParaRPr sz="2200" dirty="0">
              <a:latin typeface="Segoe UI"/>
              <a:cs typeface="Segoe UI"/>
            </a:endParaRPr>
          </a:p>
          <a:p>
            <a:pPr marL="12700" marR="5080">
              <a:lnSpc>
                <a:spcPct val="130500"/>
              </a:lnSpc>
              <a:spcBef>
                <a:spcPts val="1789"/>
              </a:spcBef>
            </a:pPr>
            <a:r>
              <a:rPr sz="2200" b="1" dirty="0">
                <a:latin typeface="Segoe UI"/>
                <a:cs typeface="Segoe UI"/>
              </a:rPr>
              <a:t>Almost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any</a:t>
            </a:r>
            <a:r>
              <a:rPr sz="2200" b="1" spc="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object</a:t>
            </a:r>
            <a:r>
              <a:rPr sz="2200" b="1" spc="-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connected,</a:t>
            </a:r>
            <a:r>
              <a:rPr sz="2200" b="1" spc="-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multiple types</a:t>
            </a:r>
            <a:r>
              <a:rPr sz="2200" b="1" spc="-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 sensors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-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</a:t>
            </a:r>
            <a:r>
              <a:rPr sz="2200" b="1" spc="-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installed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</a:t>
            </a:r>
            <a:r>
              <a:rPr sz="2200" b="1" spc="25" dirty="0">
                <a:latin typeface="Segoe UI"/>
                <a:cs typeface="Segoe UI"/>
              </a:rPr>
              <a:t> </a:t>
            </a:r>
            <a:r>
              <a:rPr sz="2200" b="1" spc="-50" dirty="0">
                <a:latin typeface="Segoe UI"/>
                <a:cs typeface="Segoe UI"/>
              </a:rPr>
              <a:t>a </a:t>
            </a:r>
            <a:r>
              <a:rPr sz="2200" b="1" dirty="0">
                <a:latin typeface="Segoe UI"/>
                <a:cs typeface="Segoe UI"/>
              </a:rPr>
              <a:t>given</a:t>
            </a:r>
            <a:r>
              <a:rPr sz="2200" b="1" spc="-14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object.</a:t>
            </a:r>
            <a:endParaRPr sz="22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605"/>
              </a:spcBef>
            </a:pPr>
            <a:r>
              <a:rPr sz="2200" b="1" dirty="0">
                <a:latin typeface="Segoe UI"/>
                <a:cs typeface="Segoe UI"/>
              </a:rPr>
              <a:t>Collecting</a:t>
            </a:r>
            <a:r>
              <a:rPr sz="2200" b="1" spc="2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2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interpreting</a:t>
            </a:r>
            <a:r>
              <a:rPr sz="2200" b="1" spc="1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2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data</a:t>
            </a:r>
            <a:r>
              <a:rPr sz="2200" b="1" spc="2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generated</a:t>
            </a:r>
            <a:r>
              <a:rPr sz="2200" b="1" spc="2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by</a:t>
            </a:r>
            <a:r>
              <a:rPr sz="2200" b="1" spc="2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these</a:t>
            </a:r>
            <a:r>
              <a:rPr sz="2200" b="1" spc="2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devices</a:t>
            </a:r>
            <a:r>
              <a:rPr sz="2200" b="1" spc="2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1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where</a:t>
            </a:r>
            <a:r>
              <a:rPr sz="2200" b="1" spc="2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2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value</a:t>
            </a:r>
            <a:r>
              <a:rPr sz="2200" b="1" spc="200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of</a:t>
            </a:r>
            <a:endParaRPr sz="22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200" b="1" dirty="0">
                <a:latin typeface="Segoe UI"/>
                <a:cs typeface="Segoe UI"/>
              </a:rPr>
              <a:t>IoT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realized.</a:t>
            </a:r>
            <a:endParaRPr sz="2200" dirty="0">
              <a:latin typeface="Segoe UI"/>
              <a:cs typeface="Segoe UI"/>
            </a:endParaRPr>
          </a:p>
          <a:p>
            <a:pPr marL="12700" marR="1667510">
              <a:lnSpc>
                <a:spcPts val="5250"/>
              </a:lnSpc>
              <a:spcBef>
                <a:spcPts val="605"/>
              </a:spcBef>
            </a:pPr>
            <a:r>
              <a:rPr sz="2200" b="1" dirty="0">
                <a:latin typeface="Segoe UI"/>
                <a:cs typeface="Segoe UI"/>
              </a:rPr>
              <a:t>From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architectural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standpoint,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we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define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static</a:t>
            </a:r>
            <a:r>
              <a:rPr sz="2200" b="1" spc="-1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IoT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networks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where</a:t>
            </a:r>
            <a:r>
              <a:rPr sz="2200" b="1" spc="-50" dirty="0">
                <a:latin typeface="Segoe UI"/>
                <a:cs typeface="Segoe UI"/>
              </a:rPr>
              <a:t> a </a:t>
            </a:r>
            <a:r>
              <a:rPr sz="2200" b="1" dirty="0">
                <a:latin typeface="Segoe UI"/>
                <a:cs typeface="Segoe UI"/>
              </a:rPr>
              <a:t>clear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list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elements</a:t>
            </a:r>
            <a:r>
              <a:rPr sz="2200" b="1" spc="-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monitor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analytics</a:t>
            </a:r>
            <a:r>
              <a:rPr sz="2200" b="1" spc="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perform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are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determined</a:t>
            </a:r>
            <a:r>
              <a:rPr sz="2200" b="1" spc="-10" dirty="0" smtClean="0">
                <a:latin typeface="Segoe UI"/>
                <a:cs typeface="Segoe UI"/>
              </a:rPr>
              <a:t>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032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95" dirty="0"/>
              <a:t> </a:t>
            </a:r>
            <a:r>
              <a:rPr sz="3200" dirty="0"/>
              <a:t>3:</a:t>
            </a:r>
            <a:r>
              <a:rPr sz="3200" spc="-180" dirty="0"/>
              <a:t> </a:t>
            </a:r>
            <a:r>
              <a:rPr sz="3200" dirty="0"/>
              <a:t>Applications</a:t>
            </a:r>
            <a:r>
              <a:rPr sz="3200" spc="-130" dirty="0"/>
              <a:t> </a:t>
            </a:r>
            <a:r>
              <a:rPr sz="3200" dirty="0"/>
              <a:t>and</a:t>
            </a:r>
            <a:r>
              <a:rPr sz="3200" spc="-215" dirty="0"/>
              <a:t> </a:t>
            </a:r>
            <a:r>
              <a:rPr sz="3200" dirty="0"/>
              <a:t>Analytics</a:t>
            </a:r>
            <a:r>
              <a:rPr sz="3200" spc="-125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163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20113"/>
            <a:ext cx="11639550" cy="3402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Data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Analytics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spc="-35" dirty="0">
                <a:latin typeface="Segoe UI"/>
                <a:cs typeface="Segoe UI"/>
              </a:rPr>
              <a:t>Versus</a:t>
            </a:r>
            <a:r>
              <a:rPr sz="2200" b="1" spc="-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Business</a:t>
            </a:r>
            <a:r>
              <a:rPr sz="2200" b="1" spc="-12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Benefits</a:t>
            </a:r>
            <a:endParaRPr sz="22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605"/>
              </a:spcBef>
            </a:pPr>
            <a:r>
              <a:rPr sz="2200" b="1" spc="-10" dirty="0" smtClean="0">
                <a:latin typeface="Segoe UI"/>
                <a:cs typeface="Segoe UI"/>
              </a:rPr>
              <a:t>Example</a:t>
            </a:r>
            <a:r>
              <a:rPr sz="2200" b="1" spc="-10" dirty="0">
                <a:latin typeface="Segoe UI"/>
                <a:cs typeface="Segoe UI"/>
              </a:rPr>
              <a:t>:</a:t>
            </a:r>
            <a:endParaRPr sz="2200" dirty="0">
              <a:latin typeface="Segoe UI"/>
              <a:cs typeface="Segoe UI"/>
            </a:endParaRPr>
          </a:p>
          <a:p>
            <a:pPr marL="12700" marR="5080" algn="just">
              <a:lnSpc>
                <a:spcPct val="130000"/>
              </a:lnSpc>
              <a:spcBef>
                <a:spcPts val="1440"/>
              </a:spcBef>
            </a:pPr>
            <a:r>
              <a:rPr sz="2200" b="1" dirty="0">
                <a:latin typeface="Segoe UI"/>
                <a:cs typeface="Segoe UI"/>
              </a:rPr>
              <a:t>Vending</a:t>
            </a:r>
            <a:r>
              <a:rPr sz="2200" b="1" spc="1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machines</a:t>
            </a:r>
            <a:r>
              <a:rPr sz="2200" b="1" spc="1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deployed</a:t>
            </a:r>
            <a:r>
              <a:rPr sz="2200" b="1" spc="1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throughout</a:t>
            </a:r>
            <a:r>
              <a:rPr sz="2200" b="1" spc="1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1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city.</a:t>
            </a:r>
            <a:r>
              <a:rPr sz="2200" b="1" spc="1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At</a:t>
            </a:r>
            <a:r>
              <a:rPr sz="2200" b="1" spc="1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1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basic</a:t>
            </a:r>
            <a:r>
              <a:rPr sz="2200" b="1" spc="1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level,</a:t>
            </a:r>
            <a:r>
              <a:rPr sz="2200" b="1" spc="1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these</a:t>
            </a:r>
            <a:r>
              <a:rPr sz="2200" b="1" spc="1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machines</a:t>
            </a:r>
            <a:r>
              <a:rPr sz="2200" b="1" spc="1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170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be </a:t>
            </a:r>
            <a:r>
              <a:rPr sz="2200" b="1" dirty="0">
                <a:latin typeface="Segoe UI"/>
                <a:cs typeface="Segoe UI"/>
              </a:rPr>
              <a:t>connected,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sensors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 be</a:t>
            </a:r>
            <a:r>
              <a:rPr sz="2200" b="1" spc="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deployed to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report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when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machine is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error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state. </a:t>
            </a:r>
            <a:r>
              <a:rPr sz="2200" b="1" spc="-50" dirty="0">
                <a:latin typeface="Segoe UI"/>
                <a:cs typeface="Segoe UI"/>
              </a:rPr>
              <a:t>A </a:t>
            </a:r>
            <a:r>
              <a:rPr sz="2200" b="1" dirty="0">
                <a:latin typeface="Segoe UI"/>
                <a:cs typeface="Segoe UI"/>
              </a:rPr>
              <a:t>repair</a:t>
            </a:r>
            <a:r>
              <a:rPr sz="2200" b="1" spc="1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person</a:t>
            </a:r>
            <a:r>
              <a:rPr sz="2200" b="1" spc="1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1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besent</a:t>
            </a:r>
            <a:r>
              <a:rPr sz="2200" b="1" spc="1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1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address</a:t>
            </a:r>
            <a:r>
              <a:rPr sz="2200" b="1" spc="1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1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issue</a:t>
            </a:r>
            <a:r>
              <a:rPr sz="2200" b="1" spc="1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when</a:t>
            </a:r>
            <a:r>
              <a:rPr sz="2200" b="1" spc="1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such</a:t>
            </a:r>
            <a:r>
              <a:rPr sz="2200" b="1" spc="1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1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state</a:t>
            </a:r>
            <a:r>
              <a:rPr sz="2200" b="1" spc="1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1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identified.</a:t>
            </a:r>
            <a:r>
              <a:rPr sz="2200" b="1" spc="1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This</a:t>
            </a:r>
            <a:r>
              <a:rPr sz="2200" b="1" spc="15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type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alert</a:t>
            </a:r>
            <a:r>
              <a:rPr sz="2200" b="1" spc="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time</a:t>
            </a:r>
            <a:r>
              <a:rPr sz="2200" b="1" spc="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saver</a:t>
            </a:r>
            <a:r>
              <a:rPr sz="2200" b="1" spc="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avoids</a:t>
            </a:r>
            <a:r>
              <a:rPr sz="2200" b="1" spc="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need</a:t>
            </a:r>
            <a:r>
              <a:rPr sz="2200" b="1" spc="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</a:t>
            </a:r>
            <a:r>
              <a:rPr sz="2200" b="1" spc="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repair</a:t>
            </a:r>
            <a:r>
              <a:rPr sz="2200" b="1" spc="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team</a:t>
            </a:r>
            <a:r>
              <a:rPr sz="2200" b="1" spc="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tour</a:t>
            </a:r>
            <a:r>
              <a:rPr sz="2200" b="1" spc="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all</a:t>
            </a:r>
            <a:r>
              <a:rPr sz="2200" b="1" spc="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8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machines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turn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when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only</a:t>
            </a:r>
            <a:r>
              <a:rPr sz="2200" b="1" spc="-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one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may be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malfunctioning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209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The</a:t>
            </a:r>
            <a:r>
              <a:rPr spc="-20" dirty="0"/>
              <a:t> </a:t>
            </a:r>
            <a:r>
              <a:rPr dirty="0"/>
              <a:t>Core</a:t>
            </a:r>
            <a:r>
              <a:rPr spc="-45" dirty="0"/>
              <a:t> </a:t>
            </a:r>
            <a:r>
              <a:rPr dirty="0"/>
              <a:t>IoT</a:t>
            </a:r>
            <a:r>
              <a:rPr spc="-20" dirty="0"/>
              <a:t> </a:t>
            </a:r>
            <a:r>
              <a:rPr dirty="0"/>
              <a:t>Functional</a:t>
            </a:r>
            <a:r>
              <a:rPr spc="-65" dirty="0"/>
              <a:t> </a:t>
            </a:r>
            <a:r>
              <a:rPr spc="-10" dirty="0"/>
              <a:t>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164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431416"/>
            <a:ext cx="10753725" cy="4915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53695" algn="l"/>
              </a:tabLst>
            </a:pP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Application</a:t>
            </a:r>
            <a:r>
              <a:rPr sz="2400" b="1" spc="-9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and</a:t>
            </a:r>
            <a:r>
              <a:rPr sz="2400" b="1" spc="-7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analytics</a:t>
            </a:r>
            <a:r>
              <a:rPr sz="2400" b="1" spc="-8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layer/</a:t>
            </a:r>
            <a:r>
              <a:rPr sz="2400" b="1" spc="-12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Layer</a:t>
            </a:r>
            <a:r>
              <a:rPr sz="2400" b="1" spc="-8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3:</a:t>
            </a:r>
            <a:r>
              <a:rPr sz="2400" b="1" spc="-7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Applications</a:t>
            </a:r>
            <a:r>
              <a:rPr sz="2400" b="1" spc="-9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and</a:t>
            </a:r>
            <a:r>
              <a:rPr sz="2400" b="1" spc="-8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Analytics</a:t>
            </a:r>
            <a:r>
              <a:rPr sz="2400" b="1" spc="-10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Segoe UI"/>
                <a:cs typeface="Segoe UI"/>
              </a:rPr>
              <a:t>Layer</a:t>
            </a:r>
            <a:endParaRPr sz="2400">
              <a:latin typeface="Segoe UI"/>
              <a:cs typeface="Segoe UI"/>
            </a:endParaRPr>
          </a:p>
          <a:p>
            <a:pPr marL="927100" lvl="1" indent="-457200">
              <a:lnSpc>
                <a:spcPct val="100000"/>
              </a:lnSpc>
              <a:spcBef>
                <a:spcPts val="2600"/>
              </a:spcBef>
              <a:buAutoNum type="arabicPeriod"/>
              <a:tabLst>
                <a:tab pos="927100" algn="l"/>
              </a:tabLst>
            </a:pPr>
            <a:r>
              <a:rPr sz="2200" b="1" dirty="0">
                <a:latin typeface="Segoe UI"/>
                <a:cs typeface="Segoe UI"/>
              </a:rPr>
              <a:t>Analytics</a:t>
            </a:r>
            <a:r>
              <a:rPr sz="2200" b="1" spc="-155" dirty="0">
                <a:latin typeface="Segoe UI"/>
                <a:cs typeface="Segoe UI"/>
              </a:rPr>
              <a:t> </a:t>
            </a:r>
            <a:r>
              <a:rPr sz="2200" b="1" spc="-40" dirty="0">
                <a:latin typeface="Segoe UI"/>
                <a:cs typeface="Segoe UI"/>
              </a:rPr>
              <a:t>Versus</a:t>
            </a:r>
            <a:r>
              <a:rPr sz="2200" b="1" spc="-1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Control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Applications</a:t>
            </a:r>
            <a:endParaRPr sz="2200">
              <a:latin typeface="Segoe UI"/>
              <a:cs typeface="Segoe UI"/>
            </a:endParaRPr>
          </a:p>
          <a:p>
            <a:pPr marL="1384300" lvl="2" indent="-457200">
              <a:lnSpc>
                <a:spcPct val="100000"/>
              </a:lnSpc>
              <a:spcBef>
                <a:spcPts val="2410"/>
              </a:spcBef>
              <a:buAutoNum type="arabicPeriod"/>
              <a:tabLst>
                <a:tab pos="1384300" algn="l"/>
              </a:tabLst>
            </a:pPr>
            <a:r>
              <a:rPr sz="2000" b="1" spc="-10" dirty="0">
                <a:latin typeface="Segoe UI"/>
                <a:cs typeface="Segoe UI"/>
              </a:rPr>
              <a:t>Analytics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application</a:t>
            </a:r>
            <a:endParaRPr sz="2000">
              <a:latin typeface="Segoe UI"/>
              <a:cs typeface="Segoe UI"/>
            </a:endParaRPr>
          </a:p>
          <a:p>
            <a:pPr marL="1384300" lvl="2" indent="-45720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1384300" algn="l"/>
              </a:tabLst>
            </a:pPr>
            <a:r>
              <a:rPr sz="2000" b="1" dirty="0">
                <a:latin typeface="Segoe UI"/>
                <a:cs typeface="Segoe UI"/>
              </a:rPr>
              <a:t>Control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application</a:t>
            </a:r>
            <a:endParaRPr sz="2000">
              <a:latin typeface="Segoe UI"/>
              <a:cs typeface="Segoe UI"/>
            </a:endParaRPr>
          </a:p>
          <a:p>
            <a:pPr marL="927100" lvl="1" indent="-457200">
              <a:lnSpc>
                <a:spcPct val="100000"/>
              </a:lnSpc>
              <a:spcBef>
                <a:spcPts val="2265"/>
              </a:spcBef>
              <a:buAutoNum type="arabicPeriod"/>
              <a:tabLst>
                <a:tab pos="927100" algn="l"/>
              </a:tabLst>
            </a:pPr>
            <a:r>
              <a:rPr sz="2400" b="1" dirty="0">
                <a:latin typeface="Segoe UI"/>
                <a:cs typeface="Segoe UI"/>
              </a:rPr>
              <a:t>Data</a:t>
            </a:r>
            <a:r>
              <a:rPr sz="2400" b="1" spc="-125" dirty="0">
                <a:latin typeface="Segoe UI"/>
                <a:cs typeface="Segoe UI"/>
              </a:rPr>
              <a:t> </a:t>
            </a:r>
            <a:r>
              <a:rPr sz="2400" b="1" spc="-45" dirty="0">
                <a:latin typeface="Segoe UI"/>
                <a:cs typeface="Segoe UI"/>
              </a:rPr>
              <a:t>Versus</a:t>
            </a:r>
            <a:r>
              <a:rPr sz="2400" b="1" spc="-1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Network</a:t>
            </a:r>
            <a:r>
              <a:rPr sz="2400" b="1" spc="-10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Analytics</a:t>
            </a:r>
            <a:endParaRPr sz="2400">
              <a:latin typeface="Segoe UI"/>
              <a:cs typeface="Segoe UI"/>
            </a:endParaRPr>
          </a:p>
          <a:p>
            <a:pPr marL="1384300" lvl="2" indent="-457200">
              <a:lnSpc>
                <a:spcPct val="100000"/>
              </a:lnSpc>
              <a:spcBef>
                <a:spcPts val="2615"/>
              </a:spcBef>
              <a:buAutoNum type="arabicPeriod"/>
              <a:tabLst>
                <a:tab pos="1384300" algn="l"/>
              </a:tabLst>
            </a:pPr>
            <a:r>
              <a:rPr sz="2200" b="1" dirty="0">
                <a:latin typeface="Segoe UI"/>
                <a:cs typeface="Segoe UI"/>
              </a:rPr>
              <a:t>Data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Analytics</a:t>
            </a:r>
            <a:endParaRPr sz="2200">
              <a:latin typeface="Segoe UI"/>
              <a:cs typeface="Segoe UI"/>
            </a:endParaRPr>
          </a:p>
          <a:p>
            <a:pPr marL="1384300" lvl="2" indent="-457200">
              <a:lnSpc>
                <a:spcPct val="100000"/>
              </a:lnSpc>
              <a:spcBef>
                <a:spcPts val="2495"/>
              </a:spcBef>
              <a:buAutoNum type="arabicPeriod"/>
              <a:tabLst>
                <a:tab pos="1384300" algn="l"/>
              </a:tabLst>
            </a:pPr>
            <a:r>
              <a:rPr sz="2200" b="1" dirty="0">
                <a:latin typeface="Segoe UI"/>
                <a:cs typeface="Segoe UI"/>
              </a:rPr>
              <a:t>Network</a:t>
            </a:r>
            <a:r>
              <a:rPr sz="2200" b="1" spc="-14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Analytics</a:t>
            </a:r>
            <a:endParaRPr sz="2200">
              <a:latin typeface="Segoe UI"/>
              <a:cs typeface="Segoe UI"/>
            </a:endParaRPr>
          </a:p>
          <a:p>
            <a:pPr marL="927100" lvl="2" indent="-457200">
              <a:lnSpc>
                <a:spcPct val="100000"/>
              </a:lnSpc>
              <a:spcBef>
                <a:spcPts val="2595"/>
              </a:spcBef>
              <a:buAutoNum type="arabicPeriod"/>
              <a:tabLst>
                <a:tab pos="927100" algn="l"/>
              </a:tabLst>
            </a:pPr>
            <a:r>
              <a:rPr sz="2400" b="1" dirty="0">
                <a:latin typeface="Segoe UI"/>
                <a:cs typeface="Segoe UI"/>
              </a:rPr>
              <a:t>Data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Analytics</a:t>
            </a:r>
            <a:r>
              <a:rPr sz="2400" b="1" spc="-85" dirty="0">
                <a:latin typeface="Segoe UI"/>
                <a:cs typeface="Segoe UI"/>
              </a:rPr>
              <a:t> </a:t>
            </a:r>
            <a:r>
              <a:rPr sz="2400" b="1" spc="-50" dirty="0">
                <a:latin typeface="Segoe UI"/>
                <a:cs typeface="Segoe UI"/>
              </a:rPr>
              <a:t>Versus</a:t>
            </a:r>
            <a:r>
              <a:rPr sz="2400" b="1" spc="-1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Business</a:t>
            </a:r>
            <a:r>
              <a:rPr sz="2400" b="1" spc="-114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Benefits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032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95" dirty="0"/>
              <a:t> </a:t>
            </a:r>
            <a:r>
              <a:rPr sz="3200" dirty="0"/>
              <a:t>3:</a:t>
            </a:r>
            <a:r>
              <a:rPr sz="3200" spc="-180" dirty="0"/>
              <a:t> </a:t>
            </a:r>
            <a:r>
              <a:rPr sz="3200" dirty="0"/>
              <a:t>Applications</a:t>
            </a:r>
            <a:r>
              <a:rPr sz="3200" spc="-130" dirty="0"/>
              <a:t> </a:t>
            </a:r>
            <a:r>
              <a:rPr sz="3200" dirty="0"/>
              <a:t>and</a:t>
            </a:r>
            <a:r>
              <a:rPr sz="3200" spc="-215" dirty="0"/>
              <a:t> </a:t>
            </a:r>
            <a:r>
              <a:rPr sz="3200" dirty="0"/>
              <a:t>Analytics</a:t>
            </a:r>
            <a:r>
              <a:rPr sz="3200" spc="-125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003660" y="6415668"/>
            <a:ext cx="27241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169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330" y="1453642"/>
            <a:ext cx="11626215" cy="4956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Segoe UI"/>
                <a:cs typeface="Segoe UI"/>
              </a:rPr>
              <a:t>Smart</a:t>
            </a:r>
            <a:r>
              <a:rPr sz="2500" b="1" spc="1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Services:</a:t>
            </a:r>
            <a:endParaRPr sz="2500" dirty="0">
              <a:latin typeface="Segoe UI"/>
              <a:cs typeface="Segoe UI"/>
            </a:endParaRPr>
          </a:p>
          <a:p>
            <a:pPr marL="469900" marR="5080" indent="-457834">
              <a:lnSpc>
                <a:spcPct val="140000"/>
              </a:lnSpc>
              <a:spcBef>
                <a:spcPts val="1320"/>
              </a:spcBef>
              <a:buFont typeface="Wingdings"/>
              <a:buChar char=""/>
              <a:tabLst>
                <a:tab pos="469900" algn="l"/>
                <a:tab pos="1207770" algn="l"/>
                <a:tab pos="2332355" algn="l"/>
                <a:tab pos="2837180" algn="l"/>
                <a:tab pos="3531870" algn="l"/>
                <a:tab pos="4202430" algn="l"/>
                <a:tab pos="4709795" algn="l"/>
                <a:tab pos="6137910" algn="l"/>
                <a:tab pos="7927975" algn="l"/>
                <a:tab pos="8347075" algn="l"/>
                <a:tab pos="9340215" algn="l"/>
                <a:tab pos="10611485" algn="l"/>
              </a:tabLst>
            </a:pPr>
            <a:r>
              <a:rPr sz="2500" b="1" spc="-25" dirty="0">
                <a:latin typeface="Segoe UI"/>
                <a:cs typeface="Segoe UI"/>
              </a:rPr>
              <a:t>The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10" dirty="0">
                <a:latin typeface="Segoe UI"/>
                <a:cs typeface="Segoe UI"/>
              </a:rPr>
              <a:t>ability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to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use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IoT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to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10" dirty="0">
                <a:latin typeface="Segoe UI"/>
                <a:cs typeface="Segoe UI"/>
              </a:rPr>
              <a:t>improve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10" dirty="0">
                <a:latin typeface="Segoe UI"/>
                <a:cs typeface="Segoe UI"/>
              </a:rPr>
              <a:t>operations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is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10" dirty="0">
                <a:latin typeface="Segoe UI"/>
                <a:cs typeface="Segoe UI"/>
              </a:rPr>
              <a:t>often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10" dirty="0">
                <a:latin typeface="Segoe UI"/>
                <a:cs typeface="Segoe UI"/>
              </a:rPr>
              <a:t>termed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580" dirty="0">
                <a:latin typeface="Segoe UI"/>
                <a:cs typeface="Segoe UI"/>
              </a:rPr>
              <a:t>―</a:t>
            </a:r>
            <a:r>
              <a:rPr sz="2500" b="1" spc="-185" dirty="0">
                <a:latin typeface="Segoe UI"/>
                <a:cs typeface="Segoe UI"/>
              </a:rPr>
              <a:t>sm</a:t>
            </a:r>
            <a:r>
              <a:rPr sz="2500" b="1" spc="-210" dirty="0">
                <a:latin typeface="Segoe UI"/>
                <a:cs typeface="Segoe UI"/>
              </a:rPr>
              <a:t>a</a:t>
            </a:r>
            <a:r>
              <a:rPr sz="2500" b="1" spc="-45" dirty="0">
                <a:latin typeface="Segoe UI"/>
                <a:cs typeface="Segoe UI"/>
              </a:rPr>
              <a:t>r</a:t>
            </a:r>
            <a:r>
              <a:rPr sz="2500" b="1" spc="-190" dirty="0">
                <a:latin typeface="Segoe UI"/>
                <a:cs typeface="Segoe UI"/>
              </a:rPr>
              <a:t>t</a:t>
            </a:r>
            <a:r>
              <a:rPr sz="2500" b="1" spc="-23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services.‖</a:t>
            </a:r>
            <a:endParaRPr sz="25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3185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b="1" spc="-30" dirty="0">
                <a:latin typeface="Segoe UI"/>
                <a:cs typeface="Segoe UI"/>
              </a:rPr>
              <a:t>Fundamentally,</a:t>
            </a:r>
            <a:r>
              <a:rPr sz="2500" b="1" spc="-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smart</a:t>
            </a:r>
            <a:r>
              <a:rPr sz="2500" b="1" spc="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services</a:t>
            </a:r>
            <a:r>
              <a:rPr sz="2500" b="1" spc="-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use</a:t>
            </a:r>
            <a:r>
              <a:rPr sz="2500" b="1" spc="-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IoT</a:t>
            </a:r>
            <a:r>
              <a:rPr sz="2500" b="1" spc="-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and</a:t>
            </a:r>
            <a:r>
              <a:rPr sz="2500" b="1" spc="-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aim</a:t>
            </a:r>
            <a:r>
              <a:rPr sz="2500" b="1" spc="-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for</a:t>
            </a:r>
            <a:r>
              <a:rPr sz="2500" b="1" spc="-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efficiency.</a:t>
            </a:r>
            <a:endParaRPr sz="2500" dirty="0">
              <a:latin typeface="Segoe UI"/>
              <a:cs typeface="Segoe UI"/>
            </a:endParaRPr>
          </a:p>
          <a:p>
            <a:pPr marL="469900" marR="9525" indent="-457834">
              <a:lnSpc>
                <a:spcPct val="140000"/>
              </a:lnSpc>
              <a:spcBef>
                <a:spcPts val="1320"/>
              </a:spcBef>
              <a:buFont typeface="Wingdings"/>
              <a:buChar char=""/>
              <a:tabLst>
                <a:tab pos="469900" algn="l"/>
                <a:tab pos="1102360" algn="l"/>
                <a:tab pos="2602230" algn="l"/>
                <a:tab pos="3856354" algn="l"/>
                <a:tab pos="4519295" algn="l"/>
                <a:tab pos="5037455" algn="l"/>
                <a:tab pos="6452235" algn="l"/>
                <a:tab pos="6985634" algn="l"/>
                <a:tab pos="8759825" algn="l"/>
                <a:tab pos="9223375" algn="l"/>
                <a:tab pos="10365105" algn="l"/>
              </a:tabLst>
            </a:pPr>
            <a:r>
              <a:rPr sz="2500" b="1" spc="-25" dirty="0">
                <a:latin typeface="Segoe UI"/>
                <a:cs typeface="Segoe UI"/>
              </a:rPr>
              <a:t>For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10" dirty="0">
                <a:latin typeface="Segoe UI"/>
                <a:cs typeface="Segoe UI"/>
              </a:rPr>
              <a:t>example,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10" dirty="0">
                <a:latin typeface="Segoe UI"/>
                <a:cs typeface="Segoe UI"/>
              </a:rPr>
              <a:t>sensors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can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be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10" dirty="0">
                <a:latin typeface="Segoe UI"/>
                <a:cs typeface="Segoe UI"/>
              </a:rPr>
              <a:t>installed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on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10" dirty="0">
                <a:latin typeface="Segoe UI"/>
                <a:cs typeface="Segoe UI"/>
              </a:rPr>
              <a:t>equipment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to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10" dirty="0">
                <a:latin typeface="Segoe UI"/>
                <a:cs typeface="Segoe UI"/>
              </a:rPr>
              <a:t>ensure</a:t>
            </a:r>
            <a:r>
              <a:rPr sz="2500" b="1" dirty="0">
                <a:latin typeface="Segoe UI"/>
                <a:cs typeface="Segoe UI"/>
              </a:rPr>
              <a:t>	</a:t>
            </a:r>
            <a:r>
              <a:rPr sz="2500" b="1" spc="-25" dirty="0">
                <a:latin typeface="Segoe UI"/>
                <a:cs typeface="Segoe UI"/>
              </a:rPr>
              <a:t>ongoing </a:t>
            </a:r>
            <a:r>
              <a:rPr sz="2500" b="1" dirty="0">
                <a:latin typeface="Segoe UI"/>
                <a:cs typeface="Segoe UI"/>
              </a:rPr>
              <a:t>conformance</a:t>
            </a:r>
            <a:r>
              <a:rPr sz="2500" b="1" spc="-10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with</a:t>
            </a:r>
            <a:r>
              <a:rPr sz="2500" b="1" spc="-1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regulations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or</a:t>
            </a:r>
            <a:r>
              <a:rPr sz="2500" b="1" spc="-10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safety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requirements.</a:t>
            </a:r>
            <a:endParaRPr sz="2500" dirty="0">
              <a:latin typeface="Segoe UI"/>
              <a:cs typeface="Segoe UI"/>
            </a:endParaRPr>
          </a:p>
          <a:p>
            <a:pPr marL="469900" marR="41275" indent="-457834">
              <a:lnSpc>
                <a:spcPct val="140000"/>
              </a:lnSpc>
              <a:spcBef>
                <a:spcPts val="1800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b="1" dirty="0">
                <a:latin typeface="Segoe UI"/>
                <a:cs typeface="Segoe UI"/>
              </a:rPr>
              <a:t>This</a:t>
            </a:r>
            <a:r>
              <a:rPr sz="2500" b="1" spc="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angle</a:t>
            </a:r>
            <a:r>
              <a:rPr sz="2500" b="1" spc="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4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efficiency</a:t>
            </a:r>
            <a:r>
              <a:rPr sz="2500" b="1" spc="5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can</a:t>
            </a:r>
            <a:r>
              <a:rPr sz="2500" b="1" spc="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take</a:t>
            </a:r>
            <a:r>
              <a:rPr sz="2500" b="1" spc="6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multiple</a:t>
            </a:r>
            <a:r>
              <a:rPr sz="2500" b="1" spc="5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forms,</a:t>
            </a:r>
            <a:r>
              <a:rPr sz="2500" b="1" spc="5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from</a:t>
            </a:r>
            <a:r>
              <a:rPr sz="2500" b="1" spc="5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presence</a:t>
            </a:r>
            <a:r>
              <a:rPr sz="2500" b="1" spc="4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sensors</a:t>
            </a:r>
            <a:r>
              <a:rPr sz="2500" b="1" spc="50" dirty="0">
                <a:latin typeface="Segoe UI"/>
                <a:cs typeface="Segoe UI"/>
              </a:rPr>
              <a:t> </a:t>
            </a:r>
            <a:r>
              <a:rPr sz="2500" b="1" spc="-25" dirty="0">
                <a:latin typeface="Segoe UI"/>
                <a:cs typeface="Segoe UI"/>
              </a:rPr>
              <a:t>in </a:t>
            </a:r>
            <a:r>
              <a:rPr sz="2500" b="1" dirty="0">
                <a:latin typeface="Segoe UI"/>
                <a:cs typeface="Segoe UI"/>
              </a:rPr>
              <a:t>hazardous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areas</a:t>
            </a:r>
            <a:r>
              <a:rPr sz="2500" b="1" spc="-1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-1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weight</a:t>
            </a:r>
            <a:r>
              <a:rPr sz="2500" b="1" spc="-1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threshold</a:t>
            </a:r>
            <a:r>
              <a:rPr sz="2500" b="1" spc="-1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violation</a:t>
            </a:r>
            <a:r>
              <a:rPr sz="2500" b="1" spc="-14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detectors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on</a:t>
            </a:r>
            <a:r>
              <a:rPr sz="2500" b="1" spc="-13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trucks.</a:t>
            </a:r>
            <a:endParaRPr sz="25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032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95" dirty="0"/>
              <a:t> </a:t>
            </a:r>
            <a:r>
              <a:rPr sz="3200" dirty="0"/>
              <a:t>3:</a:t>
            </a:r>
            <a:r>
              <a:rPr sz="3200" spc="-180" dirty="0"/>
              <a:t> </a:t>
            </a:r>
            <a:r>
              <a:rPr sz="3200" dirty="0"/>
              <a:t>Applications</a:t>
            </a:r>
            <a:r>
              <a:rPr sz="3200" spc="-130" dirty="0"/>
              <a:t> </a:t>
            </a:r>
            <a:r>
              <a:rPr sz="3200" dirty="0"/>
              <a:t>and</a:t>
            </a:r>
            <a:r>
              <a:rPr sz="3200" spc="-215" dirty="0"/>
              <a:t> </a:t>
            </a:r>
            <a:r>
              <a:rPr sz="3200" dirty="0"/>
              <a:t>Analytics</a:t>
            </a:r>
            <a:r>
              <a:rPr sz="3200" spc="-125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166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20113"/>
            <a:ext cx="11612880" cy="4997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Smart</a:t>
            </a:r>
            <a:r>
              <a:rPr sz="2200" b="1" spc="3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Services:</a:t>
            </a:r>
            <a:endParaRPr sz="2200" dirty="0">
              <a:latin typeface="Segoe UI"/>
              <a:cs typeface="Segoe UI"/>
            </a:endParaRPr>
          </a:p>
          <a:p>
            <a:pPr marL="469900" marR="5080" indent="-457834">
              <a:lnSpc>
                <a:spcPct val="130500"/>
              </a:lnSpc>
              <a:spcBef>
                <a:spcPts val="1789"/>
              </a:spcBef>
              <a:buFont typeface="Wingdings"/>
              <a:buChar char=""/>
              <a:tabLst>
                <a:tab pos="469900" algn="l"/>
              </a:tabLst>
            </a:pPr>
            <a:r>
              <a:rPr sz="2200" b="1" dirty="0">
                <a:latin typeface="Segoe UI"/>
                <a:cs typeface="Segoe UI"/>
              </a:rPr>
              <a:t>Smart</a:t>
            </a:r>
            <a:r>
              <a:rPr sz="2200" b="1" spc="1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services</a:t>
            </a:r>
            <a:r>
              <a:rPr sz="2200" b="1" spc="1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114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also</a:t>
            </a:r>
            <a:r>
              <a:rPr sz="2200" b="1" spc="1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</a:t>
            </a:r>
            <a:r>
              <a:rPr sz="2200" b="1" spc="1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used</a:t>
            </a:r>
            <a:r>
              <a:rPr sz="2200" b="1" spc="1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1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measure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efficiency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machines</a:t>
            </a:r>
            <a:r>
              <a:rPr sz="2200" b="1" spc="1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by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detecting </a:t>
            </a:r>
            <a:r>
              <a:rPr sz="2200" b="1" dirty="0">
                <a:latin typeface="Segoe UI"/>
                <a:cs typeface="Segoe UI"/>
              </a:rPr>
              <a:t>machine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output,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speed,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or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other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forms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usage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evaluation.</a:t>
            </a:r>
            <a:endParaRPr sz="22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605"/>
              </a:spcBef>
              <a:buFont typeface="Wingdings"/>
              <a:buChar char=""/>
              <a:tabLst>
                <a:tab pos="469900" algn="l"/>
              </a:tabLst>
            </a:pPr>
            <a:r>
              <a:rPr sz="2200" b="1" dirty="0">
                <a:latin typeface="Segoe UI"/>
                <a:cs typeface="Segoe UI"/>
              </a:rPr>
              <a:t>Entire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operations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-1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optimized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with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IoT.</a:t>
            </a:r>
            <a:endParaRPr sz="22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230"/>
              </a:spcBef>
              <a:buFont typeface="Wingdings"/>
              <a:buChar char=""/>
              <a:tabLst>
                <a:tab pos="469900" algn="l"/>
              </a:tabLst>
            </a:pP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spc="-30" dirty="0">
                <a:latin typeface="Segoe UI"/>
                <a:cs typeface="Segoe UI"/>
              </a:rPr>
              <a:t>hospitality,</a:t>
            </a:r>
            <a:r>
              <a:rPr sz="2200" b="1" spc="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 example,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presence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 motion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sensors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evaluate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number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of</a:t>
            </a:r>
            <a:endParaRPr sz="2200" dirty="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</a:pPr>
            <a:r>
              <a:rPr sz="2200" b="1" dirty="0">
                <a:latin typeface="Segoe UI"/>
                <a:cs typeface="Segoe UI"/>
              </a:rPr>
              <a:t>guests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lobby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redirectpersonnel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accordingly.</a:t>
            </a:r>
            <a:endParaRPr sz="2200" dirty="0">
              <a:latin typeface="Segoe UI"/>
              <a:cs typeface="Segoe UI"/>
            </a:endParaRPr>
          </a:p>
          <a:p>
            <a:pPr marL="469900" marR="24765" indent="-457834">
              <a:lnSpc>
                <a:spcPct val="130400"/>
              </a:lnSpc>
              <a:spcBef>
                <a:spcPts val="2150"/>
              </a:spcBef>
              <a:buFont typeface="Wingdings"/>
              <a:buChar char=""/>
              <a:tabLst>
                <a:tab pos="469900" algn="l"/>
              </a:tabLst>
            </a:pPr>
            <a:r>
              <a:rPr sz="2200" b="1" dirty="0">
                <a:latin typeface="Segoe UI"/>
                <a:cs typeface="Segoe UI"/>
              </a:rPr>
              <a:t>Movement</a:t>
            </a:r>
            <a:r>
              <a:rPr sz="2200" b="1" spc="1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1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people</a:t>
            </a:r>
            <a:r>
              <a:rPr sz="2200" b="1" spc="114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1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objects</a:t>
            </a:r>
            <a:r>
              <a:rPr sz="2200" b="1" spc="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</a:t>
            </a:r>
            <a:r>
              <a:rPr sz="2200" b="1" spc="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factory</a:t>
            </a:r>
            <a:r>
              <a:rPr sz="2200" b="1" spc="1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floors</a:t>
            </a:r>
            <a:r>
              <a:rPr sz="2200" b="1" spc="1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analyzed</a:t>
            </a:r>
            <a:r>
              <a:rPr sz="2200" b="1" spc="1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1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optimize</a:t>
            </a:r>
            <a:r>
              <a:rPr sz="2200" b="1" spc="95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the </a:t>
            </a:r>
            <a:r>
              <a:rPr sz="2200" b="1" spc="-10" dirty="0">
                <a:latin typeface="Segoe UI"/>
                <a:cs typeface="Segoe UI"/>
              </a:rPr>
              <a:t>production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flow.</a:t>
            </a:r>
            <a:endParaRPr sz="22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605"/>
              </a:spcBef>
              <a:buFont typeface="Wingdings"/>
              <a:buChar char=""/>
              <a:tabLst>
                <a:tab pos="469900" algn="l"/>
              </a:tabLst>
            </a:pP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sensor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turn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light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or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off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based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presence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human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room.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22629"/>
            <a:ext cx="9652000" cy="459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032827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333625" algn="l"/>
              </a:tabLst>
            </a:pPr>
            <a:r>
              <a:rPr lang="en-US" sz="3200" dirty="0">
                <a:latin typeface="Segoe UI"/>
                <a:cs typeface="Segoe UI"/>
              </a:rPr>
              <a:t>IoT</a:t>
            </a:r>
            <a:r>
              <a:rPr lang="en-US" sz="3200" spc="-30" dirty="0">
                <a:latin typeface="Segoe UI"/>
                <a:cs typeface="Segoe UI"/>
              </a:rPr>
              <a:t> </a:t>
            </a:r>
            <a:r>
              <a:rPr lang="en-US" sz="3200" dirty="0">
                <a:latin typeface="Segoe UI"/>
                <a:cs typeface="Segoe UI"/>
              </a:rPr>
              <a:t>Data</a:t>
            </a:r>
            <a:r>
              <a:rPr lang="en-US" sz="3200" spc="-60" dirty="0">
                <a:latin typeface="Segoe UI"/>
                <a:cs typeface="Segoe UI"/>
              </a:rPr>
              <a:t> </a:t>
            </a:r>
            <a:r>
              <a:rPr lang="en-US" sz="3200" spc="-10" dirty="0">
                <a:latin typeface="Segoe UI"/>
                <a:cs typeface="Segoe UI"/>
              </a:rPr>
              <a:t>Management</a:t>
            </a:r>
            <a:r>
              <a:rPr lang="en-US" sz="3200" spc="-70" dirty="0">
                <a:latin typeface="Segoe UI"/>
                <a:cs typeface="Segoe UI"/>
              </a:rPr>
              <a:t> </a:t>
            </a:r>
            <a:r>
              <a:rPr lang="en-US" sz="3200" dirty="0">
                <a:latin typeface="Segoe UI"/>
                <a:cs typeface="Segoe UI"/>
              </a:rPr>
              <a:t>and</a:t>
            </a:r>
            <a:r>
              <a:rPr lang="en-US" sz="3200" spc="-55" dirty="0">
                <a:latin typeface="Segoe UI"/>
                <a:cs typeface="Segoe UI"/>
              </a:rPr>
              <a:t> </a:t>
            </a:r>
            <a:r>
              <a:rPr lang="en-US" sz="3200" dirty="0">
                <a:latin typeface="Segoe UI"/>
                <a:cs typeface="Segoe UI"/>
              </a:rPr>
              <a:t>Compute</a:t>
            </a:r>
            <a:r>
              <a:rPr lang="en-US" sz="3200" spc="-50" dirty="0">
                <a:latin typeface="Segoe UI"/>
                <a:cs typeface="Segoe UI"/>
              </a:rPr>
              <a:t> </a:t>
            </a:r>
            <a:r>
              <a:rPr lang="en-US" sz="3200" spc="-10" dirty="0">
                <a:latin typeface="Segoe UI"/>
                <a:cs typeface="Segoe UI"/>
              </a:rPr>
              <a:t>Stack:</a:t>
            </a:r>
            <a:r>
              <a:rPr lang="en-US" sz="3200" dirty="0">
                <a:latin typeface="Segoe UI"/>
                <a:cs typeface="Segoe UI"/>
              </a:rPr>
              <a:t/>
            </a:r>
            <a:br>
              <a:rPr lang="en-US" sz="3200" dirty="0">
                <a:latin typeface="Segoe UI"/>
                <a:cs typeface="Segoe UI"/>
              </a:rPr>
            </a:b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168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786460"/>
            <a:ext cx="11628755" cy="442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260"/>
              </a:spcBef>
              <a:buFont typeface="Wingdings"/>
              <a:buChar char=""/>
              <a:tabLst>
                <a:tab pos="469900" algn="l"/>
              </a:tabLst>
            </a:pP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generated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by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IoT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sensors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one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single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biggest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challenges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building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IoT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system.</a:t>
            </a:r>
            <a:endParaRPr sz="1800" b="1" dirty="0">
              <a:latin typeface="Segoe UI"/>
              <a:cs typeface="Segoe UI"/>
            </a:endParaRPr>
          </a:p>
          <a:p>
            <a:pPr marL="469900" marR="5080" indent="-457834">
              <a:lnSpc>
                <a:spcPct val="130000"/>
              </a:lnSpc>
              <a:spcBef>
                <a:spcPts val="1510"/>
              </a:spcBef>
              <a:buFont typeface="Wingdings"/>
              <a:buChar char=""/>
              <a:tabLst>
                <a:tab pos="469900" algn="l"/>
                <a:tab pos="809625" algn="l"/>
                <a:tab pos="1781810" algn="l"/>
                <a:tab pos="2118995" algn="l"/>
                <a:tab pos="3302000" algn="l"/>
                <a:tab pos="3783329" algn="l"/>
                <a:tab pos="5360670" algn="l"/>
                <a:tab pos="5754370" algn="l"/>
                <a:tab pos="6005830" algn="l"/>
                <a:tab pos="7176134" algn="l"/>
                <a:tab pos="7536180" algn="l"/>
                <a:tab pos="8619490" algn="l"/>
                <a:tab pos="9651365" algn="l"/>
                <a:tab pos="10872470" algn="l"/>
                <a:tab pos="11265535" algn="l"/>
              </a:tabLst>
            </a:pPr>
            <a:r>
              <a:rPr sz="1800" spc="-25" dirty="0">
                <a:latin typeface="Segoe UI"/>
                <a:cs typeface="Segoe UI"/>
              </a:rPr>
              <a:t>In</a:t>
            </a:r>
            <a:r>
              <a:rPr sz="1800" dirty="0">
                <a:latin typeface="Segoe UI"/>
                <a:cs typeface="Segoe UI"/>
              </a:rPr>
              <a:t>	</a:t>
            </a:r>
            <a:r>
              <a:rPr sz="1800" spc="-10" dirty="0">
                <a:latin typeface="Segoe UI"/>
                <a:cs typeface="Segoe UI"/>
              </a:rPr>
              <a:t>modern</a:t>
            </a:r>
            <a:r>
              <a:rPr sz="1800" dirty="0">
                <a:latin typeface="Segoe UI"/>
                <a:cs typeface="Segoe UI"/>
              </a:rPr>
              <a:t>	</a:t>
            </a:r>
            <a:r>
              <a:rPr sz="1800" spc="-25" dirty="0">
                <a:latin typeface="Segoe UI"/>
                <a:cs typeface="Segoe UI"/>
              </a:rPr>
              <a:t>IT</a:t>
            </a:r>
            <a:r>
              <a:rPr sz="1800" dirty="0">
                <a:latin typeface="Segoe UI"/>
                <a:cs typeface="Segoe UI"/>
              </a:rPr>
              <a:t>	</a:t>
            </a:r>
            <a:r>
              <a:rPr sz="1800" spc="-10" dirty="0">
                <a:latin typeface="Segoe UI"/>
                <a:cs typeface="Segoe UI"/>
              </a:rPr>
              <a:t>networks,</a:t>
            </a:r>
            <a:r>
              <a:rPr sz="1800" dirty="0">
                <a:latin typeface="Segoe UI"/>
                <a:cs typeface="Segoe UI"/>
              </a:rPr>
              <a:t>	</a:t>
            </a:r>
            <a:r>
              <a:rPr sz="1800" spc="-25" dirty="0">
                <a:latin typeface="Segoe UI"/>
                <a:cs typeface="Segoe UI"/>
              </a:rPr>
              <a:t>the</a:t>
            </a:r>
            <a:r>
              <a:rPr sz="1800" dirty="0">
                <a:latin typeface="Segoe UI"/>
                <a:cs typeface="Segoe UI"/>
              </a:rPr>
              <a:t>	data</a:t>
            </a:r>
            <a:r>
              <a:rPr sz="1800" spc="49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sourced</a:t>
            </a:r>
            <a:r>
              <a:rPr sz="1800" dirty="0">
                <a:latin typeface="Segoe UI"/>
                <a:cs typeface="Segoe UI"/>
              </a:rPr>
              <a:t>	</a:t>
            </a:r>
            <a:r>
              <a:rPr sz="1800" spc="-25" dirty="0">
                <a:latin typeface="Segoe UI"/>
                <a:cs typeface="Segoe UI"/>
              </a:rPr>
              <a:t>by</a:t>
            </a:r>
            <a:r>
              <a:rPr sz="1800" dirty="0">
                <a:latin typeface="Segoe UI"/>
                <a:cs typeface="Segoe UI"/>
              </a:rPr>
              <a:t>	</a:t>
            </a:r>
            <a:r>
              <a:rPr sz="1800" spc="-50" dirty="0">
                <a:latin typeface="Segoe UI"/>
                <a:cs typeface="Segoe UI"/>
              </a:rPr>
              <a:t>a</a:t>
            </a:r>
            <a:r>
              <a:rPr sz="1800" dirty="0">
                <a:latin typeface="Segoe UI"/>
                <a:cs typeface="Segoe UI"/>
              </a:rPr>
              <a:t>	</a:t>
            </a:r>
            <a:r>
              <a:rPr sz="1800" spc="-10" dirty="0">
                <a:latin typeface="Segoe UI"/>
                <a:cs typeface="Segoe UI"/>
              </a:rPr>
              <a:t>computer</a:t>
            </a:r>
            <a:r>
              <a:rPr sz="1800" dirty="0">
                <a:latin typeface="Segoe UI"/>
                <a:cs typeface="Segoe UI"/>
              </a:rPr>
              <a:t>	</a:t>
            </a:r>
            <a:r>
              <a:rPr sz="1800" spc="-25" dirty="0">
                <a:latin typeface="Segoe UI"/>
                <a:cs typeface="Segoe UI"/>
              </a:rPr>
              <a:t>or</a:t>
            </a:r>
            <a:r>
              <a:rPr sz="1800" dirty="0">
                <a:latin typeface="Segoe UI"/>
                <a:cs typeface="Segoe UI"/>
              </a:rPr>
              <a:t>	server</a:t>
            </a:r>
            <a:r>
              <a:rPr sz="1800" spc="30" dirty="0">
                <a:latin typeface="Segoe UI"/>
                <a:cs typeface="Segoe UI"/>
              </a:rPr>
              <a:t>  </a:t>
            </a:r>
            <a:r>
              <a:rPr sz="1800" spc="-25" dirty="0">
                <a:latin typeface="Segoe UI"/>
                <a:cs typeface="Segoe UI"/>
              </a:rPr>
              <a:t>is</a:t>
            </a:r>
            <a:r>
              <a:rPr sz="1800" dirty="0">
                <a:latin typeface="Segoe UI"/>
                <a:cs typeface="Segoe UI"/>
              </a:rPr>
              <a:t>	</a:t>
            </a:r>
            <a:r>
              <a:rPr sz="1800" spc="-10" dirty="0">
                <a:latin typeface="Segoe UI"/>
                <a:cs typeface="Segoe UI"/>
              </a:rPr>
              <a:t>typically</a:t>
            </a:r>
            <a:r>
              <a:rPr sz="1800" dirty="0">
                <a:latin typeface="Segoe UI"/>
                <a:cs typeface="Segoe UI"/>
              </a:rPr>
              <a:t>	</a:t>
            </a:r>
            <a:r>
              <a:rPr sz="1800" spc="-10" dirty="0">
                <a:latin typeface="Segoe UI"/>
                <a:cs typeface="Segoe UI"/>
              </a:rPr>
              <a:t>generated</a:t>
            </a:r>
            <a:r>
              <a:rPr sz="1800" dirty="0">
                <a:latin typeface="Segoe UI"/>
                <a:cs typeface="Segoe UI"/>
              </a:rPr>
              <a:t>	</a:t>
            </a:r>
            <a:r>
              <a:rPr sz="1800" spc="-25" dirty="0">
                <a:latin typeface="Segoe UI"/>
                <a:cs typeface="Segoe UI"/>
              </a:rPr>
              <a:t>by</a:t>
            </a:r>
            <a:r>
              <a:rPr sz="1800" dirty="0">
                <a:latin typeface="Segoe UI"/>
                <a:cs typeface="Segoe UI"/>
              </a:rPr>
              <a:t>	</a:t>
            </a:r>
            <a:r>
              <a:rPr sz="1800" spc="-25" dirty="0">
                <a:latin typeface="Segoe UI"/>
                <a:cs typeface="Segoe UI"/>
              </a:rPr>
              <a:t>the </a:t>
            </a:r>
            <a:r>
              <a:rPr sz="1800" dirty="0">
                <a:latin typeface="Segoe UI"/>
                <a:cs typeface="Segoe UI"/>
              </a:rPr>
              <a:t>client/server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communications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model,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it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serves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 needs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of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application.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Wingdings"/>
              <a:buChar char=""/>
            </a:pPr>
            <a:endParaRPr sz="18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sensor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networks,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vast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majority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generated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unstructured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very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little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use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on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its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20" dirty="0">
                <a:latin typeface="Segoe UI"/>
                <a:cs typeface="Segoe UI"/>
              </a:rPr>
              <a:t>own.</a:t>
            </a:r>
            <a:endParaRPr sz="1800" b="1" dirty="0">
              <a:latin typeface="Segoe UI"/>
              <a:cs typeface="Segoe UI"/>
            </a:endParaRPr>
          </a:p>
          <a:p>
            <a:pPr marL="469900" marR="40005" indent="-457834">
              <a:lnSpc>
                <a:spcPct val="130000"/>
              </a:lnSpc>
              <a:spcBef>
                <a:spcPts val="1500"/>
              </a:spcBef>
              <a:buFont typeface="Wingdings"/>
              <a:buChar char=""/>
              <a:tabLst>
                <a:tab pos="469900" algn="l"/>
                <a:tab pos="532130" algn="l"/>
              </a:tabLst>
            </a:pP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egoe UI"/>
                <a:cs typeface="Segoe UI"/>
              </a:rPr>
              <a:t>For</a:t>
            </a:r>
            <a:r>
              <a:rPr sz="1800" spc="10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example,</a:t>
            </a:r>
            <a:r>
              <a:rPr sz="1800" spc="1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1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majority</a:t>
            </a:r>
            <a:r>
              <a:rPr sz="1800" spc="9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of</a:t>
            </a:r>
            <a:r>
              <a:rPr sz="1800" spc="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data</a:t>
            </a:r>
            <a:r>
              <a:rPr sz="1800" spc="8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generated</a:t>
            </a:r>
            <a:r>
              <a:rPr sz="1800" spc="114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by</a:t>
            </a:r>
            <a:r>
              <a:rPr sz="1800" spc="9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</a:t>
            </a:r>
            <a:r>
              <a:rPr sz="1800" spc="10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smart</a:t>
            </a:r>
            <a:r>
              <a:rPr sz="1800" spc="1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meter</a:t>
            </a:r>
            <a:r>
              <a:rPr sz="1800" spc="1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is</a:t>
            </a:r>
            <a:r>
              <a:rPr sz="1800" spc="10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nothing</a:t>
            </a:r>
            <a:r>
              <a:rPr sz="1800" spc="1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more</a:t>
            </a:r>
            <a:r>
              <a:rPr sz="1800" spc="8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than</a:t>
            </a:r>
            <a:r>
              <a:rPr sz="1800" spc="8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polling</a:t>
            </a:r>
            <a:r>
              <a:rPr sz="1800" spc="10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data;</a:t>
            </a:r>
            <a:r>
              <a:rPr sz="1800" spc="80" dirty="0">
                <a:latin typeface="Segoe UI"/>
                <a:cs typeface="Segoe UI"/>
              </a:rPr>
              <a:t> </a:t>
            </a:r>
            <a:r>
              <a:rPr sz="1800" spc="-25" dirty="0">
                <a:latin typeface="Segoe UI"/>
                <a:cs typeface="Segoe UI"/>
              </a:rPr>
              <a:t>the </a:t>
            </a:r>
            <a:r>
              <a:rPr sz="1800" dirty="0">
                <a:latin typeface="Segoe UI"/>
                <a:cs typeface="Segoe UI"/>
              </a:rPr>
              <a:t>communications</a:t>
            </a:r>
            <a:r>
              <a:rPr sz="1800" spc="-8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system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simply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determines</a:t>
            </a:r>
            <a:r>
              <a:rPr sz="1800" spc="-7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whether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network</a:t>
            </a:r>
            <a:r>
              <a:rPr sz="1800" spc="-7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connection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to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meter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is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still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active.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Wingdings"/>
              <a:buChar char=""/>
            </a:pPr>
            <a:endParaRPr sz="1800" dirty="0">
              <a:latin typeface="Segoe UI"/>
              <a:cs typeface="Segoe UI"/>
            </a:endParaRPr>
          </a:p>
          <a:p>
            <a:pPr marL="534035" indent="-521334">
              <a:lnSpc>
                <a:spcPct val="100000"/>
              </a:lnSpc>
              <a:buFont typeface="Wingdings"/>
              <a:buChar char=""/>
              <a:tabLst>
                <a:tab pos="534035" algn="l"/>
              </a:tabLst>
            </a:pPr>
            <a:r>
              <a:rPr sz="1800" dirty="0">
                <a:latin typeface="Segoe UI"/>
                <a:cs typeface="Segoe UI"/>
              </a:rPr>
              <a:t>This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data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on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its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own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is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of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very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little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value.</a:t>
            </a:r>
            <a:endParaRPr sz="18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260"/>
              </a:spcBef>
              <a:buFont typeface="Wingdings"/>
              <a:buChar char=""/>
              <a:tabLst>
                <a:tab pos="469900" algn="l"/>
              </a:tabLst>
            </a:pP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real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value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of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smart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meter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is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metering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data</a:t>
            </a:r>
            <a:r>
              <a:rPr sz="1800" spc="-7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read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by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meter</a:t>
            </a:r>
            <a:r>
              <a:rPr sz="1800" spc="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management</a:t>
            </a:r>
            <a:r>
              <a:rPr sz="1800" spc="-8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system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(MMS)</a:t>
            </a: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771" y="1235307"/>
            <a:ext cx="11642725" cy="49686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Management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Compute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Stack:</a:t>
            </a:r>
            <a:endParaRPr sz="2000" dirty="0">
              <a:latin typeface="Segoe UI"/>
              <a:cs typeface="Segoe UI"/>
            </a:endParaRPr>
          </a:p>
          <a:p>
            <a:pPr marL="12700" marR="5080" algn="just">
              <a:lnSpc>
                <a:spcPct val="130000"/>
              </a:lnSpc>
              <a:spcBef>
                <a:spcPts val="1475"/>
              </a:spcBef>
            </a:pPr>
            <a:r>
              <a:rPr sz="2000" dirty="0">
                <a:latin typeface="Segoe UI"/>
                <a:cs typeface="Segoe UI"/>
              </a:rPr>
              <a:t>As</a:t>
            </a:r>
            <a:r>
              <a:rPr sz="2000" spc="-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volume</a:t>
            </a:r>
            <a:r>
              <a:rPr sz="2000" dirty="0">
                <a:latin typeface="Segoe UI"/>
                <a:cs typeface="Segoe UI"/>
              </a:rPr>
              <a:t>,</a:t>
            </a:r>
            <a:r>
              <a:rPr sz="2000" spc="-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variety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4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</a:t>
            </a:r>
            <a:r>
              <a:rPr sz="2000" b="1" spc="-2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connecting</a:t>
            </a:r>
            <a:r>
              <a:rPr sz="2000" spc="-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2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2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network,</a:t>
            </a:r>
            <a:r>
              <a:rPr sz="2000" spc="-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need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25" dirty="0">
                <a:latin typeface="Segoe UI"/>
                <a:cs typeface="Segoe UI"/>
              </a:rPr>
              <a:t>  </a:t>
            </a:r>
            <a:r>
              <a:rPr sz="2000" b="1" spc="-20" dirty="0">
                <a:latin typeface="Segoe UI"/>
                <a:cs typeface="Segoe UI"/>
              </a:rPr>
              <a:t>more </a:t>
            </a:r>
            <a:r>
              <a:rPr sz="2000" b="1" dirty="0">
                <a:latin typeface="Segoe UI"/>
                <a:cs typeface="Segoe UI"/>
              </a:rPr>
              <a:t>efficiency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increase,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new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requirements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40" dirty="0">
                <a:latin typeface="Segoe UI"/>
                <a:cs typeface="Segoe UI"/>
              </a:rPr>
              <a:t>appear,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those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requirements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tend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 bring the need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for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analysis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closer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system.</a:t>
            </a:r>
            <a:endParaRPr sz="2000" dirty="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2655"/>
              </a:spcBef>
            </a:pPr>
            <a:r>
              <a:rPr sz="2000" dirty="0">
                <a:latin typeface="Segoe UI"/>
                <a:cs typeface="Segoe UI"/>
              </a:rPr>
              <a:t>These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new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requirements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include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following</a:t>
            </a:r>
            <a:r>
              <a:rPr sz="2000" spc="-10" dirty="0" smtClean="0">
                <a:latin typeface="Segoe UI"/>
                <a:cs typeface="Segoe UI"/>
              </a:rPr>
              <a:t>: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  <a:tabLst>
                <a:tab pos="527685" algn="l"/>
              </a:tabLst>
            </a:pPr>
            <a:r>
              <a:rPr sz="2000" spc="-25" dirty="0">
                <a:latin typeface="Segoe UI"/>
                <a:cs typeface="Segoe UI"/>
              </a:rPr>
              <a:t>1.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Minimizing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latency:</a:t>
            </a:r>
            <a:endParaRPr sz="2000" dirty="0">
              <a:latin typeface="Segoe UI"/>
              <a:cs typeface="Segoe UI"/>
            </a:endParaRPr>
          </a:p>
          <a:p>
            <a:pPr marL="12700" marR="62230" indent="914400">
              <a:lnSpc>
                <a:spcPct val="129600"/>
              </a:lnSpc>
              <a:spcBef>
                <a:spcPts val="1605"/>
              </a:spcBef>
            </a:pPr>
            <a:r>
              <a:rPr sz="2000" dirty="0">
                <a:latin typeface="Segoe UI"/>
                <a:cs typeface="Segoe UI"/>
              </a:rPr>
              <a:t>Milliseconds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matter</a:t>
            </a:r>
            <a:r>
              <a:rPr sz="2000" spc="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many</a:t>
            </a:r>
            <a:r>
              <a:rPr sz="2000" spc="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types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industrial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systems,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such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when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we</a:t>
            </a:r>
            <a:r>
              <a:rPr sz="2000" spc="1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trying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to </a:t>
            </a:r>
            <a:r>
              <a:rPr sz="2000" dirty="0">
                <a:latin typeface="Segoe UI"/>
                <a:cs typeface="Segoe UI"/>
              </a:rPr>
              <a:t>prevent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manufacturing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line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shutdowns</a:t>
            </a:r>
            <a:r>
              <a:rPr sz="2000" b="1" spc="-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restore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electrical</a:t>
            </a:r>
            <a:r>
              <a:rPr sz="2000" b="1" spc="-9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service</a:t>
            </a:r>
            <a:r>
              <a:rPr sz="2000" spc="-10" dirty="0">
                <a:latin typeface="Segoe UI"/>
                <a:cs typeface="Segoe UI"/>
              </a:rPr>
              <a:t>.</a:t>
            </a:r>
            <a:endParaRPr sz="2000" dirty="0">
              <a:latin typeface="Segoe UI"/>
              <a:cs typeface="Segoe UI"/>
            </a:endParaRPr>
          </a:p>
          <a:p>
            <a:pPr marL="12700" marR="9525" algn="just">
              <a:lnSpc>
                <a:spcPct val="130000"/>
              </a:lnSpc>
              <a:spcBef>
                <a:spcPts val="1465"/>
              </a:spcBef>
            </a:pPr>
            <a:r>
              <a:rPr sz="2000" dirty="0">
                <a:latin typeface="Segoe UI"/>
                <a:cs typeface="Segoe UI"/>
              </a:rPr>
              <a:t>Analyzing</a:t>
            </a:r>
            <a:r>
              <a:rPr sz="2000" spc="-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-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close</a:t>
            </a:r>
            <a:r>
              <a:rPr sz="2000" spc="-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device</a:t>
            </a:r>
            <a:r>
              <a:rPr sz="2000" spc="-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-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collected</a:t>
            </a:r>
            <a:r>
              <a:rPr sz="2000" spc="-2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-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can</a:t>
            </a:r>
            <a:r>
              <a:rPr sz="2000" spc="-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make</a:t>
            </a:r>
            <a:r>
              <a:rPr sz="2000" spc="-2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difference</a:t>
            </a:r>
            <a:r>
              <a:rPr sz="2000" spc="30" dirty="0">
                <a:latin typeface="Segoe UI"/>
                <a:cs typeface="Segoe UI"/>
              </a:rPr>
              <a:t>  </a:t>
            </a:r>
            <a:r>
              <a:rPr sz="2000" spc="-10" dirty="0">
                <a:latin typeface="Segoe UI"/>
                <a:cs typeface="Segoe UI"/>
              </a:rPr>
              <a:t>between </a:t>
            </a:r>
            <a:r>
              <a:rPr sz="2000" dirty="0">
                <a:latin typeface="Segoe UI"/>
                <a:cs typeface="Segoe UI"/>
              </a:rPr>
              <a:t>averting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disaster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cascading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system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failure.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dirty="0"/>
              <a:t>IoT</a:t>
            </a:r>
            <a:r>
              <a:rPr spc="-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Digitization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246967"/>
            <a:ext cx="11161395" cy="407352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2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Digitization</a:t>
            </a:r>
            <a:endParaRPr sz="2400" dirty="0">
              <a:latin typeface="Segoe UI"/>
              <a:cs typeface="Segoe UI"/>
            </a:endParaRPr>
          </a:p>
          <a:p>
            <a:pPr marL="983615" lvl="1" indent="-285750">
              <a:lnSpc>
                <a:spcPct val="100000"/>
              </a:lnSpc>
              <a:spcBef>
                <a:spcPts val="855"/>
              </a:spcBef>
              <a:buFont typeface="Wingdings"/>
              <a:buChar char=""/>
              <a:tabLst>
                <a:tab pos="983615" algn="l"/>
              </a:tabLst>
            </a:pP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high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level,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focuses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connecting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75" dirty="0">
                <a:latin typeface="Segoe UI"/>
                <a:cs typeface="Segoe UI"/>
              </a:rPr>
              <a:t>―things‖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machines,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50" dirty="0">
                <a:latin typeface="Segoe UI"/>
                <a:cs typeface="Segoe UI"/>
              </a:rPr>
              <a:t>a</a:t>
            </a:r>
            <a:endParaRPr sz="2000" dirty="0">
              <a:latin typeface="Segoe UI"/>
              <a:cs typeface="Segoe UI"/>
            </a:endParaRPr>
          </a:p>
          <a:p>
            <a:pPr marL="984885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Segoe UI"/>
                <a:cs typeface="Segoe UI"/>
              </a:rPr>
              <a:t>computer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network,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Internet.</a:t>
            </a:r>
            <a:endParaRPr sz="2000" dirty="0">
              <a:latin typeface="Segoe UI"/>
              <a:cs typeface="Segoe UI"/>
            </a:endParaRPr>
          </a:p>
          <a:p>
            <a:pPr marL="983615" marR="5080" lvl="1" indent="-285750">
              <a:lnSpc>
                <a:spcPct val="150000"/>
              </a:lnSpc>
              <a:spcBef>
                <a:spcPts val="455"/>
              </a:spcBef>
              <a:buFont typeface="Wingdings"/>
              <a:buChar char=""/>
              <a:tabLst>
                <a:tab pos="984885" algn="l"/>
              </a:tabLst>
            </a:pPr>
            <a:r>
              <a:rPr sz="2000" b="1" spc="-10" dirty="0">
                <a:latin typeface="Segoe UI"/>
                <a:cs typeface="Segoe UI"/>
              </a:rPr>
              <a:t>Digitization</a:t>
            </a:r>
            <a:r>
              <a:rPr sz="2000" b="1" spc="-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encompasses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connection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75" dirty="0">
                <a:latin typeface="Segoe UI"/>
                <a:cs typeface="Segoe UI"/>
              </a:rPr>
              <a:t>―things‖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they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generate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and 	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business</a:t>
            </a:r>
            <a:r>
              <a:rPr sz="2000" b="1" spc="-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insights</a:t>
            </a:r>
            <a:r>
              <a:rPr sz="2000" b="1" spc="-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result.</a:t>
            </a:r>
            <a:endParaRPr sz="2000" dirty="0">
              <a:latin typeface="Segoe UI"/>
              <a:cs typeface="Segoe UI"/>
            </a:endParaRPr>
          </a:p>
          <a:p>
            <a:pPr marL="697865" marR="7620">
              <a:lnSpc>
                <a:spcPct val="150000"/>
              </a:lnSpc>
              <a:spcBef>
                <a:spcPts val="1095"/>
              </a:spcBef>
            </a:pPr>
            <a:r>
              <a:rPr sz="2000" b="1" dirty="0">
                <a:latin typeface="Segoe UI"/>
                <a:cs typeface="Segoe UI"/>
              </a:rPr>
              <a:t>Example:</a:t>
            </a:r>
            <a:r>
              <a:rPr sz="2000" b="1" spc="229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Wi-</a:t>
            </a:r>
            <a:r>
              <a:rPr sz="2000" b="1" dirty="0">
                <a:latin typeface="Segoe UI"/>
                <a:cs typeface="Segoe UI"/>
              </a:rPr>
              <a:t>Fi</a:t>
            </a:r>
            <a:r>
              <a:rPr sz="2000" b="1" spc="2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2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Malls</a:t>
            </a:r>
            <a:r>
              <a:rPr sz="2000" b="1" spc="2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detecting</a:t>
            </a:r>
            <a:r>
              <a:rPr sz="2000" b="1" spc="2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customers,</a:t>
            </a:r>
            <a:r>
              <a:rPr sz="2000" b="1" spc="2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displaying</a:t>
            </a:r>
            <a:r>
              <a:rPr sz="2000" b="1" spc="2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offers,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 </a:t>
            </a:r>
            <a:r>
              <a:rPr sz="2000" b="1" dirty="0">
                <a:latin typeface="Segoe UI"/>
                <a:cs typeface="Segoe UI"/>
              </a:rPr>
              <a:t>spends,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mall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segregated,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changes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location</a:t>
            </a:r>
            <a:r>
              <a:rPr sz="2000" b="1" spc="-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product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displays</a:t>
            </a:r>
            <a:r>
              <a:rPr sz="2000" b="1" spc="-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advertising.</a:t>
            </a:r>
            <a:endParaRPr sz="20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Segoe UI"/>
              <a:cs typeface="Segoe UI"/>
            </a:endParaRPr>
          </a:p>
          <a:p>
            <a:pPr marL="983615" lvl="1" indent="-285750">
              <a:lnSpc>
                <a:spcPct val="100000"/>
              </a:lnSpc>
              <a:buFont typeface="Wingdings"/>
              <a:buChar char=""/>
              <a:tabLst>
                <a:tab pos="983615" algn="l"/>
              </a:tabLst>
            </a:pPr>
            <a:r>
              <a:rPr sz="2000" b="1" spc="-10" dirty="0">
                <a:latin typeface="Segoe UI"/>
                <a:cs typeface="Segoe UI"/>
              </a:rPr>
              <a:t>Digitization:</a:t>
            </a:r>
            <a:r>
              <a:rPr sz="2000" b="1" spc="-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conversion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information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into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digital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format.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032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95" dirty="0"/>
              <a:t> </a:t>
            </a:r>
            <a:r>
              <a:rPr sz="3200" dirty="0"/>
              <a:t>3:</a:t>
            </a:r>
            <a:r>
              <a:rPr sz="3200" spc="-180" dirty="0"/>
              <a:t> </a:t>
            </a:r>
            <a:r>
              <a:rPr sz="3200" dirty="0"/>
              <a:t>Applications</a:t>
            </a:r>
            <a:r>
              <a:rPr sz="3200" spc="-130" dirty="0"/>
              <a:t> </a:t>
            </a:r>
            <a:r>
              <a:rPr sz="3200" dirty="0"/>
              <a:t>and</a:t>
            </a:r>
            <a:r>
              <a:rPr sz="3200" spc="-215" dirty="0"/>
              <a:t> </a:t>
            </a:r>
            <a:r>
              <a:rPr sz="3200" dirty="0"/>
              <a:t>Analytics</a:t>
            </a:r>
            <a:r>
              <a:rPr sz="3200" spc="-125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4330" y="1426845"/>
            <a:ext cx="11637645" cy="4641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egoe UI"/>
                <a:cs typeface="Segoe UI"/>
              </a:rPr>
              <a:t>IoT</a:t>
            </a:r>
            <a:r>
              <a:rPr sz="2400" spc="-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Data</a:t>
            </a:r>
            <a:r>
              <a:rPr sz="2400" spc="-9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Management</a:t>
            </a:r>
            <a:r>
              <a:rPr sz="2400" spc="-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Compute</a:t>
            </a:r>
            <a:r>
              <a:rPr sz="2400" spc="-114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Stack:</a:t>
            </a:r>
            <a:endParaRPr sz="2400" dirty="0">
              <a:latin typeface="Segoe UI"/>
              <a:cs typeface="Segoe UI"/>
            </a:endParaRPr>
          </a:p>
          <a:p>
            <a:pPr marL="527685" indent="-514984">
              <a:lnSpc>
                <a:spcPct val="100000"/>
              </a:lnSpc>
              <a:spcBef>
                <a:spcPts val="2795"/>
              </a:spcBef>
              <a:buAutoNum type="arabicPeriod" startAt="2"/>
              <a:tabLst>
                <a:tab pos="527685" algn="l"/>
              </a:tabLst>
            </a:pPr>
            <a:r>
              <a:rPr sz="2400" b="1" dirty="0">
                <a:latin typeface="Segoe UI"/>
                <a:cs typeface="Segoe UI"/>
              </a:rPr>
              <a:t>Conserving</a:t>
            </a:r>
            <a:r>
              <a:rPr sz="2400" b="1" spc="8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network </a:t>
            </a:r>
            <a:r>
              <a:rPr sz="2400" b="1" spc="-10" dirty="0">
                <a:latin typeface="Segoe UI"/>
                <a:cs typeface="Segoe UI"/>
              </a:rPr>
              <a:t>bandwidth:</a:t>
            </a:r>
            <a:endParaRPr sz="2400" b="1" dirty="0">
              <a:latin typeface="Segoe UI"/>
              <a:cs typeface="Segoe UI"/>
            </a:endParaRPr>
          </a:p>
          <a:p>
            <a:pPr marL="1155065" lvl="1" indent="-456565" algn="just">
              <a:lnSpc>
                <a:spcPct val="100000"/>
              </a:lnSpc>
              <a:spcBef>
                <a:spcPts val="2710"/>
              </a:spcBef>
              <a:buFont typeface="Wingdings"/>
              <a:buChar char=""/>
              <a:tabLst>
                <a:tab pos="1155065" algn="l"/>
              </a:tabLst>
            </a:pPr>
            <a:r>
              <a:rPr sz="2400" dirty="0">
                <a:latin typeface="Segoe UI"/>
                <a:cs typeface="Segoe UI"/>
              </a:rPr>
              <a:t>Offshore</a:t>
            </a:r>
            <a:r>
              <a:rPr sz="2400" spc="-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oil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rigs</a:t>
            </a:r>
            <a:r>
              <a:rPr sz="2400" spc="-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generate</a:t>
            </a:r>
            <a:r>
              <a:rPr sz="2400" spc="-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500</a:t>
            </a:r>
            <a:r>
              <a:rPr sz="2400" spc="-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GB</a:t>
            </a:r>
            <a:r>
              <a:rPr sz="2400" spc="-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data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weekly.</a:t>
            </a:r>
            <a:endParaRPr sz="2400" dirty="0">
              <a:latin typeface="Segoe UI"/>
              <a:cs typeface="Segoe UI"/>
            </a:endParaRPr>
          </a:p>
          <a:p>
            <a:pPr marL="1155065" lvl="1" indent="-456565" algn="just">
              <a:lnSpc>
                <a:spcPct val="100000"/>
              </a:lnSpc>
              <a:spcBef>
                <a:spcPts val="2700"/>
              </a:spcBef>
              <a:buFont typeface="Wingdings"/>
              <a:buChar char=""/>
              <a:tabLst>
                <a:tab pos="1155065" algn="l"/>
              </a:tabLst>
            </a:pPr>
            <a:r>
              <a:rPr sz="2400" dirty="0">
                <a:latin typeface="Segoe UI"/>
                <a:cs typeface="Segoe UI"/>
              </a:rPr>
              <a:t>Commercial</a:t>
            </a:r>
            <a:r>
              <a:rPr sz="2400" spc="-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jets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generate</a:t>
            </a:r>
            <a:r>
              <a:rPr sz="2400" spc="-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10</a:t>
            </a:r>
            <a:r>
              <a:rPr sz="2400" spc="-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TB</a:t>
            </a:r>
            <a:r>
              <a:rPr sz="2400" spc="-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for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every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30</a:t>
            </a:r>
            <a:r>
              <a:rPr sz="2400" spc="-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minutes</a:t>
            </a:r>
            <a:r>
              <a:rPr sz="2400" spc="-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7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flight.</a:t>
            </a:r>
            <a:endParaRPr sz="2400" dirty="0">
              <a:latin typeface="Segoe UI"/>
              <a:cs typeface="Segoe UI"/>
            </a:endParaRPr>
          </a:p>
          <a:p>
            <a:pPr marL="1154430" marR="5080" lvl="1" indent="-456565" algn="just">
              <a:lnSpc>
                <a:spcPct val="130000"/>
              </a:lnSpc>
              <a:spcBef>
                <a:spcPts val="1395"/>
              </a:spcBef>
              <a:buFont typeface="Wingdings"/>
              <a:buChar char=""/>
              <a:tabLst>
                <a:tab pos="1155700" algn="l"/>
              </a:tabLst>
            </a:pPr>
            <a:r>
              <a:rPr sz="2400" dirty="0">
                <a:latin typeface="Segoe UI"/>
                <a:cs typeface="Segoe UI"/>
              </a:rPr>
              <a:t>It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not</a:t>
            </a:r>
            <a:r>
              <a:rPr sz="2400" b="1" spc="2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practical</a:t>
            </a:r>
            <a:r>
              <a:rPr sz="2400" b="1" spc="254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2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transport</a:t>
            </a:r>
            <a:r>
              <a:rPr sz="2400" b="1" spc="2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vast</a:t>
            </a:r>
            <a:r>
              <a:rPr sz="2400" b="1" spc="2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amounts</a:t>
            </a:r>
            <a:r>
              <a:rPr sz="2400" b="1" spc="2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of</a:t>
            </a:r>
            <a:r>
              <a:rPr sz="2400" b="1" spc="2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data</a:t>
            </a:r>
            <a:r>
              <a:rPr sz="2400" spc="2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from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thousands 	</a:t>
            </a:r>
            <a:r>
              <a:rPr sz="2400" dirty="0">
                <a:latin typeface="Segoe UI"/>
                <a:cs typeface="Segoe UI"/>
              </a:rPr>
              <a:t>or</a:t>
            </a:r>
            <a:r>
              <a:rPr sz="2400" spc="5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hundreds</a:t>
            </a:r>
            <a:r>
              <a:rPr sz="2400" spc="5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5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thousands</a:t>
            </a:r>
            <a:r>
              <a:rPr sz="2400" spc="5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5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edge</a:t>
            </a:r>
            <a:r>
              <a:rPr sz="2400" spc="5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devices</a:t>
            </a:r>
            <a:r>
              <a:rPr sz="2400" spc="5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5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5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cloud.</a:t>
            </a:r>
            <a:r>
              <a:rPr sz="2400" spc="5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Nor</a:t>
            </a:r>
            <a:r>
              <a:rPr sz="2400" spc="5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59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it 	</a:t>
            </a:r>
            <a:r>
              <a:rPr sz="2400" dirty="0">
                <a:latin typeface="Segoe UI"/>
                <a:cs typeface="Segoe UI"/>
              </a:rPr>
              <a:t>necessary</a:t>
            </a:r>
            <a:r>
              <a:rPr sz="2400" spc="3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because</a:t>
            </a:r>
            <a:r>
              <a:rPr sz="2400" spc="3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many</a:t>
            </a:r>
            <a:r>
              <a:rPr sz="2400" spc="3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critical</a:t>
            </a:r>
            <a:r>
              <a:rPr sz="2400" spc="3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analyses</a:t>
            </a:r>
            <a:r>
              <a:rPr sz="2400" spc="3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</a:t>
            </a:r>
            <a:r>
              <a:rPr sz="2400" spc="3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not</a:t>
            </a:r>
            <a:r>
              <a:rPr sz="2400" spc="3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require</a:t>
            </a:r>
            <a:r>
              <a:rPr sz="2400" spc="34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cloud-</a:t>
            </a:r>
            <a:r>
              <a:rPr sz="2400" spc="-10" dirty="0">
                <a:latin typeface="Segoe UI"/>
                <a:cs typeface="Segoe UI"/>
              </a:rPr>
              <a:t>scale 	processing</a:t>
            </a:r>
            <a:r>
              <a:rPr sz="2400" spc="-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storage.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032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95" dirty="0"/>
              <a:t> </a:t>
            </a:r>
            <a:r>
              <a:rPr sz="3200" dirty="0"/>
              <a:t>3:</a:t>
            </a:r>
            <a:r>
              <a:rPr sz="3200" spc="-180" dirty="0"/>
              <a:t> </a:t>
            </a:r>
            <a:r>
              <a:rPr sz="3200" dirty="0"/>
              <a:t>Applications</a:t>
            </a:r>
            <a:r>
              <a:rPr sz="3200" spc="-130" dirty="0"/>
              <a:t> </a:t>
            </a:r>
            <a:r>
              <a:rPr sz="3200" dirty="0"/>
              <a:t>and</a:t>
            </a:r>
            <a:r>
              <a:rPr sz="3200" spc="-215" dirty="0"/>
              <a:t> </a:t>
            </a:r>
            <a:r>
              <a:rPr sz="3200" dirty="0"/>
              <a:t>Analytics</a:t>
            </a:r>
            <a:r>
              <a:rPr sz="3200" spc="-125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4330" y="1426845"/>
            <a:ext cx="11626850" cy="362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Management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Compute</a:t>
            </a:r>
            <a:r>
              <a:rPr sz="2000" spc="-114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Stack:</a:t>
            </a:r>
            <a:endParaRPr sz="2000" dirty="0">
              <a:latin typeface="Segoe UI"/>
              <a:cs typeface="Segoe UI"/>
            </a:endParaRPr>
          </a:p>
          <a:p>
            <a:pPr marL="398145" indent="-385445">
              <a:lnSpc>
                <a:spcPct val="100000"/>
              </a:lnSpc>
              <a:spcBef>
                <a:spcPts val="2795"/>
              </a:spcBef>
              <a:buAutoNum type="arabicPeriod" startAt="3"/>
              <a:tabLst>
                <a:tab pos="398145" algn="l"/>
              </a:tabLst>
            </a:pPr>
            <a:r>
              <a:rPr sz="2000" dirty="0">
                <a:latin typeface="Segoe UI"/>
                <a:cs typeface="Segoe UI"/>
              </a:rPr>
              <a:t>Increasing</a:t>
            </a:r>
            <a:r>
              <a:rPr sz="2000" spc="-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local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efficiency:</a:t>
            </a:r>
            <a:endParaRPr sz="2000" dirty="0">
              <a:latin typeface="Segoe UI"/>
              <a:cs typeface="Segoe UI"/>
            </a:endParaRPr>
          </a:p>
          <a:p>
            <a:pPr marL="698500" marR="5080" lvl="1" indent="-229870">
              <a:lnSpc>
                <a:spcPct val="130100"/>
              </a:lnSpc>
              <a:spcBef>
                <a:spcPts val="1400"/>
              </a:spcBef>
              <a:buSzPct val="92000"/>
              <a:buFont typeface="Wingdings"/>
              <a:buChar char=""/>
              <a:tabLst>
                <a:tab pos="698500" algn="l"/>
                <a:tab pos="713105" algn="l"/>
                <a:tab pos="2457450" algn="l"/>
                <a:tab pos="3251200" algn="l"/>
                <a:tab pos="4751070" algn="l"/>
                <a:tab pos="5650230" algn="l"/>
                <a:tab pos="6808470" algn="l"/>
                <a:tab pos="7214234" algn="l"/>
                <a:tab pos="8162290" algn="l"/>
                <a:tab pos="10084435" algn="l"/>
                <a:tab pos="10960735" algn="l"/>
              </a:tabLst>
            </a:pPr>
            <a:r>
              <a:rPr sz="2000" spc="-10" dirty="0">
                <a:latin typeface="Segoe UI"/>
                <a:cs typeface="Segoe UI"/>
              </a:rPr>
              <a:t>	Collecting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and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securing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data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across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50" dirty="0">
                <a:latin typeface="Segoe UI"/>
                <a:cs typeface="Segoe UI"/>
              </a:rPr>
              <a:t>a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wide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geographic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area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with </a:t>
            </a:r>
            <a:r>
              <a:rPr sz="2000" dirty="0">
                <a:latin typeface="Segoe UI"/>
                <a:cs typeface="Segoe UI"/>
              </a:rPr>
              <a:t>different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environmental</a:t>
            </a:r>
            <a:r>
              <a:rPr sz="2000" spc="-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conditions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may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not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useful.</a:t>
            </a:r>
            <a:endParaRPr sz="2000" dirty="0">
              <a:latin typeface="Segoe UI"/>
              <a:cs typeface="Segoe UI"/>
            </a:endParaRPr>
          </a:p>
          <a:p>
            <a:pPr marL="698500" marR="5080" lvl="1" indent="-229870">
              <a:lnSpc>
                <a:spcPct val="130000"/>
              </a:lnSpc>
              <a:spcBef>
                <a:spcPts val="1800"/>
              </a:spcBef>
              <a:buSzPct val="92000"/>
              <a:buFont typeface="Wingdings"/>
              <a:buChar char=""/>
              <a:tabLst>
                <a:tab pos="698500" algn="l"/>
                <a:tab pos="713105" algn="l"/>
                <a:tab pos="1407160" algn="l"/>
                <a:tab pos="3719195" algn="l"/>
                <a:tab pos="5423535" algn="l"/>
                <a:tab pos="5840730" algn="l"/>
                <a:tab pos="6536055" algn="l"/>
                <a:tab pos="7311390" algn="l"/>
                <a:tab pos="7973695" algn="l"/>
                <a:tab pos="9145270" algn="l"/>
                <a:tab pos="9453245" algn="l"/>
                <a:tab pos="10288905" algn="l"/>
              </a:tabLst>
            </a:pPr>
            <a:r>
              <a:rPr sz="2000" spc="-25" dirty="0">
                <a:latin typeface="Segoe UI"/>
                <a:cs typeface="Segoe UI"/>
              </a:rPr>
              <a:t>	The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environmental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conditions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in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one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area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will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trigger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50" dirty="0">
                <a:latin typeface="Segoe UI"/>
                <a:cs typeface="Segoe UI"/>
              </a:rPr>
              <a:t>a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local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response </a:t>
            </a:r>
            <a:r>
              <a:rPr sz="2000" spc="-10" dirty="0">
                <a:latin typeface="Segoe UI"/>
                <a:cs typeface="Segoe UI"/>
              </a:rPr>
              <a:t>independent</a:t>
            </a:r>
            <a:r>
              <a:rPr sz="2000" spc="-11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from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conditions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another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site</a:t>
            </a:r>
            <a:r>
              <a:rPr sz="2000" spc="-1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hundreds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miles</a:t>
            </a:r>
            <a:r>
              <a:rPr sz="2000" spc="-1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away.</a:t>
            </a:r>
            <a:endParaRPr sz="2000" dirty="0">
              <a:latin typeface="Segoe UI"/>
              <a:cs typeface="Segoe UI"/>
            </a:endParaRPr>
          </a:p>
          <a:p>
            <a:pPr marL="698500" marR="24130" lvl="1" indent="-229870">
              <a:lnSpc>
                <a:spcPct val="127899"/>
              </a:lnSpc>
              <a:spcBef>
                <a:spcPts val="1839"/>
              </a:spcBef>
              <a:buSzPct val="92000"/>
              <a:buFont typeface="Wingdings"/>
              <a:buChar char=""/>
              <a:tabLst>
                <a:tab pos="698500" algn="l"/>
                <a:tab pos="713105" algn="l"/>
              </a:tabLst>
            </a:pPr>
            <a:r>
              <a:rPr sz="2000" dirty="0">
                <a:latin typeface="Segoe UI"/>
                <a:cs typeface="Segoe UI"/>
              </a:rPr>
              <a:t>	Analyzing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both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areas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 the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same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cloud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system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may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not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necessary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pc="-25" dirty="0">
                <a:latin typeface="Segoe UI"/>
                <a:cs typeface="Segoe UI"/>
              </a:rPr>
              <a:t>for </a:t>
            </a:r>
            <a:r>
              <a:rPr dirty="0">
                <a:latin typeface="Segoe UI"/>
                <a:cs typeface="Segoe UI"/>
              </a:rPr>
              <a:t>immediate</a:t>
            </a:r>
            <a:r>
              <a:rPr spc="-85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efficiency</a:t>
            </a:r>
            <a:endParaRPr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6003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Fog</a:t>
            </a:r>
            <a:r>
              <a:rPr spc="-7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172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20113"/>
            <a:ext cx="1164145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Segoe UI"/>
                <a:cs typeface="Segoe UI"/>
              </a:rPr>
              <a:t>Fog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Computing:</a:t>
            </a:r>
            <a:endParaRPr sz="2200" dirty="0">
              <a:latin typeface="Segoe UI"/>
              <a:cs typeface="Segoe UI"/>
            </a:endParaRPr>
          </a:p>
          <a:p>
            <a:pPr marL="468630" marR="64769" indent="-456565" algn="just">
              <a:lnSpc>
                <a:spcPct val="130500"/>
              </a:lnSpc>
              <a:spcBef>
                <a:spcPts val="1789"/>
              </a:spcBef>
              <a:buFont typeface="Wingdings"/>
              <a:buChar char=""/>
              <a:tabLst>
                <a:tab pos="469900" algn="l"/>
              </a:tabLst>
            </a:pPr>
            <a:r>
              <a:rPr sz="2200" dirty="0">
                <a:latin typeface="Segoe UI"/>
                <a:cs typeface="Segoe UI"/>
              </a:rPr>
              <a:t>The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solution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1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challenges</a:t>
            </a:r>
            <a:r>
              <a:rPr sz="2200" spc="1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IoT</a:t>
            </a:r>
            <a:r>
              <a:rPr sz="2200" spc="1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1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distribute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data</a:t>
            </a:r>
            <a:r>
              <a:rPr sz="2200" spc="1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management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throughout 	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IoT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system,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as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close</a:t>
            </a:r>
            <a:r>
              <a:rPr sz="2200" spc="-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edge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IP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network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as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possible.</a:t>
            </a:r>
            <a:endParaRPr sz="2200" dirty="0">
              <a:latin typeface="Segoe UI"/>
              <a:cs typeface="Segoe UI"/>
            </a:endParaRPr>
          </a:p>
          <a:p>
            <a:pPr marL="469265" indent="-456565" algn="just">
              <a:lnSpc>
                <a:spcPct val="100000"/>
              </a:lnSpc>
              <a:spcBef>
                <a:spcPts val="2605"/>
              </a:spcBef>
              <a:buFont typeface="Wingdings"/>
              <a:buChar char=""/>
              <a:tabLst>
                <a:tab pos="469265" algn="l"/>
              </a:tabLst>
            </a:pP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best-</a:t>
            </a:r>
            <a:r>
              <a:rPr sz="2200" dirty="0">
                <a:latin typeface="Segoe UI"/>
                <a:cs typeface="Segoe UI"/>
              </a:rPr>
              <a:t>known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embodiment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edge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services in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IoT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fog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computing.</a:t>
            </a:r>
            <a:endParaRPr sz="2200" dirty="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2590"/>
              </a:spcBef>
              <a:buFont typeface="Wingdings"/>
              <a:buChar char=""/>
              <a:tabLst>
                <a:tab pos="469900" algn="l"/>
              </a:tabLst>
            </a:pPr>
            <a:r>
              <a:rPr sz="2200" b="1" dirty="0">
                <a:latin typeface="Segoe UI"/>
                <a:cs typeface="Segoe UI"/>
              </a:rPr>
              <a:t>Any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device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with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computing,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storage, and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network</a:t>
            </a:r>
            <a:r>
              <a:rPr sz="2200" b="1" spc="-1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connectivity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fog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node.</a:t>
            </a:r>
            <a:endParaRPr sz="2200" b="1" dirty="0">
              <a:latin typeface="Segoe UI"/>
              <a:cs typeface="Segoe UI"/>
            </a:endParaRPr>
          </a:p>
          <a:p>
            <a:pPr marL="468630" marR="5080" indent="-456565" algn="just">
              <a:lnSpc>
                <a:spcPct val="130000"/>
              </a:lnSpc>
              <a:spcBef>
                <a:spcPts val="1440"/>
              </a:spcBef>
              <a:buFont typeface="Wingdings"/>
              <a:buChar char=""/>
              <a:tabLst>
                <a:tab pos="469900" algn="l"/>
              </a:tabLst>
            </a:pPr>
            <a:r>
              <a:rPr sz="2200" dirty="0">
                <a:latin typeface="Segoe UI"/>
                <a:cs typeface="Segoe UI"/>
              </a:rPr>
              <a:t>Examples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include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industrial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controllers,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switches,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routers,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embedded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servers,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IoT 	</a:t>
            </a:r>
            <a:r>
              <a:rPr sz="2200" dirty="0">
                <a:latin typeface="Segoe UI"/>
                <a:cs typeface="Segoe UI"/>
              </a:rPr>
              <a:t>gateways.</a:t>
            </a:r>
            <a:r>
              <a:rPr sz="2200" spc="6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Analyzing</a:t>
            </a:r>
            <a:r>
              <a:rPr sz="2200" b="1" spc="6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IoT</a:t>
            </a:r>
            <a:r>
              <a:rPr sz="2200" b="1" spc="5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data</a:t>
            </a:r>
            <a:r>
              <a:rPr sz="2200" b="1" spc="6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close</a:t>
            </a:r>
            <a:r>
              <a:rPr sz="2200" b="1" spc="5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5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where</a:t>
            </a:r>
            <a:r>
              <a:rPr sz="2200" b="1" spc="6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it</a:t>
            </a:r>
            <a:r>
              <a:rPr sz="2200" b="1" spc="6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6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collected</a:t>
            </a:r>
            <a:r>
              <a:rPr sz="2200" b="1" spc="5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minimizes</a:t>
            </a:r>
            <a:r>
              <a:rPr sz="2200" b="1" spc="114" dirty="0">
                <a:latin typeface="Segoe UI"/>
                <a:cs typeface="Segoe UI"/>
              </a:rPr>
              <a:t>  </a:t>
            </a:r>
            <a:r>
              <a:rPr sz="2200" b="1" spc="-10" dirty="0">
                <a:latin typeface="Segoe UI"/>
                <a:cs typeface="Segoe UI"/>
              </a:rPr>
              <a:t>latency, 	</a:t>
            </a:r>
            <a:r>
              <a:rPr sz="2200" b="1" dirty="0">
                <a:latin typeface="Segoe UI"/>
                <a:cs typeface="Segoe UI"/>
              </a:rPr>
              <a:t>offloads</a:t>
            </a:r>
            <a:r>
              <a:rPr sz="2200" b="1" spc="4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gigabytes</a:t>
            </a:r>
            <a:r>
              <a:rPr sz="2200" b="1" spc="4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3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network</a:t>
            </a:r>
            <a:r>
              <a:rPr sz="2200" b="1" spc="4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traffic</a:t>
            </a:r>
            <a:r>
              <a:rPr sz="2200" b="1" spc="4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from</a:t>
            </a:r>
            <a:r>
              <a:rPr sz="2200" b="1" spc="4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4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core</a:t>
            </a:r>
            <a:r>
              <a:rPr sz="2200" b="1" spc="409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network,</a:t>
            </a:r>
            <a:r>
              <a:rPr sz="2200" b="1" spc="4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409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keeps</a:t>
            </a:r>
            <a:r>
              <a:rPr sz="2200" b="1" spc="39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sensitive 	</a:t>
            </a:r>
            <a:r>
              <a:rPr sz="2200" b="1" dirty="0">
                <a:latin typeface="Segoe UI"/>
                <a:cs typeface="Segoe UI"/>
              </a:rPr>
              <a:t>data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inside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local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network.</a:t>
            </a:r>
            <a:endParaRPr sz="2200" b="1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6003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Fog</a:t>
            </a:r>
            <a:r>
              <a:rPr spc="-7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173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96059"/>
            <a:ext cx="11645265" cy="4821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Segoe UI"/>
                <a:cs typeface="Segoe UI"/>
              </a:rPr>
              <a:t>Fog</a:t>
            </a:r>
            <a:r>
              <a:rPr sz="2900" spc="-85" dirty="0">
                <a:latin typeface="Segoe UI"/>
                <a:cs typeface="Segoe UI"/>
              </a:rPr>
              <a:t> </a:t>
            </a:r>
            <a:r>
              <a:rPr sz="2900" spc="-10" dirty="0">
                <a:latin typeface="Segoe UI"/>
                <a:cs typeface="Segoe UI"/>
              </a:rPr>
              <a:t>Computing:</a:t>
            </a:r>
            <a:endParaRPr sz="2900" dirty="0">
              <a:latin typeface="Segoe UI"/>
              <a:cs typeface="Segoe UI"/>
            </a:endParaRPr>
          </a:p>
          <a:p>
            <a:pPr marL="469900" marR="5080" indent="-457834" algn="just">
              <a:lnSpc>
                <a:spcPct val="150000"/>
              </a:lnSpc>
              <a:spcBef>
                <a:spcPts val="1150"/>
              </a:spcBef>
              <a:buFont typeface="Wingdings"/>
              <a:buChar char=""/>
              <a:tabLst>
                <a:tab pos="469900" algn="l"/>
              </a:tabLst>
            </a:pPr>
            <a:r>
              <a:rPr sz="2900" b="1" dirty="0">
                <a:latin typeface="Segoe UI"/>
                <a:cs typeface="Segoe UI"/>
              </a:rPr>
              <a:t>An</a:t>
            </a:r>
            <a:r>
              <a:rPr sz="2900" b="1" spc="425" dirty="0">
                <a:latin typeface="Segoe UI"/>
                <a:cs typeface="Segoe UI"/>
              </a:rPr>
              <a:t>  </a:t>
            </a:r>
            <a:r>
              <a:rPr sz="2900" b="1" dirty="0">
                <a:latin typeface="Segoe UI"/>
                <a:cs typeface="Segoe UI"/>
              </a:rPr>
              <a:t>advantage</a:t>
            </a:r>
            <a:r>
              <a:rPr sz="2900" b="1" spc="430" dirty="0">
                <a:latin typeface="Segoe UI"/>
                <a:cs typeface="Segoe UI"/>
              </a:rPr>
              <a:t>  </a:t>
            </a:r>
            <a:r>
              <a:rPr sz="2900" b="1" dirty="0">
                <a:latin typeface="Segoe UI"/>
                <a:cs typeface="Segoe UI"/>
              </a:rPr>
              <a:t>of</a:t>
            </a:r>
            <a:r>
              <a:rPr sz="2900" b="1" spc="415" dirty="0">
                <a:latin typeface="Segoe UI"/>
                <a:cs typeface="Segoe UI"/>
              </a:rPr>
              <a:t>  </a:t>
            </a:r>
            <a:r>
              <a:rPr sz="2900" b="1" dirty="0">
                <a:latin typeface="Segoe UI"/>
                <a:cs typeface="Segoe UI"/>
              </a:rPr>
              <a:t>structure</a:t>
            </a:r>
            <a:r>
              <a:rPr sz="2900" b="1" spc="430" dirty="0">
                <a:latin typeface="Segoe UI"/>
                <a:cs typeface="Segoe UI"/>
              </a:rPr>
              <a:t>  </a:t>
            </a:r>
            <a:r>
              <a:rPr sz="2900" b="1" dirty="0">
                <a:latin typeface="Segoe UI"/>
                <a:cs typeface="Segoe UI"/>
              </a:rPr>
              <a:t>is</a:t>
            </a:r>
            <a:r>
              <a:rPr sz="2900" b="1" spc="425" dirty="0">
                <a:latin typeface="Segoe UI"/>
                <a:cs typeface="Segoe UI"/>
              </a:rPr>
              <a:t>  </a:t>
            </a:r>
            <a:r>
              <a:rPr sz="2900" b="1" dirty="0">
                <a:latin typeface="Segoe UI"/>
                <a:cs typeface="Segoe UI"/>
              </a:rPr>
              <a:t>that</a:t>
            </a:r>
            <a:r>
              <a:rPr sz="2900" b="1" spc="425" dirty="0">
                <a:latin typeface="Segoe UI"/>
                <a:cs typeface="Segoe UI"/>
              </a:rPr>
              <a:t>  </a:t>
            </a:r>
            <a:r>
              <a:rPr sz="2900" b="1" dirty="0">
                <a:latin typeface="Segoe UI"/>
                <a:cs typeface="Segoe UI"/>
              </a:rPr>
              <a:t>the</a:t>
            </a:r>
            <a:r>
              <a:rPr sz="2900" b="1" spc="430" dirty="0">
                <a:latin typeface="Segoe UI"/>
                <a:cs typeface="Segoe UI"/>
              </a:rPr>
              <a:t>  </a:t>
            </a:r>
            <a:r>
              <a:rPr sz="2900" b="1" dirty="0">
                <a:latin typeface="Segoe UI"/>
                <a:cs typeface="Segoe UI"/>
              </a:rPr>
              <a:t>fog</a:t>
            </a:r>
            <a:r>
              <a:rPr sz="2900" b="1" spc="425" dirty="0">
                <a:latin typeface="Segoe UI"/>
                <a:cs typeface="Segoe UI"/>
              </a:rPr>
              <a:t>  </a:t>
            </a:r>
            <a:r>
              <a:rPr sz="2900" b="1" dirty="0">
                <a:latin typeface="Segoe UI"/>
                <a:cs typeface="Segoe UI"/>
              </a:rPr>
              <a:t>node</a:t>
            </a:r>
            <a:r>
              <a:rPr sz="2900" b="1" spc="425" dirty="0">
                <a:latin typeface="Segoe UI"/>
                <a:cs typeface="Segoe UI"/>
              </a:rPr>
              <a:t>  </a:t>
            </a:r>
            <a:r>
              <a:rPr sz="2900" b="1" spc="-10" dirty="0">
                <a:latin typeface="Segoe UI"/>
                <a:cs typeface="Segoe UI"/>
              </a:rPr>
              <a:t>allows </a:t>
            </a:r>
            <a:r>
              <a:rPr sz="2900" b="1" dirty="0">
                <a:latin typeface="Segoe UI"/>
                <a:cs typeface="Segoe UI"/>
              </a:rPr>
              <a:t>intelligence</a:t>
            </a:r>
            <a:r>
              <a:rPr sz="2900" b="1" spc="34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gathering</a:t>
            </a:r>
            <a:r>
              <a:rPr sz="2900" b="1" spc="35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(such</a:t>
            </a:r>
            <a:r>
              <a:rPr sz="2900" b="1" spc="35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as</a:t>
            </a:r>
            <a:r>
              <a:rPr sz="2900" b="1" spc="33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analytics)</a:t>
            </a:r>
            <a:r>
              <a:rPr sz="2900" b="1" spc="35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and</a:t>
            </a:r>
            <a:r>
              <a:rPr sz="2900" b="1" spc="35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control</a:t>
            </a:r>
            <a:r>
              <a:rPr sz="2900" b="1" spc="350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from</a:t>
            </a:r>
            <a:r>
              <a:rPr sz="2900" b="1" spc="350" dirty="0">
                <a:latin typeface="Segoe UI"/>
                <a:cs typeface="Segoe UI"/>
              </a:rPr>
              <a:t> </a:t>
            </a:r>
            <a:r>
              <a:rPr sz="2900" b="1" spc="-25" dirty="0">
                <a:latin typeface="Segoe UI"/>
                <a:cs typeface="Segoe UI"/>
              </a:rPr>
              <a:t>the </a:t>
            </a:r>
            <a:r>
              <a:rPr sz="2900" b="1" dirty="0">
                <a:latin typeface="Segoe UI"/>
                <a:cs typeface="Segoe UI"/>
              </a:rPr>
              <a:t>closest</a:t>
            </a:r>
            <a:r>
              <a:rPr sz="2900" b="1" spc="360" dirty="0">
                <a:latin typeface="Segoe UI"/>
                <a:cs typeface="Segoe UI"/>
              </a:rPr>
              <a:t>  </a:t>
            </a:r>
            <a:r>
              <a:rPr sz="2900" b="1" dirty="0">
                <a:latin typeface="Segoe UI"/>
                <a:cs typeface="Segoe UI"/>
              </a:rPr>
              <a:t>possible</a:t>
            </a:r>
            <a:r>
              <a:rPr sz="2900" b="1" spc="365" dirty="0">
                <a:latin typeface="Segoe UI"/>
                <a:cs typeface="Segoe UI"/>
              </a:rPr>
              <a:t>  </a:t>
            </a:r>
            <a:r>
              <a:rPr sz="2900" b="1" dirty="0">
                <a:latin typeface="Segoe UI"/>
                <a:cs typeface="Segoe UI"/>
              </a:rPr>
              <a:t>point,</a:t>
            </a:r>
            <a:r>
              <a:rPr sz="2900" b="1" spc="365" dirty="0">
                <a:latin typeface="Segoe UI"/>
                <a:cs typeface="Segoe UI"/>
              </a:rPr>
              <a:t>  </a:t>
            </a:r>
            <a:r>
              <a:rPr sz="2900" b="1" dirty="0">
                <a:latin typeface="Segoe UI"/>
                <a:cs typeface="Segoe UI"/>
              </a:rPr>
              <a:t>and</a:t>
            </a:r>
            <a:r>
              <a:rPr sz="2900" b="1" spc="355" dirty="0">
                <a:latin typeface="Segoe UI"/>
                <a:cs typeface="Segoe UI"/>
              </a:rPr>
              <a:t>  </a:t>
            </a:r>
            <a:r>
              <a:rPr sz="2900" b="1" dirty="0">
                <a:latin typeface="Segoe UI"/>
                <a:cs typeface="Segoe UI"/>
              </a:rPr>
              <a:t>in</a:t>
            </a:r>
            <a:r>
              <a:rPr sz="2900" b="1" spc="365" dirty="0">
                <a:latin typeface="Segoe UI"/>
                <a:cs typeface="Segoe UI"/>
              </a:rPr>
              <a:t>  </a:t>
            </a:r>
            <a:r>
              <a:rPr sz="2900" b="1" dirty="0">
                <a:latin typeface="Segoe UI"/>
                <a:cs typeface="Segoe UI"/>
              </a:rPr>
              <a:t>doing</a:t>
            </a:r>
            <a:r>
              <a:rPr sz="2900" b="1" spc="360" dirty="0">
                <a:latin typeface="Segoe UI"/>
                <a:cs typeface="Segoe UI"/>
              </a:rPr>
              <a:t>  </a:t>
            </a:r>
            <a:r>
              <a:rPr sz="2900" b="1" dirty="0">
                <a:latin typeface="Segoe UI"/>
                <a:cs typeface="Segoe UI"/>
              </a:rPr>
              <a:t>so,</a:t>
            </a:r>
            <a:r>
              <a:rPr sz="2900" b="1" spc="365" dirty="0">
                <a:latin typeface="Segoe UI"/>
                <a:cs typeface="Segoe UI"/>
              </a:rPr>
              <a:t>  </a:t>
            </a:r>
            <a:r>
              <a:rPr sz="2900" b="1" dirty="0">
                <a:latin typeface="Segoe UI"/>
                <a:cs typeface="Segoe UI"/>
              </a:rPr>
              <a:t>it</a:t>
            </a:r>
            <a:r>
              <a:rPr sz="2900" b="1" spc="360" dirty="0">
                <a:latin typeface="Segoe UI"/>
                <a:cs typeface="Segoe UI"/>
              </a:rPr>
              <a:t>  </a:t>
            </a:r>
            <a:r>
              <a:rPr sz="2900" b="1" dirty="0">
                <a:latin typeface="Segoe UI"/>
                <a:cs typeface="Segoe UI"/>
              </a:rPr>
              <a:t>allows</a:t>
            </a:r>
            <a:r>
              <a:rPr sz="2900" b="1" spc="355" dirty="0">
                <a:latin typeface="Segoe UI"/>
                <a:cs typeface="Segoe UI"/>
              </a:rPr>
              <a:t>  </a:t>
            </a:r>
            <a:r>
              <a:rPr sz="2900" b="1" spc="-10" dirty="0">
                <a:latin typeface="Segoe UI"/>
                <a:cs typeface="Segoe UI"/>
              </a:rPr>
              <a:t>better </a:t>
            </a:r>
            <a:r>
              <a:rPr sz="2900" b="1" dirty="0">
                <a:latin typeface="Segoe UI"/>
                <a:cs typeface="Segoe UI"/>
              </a:rPr>
              <a:t>performance</a:t>
            </a:r>
            <a:r>
              <a:rPr sz="2900" b="1" spc="-2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over</a:t>
            </a:r>
            <a:r>
              <a:rPr sz="2900" b="1" spc="-55" dirty="0">
                <a:latin typeface="Segoe UI"/>
                <a:cs typeface="Segoe UI"/>
              </a:rPr>
              <a:t> </a:t>
            </a:r>
            <a:r>
              <a:rPr sz="2900" b="1" dirty="0">
                <a:latin typeface="Segoe UI"/>
                <a:cs typeface="Segoe UI"/>
              </a:rPr>
              <a:t>constrained</a:t>
            </a:r>
            <a:r>
              <a:rPr sz="2900" b="1" spc="-85" dirty="0">
                <a:latin typeface="Segoe UI"/>
                <a:cs typeface="Segoe UI"/>
              </a:rPr>
              <a:t> </a:t>
            </a:r>
            <a:r>
              <a:rPr sz="2900" b="1" spc="-10" dirty="0">
                <a:latin typeface="Segoe UI"/>
                <a:cs typeface="Segoe UI"/>
              </a:rPr>
              <a:t>networks.</a:t>
            </a:r>
            <a:endParaRPr sz="2900" b="1" dirty="0">
              <a:latin typeface="Segoe UI"/>
              <a:cs typeface="Segoe UI"/>
            </a:endParaRPr>
          </a:p>
          <a:p>
            <a:pPr marL="468630" marR="6350" indent="-456565" algn="just">
              <a:lnSpc>
                <a:spcPct val="150000"/>
              </a:lnSpc>
              <a:spcBef>
                <a:spcPts val="1805"/>
              </a:spcBef>
              <a:buFont typeface="Wingdings"/>
              <a:buChar char=""/>
              <a:tabLst>
                <a:tab pos="469900" algn="l"/>
              </a:tabLst>
            </a:pPr>
            <a:r>
              <a:rPr sz="2900" dirty="0">
                <a:latin typeface="Segoe UI"/>
                <a:cs typeface="Segoe UI"/>
              </a:rPr>
              <a:t>This</a:t>
            </a:r>
            <a:r>
              <a:rPr sz="2900" spc="10" dirty="0">
                <a:latin typeface="Segoe UI"/>
                <a:cs typeface="Segoe UI"/>
              </a:rPr>
              <a:t>  </a:t>
            </a:r>
            <a:r>
              <a:rPr sz="2900" dirty="0">
                <a:latin typeface="Segoe UI"/>
                <a:cs typeface="Segoe UI"/>
              </a:rPr>
              <a:t>introduces</a:t>
            </a:r>
            <a:r>
              <a:rPr sz="2900" spc="5" dirty="0">
                <a:latin typeface="Segoe UI"/>
                <a:cs typeface="Segoe UI"/>
              </a:rPr>
              <a:t>  </a:t>
            </a:r>
            <a:r>
              <a:rPr sz="2900" dirty="0">
                <a:latin typeface="Segoe UI"/>
                <a:cs typeface="Segoe UI"/>
              </a:rPr>
              <a:t>a</a:t>
            </a:r>
            <a:r>
              <a:rPr sz="2900" spc="15" dirty="0">
                <a:latin typeface="Segoe UI"/>
                <a:cs typeface="Segoe UI"/>
              </a:rPr>
              <a:t>  </a:t>
            </a:r>
            <a:r>
              <a:rPr sz="2900" dirty="0">
                <a:latin typeface="Segoe UI"/>
                <a:cs typeface="Segoe UI"/>
              </a:rPr>
              <a:t>new</a:t>
            </a:r>
            <a:r>
              <a:rPr sz="2900" spc="5" dirty="0">
                <a:latin typeface="Segoe UI"/>
                <a:cs typeface="Segoe UI"/>
              </a:rPr>
              <a:t>  </a:t>
            </a:r>
            <a:r>
              <a:rPr sz="2900" dirty="0">
                <a:latin typeface="Segoe UI"/>
                <a:cs typeface="Segoe UI"/>
              </a:rPr>
              <a:t>layer</a:t>
            </a:r>
            <a:r>
              <a:rPr sz="2900" spc="15" dirty="0">
                <a:latin typeface="Segoe UI"/>
                <a:cs typeface="Segoe UI"/>
              </a:rPr>
              <a:t>  </a:t>
            </a:r>
            <a:r>
              <a:rPr sz="2900" dirty="0">
                <a:latin typeface="Segoe UI"/>
                <a:cs typeface="Segoe UI"/>
              </a:rPr>
              <a:t>to</a:t>
            </a:r>
            <a:r>
              <a:rPr sz="2900" spc="5" dirty="0">
                <a:latin typeface="Segoe UI"/>
                <a:cs typeface="Segoe UI"/>
              </a:rPr>
              <a:t>  </a:t>
            </a:r>
            <a:r>
              <a:rPr sz="2900" dirty="0">
                <a:latin typeface="Segoe UI"/>
                <a:cs typeface="Segoe UI"/>
              </a:rPr>
              <a:t>the</a:t>
            </a:r>
            <a:r>
              <a:rPr sz="2900" spc="5" dirty="0">
                <a:latin typeface="Segoe UI"/>
                <a:cs typeface="Segoe UI"/>
              </a:rPr>
              <a:t>  </a:t>
            </a:r>
            <a:r>
              <a:rPr sz="2900" dirty="0">
                <a:latin typeface="Segoe UI"/>
                <a:cs typeface="Segoe UI"/>
              </a:rPr>
              <a:t>traditional</a:t>
            </a:r>
            <a:r>
              <a:rPr sz="2900" spc="15" dirty="0">
                <a:latin typeface="Segoe UI"/>
                <a:cs typeface="Segoe UI"/>
              </a:rPr>
              <a:t>  </a:t>
            </a:r>
            <a:r>
              <a:rPr sz="2900" dirty="0">
                <a:latin typeface="Segoe UI"/>
                <a:cs typeface="Segoe UI"/>
              </a:rPr>
              <a:t>IT</a:t>
            </a:r>
            <a:r>
              <a:rPr sz="2900" spc="15" dirty="0">
                <a:latin typeface="Segoe UI"/>
                <a:cs typeface="Segoe UI"/>
              </a:rPr>
              <a:t>  </a:t>
            </a:r>
            <a:r>
              <a:rPr sz="2900" spc="-10" dirty="0">
                <a:latin typeface="Segoe UI"/>
                <a:cs typeface="Segoe UI"/>
              </a:rPr>
              <a:t>computing 	</a:t>
            </a:r>
            <a:r>
              <a:rPr sz="2900" dirty="0">
                <a:latin typeface="Segoe UI"/>
                <a:cs typeface="Segoe UI"/>
              </a:rPr>
              <a:t>model,</a:t>
            </a:r>
            <a:r>
              <a:rPr sz="2900" spc="-4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one</a:t>
            </a:r>
            <a:r>
              <a:rPr sz="2900" spc="-4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that</a:t>
            </a:r>
            <a:r>
              <a:rPr sz="2900" spc="-6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is</a:t>
            </a:r>
            <a:r>
              <a:rPr sz="2900" spc="-2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often</a:t>
            </a:r>
            <a:r>
              <a:rPr sz="2900" spc="-4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referred</a:t>
            </a:r>
            <a:r>
              <a:rPr sz="2900" spc="-7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to</a:t>
            </a:r>
            <a:r>
              <a:rPr sz="2900" spc="-3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as</a:t>
            </a:r>
            <a:r>
              <a:rPr sz="2900" spc="-35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the</a:t>
            </a:r>
            <a:r>
              <a:rPr sz="2900" spc="-40" dirty="0">
                <a:latin typeface="Segoe UI"/>
                <a:cs typeface="Segoe UI"/>
              </a:rPr>
              <a:t> </a:t>
            </a:r>
            <a:r>
              <a:rPr sz="2900" spc="-385" dirty="0">
                <a:latin typeface="Segoe UI"/>
                <a:cs typeface="Segoe UI"/>
              </a:rPr>
              <a:t>―fog</a:t>
            </a:r>
            <a:r>
              <a:rPr sz="2900" spc="-30" dirty="0">
                <a:latin typeface="Segoe UI"/>
                <a:cs typeface="Segoe UI"/>
              </a:rPr>
              <a:t> </a:t>
            </a:r>
            <a:r>
              <a:rPr sz="2900" spc="-20" dirty="0">
                <a:latin typeface="Segoe UI"/>
                <a:cs typeface="Segoe UI"/>
              </a:rPr>
              <a:t>layer.‖</a:t>
            </a:r>
            <a:endParaRPr sz="29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6003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Fog</a:t>
            </a:r>
            <a:r>
              <a:rPr spc="-7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330" y="1407922"/>
            <a:ext cx="291147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Segoe UI"/>
                <a:cs typeface="Segoe UI"/>
              </a:rPr>
              <a:t>Fog</a:t>
            </a:r>
            <a:r>
              <a:rPr sz="1600" b="1" spc="-6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Computing:</a:t>
            </a:r>
            <a:endParaRPr sz="1600" dirty="0">
              <a:latin typeface="Segoe UI"/>
              <a:cs typeface="Segoe UI"/>
            </a:endParaRPr>
          </a:p>
          <a:p>
            <a:pPr marL="12700" marR="5080" algn="just">
              <a:lnSpc>
                <a:spcPct val="130100"/>
              </a:lnSpc>
              <a:spcBef>
                <a:spcPts val="1535"/>
              </a:spcBef>
            </a:pPr>
            <a:r>
              <a:rPr sz="1600" b="1" dirty="0">
                <a:latin typeface="Segoe UI"/>
                <a:cs typeface="Segoe UI"/>
              </a:rPr>
              <a:t>Figure</a:t>
            </a:r>
            <a:r>
              <a:rPr sz="1600" b="1" spc="60" dirty="0">
                <a:latin typeface="Segoe UI"/>
                <a:cs typeface="Segoe UI"/>
              </a:rPr>
              <a:t>  </a:t>
            </a:r>
            <a:r>
              <a:rPr sz="1600" b="1" dirty="0">
                <a:latin typeface="Segoe UI"/>
                <a:cs typeface="Segoe UI"/>
              </a:rPr>
              <a:t>shows</a:t>
            </a:r>
            <a:r>
              <a:rPr sz="1600" b="1" spc="65" dirty="0">
                <a:latin typeface="Segoe UI"/>
                <a:cs typeface="Segoe UI"/>
              </a:rPr>
              <a:t>  </a:t>
            </a:r>
            <a:r>
              <a:rPr sz="1600" b="1" dirty="0">
                <a:latin typeface="Segoe UI"/>
                <a:cs typeface="Segoe UI"/>
              </a:rPr>
              <a:t>the</a:t>
            </a:r>
            <a:r>
              <a:rPr sz="1600" b="1" spc="85" dirty="0">
                <a:latin typeface="Segoe UI"/>
                <a:cs typeface="Segoe UI"/>
              </a:rPr>
              <a:t>  </a:t>
            </a:r>
            <a:r>
              <a:rPr sz="1600" b="1" spc="-10" dirty="0">
                <a:latin typeface="Segoe UI"/>
                <a:cs typeface="Segoe UI"/>
              </a:rPr>
              <a:t>placement </a:t>
            </a:r>
            <a:r>
              <a:rPr sz="1600" b="1" dirty="0">
                <a:latin typeface="Segoe UI"/>
                <a:cs typeface="Segoe UI"/>
              </a:rPr>
              <a:t>of</a:t>
            </a:r>
            <a:r>
              <a:rPr sz="1600" b="1" spc="45" dirty="0">
                <a:latin typeface="Segoe UI"/>
                <a:cs typeface="Segoe UI"/>
              </a:rPr>
              <a:t>  </a:t>
            </a:r>
            <a:r>
              <a:rPr sz="1600" b="1" dirty="0">
                <a:latin typeface="Segoe UI"/>
                <a:cs typeface="Segoe UI"/>
              </a:rPr>
              <a:t>the</a:t>
            </a:r>
            <a:r>
              <a:rPr sz="1600" b="1" spc="60" dirty="0">
                <a:latin typeface="Segoe UI"/>
                <a:cs typeface="Segoe UI"/>
              </a:rPr>
              <a:t>  </a:t>
            </a:r>
            <a:r>
              <a:rPr sz="1600" b="1" dirty="0">
                <a:latin typeface="Segoe UI"/>
                <a:cs typeface="Segoe UI"/>
              </a:rPr>
              <a:t>fog</a:t>
            </a:r>
            <a:r>
              <a:rPr sz="1600" b="1" spc="55" dirty="0">
                <a:latin typeface="Segoe UI"/>
                <a:cs typeface="Segoe UI"/>
              </a:rPr>
              <a:t>  </a:t>
            </a:r>
            <a:r>
              <a:rPr sz="1600" b="1" dirty="0">
                <a:latin typeface="Segoe UI"/>
                <a:cs typeface="Segoe UI"/>
              </a:rPr>
              <a:t>layer</a:t>
            </a:r>
            <a:r>
              <a:rPr sz="1600" b="1" spc="55" dirty="0">
                <a:latin typeface="Segoe UI"/>
                <a:cs typeface="Segoe UI"/>
              </a:rPr>
              <a:t>  </a:t>
            </a:r>
            <a:r>
              <a:rPr sz="1600" b="1" dirty="0">
                <a:latin typeface="Segoe UI"/>
                <a:cs typeface="Segoe UI"/>
              </a:rPr>
              <a:t>in</a:t>
            </a:r>
            <a:r>
              <a:rPr sz="1600" b="1" spc="60" dirty="0">
                <a:latin typeface="Segoe UI"/>
                <a:cs typeface="Segoe UI"/>
              </a:rPr>
              <a:t>  </a:t>
            </a:r>
            <a:r>
              <a:rPr sz="1600" b="1" dirty="0">
                <a:latin typeface="Segoe UI"/>
                <a:cs typeface="Segoe UI"/>
              </a:rPr>
              <a:t>the</a:t>
            </a:r>
            <a:r>
              <a:rPr sz="1600" b="1" spc="85" dirty="0">
                <a:latin typeface="Segoe UI"/>
                <a:cs typeface="Segoe UI"/>
              </a:rPr>
              <a:t>  </a:t>
            </a:r>
            <a:r>
              <a:rPr sz="1600" b="1" spc="-25" dirty="0">
                <a:latin typeface="Segoe UI"/>
                <a:cs typeface="Segoe UI"/>
              </a:rPr>
              <a:t>IoT </a:t>
            </a:r>
            <a:r>
              <a:rPr sz="1600" b="1" dirty="0">
                <a:latin typeface="Segoe UI"/>
                <a:cs typeface="Segoe UI"/>
              </a:rPr>
              <a:t>Data</a:t>
            </a:r>
            <a:r>
              <a:rPr sz="1600" b="1" spc="340" dirty="0">
                <a:latin typeface="Segoe UI"/>
                <a:cs typeface="Segoe UI"/>
              </a:rPr>
              <a:t>    </a:t>
            </a:r>
            <a:r>
              <a:rPr sz="1600" b="1" dirty="0">
                <a:latin typeface="Segoe UI"/>
                <a:cs typeface="Segoe UI"/>
              </a:rPr>
              <a:t>Management</a:t>
            </a:r>
            <a:r>
              <a:rPr sz="1600" b="1" spc="345" dirty="0">
                <a:latin typeface="Segoe UI"/>
                <a:cs typeface="Segoe UI"/>
              </a:rPr>
              <a:t>    </a:t>
            </a:r>
            <a:r>
              <a:rPr sz="1600" b="1" spc="-25" dirty="0">
                <a:latin typeface="Segoe UI"/>
                <a:cs typeface="Segoe UI"/>
              </a:rPr>
              <a:t>and </a:t>
            </a:r>
            <a:r>
              <a:rPr sz="1600" b="1" spc="-10" dirty="0">
                <a:latin typeface="Segoe UI"/>
                <a:cs typeface="Segoe UI"/>
              </a:rPr>
              <a:t>Compute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Stack.</a:t>
            </a:r>
            <a:endParaRPr sz="16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0915" y="1430985"/>
            <a:ext cx="7541259" cy="51786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174</a:t>
            </a:fld>
            <a:endParaRPr spc="-25" dirty="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6003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Fog</a:t>
            </a:r>
            <a:r>
              <a:rPr spc="-7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330" y="1426845"/>
            <a:ext cx="11534775" cy="458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Segoe UI"/>
                <a:cs typeface="Segoe UI"/>
              </a:rPr>
              <a:t>Fog</a:t>
            </a:r>
            <a:r>
              <a:rPr sz="2700" spc="-55" dirty="0">
                <a:latin typeface="Segoe UI"/>
                <a:cs typeface="Segoe UI"/>
              </a:rPr>
              <a:t> </a:t>
            </a:r>
            <a:r>
              <a:rPr sz="2700" spc="-10" dirty="0">
                <a:latin typeface="Segoe UI"/>
                <a:cs typeface="Segoe UI"/>
              </a:rPr>
              <a:t>Computing:</a:t>
            </a:r>
            <a:endParaRPr sz="2700" dirty="0">
              <a:latin typeface="Segoe UI"/>
              <a:cs typeface="Segoe UI"/>
            </a:endParaRPr>
          </a:p>
          <a:p>
            <a:pPr marL="469900" marR="5080" indent="-457834" algn="just">
              <a:lnSpc>
                <a:spcPct val="130000"/>
              </a:lnSpc>
              <a:spcBef>
                <a:spcPts val="1355"/>
              </a:spcBef>
              <a:buFont typeface="Wingdings"/>
              <a:buChar char=""/>
              <a:tabLst>
                <a:tab pos="469900" algn="l"/>
              </a:tabLst>
            </a:pPr>
            <a:r>
              <a:rPr sz="2700" dirty="0">
                <a:latin typeface="Segoe UI"/>
                <a:cs typeface="Segoe UI"/>
              </a:rPr>
              <a:t>In</a:t>
            </a:r>
            <a:r>
              <a:rPr sz="2700" spc="2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addition,</a:t>
            </a:r>
            <a:r>
              <a:rPr sz="2700" spc="3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having</a:t>
            </a:r>
            <a:r>
              <a:rPr sz="2700" spc="2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contextual</a:t>
            </a:r>
            <a:r>
              <a:rPr sz="2700" spc="2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awareness</a:t>
            </a:r>
            <a:r>
              <a:rPr sz="2700" spc="2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gives</a:t>
            </a:r>
            <a:r>
              <a:rPr sz="2700" spc="1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fog</a:t>
            </a:r>
            <a:r>
              <a:rPr sz="2700" spc="2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nodes</a:t>
            </a:r>
            <a:r>
              <a:rPr sz="2700" spc="2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the</a:t>
            </a:r>
            <a:r>
              <a:rPr sz="2700" spc="30" dirty="0">
                <a:latin typeface="Segoe UI"/>
                <a:cs typeface="Segoe UI"/>
              </a:rPr>
              <a:t> </a:t>
            </a:r>
            <a:r>
              <a:rPr sz="2700" spc="-10" dirty="0">
                <a:latin typeface="Segoe UI"/>
                <a:cs typeface="Segoe UI"/>
              </a:rPr>
              <a:t>ability </a:t>
            </a:r>
            <a:r>
              <a:rPr sz="2700" dirty="0">
                <a:latin typeface="Segoe UI"/>
                <a:cs typeface="Segoe UI"/>
              </a:rPr>
              <a:t>to</a:t>
            </a:r>
            <a:r>
              <a:rPr sz="2700" spc="4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react</a:t>
            </a:r>
            <a:r>
              <a:rPr sz="2700" spc="4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to</a:t>
            </a:r>
            <a:r>
              <a:rPr sz="2700" spc="4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events</a:t>
            </a:r>
            <a:r>
              <a:rPr sz="2700" spc="3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in</a:t>
            </a:r>
            <a:r>
              <a:rPr sz="2700" spc="3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the</a:t>
            </a:r>
            <a:r>
              <a:rPr sz="2700" spc="4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IoT</a:t>
            </a:r>
            <a:r>
              <a:rPr sz="2700" spc="4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network</a:t>
            </a:r>
            <a:r>
              <a:rPr sz="2700" spc="4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much</a:t>
            </a:r>
            <a:r>
              <a:rPr sz="2700" spc="5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more</a:t>
            </a:r>
            <a:r>
              <a:rPr sz="2700" spc="4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quickly</a:t>
            </a:r>
            <a:r>
              <a:rPr sz="2700" spc="4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than</a:t>
            </a:r>
            <a:r>
              <a:rPr sz="2700" spc="2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in</a:t>
            </a:r>
            <a:r>
              <a:rPr sz="2700" spc="35" dirty="0">
                <a:latin typeface="Segoe UI"/>
                <a:cs typeface="Segoe UI"/>
              </a:rPr>
              <a:t> </a:t>
            </a:r>
            <a:r>
              <a:rPr sz="2700" spc="-25" dirty="0">
                <a:latin typeface="Segoe UI"/>
                <a:cs typeface="Segoe UI"/>
              </a:rPr>
              <a:t>the </a:t>
            </a:r>
            <a:r>
              <a:rPr sz="2700" dirty="0">
                <a:latin typeface="Segoe UI"/>
                <a:cs typeface="Segoe UI"/>
              </a:rPr>
              <a:t>traditional</a:t>
            </a:r>
            <a:r>
              <a:rPr sz="2700" spc="60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IT</a:t>
            </a:r>
            <a:r>
              <a:rPr sz="2700" spc="75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compute</a:t>
            </a:r>
            <a:r>
              <a:rPr sz="2700" spc="70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model,</a:t>
            </a:r>
            <a:r>
              <a:rPr sz="2700" spc="75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which</a:t>
            </a:r>
            <a:r>
              <a:rPr sz="2700" spc="60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would</a:t>
            </a:r>
            <a:r>
              <a:rPr sz="2700" spc="70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likely</a:t>
            </a:r>
            <a:r>
              <a:rPr sz="2700" spc="70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incur</a:t>
            </a:r>
            <a:r>
              <a:rPr sz="2700" spc="70" dirty="0">
                <a:latin typeface="Segoe UI"/>
                <a:cs typeface="Segoe UI"/>
              </a:rPr>
              <a:t>  </a:t>
            </a:r>
            <a:r>
              <a:rPr sz="2700" spc="-10" dirty="0">
                <a:latin typeface="Segoe UI"/>
                <a:cs typeface="Segoe UI"/>
              </a:rPr>
              <a:t>greater </a:t>
            </a:r>
            <a:r>
              <a:rPr sz="2700" dirty="0">
                <a:latin typeface="Segoe UI"/>
                <a:cs typeface="Segoe UI"/>
              </a:rPr>
              <a:t>latency</a:t>
            </a:r>
            <a:r>
              <a:rPr sz="2700" spc="-13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and</a:t>
            </a:r>
            <a:r>
              <a:rPr sz="2700" spc="-7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have</a:t>
            </a:r>
            <a:r>
              <a:rPr sz="2700" spc="-6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slower</a:t>
            </a:r>
            <a:r>
              <a:rPr sz="2700" spc="-11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response</a:t>
            </a:r>
            <a:r>
              <a:rPr sz="2700" spc="-90" dirty="0">
                <a:latin typeface="Segoe UI"/>
                <a:cs typeface="Segoe UI"/>
              </a:rPr>
              <a:t> </a:t>
            </a:r>
            <a:r>
              <a:rPr sz="2700" spc="-10" dirty="0">
                <a:latin typeface="Segoe UI"/>
                <a:cs typeface="Segoe UI"/>
              </a:rPr>
              <a:t>times.</a:t>
            </a:r>
            <a:endParaRPr sz="2700" dirty="0">
              <a:latin typeface="Segoe UI"/>
              <a:cs typeface="Segoe UI"/>
            </a:endParaRPr>
          </a:p>
          <a:p>
            <a:pPr marL="469900" marR="5080" indent="-457834" algn="just">
              <a:lnSpc>
                <a:spcPct val="130000"/>
              </a:lnSpc>
              <a:spcBef>
                <a:spcPts val="1800"/>
              </a:spcBef>
              <a:buSzPct val="66666"/>
              <a:buFont typeface="Wingdings"/>
              <a:buChar char=""/>
              <a:tabLst>
                <a:tab pos="469900" algn="l"/>
                <a:tab pos="563880" algn="l"/>
              </a:tabLst>
            </a:pPr>
            <a:r>
              <a:rPr sz="2700" dirty="0">
                <a:latin typeface="Segoe UI"/>
                <a:cs typeface="Segoe UI"/>
              </a:rPr>
              <a:t>The</a:t>
            </a:r>
            <a:r>
              <a:rPr sz="2700" spc="225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fog</a:t>
            </a:r>
            <a:r>
              <a:rPr sz="2700" spc="229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layer</a:t>
            </a:r>
            <a:r>
              <a:rPr sz="2700" spc="225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thus</a:t>
            </a:r>
            <a:r>
              <a:rPr sz="2700" spc="225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provides</a:t>
            </a:r>
            <a:r>
              <a:rPr sz="2700" spc="229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a</a:t>
            </a:r>
            <a:r>
              <a:rPr sz="2700" spc="220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distributed</a:t>
            </a:r>
            <a:r>
              <a:rPr sz="2700" spc="225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edge</a:t>
            </a:r>
            <a:r>
              <a:rPr sz="2700" spc="235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control</a:t>
            </a:r>
            <a:r>
              <a:rPr sz="2700" spc="215" dirty="0">
                <a:latin typeface="Segoe UI"/>
                <a:cs typeface="Segoe UI"/>
              </a:rPr>
              <a:t>  </a:t>
            </a:r>
            <a:r>
              <a:rPr sz="2700" spc="-20" dirty="0">
                <a:latin typeface="Segoe UI"/>
                <a:cs typeface="Segoe UI"/>
              </a:rPr>
              <a:t>loop </a:t>
            </a:r>
            <a:r>
              <a:rPr sz="2700" dirty="0">
                <a:latin typeface="Segoe UI"/>
                <a:cs typeface="Segoe UI"/>
              </a:rPr>
              <a:t>capability,</a:t>
            </a:r>
            <a:r>
              <a:rPr sz="2700" spc="400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where</a:t>
            </a:r>
            <a:r>
              <a:rPr sz="2700" spc="409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devices</a:t>
            </a:r>
            <a:r>
              <a:rPr sz="2700" spc="409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can</a:t>
            </a:r>
            <a:r>
              <a:rPr sz="2700" spc="415" dirty="0">
                <a:latin typeface="Segoe UI"/>
                <a:cs typeface="Segoe UI"/>
              </a:rPr>
              <a:t>  </a:t>
            </a:r>
            <a:r>
              <a:rPr sz="2700" dirty="0">
                <a:latin typeface="Segoe UI"/>
                <a:cs typeface="Segoe UI"/>
              </a:rPr>
              <a:t>be</a:t>
            </a:r>
            <a:r>
              <a:rPr sz="2700" spc="415" dirty="0">
                <a:latin typeface="Segoe UI"/>
                <a:cs typeface="Segoe UI"/>
              </a:rPr>
              <a:t>  </a:t>
            </a:r>
            <a:r>
              <a:rPr sz="2700" b="1" dirty="0">
                <a:latin typeface="Segoe UI"/>
                <a:cs typeface="Segoe UI"/>
              </a:rPr>
              <a:t>monitored,</a:t>
            </a:r>
            <a:r>
              <a:rPr sz="2700" b="1" spc="415" dirty="0">
                <a:latin typeface="Segoe UI"/>
                <a:cs typeface="Segoe UI"/>
              </a:rPr>
              <a:t>  </a:t>
            </a:r>
            <a:r>
              <a:rPr sz="2700" b="1" dirty="0">
                <a:latin typeface="Segoe UI"/>
                <a:cs typeface="Segoe UI"/>
              </a:rPr>
              <a:t>controlled</a:t>
            </a:r>
            <a:r>
              <a:rPr sz="2700" dirty="0">
                <a:latin typeface="Segoe UI"/>
                <a:cs typeface="Segoe UI"/>
              </a:rPr>
              <a:t>,</a:t>
            </a:r>
            <a:r>
              <a:rPr sz="2700" spc="470" dirty="0">
                <a:latin typeface="Segoe UI"/>
                <a:cs typeface="Segoe UI"/>
              </a:rPr>
              <a:t>  </a:t>
            </a:r>
            <a:r>
              <a:rPr sz="2700" spc="-25" dirty="0">
                <a:latin typeface="Segoe UI"/>
                <a:cs typeface="Segoe UI"/>
              </a:rPr>
              <a:t>and </a:t>
            </a:r>
            <a:r>
              <a:rPr sz="2700" b="1" dirty="0">
                <a:latin typeface="Segoe UI"/>
                <a:cs typeface="Segoe UI"/>
              </a:rPr>
              <a:t>analyzed</a:t>
            </a:r>
            <a:r>
              <a:rPr sz="2700" b="1" spc="26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in</a:t>
            </a:r>
            <a:r>
              <a:rPr sz="2700" b="1" spc="3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real</a:t>
            </a:r>
            <a:r>
              <a:rPr sz="2700" b="1" spc="28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time</a:t>
            </a:r>
            <a:r>
              <a:rPr sz="2700" b="1" spc="28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without</a:t>
            </a:r>
            <a:r>
              <a:rPr sz="2700" b="1" spc="27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the</a:t>
            </a:r>
            <a:r>
              <a:rPr sz="2700" b="1" spc="30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need</a:t>
            </a:r>
            <a:r>
              <a:rPr sz="2700" b="1" spc="31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to</a:t>
            </a:r>
            <a:r>
              <a:rPr sz="2700" b="1" spc="30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wait</a:t>
            </a:r>
            <a:r>
              <a:rPr sz="2700" b="1" spc="28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for</a:t>
            </a:r>
            <a:r>
              <a:rPr sz="2700" b="1" spc="300" dirty="0">
                <a:latin typeface="Segoe UI"/>
                <a:cs typeface="Segoe UI"/>
              </a:rPr>
              <a:t> </a:t>
            </a:r>
            <a:r>
              <a:rPr sz="2700" b="1" spc="-10" dirty="0">
                <a:latin typeface="Segoe UI"/>
                <a:cs typeface="Segoe UI"/>
              </a:rPr>
              <a:t>communication</a:t>
            </a:r>
            <a:endParaRPr sz="2700" b="1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6165291"/>
            <a:ext cx="1015492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558915" algn="l"/>
              </a:tabLst>
            </a:pPr>
            <a:r>
              <a:rPr sz="2700" b="1" dirty="0">
                <a:latin typeface="Segoe UI"/>
                <a:cs typeface="Segoe UI"/>
              </a:rPr>
              <a:t>from</a:t>
            </a:r>
            <a:r>
              <a:rPr sz="2700" b="1" spc="-5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the</a:t>
            </a:r>
            <a:r>
              <a:rPr sz="2700" b="1" spc="-2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central</a:t>
            </a:r>
            <a:r>
              <a:rPr sz="2700" b="1" spc="-55" dirty="0">
                <a:latin typeface="Segoe UI"/>
                <a:cs typeface="Segoe UI"/>
              </a:rPr>
              <a:t> </a:t>
            </a:r>
            <a:r>
              <a:rPr sz="2700" b="1" dirty="0" smtClean="0">
                <a:latin typeface="Segoe UI"/>
                <a:cs typeface="Segoe UI"/>
              </a:rPr>
              <a:t>analytics</a:t>
            </a:r>
            <a:r>
              <a:rPr lang="en-IN" sz="2700" b="1" dirty="0" smtClean="0">
                <a:latin typeface="Segoe UI"/>
                <a:cs typeface="Segoe UI"/>
              </a:rPr>
              <a:t> and application</a:t>
            </a:r>
            <a:r>
              <a:rPr sz="1800" b="1" spc="-15" baseline="-20833" dirty="0" smtClean="0">
                <a:solidFill>
                  <a:srgbClr val="878787"/>
                </a:solidFill>
                <a:latin typeface="Segoe UI"/>
                <a:cs typeface="Segoe UI"/>
              </a:rPr>
              <a:t>.</a:t>
            </a:r>
            <a:r>
              <a:rPr sz="2700" b="1" dirty="0" smtClean="0">
                <a:latin typeface="Segoe UI"/>
                <a:cs typeface="Segoe UI"/>
              </a:rPr>
              <a:t>servers</a:t>
            </a:r>
            <a:r>
              <a:rPr sz="2700" b="1" spc="20" dirty="0" smtClean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in</a:t>
            </a:r>
            <a:r>
              <a:rPr sz="2700" b="1" spc="2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the</a:t>
            </a:r>
            <a:r>
              <a:rPr sz="2700" b="1" spc="25" dirty="0">
                <a:latin typeface="Segoe UI"/>
                <a:cs typeface="Segoe UI"/>
              </a:rPr>
              <a:t> </a:t>
            </a:r>
            <a:r>
              <a:rPr sz="2700" b="1" spc="-10" dirty="0">
                <a:latin typeface="Segoe UI"/>
                <a:cs typeface="Segoe UI"/>
              </a:rPr>
              <a:t>cloud.</a:t>
            </a:r>
            <a:endParaRPr sz="2700" b="1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3660" y="6427723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179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6003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Fog</a:t>
            </a:r>
            <a:r>
              <a:rPr spc="-7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330" y="1420113"/>
            <a:ext cx="11532235" cy="4420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Fog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Computing:</a:t>
            </a:r>
            <a:endParaRPr sz="2200" dirty="0">
              <a:latin typeface="Segoe UI"/>
              <a:cs typeface="Segoe UI"/>
            </a:endParaRPr>
          </a:p>
          <a:p>
            <a:pPr marL="468630" marR="15240" indent="-456565" algn="just">
              <a:lnSpc>
                <a:spcPct val="130500"/>
              </a:lnSpc>
              <a:spcBef>
                <a:spcPts val="1789"/>
              </a:spcBef>
              <a:buFont typeface="Wingdings"/>
              <a:buChar char=""/>
              <a:tabLst>
                <a:tab pos="469900" algn="l"/>
              </a:tabLst>
            </a:pPr>
            <a:r>
              <a:rPr sz="2200" b="1" dirty="0">
                <a:latin typeface="Segoe UI"/>
                <a:cs typeface="Segoe UI"/>
              </a:rPr>
              <a:t>For</a:t>
            </a:r>
            <a:r>
              <a:rPr sz="2200" b="1" spc="5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example,</a:t>
            </a:r>
            <a:r>
              <a:rPr sz="2200" b="1" spc="5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tire</a:t>
            </a:r>
            <a:r>
              <a:rPr sz="2200" b="1" spc="-3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pressure</a:t>
            </a:r>
            <a:r>
              <a:rPr sz="2200" b="1" spc="-3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sensors</a:t>
            </a:r>
            <a:r>
              <a:rPr sz="2200" b="1" spc="509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</a:t>
            </a:r>
            <a:r>
              <a:rPr sz="2200" b="1" spc="5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5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large</a:t>
            </a:r>
            <a:r>
              <a:rPr sz="2200" b="1" spc="5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truck</a:t>
            </a:r>
            <a:r>
              <a:rPr sz="2200" b="1" spc="5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5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</a:t>
            </a:r>
            <a:r>
              <a:rPr sz="2200" b="1" spc="525" dirty="0">
                <a:latin typeface="Segoe UI"/>
                <a:cs typeface="Segoe UI"/>
              </a:rPr>
              <a:t> </a:t>
            </a:r>
            <a:r>
              <a:rPr sz="2200" b="1" spc="-30" dirty="0">
                <a:latin typeface="Segoe UI"/>
                <a:cs typeface="Segoe UI"/>
              </a:rPr>
              <a:t>open-</a:t>
            </a:r>
            <a:r>
              <a:rPr sz="2200" b="1" dirty="0">
                <a:latin typeface="Segoe UI"/>
                <a:cs typeface="Segoe UI"/>
              </a:rPr>
              <a:t>pit</a:t>
            </a:r>
            <a:r>
              <a:rPr sz="2200" b="1" spc="-1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mine</a:t>
            </a:r>
            <a:r>
              <a:rPr sz="2200" b="1" spc="52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might 	continually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report</a:t>
            </a:r>
            <a:r>
              <a:rPr sz="2200" b="1" spc="-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measurements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all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day</a:t>
            </a:r>
            <a:r>
              <a:rPr sz="2200" b="1" spc="-10" dirty="0">
                <a:latin typeface="Segoe UI"/>
                <a:cs typeface="Segoe UI"/>
              </a:rPr>
              <a:t> long.</a:t>
            </a:r>
            <a:endParaRPr sz="2200" dirty="0">
              <a:latin typeface="Segoe UI"/>
              <a:cs typeface="Segoe UI"/>
            </a:endParaRPr>
          </a:p>
          <a:p>
            <a:pPr marL="469265" indent="-456565" algn="just">
              <a:lnSpc>
                <a:spcPct val="100000"/>
              </a:lnSpc>
              <a:spcBef>
                <a:spcPts val="2605"/>
              </a:spcBef>
              <a:buFont typeface="Wingdings"/>
              <a:buChar char=""/>
              <a:tabLst>
                <a:tab pos="469265" algn="l"/>
              </a:tabLst>
            </a:pPr>
            <a:r>
              <a:rPr sz="2200" b="1" dirty="0">
                <a:latin typeface="Segoe UI"/>
                <a:cs typeface="Segoe UI"/>
              </a:rPr>
              <a:t>There</a:t>
            </a:r>
            <a:r>
              <a:rPr sz="2200" b="1" spc="3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may</a:t>
            </a:r>
            <a:r>
              <a:rPr sz="2200" b="1" spc="3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</a:t>
            </a:r>
            <a:r>
              <a:rPr sz="2200" b="1" spc="3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only</a:t>
            </a:r>
            <a:r>
              <a:rPr sz="2200" b="1" spc="3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minor</a:t>
            </a:r>
            <a:r>
              <a:rPr sz="2200" b="1" spc="3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pressure</a:t>
            </a:r>
            <a:r>
              <a:rPr sz="2200" b="1" spc="4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changes</a:t>
            </a:r>
            <a:r>
              <a:rPr sz="2200" b="1" spc="3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that</a:t>
            </a:r>
            <a:r>
              <a:rPr sz="2200" b="1" spc="3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are</a:t>
            </a:r>
            <a:r>
              <a:rPr sz="2200" b="1" spc="3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well</a:t>
            </a:r>
            <a:r>
              <a:rPr sz="2200" b="1" spc="3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within</a:t>
            </a:r>
            <a:r>
              <a:rPr sz="2200" b="1" spc="3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tolerance</a:t>
            </a:r>
            <a:r>
              <a:rPr sz="2200" b="1" spc="459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limits,</a:t>
            </a:r>
            <a:endParaRPr sz="2200" dirty="0">
              <a:latin typeface="Segoe UI"/>
              <a:cs typeface="Segoe UI"/>
            </a:endParaRPr>
          </a:p>
          <a:p>
            <a:pPr marL="469900" algn="just">
              <a:lnSpc>
                <a:spcPct val="100000"/>
              </a:lnSpc>
              <a:spcBef>
                <a:spcPts val="790"/>
              </a:spcBef>
            </a:pPr>
            <a:r>
              <a:rPr sz="2200" b="1" dirty="0">
                <a:latin typeface="Segoe UI"/>
                <a:cs typeface="Segoe UI"/>
              </a:rPr>
              <a:t>making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continual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reporting to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cloud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unnecessary.</a:t>
            </a:r>
            <a:endParaRPr sz="2200" dirty="0">
              <a:latin typeface="Segoe UI"/>
              <a:cs typeface="Segoe UI"/>
            </a:endParaRPr>
          </a:p>
          <a:p>
            <a:pPr marL="468630" marR="5080" indent="-456565" algn="just">
              <a:lnSpc>
                <a:spcPct val="130100"/>
              </a:lnSpc>
              <a:spcBef>
                <a:spcPts val="1440"/>
              </a:spcBef>
              <a:buFont typeface="Wingdings"/>
              <a:buChar char=""/>
              <a:tabLst>
                <a:tab pos="469900" algn="l"/>
              </a:tabLst>
            </a:pPr>
            <a:r>
              <a:rPr sz="2200" b="1" dirty="0">
                <a:latin typeface="Segoe UI"/>
                <a:cs typeface="Segoe UI"/>
              </a:rPr>
              <a:t>With</a:t>
            </a:r>
            <a:r>
              <a:rPr sz="2200" b="1" spc="114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114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fog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node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truck,</a:t>
            </a:r>
            <a:r>
              <a:rPr sz="2200" b="1" spc="1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it</a:t>
            </a:r>
            <a:r>
              <a:rPr sz="2200" b="1" spc="114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possible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not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only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measure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1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pressure</a:t>
            </a:r>
            <a:r>
              <a:rPr sz="2200" b="1" spc="1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110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all 	</a:t>
            </a:r>
            <a:r>
              <a:rPr sz="2200" b="1" dirty="0">
                <a:latin typeface="Segoe UI"/>
                <a:cs typeface="Segoe UI"/>
              </a:rPr>
              <a:t>tires</a:t>
            </a:r>
            <a:r>
              <a:rPr sz="2200" b="1" spc="-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at  once  but</a:t>
            </a:r>
            <a:r>
              <a:rPr sz="2200" b="1" spc="-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also</a:t>
            </a:r>
            <a:r>
              <a:rPr sz="2200" b="1" spc="-1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combine</a:t>
            </a:r>
            <a:r>
              <a:rPr sz="2200" b="1" spc="-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this</a:t>
            </a:r>
            <a:r>
              <a:rPr sz="2200" b="1" spc="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data</a:t>
            </a:r>
            <a:r>
              <a:rPr sz="2200" b="1" spc="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with</a:t>
            </a:r>
            <a:r>
              <a:rPr sz="2200" b="1" spc="-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information</a:t>
            </a:r>
            <a:r>
              <a:rPr sz="2200" b="1" spc="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coming</a:t>
            </a:r>
            <a:r>
              <a:rPr sz="2200" b="1" spc="4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from</a:t>
            </a:r>
            <a:r>
              <a:rPr sz="2200" b="1" spc="50" dirty="0">
                <a:latin typeface="Segoe UI"/>
                <a:cs typeface="Segoe UI"/>
              </a:rPr>
              <a:t>  </a:t>
            </a:r>
            <a:r>
              <a:rPr sz="2200" b="1" spc="-10" dirty="0">
                <a:latin typeface="Segoe UI"/>
                <a:cs typeface="Segoe UI"/>
              </a:rPr>
              <a:t>other 	</a:t>
            </a:r>
            <a:r>
              <a:rPr sz="2200" b="1" dirty="0">
                <a:latin typeface="Segoe UI"/>
                <a:cs typeface="Segoe UI"/>
              </a:rPr>
              <a:t>sensors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engine,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hydraulics,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so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on.</a:t>
            </a:r>
            <a:endParaRPr sz="2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3660" y="6427723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180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6003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Fog</a:t>
            </a:r>
            <a:r>
              <a:rPr spc="-7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330" y="1458848"/>
            <a:ext cx="11522710" cy="451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Segoe UI"/>
                <a:cs typeface="Segoe UI"/>
              </a:rPr>
              <a:t>Fog</a:t>
            </a:r>
            <a:r>
              <a:rPr sz="2700" spc="-55" dirty="0">
                <a:latin typeface="Segoe UI"/>
                <a:cs typeface="Segoe UI"/>
              </a:rPr>
              <a:t> </a:t>
            </a:r>
            <a:r>
              <a:rPr sz="2700" spc="-10" dirty="0">
                <a:latin typeface="Segoe UI"/>
                <a:cs typeface="Segoe UI"/>
              </a:rPr>
              <a:t>Computing:</a:t>
            </a:r>
            <a:endParaRPr sz="2700" dirty="0">
              <a:latin typeface="Segoe UI"/>
              <a:cs typeface="Segoe UI"/>
            </a:endParaRPr>
          </a:p>
          <a:p>
            <a:pPr marL="469900" marR="22225" indent="-457834">
              <a:lnSpc>
                <a:spcPct val="140000"/>
              </a:lnSpc>
              <a:spcBef>
                <a:spcPts val="1285"/>
              </a:spcBef>
              <a:buFont typeface="Wingdings"/>
              <a:buChar char=""/>
              <a:tabLst>
                <a:tab pos="469900" algn="l"/>
              </a:tabLst>
            </a:pPr>
            <a:r>
              <a:rPr sz="2700" b="1" dirty="0">
                <a:latin typeface="Segoe UI"/>
                <a:cs typeface="Segoe UI"/>
              </a:rPr>
              <a:t>IoT</a:t>
            </a:r>
            <a:r>
              <a:rPr sz="2700" b="1" spc="204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fog</a:t>
            </a:r>
            <a:r>
              <a:rPr sz="2700" b="1" spc="21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computing</a:t>
            </a:r>
            <a:r>
              <a:rPr sz="2700" b="1" spc="19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enables</a:t>
            </a:r>
            <a:r>
              <a:rPr sz="2700" b="1" spc="19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data</a:t>
            </a:r>
            <a:r>
              <a:rPr sz="2700" b="1" spc="19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to</a:t>
            </a:r>
            <a:r>
              <a:rPr sz="2700" b="1" spc="2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be</a:t>
            </a:r>
            <a:r>
              <a:rPr sz="2700" b="1" spc="22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preprocessed</a:t>
            </a:r>
            <a:r>
              <a:rPr sz="2700" b="1" spc="2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and</a:t>
            </a:r>
            <a:r>
              <a:rPr sz="2700" b="1" spc="210" dirty="0">
                <a:latin typeface="Segoe UI"/>
                <a:cs typeface="Segoe UI"/>
              </a:rPr>
              <a:t> </a:t>
            </a:r>
            <a:r>
              <a:rPr sz="2700" b="1" spc="-10" dirty="0">
                <a:latin typeface="Segoe UI"/>
                <a:cs typeface="Segoe UI"/>
              </a:rPr>
              <a:t>correlated </a:t>
            </a:r>
            <a:r>
              <a:rPr sz="2700" b="1" dirty="0">
                <a:latin typeface="Segoe UI"/>
                <a:cs typeface="Segoe UI"/>
              </a:rPr>
              <a:t>with</a:t>
            </a:r>
            <a:r>
              <a:rPr sz="2700" b="1" spc="-9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other</a:t>
            </a:r>
            <a:r>
              <a:rPr sz="2700" b="1" spc="-7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inputs</a:t>
            </a:r>
            <a:r>
              <a:rPr sz="2700" b="1" spc="-7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to</a:t>
            </a:r>
            <a:r>
              <a:rPr sz="2700" b="1" spc="-11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produce</a:t>
            </a:r>
            <a:r>
              <a:rPr sz="2700" b="1" spc="-70" dirty="0">
                <a:latin typeface="Segoe UI"/>
                <a:cs typeface="Segoe UI"/>
              </a:rPr>
              <a:t> </a:t>
            </a:r>
            <a:r>
              <a:rPr sz="2700" b="1" spc="-10" dirty="0">
                <a:latin typeface="Segoe UI"/>
                <a:cs typeface="Segoe UI"/>
              </a:rPr>
              <a:t>relevant</a:t>
            </a:r>
            <a:r>
              <a:rPr sz="2700" b="1" spc="-80" dirty="0">
                <a:latin typeface="Segoe UI"/>
                <a:cs typeface="Segoe UI"/>
              </a:rPr>
              <a:t> </a:t>
            </a:r>
            <a:r>
              <a:rPr sz="2700" b="1" spc="-10" dirty="0">
                <a:latin typeface="Segoe UI"/>
                <a:cs typeface="Segoe UI"/>
              </a:rPr>
              <a:t>information.</a:t>
            </a:r>
            <a:endParaRPr sz="2700" b="1" dirty="0">
              <a:latin typeface="Segoe UI"/>
              <a:cs typeface="Segoe UI"/>
            </a:endParaRPr>
          </a:p>
          <a:p>
            <a:pPr marL="469900" marR="5080" indent="-457834">
              <a:lnSpc>
                <a:spcPct val="140000"/>
              </a:lnSpc>
              <a:spcBef>
                <a:spcPts val="1805"/>
              </a:spcBef>
              <a:buFont typeface="Wingdings"/>
              <a:buChar char=""/>
              <a:tabLst>
                <a:tab pos="469900" algn="l"/>
                <a:tab pos="1271270" algn="l"/>
                <a:tab pos="2134235" algn="l"/>
                <a:tab pos="2838450" algn="l"/>
                <a:tab pos="3719195" algn="l"/>
                <a:tab pos="4267835" algn="l"/>
                <a:tab pos="5170170" algn="l"/>
                <a:tab pos="5652135" algn="l"/>
                <a:tab pos="7366634" algn="l"/>
                <a:tab pos="9189720" algn="l"/>
                <a:tab pos="11111865" algn="l"/>
              </a:tabLst>
            </a:pPr>
            <a:r>
              <a:rPr sz="2700" spc="-20" dirty="0">
                <a:latin typeface="Segoe UI"/>
                <a:cs typeface="Segoe UI"/>
              </a:rPr>
              <a:t>This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0" dirty="0">
                <a:latin typeface="Segoe UI"/>
                <a:cs typeface="Segoe UI"/>
              </a:rPr>
              <a:t>data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5" dirty="0">
                <a:latin typeface="Segoe UI"/>
                <a:cs typeface="Segoe UI"/>
              </a:rPr>
              <a:t>can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0" dirty="0">
                <a:latin typeface="Segoe UI"/>
                <a:cs typeface="Segoe UI"/>
              </a:rPr>
              <a:t>then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5" dirty="0">
                <a:latin typeface="Segoe UI"/>
                <a:cs typeface="Segoe UI"/>
              </a:rPr>
              <a:t>be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0" dirty="0">
                <a:latin typeface="Segoe UI"/>
                <a:cs typeface="Segoe UI"/>
              </a:rPr>
              <a:t>used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5" dirty="0">
                <a:latin typeface="Segoe UI"/>
                <a:cs typeface="Segoe UI"/>
              </a:rPr>
              <a:t>as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real-time,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actionable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knowledge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5" dirty="0">
                <a:latin typeface="Segoe UI"/>
                <a:cs typeface="Segoe UI"/>
              </a:rPr>
              <a:t>by </a:t>
            </a:r>
            <a:r>
              <a:rPr sz="2700" dirty="0">
                <a:latin typeface="Segoe UI"/>
                <a:cs typeface="Segoe UI"/>
              </a:rPr>
              <a:t>IoT-enabled</a:t>
            </a:r>
            <a:r>
              <a:rPr sz="2700" spc="-85" dirty="0">
                <a:latin typeface="Segoe UI"/>
                <a:cs typeface="Segoe UI"/>
              </a:rPr>
              <a:t> </a:t>
            </a:r>
            <a:r>
              <a:rPr sz="2700" spc="-10" dirty="0">
                <a:latin typeface="Segoe UI"/>
                <a:cs typeface="Segoe UI"/>
              </a:rPr>
              <a:t>applications.</a:t>
            </a:r>
            <a:endParaRPr sz="2700" dirty="0">
              <a:latin typeface="Segoe UI"/>
              <a:cs typeface="Segoe UI"/>
            </a:endParaRPr>
          </a:p>
          <a:p>
            <a:pPr marL="469900" marR="5080" indent="-457834">
              <a:lnSpc>
                <a:spcPct val="140000"/>
              </a:lnSpc>
              <a:spcBef>
                <a:spcPts val="1800"/>
              </a:spcBef>
              <a:buFont typeface="Wingdings"/>
              <a:buChar char=""/>
              <a:tabLst>
                <a:tab pos="469900" algn="l"/>
                <a:tab pos="984885" algn="l"/>
                <a:tab pos="2501265" algn="l"/>
                <a:tab pos="4100195" algn="l"/>
                <a:tab pos="4881880" algn="l"/>
                <a:tab pos="6333490" algn="l"/>
                <a:tab pos="6991350" algn="l"/>
                <a:tab pos="7696200" algn="l"/>
                <a:tab pos="9192895" algn="l"/>
                <a:tab pos="9707880" algn="l"/>
              </a:tabLst>
            </a:pPr>
            <a:r>
              <a:rPr sz="2700" dirty="0">
                <a:latin typeface="Segoe UI"/>
                <a:cs typeface="Segoe UI"/>
              </a:rPr>
              <a:t>Longer</a:t>
            </a:r>
            <a:r>
              <a:rPr sz="2700" spc="13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term,</a:t>
            </a:r>
            <a:r>
              <a:rPr sz="2700" spc="16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this</a:t>
            </a:r>
            <a:r>
              <a:rPr sz="2700" spc="12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data</a:t>
            </a:r>
            <a:r>
              <a:rPr sz="2700" spc="14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can</a:t>
            </a:r>
            <a:r>
              <a:rPr sz="2700" spc="17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be</a:t>
            </a:r>
            <a:r>
              <a:rPr sz="2700" spc="15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used</a:t>
            </a:r>
            <a:r>
              <a:rPr sz="2700" spc="17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to</a:t>
            </a:r>
            <a:r>
              <a:rPr sz="2700" spc="14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gain</a:t>
            </a:r>
            <a:r>
              <a:rPr sz="2700" spc="15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a</a:t>
            </a:r>
            <a:r>
              <a:rPr sz="2700" spc="16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deeper</a:t>
            </a:r>
            <a:r>
              <a:rPr sz="2700" spc="145" dirty="0">
                <a:latin typeface="Segoe UI"/>
                <a:cs typeface="Segoe UI"/>
              </a:rPr>
              <a:t> </a:t>
            </a:r>
            <a:r>
              <a:rPr sz="2700" spc="-10" dirty="0">
                <a:latin typeface="Segoe UI"/>
                <a:cs typeface="Segoe UI"/>
              </a:rPr>
              <a:t>understanding </a:t>
            </a:r>
            <a:r>
              <a:rPr sz="2700" spc="-25" dirty="0" smtClean="0">
                <a:latin typeface="Segoe UI"/>
                <a:cs typeface="Segoe UI"/>
              </a:rPr>
              <a:t>of</a:t>
            </a:r>
            <a:r>
              <a:rPr lang="en-IN" sz="2700" dirty="0">
                <a:latin typeface="Segoe UI"/>
                <a:cs typeface="Segoe UI"/>
              </a:rPr>
              <a:t> </a:t>
            </a:r>
            <a:r>
              <a:rPr sz="2700" spc="-10" dirty="0" smtClean="0">
                <a:latin typeface="Segoe UI"/>
                <a:cs typeface="Segoe UI"/>
              </a:rPr>
              <a:t>network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behavior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5" dirty="0">
                <a:latin typeface="Segoe UI"/>
                <a:cs typeface="Segoe UI"/>
              </a:rPr>
              <a:t>and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systems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5" dirty="0">
                <a:latin typeface="Segoe UI"/>
                <a:cs typeface="Segoe UI"/>
              </a:rPr>
              <a:t>for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5" dirty="0">
                <a:latin typeface="Segoe UI"/>
                <a:cs typeface="Segoe UI"/>
              </a:rPr>
              <a:t>the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purpose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25" dirty="0">
                <a:latin typeface="Segoe UI"/>
                <a:cs typeface="Segoe UI"/>
              </a:rPr>
              <a:t>of</a:t>
            </a:r>
            <a:r>
              <a:rPr sz="2700" dirty="0">
                <a:latin typeface="Segoe UI"/>
                <a:cs typeface="Segoe UI"/>
              </a:rPr>
              <a:t>	</a:t>
            </a:r>
            <a:r>
              <a:rPr sz="2700" spc="-10" dirty="0">
                <a:latin typeface="Segoe UI"/>
                <a:cs typeface="Segoe UI"/>
              </a:rPr>
              <a:t>developing</a:t>
            </a:r>
            <a:endParaRPr sz="27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740" y="6179007"/>
            <a:ext cx="863346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latin typeface="Segoe UI"/>
                <a:cs typeface="Segoe UI"/>
              </a:rPr>
              <a:t>proactive</a:t>
            </a:r>
            <a:r>
              <a:rPr sz="2700" spc="-12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policies,</a:t>
            </a:r>
            <a:r>
              <a:rPr sz="2700" spc="-105" dirty="0">
                <a:latin typeface="Segoe UI"/>
                <a:cs typeface="Segoe UI"/>
              </a:rPr>
              <a:t> </a:t>
            </a:r>
            <a:r>
              <a:rPr sz="2700" spc="-10" dirty="0" smtClean="0">
                <a:latin typeface="Segoe UI"/>
                <a:cs typeface="Segoe UI"/>
              </a:rPr>
              <a:t>p</a:t>
            </a:r>
            <a:r>
              <a:rPr sz="2700" spc="-15" dirty="0" smtClean="0">
                <a:latin typeface="Segoe UI"/>
                <a:cs typeface="Segoe UI"/>
              </a:rPr>
              <a:t>ro</a:t>
            </a:r>
            <a:r>
              <a:rPr sz="2700" spc="-25" dirty="0" smtClean="0">
                <a:latin typeface="Segoe UI"/>
                <a:cs typeface="Segoe UI"/>
              </a:rPr>
              <a:t>c</a:t>
            </a:r>
            <a:r>
              <a:rPr sz="2700" dirty="0" smtClean="0">
                <a:latin typeface="Segoe UI"/>
                <a:cs typeface="Segoe UI"/>
              </a:rPr>
              <a:t>e</a:t>
            </a:r>
            <a:r>
              <a:rPr sz="2700" spc="-15" dirty="0" smtClean="0">
                <a:latin typeface="Segoe UI"/>
                <a:cs typeface="Segoe UI"/>
              </a:rPr>
              <a:t>sses</a:t>
            </a:r>
            <a:r>
              <a:rPr lang="en-IN" sz="2700" spc="-15" dirty="0" smtClean="0">
                <a:latin typeface="Segoe UI"/>
                <a:cs typeface="Segoe UI"/>
              </a:rPr>
              <a:t> and the responses </a:t>
            </a:r>
            <a:r>
              <a:rPr sz="2700" spc="-15" dirty="0" smtClean="0">
                <a:latin typeface="Segoe UI"/>
                <a:cs typeface="Segoe UI"/>
              </a:rPr>
              <a:t>.</a:t>
            </a:r>
            <a:endParaRPr sz="27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3660" y="6427723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181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6003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Fog</a:t>
            </a:r>
            <a:r>
              <a:rPr spc="-7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330" y="1407922"/>
            <a:ext cx="11495405" cy="515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Segoe UI"/>
                <a:cs typeface="Segoe UI"/>
              </a:rPr>
              <a:t>Fog</a:t>
            </a:r>
            <a:r>
              <a:rPr sz="1600" b="1" spc="-6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Computing:</a:t>
            </a:r>
            <a:endParaRPr sz="16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1600" b="1" dirty="0">
                <a:latin typeface="Segoe UI"/>
                <a:cs typeface="Segoe UI"/>
              </a:rPr>
              <a:t>The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defining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characteristic</a:t>
            </a:r>
            <a:r>
              <a:rPr sz="1600" b="1" spc="-9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of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fog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computing</a:t>
            </a:r>
            <a:r>
              <a:rPr sz="1600" b="1" spc="-9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are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as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follows:</a:t>
            </a:r>
            <a:endParaRPr sz="1600" dirty="0">
              <a:latin typeface="Segoe UI"/>
              <a:cs typeface="Segoe UI"/>
            </a:endParaRPr>
          </a:p>
          <a:p>
            <a:pPr marL="239395" indent="-226695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239395" algn="l"/>
              </a:tabLst>
            </a:pPr>
            <a:r>
              <a:rPr sz="1600" b="1" spc="-10" dirty="0">
                <a:latin typeface="Segoe UI"/>
                <a:cs typeface="Segoe UI"/>
              </a:rPr>
              <a:t>Contextual location</a:t>
            </a:r>
            <a:r>
              <a:rPr sz="1600" b="1" spc="-10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awareness</a:t>
            </a:r>
            <a:r>
              <a:rPr sz="1600" b="1" spc="-7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and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low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latency:</a:t>
            </a:r>
            <a:endParaRPr sz="16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1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500" b="1" dirty="0">
                <a:latin typeface="Segoe UI"/>
                <a:cs typeface="Segoe UI"/>
              </a:rPr>
              <a:t>The</a:t>
            </a:r>
            <a:r>
              <a:rPr sz="1500" b="1" spc="-3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fog</a:t>
            </a:r>
            <a:r>
              <a:rPr sz="1500" b="1" spc="-5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node</a:t>
            </a:r>
            <a:r>
              <a:rPr sz="1500" b="1" spc="-3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sits</a:t>
            </a:r>
            <a:r>
              <a:rPr sz="1500" b="1" spc="-3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as close</a:t>
            </a:r>
            <a:r>
              <a:rPr sz="1500" b="1" spc="-4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to</a:t>
            </a:r>
            <a:r>
              <a:rPr sz="1500" b="1" spc="-4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the</a:t>
            </a:r>
            <a:r>
              <a:rPr sz="1500" b="1" spc="-3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IoT</a:t>
            </a:r>
            <a:r>
              <a:rPr sz="1500" b="1" spc="-3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endpoint</a:t>
            </a:r>
            <a:r>
              <a:rPr sz="1500" b="1" spc="-5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as</a:t>
            </a:r>
            <a:r>
              <a:rPr sz="1500" b="1" spc="-10" dirty="0">
                <a:latin typeface="Segoe UI"/>
                <a:cs typeface="Segoe UI"/>
              </a:rPr>
              <a:t> possible</a:t>
            </a:r>
            <a:r>
              <a:rPr sz="1500" b="1" spc="-7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to</a:t>
            </a:r>
            <a:r>
              <a:rPr sz="1500" b="1" spc="-30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deliver</a:t>
            </a:r>
            <a:r>
              <a:rPr sz="1500" b="1" spc="-6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distributed</a:t>
            </a:r>
            <a:r>
              <a:rPr sz="1500" b="1" spc="-50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computing.</a:t>
            </a:r>
            <a:endParaRPr sz="1500" dirty="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1500" dirty="0">
              <a:latin typeface="Segoe UI"/>
              <a:cs typeface="Segoe UI"/>
            </a:endParaRPr>
          </a:p>
          <a:p>
            <a:pPr marL="240029" indent="-227329">
              <a:lnSpc>
                <a:spcPct val="100000"/>
              </a:lnSpc>
              <a:buAutoNum type="arabicPeriod"/>
              <a:tabLst>
                <a:tab pos="240029" algn="l"/>
              </a:tabLst>
            </a:pPr>
            <a:r>
              <a:rPr sz="1600" b="1" spc="-10" dirty="0">
                <a:latin typeface="Segoe UI"/>
                <a:cs typeface="Segoe UI"/>
              </a:rPr>
              <a:t>Geographic</a:t>
            </a:r>
            <a:r>
              <a:rPr sz="1600" b="1" spc="-6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distribution:</a:t>
            </a:r>
            <a:endParaRPr sz="1600" dirty="0">
              <a:latin typeface="Segoe UI"/>
              <a:cs typeface="Segoe UI"/>
            </a:endParaRPr>
          </a:p>
          <a:p>
            <a:pPr marL="1155700" marR="5080" lvl="1" indent="-457834">
              <a:lnSpc>
                <a:spcPct val="130000"/>
              </a:lnSpc>
              <a:spcBef>
                <a:spcPts val="1555"/>
              </a:spcBef>
              <a:buFont typeface="Wingdings"/>
              <a:buChar char=""/>
              <a:tabLst>
                <a:tab pos="1155700" algn="l"/>
              </a:tabLst>
            </a:pPr>
            <a:r>
              <a:rPr sz="1500" b="1" dirty="0">
                <a:latin typeface="Segoe UI"/>
                <a:cs typeface="Segoe UI"/>
              </a:rPr>
              <a:t>In</a:t>
            </a:r>
            <a:r>
              <a:rPr sz="1500" b="1" spc="9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sharp</a:t>
            </a:r>
            <a:r>
              <a:rPr sz="1500" b="1" spc="8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contrast</a:t>
            </a:r>
            <a:r>
              <a:rPr sz="1500" b="1" spc="13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to</a:t>
            </a:r>
            <a:r>
              <a:rPr sz="1500" b="1" spc="8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the</a:t>
            </a:r>
            <a:r>
              <a:rPr sz="1500" b="1" spc="9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more</a:t>
            </a:r>
            <a:r>
              <a:rPr sz="1500" b="1" spc="8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centralized</a:t>
            </a:r>
            <a:r>
              <a:rPr sz="1500" b="1" spc="8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cloud,</a:t>
            </a:r>
            <a:r>
              <a:rPr sz="1500" b="1" spc="7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the</a:t>
            </a:r>
            <a:r>
              <a:rPr sz="1500" b="1" spc="8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services</a:t>
            </a:r>
            <a:r>
              <a:rPr sz="1500" b="1" spc="13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and</a:t>
            </a:r>
            <a:r>
              <a:rPr sz="1500" b="1" spc="114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applications</a:t>
            </a:r>
            <a:r>
              <a:rPr sz="1500" b="1" spc="7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targeted</a:t>
            </a:r>
            <a:r>
              <a:rPr sz="1500" b="1" spc="7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by</a:t>
            </a:r>
            <a:r>
              <a:rPr sz="1500" b="1" spc="9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the</a:t>
            </a:r>
            <a:r>
              <a:rPr sz="1500" b="1" spc="8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fog</a:t>
            </a:r>
            <a:r>
              <a:rPr sz="1500" b="1" spc="6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nodes</a:t>
            </a:r>
            <a:r>
              <a:rPr sz="1500" b="1" spc="110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demand </a:t>
            </a:r>
            <a:r>
              <a:rPr sz="1500" b="1" dirty="0">
                <a:latin typeface="Segoe UI"/>
                <a:cs typeface="Segoe UI"/>
              </a:rPr>
              <a:t>widely</a:t>
            </a:r>
            <a:r>
              <a:rPr sz="1500" b="1" spc="-7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distributed</a:t>
            </a:r>
            <a:r>
              <a:rPr sz="1500" b="1" spc="-75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deployments.</a:t>
            </a:r>
            <a:endParaRPr sz="1500" dirty="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spcBef>
                <a:spcPts val="355"/>
              </a:spcBef>
              <a:buFont typeface="Wingdings"/>
              <a:buChar char=""/>
            </a:pPr>
            <a:endParaRPr sz="1500" dirty="0">
              <a:latin typeface="Segoe UI"/>
              <a:cs typeface="Segoe UI"/>
            </a:endParaRPr>
          </a:p>
          <a:p>
            <a:pPr marL="239395" indent="-226695">
              <a:lnSpc>
                <a:spcPct val="100000"/>
              </a:lnSpc>
              <a:buAutoNum type="arabicPeriod"/>
              <a:tabLst>
                <a:tab pos="239395" algn="l"/>
              </a:tabLst>
            </a:pPr>
            <a:r>
              <a:rPr sz="1600" b="1" spc="-10" dirty="0">
                <a:latin typeface="Segoe UI"/>
                <a:cs typeface="Segoe UI"/>
              </a:rPr>
              <a:t>Deployment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near</a:t>
            </a:r>
            <a:r>
              <a:rPr sz="1600" b="1" spc="-7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IoT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endpoints:</a:t>
            </a:r>
            <a:endParaRPr sz="16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1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500" b="1" dirty="0">
                <a:latin typeface="Segoe UI"/>
                <a:cs typeface="Segoe UI"/>
              </a:rPr>
              <a:t>Fog</a:t>
            </a:r>
            <a:r>
              <a:rPr sz="1500" b="1" spc="-6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nodes</a:t>
            </a:r>
            <a:r>
              <a:rPr sz="1500" b="1" spc="-3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are</a:t>
            </a:r>
            <a:r>
              <a:rPr sz="1500" b="1" spc="-5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typically</a:t>
            </a:r>
            <a:r>
              <a:rPr sz="1500" b="1" spc="-30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deployed</a:t>
            </a:r>
            <a:r>
              <a:rPr sz="1500" b="1" spc="-9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in</a:t>
            </a:r>
            <a:r>
              <a:rPr sz="1500" b="1" spc="-3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the</a:t>
            </a:r>
            <a:r>
              <a:rPr sz="1500" b="1" spc="-4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presence</a:t>
            </a:r>
            <a:r>
              <a:rPr sz="1500" b="1" spc="-5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of</a:t>
            </a:r>
            <a:r>
              <a:rPr sz="1500" b="1" spc="-4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</a:t>
            </a:r>
            <a:r>
              <a:rPr sz="1500" b="1" spc="-2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large</a:t>
            </a:r>
            <a:r>
              <a:rPr sz="1500" b="1" spc="-5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number</a:t>
            </a:r>
            <a:r>
              <a:rPr sz="1500" b="1" spc="-4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of</a:t>
            </a:r>
            <a:r>
              <a:rPr sz="1500" b="1" spc="-5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IoT</a:t>
            </a:r>
            <a:r>
              <a:rPr sz="1500" b="1" spc="-55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endpoints.</a:t>
            </a:r>
            <a:endParaRPr sz="1500" dirty="0">
              <a:latin typeface="Segoe UI"/>
              <a:cs typeface="Segoe UI"/>
            </a:endParaRPr>
          </a:p>
          <a:p>
            <a:pPr marL="1155700" marR="27305" lvl="1" indent="-457834">
              <a:lnSpc>
                <a:spcPts val="4190"/>
              </a:lnSpc>
              <a:spcBef>
                <a:spcPts val="50"/>
              </a:spcBef>
              <a:buFont typeface="Wingdings"/>
              <a:buChar char=""/>
              <a:tabLst>
                <a:tab pos="1155700" algn="l"/>
              </a:tabLst>
            </a:pPr>
            <a:r>
              <a:rPr sz="1500" b="1" dirty="0">
                <a:latin typeface="Segoe UI"/>
                <a:cs typeface="Segoe UI"/>
              </a:rPr>
              <a:t>For</a:t>
            </a:r>
            <a:r>
              <a:rPr sz="1500" b="1" spc="2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example,</a:t>
            </a:r>
            <a:r>
              <a:rPr sz="1500" b="1" spc="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typical</a:t>
            </a:r>
            <a:r>
              <a:rPr sz="1500" b="1" spc="1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metering</a:t>
            </a:r>
            <a:r>
              <a:rPr sz="1500" b="1" spc="2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deployments</a:t>
            </a:r>
            <a:r>
              <a:rPr sz="1500" b="1" spc="1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often see</a:t>
            </a:r>
            <a:r>
              <a:rPr sz="1500" b="1" spc="4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3000</a:t>
            </a:r>
            <a:r>
              <a:rPr sz="1500" b="1" spc="2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to</a:t>
            </a:r>
            <a:r>
              <a:rPr sz="1500" b="1" spc="1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4000</a:t>
            </a:r>
            <a:r>
              <a:rPr sz="1500" b="1" spc="1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nodes</a:t>
            </a:r>
            <a:r>
              <a:rPr sz="1500" b="1" spc="2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per</a:t>
            </a:r>
            <a:r>
              <a:rPr sz="1500" b="1" spc="3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gateway</a:t>
            </a:r>
            <a:r>
              <a:rPr sz="1500" b="1" spc="-5" dirty="0">
                <a:latin typeface="Segoe UI"/>
                <a:cs typeface="Segoe UI"/>
              </a:rPr>
              <a:t> </a:t>
            </a:r>
            <a:r>
              <a:rPr sz="1500" b="1" spc="-25" dirty="0">
                <a:latin typeface="Segoe UI"/>
                <a:cs typeface="Segoe UI"/>
              </a:rPr>
              <a:t>router,which</a:t>
            </a:r>
            <a:r>
              <a:rPr sz="1500" b="1" spc="-1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also</a:t>
            </a:r>
            <a:r>
              <a:rPr sz="1500" b="1" spc="10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functions </a:t>
            </a:r>
            <a:r>
              <a:rPr sz="1500" b="1" dirty="0">
                <a:latin typeface="Segoe UI"/>
                <a:cs typeface="Segoe UI"/>
              </a:rPr>
              <a:t>as</a:t>
            </a:r>
            <a:r>
              <a:rPr sz="1500" b="1" spc="-3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the</a:t>
            </a:r>
            <a:r>
              <a:rPr sz="1500" b="1" spc="-3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fog</a:t>
            </a:r>
            <a:r>
              <a:rPr sz="1500" b="1" spc="-60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computing</a:t>
            </a:r>
            <a:r>
              <a:rPr sz="1500" b="1" spc="-50" dirty="0">
                <a:latin typeface="Segoe UI"/>
                <a:cs typeface="Segoe UI"/>
              </a:rPr>
              <a:t> </a:t>
            </a:r>
            <a:r>
              <a:rPr sz="1500" b="1" spc="-20" dirty="0">
                <a:latin typeface="Segoe UI"/>
                <a:cs typeface="Segoe UI"/>
              </a:rPr>
              <a:t>node.</a:t>
            </a:r>
            <a:endParaRPr sz="15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6003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Fog</a:t>
            </a:r>
            <a:r>
              <a:rPr spc="-7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330" y="1413763"/>
            <a:ext cx="11532870" cy="5153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Fog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Computing: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defining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characteristic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fog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computing</a:t>
            </a:r>
            <a:r>
              <a:rPr sz="2000" b="1" spc="-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follows:</a:t>
            </a:r>
            <a:endParaRPr sz="2000" dirty="0">
              <a:latin typeface="Segoe UI"/>
              <a:cs typeface="Segoe UI"/>
            </a:endParaRPr>
          </a:p>
          <a:p>
            <a:pPr marL="294640" indent="-281940">
              <a:lnSpc>
                <a:spcPct val="100000"/>
              </a:lnSpc>
              <a:spcBef>
                <a:spcPts val="2315"/>
              </a:spcBef>
              <a:buAutoNum type="arabicPeriod" startAt="4"/>
              <a:tabLst>
                <a:tab pos="294640" algn="l"/>
              </a:tabLst>
            </a:pP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between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fog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endpoint:</a:t>
            </a:r>
            <a:endParaRPr sz="2000" dirty="0">
              <a:latin typeface="Segoe UI"/>
              <a:cs typeface="Segoe UI"/>
            </a:endParaRPr>
          </a:p>
          <a:p>
            <a:pPr marL="698500" marR="5080" lvl="1" indent="-228600" algn="just">
              <a:lnSpc>
                <a:spcPct val="130100"/>
              </a:lnSpc>
              <a:spcBef>
                <a:spcPts val="1490"/>
              </a:spcBef>
              <a:buFont typeface="Wingdings"/>
              <a:buChar char=""/>
              <a:tabLst>
                <a:tab pos="698500" algn="l"/>
              </a:tabLst>
            </a:pPr>
            <a:r>
              <a:rPr sz="1900" b="1" dirty="0">
                <a:latin typeface="Segoe UI"/>
                <a:cs typeface="Segoe UI"/>
              </a:rPr>
              <a:t>Although</a:t>
            </a:r>
            <a:r>
              <a:rPr sz="1900" b="1" spc="43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it</a:t>
            </a:r>
            <a:r>
              <a:rPr sz="1900" b="1" spc="42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is</a:t>
            </a:r>
            <a:r>
              <a:rPr sz="1900" b="1" spc="44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possible</a:t>
            </a:r>
            <a:r>
              <a:rPr sz="1900" b="1" spc="42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to</a:t>
            </a:r>
            <a:r>
              <a:rPr sz="1900" b="1" spc="43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connect</a:t>
            </a:r>
            <a:r>
              <a:rPr sz="1900" b="1" spc="43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wired</a:t>
            </a:r>
            <a:r>
              <a:rPr sz="1900" b="1" spc="43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nodes,</a:t>
            </a:r>
            <a:r>
              <a:rPr sz="1900" b="1" spc="42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42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advantages</a:t>
            </a:r>
            <a:r>
              <a:rPr sz="1900" b="1" spc="44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of</a:t>
            </a:r>
            <a:r>
              <a:rPr sz="1900" b="1" spc="40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fog</a:t>
            </a:r>
            <a:r>
              <a:rPr sz="1900" b="1" spc="434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are</a:t>
            </a:r>
            <a:r>
              <a:rPr sz="1900" b="1" spc="484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greatest</a:t>
            </a:r>
            <a:r>
              <a:rPr sz="1900" b="1" spc="495" dirty="0">
                <a:latin typeface="Segoe UI"/>
                <a:cs typeface="Segoe UI"/>
              </a:rPr>
              <a:t> </a:t>
            </a:r>
            <a:r>
              <a:rPr sz="1900" b="1" spc="-20" dirty="0">
                <a:latin typeface="Segoe UI"/>
                <a:cs typeface="Segoe UI"/>
              </a:rPr>
              <a:t>when </a:t>
            </a:r>
            <a:r>
              <a:rPr sz="1900" b="1" dirty="0">
                <a:latin typeface="Segoe UI"/>
                <a:cs typeface="Segoe UI"/>
              </a:rPr>
              <a:t>dealing</a:t>
            </a:r>
            <a:r>
              <a:rPr sz="1900" b="1" spc="2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with</a:t>
            </a:r>
            <a:r>
              <a:rPr sz="1900" b="1" spc="27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</a:t>
            </a:r>
            <a:r>
              <a:rPr sz="1900" b="1" spc="26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large</a:t>
            </a:r>
            <a:r>
              <a:rPr sz="1900" b="1" spc="25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number</a:t>
            </a:r>
            <a:r>
              <a:rPr sz="1900" b="1" spc="26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of</a:t>
            </a:r>
            <a:r>
              <a:rPr sz="1900" b="1" spc="254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endpoints,</a:t>
            </a:r>
            <a:r>
              <a:rPr sz="1900" b="1" spc="28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and</a:t>
            </a:r>
            <a:r>
              <a:rPr sz="1900" b="1" spc="26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wireless</a:t>
            </a:r>
            <a:r>
              <a:rPr sz="1900" b="1" spc="27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access</a:t>
            </a:r>
            <a:r>
              <a:rPr sz="1900" b="1" spc="27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is</a:t>
            </a:r>
            <a:r>
              <a:rPr sz="1900" b="1" spc="254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254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easiest</a:t>
            </a:r>
            <a:r>
              <a:rPr sz="1900" b="1" spc="2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way</a:t>
            </a:r>
            <a:r>
              <a:rPr sz="1900" b="1" spc="26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to</a:t>
            </a:r>
            <a:r>
              <a:rPr sz="1900" b="1" spc="26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achieve </a:t>
            </a:r>
            <a:r>
              <a:rPr sz="1900" b="1" dirty="0">
                <a:latin typeface="Segoe UI"/>
                <a:cs typeface="Segoe UI"/>
              </a:rPr>
              <a:t>such</a:t>
            </a:r>
            <a:r>
              <a:rPr sz="1900" b="1" spc="-50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scale.</a:t>
            </a:r>
            <a:endParaRPr sz="1900" dirty="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buFont typeface="Wingdings"/>
              <a:buChar char=""/>
            </a:pPr>
            <a:endParaRPr sz="1900" dirty="0">
              <a:latin typeface="Segoe UI"/>
              <a:cs typeface="Segoe UI"/>
            </a:endParaRPr>
          </a:p>
          <a:p>
            <a:pPr marL="294640" indent="-281940">
              <a:lnSpc>
                <a:spcPct val="100000"/>
              </a:lnSpc>
              <a:buAutoNum type="arabicPeriod" startAt="4"/>
              <a:tabLst>
                <a:tab pos="294640" algn="l"/>
              </a:tabLst>
            </a:pPr>
            <a:r>
              <a:rPr sz="2000" b="1" dirty="0">
                <a:latin typeface="Segoe UI"/>
                <a:cs typeface="Segoe UI"/>
              </a:rPr>
              <a:t>Use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20" dirty="0">
                <a:latin typeface="Segoe UI"/>
                <a:cs typeface="Segoe UI"/>
              </a:rPr>
              <a:t> real-</a:t>
            </a:r>
            <a:r>
              <a:rPr sz="2000" b="1" dirty="0">
                <a:latin typeface="Segoe UI"/>
                <a:cs typeface="Segoe UI"/>
              </a:rPr>
              <a:t>time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interactions:</a:t>
            </a:r>
            <a:endParaRPr sz="2000" dirty="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2225"/>
              </a:spcBef>
              <a:buFont typeface="Wingdings"/>
              <a:buChar char=""/>
              <a:tabLst>
                <a:tab pos="697865" algn="l"/>
              </a:tabLst>
            </a:pPr>
            <a:r>
              <a:rPr sz="1900" b="1" dirty="0">
                <a:latin typeface="Segoe UI"/>
                <a:cs typeface="Segoe UI"/>
              </a:rPr>
              <a:t>Important</a:t>
            </a:r>
            <a:r>
              <a:rPr sz="1900" b="1" spc="-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fog</a:t>
            </a:r>
            <a:r>
              <a:rPr sz="1900" b="1" spc="-60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applications</a:t>
            </a:r>
            <a:r>
              <a:rPr sz="1900" b="1" spc="-40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involve</a:t>
            </a:r>
            <a:r>
              <a:rPr sz="1900" b="1" spc="-65" dirty="0">
                <a:latin typeface="Segoe UI"/>
                <a:cs typeface="Segoe UI"/>
              </a:rPr>
              <a:t> </a:t>
            </a:r>
            <a:r>
              <a:rPr sz="1900" b="1" spc="-25" dirty="0">
                <a:latin typeface="Segoe UI"/>
                <a:cs typeface="Segoe UI"/>
              </a:rPr>
              <a:t>real-</a:t>
            </a:r>
            <a:r>
              <a:rPr sz="1900" b="1" dirty="0">
                <a:latin typeface="Segoe UI"/>
                <a:cs typeface="Segoe UI"/>
              </a:rPr>
              <a:t>time</a:t>
            </a:r>
            <a:r>
              <a:rPr sz="1900" b="1" spc="-50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interactions</a:t>
            </a:r>
            <a:r>
              <a:rPr sz="1900" b="1" spc="-8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rather</a:t>
            </a:r>
            <a:r>
              <a:rPr sz="1900" b="1" spc="-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than</a:t>
            </a:r>
            <a:r>
              <a:rPr sz="1900" b="1" spc="-2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batch</a:t>
            </a:r>
            <a:r>
              <a:rPr sz="1900" b="1" spc="-15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processing.</a:t>
            </a:r>
            <a:endParaRPr sz="1900" dirty="0">
              <a:latin typeface="Segoe UI"/>
              <a:cs typeface="Segoe UI"/>
            </a:endParaRPr>
          </a:p>
          <a:p>
            <a:pPr marL="698500" marR="22225" lvl="1" indent="-228600" algn="just">
              <a:lnSpc>
                <a:spcPct val="184600"/>
              </a:lnSpc>
              <a:spcBef>
                <a:spcPts val="290"/>
              </a:spcBef>
              <a:buFont typeface="Wingdings"/>
              <a:buChar char=""/>
              <a:tabLst>
                <a:tab pos="698500" algn="l"/>
              </a:tabLst>
            </a:pPr>
            <a:r>
              <a:rPr sz="1900" b="1" dirty="0">
                <a:latin typeface="Segoe UI"/>
                <a:cs typeface="Segoe UI"/>
              </a:rPr>
              <a:t>Preprocessing</a:t>
            </a:r>
            <a:r>
              <a:rPr sz="1900" b="1" spc="20" dirty="0">
                <a:latin typeface="Segoe UI"/>
                <a:cs typeface="Segoe UI"/>
              </a:rPr>
              <a:t>  </a:t>
            </a:r>
            <a:r>
              <a:rPr sz="1900" b="1" dirty="0">
                <a:latin typeface="Segoe UI"/>
                <a:cs typeface="Segoe UI"/>
              </a:rPr>
              <a:t>of</a:t>
            </a:r>
            <a:r>
              <a:rPr sz="1900" b="1" spc="49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data</a:t>
            </a:r>
            <a:r>
              <a:rPr sz="1900" b="1" spc="-15" dirty="0">
                <a:latin typeface="Segoe UI"/>
                <a:cs typeface="Segoe UI"/>
              </a:rPr>
              <a:t>  </a:t>
            </a:r>
            <a:r>
              <a:rPr sz="1900" b="1" dirty="0">
                <a:latin typeface="Segoe UI"/>
                <a:cs typeface="Segoe UI"/>
              </a:rPr>
              <a:t>in</a:t>
            </a:r>
            <a:r>
              <a:rPr sz="1900" b="1" spc="47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the</a:t>
            </a:r>
            <a:r>
              <a:rPr sz="1900" b="1" spc="484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fog</a:t>
            </a:r>
            <a:r>
              <a:rPr sz="1900" b="1" spc="47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nodes</a:t>
            </a:r>
            <a:r>
              <a:rPr sz="1900" b="1" spc="47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allows</a:t>
            </a:r>
            <a:r>
              <a:rPr sz="1900" b="1" spc="480" dirty="0">
                <a:latin typeface="Segoe UI"/>
                <a:cs typeface="Segoe UI"/>
              </a:rPr>
              <a:t> </a:t>
            </a:r>
            <a:r>
              <a:rPr sz="1900" b="1" spc="-25" dirty="0">
                <a:latin typeface="Segoe UI"/>
                <a:cs typeface="Segoe UI"/>
              </a:rPr>
              <a:t>upper-</a:t>
            </a:r>
            <a:r>
              <a:rPr sz="1900" b="1" dirty="0">
                <a:latin typeface="Segoe UI"/>
                <a:cs typeface="Segoe UI"/>
              </a:rPr>
              <a:t>layer</a:t>
            </a:r>
            <a:r>
              <a:rPr sz="1900" b="1" spc="25" dirty="0">
                <a:latin typeface="Segoe UI"/>
                <a:cs typeface="Segoe UI"/>
              </a:rPr>
              <a:t>  </a:t>
            </a:r>
            <a:r>
              <a:rPr sz="1900" b="1" dirty="0">
                <a:latin typeface="Segoe UI"/>
                <a:cs typeface="Segoe UI"/>
              </a:rPr>
              <a:t>applications</a:t>
            </a:r>
            <a:r>
              <a:rPr sz="1900" b="1" spc="35" dirty="0">
                <a:latin typeface="Segoe UI"/>
                <a:cs typeface="Segoe UI"/>
              </a:rPr>
              <a:t>  </a:t>
            </a:r>
            <a:r>
              <a:rPr sz="1900" b="1" dirty="0">
                <a:latin typeface="Segoe UI"/>
                <a:cs typeface="Segoe UI"/>
              </a:rPr>
              <a:t>to</a:t>
            </a:r>
            <a:r>
              <a:rPr sz="1900" b="1" spc="49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perform</a:t>
            </a:r>
            <a:r>
              <a:rPr sz="1900" b="1" spc="470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batch processing</a:t>
            </a:r>
            <a:r>
              <a:rPr sz="1900" b="1" spc="-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on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subset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0" dirty="0">
                <a:latin typeface="Segoe UI"/>
                <a:cs typeface="Segoe UI"/>
              </a:rPr>
              <a:t> data.</a:t>
            </a: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dirty="0"/>
              <a:t>IoT</a:t>
            </a:r>
            <a:r>
              <a:rPr spc="-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Digitization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371092"/>
            <a:ext cx="9131300" cy="268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b="1" dirty="0">
                <a:latin typeface="Segoe UI"/>
                <a:cs typeface="Segoe UI"/>
              </a:rPr>
              <a:t>IoT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and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Digitization</a:t>
            </a:r>
            <a:endParaRPr sz="1600" dirty="0">
              <a:latin typeface="Segoe UI"/>
              <a:cs typeface="Segoe UI"/>
            </a:endParaRPr>
          </a:p>
          <a:p>
            <a:pPr marL="697865">
              <a:lnSpc>
                <a:spcPct val="100000"/>
              </a:lnSpc>
              <a:spcBef>
                <a:spcPts val="1800"/>
              </a:spcBef>
            </a:pPr>
            <a:r>
              <a:rPr sz="1600" b="1" spc="-10" dirty="0">
                <a:latin typeface="Segoe UI"/>
                <a:cs typeface="Segoe UI"/>
              </a:rPr>
              <a:t>Example:</a:t>
            </a:r>
            <a:endParaRPr sz="1600" dirty="0">
              <a:latin typeface="Segoe UI"/>
              <a:cs typeface="Segoe UI"/>
            </a:endParaRPr>
          </a:p>
          <a:p>
            <a:pPr marL="965835" lvl="1" indent="-26797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965835" algn="l"/>
              </a:tabLst>
            </a:pPr>
            <a:r>
              <a:rPr sz="1600" b="1" dirty="0">
                <a:latin typeface="Segoe UI"/>
                <a:cs typeface="Segoe UI"/>
              </a:rPr>
              <a:t>Digital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camera-</a:t>
            </a:r>
            <a:r>
              <a:rPr sz="1600" b="1" spc="-6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No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films</a:t>
            </a:r>
            <a:r>
              <a:rPr sz="1600" b="1" spc="-8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used,</a:t>
            </a:r>
            <a:r>
              <a:rPr sz="1600" b="1" spc="-7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mobile</a:t>
            </a:r>
            <a:r>
              <a:rPr sz="1600" b="1" spc="-8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phones</a:t>
            </a:r>
            <a:r>
              <a:rPr sz="1600" b="1" spc="-1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with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camera.</a:t>
            </a:r>
            <a:endParaRPr sz="1600" dirty="0">
              <a:latin typeface="Segoe UI"/>
              <a:cs typeface="Segoe UI"/>
            </a:endParaRPr>
          </a:p>
          <a:p>
            <a:pPr marL="697865">
              <a:lnSpc>
                <a:spcPct val="100000"/>
              </a:lnSpc>
              <a:spcBef>
                <a:spcPts val="1100"/>
              </a:spcBef>
            </a:pPr>
            <a:r>
              <a:rPr sz="1600" b="1" spc="-10" dirty="0">
                <a:latin typeface="Segoe UI"/>
                <a:cs typeface="Segoe UI"/>
              </a:rPr>
              <a:t>Digitization</a:t>
            </a:r>
            <a:r>
              <a:rPr sz="1600" b="1" spc="-9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of</a:t>
            </a:r>
            <a:r>
              <a:rPr sz="1600" b="1" spc="-8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photography</a:t>
            </a:r>
            <a:r>
              <a:rPr sz="1600" b="1" spc="1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changed</a:t>
            </a:r>
            <a:r>
              <a:rPr sz="1600" b="1" spc="-8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experience</a:t>
            </a:r>
            <a:r>
              <a:rPr sz="1600" b="1" spc="-7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of</a:t>
            </a:r>
            <a:r>
              <a:rPr sz="1600" b="1" spc="-7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capturing</a:t>
            </a:r>
            <a:r>
              <a:rPr sz="1600" b="1" spc="-9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images.</a:t>
            </a:r>
            <a:endParaRPr sz="1600" dirty="0">
              <a:latin typeface="Segoe UI"/>
              <a:cs typeface="Segoe UI"/>
            </a:endParaRPr>
          </a:p>
          <a:p>
            <a:pPr marL="697865" marR="5080" lvl="1" indent="267970">
              <a:lnSpc>
                <a:spcPct val="140700"/>
              </a:lnSpc>
              <a:spcBef>
                <a:spcPts val="1140"/>
              </a:spcBef>
              <a:buAutoNum type="arabicPeriod" startAt="2"/>
              <a:tabLst>
                <a:tab pos="965835" algn="l"/>
                <a:tab pos="1398905" algn="l"/>
                <a:tab pos="2851785" algn="l"/>
                <a:tab pos="4264660" algn="l"/>
                <a:tab pos="5883275" algn="l"/>
                <a:tab pos="6660515" algn="l"/>
                <a:tab pos="7683500" algn="l"/>
                <a:tab pos="8079740" algn="l"/>
              </a:tabLst>
            </a:pPr>
            <a:r>
              <a:rPr sz="1600" b="1" dirty="0">
                <a:latin typeface="Segoe UI"/>
                <a:cs typeface="Segoe UI"/>
              </a:rPr>
              <a:t>Video</a:t>
            </a:r>
            <a:r>
              <a:rPr sz="1600" b="1" spc="-6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rental</a:t>
            </a:r>
            <a:r>
              <a:rPr sz="1600" b="1" spc="-2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industry</a:t>
            </a:r>
            <a:r>
              <a:rPr sz="1600" b="1" spc="-1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and</a:t>
            </a:r>
            <a:r>
              <a:rPr sz="1600" b="1" spc="-2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transportation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,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no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one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purchases</a:t>
            </a:r>
            <a:r>
              <a:rPr sz="1600" b="1" spc="-1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video</a:t>
            </a:r>
            <a:r>
              <a:rPr sz="1600" b="1" spc="-7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tapes</a:t>
            </a:r>
            <a:r>
              <a:rPr sz="1600" b="1" spc="-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or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DVDs.</a:t>
            </a:r>
            <a:r>
              <a:rPr sz="1600" b="1" spc="500" dirty="0">
                <a:latin typeface="Segoe UI"/>
                <a:cs typeface="Segoe UI"/>
              </a:rPr>
              <a:t> </a:t>
            </a:r>
            <a:r>
              <a:rPr sz="1600" b="1" spc="-20" dirty="0">
                <a:latin typeface="Segoe UI"/>
                <a:cs typeface="Segoe UI"/>
              </a:rPr>
              <a:t>With</a:t>
            </a:r>
            <a:r>
              <a:rPr sz="1600" b="1" dirty="0">
                <a:latin typeface="Segoe UI"/>
                <a:cs typeface="Segoe UI"/>
              </a:rPr>
              <a:t>	</a:t>
            </a:r>
            <a:r>
              <a:rPr sz="1600" b="1" spc="-10" dirty="0">
                <a:latin typeface="Segoe UI"/>
                <a:cs typeface="Segoe UI"/>
              </a:rPr>
              <a:t>digitization,</a:t>
            </a:r>
            <a:r>
              <a:rPr sz="1600" b="1" dirty="0">
                <a:latin typeface="Segoe UI"/>
                <a:cs typeface="Segoe UI"/>
              </a:rPr>
              <a:t>	everyone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spc="-25" dirty="0">
                <a:latin typeface="Segoe UI"/>
                <a:cs typeface="Segoe UI"/>
              </a:rPr>
              <a:t>is</a:t>
            </a:r>
            <a:r>
              <a:rPr sz="1600" b="1" dirty="0">
                <a:latin typeface="Segoe UI"/>
                <a:cs typeface="Segoe UI"/>
              </a:rPr>
              <a:t>	</a:t>
            </a:r>
            <a:r>
              <a:rPr sz="1600" b="1" spc="-10" dirty="0">
                <a:latin typeface="Segoe UI"/>
                <a:cs typeface="Segoe UI"/>
              </a:rPr>
              <a:t>streaming</a:t>
            </a:r>
            <a:r>
              <a:rPr sz="1600" b="1" dirty="0">
                <a:latin typeface="Segoe UI"/>
                <a:cs typeface="Segoe UI"/>
              </a:rPr>
              <a:t>	</a:t>
            </a:r>
            <a:r>
              <a:rPr sz="1600" b="1" spc="-10" dirty="0">
                <a:latin typeface="Segoe UI"/>
                <a:cs typeface="Segoe UI"/>
              </a:rPr>
              <a:t>video</a:t>
            </a:r>
            <a:r>
              <a:rPr sz="1600" b="1" dirty="0">
                <a:latin typeface="Segoe UI"/>
                <a:cs typeface="Segoe UI"/>
              </a:rPr>
              <a:t>	</a:t>
            </a:r>
            <a:r>
              <a:rPr sz="1600" b="1" spc="-10" dirty="0">
                <a:latin typeface="Segoe UI"/>
                <a:cs typeface="Segoe UI"/>
              </a:rPr>
              <a:t>content</a:t>
            </a:r>
            <a:r>
              <a:rPr sz="1600" b="1" dirty="0">
                <a:latin typeface="Segoe UI"/>
                <a:cs typeface="Segoe UI"/>
              </a:rPr>
              <a:t>	</a:t>
            </a:r>
            <a:r>
              <a:rPr sz="1600" b="1" spc="-25" dirty="0">
                <a:latin typeface="Segoe UI"/>
                <a:cs typeface="Segoe UI"/>
              </a:rPr>
              <a:t>or</a:t>
            </a:r>
            <a:r>
              <a:rPr sz="1600" b="1" dirty="0">
                <a:latin typeface="Segoe UI"/>
                <a:cs typeface="Segoe UI"/>
              </a:rPr>
              <a:t>	</a:t>
            </a:r>
            <a:r>
              <a:rPr sz="1600" b="1" spc="-20" dirty="0">
                <a:latin typeface="Segoe UI"/>
                <a:cs typeface="Segoe UI"/>
              </a:rPr>
              <a:t>purchasing </a:t>
            </a:r>
            <a:r>
              <a:rPr sz="1600" b="1" spc="-10" dirty="0">
                <a:latin typeface="Segoe UI"/>
                <a:cs typeface="Segoe UI"/>
              </a:rPr>
              <a:t>downloadable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files.</a:t>
            </a:r>
            <a:endParaRPr sz="16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8352" y="3418078"/>
            <a:ext cx="17011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2130" algn="l"/>
                <a:tab pos="1489075" algn="l"/>
              </a:tabLst>
            </a:pPr>
            <a:r>
              <a:rPr sz="1600" b="1" spc="-25" dirty="0">
                <a:latin typeface="Segoe UI"/>
                <a:cs typeface="Segoe UI"/>
              </a:rPr>
              <a:t>the</a:t>
            </a:r>
            <a:r>
              <a:rPr sz="1600" b="1" dirty="0">
                <a:latin typeface="Segoe UI"/>
                <a:cs typeface="Segoe UI"/>
              </a:rPr>
              <a:t>	</a:t>
            </a:r>
            <a:r>
              <a:rPr sz="1600" b="1" spc="-10" dirty="0">
                <a:latin typeface="Segoe UI"/>
                <a:cs typeface="Segoe UI"/>
              </a:rPr>
              <a:t>movies</a:t>
            </a:r>
            <a:r>
              <a:rPr sz="1600" b="1" dirty="0">
                <a:latin typeface="Segoe UI"/>
                <a:cs typeface="Segoe UI"/>
              </a:rPr>
              <a:t>	</a:t>
            </a:r>
            <a:r>
              <a:rPr sz="1600" b="1" spc="-25" dirty="0">
                <a:latin typeface="Segoe UI"/>
                <a:cs typeface="Segoe UI"/>
              </a:rPr>
              <a:t>as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101" y="4317619"/>
            <a:ext cx="10531475" cy="2017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 indent="-203835">
              <a:lnSpc>
                <a:spcPct val="100000"/>
              </a:lnSpc>
              <a:spcBef>
                <a:spcPts val="95"/>
              </a:spcBef>
              <a:buSzPct val="96875"/>
              <a:buAutoNum type="arabicPeriod" startAt="3"/>
              <a:tabLst>
                <a:tab pos="216535" algn="l"/>
              </a:tabLst>
            </a:pPr>
            <a:r>
              <a:rPr sz="1600" b="1" spc="-20" dirty="0">
                <a:latin typeface="Segoe UI"/>
                <a:cs typeface="Segoe UI"/>
              </a:rPr>
              <a:t>Transportation-</a:t>
            </a:r>
            <a:r>
              <a:rPr sz="1600" b="1" spc="-60" dirty="0">
                <a:latin typeface="Segoe UI"/>
                <a:cs typeface="Segoe UI"/>
              </a:rPr>
              <a:t> </a:t>
            </a:r>
            <a:r>
              <a:rPr sz="1600" b="1" spc="-85" dirty="0">
                <a:latin typeface="Segoe UI"/>
                <a:cs typeface="Segoe UI"/>
              </a:rPr>
              <a:t>Taxi</a:t>
            </a:r>
            <a:r>
              <a:rPr sz="1600" b="1" spc="-60" dirty="0">
                <a:latin typeface="Segoe UI"/>
                <a:cs typeface="Segoe UI"/>
              </a:rPr>
              <a:t> </a:t>
            </a:r>
            <a:r>
              <a:rPr sz="1600" b="1" spc="-40" dirty="0">
                <a:latin typeface="Segoe UI"/>
                <a:cs typeface="Segoe UI"/>
              </a:rPr>
              <a:t>Uber,Ola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use</a:t>
            </a:r>
            <a:r>
              <a:rPr sz="1600" b="1" spc="-6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digital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technologies.</a:t>
            </a:r>
            <a:endParaRPr sz="1600">
              <a:latin typeface="Segoe UI"/>
              <a:cs typeface="Segoe UI"/>
            </a:endParaRPr>
          </a:p>
          <a:p>
            <a:pPr marL="182245" indent="-179705">
              <a:lnSpc>
                <a:spcPct val="100000"/>
              </a:lnSpc>
              <a:spcBef>
                <a:spcPts val="1910"/>
              </a:spcBef>
              <a:buSzPct val="96875"/>
              <a:buAutoNum type="arabicPeriod" startAt="3"/>
              <a:tabLst>
                <a:tab pos="182245" algn="l"/>
              </a:tabLst>
            </a:pPr>
            <a:r>
              <a:rPr sz="1600" b="1" dirty="0">
                <a:latin typeface="Segoe UI"/>
                <a:cs typeface="Segoe UI"/>
              </a:rPr>
              <a:t>Home</a:t>
            </a:r>
            <a:r>
              <a:rPr sz="1600" b="1" spc="2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Automation</a:t>
            </a:r>
            <a:r>
              <a:rPr sz="1600" b="1" spc="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–</a:t>
            </a:r>
            <a:r>
              <a:rPr sz="1600" b="1" spc="2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Popular product:</a:t>
            </a:r>
            <a:r>
              <a:rPr sz="1600" b="1" spc="5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Nest</a:t>
            </a:r>
            <a:r>
              <a:rPr sz="1600" b="1" spc="2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–</a:t>
            </a:r>
            <a:r>
              <a:rPr sz="1600" b="1" spc="2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sensors</a:t>
            </a:r>
            <a:r>
              <a:rPr sz="1600" b="1" spc="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determine</a:t>
            </a:r>
            <a:r>
              <a:rPr sz="1600" b="1" spc="4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the</a:t>
            </a:r>
            <a:r>
              <a:rPr sz="1600" b="1" spc="2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climate</a:t>
            </a:r>
            <a:r>
              <a:rPr sz="1600" b="1" spc="-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and</a:t>
            </a:r>
            <a:r>
              <a:rPr sz="1600" b="1" spc="3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connects</a:t>
            </a:r>
            <a:r>
              <a:rPr sz="1600" b="1" spc="-10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to</a:t>
            </a:r>
            <a:r>
              <a:rPr sz="1600" b="1" spc="-7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other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smart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dirty="0">
                <a:latin typeface="Segoe UI"/>
                <a:cs typeface="Segoe UI"/>
              </a:rPr>
              <a:t>objects</a:t>
            </a:r>
            <a:r>
              <a:rPr sz="1600" b="1" spc="-6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like</a:t>
            </a:r>
            <a:r>
              <a:rPr sz="1600" b="1" spc="-8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smoke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alarm,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video</a:t>
            </a:r>
            <a:r>
              <a:rPr sz="1600" b="1" spc="-8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camera</a:t>
            </a:r>
            <a:r>
              <a:rPr sz="1600" b="1" spc="-9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and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various</a:t>
            </a:r>
            <a:r>
              <a:rPr sz="1600" b="1" spc="-10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third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party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devices.</a:t>
            </a: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ct val="150000"/>
              </a:lnSpc>
              <a:spcBef>
                <a:spcPts val="1295"/>
              </a:spcBef>
            </a:pPr>
            <a:r>
              <a:rPr sz="1600" b="1" dirty="0">
                <a:latin typeface="Segoe UI"/>
                <a:cs typeface="Segoe UI"/>
              </a:rPr>
              <a:t>Ex:</a:t>
            </a:r>
            <a:r>
              <a:rPr sz="1600" dirty="0">
                <a:latin typeface="Calibri"/>
                <a:cs typeface="Calibri"/>
              </a:rPr>
              <a:t>Nest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Learning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Thermostat,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Nest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Protect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Nest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enable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users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heating,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check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in-house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cameras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smoke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levels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smartphone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another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Wi-</a:t>
            </a:r>
            <a:r>
              <a:rPr sz="1600" dirty="0">
                <a:latin typeface="Calibri"/>
                <a:cs typeface="Calibri"/>
              </a:rPr>
              <a:t>Fi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device.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6289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Edge</a:t>
            </a:r>
            <a:r>
              <a:rPr spc="-10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180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26845"/>
            <a:ext cx="11532870" cy="485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Segoe UI"/>
                <a:cs typeface="Segoe UI"/>
              </a:rPr>
              <a:t>Edge</a:t>
            </a:r>
            <a:r>
              <a:rPr sz="2700" b="1" spc="-105" dirty="0">
                <a:latin typeface="Segoe UI"/>
                <a:cs typeface="Segoe UI"/>
              </a:rPr>
              <a:t> </a:t>
            </a:r>
            <a:r>
              <a:rPr sz="2700" b="1" spc="-10" dirty="0">
                <a:latin typeface="Segoe UI"/>
                <a:cs typeface="Segoe UI"/>
              </a:rPr>
              <a:t>Computing:</a:t>
            </a:r>
            <a:endParaRPr sz="2700" dirty="0">
              <a:latin typeface="Segoe UI"/>
              <a:cs typeface="Segoe UI"/>
            </a:endParaRPr>
          </a:p>
          <a:p>
            <a:pPr marL="469900" marR="5080" indent="-457834" algn="just">
              <a:lnSpc>
                <a:spcPct val="130000"/>
              </a:lnSpc>
              <a:spcBef>
                <a:spcPts val="1355"/>
              </a:spcBef>
              <a:buFont typeface="Wingdings"/>
              <a:buChar char=""/>
              <a:tabLst>
                <a:tab pos="469900" algn="l"/>
              </a:tabLst>
            </a:pPr>
            <a:r>
              <a:rPr sz="2700" b="1" dirty="0">
                <a:latin typeface="Segoe UI"/>
                <a:cs typeface="Segoe UI"/>
              </a:rPr>
              <a:t>The</a:t>
            </a:r>
            <a:r>
              <a:rPr sz="2700" b="1" spc="3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natural</a:t>
            </a:r>
            <a:r>
              <a:rPr sz="2700" b="1" spc="30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place</a:t>
            </a:r>
            <a:r>
              <a:rPr sz="2700" b="1" spc="31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for</a:t>
            </a:r>
            <a:r>
              <a:rPr sz="2700" b="1" spc="31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a</a:t>
            </a:r>
            <a:r>
              <a:rPr sz="2700" b="1" spc="30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fog</a:t>
            </a:r>
            <a:r>
              <a:rPr sz="2700" b="1" spc="29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node</a:t>
            </a:r>
            <a:r>
              <a:rPr sz="2700" b="1" spc="31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is</a:t>
            </a:r>
            <a:r>
              <a:rPr sz="2700" b="1" spc="32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in</a:t>
            </a:r>
            <a:r>
              <a:rPr sz="2700" b="1" spc="30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the</a:t>
            </a:r>
            <a:r>
              <a:rPr sz="2700" b="1" spc="31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network</a:t>
            </a:r>
            <a:r>
              <a:rPr sz="2700" b="1" spc="30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device</a:t>
            </a:r>
            <a:r>
              <a:rPr sz="2700" b="1" spc="3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that</a:t>
            </a:r>
            <a:r>
              <a:rPr sz="2700" b="1" spc="300" dirty="0">
                <a:latin typeface="Segoe UI"/>
                <a:cs typeface="Segoe UI"/>
              </a:rPr>
              <a:t> </a:t>
            </a:r>
            <a:r>
              <a:rPr sz="2700" b="1" spc="-20" dirty="0">
                <a:latin typeface="Segoe UI"/>
                <a:cs typeface="Segoe UI"/>
              </a:rPr>
              <a:t>sits </a:t>
            </a:r>
            <a:r>
              <a:rPr sz="2700" b="1" dirty="0">
                <a:latin typeface="Segoe UI"/>
                <a:cs typeface="Segoe UI"/>
              </a:rPr>
              <a:t>closest</a:t>
            </a:r>
            <a:r>
              <a:rPr sz="2700" b="1" spc="37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to</a:t>
            </a:r>
            <a:r>
              <a:rPr sz="2700" b="1" spc="36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the</a:t>
            </a:r>
            <a:r>
              <a:rPr sz="2700" b="1" spc="37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IoT</a:t>
            </a:r>
            <a:r>
              <a:rPr sz="2700" b="1" spc="37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endpoints,</a:t>
            </a:r>
            <a:r>
              <a:rPr sz="2700" b="1" spc="38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and</a:t>
            </a:r>
            <a:r>
              <a:rPr sz="2700" b="1" spc="36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these</a:t>
            </a:r>
            <a:r>
              <a:rPr sz="2700" b="1" spc="37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nodes</a:t>
            </a:r>
            <a:r>
              <a:rPr sz="2700" b="1" spc="38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are</a:t>
            </a:r>
            <a:r>
              <a:rPr sz="2700" b="1" spc="36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typically</a:t>
            </a:r>
            <a:r>
              <a:rPr sz="2700" b="1" spc="370" dirty="0">
                <a:latin typeface="Segoe UI"/>
                <a:cs typeface="Segoe UI"/>
              </a:rPr>
              <a:t> </a:t>
            </a:r>
            <a:r>
              <a:rPr sz="2700" b="1" spc="-10" dirty="0">
                <a:latin typeface="Segoe UI"/>
                <a:cs typeface="Segoe UI"/>
              </a:rPr>
              <a:t>spread throughout</a:t>
            </a:r>
            <a:r>
              <a:rPr sz="2700" b="1" spc="-2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an</a:t>
            </a:r>
            <a:r>
              <a:rPr sz="2700" b="1" spc="-7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IoT</a:t>
            </a:r>
            <a:r>
              <a:rPr sz="2700" b="1" spc="-50" dirty="0">
                <a:latin typeface="Segoe UI"/>
                <a:cs typeface="Segoe UI"/>
              </a:rPr>
              <a:t> </a:t>
            </a:r>
            <a:r>
              <a:rPr sz="2700" b="1" spc="-10" dirty="0">
                <a:latin typeface="Segoe UI"/>
                <a:cs typeface="Segoe UI"/>
              </a:rPr>
              <a:t>network.</a:t>
            </a:r>
            <a:endParaRPr sz="2700" dirty="0">
              <a:latin typeface="Segoe UI"/>
              <a:cs typeface="Segoe UI"/>
            </a:endParaRPr>
          </a:p>
          <a:p>
            <a:pPr marL="469900" marR="6350" indent="-457834" algn="just">
              <a:lnSpc>
                <a:spcPct val="130000"/>
              </a:lnSpc>
              <a:spcBef>
                <a:spcPts val="1805"/>
              </a:spcBef>
              <a:buFont typeface="Wingdings"/>
              <a:buChar char=""/>
              <a:tabLst>
                <a:tab pos="469900" algn="l"/>
              </a:tabLst>
            </a:pPr>
            <a:r>
              <a:rPr sz="2700" b="1" dirty="0">
                <a:latin typeface="Segoe UI"/>
                <a:cs typeface="Segoe UI"/>
              </a:rPr>
              <a:t>In</a:t>
            </a:r>
            <a:r>
              <a:rPr sz="2700" b="1" spc="-3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recent</a:t>
            </a:r>
            <a:r>
              <a:rPr sz="2700" b="1" spc="-2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years,</a:t>
            </a:r>
            <a:r>
              <a:rPr sz="2700" b="1" spc="-3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the</a:t>
            </a:r>
            <a:r>
              <a:rPr sz="2700" b="1" spc="-3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concept</a:t>
            </a:r>
            <a:r>
              <a:rPr sz="2700" b="1" spc="-2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of</a:t>
            </a:r>
            <a:r>
              <a:rPr sz="2700" b="1" spc="-5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IoT</a:t>
            </a:r>
            <a:r>
              <a:rPr sz="2700" b="1" spc="-1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computing</a:t>
            </a:r>
            <a:r>
              <a:rPr sz="2700" b="1" spc="-1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has</a:t>
            </a:r>
            <a:r>
              <a:rPr sz="2700" b="1" spc="-3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been</a:t>
            </a:r>
            <a:r>
              <a:rPr sz="2700" b="1" spc="-3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pushed</a:t>
            </a:r>
            <a:r>
              <a:rPr sz="2700" b="1" spc="-25" dirty="0">
                <a:latin typeface="Segoe UI"/>
                <a:cs typeface="Segoe UI"/>
              </a:rPr>
              <a:t> </a:t>
            </a:r>
            <a:r>
              <a:rPr sz="2700" b="1" spc="-20" dirty="0">
                <a:latin typeface="Segoe UI"/>
                <a:cs typeface="Segoe UI"/>
              </a:rPr>
              <a:t>even </a:t>
            </a:r>
            <a:r>
              <a:rPr sz="2700" b="1" dirty="0">
                <a:latin typeface="Segoe UI"/>
                <a:cs typeface="Segoe UI"/>
              </a:rPr>
              <a:t>further</a:t>
            </a:r>
            <a:r>
              <a:rPr sz="2700" b="1" spc="11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to</a:t>
            </a:r>
            <a:r>
              <a:rPr sz="2700" b="1" spc="1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the</a:t>
            </a:r>
            <a:r>
              <a:rPr sz="2700" b="1" spc="1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edge,</a:t>
            </a:r>
            <a:r>
              <a:rPr sz="2700" b="1" spc="10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and</a:t>
            </a:r>
            <a:r>
              <a:rPr sz="2700" b="1" spc="1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in</a:t>
            </a:r>
            <a:r>
              <a:rPr sz="2700" b="1" spc="9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some</a:t>
            </a:r>
            <a:r>
              <a:rPr sz="2700" b="1" spc="11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cases</a:t>
            </a:r>
            <a:r>
              <a:rPr sz="2700" b="1" spc="1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it</a:t>
            </a:r>
            <a:r>
              <a:rPr sz="2700" b="1" spc="1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now</a:t>
            </a:r>
            <a:r>
              <a:rPr sz="2700" b="1" spc="1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resides</a:t>
            </a:r>
            <a:r>
              <a:rPr sz="2700" b="1" spc="9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directly</a:t>
            </a:r>
            <a:r>
              <a:rPr sz="2700" b="1" spc="9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in</a:t>
            </a:r>
            <a:r>
              <a:rPr sz="2700" b="1" spc="105" dirty="0">
                <a:latin typeface="Segoe UI"/>
                <a:cs typeface="Segoe UI"/>
              </a:rPr>
              <a:t> </a:t>
            </a:r>
            <a:r>
              <a:rPr sz="2700" b="1" spc="-25" dirty="0">
                <a:latin typeface="Segoe UI"/>
                <a:cs typeface="Segoe UI"/>
              </a:rPr>
              <a:t>the </a:t>
            </a:r>
            <a:r>
              <a:rPr sz="2700" b="1" dirty="0">
                <a:latin typeface="Segoe UI"/>
                <a:cs typeface="Segoe UI"/>
              </a:rPr>
              <a:t>sensors</a:t>
            </a:r>
            <a:r>
              <a:rPr sz="2700" b="1" spc="-1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and IoT</a:t>
            </a:r>
            <a:r>
              <a:rPr sz="2700" b="1" spc="-10" dirty="0">
                <a:latin typeface="Segoe UI"/>
                <a:cs typeface="Segoe UI"/>
              </a:rPr>
              <a:t> devices.</a:t>
            </a:r>
            <a:endParaRPr sz="27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3245"/>
              </a:spcBef>
              <a:buFont typeface="Wingdings"/>
              <a:buChar char=""/>
              <a:tabLst>
                <a:tab pos="469900" algn="l"/>
              </a:tabLst>
            </a:pPr>
            <a:r>
              <a:rPr sz="2600" b="1" dirty="0">
                <a:latin typeface="Segoe UI"/>
                <a:cs typeface="Segoe UI"/>
              </a:rPr>
              <a:t>Edge</a:t>
            </a:r>
            <a:r>
              <a:rPr sz="2600" b="1" spc="-95" dirty="0">
                <a:latin typeface="Segoe UI"/>
                <a:cs typeface="Segoe UI"/>
              </a:rPr>
              <a:t> </a:t>
            </a:r>
            <a:r>
              <a:rPr sz="2600" b="1" dirty="0">
                <a:latin typeface="Segoe UI"/>
                <a:cs typeface="Segoe UI"/>
              </a:rPr>
              <a:t>computing</a:t>
            </a:r>
            <a:r>
              <a:rPr sz="2600" b="1" spc="-85" dirty="0">
                <a:latin typeface="Segoe UI"/>
                <a:cs typeface="Segoe UI"/>
              </a:rPr>
              <a:t> </a:t>
            </a:r>
            <a:r>
              <a:rPr sz="2600" b="1" dirty="0">
                <a:latin typeface="Segoe UI"/>
                <a:cs typeface="Segoe UI"/>
              </a:rPr>
              <a:t>is</a:t>
            </a:r>
            <a:r>
              <a:rPr sz="2600" b="1" spc="-60" dirty="0">
                <a:latin typeface="Segoe UI"/>
                <a:cs typeface="Segoe UI"/>
              </a:rPr>
              <a:t> </a:t>
            </a:r>
            <a:r>
              <a:rPr sz="2600" b="1" dirty="0">
                <a:latin typeface="Segoe UI"/>
                <a:cs typeface="Segoe UI"/>
              </a:rPr>
              <a:t>also</a:t>
            </a:r>
            <a:r>
              <a:rPr sz="2600" b="1" spc="-60" dirty="0">
                <a:latin typeface="Segoe UI"/>
                <a:cs typeface="Segoe UI"/>
              </a:rPr>
              <a:t> </a:t>
            </a:r>
            <a:r>
              <a:rPr sz="2600" b="1" dirty="0">
                <a:latin typeface="Segoe UI"/>
                <a:cs typeface="Segoe UI"/>
              </a:rPr>
              <a:t>sometimes</a:t>
            </a:r>
            <a:r>
              <a:rPr sz="2600" b="1" spc="-45" dirty="0">
                <a:latin typeface="Segoe UI"/>
                <a:cs typeface="Segoe UI"/>
              </a:rPr>
              <a:t> </a:t>
            </a:r>
            <a:r>
              <a:rPr sz="2600" b="1" dirty="0">
                <a:latin typeface="Segoe UI"/>
                <a:cs typeface="Segoe UI"/>
              </a:rPr>
              <a:t>called</a:t>
            </a:r>
            <a:r>
              <a:rPr sz="2600" b="1" spc="-80" dirty="0">
                <a:latin typeface="Segoe UI"/>
                <a:cs typeface="Segoe UI"/>
              </a:rPr>
              <a:t> </a:t>
            </a:r>
            <a:r>
              <a:rPr lang="en-IN" sz="2600" b="1" spc="-275" dirty="0">
                <a:latin typeface="Segoe UI"/>
                <a:cs typeface="Segoe UI"/>
              </a:rPr>
              <a:t>"</a:t>
            </a:r>
            <a:r>
              <a:rPr sz="2600" b="1" spc="-275" smtClean="0">
                <a:latin typeface="Segoe UI"/>
                <a:cs typeface="Segoe UI"/>
              </a:rPr>
              <a:t>mist</a:t>
            </a:r>
            <a:r>
              <a:rPr lang="en-IN" sz="2600" b="1" spc="-275" dirty="0" smtClean="0">
                <a:latin typeface="Segoe UI"/>
                <a:cs typeface="Segoe UI"/>
              </a:rPr>
              <a:t> “</a:t>
            </a:r>
            <a:r>
              <a:rPr sz="2600" b="1" spc="-10" dirty="0" smtClean="0">
                <a:latin typeface="Segoe UI"/>
                <a:cs typeface="Segoe UI"/>
              </a:rPr>
              <a:t>computing</a:t>
            </a:r>
            <a:r>
              <a:rPr sz="2600" b="1" spc="-10" dirty="0">
                <a:latin typeface="Segoe UI"/>
                <a:cs typeface="Segoe UI"/>
              </a:rPr>
              <a:t>.</a:t>
            </a:r>
            <a:endParaRPr sz="26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6289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Edge</a:t>
            </a:r>
            <a:r>
              <a:rPr spc="-10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181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24686"/>
            <a:ext cx="11533505" cy="5003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Segoe UI"/>
                <a:cs typeface="Segoe UI"/>
              </a:rPr>
              <a:t>Edge</a:t>
            </a:r>
            <a:r>
              <a:rPr sz="2500" b="1" spc="-11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Computing:</a:t>
            </a:r>
            <a:endParaRPr sz="2500" dirty="0">
              <a:latin typeface="Segoe UI"/>
              <a:cs typeface="Segoe UI"/>
            </a:endParaRPr>
          </a:p>
          <a:p>
            <a:pPr marL="468630" marR="12065" indent="-456565" algn="just">
              <a:lnSpc>
                <a:spcPct val="130000"/>
              </a:lnSpc>
              <a:spcBef>
                <a:spcPts val="1395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b="1" dirty="0">
                <a:latin typeface="Segoe UI"/>
                <a:cs typeface="Segoe UI"/>
              </a:rPr>
              <a:t>Some</a:t>
            </a:r>
            <a:r>
              <a:rPr sz="2500" b="1" spc="1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new</a:t>
            </a:r>
            <a:r>
              <a:rPr sz="2500" b="1" spc="14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classes</a:t>
            </a:r>
            <a:r>
              <a:rPr sz="2500" b="1" spc="1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1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IoT</a:t>
            </a:r>
            <a:r>
              <a:rPr sz="2500" b="1" spc="13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endpoints</a:t>
            </a:r>
            <a:r>
              <a:rPr sz="2500" b="1" spc="15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have</a:t>
            </a:r>
            <a:r>
              <a:rPr sz="2500" b="1" spc="14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enough</a:t>
            </a:r>
            <a:r>
              <a:rPr sz="2500" b="1" spc="1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compute</a:t>
            </a:r>
            <a:r>
              <a:rPr sz="2500" b="1" spc="1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capabilities</a:t>
            </a:r>
            <a:r>
              <a:rPr sz="2500" b="1" spc="145" dirty="0">
                <a:latin typeface="Segoe UI"/>
                <a:cs typeface="Segoe UI"/>
              </a:rPr>
              <a:t> </a:t>
            </a:r>
            <a:r>
              <a:rPr sz="2500" b="1" spc="-25" dirty="0">
                <a:latin typeface="Segoe UI"/>
                <a:cs typeface="Segoe UI"/>
              </a:rPr>
              <a:t>to 	</a:t>
            </a:r>
            <a:r>
              <a:rPr sz="2500" b="1" dirty="0">
                <a:latin typeface="Segoe UI"/>
                <a:cs typeface="Segoe UI"/>
              </a:rPr>
              <a:t>perform</a:t>
            </a:r>
            <a:r>
              <a:rPr sz="2500" b="1" spc="-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at</a:t>
            </a:r>
            <a:r>
              <a:rPr sz="2500" b="1" spc="-8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least</a:t>
            </a:r>
            <a:r>
              <a:rPr sz="2500" b="1" spc="-95" dirty="0">
                <a:latin typeface="Segoe UI"/>
                <a:cs typeface="Segoe UI"/>
              </a:rPr>
              <a:t> </a:t>
            </a:r>
            <a:r>
              <a:rPr sz="2500" b="1" spc="-25" dirty="0">
                <a:latin typeface="Segoe UI"/>
                <a:cs typeface="Segoe UI"/>
              </a:rPr>
              <a:t>low-</a:t>
            </a:r>
            <a:r>
              <a:rPr sz="2500" b="1" dirty="0">
                <a:latin typeface="Segoe UI"/>
                <a:cs typeface="Segoe UI"/>
              </a:rPr>
              <a:t>level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analytics</a:t>
            </a:r>
            <a:r>
              <a:rPr sz="2500" b="1" spc="-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and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filtering</a:t>
            </a:r>
            <a:r>
              <a:rPr sz="2500" b="1" spc="-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make</a:t>
            </a:r>
            <a:r>
              <a:rPr sz="2500" b="1" spc="-10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basic</a:t>
            </a:r>
            <a:r>
              <a:rPr sz="2500" b="1" spc="-6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decisions.</a:t>
            </a:r>
            <a:endParaRPr sz="2500" dirty="0">
              <a:latin typeface="Segoe UI"/>
              <a:cs typeface="Segoe UI"/>
            </a:endParaRPr>
          </a:p>
          <a:p>
            <a:pPr marL="469265" indent="-456565" algn="just">
              <a:lnSpc>
                <a:spcPct val="100000"/>
              </a:lnSpc>
              <a:spcBef>
                <a:spcPts val="3110"/>
              </a:spcBef>
              <a:buFont typeface="Wingdings"/>
              <a:buChar char=""/>
              <a:tabLst>
                <a:tab pos="469265" algn="l"/>
              </a:tabLst>
            </a:pPr>
            <a:r>
              <a:rPr sz="2500" b="1" dirty="0">
                <a:latin typeface="Segoe UI"/>
                <a:cs typeface="Segoe UI"/>
              </a:rPr>
              <a:t>For</a:t>
            </a:r>
            <a:r>
              <a:rPr sz="2500" b="1" spc="-6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example,</a:t>
            </a:r>
            <a:r>
              <a:rPr sz="2500" b="1" spc="-1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consider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-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water</a:t>
            </a:r>
            <a:r>
              <a:rPr sz="2500" b="1" spc="-5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sensor</a:t>
            </a:r>
            <a:r>
              <a:rPr sz="2500" b="1" spc="-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on</a:t>
            </a:r>
            <a:r>
              <a:rPr sz="2500" b="1" spc="-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-5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fire</a:t>
            </a:r>
            <a:r>
              <a:rPr sz="2500" b="1" spc="-5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hydrant.</a:t>
            </a:r>
            <a:endParaRPr sz="2500" dirty="0">
              <a:latin typeface="Segoe UI"/>
              <a:cs typeface="Segoe UI"/>
            </a:endParaRPr>
          </a:p>
          <a:p>
            <a:pPr marL="468630" marR="5080" indent="-456565" algn="just">
              <a:lnSpc>
                <a:spcPct val="130000"/>
              </a:lnSpc>
              <a:spcBef>
                <a:spcPts val="1390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b="1" dirty="0">
                <a:latin typeface="Segoe UI"/>
                <a:cs typeface="Segoe UI"/>
              </a:rPr>
              <a:t>While</a:t>
            </a:r>
            <a:r>
              <a:rPr sz="2500" b="1" spc="10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1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fog</a:t>
            </a:r>
            <a:r>
              <a:rPr sz="2500" b="1" spc="10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node</a:t>
            </a:r>
            <a:r>
              <a:rPr sz="2500" b="1" spc="1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sitting</a:t>
            </a:r>
            <a:r>
              <a:rPr sz="2500" b="1" spc="10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on</a:t>
            </a:r>
            <a:r>
              <a:rPr sz="2500" b="1" spc="9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</a:t>
            </a:r>
            <a:r>
              <a:rPr sz="2500" b="1" spc="10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electrical</a:t>
            </a:r>
            <a:r>
              <a:rPr sz="2500" b="1" spc="1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pole</a:t>
            </a:r>
            <a:r>
              <a:rPr sz="2500" b="1" spc="10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in</a:t>
            </a:r>
            <a:r>
              <a:rPr sz="2500" b="1" spc="1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10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distribution</a:t>
            </a:r>
            <a:r>
              <a:rPr sz="2500" b="1" spc="11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network 	</a:t>
            </a:r>
            <a:r>
              <a:rPr sz="2500" b="1" dirty="0">
                <a:latin typeface="Segoe UI"/>
                <a:cs typeface="Segoe UI"/>
              </a:rPr>
              <a:t>may</a:t>
            </a:r>
            <a:r>
              <a:rPr sz="2500" b="1" spc="34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have</a:t>
            </a:r>
            <a:r>
              <a:rPr sz="2500" b="1" spc="345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an</a:t>
            </a:r>
            <a:r>
              <a:rPr sz="2500" b="1" spc="34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excellent</a:t>
            </a:r>
            <a:r>
              <a:rPr sz="2500" b="1" spc="34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view</a:t>
            </a:r>
            <a:r>
              <a:rPr sz="2500" b="1" spc="34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33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all</a:t>
            </a:r>
            <a:r>
              <a:rPr sz="2500" b="1" spc="34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34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fire</a:t>
            </a:r>
            <a:r>
              <a:rPr sz="2500" b="1" spc="345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hydrants</a:t>
            </a:r>
            <a:r>
              <a:rPr sz="2500" b="1" spc="34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in</a:t>
            </a:r>
            <a:r>
              <a:rPr sz="2500" b="1" spc="345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345" dirty="0">
                <a:latin typeface="Segoe UI"/>
                <a:cs typeface="Segoe UI"/>
              </a:rPr>
              <a:t>  </a:t>
            </a:r>
            <a:r>
              <a:rPr sz="2500" b="1" spc="-10" dirty="0">
                <a:latin typeface="Segoe UI"/>
                <a:cs typeface="Segoe UI"/>
              </a:rPr>
              <a:t>local 	</a:t>
            </a:r>
            <a:r>
              <a:rPr sz="2500" b="1" dirty="0">
                <a:latin typeface="Segoe UI"/>
                <a:cs typeface="Segoe UI"/>
              </a:rPr>
              <a:t>neighborhood,</a:t>
            </a:r>
            <a:r>
              <a:rPr sz="2500" b="1" spc="1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13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node</a:t>
            </a:r>
            <a:r>
              <a:rPr sz="2500" b="1" spc="13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on</a:t>
            </a:r>
            <a:r>
              <a:rPr sz="2500" b="1" spc="1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each</a:t>
            </a:r>
            <a:r>
              <a:rPr sz="2500" b="1" spc="1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hydrant</a:t>
            </a:r>
            <a:r>
              <a:rPr sz="2500" b="1" spc="1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would</a:t>
            </a:r>
            <a:r>
              <a:rPr sz="2500" b="1" spc="1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have</a:t>
            </a:r>
            <a:r>
              <a:rPr sz="2500" b="1" spc="114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clear</a:t>
            </a:r>
            <a:r>
              <a:rPr sz="2500" b="1" spc="1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view</a:t>
            </a:r>
            <a:r>
              <a:rPr sz="2500" b="1" spc="14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1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13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water 	</a:t>
            </a:r>
            <a:r>
              <a:rPr sz="2500" b="1" dirty="0">
                <a:latin typeface="Segoe UI"/>
                <a:cs typeface="Segoe UI"/>
              </a:rPr>
              <a:t>pressure</a:t>
            </a:r>
            <a:r>
              <a:rPr sz="2500" b="1" spc="2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drop</a:t>
            </a:r>
            <a:r>
              <a:rPr sz="2500" b="1" spc="204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on</a:t>
            </a:r>
            <a:r>
              <a:rPr sz="2500" b="1" spc="229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its</a:t>
            </a:r>
            <a:r>
              <a:rPr sz="2500" b="1" spc="23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own</a:t>
            </a:r>
            <a:r>
              <a:rPr sz="2500" b="1" spc="204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line</a:t>
            </a:r>
            <a:r>
              <a:rPr sz="2500" b="1" spc="23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and</a:t>
            </a:r>
            <a:r>
              <a:rPr sz="2500" b="1" spc="2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would</a:t>
            </a:r>
            <a:r>
              <a:rPr sz="2500" b="1" spc="2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be</a:t>
            </a:r>
            <a:r>
              <a:rPr sz="2500" b="1" spc="23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able</a:t>
            </a:r>
            <a:r>
              <a:rPr sz="2500" b="1" spc="24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204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quickly</a:t>
            </a:r>
            <a:r>
              <a:rPr sz="2500" b="1" spc="229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generate</a:t>
            </a:r>
            <a:r>
              <a:rPr sz="2500" b="1" spc="240" dirty="0">
                <a:latin typeface="Segoe UI"/>
                <a:cs typeface="Segoe UI"/>
              </a:rPr>
              <a:t> </a:t>
            </a:r>
            <a:r>
              <a:rPr sz="2500" b="1" spc="-25" dirty="0">
                <a:latin typeface="Segoe UI"/>
                <a:cs typeface="Segoe UI"/>
              </a:rPr>
              <a:t>an 	</a:t>
            </a:r>
            <a:r>
              <a:rPr sz="2500" b="1" dirty="0">
                <a:latin typeface="Segoe UI"/>
                <a:cs typeface="Segoe UI"/>
              </a:rPr>
              <a:t>alert</a:t>
            </a:r>
            <a:r>
              <a:rPr sz="2500" b="1" spc="-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-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localized</a:t>
            </a:r>
            <a:r>
              <a:rPr sz="2500" b="1" spc="-2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problem.</a:t>
            </a:r>
            <a:endParaRPr sz="25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6289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Edge</a:t>
            </a:r>
            <a:r>
              <a:rPr spc="-10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182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53642"/>
            <a:ext cx="11534140" cy="4727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Segoe UI"/>
                <a:cs typeface="Segoe UI"/>
              </a:rPr>
              <a:t>Edge</a:t>
            </a:r>
            <a:r>
              <a:rPr sz="2500" b="1" spc="-11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Computing:</a:t>
            </a:r>
            <a:endParaRPr sz="2500">
              <a:latin typeface="Segoe UI"/>
              <a:cs typeface="Segoe UI"/>
            </a:endParaRPr>
          </a:p>
          <a:p>
            <a:pPr marL="469265" indent="-456565" algn="just">
              <a:lnSpc>
                <a:spcPct val="100000"/>
              </a:lnSpc>
              <a:spcBef>
                <a:spcPts val="2700"/>
              </a:spcBef>
              <a:buFont typeface="Wingdings"/>
              <a:buChar char=""/>
              <a:tabLst>
                <a:tab pos="469265" algn="l"/>
              </a:tabLst>
            </a:pPr>
            <a:r>
              <a:rPr sz="2500" b="1" dirty="0">
                <a:latin typeface="Segoe UI"/>
                <a:cs typeface="Segoe UI"/>
              </a:rPr>
              <a:t>Another</a:t>
            </a:r>
            <a:r>
              <a:rPr sz="2500" b="1" spc="-4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example</a:t>
            </a:r>
            <a:r>
              <a:rPr sz="2500" b="1" spc="-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is</a:t>
            </a:r>
            <a:r>
              <a:rPr sz="2500" b="1" spc="-5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in</a:t>
            </a:r>
            <a:r>
              <a:rPr sz="2500" b="1" spc="-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-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use</a:t>
            </a:r>
            <a:r>
              <a:rPr sz="2500" b="1" spc="-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-7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smart</a:t>
            </a:r>
            <a:r>
              <a:rPr sz="2500" b="1" spc="-2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meters.</a:t>
            </a:r>
            <a:endParaRPr sz="2500">
              <a:latin typeface="Segoe UI"/>
              <a:cs typeface="Segoe UI"/>
            </a:endParaRPr>
          </a:p>
          <a:p>
            <a:pPr marL="468630" marR="5080" indent="-456565" algn="just">
              <a:lnSpc>
                <a:spcPct val="140000"/>
              </a:lnSpc>
              <a:spcBef>
                <a:spcPts val="1320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b="1" dirty="0">
                <a:latin typeface="Segoe UI"/>
                <a:cs typeface="Segoe UI"/>
              </a:rPr>
              <a:t>Edge</a:t>
            </a:r>
            <a:r>
              <a:rPr sz="2500" b="1" spc="1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compute–capable</a:t>
            </a:r>
            <a:r>
              <a:rPr sz="2500" b="1" spc="1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meters</a:t>
            </a:r>
            <a:r>
              <a:rPr sz="2500" b="1" spc="1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are</a:t>
            </a:r>
            <a:r>
              <a:rPr sz="2500" b="1" spc="17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able</a:t>
            </a:r>
            <a:r>
              <a:rPr sz="2500" b="1" spc="1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17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communicate</a:t>
            </a:r>
            <a:r>
              <a:rPr sz="2500" b="1" spc="18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with</a:t>
            </a:r>
            <a:r>
              <a:rPr sz="2500" b="1" spc="17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each</a:t>
            </a:r>
            <a:r>
              <a:rPr sz="2500" b="1" spc="16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other 	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-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share information on small</a:t>
            </a:r>
            <a:r>
              <a:rPr sz="2500" b="1" spc="-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subsets</a:t>
            </a:r>
            <a:r>
              <a:rPr sz="2500" b="1" spc="-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-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-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electrical</a:t>
            </a:r>
            <a:r>
              <a:rPr sz="2500" b="1" spc="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distribution</a:t>
            </a:r>
            <a:r>
              <a:rPr sz="2500" b="1" spc="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grid</a:t>
            </a:r>
            <a:r>
              <a:rPr sz="2500" b="1" spc="-10" dirty="0">
                <a:latin typeface="Segoe UI"/>
                <a:cs typeface="Segoe UI"/>
              </a:rPr>
              <a:t> </a:t>
            </a:r>
            <a:r>
              <a:rPr sz="2500" b="1" spc="-25" dirty="0">
                <a:latin typeface="Segoe UI"/>
                <a:cs typeface="Segoe UI"/>
              </a:rPr>
              <a:t>to 	</a:t>
            </a:r>
            <a:r>
              <a:rPr sz="2500" b="1" dirty="0">
                <a:latin typeface="Segoe UI"/>
                <a:cs typeface="Segoe UI"/>
              </a:rPr>
              <a:t>monitor</a:t>
            </a:r>
            <a:r>
              <a:rPr sz="2500" b="1" spc="28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localized</a:t>
            </a:r>
            <a:r>
              <a:rPr sz="2500" b="1" spc="2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power</a:t>
            </a:r>
            <a:r>
              <a:rPr sz="2500" b="1" spc="26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quality</a:t>
            </a:r>
            <a:r>
              <a:rPr sz="2500" b="1" spc="2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and</a:t>
            </a:r>
            <a:r>
              <a:rPr sz="2500" b="1" spc="2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consumption,</a:t>
            </a:r>
            <a:r>
              <a:rPr sz="2500" b="1" spc="2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and</a:t>
            </a:r>
            <a:r>
              <a:rPr sz="2500" b="1" spc="28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they</a:t>
            </a:r>
            <a:r>
              <a:rPr sz="2500" b="1" spc="2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can</a:t>
            </a:r>
            <a:r>
              <a:rPr sz="2500" b="1" spc="28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inform 	</a:t>
            </a:r>
            <a:r>
              <a:rPr sz="2500" b="1" dirty="0">
                <a:latin typeface="Segoe UI"/>
                <a:cs typeface="Segoe UI"/>
              </a:rPr>
              <a:t>fog</a:t>
            </a:r>
            <a:r>
              <a:rPr sz="2500" b="1" spc="-6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node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-9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events</a:t>
            </a:r>
            <a:r>
              <a:rPr sz="2500" b="1" spc="-10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that</a:t>
            </a:r>
            <a:r>
              <a:rPr sz="2500" b="1" spc="-5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may</a:t>
            </a:r>
            <a:r>
              <a:rPr sz="2500" b="1" spc="-5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pertain</a:t>
            </a:r>
            <a:r>
              <a:rPr sz="2500" b="1" spc="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only</a:t>
            </a:r>
            <a:r>
              <a:rPr sz="2500" b="1" spc="-3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tiny</a:t>
            </a:r>
            <a:r>
              <a:rPr sz="2500" b="1" spc="-5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sections</a:t>
            </a:r>
            <a:r>
              <a:rPr sz="2500" b="1" spc="-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-114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-5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grid.</a:t>
            </a:r>
            <a:endParaRPr sz="2500">
              <a:latin typeface="Segoe UI"/>
              <a:cs typeface="Segoe UI"/>
            </a:endParaRPr>
          </a:p>
          <a:p>
            <a:pPr marL="468630" marR="13970" indent="-456565" algn="just">
              <a:lnSpc>
                <a:spcPct val="140000"/>
              </a:lnSpc>
              <a:spcBef>
                <a:spcPts val="1805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b="1" dirty="0">
                <a:latin typeface="Segoe UI"/>
                <a:cs typeface="Segoe UI"/>
              </a:rPr>
              <a:t>Models</a:t>
            </a:r>
            <a:r>
              <a:rPr sz="2500" b="1" spc="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such</a:t>
            </a:r>
            <a:r>
              <a:rPr sz="2500" b="1" spc="1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as</a:t>
            </a:r>
            <a:r>
              <a:rPr sz="2500" b="1" spc="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these</a:t>
            </a:r>
            <a:r>
              <a:rPr sz="2500" b="1" spc="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help ensure</a:t>
            </a:r>
            <a:r>
              <a:rPr sz="2500" b="1" spc="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highest</a:t>
            </a:r>
            <a:r>
              <a:rPr sz="2500" b="1" spc="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quality</a:t>
            </a:r>
            <a:r>
              <a:rPr sz="2500" b="1" spc="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power delivery</a:t>
            </a:r>
            <a:r>
              <a:rPr sz="2500" b="1" spc="30" dirty="0">
                <a:latin typeface="Segoe UI"/>
                <a:cs typeface="Segoe UI"/>
              </a:rPr>
              <a:t> </a:t>
            </a:r>
            <a:r>
              <a:rPr sz="2500" b="1" spc="-25" dirty="0">
                <a:latin typeface="Segoe UI"/>
                <a:cs typeface="Segoe UI"/>
              </a:rPr>
              <a:t>to 	</a:t>
            </a:r>
            <a:r>
              <a:rPr sz="2500" b="1" spc="-10" dirty="0">
                <a:latin typeface="Segoe UI"/>
                <a:cs typeface="Segoe UI"/>
              </a:rPr>
              <a:t>customers.</a:t>
            </a:r>
            <a:endParaRPr sz="25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110566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The</a:t>
            </a:r>
            <a:r>
              <a:rPr spc="-30" dirty="0"/>
              <a:t> </a:t>
            </a:r>
            <a:r>
              <a:rPr dirty="0"/>
              <a:t>Hierarchy</a:t>
            </a:r>
            <a:r>
              <a:rPr spc="-7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Edge,</a:t>
            </a:r>
            <a:r>
              <a:rPr spc="-30" dirty="0"/>
              <a:t> </a:t>
            </a:r>
            <a:r>
              <a:rPr dirty="0"/>
              <a:t>Fog,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Cloud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183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20113"/>
            <a:ext cx="11491595" cy="4332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Hierarchy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Edge,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Fog,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Cloud:</a:t>
            </a:r>
            <a:endParaRPr sz="2200">
              <a:latin typeface="Segoe UI"/>
              <a:cs typeface="Segoe UI"/>
            </a:endParaRPr>
          </a:p>
          <a:p>
            <a:pPr marL="469900" marR="5080" indent="-457834">
              <a:lnSpc>
                <a:spcPct val="130500"/>
              </a:lnSpc>
              <a:spcBef>
                <a:spcPts val="1789"/>
              </a:spcBef>
              <a:buFont typeface="Wingdings"/>
              <a:buChar char=""/>
              <a:tabLst>
                <a:tab pos="469900" algn="l"/>
              </a:tabLst>
            </a:pPr>
            <a:r>
              <a:rPr sz="2200" b="1" dirty="0">
                <a:latin typeface="Segoe UI"/>
                <a:cs typeface="Segoe UI"/>
              </a:rPr>
              <a:t>Edge</a:t>
            </a:r>
            <a:r>
              <a:rPr sz="2200" b="1" spc="3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or</a:t>
            </a:r>
            <a:r>
              <a:rPr sz="2200" b="1" spc="3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fog</a:t>
            </a:r>
            <a:r>
              <a:rPr sz="2200" b="1" spc="3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computing</a:t>
            </a:r>
            <a:r>
              <a:rPr sz="2200" b="1" spc="2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3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</a:t>
            </a:r>
            <a:r>
              <a:rPr sz="2200" b="1" spc="3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way</a:t>
            </a:r>
            <a:r>
              <a:rPr sz="2200" b="1" spc="3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replaces</a:t>
            </a:r>
            <a:r>
              <a:rPr sz="2200" b="1" spc="3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3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cloud</a:t>
            </a:r>
            <a:r>
              <a:rPr sz="2200" b="1" spc="3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but</a:t>
            </a:r>
            <a:r>
              <a:rPr sz="2200" b="1" spc="3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they</a:t>
            </a:r>
            <a:r>
              <a:rPr sz="2200" b="1" spc="3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complement</a:t>
            </a:r>
            <a:r>
              <a:rPr sz="2200" b="1" spc="280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each </a:t>
            </a:r>
            <a:r>
              <a:rPr sz="2200" b="1" spc="-60" dirty="0">
                <a:latin typeface="Segoe UI"/>
                <a:cs typeface="Segoe UI"/>
              </a:rPr>
              <a:t>other,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many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use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cases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actually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require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strong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cooperation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between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layers.</a:t>
            </a:r>
            <a:endParaRPr sz="22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605"/>
              </a:spcBef>
              <a:buFont typeface="Wingdings"/>
              <a:buChar char=""/>
              <a:tabLst>
                <a:tab pos="469900" algn="l"/>
                <a:tab pos="1240790" algn="l"/>
              </a:tabLst>
            </a:pPr>
            <a:r>
              <a:rPr sz="2200" b="1" spc="-20" dirty="0">
                <a:latin typeface="Segoe UI"/>
                <a:cs typeface="Segoe UI"/>
              </a:rPr>
              <a:t>Edge</a:t>
            </a:r>
            <a:r>
              <a:rPr sz="2200" b="1" dirty="0">
                <a:latin typeface="Segoe UI"/>
                <a:cs typeface="Segoe UI"/>
              </a:rPr>
              <a:t>	and</a:t>
            </a:r>
            <a:r>
              <a:rPr sz="2200" b="1" spc="3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fog</a:t>
            </a:r>
            <a:r>
              <a:rPr sz="2200" b="1" spc="3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computing</a:t>
            </a:r>
            <a:r>
              <a:rPr sz="2200" b="1" spc="2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layers</a:t>
            </a:r>
            <a:r>
              <a:rPr sz="2200" b="1" spc="3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simply</a:t>
            </a:r>
            <a:r>
              <a:rPr sz="2200" b="1" spc="3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act</a:t>
            </a:r>
            <a:r>
              <a:rPr sz="2200" b="1" spc="3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as</a:t>
            </a:r>
            <a:r>
              <a:rPr sz="2200" b="1" spc="3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3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first</a:t>
            </a:r>
            <a:r>
              <a:rPr sz="2200" b="1" spc="3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line</a:t>
            </a:r>
            <a:r>
              <a:rPr sz="2200" b="1" spc="3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3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defense</a:t>
            </a:r>
            <a:r>
              <a:rPr sz="2200" b="1" spc="3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</a:t>
            </a:r>
            <a:r>
              <a:rPr sz="2200" b="1" spc="34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filtering,</a:t>
            </a:r>
            <a:endParaRPr sz="22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790"/>
              </a:spcBef>
            </a:pPr>
            <a:r>
              <a:rPr sz="2200" b="1" dirty="0">
                <a:latin typeface="Segoe UI"/>
                <a:cs typeface="Segoe UI"/>
              </a:rPr>
              <a:t>analyzing,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otherwise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managing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data</a:t>
            </a:r>
            <a:r>
              <a:rPr sz="2200" b="1" spc="-1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endpoints.</a:t>
            </a:r>
            <a:endParaRPr sz="2200">
              <a:latin typeface="Segoe UI"/>
              <a:cs typeface="Segoe UI"/>
            </a:endParaRPr>
          </a:p>
          <a:p>
            <a:pPr marL="547370" indent="-534670">
              <a:lnSpc>
                <a:spcPct val="100000"/>
              </a:lnSpc>
              <a:spcBef>
                <a:spcPts val="2605"/>
              </a:spcBef>
              <a:buFont typeface="Wingdings"/>
              <a:buChar char=""/>
              <a:tabLst>
                <a:tab pos="547370" algn="l"/>
              </a:tabLst>
            </a:pPr>
            <a:r>
              <a:rPr sz="2200" b="1" dirty="0">
                <a:latin typeface="Segoe UI"/>
                <a:cs typeface="Segoe UI"/>
              </a:rPr>
              <a:t>This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saves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cloud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from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being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queried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by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each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every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node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each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event.</a:t>
            </a:r>
            <a:endParaRPr sz="2200">
              <a:latin typeface="Segoe UI"/>
              <a:cs typeface="Segoe UI"/>
            </a:endParaRPr>
          </a:p>
          <a:p>
            <a:pPr marL="469900" marR="5080" indent="-457834">
              <a:lnSpc>
                <a:spcPct val="130000"/>
              </a:lnSpc>
              <a:spcBef>
                <a:spcPts val="1814"/>
              </a:spcBef>
              <a:buFont typeface="Wingdings"/>
              <a:buChar char=""/>
              <a:tabLst>
                <a:tab pos="469900" algn="l"/>
              </a:tabLst>
            </a:pPr>
            <a:r>
              <a:rPr sz="2200" b="1" dirty="0">
                <a:latin typeface="Segoe UI"/>
                <a:cs typeface="Segoe UI"/>
              </a:rPr>
              <a:t>This</a:t>
            </a:r>
            <a:r>
              <a:rPr sz="2200" b="1" spc="2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model</a:t>
            </a:r>
            <a:r>
              <a:rPr sz="2200" b="1" spc="2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suggests</a:t>
            </a:r>
            <a:r>
              <a:rPr sz="2200" b="1" spc="2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2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2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hierarchical</a:t>
            </a:r>
            <a:r>
              <a:rPr sz="2200" b="1" spc="2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organization</a:t>
            </a:r>
            <a:r>
              <a:rPr sz="2200" b="1" spc="229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2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network,</a:t>
            </a:r>
            <a:r>
              <a:rPr sz="2200" b="1" spc="2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compute,</a:t>
            </a:r>
            <a:r>
              <a:rPr sz="2200" b="1" spc="229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26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data </a:t>
            </a:r>
            <a:r>
              <a:rPr sz="2200" b="1" dirty="0">
                <a:latin typeface="Segoe UI"/>
                <a:cs typeface="Segoe UI"/>
              </a:rPr>
              <a:t>storage</a:t>
            </a:r>
            <a:r>
              <a:rPr sz="2200" b="1" spc="-1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resources.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110566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The</a:t>
            </a:r>
            <a:r>
              <a:rPr spc="-30" dirty="0"/>
              <a:t> </a:t>
            </a:r>
            <a:r>
              <a:rPr dirty="0"/>
              <a:t>Hierarchy</a:t>
            </a:r>
            <a:r>
              <a:rPr spc="-7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Edge,</a:t>
            </a:r>
            <a:r>
              <a:rPr spc="-30" dirty="0"/>
              <a:t> </a:t>
            </a:r>
            <a:r>
              <a:rPr dirty="0"/>
              <a:t>Fog,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Cloud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184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53642"/>
            <a:ext cx="11532870" cy="4727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-8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Hierarchy</a:t>
            </a:r>
            <a:r>
              <a:rPr sz="2500" b="1" spc="-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Edge,</a:t>
            </a:r>
            <a:r>
              <a:rPr sz="2500" b="1" spc="-10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Fog,</a:t>
            </a:r>
            <a:r>
              <a:rPr sz="2500" b="1" spc="-7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and</a:t>
            </a:r>
            <a:r>
              <a:rPr sz="2500" b="1" spc="-6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Cloud:</a:t>
            </a:r>
            <a:endParaRPr sz="2500">
              <a:latin typeface="Segoe UI"/>
              <a:cs typeface="Segoe UI"/>
            </a:endParaRPr>
          </a:p>
          <a:p>
            <a:pPr marL="468630" marR="5080" indent="-456565" algn="just">
              <a:lnSpc>
                <a:spcPct val="140000"/>
              </a:lnSpc>
              <a:spcBef>
                <a:spcPts val="1320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b="1" dirty="0">
                <a:latin typeface="Segoe UI"/>
                <a:cs typeface="Segoe UI"/>
              </a:rPr>
              <a:t>At</a:t>
            </a:r>
            <a:r>
              <a:rPr sz="2500" b="1" spc="105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each</a:t>
            </a:r>
            <a:r>
              <a:rPr sz="2500" b="1" spc="114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stage,</a:t>
            </a:r>
            <a:r>
              <a:rPr sz="2500" b="1" spc="125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data</a:t>
            </a:r>
            <a:r>
              <a:rPr sz="2500" b="1" spc="12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is</a:t>
            </a:r>
            <a:r>
              <a:rPr sz="2500" b="1" spc="125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collected,</a:t>
            </a:r>
            <a:r>
              <a:rPr sz="2500" b="1" spc="12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analyzed,</a:t>
            </a:r>
            <a:r>
              <a:rPr sz="2500" b="1" spc="12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and</a:t>
            </a:r>
            <a:r>
              <a:rPr sz="2500" b="1" spc="125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responded</a:t>
            </a:r>
            <a:r>
              <a:rPr sz="2500" b="1" spc="125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110" dirty="0">
                <a:latin typeface="Segoe UI"/>
                <a:cs typeface="Segoe UI"/>
              </a:rPr>
              <a:t>  </a:t>
            </a:r>
            <a:r>
              <a:rPr sz="2500" b="1" spc="-20" dirty="0">
                <a:latin typeface="Segoe UI"/>
                <a:cs typeface="Segoe UI"/>
              </a:rPr>
              <a:t>when 	</a:t>
            </a:r>
            <a:r>
              <a:rPr sz="2500" b="1" spc="-10" dirty="0">
                <a:latin typeface="Segoe UI"/>
                <a:cs typeface="Segoe UI"/>
              </a:rPr>
              <a:t>necessary,</a:t>
            </a:r>
            <a:r>
              <a:rPr sz="2500" b="1" spc="-1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according</a:t>
            </a:r>
            <a:r>
              <a:rPr sz="2500" b="1" spc="-4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-9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-9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capabilities</a:t>
            </a:r>
            <a:r>
              <a:rPr sz="2500" b="1" spc="-2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-1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resources</a:t>
            </a:r>
            <a:r>
              <a:rPr sz="2500" b="1" spc="-10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at</a:t>
            </a:r>
            <a:r>
              <a:rPr sz="2500" b="1" spc="-10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each</a:t>
            </a:r>
            <a:r>
              <a:rPr sz="2500" b="1" spc="-11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layer.</a:t>
            </a:r>
            <a:endParaRPr sz="2500">
              <a:latin typeface="Segoe UI"/>
              <a:cs typeface="Segoe UI"/>
            </a:endParaRPr>
          </a:p>
          <a:p>
            <a:pPr marL="469265" indent="-456565" algn="just">
              <a:lnSpc>
                <a:spcPct val="100000"/>
              </a:lnSpc>
              <a:spcBef>
                <a:spcPts val="3185"/>
              </a:spcBef>
              <a:buFont typeface="Wingdings"/>
              <a:buChar char=""/>
              <a:tabLst>
                <a:tab pos="469265" algn="l"/>
              </a:tabLst>
            </a:pPr>
            <a:r>
              <a:rPr sz="2500" b="1" dirty="0">
                <a:latin typeface="Segoe UI"/>
                <a:cs typeface="Segoe UI"/>
              </a:rPr>
              <a:t>As</a:t>
            </a:r>
            <a:r>
              <a:rPr sz="2500" b="1" spc="-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data</a:t>
            </a:r>
            <a:r>
              <a:rPr sz="2500" b="1" spc="-2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needs</a:t>
            </a:r>
            <a:r>
              <a:rPr sz="2500" b="1" spc="-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-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be</a:t>
            </a:r>
            <a:r>
              <a:rPr sz="2500" b="1" spc="-6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sent</a:t>
            </a:r>
            <a:r>
              <a:rPr sz="2500" b="1" spc="-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-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-6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cloud,</a:t>
            </a:r>
            <a:r>
              <a:rPr sz="2500" b="1" spc="-7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-6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latency</a:t>
            </a:r>
            <a:r>
              <a:rPr sz="2500" b="1" spc="-3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becomes</a:t>
            </a:r>
            <a:r>
              <a:rPr sz="2500" b="1" spc="-6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higher.</a:t>
            </a:r>
            <a:endParaRPr sz="2500">
              <a:latin typeface="Segoe UI"/>
              <a:cs typeface="Segoe UI"/>
            </a:endParaRPr>
          </a:p>
          <a:p>
            <a:pPr marL="468630" marR="5080" indent="-456565" algn="just">
              <a:lnSpc>
                <a:spcPct val="140000"/>
              </a:lnSpc>
              <a:spcBef>
                <a:spcPts val="1320"/>
              </a:spcBef>
              <a:buFont typeface="Wingdings"/>
              <a:buChar char=""/>
              <a:tabLst>
                <a:tab pos="469900" algn="l"/>
              </a:tabLst>
            </a:pP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11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advantage</a:t>
            </a:r>
            <a:r>
              <a:rPr sz="2500" b="1" spc="114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of</a:t>
            </a:r>
            <a:r>
              <a:rPr sz="2500" b="1" spc="105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this</a:t>
            </a:r>
            <a:r>
              <a:rPr sz="2500" b="1" spc="11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hierarchy</a:t>
            </a:r>
            <a:r>
              <a:rPr sz="2500" b="1" spc="114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is</a:t>
            </a:r>
            <a:r>
              <a:rPr sz="2500" b="1" spc="11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that</a:t>
            </a:r>
            <a:r>
              <a:rPr sz="2500" b="1" spc="114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a</a:t>
            </a:r>
            <a:r>
              <a:rPr sz="2500" b="1" spc="11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response</a:t>
            </a:r>
            <a:r>
              <a:rPr sz="2500" b="1" spc="114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110" dirty="0">
                <a:latin typeface="Segoe UI"/>
                <a:cs typeface="Segoe UI"/>
              </a:rPr>
              <a:t>  </a:t>
            </a:r>
            <a:r>
              <a:rPr sz="2500" b="1" dirty="0">
                <a:latin typeface="Segoe UI"/>
                <a:cs typeface="Segoe UI"/>
              </a:rPr>
              <a:t>events</a:t>
            </a:r>
            <a:r>
              <a:rPr sz="2500" b="1" spc="165" dirty="0">
                <a:latin typeface="Segoe UI"/>
                <a:cs typeface="Segoe UI"/>
              </a:rPr>
              <a:t>  </a:t>
            </a:r>
            <a:r>
              <a:rPr sz="2500" b="1" spc="-20" dirty="0">
                <a:latin typeface="Segoe UI"/>
                <a:cs typeface="Segoe UI"/>
              </a:rPr>
              <a:t>from 	</a:t>
            </a:r>
            <a:r>
              <a:rPr sz="2500" b="1" dirty="0">
                <a:latin typeface="Segoe UI"/>
                <a:cs typeface="Segoe UI"/>
              </a:rPr>
              <a:t>resources</a:t>
            </a:r>
            <a:r>
              <a:rPr sz="2500" b="1" spc="56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close</a:t>
            </a:r>
            <a:r>
              <a:rPr sz="2500" b="1" spc="5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to</a:t>
            </a:r>
            <a:r>
              <a:rPr sz="2500" b="1" spc="54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the</a:t>
            </a:r>
            <a:r>
              <a:rPr sz="2500" b="1" spc="56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end</a:t>
            </a:r>
            <a:r>
              <a:rPr sz="2500" b="1" spc="56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device</a:t>
            </a:r>
            <a:r>
              <a:rPr sz="2500" b="1" spc="57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is</a:t>
            </a:r>
            <a:r>
              <a:rPr sz="2500" b="1" spc="5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fast</a:t>
            </a:r>
            <a:r>
              <a:rPr sz="2500" b="1" spc="5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and</a:t>
            </a:r>
            <a:r>
              <a:rPr sz="2500" b="1" spc="56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can</a:t>
            </a:r>
            <a:r>
              <a:rPr sz="2500" b="1" spc="57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result</a:t>
            </a:r>
            <a:r>
              <a:rPr sz="2500" b="1" spc="56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in</a:t>
            </a:r>
            <a:r>
              <a:rPr sz="2500" b="1" spc="57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immediate 	</a:t>
            </a:r>
            <a:r>
              <a:rPr sz="2500" b="1" dirty="0">
                <a:latin typeface="Segoe UI"/>
                <a:cs typeface="Segoe UI"/>
              </a:rPr>
              <a:t>benefits,</a:t>
            </a:r>
            <a:r>
              <a:rPr sz="2500" b="1" spc="58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while</a:t>
            </a:r>
            <a:r>
              <a:rPr sz="2500" b="1" spc="59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still</a:t>
            </a:r>
            <a:r>
              <a:rPr sz="2500" b="1" spc="59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having</a:t>
            </a:r>
            <a:r>
              <a:rPr sz="2500" b="1" spc="5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deeper</a:t>
            </a:r>
            <a:r>
              <a:rPr sz="2500" b="1" spc="60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compute</a:t>
            </a:r>
            <a:r>
              <a:rPr sz="2500" b="1" spc="61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resources</a:t>
            </a:r>
            <a:r>
              <a:rPr sz="2500" b="1" spc="59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available</a:t>
            </a:r>
            <a:r>
              <a:rPr sz="2500" b="1" spc="5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in</a:t>
            </a:r>
            <a:r>
              <a:rPr sz="2500" b="1" spc="585" dirty="0">
                <a:latin typeface="Segoe UI"/>
                <a:cs typeface="Segoe UI"/>
              </a:rPr>
              <a:t> </a:t>
            </a:r>
            <a:r>
              <a:rPr sz="2500" b="1" spc="-25" dirty="0">
                <a:latin typeface="Segoe UI"/>
                <a:cs typeface="Segoe UI"/>
              </a:rPr>
              <a:t>the 	</a:t>
            </a:r>
            <a:r>
              <a:rPr sz="2500" b="1" dirty="0">
                <a:latin typeface="Segoe UI"/>
                <a:cs typeface="Segoe UI"/>
              </a:rPr>
              <a:t>cloud</a:t>
            </a:r>
            <a:r>
              <a:rPr sz="2500" b="1" spc="-9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when</a:t>
            </a:r>
            <a:r>
              <a:rPr sz="2500" b="1" spc="-100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necessary.</a:t>
            </a:r>
            <a:endParaRPr sz="25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110566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The</a:t>
            </a:r>
            <a:r>
              <a:rPr spc="-30" dirty="0"/>
              <a:t> </a:t>
            </a:r>
            <a:r>
              <a:rPr dirty="0"/>
              <a:t>Hierarchy</a:t>
            </a:r>
            <a:r>
              <a:rPr spc="-7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Edge,</a:t>
            </a:r>
            <a:r>
              <a:rPr spc="-30" dirty="0"/>
              <a:t> </a:t>
            </a:r>
            <a:r>
              <a:rPr dirty="0"/>
              <a:t>Fog,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Cloud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185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89328"/>
            <a:ext cx="11531600" cy="452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Segoe UI"/>
                <a:cs typeface="Segoe UI"/>
              </a:rPr>
              <a:t>The</a:t>
            </a:r>
            <a:r>
              <a:rPr sz="2700" b="1" spc="-6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Hierarchy</a:t>
            </a:r>
            <a:r>
              <a:rPr sz="2700" b="1" spc="-9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of</a:t>
            </a:r>
            <a:r>
              <a:rPr sz="2700" b="1" spc="-12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Edge,</a:t>
            </a:r>
            <a:r>
              <a:rPr sz="2700" b="1" spc="-7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Fog,</a:t>
            </a:r>
            <a:r>
              <a:rPr sz="2700" b="1" spc="-7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and</a:t>
            </a:r>
            <a:r>
              <a:rPr sz="2700" b="1" spc="-60" dirty="0">
                <a:latin typeface="Segoe UI"/>
                <a:cs typeface="Segoe UI"/>
              </a:rPr>
              <a:t> </a:t>
            </a:r>
            <a:r>
              <a:rPr sz="2700" b="1" spc="-10" dirty="0">
                <a:latin typeface="Segoe UI"/>
                <a:cs typeface="Segoe UI"/>
              </a:rPr>
              <a:t>Cloud:</a:t>
            </a:r>
            <a:endParaRPr sz="2700" dirty="0">
              <a:latin typeface="Segoe UI"/>
              <a:cs typeface="Segoe UI"/>
            </a:endParaRPr>
          </a:p>
          <a:p>
            <a:pPr marL="469900" marR="10795" indent="-457834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469900" algn="l"/>
              </a:tabLst>
            </a:pPr>
            <a:r>
              <a:rPr sz="2700" b="1" dirty="0">
                <a:latin typeface="Segoe UI"/>
                <a:cs typeface="Segoe UI"/>
              </a:rPr>
              <a:t>heterogeneity</a:t>
            </a:r>
            <a:r>
              <a:rPr sz="2700" b="1" spc="51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of</a:t>
            </a:r>
            <a:r>
              <a:rPr sz="2700" b="1" spc="49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IoT</a:t>
            </a:r>
            <a:r>
              <a:rPr sz="2700" b="1" spc="52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devices</a:t>
            </a:r>
            <a:r>
              <a:rPr sz="2700" b="1" spc="52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also</a:t>
            </a:r>
            <a:r>
              <a:rPr sz="2700" b="1" spc="509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means</a:t>
            </a:r>
            <a:r>
              <a:rPr sz="2700" b="1" spc="509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a</a:t>
            </a:r>
            <a:r>
              <a:rPr sz="2700" b="1" spc="53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heterogeneity</a:t>
            </a:r>
            <a:r>
              <a:rPr sz="2700" b="1" spc="52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of</a:t>
            </a:r>
            <a:r>
              <a:rPr sz="2700" b="1" spc="480" dirty="0">
                <a:latin typeface="Segoe UI"/>
                <a:cs typeface="Segoe UI"/>
              </a:rPr>
              <a:t> </a:t>
            </a:r>
            <a:r>
              <a:rPr sz="2700" b="1" spc="-20" dirty="0">
                <a:latin typeface="Segoe UI"/>
                <a:cs typeface="Segoe UI"/>
              </a:rPr>
              <a:t>edge </a:t>
            </a:r>
            <a:r>
              <a:rPr sz="2700" b="1" dirty="0">
                <a:latin typeface="Segoe UI"/>
                <a:cs typeface="Segoe UI"/>
              </a:rPr>
              <a:t>and</a:t>
            </a:r>
            <a:r>
              <a:rPr sz="2700" b="1" spc="-1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fog</a:t>
            </a:r>
            <a:r>
              <a:rPr sz="2700" b="1" spc="-9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computing</a:t>
            </a:r>
            <a:r>
              <a:rPr sz="2700" b="1" spc="-65" dirty="0">
                <a:latin typeface="Segoe UI"/>
                <a:cs typeface="Segoe UI"/>
              </a:rPr>
              <a:t> </a:t>
            </a:r>
            <a:r>
              <a:rPr sz="2700" b="1" spc="-10" dirty="0">
                <a:latin typeface="Segoe UI"/>
                <a:cs typeface="Segoe UI"/>
              </a:rPr>
              <a:t>resources.</a:t>
            </a:r>
            <a:endParaRPr sz="2700" dirty="0">
              <a:latin typeface="Segoe UI"/>
              <a:cs typeface="Segoe UI"/>
            </a:endParaRPr>
          </a:p>
          <a:p>
            <a:pPr marL="469900" marR="5080" indent="-457834" algn="just">
              <a:lnSpc>
                <a:spcPct val="150000"/>
              </a:lnSpc>
              <a:spcBef>
                <a:spcPts val="1805"/>
              </a:spcBef>
              <a:buFont typeface="Wingdings"/>
              <a:buChar char=""/>
              <a:tabLst>
                <a:tab pos="469900" algn="l"/>
              </a:tabLst>
            </a:pPr>
            <a:r>
              <a:rPr sz="2700" b="1" dirty="0">
                <a:latin typeface="Segoe UI"/>
                <a:cs typeface="Segoe UI"/>
              </a:rPr>
              <a:t>While</a:t>
            </a:r>
            <a:r>
              <a:rPr sz="2700" b="1" spc="22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cloud</a:t>
            </a:r>
            <a:r>
              <a:rPr sz="2700" b="1" spc="23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resources</a:t>
            </a:r>
            <a:r>
              <a:rPr sz="2700" b="1" spc="22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are</a:t>
            </a:r>
            <a:r>
              <a:rPr sz="2700" b="1" spc="22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expected</a:t>
            </a:r>
            <a:r>
              <a:rPr sz="2700" b="1" spc="22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to</a:t>
            </a:r>
            <a:r>
              <a:rPr sz="2700" b="1" spc="24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be</a:t>
            </a:r>
            <a:r>
              <a:rPr sz="2700" b="1" spc="22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homogenous,</a:t>
            </a:r>
            <a:r>
              <a:rPr sz="2700" b="1" spc="229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it</a:t>
            </a:r>
            <a:r>
              <a:rPr sz="2700" b="1" spc="229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is</a:t>
            </a:r>
            <a:r>
              <a:rPr sz="2700" b="1" spc="22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fair</a:t>
            </a:r>
            <a:r>
              <a:rPr sz="2700" b="1" spc="235" dirty="0">
                <a:latin typeface="Segoe UI"/>
                <a:cs typeface="Segoe UI"/>
              </a:rPr>
              <a:t> </a:t>
            </a:r>
            <a:r>
              <a:rPr sz="2700" b="1" spc="-25" dirty="0">
                <a:latin typeface="Segoe UI"/>
                <a:cs typeface="Segoe UI"/>
              </a:rPr>
              <a:t>to </a:t>
            </a:r>
            <a:r>
              <a:rPr sz="2700" b="1" dirty="0">
                <a:latin typeface="Segoe UI"/>
                <a:cs typeface="Segoe UI"/>
              </a:rPr>
              <a:t>expect</a:t>
            </a:r>
            <a:r>
              <a:rPr sz="2700" b="1" spc="6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that</a:t>
            </a:r>
            <a:r>
              <a:rPr sz="2700" b="1" spc="59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in</a:t>
            </a:r>
            <a:r>
              <a:rPr sz="2700" b="1" spc="59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many</a:t>
            </a:r>
            <a:r>
              <a:rPr sz="2700" b="1" spc="59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cases</a:t>
            </a:r>
            <a:r>
              <a:rPr sz="2700" b="1" spc="6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both</a:t>
            </a:r>
            <a:r>
              <a:rPr sz="2700" b="1" spc="59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edge</a:t>
            </a:r>
            <a:r>
              <a:rPr sz="2700" b="1" spc="59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and</a:t>
            </a:r>
            <a:r>
              <a:rPr sz="2700" b="1" spc="61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fog</a:t>
            </a:r>
            <a:r>
              <a:rPr sz="2700" b="1" spc="59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resources</a:t>
            </a:r>
            <a:r>
              <a:rPr sz="2700" b="1" spc="6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will</a:t>
            </a:r>
            <a:r>
              <a:rPr sz="2700" b="1" spc="600" dirty="0">
                <a:latin typeface="Segoe UI"/>
                <a:cs typeface="Segoe UI"/>
              </a:rPr>
              <a:t> </a:t>
            </a:r>
            <a:r>
              <a:rPr sz="2700" b="1" spc="-25" dirty="0">
                <a:latin typeface="Segoe UI"/>
                <a:cs typeface="Segoe UI"/>
              </a:rPr>
              <a:t>use </a:t>
            </a:r>
            <a:r>
              <a:rPr sz="2700" b="1" dirty="0">
                <a:latin typeface="Segoe UI"/>
                <a:cs typeface="Segoe UI"/>
              </a:rPr>
              <a:t>different</a:t>
            </a:r>
            <a:r>
              <a:rPr sz="2700" b="1" spc="49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operating</a:t>
            </a:r>
            <a:r>
              <a:rPr sz="2700" b="1" spc="5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systems,</a:t>
            </a:r>
            <a:r>
              <a:rPr sz="2700" b="1" spc="5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have</a:t>
            </a:r>
            <a:r>
              <a:rPr sz="2700" b="1" spc="49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different</a:t>
            </a:r>
            <a:r>
              <a:rPr sz="2700" b="1" spc="49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CPU</a:t>
            </a:r>
            <a:r>
              <a:rPr sz="2700" b="1" spc="50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and</a:t>
            </a:r>
            <a:r>
              <a:rPr sz="2700" b="1" spc="49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data</a:t>
            </a:r>
            <a:r>
              <a:rPr sz="2700" b="1" spc="500" dirty="0">
                <a:latin typeface="Segoe UI"/>
                <a:cs typeface="Segoe UI"/>
              </a:rPr>
              <a:t> </a:t>
            </a:r>
            <a:r>
              <a:rPr sz="2700" b="1" spc="-10" dirty="0">
                <a:latin typeface="Segoe UI"/>
                <a:cs typeface="Segoe UI"/>
              </a:rPr>
              <a:t>storage capabilities,</a:t>
            </a:r>
            <a:r>
              <a:rPr sz="2700" b="1" spc="-15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and</a:t>
            </a:r>
            <a:r>
              <a:rPr sz="2700" b="1" spc="-10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have</a:t>
            </a:r>
            <a:r>
              <a:rPr sz="2700" b="1" spc="-10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different</a:t>
            </a:r>
            <a:r>
              <a:rPr sz="2700" b="1" spc="-120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energy</a:t>
            </a:r>
            <a:r>
              <a:rPr sz="2700" b="1" spc="-95" dirty="0">
                <a:latin typeface="Segoe UI"/>
                <a:cs typeface="Segoe UI"/>
              </a:rPr>
              <a:t> </a:t>
            </a:r>
            <a:r>
              <a:rPr sz="2700" b="1" dirty="0">
                <a:latin typeface="Segoe UI"/>
                <a:cs typeface="Segoe UI"/>
              </a:rPr>
              <a:t>consumption</a:t>
            </a:r>
            <a:r>
              <a:rPr sz="2700" b="1" spc="-100" dirty="0">
                <a:latin typeface="Segoe UI"/>
                <a:cs typeface="Segoe UI"/>
              </a:rPr>
              <a:t> </a:t>
            </a:r>
            <a:r>
              <a:rPr sz="2700" b="1" spc="-10" dirty="0">
                <a:latin typeface="Segoe UI"/>
                <a:cs typeface="Segoe UI"/>
              </a:rPr>
              <a:t>profiles.</a:t>
            </a:r>
            <a:endParaRPr sz="27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110566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The</a:t>
            </a:r>
            <a:r>
              <a:rPr spc="-30" dirty="0"/>
              <a:t> </a:t>
            </a:r>
            <a:r>
              <a:rPr dirty="0"/>
              <a:t>Hierarchy</a:t>
            </a:r>
            <a:r>
              <a:rPr spc="-7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Edge,</a:t>
            </a:r>
            <a:r>
              <a:rPr spc="-30" dirty="0"/>
              <a:t> </a:t>
            </a:r>
            <a:r>
              <a:rPr dirty="0"/>
              <a:t>Fog,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Cloud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186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4330" y="1420113"/>
            <a:ext cx="11532235" cy="405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Hierarchy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Edge,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Fog,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Cloud:</a:t>
            </a:r>
            <a:endParaRPr sz="2200" dirty="0">
              <a:latin typeface="Segoe UI"/>
              <a:cs typeface="Segoe UI"/>
            </a:endParaRPr>
          </a:p>
          <a:p>
            <a:pPr marL="468630" marR="22860" indent="-456565" algn="just">
              <a:lnSpc>
                <a:spcPct val="130500"/>
              </a:lnSpc>
              <a:spcBef>
                <a:spcPts val="1789"/>
              </a:spcBef>
              <a:buFont typeface="Wingdings"/>
              <a:buChar char=""/>
              <a:tabLst>
                <a:tab pos="495934" algn="l"/>
              </a:tabLst>
            </a:pPr>
            <a:r>
              <a:rPr sz="2200" b="1" dirty="0">
                <a:latin typeface="Segoe UI"/>
                <a:cs typeface="Segoe UI"/>
              </a:rPr>
              <a:t>Edge</a:t>
            </a:r>
            <a:r>
              <a:rPr sz="2200" b="1" spc="18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17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fog</a:t>
            </a:r>
            <a:r>
              <a:rPr sz="2200" b="1" spc="17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thus</a:t>
            </a:r>
            <a:r>
              <a:rPr sz="2200" b="1" spc="17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require</a:t>
            </a:r>
            <a:r>
              <a:rPr sz="2200" b="1" spc="18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an</a:t>
            </a:r>
            <a:r>
              <a:rPr sz="2200" b="1" spc="18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abstraction</a:t>
            </a:r>
            <a:r>
              <a:rPr sz="2200" b="1" spc="17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layer</a:t>
            </a:r>
            <a:r>
              <a:rPr sz="2200" b="1" spc="204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that</a:t>
            </a:r>
            <a:r>
              <a:rPr sz="2200" b="1" spc="17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allows</a:t>
            </a:r>
            <a:r>
              <a:rPr sz="2200" b="1" spc="18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applications</a:t>
            </a:r>
            <a:r>
              <a:rPr sz="2200" b="1" spc="245" dirty="0">
                <a:latin typeface="Segoe UI"/>
                <a:cs typeface="Segoe UI"/>
              </a:rPr>
              <a:t>  </a:t>
            </a:r>
            <a:r>
              <a:rPr sz="2200" b="1" spc="-25" dirty="0">
                <a:latin typeface="Segoe UI"/>
                <a:cs typeface="Segoe UI"/>
              </a:rPr>
              <a:t>to 	</a:t>
            </a:r>
            <a:r>
              <a:rPr sz="2200" b="1" spc="-10" dirty="0">
                <a:latin typeface="Segoe UI"/>
                <a:cs typeface="Segoe UI"/>
              </a:rPr>
              <a:t>communicate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with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one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another.</a:t>
            </a:r>
            <a:endParaRPr sz="2200" dirty="0">
              <a:latin typeface="Segoe UI"/>
              <a:cs typeface="Segoe UI"/>
            </a:endParaRPr>
          </a:p>
          <a:p>
            <a:pPr marL="469265" indent="-456565" algn="just">
              <a:lnSpc>
                <a:spcPct val="100000"/>
              </a:lnSpc>
              <a:spcBef>
                <a:spcPts val="2605"/>
              </a:spcBef>
              <a:buFont typeface="Wingdings"/>
              <a:buChar char=""/>
              <a:tabLst>
                <a:tab pos="469265" algn="l"/>
              </a:tabLst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1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abstraction</a:t>
            </a:r>
            <a:r>
              <a:rPr sz="2200" b="1" spc="1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layer</a:t>
            </a:r>
            <a:r>
              <a:rPr sz="2200" b="1" spc="1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exposes</a:t>
            </a:r>
            <a:r>
              <a:rPr sz="2200" b="1" spc="1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1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common</a:t>
            </a:r>
            <a:r>
              <a:rPr sz="2200" b="1" spc="1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set</a:t>
            </a:r>
            <a:r>
              <a:rPr sz="2200" b="1" spc="1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1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APIs</a:t>
            </a:r>
            <a:r>
              <a:rPr sz="2200" b="1" spc="1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</a:t>
            </a:r>
            <a:r>
              <a:rPr sz="2200" b="1" spc="1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monitoring,</a:t>
            </a:r>
            <a:r>
              <a:rPr sz="2200" b="1" spc="16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provisioning,</a:t>
            </a:r>
            <a:endParaRPr sz="2200" dirty="0">
              <a:latin typeface="Segoe UI"/>
              <a:cs typeface="Segoe UI"/>
            </a:endParaRPr>
          </a:p>
          <a:p>
            <a:pPr marL="469900" algn="just">
              <a:lnSpc>
                <a:spcPct val="100000"/>
              </a:lnSpc>
              <a:spcBef>
                <a:spcPts val="790"/>
              </a:spcBef>
            </a:pP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controlling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physical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resources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standardized</a:t>
            </a:r>
            <a:r>
              <a:rPr sz="2200" b="1" spc="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way.</a:t>
            </a:r>
            <a:endParaRPr sz="2200" dirty="0">
              <a:latin typeface="Segoe UI"/>
              <a:cs typeface="Segoe UI"/>
            </a:endParaRPr>
          </a:p>
          <a:p>
            <a:pPr marL="468630" marR="5080" indent="-456565" algn="just">
              <a:lnSpc>
                <a:spcPct val="130100"/>
              </a:lnSpc>
              <a:spcBef>
                <a:spcPts val="1440"/>
              </a:spcBef>
              <a:buFont typeface="Wingdings"/>
              <a:buChar char=""/>
              <a:tabLst>
                <a:tab pos="469900" algn="l"/>
              </a:tabLst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abstraction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layer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also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requires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mechanism</a:t>
            </a:r>
            <a:r>
              <a:rPr sz="2200" b="1" spc="114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114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support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virtualization,</a:t>
            </a:r>
            <a:r>
              <a:rPr sz="2200" b="1" spc="1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with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the 	</a:t>
            </a:r>
            <a:r>
              <a:rPr sz="2200" b="1" dirty="0">
                <a:latin typeface="Segoe UI"/>
                <a:cs typeface="Segoe UI"/>
              </a:rPr>
              <a:t>ability</a:t>
            </a:r>
            <a:r>
              <a:rPr sz="2200" b="1" spc="1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1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run</a:t>
            </a:r>
            <a:r>
              <a:rPr sz="2200" b="1" spc="1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multiple</a:t>
            </a:r>
            <a:r>
              <a:rPr sz="2200" b="1" spc="1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operating</a:t>
            </a:r>
            <a:r>
              <a:rPr sz="2200" b="1" spc="1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systems</a:t>
            </a:r>
            <a:r>
              <a:rPr sz="2200" b="1" spc="1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or</a:t>
            </a:r>
            <a:r>
              <a:rPr sz="2200" b="1" spc="1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service</a:t>
            </a:r>
            <a:r>
              <a:rPr sz="2200" b="1" spc="204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containers</a:t>
            </a:r>
            <a:r>
              <a:rPr sz="2200" b="1" spc="1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</a:t>
            </a:r>
            <a:r>
              <a:rPr sz="2200" b="1" spc="1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physical</a:t>
            </a:r>
            <a:r>
              <a:rPr sz="2200" b="1" spc="19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devices 	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support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multitenancy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application</a:t>
            </a:r>
            <a:r>
              <a:rPr sz="2200" b="1" spc="3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consistency</a:t>
            </a:r>
            <a:r>
              <a:rPr sz="2200" b="1" spc="-114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across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IoT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system.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16" y="335934"/>
            <a:ext cx="110566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The</a:t>
            </a:r>
            <a:r>
              <a:rPr spc="-30" dirty="0"/>
              <a:t> </a:t>
            </a:r>
            <a:r>
              <a:rPr dirty="0"/>
              <a:t>Hierarchy</a:t>
            </a:r>
            <a:r>
              <a:rPr spc="-7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Edge,</a:t>
            </a:r>
            <a:r>
              <a:rPr spc="-30" dirty="0"/>
              <a:t> </a:t>
            </a:r>
            <a:r>
              <a:rPr dirty="0"/>
              <a:t>Fog,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895600"/>
            <a:ext cx="3275329" cy="220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r>
              <a:rPr sz="2200" b="1" dirty="0">
                <a:latin typeface="Segoe UI"/>
                <a:cs typeface="Segoe UI"/>
              </a:rPr>
              <a:t>Figure</a:t>
            </a:r>
            <a:r>
              <a:rPr sz="2200" b="1" spc="300" dirty="0">
                <a:latin typeface="Segoe UI"/>
                <a:cs typeface="Segoe UI"/>
              </a:rPr>
              <a:t>   </a:t>
            </a:r>
            <a:r>
              <a:rPr sz="2200" b="1" dirty="0">
                <a:latin typeface="Segoe UI"/>
                <a:cs typeface="Segoe UI"/>
              </a:rPr>
              <a:t>illustrates</a:t>
            </a:r>
            <a:r>
              <a:rPr sz="2200" b="1" spc="305" dirty="0">
                <a:latin typeface="Segoe UI"/>
                <a:cs typeface="Segoe UI"/>
              </a:rPr>
              <a:t>   </a:t>
            </a:r>
            <a:r>
              <a:rPr sz="2200" b="1" spc="-25" dirty="0">
                <a:latin typeface="Segoe UI"/>
                <a:cs typeface="Segoe UI"/>
              </a:rPr>
              <a:t>the </a:t>
            </a:r>
            <a:r>
              <a:rPr sz="2200" b="1" dirty="0">
                <a:latin typeface="Segoe UI"/>
                <a:cs typeface="Segoe UI"/>
              </a:rPr>
              <a:t>hierarchical</a:t>
            </a:r>
            <a:r>
              <a:rPr sz="2200" b="1" spc="53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nature</a:t>
            </a:r>
            <a:r>
              <a:rPr sz="2200" b="1" spc="525" dirty="0">
                <a:latin typeface="Segoe UI"/>
                <a:cs typeface="Segoe UI"/>
              </a:rPr>
              <a:t>  </a:t>
            </a:r>
            <a:r>
              <a:rPr sz="2200" b="1" spc="-25" dirty="0">
                <a:latin typeface="Segoe UI"/>
                <a:cs typeface="Segoe UI"/>
              </a:rPr>
              <a:t>of </a:t>
            </a:r>
            <a:r>
              <a:rPr sz="2200" b="1" dirty="0">
                <a:latin typeface="Segoe UI"/>
                <a:cs typeface="Segoe UI"/>
              </a:rPr>
              <a:t>edge,</a:t>
            </a:r>
            <a:r>
              <a:rPr sz="2200" b="1" spc="400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fog,</a:t>
            </a:r>
            <a:r>
              <a:rPr sz="2200" b="1" spc="39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395" dirty="0">
                <a:latin typeface="Segoe UI"/>
                <a:cs typeface="Segoe UI"/>
              </a:rPr>
              <a:t>  </a:t>
            </a:r>
            <a:r>
              <a:rPr sz="2200" b="1" spc="-20" dirty="0">
                <a:latin typeface="Segoe UI"/>
                <a:cs typeface="Segoe UI"/>
              </a:rPr>
              <a:t>cloud </a:t>
            </a:r>
            <a:r>
              <a:rPr sz="2200" b="1" dirty="0">
                <a:latin typeface="Segoe UI"/>
                <a:cs typeface="Segoe UI"/>
              </a:rPr>
              <a:t>computing</a:t>
            </a:r>
            <a:r>
              <a:rPr sz="2200" b="1" spc="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across</a:t>
            </a:r>
            <a:r>
              <a:rPr sz="2200" b="1" spc="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</a:t>
            </a:r>
            <a:r>
              <a:rPr sz="2200" b="1" spc="45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IoT </a:t>
            </a:r>
            <a:r>
              <a:rPr sz="2200" b="1" spc="-10" dirty="0">
                <a:latin typeface="Segoe UI"/>
                <a:cs typeface="Segoe UI"/>
              </a:rPr>
              <a:t>system.</a:t>
            </a:r>
            <a:endParaRPr sz="22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0238" y="1940877"/>
            <a:ext cx="7967472" cy="4114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21909" y="1347978"/>
            <a:ext cx="6642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Segoe UI"/>
                <a:cs typeface="Segoe UI"/>
              </a:rPr>
              <a:t>Distributed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Compute</a:t>
            </a:r>
            <a:r>
              <a:rPr sz="1800" spc="-9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Data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Management</a:t>
            </a:r>
            <a:r>
              <a:rPr sz="1800" spc="-8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Across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IoT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System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187</a:t>
            </a:fld>
            <a:endParaRPr spc="-25"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110566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The</a:t>
            </a:r>
            <a:r>
              <a:rPr spc="-30" dirty="0"/>
              <a:t> </a:t>
            </a:r>
            <a:r>
              <a:rPr dirty="0"/>
              <a:t>Hierarchy</a:t>
            </a:r>
            <a:r>
              <a:rPr spc="-7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Edge,</a:t>
            </a:r>
            <a:r>
              <a:rPr spc="-30" dirty="0"/>
              <a:t> </a:t>
            </a:r>
            <a:r>
              <a:rPr dirty="0"/>
              <a:t>Fog,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936" y="1328166"/>
            <a:ext cx="11527155" cy="493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Segoe UI"/>
                <a:cs typeface="Segoe UI"/>
              </a:rPr>
              <a:t>The</a:t>
            </a:r>
            <a:r>
              <a:rPr sz="1600" b="1" spc="-7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Hierarchy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of</a:t>
            </a:r>
            <a:r>
              <a:rPr sz="1600" b="1" spc="-7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Edge,</a:t>
            </a:r>
            <a:r>
              <a:rPr sz="1600" b="1" spc="-6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Fog,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and</a:t>
            </a:r>
            <a:r>
              <a:rPr sz="1600" b="1" spc="-8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Cloud: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Segoe UI"/>
                <a:cs typeface="Segoe UI"/>
              </a:rPr>
              <a:t>From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architectural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standpoint,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fog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nodes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closest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network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edge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receive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from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IoT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devices.</a:t>
            </a:r>
            <a:endParaRPr sz="18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295"/>
              </a:spcBef>
            </a:pP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fog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IoT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application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then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directs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different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types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optimal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place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analysis:</a:t>
            </a:r>
            <a:endParaRPr sz="1800" dirty="0">
              <a:latin typeface="Segoe UI"/>
              <a:cs typeface="Segoe UI"/>
            </a:endParaRPr>
          </a:p>
          <a:p>
            <a:pPr marL="469900" marR="51435" indent="-457200">
              <a:lnSpc>
                <a:spcPct val="150000"/>
              </a:lnSpc>
              <a:spcBef>
                <a:spcPts val="1500"/>
              </a:spcBef>
              <a:buFont typeface="Wingdings"/>
              <a:buChar char=""/>
              <a:tabLst>
                <a:tab pos="469900" algn="l"/>
              </a:tabLst>
            </a:pP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most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time-</a:t>
            </a:r>
            <a:r>
              <a:rPr sz="1800" b="1" dirty="0">
                <a:latin typeface="Segoe UI"/>
                <a:cs typeface="Segoe UI"/>
              </a:rPr>
              <a:t>sensitive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analyzed</a:t>
            </a:r>
            <a:r>
              <a:rPr sz="1800" b="1" spc="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on the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edge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or</a:t>
            </a:r>
            <a:r>
              <a:rPr sz="1800" b="1" spc="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fog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node</a:t>
            </a:r>
            <a:r>
              <a:rPr sz="1800" b="1" spc="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closest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things</a:t>
            </a:r>
            <a:r>
              <a:rPr sz="1800" b="1" spc="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generating</a:t>
            </a:r>
            <a:r>
              <a:rPr sz="1800" b="1" spc="15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the </a:t>
            </a:r>
            <a:r>
              <a:rPr sz="1800" b="1" spc="-10" dirty="0">
                <a:latin typeface="Segoe UI"/>
                <a:cs typeface="Segoe UI"/>
              </a:rPr>
              <a:t>data.</a:t>
            </a:r>
            <a:endParaRPr sz="1800" dirty="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2285"/>
              </a:spcBef>
              <a:buFont typeface="Wingdings"/>
              <a:buChar char=""/>
              <a:tabLst>
                <a:tab pos="469265" algn="l"/>
              </a:tabLst>
            </a:pP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can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wait</a:t>
            </a:r>
            <a:r>
              <a:rPr sz="1800" b="1" spc="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seconds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or</a:t>
            </a:r>
            <a:r>
              <a:rPr sz="1800" b="1" spc="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minutes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1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action</a:t>
            </a:r>
            <a:r>
              <a:rPr sz="1800" b="1" spc="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passed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along</a:t>
            </a:r>
            <a:r>
              <a:rPr sz="1800" b="1" spc="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aggregation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node</a:t>
            </a:r>
            <a:r>
              <a:rPr sz="1800" b="1" spc="1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analysis</a:t>
            </a:r>
            <a:endParaRPr sz="1800" dirty="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action.</a:t>
            </a:r>
            <a:endParaRPr sz="1800" dirty="0">
              <a:latin typeface="Segoe UI"/>
              <a:cs typeface="Segoe UI"/>
            </a:endParaRPr>
          </a:p>
          <a:p>
            <a:pPr marL="469900" marR="63500" indent="-457200">
              <a:lnSpc>
                <a:spcPct val="150100"/>
              </a:lnSpc>
              <a:spcBef>
                <a:spcPts val="1195"/>
              </a:spcBef>
              <a:buFont typeface="Wingdings"/>
              <a:buChar char=""/>
              <a:tabLst>
                <a:tab pos="469900" algn="l"/>
              </a:tabLst>
            </a:pP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less</a:t>
            </a:r>
            <a:r>
              <a:rPr sz="1800" b="1" spc="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time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sensitive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sent</a:t>
            </a:r>
            <a:r>
              <a:rPr sz="1800" b="1" spc="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cloud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historical</a:t>
            </a:r>
            <a:r>
              <a:rPr sz="1800" b="1" spc="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analysis,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big</a:t>
            </a:r>
            <a:r>
              <a:rPr sz="1800" b="1" spc="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analytics,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long- </a:t>
            </a:r>
            <a:r>
              <a:rPr sz="1800" b="1" dirty="0">
                <a:latin typeface="Segoe UI"/>
                <a:cs typeface="Segoe UI"/>
              </a:rPr>
              <a:t>term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storage.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1800" dirty="0">
              <a:latin typeface="Segoe UI"/>
              <a:cs typeface="Segoe UI"/>
            </a:endParaRPr>
          </a:p>
          <a:p>
            <a:pPr marL="532130" indent="-519430">
              <a:lnSpc>
                <a:spcPct val="100000"/>
              </a:lnSpc>
              <a:buFont typeface="Wingdings"/>
              <a:buChar char=""/>
              <a:tabLst>
                <a:tab pos="532130" algn="l"/>
                <a:tab pos="1024255" algn="l"/>
                <a:tab pos="2141220" algn="l"/>
                <a:tab pos="2777490" algn="l"/>
                <a:tab pos="3144520" algn="l"/>
                <a:tab pos="4394200" algn="l"/>
                <a:tab pos="4767580" algn="l"/>
                <a:tab pos="5921375" algn="l"/>
                <a:tab pos="6287135" algn="l"/>
                <a:tab pos="7538720" algn="l"/>
                <a:tab pos="7904480" algn="l"/>
                <a:tab pos="8415020" algn="l"/>
                <a:tab pos="9201785" algn="l"/>
                <a:tab pos="9985375" algn="l"/>
                <a:tab pos="10631170" algn="l"/>
              </a:tabLst>
            </a:pPr>
            <a:r>
              <a:rPr sz="1800" b="1" spc="-25" dirty="0">
                <a:latin typeface="Segoe UI"/>
                <a:cs typeface="Segoe UI"/>
              </a:rPr>
              <a:t>For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example,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latin typeface="Segoe UI"/>
                <a:cs typeface="Segoe UI"/>
              </a:rPr>
              <a:t>each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of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thousands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or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hundreds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of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thousands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of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fog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nodes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might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latin typeface="Segoe UI"/>
                <a:cs typeface="Segoe UI"/>
              </a:rPr>
              <a:t>send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periodic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041" y="6397548"/>
            <a:ext cx="709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UI"/>
                <a:cs typeface="Segoe UI"/>
              </a:rPr>
              <a:t>summaries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cloud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 smtClean="0">
                <a:latin typeface="Segoe UI"/>
                <a:cs typeface="Segoe UI"/>
              </a:rPr>
              <a:t>for</a:t>
            </a:r>
            <a:r>
              <a:rPr lang="en-IN" sz="1800" b="1" dirty="0" smtClean="0">
                <a:latin typeface="Segoe UI"/>
                <a:cs typeface="Segoe UI"/>
              </a:rPr>
              <a:t> historical analysis and storage.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3660" y="6427723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192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015663"/>
          </a:xfrm>
        </p:spPr>
        <p:txBody>
          <a:bodyPr/>
          <a:lstStyle/>
          <a:p>
            <a:r>
              <a:rPr lang="en-IN" sz="6600" dirty="0" smtClean="0"/>
              <a:t>THANK YOU!!!!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51247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160" y="395427"/>
            <a:ext cx="4874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9920" indent="-6172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97222"/>
              <a:buFont typeface="Wingdings"/>
              <a:buChar char=""/>
              <a:tabLst>
                <a:tab pos="629920" algn="l"/>
              </a:tabLst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3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IoT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301" y="1376934"/>
            <a:ext cx="11178540" cy="407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Impact</a:t>
            </a:r>
            <a:endParaRPr sz="2400" dirty="0">
              <a:latin typeface="Segoe UI"/>
              <a:cs typeface="Segoe UI"/>
            </a:endParaRPr>
          </a:p>
          <a:p>
            <a:pPr marL="1040765" lvl="1" indent="-342900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1040765" algn="l"/>
              </a:tabLst>
            </a:pPr>
            <a:r>
              <a:rPr sz="2000" b="1" dirty="0">
                <a:latin typeface="Segoe UI"/>
                <a:cs typeface="Segoe UI"/>
              </a:rPr>
              <a:t>About</a:t>
            </a:r>
            <a:r>
              <a:rPr sz="2000" b="1" spc="-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14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billion</a:t>
            </a:r>
            <a:r>
              <a:rPr sz="2000" b="1" spc="-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0.06%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70" dirty="0">
                <a:latin typeface="Segoe UI"/>
                <a:cs typeface="Segoe UI"/>
              </a:rPr>
              <a:t>―things‖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connected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internet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today.</a:t>
            </a:r>
            <a:endParaRPr sz="2000" dirty="0">
              <a:latin typeface="Segoe UI"/>
              <a:cs typeface="Segoe UI"/>
            </a:endParaRPr>
          </a:p>
          <a:p>
            <a:pPr marL="1040765" lvl="1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1040765" algn="l"/>
              </a:tabLst>
            </a:pPr>
            <a:r>
              <a:rPr sz="2000" b="1" dirty="0">
                <a:latin typeface="Segoe UI"/>
                <a:cs typeface="Segoe UI"/>
              </a:rPr>
              <a:t>Cisco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predicts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2020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,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may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go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upto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50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billion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says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new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connection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will</a:t>
            </a:r>
            <a:endParaRPr sz="2000" dirty="0">
              <a:latin typeface="Segoe UI"/>
              <a:cs typeface="Segoe UI"/>
            </a:endParaRPr>
          </a:p>
          <a:p>
            <a:pPr marL="10414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lead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$19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trillion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profit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cost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savings.</a:t>
            </a:r>
            <a:endParaRPr sz="2000" dirty="0">
              <a:latin typeface="Segoe UI"/>
              <a:cs typeface="Segoe UI"/>
            </a:endParaRPr>
          </a:p>
          <a:p>
            <a:pPr marL="1040765" lvl="1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1040765" algn="l"/>
              </a:tabLst>
            </a:pPr>
            <a:r>
              <a:rPr sz="2000" b="1" dirty="0">
                <a:latin typeface="Segoe UI"/>
                <a:cs typeface="Segoe UI"/>
              </a:rPr>
              <a:t>UK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government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says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100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billion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may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connected</a:t>
            </a:r>
            <a:endParaRPr sz="2000" dirty="0">
              <a:latin typeface="Segoe UI"/>
              <a:cs typeface="Segoe UI"/>
            </a:endParaRPr>
          </a:p>
          <a:p>
            <a:pPr marL="1040765" lvl="1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1040765" algn="l"/>
              </a:tabLst>
            </a:pPr>
            <a:r>
              <a:rPr sz="2000" b="1" dirty="0">
                <a:latin typeface="Segoe UI"/>
                <a:cs typeface="Segoe UI"/>
              </a:rPr>
              <a:t>Managing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monitoring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using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real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–time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connectivity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enables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new</a:t>
            </a:r>
            <a:endParaRPr sz="2000" dirty="0">
              <a:latin typeface="Segoe UI"/>
              <a:cs typeface="Segoe UI"/>
            </a:endParaRPr>
          </a:p>
          <a:p>
            <a:pPr marL="10414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level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data-driven</a:t>
            </a:r>
            <a:r>
              <a:rPr sz="2000" b="1" spc="-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decision</a:t>
            </a:r>
            <a:r>
              <a:rPr sz="2000" b="1" spc="-9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making.</a:t>
            </a:r>
            <a:endParaRPr sz="2000" dirty="0">
              <a:latin typeface="Segoe UI"/>
              <a:cs typeface="Segoe UI"/>
            </a:endParaRPr>
          </a:p>
          <a:p>
            <a:pPr marL="1040765" lvl="1" indent="-342900">
              <a:lnSpc>
                <a:spcPct val="100000"/>
              </a:lnSpc>
              <a:spcBef>
                <a:spcPts val="755"/>
              </a:spcBef>
              <a:buFont typeface="Wingdings"/>
              <a:buChar char=""/>
              <a:tabLst>
                <a:tab pos="1040765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results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optimization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systems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processes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delivers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new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services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that</a:t>
            </a:r>
            <a:endParaRPr sz="2000" dirty="0">
              <a:latin typeface="Segoe UI"/>
              <a:cs typeface="Segoe UI"/>
            </a:endParaRPr>
          </a:p>
          <a:p>
            <a:pPr marL="10414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Segoe UI"/>
                <a:cs typeface="Segoe UI"/>
              </a:rPr>
              <a:t>save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time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both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people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business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while</a:t>
            </a:r>
            <a:r>
              <a:rPr sz="2000" b="1" spc="-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improving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overall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quality</a:t>
            </a:r>
            <a:r>
              <a:rPr sz="2000" b="1" spc="-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life.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200400"/>
            <a:ext cx="6781800" cy="677108"/>
          </a:xfrm>
        </p:spPr>
        <p:txBody>
          <a:bodyPr/>
          <a:lstStyle/>
          <a:p>
            <a:r>
              <a:rPr lang="en-IN" sz="4400" dirty="0" smtClean="0">
                <a:solidFill>
                  <a:schemeClr val="tx2">
                    <a:lumMod val="75000"/>
                  </a:schemeClr>
                </a:solidFill>
              </a:rPr>
              <a:t>Chapter 1 -  What is IOT?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EA76E1-59FE-4199-F6A1-9E9A4025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51589"/>
            <a:ext cx="1281086" cy="13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7467600" y="5427240"/>
            <a:ext cx="4419600" cy="126701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3535"/>
              </a:buClr>
              <a:defRPr/>
            </a:pPr>
            <a:r>
              <a:rPr lang="en-US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Mrs. Supriya C</a:t>
            </a:r>
          </a:p>
          <a:p>
            <a: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3535"/>
              </a:buClr>
              <a:defRPr/>
            </a:pPr>
            <a:r>
              <a:rPr lang="en-US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    Assistant Professor</a:t>
            </a:r>
          </a:p>
          <a:p>
            <a: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3535"/>
              </a:buClr>
              <a:defRPr/>
            </a:pPr>
            <a:r>
              <a:rPr lang="en-US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    Department of ISE,AIT</a:t>
            </a:r>
          </a:p>
          <a:p>
            <a: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3535"/>
              </a:buClr>
              <a:defRPr/>
            </a:pPr>
            <a:r>
              <a:rPr lang="en-US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      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8288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/>
              <a:t>UNIT 1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8031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376934"/>
            <a:ext cx="18313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114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Impact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097" y="1822699"/>
            <a:ext cx="7704582" cy="5035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200150"/>
            <a:ext cx="11213465" cy="111061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9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Connected</a:t>
            </a:r>
            <a:r>
              <a:rPr sz="2400" b="1" spc="-12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Roadways-</a:t>
            </a:r>
            <a:r>
              <a:rPr sz="2400" b="1" spc="-145" dirty="0">
                <a:latin typeface="Segoe UI"/>
                <a:cs typeface="Segoe UI"/>
              </a:rPr>
              <a:t> </a:t>
            </a:r>
            <a:r>
              <a:rPr sz="2400" b="1" spc="-50" dirty="0">
                <a:latin typeface="Segoe UI"/>
                <a:cs typeface="Segoe UI"/>
              </a:rPr>
              <a:t>Google‘s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Self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Driving</a:t>
            </a:r>
            <a:r>
              <a:rPr sz="2400" b="1" spc="-105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Car</a:t>
            </a:r>
            <a:endParaRPr sz="240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1395"/>
              </a:spcBef>
              <a:buFont typeface="Wingdings"/>
              <a:buChar char=""/>
              <a:tabLst>
                <a:tab pos="298450" algn="l"/>
                <a:tab pos="2034539" algn="l"/>
                <a:tab pos="3676015" algn="l"/>
                <a:tab pos="4104640" algn="l"/>
                <a:tab pos="4478020" algn="l"/>
                <a:tab pos="5369560" algn="l"/>
                <a:tab pos="7064375" algn="l"/>
                <a:tab pos="7908925" algn="l"/>
                <a:tab pos="8794750" algn="l"/>
                <a:tab pos="9472930" algn="l"/>
                <a:tab pos="10662920" algn="l"/>
              </a:tabLst>
            </a:pPr>
            <a:r>
              <a:rPr sz="2400" b="1" spc="-10" dirty="0">
                <a:latin typeface="Segoe UI"/>
                <a:cs typeface="Segoe UI"/>
              </a:rPr>
              <a:t>Connected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Roadways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is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50" dirty="0">
                <a:latin typeface="Segoe UI"/>
                <a:cs typeface="Segoe UI"/>
              </a:rPr>
              <a:t>a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0" dirty="0">
                <a:latin typeface="Segoe UI"/>
                <a:cs typeface="Segoe UI"/>
              </a:rPr>
              <a:t>term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associated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0" dirty="0">
                <a:latin typeface="Segoe UI"/>
                <a:cs typeface="Segoe UI"/>
              </a:rPr>
              <a:t>with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0" dirty="0">
                <a:latin typeface="Segoe UI"/>
                <a:cs typeface="Segoe UI"/>
              </a:rPr>
              <a:t>both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the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drivers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and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2222754"/>
            <a:ext cx="6858634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>
              <a:lnSpc>
                <a:spcPct val="150000"/>
              </a:lnSpc>
              <a:spcBef>
                <a:spcPts val="100"/>
              </a:spcBef>
              <a:tabLst>
                <a:tab pos="1917064" algn="l"/>
                <a:tab pos="2737485" algn="l"/>
                <a:tab pos="3632200" algn="l"/>
                <a:tab pos="5491480" algn="l"/>
                <a:tab pos="6378575" algn="l"/>
              </a:tabLst>
            </a:pPr>
            <a:r>
              <a:rPr sz="2400" b="1" spc="-10" dirty="0">
                <a:latin typeface="Segoe UI"/>
                <a:cs typeface="Segoe UI"/>
              </a:rPr>
              <a:t>driverless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0" dirty="0">
                <a:latin typeface="Segoe UI"/>
                <a:cs typeface="Segoe UI"/>
              </a:rPr>
              <a:t>cars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0" dirty="0">
                <a:latin typeface="Segoe UI"/>
                <a:cs typeface="Segoe UI"/>
              </a:rPr>
              <a:t>fully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integrating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0" dirty="0">
                <a:latin typeface="Segoe UI"/>
                <a:cs typeface="Segoe UI"/>
              </a:rPr>
              <a:t>with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the </a:t>
            </a:r>
            <a:r>
              <a:rPr sz="2400" b="1" spc="-10" dirty="0">
                <a:latin typeface="Segoe UI"/>
                <a:cs typeface="Segoe UI"/>
              </a:rPr>
              <a:t>infrastructure.</a:t>
            </a:r>
            <a:endParaRPr sz="2400">
              <a:latin typeface="Segoe UI"/>
              <a:cs typeface="Segoe UI"/>
            </a:endParaRPr>
          </a:p>
          <a:p>
            <a:pPr marL="12700" marR="353695" indent="-1270">
              <a:lnSpc>
                <a:spcPct val="150000"/>
              </a:lnSpc>
              <a:buSzPct val="95833"/>
              <a:buFont typeface="Wingdings"/>
              <a:buChar char=""/>
              <a:tabLst>
                <a:tab pos="255904" algn="l"/>
                <a:tab pos="4485640" algn="l"/>
              </a:tabLst>
            </a:pPr>
            <a:r>
              <a:rPr sz="2400" b="1" dirty="0">
                <a:latin typeface="Segoe UI"/>
                <a:cs typeface="Segoe UI"/>
              </a:rPr>
              <a:t>	Basic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sensors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reside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cars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monitor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oil </a:t>
            </a:r>
            <a:r>
              <a:rPr sz="2400" b="1" spc="-10" dirty="0">
                <a:latin typeface="Segoe UI"/>
                <a:cs typeface="Segoe UI"/>
              </a:rPr>
              <a:t>Pressure,tire</a:t>
            </a:r>
            <a:r>
              <a:rPr sz="2400" b="1" spc="-8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pressure,</a:t>
            </a:r>
            <a:r>
              <a:rPr sz="2400" b="1" spc="-9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temperature</a:t>
            </a:r>
            <a:r>
              <a:rPr sz="2400" b="1" spc="-8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other Operating</a:t>
            </a:r>
            <a:r>
              <a:rPr sz="2400" b="1" spc="-1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conditions,</a:t>
            </a:r>
            <a:r>
              <a:rPr sz="2400" b="1" spc="-12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provide</a:t>
            </a:r>
            <a:r>
              <a:rPr sz="2400" b="1" dirty="0">
                <a:latin typeface="Segoe UI"/>
                <a:cs typeface="Segoe UI"/>
              </a:rPr>
              <a:t>	data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around </a:t>
            </a:r>
            <a:r>
              <a:rPr sz="2400" b="1" dirty="0">
                <a:latin typeface="Segoe UI"/>
                <a:cs typeface="Segoe UI"/>
              </a:rPr>
              <a:t>Core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car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functions.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3927" y="2474467"/>
            <a:ext cx="412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8825" algn="l"/>
              </a:tabLst>
            </a:pPr>
            <a:r>
              <a:rPr sz="2400" b="1" spc="-10" dirty="0">
                <a:latin typeface="Segoe UI"/>
                <a:cs typeface="Segoe UI"/>
              </a:rPr>
              <a:t>surrounding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transportation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7916" y="3217164"/>
            <a:ext cx="4799076" cy="3182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30" y="1261998"/>
            <a:ext cx="9907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Connected</a:t>
            </a:r>
            <a:r>
              <a:rPr sz="2400" b="1" spc="-15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Roadways</a:t>
            </a:r>
            <a:endParaRPr sz="2400">
              <a:latin typeface="Segoe UI"/>
              <a:cs typeface="Segoe UI"/>
            </a:endParaRPr>
          </a:p>
          <a:p>
            <a:pPr marL="1271270">
              <a:lnSpc>
                <a:spcPct val="100000"/>
              </a:lnSpc>
            </a:pPr>
            <a:r>
              <a:rPr sz="2400" b="1" dirty="0">
                <a:latin typeface="Segoe UI"/>
                <a:cs typeface="Segoe UI"/>
              </a:rPr>
              <a:t>Current</a:t>
            </a:r>
            <a:r>
              <a:rPr sz="2400" b="1" spc="-1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challenges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being</a:t>
            </a:r>
            <a:r>
              <a:rPr sz="2400" b="1" spc="-9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addressed</a:t>
            </a:r>
            <a:r>
              <a:rPr sz="2400" b="1" spc="-1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by</a:t>
            </a:r>
            <a:r>
              <a:rPr sz="2400" b="1" spc="-10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Connected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Roadways</a:t>
            </a:r>
            <a:endParaRPr sz="240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9938" y="2048891"/>
          <a:ext cx="11677015" cy="464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5530"/>
                <a:gridCol w="9341485"/>
              </a:tblGrid>
              <a:tr h="494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Challenge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Supporting</a:t>
                      </a:r>
                      <a:r>
                        <a:rPr sz="2400" b="1" spc="-7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</a:tr>
              <a:tr h="1680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3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Segoe UI"/>
                          <a:cs typeface="Segoe UI"/>
                        </a:rPr>
                        <a:t>Safety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1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434340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 MT"/>
                        <a:buChar char="•"/>
                        <a:tabLst>
                          <a:tab pos="434340" algn="l"/>
                        </a:tabLst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5.6</a:t>
                      </a:r>
                      <a:r>
                        <a:rPr sz="2400" spc="20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million</a:t>
                      </a:r>
                      <a:r>
                        <a:rPr sz="2400" spc="25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crashes</a:t>
                      </a:r>
                      <a:r>
                        <a:rPr sz="2400" spc="20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2400" spc="2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2012,</a:t>
                      </a:r>
                      <a:r>
                        <a:rPr sz="2400" spc="2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33,000</a:t>
                      </a:r>
                      <a:r>
                        <a:rPr sz="2400" spc="229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fatalities</a:t>
                      </a:r>
                      <a:r>
                        <a:rPr sz="2400" spc="2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–</a:t>
                      </a:r>
                      <a:r>
                        <a:rPr sz="2400" spc="1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US</a:t>
                      </a:r>
                      <a:r>
                        <a:rPr sz="2400" spc="1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department</a:t>
                      </a:r>
                      <a:r>
                        <a:rPr sz="2400" spc="1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25" dirty="0">
                          <a:latin typeface="Segoe UI"/>
                          <a:cs typeface="Segoe UI"/>
                        </a:rPr>
                        <a:t>of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43434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Segoe UI"/>
                          <a:cs typeface="Segoe UI"/>
                        </a:rPr>
                        <a:t>Transportation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434340" marR="84455" indent="-34290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434340" algn="l"/>
                          <a:tab pos="1181100" algn="l"/>
                          <a:tab pos="2018030" algn="l"/>
                          <a:tab pos="3944620" algn="l"/>
                          <a:tab pos="4542155" algn="l"/>
                          <a:tab pos="6276975" algn="l"/>
                          <a:tab pos="7529195" algn="l"/>
                        </a:tabLst>
                      </a:pPr>
                      <a:r>
                        <a:rPr sz="2400" spc="-25" dirty="0">
                          <a:latin typeface="Segoe UI"/>
                          <a:cs typeface="Segoe UI"/>
                        </a:rPr>
                        <a:t>IoT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400" spc="-25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400" spc="-10" dirty="0">
                          <a:latin typeface="Segoe UI"/>
                          <a:cs typeface="Segoe UI"/>
                        </a:rPr>
                        <a:t>enablement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400" spc="-25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400" spc="-10" dirty="0">
                          <a:latin typeface="Segoe UI"/>
                          <a:cs typeface="Segoe UI"/>
                        </a:rPr>
                        <a:t>connected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400" spc="-10" dirty="0">
                          <a:latin typeface="Segoe UI"/>
                          <a:cs typeface="Segoe UI"/>
                        </a:rPr>
                        <a:t>vehicle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2400" spc="-10" dirty="0">
                          <a:latin typeface="Segoe UI"/>
                          <a:cs typeface="Segoe UI"/>
                        </a:rPr>
                        <a:t>technologies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significantly</a:t>
                      </a:r>
                      <a:r>
                        <a:rPr sz="2400" spc="-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reduces</a:t>
                      </a:r>
                      <a:r>
                        <a:rPr sz="2400" spc="-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24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loss</a:t>
                      </a:r>
                      <a:r>
                        <a:rPr sz="2400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24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lives</a:t>
                      </a:r>
                      <a:r>
                        <a:rPr sz="24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each</a:t>
                      </a:r>
                      <a:r>
                        <a:rPr sz="24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latin typeface="Segoe UI"/>
                          <a:cs typeface="Segoe UI"/>
                        </a:rPr>
                        <a:t>year.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</a:tr>
              <a:tr h="2471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10" dirty="0">
                          <a:latin typeface="Segoe UI"/>
                          <a:cs typeface="Segoe UI"/>
                        </a:rPr>
                        <a:t>Mobility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431800" indent="-340360" algn="just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 MT"/>
                        <a:buChar char="•"/>
                        <a:tabLst>
                          <a:tab pos="431800" algn="l"/>
                        </a:tabLst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More</a:t>
                      </a:r>
                      <a:r>
                        <a:rPr sz="2400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than</a:t>
                      </a:r>
                      <a:r>
                        <a:rPr sz="2400" spc="-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a</a:t>
                      </a:r>
                      <a:r>
                        <a:rPr sz="24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billion</a:t>
                      </a:r>
                      <a:r>
                        <a:rPr sz="2400" spc="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cars</a:t>
                      </a:r>
                      <a:r>
                        <a:rPr sz="24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on</a:t>
                      </a:r>
                      <a:r>
                        <a:rPr sz="24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road</a:t>
                      </a:r>
                      <a:r>
                        <a:rPr sz="24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latin typeface="Segoe UI"/>
                          <a:cs typeface="Segoe UI"/>
                        </a:rPr>
                        <a:t>worldwide.</a:t>
                      </a:r>
                      <a:endParaRPr sz="2400">
                        <a:latin typeface="Segoe UI"/>
                        <a:cs typeface="Segoe UI"/>
                      </a:endParaRPr>
                    </a:p>
                    <a:p>
                      <a:pPr marL="431800" indent="-340360" algn="just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431800" algn="l"/>
                        </a:tabLst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Connected</a:t>
                      </a:r>
                      <a:r>
                        <a:rPr sz="2400" spc="1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vehicle</a:t>
                      </a:r>
                      <a:r>
                        <a:rPr sz="2400" spc="1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mobility</a:t>
                      </a:r>
                      <a:r>
                        <a:rPr sz="2400" spc="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application</a:t>
                      </a:r>
                      <a:r>
                        <a:rPr sz="2400" spc="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will</a:t>
                      </a:r>
                      <a:r>
                        <a:rPr sz="2400" spc="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give</a:t>
                      </a:r>
                      <a:r>
                        <a:rPr sz="2400" spc="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drivers</a:t>
                      </a:r>
                      <a:r>
                        <a:rPr sz="2400" spc="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spc="-20" dirty="0">
                          <a:latin typeface="Segoe UI"/>
                          <a:cs typeface="Segoe UI"/>
                        </a:rPr>
                        <a:t>more</a:t>
                      </a:r>
                      <a:endParaRPr sz="2400">
                        <a:latin typeface="Segoe UI"/>
                        <a:cs typeface="Segoe UI"/>
                      </a:endParaRPr>
                    </a:p>
                    <a:p>
                      <a:pPr marL="434340" algn="just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informed</a:t>
                      </a:r>
                      <a:r>
                        <a:rPr sz="2400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decisions</a:t>
                      </a:r>
                      <a:r>
                        <a:rPr sz="24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which</a:t>
                      </a:r>
                      <a:r>
                        <a:rPr sz="24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may</a:t>
                      </a:r>
                      <a:r>
                        <a:rPr sz="2400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reduce</a:t>
                      </a:r>
                      <a:r>
                        <a:rPr sz="24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travel</a:t>
                      </a:r>
                      <a:r>
                        <a:rPr sz="2400" spc="-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latin typeface="Segoe UI"/>
                          <a:cs typeface="Segoe UI"/>
                        </a:rPr>
                        <a:t>time.</a:t>
                      </a:r>
                      <a:endParaRPr sz="2400">
                        <a:latin typeface="Segoe UI"/>
                        <a:cs typeface="Segoe UI"/>
                      </a:endParaRPr>
                    </a:p>
                    <a:p>
                      <a:pPr marL="431800" marR="73025" indent="-340360" algn="just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434340" algn="l"/>
                        </a:tabLst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Communication</a:t>
                      </a:r>
                      <a:r>
                        <a:rPr sz="2400" spc="29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between</a:t>
                      </a:r>
                      <a:r>
                        <a:rPr sz="2400" spc="30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mass</a:t>
                      </a:r>
                      <a:r>
                        <a:rPr sz="2400" spc="30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transit,</a:t>
                      </a:r>
                      <a:r>
                        <a:rPr sz="2400" spc="30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emergency</a:t>
                      </a:r>
                      <a:r>
                        <a:rPr sz="2400" spc="30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spc="-10" dirty="0">
                          <a:latin typeface="Segoe UI"/>
                          <a:cs typeface="Segoe UI"/>
                        </a:rPr>
                        <a:t>response 	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vehicle</a:t>
                      </a:r>
                      <a:r>
                        <a:rPr sz="2400" spc="4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2400" spc="4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traffic</a:t>
                      </a:r>
                      <a:r>
                        <a:rPr sz="2400" spc="3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management</a:t>
                      </a:r>
                      <a:r>
                        <a:rPr sz="2400" spc="3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help</a:t>
                      </a:r>
                      <a:r>
                        <a:rPr sz="2400" spc="3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optimizing</a:t>
                      </a:r>
                      <a:r>
                        <a:rPr sz="2400" spc="4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2400" spc="4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routing</a:t>
                      </a:r>
                      <a:r>
                        <a:rPr sz="2400" spc="3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25" dirty="0">
                          <a:latin typeface="Segoe UI"/>
                          <a:cs typeface="Segoe UI"/>
                        </a:rPr>
                        <a:t>of 	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vehicle</a:t>
                      </a:r>
                      <a:r>
                        <a:rPr sz="2400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resulting</a:t>
                      </a:r>
                      <a:r>
                        <a:rPr sz="2400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24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reducing</a:t>
                      </a:r>
                      <a:r>
                        <a:rPr sz="24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24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travel</a:t>
                      </a:r>
                      <a:r>
                        <a:rPr sz="2400" spc="-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delays</a:t>
                      </a:r>
                      <a:r>
                        <a:rPr sz="2400" spc="-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latin typeface="Segoe UI"/>
                          <a:cs typeface="Segoe UI"/>
                        </a:rPr>
                        <a:t>further.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30" y="1261998"/>
            <a:ext cx="9906000" cy="108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Connected</a:t>
            </a:r>
            <a:r>
              <a:rPr sz="2400" b="1" spc="-15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Roadways</a:t>
            </a:r>
            <a:endParaRPr sz="2400">
              <a:latin typeface="Segoe UI"/>
              <a:cs typeface="Segoe UI"/>
            </a:endParaRPr>
          </a:p>
          <a:p>
            <a:pPr marL="1271270">
              <a:lnSpc>
                <a:spcPct val="100000"/>
              </a:lnSpc>
              <a:spcBef>
                <a:spcPts val="2580"/>
              </a:spcBef>
            </a:pPr>
            <a:r>
              <a:rPr sz="2400" b="1" dirty="0">
                <a:latin typeface="Segoe UI"/>
                <a:cs typeface="Segoe UI"/>
              </a:rPr>
              <a:t>Current</a:t>
            </a:r>
            <a:r>
              <a:rPr sz="2400" b="1" spc="-1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challenges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being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addressed</a:t>
            </a:r>
            <a:r>
              <a:rPr sz="2400" b="1" spc="-114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by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Connected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Roadways</a:t>
            </a:r>
            <a:endParaRPr sz="240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2102" y="2505075"/>
          <a:ext cx="11676380" cy="3350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5530"/>
                <a:gridCol w="9340850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Challenge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Supporting</a:t>
                      </a: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</a:tr>
              <a:tr h="2726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10" dirty="0">
                          <a:latin typeface="Segoe UI"/>
                          <a:cs typeface="Segoe UI"/>
                        </a:rPr>
                        <a:t>Environement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77470" indent="-340360" algn="just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 MT"/>
                        <a:buChar char="•"/>
                        <a:tabLst>
                          <a:tab pos="434340" algn="l"/>
                        </a:tabLst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Each</a:t>
                      </a:r>
                      <a:r>
                        <a:rPr sz="2400" spc="-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year,</a:t>
                      </a:r>
                      <a:r>
                        <a:rPr sz="2400" spc="5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Transit</a:t>
                      </a:r>
                      <a:r>
                        <a:rPr sz="2400" spc="5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System</a:t>
                      </a:r>
                      <a:r>
                        <a:rPr sz="2400" spc="5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will</a:t>
                      </a:r>
                      <a:r>
                        <a:rPr sz="2400" spc="-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reduce</a:t>
                      </a:r>
                      <a:r>
                        <a:rPr sz="2400" spc="-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CO</a:t>
                      </a:r>
                      <a:r>
                        <a:rPr sz="2400" baseline="-17361" dirty="0">
                          <a:latin typeface="Segoe UI"/>
                          <a:cs typeface="Segoe UI"/>
                        </a:rPr>
                        <a:t>2</a:t>
                      </a:r>
                      <a:r>
                        <a:rPr sz="2400" spc="660" baseline="-17361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emission</a:t>
                      </a:r>
                      <a:r>
                        <a:rPr sz="2400" spc="-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s</a:t>
                      </a:r>
                      <a:r>
                        <a:rPr sz="2400" spc="-3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by</a:t>
                      </a:r>
                      <a:r>
                        <a:rPr sz="2400" spc="-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2400" spc="-20" dirty="0">
                          <a:latin typeface="Segoe UI"/>
                          <a:cs typeface="Segoe UI"/>
                        </a:rPr>
                        <a:t>16.2 	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million</a:t>
                      </a:r>
                      <a:r>
                        <a:rPr sz="2400" spc="3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metric</a:t>
                      </a:r>
                      <a:r>
                        <a:rPr sz="2400" spc="3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tons</a:t>
                      </a:r>
                      <a:r>
                        <a:rPr sz="2400" spc="3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by</a:t>
                      </a:r>
                      <a:r>
                        <a:rPr sz="2400" spc="3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reducing</a:t>
                      </a:r>
                      <a:r>
                        <a:rPr sz="2400" spc="3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private</a:t>
                      </a:r>
                      <a:r>
                        <a:rPr sz="2400" spc="2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vehicle</a:t>
                      </a:r>
                      <a:r>
                        <a:rPr sz="2400" spc="3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miles-</a:t>
                      </a:r>
                      <a:r>
                        <a:rPr sz="2400" spc="3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latin typeface="Segoe UI"/>
                          <a:cs typeface="Segoe UI"/>
                        </a:rPr>
                        <a:t>American 	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Public</a:t>
                      </a:r>
                      <a:r>
                        <a:rPr sz="2400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latin typeface="Segoe UI"/>
                          <a:cs typeface="Segoe UI"/>
                        </a:rPr>
                        <a:t>Transportation</a:t>
                      </a:r>
                      <a:r>
                        <a:rPr sz="24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latin typeface="Segoe UI"/>
                          <a:cs typeface="Segoe UI"/>
                        </a:rPr>
                        <a:t>Association</a:t>
                      </a:r>
                      <a:endParaRPr sz="24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 MT"/>
                        <a:buChar char="•"/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31800" marR="73660" indent="-340360" algn="just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434340" algn="l"/>
                        </a:tabLst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Connected</a:t>
                      </a:r>
                      <a:r>
                        <a:rPr sz="2400" spc="1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Vehicle</a:t>
                      </a:r>
                      <a:r>
                        <a:rPr sz="2400" spc="1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Environmental</a:t>
                      </a:r>
                      <a:r>
                        <a:rPr sz="2400" spc="1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Application</a:t>
                      </a:r>
                      <a:r>
                        <a:rPr sz="2400" spc="1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will</a:t>
                      </a:r>
                      <a:r>
                        <a:rPr sz="2400" spc="1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give</a:t>
                      </a:r>
                      <a:r>
                        <a:rPr sz="2400" spc="1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all</a:t>
                      </a:r>
                      <a:r>
                        <a:rPr sz="2400" spc="1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latin typeface="Segoe UI"/>
                          <a:cs typeface="Segoe UI"/>
                        </a:rPr>
                        <a:t>travels 	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24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real</a:t>
                      </a:r>
                      <a:r>
                        <a:rPr sz="24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time</a:t>
                      </a:r>
                      <a:r>
                        <a:rPr sz="24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information</a:t>
                      </a:r>
                      <a:r>
                        <a:rPr sz="24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24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make</a:t>
                      </a:r>
                      <a:r>
                        <a:rPr sz="24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25" dirty="0">
                          <a:latin typeface="Segoe UI"/>
                          <a:cs typeface="Segoe UI"/>
                        </a:rPr>
                        <a:t>“green</a:t>
                      </a:r>
                      <a:r>
                        <a:rPr sz="2400" spc="-11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transportation”</a:t>
                      </a:r>
                      <a:r>
                        <a:rPr sz="24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latin typeface="Segoe UI"/>
                          <a:cs typeface="Segoe UI"/>
                        </a:rPr>
                        <a:t>choice.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</a:tr>
              <a:tr h="1676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536" y="1175384"/>
            <a:ext cx="7061200" cy="48272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Connected</a:t>
            </a:r>
            <a:r>
              <a:rPr sz="2400" b="1" spc="-11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Roadways-</a:t>
            </a:r>
            <a:r>
              <a:rPr sz="2400" b="1" spc="-1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connected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Roadways</a:t>
            </a:r>
            <a:endParaRPr sz="2400" dirty="0">
              <a:latin typeface="Segoe UI"/>
              <a:cs typeface="Segoe UI"/>
            </a:endParaRPr>
          </a:p>
          <a:p>
            <a:pPr marL="255904" indent="-255904">
              <a:lnSpc>
                <a:spcPct val="100000"/>
              </a:lnSpc>
              <a:spcBef>
                <a:spcPts val="900"/>
              </a:spcBef>
              <a:buFont typeface="Wingdings"/>
              <a:buChar char=""/>
              <a:tabLst>
                <a:tab pos="255904" algn="l"/>
              </a:tabLst>
            </a:pPr>
            <a:r>
              <a:rPr sz="2400" b="1" dirty="0">
                <a:latin typeface="Segoe UI"/>
                <a:cs typeface="Segoe UI"/>
              </a:rPr>
              <a:t>Intersection</a:t>
            </a:r>
            <a:r>
              <a:rPr sz="2400" b="1" spc="-1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Movement</a:t>
            </a:r>
            <a:r>
              <a:rPr sz="2400" b="1" spc="-13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Assist(IMA)</a:t>
            </a:r>
            <a:endParaRPr sz="2400" dirty="0">
              <a:latin typeface="Segoe UI"/>
              <a:cs typeface="Segoe UI"/>
            </a:endParaRPr>
          </a:p>
          <a:p>
            <a:pPr marL="12700" marR="3355340">
              <a:lnSpc>
                <a:spcPct val="150000"/>
              </a:lnSpc>
              <a:tabLst>
                <a:tab pos="1748155" algn="l"/>
                <a:tab pos="3080385" algn="l"/>
              </a:tabLst>
            </a:pPr>
            <a:r>
              <a:rPr sz="2400" b="1" dirty="0">
                <a:latin typeface="Segoe UI"/>
                <a:cs typeface="Segoe UI"/>
              </a:rPr>
              <a:t>This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App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warns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the</a:t>
            </a:r>
            <a:r>
              <a:rPr sz="2400" b="1" spc="60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Driver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when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it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is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not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0" dirty="0">
                <a:latin typeface="Segoe UI"/>
                <a:cs typeface="Segoe UI"/>
              </a:rPr>
              <a:t>Safe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enter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an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Intersection </a:t>
            </a:r>
            <a:r>
              <a:rPr sz="2400" b="1" dirty="0">
                <a:latin typeface="Segoe UI"/>
                <a:cs typeface="Segoe UI"/>
              </a:rPr>
              <a:t>due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high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Possibility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of </a:t>
            </a:r>
            <a:r>
              <a:rPr sz="2400" b="1" spc="-10" dirty="0">
                <a:latin typeface="Segoe UI"/>
                <a:cs typeface="Segoe UI"/>
              </a:rPr>
              <a:t>collision.</a:t>
            </a:r>
            <a:endParaRPr sz="2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10" dirty="0">
                <a:latin typeface="Segoe UI"/>
                <a:cs typeface="Segoe UI"/>
                <a:hlinkClick r:id="rId2"/>
              </a:rPr>
              <a:t>https://ww</a:t>
            </a:r>
            <a:r>
              <a:rPr sz="2400" spc="-10" dirty="0">
                <a:latin typeface="Segoe UI"/>
                <a:cs typeface="Segoe UI"/>
              </a:rPr>
              <a:t>w.you</a:t>
            </a:r>
            <a:r>
              <a:rPr sz="2400" spc="-10" dirty="0">
                <a:latin typeface="Segoe UI"/>
                <a:cs typeface="Segoe UI"/>
                <a:hlinkClick r:id="rId3"/>
              </a:rPr>
              <a:t>tube.co</a:t>
            </a:r>
            <a:r>
              <a:rPr sz="2400" spc="-10" dirty="0">
                <a:latin typeface="Segoe UI"/>
                <a:cs typeface="Segoe UI"/>
              </a:rPr>
              <a:t>m/w</a:t>
            </a:r>
            <a:endParaRPr sz="2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Segoe UI"/>
                <a:cs typeface="Segoe UI"/>
              </a:rPr>
              <a:t>atch?v=SjLWKLqnNJQ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1876" y="2286050"/>
            <a:ext cx="7635240" cy="432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263497"/>
            <a:ext cx="11162665" cy="32893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Connected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Car</a:t>
            </a:r>
            <a:endParaRPr sz="2000">
              <a:latin typeface="Segoe UI"/>
              <a:cs typeface="Segoe UI"/>
            </a:endParaRPr>
          </a:p>
          <a:p>
            <a:pPr marL="82550">
              <a:lnSpc>
                <a:spcPct val="100000"/>
              </a:lnSpc>
              <a:spcBef>
                <a:spcPts val="575"/>
              </a:spcBef>
            </a:pP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automated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vehicle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tracking,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vehicle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95" dirty="0">
                <a:latin typeface="Segoe UI"/>
                <a:cs typeface="Segoe UI"/>
              </a:rPr>
              <a:t>‗s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location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notification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arrival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times,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dirty="0">
                <a:latin typeface="Segoe UI"/>
                <a:cs typeface="Segoe UI"/>
              </a:rPr>
              <a:t>theft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prevention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high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way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assistance.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625"/>
              </a:spcBef>
            </a:pP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Segoe UI"/>
                <a:cs typeface="Segoe UI"/>
              </a:rPr>
              <a:t>-</a:t>
            </a:r>
            <a:r>
              <a:rPr sz="2000" b="1" dirty="0">
                <a:latin typeface="Segoe UI"/>
                <a:cs typeface="Segoe UI"/>
              </a:rPr>
              <a:t>Cargo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Management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786765" algn="l"/>
                <a:tab pos="2165985" algn="l"/>
              </a:tabLst>
            </a:pPr>
            <a:r>
              <a:rPr sz="2000" b="1" spc="-25" dirty="0">
                <a:latin typeface="Segoe UI"/>
                <a:cs typeface="Segoe UI"/>
              </a:rPr>
              <a:t>-</a:t>
            </a:r>
            <a:r>
              <a:rPr sz="2000" b="1" spc="-10" dirty="0">
                <a:latin typeface="Segoe UI"/>
                <a:cs typeface="Segoe UI"/>
              </a:rPr>
              <a:t>fully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connected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car</a:t>
            </a:r>
            <a:endParaRPr sz="2000">
              <a:latin typeface="Segoe UI"/>
              <a:cs typeface="Segoe UI"/>
            </a:endParaRPr>
          </a:p>
          <a:p>
            <a:pPr marL="82550" marR="8625205">
              <a:lnSpc>
                <a:spcPct val="140000"/>
              </a:lnSpc>
            </a:pPr>
            <a:r>
              <a:rPr sz="2000" b="1" dirty="0">
                <a:latin typeface="Segoe UI"/>
                <a:cs typeface="Segoe UI"/>
              </a:rPr>
              <a:t>will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generate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&gt;25GB </a:t>
            </a:r>
            <a:r>
              <a:rPr sz="2000" b="1" spc="-10" dirty="0">
                <a:latin typeface="Segoe UI"/>
                <a:cs typeface="Segoe UI"/>
              </a:rPr>
              <a:t>data/hour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8944" y="2613634"/>
            <a:ext cx="8263635" cy="4045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139469"/>
            <a:ext cx="11574145" cy="560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177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37185" algn="l"/>
                <a:tab pos="956310" algn="l"/>
                <a:tab pos="2492375" algn="l"/>
                <a:tab pos="3943350" algn="l"/>
                <a:tab pos="4220845" algn="l"/>
                <a:tab pos="5284470" algn="l"/>
                <a:tab pos="6452235" algn="l"/>
                <a:tab pos="7150100" algn="l"/>
                <a:tab pos="8090534" algn="l"/>
                <a:tab pos="8867775" algn="l"/>
                <a:tab pos="9704705" algn="l"/>
                <a:tab pos="10407650" algn="l"/>
                <a:tab pos="10971530" algn="l"/>
              </a:tabLst>
            </a:pPr>
            <a:r>
              <a:rPr sz="2200" b="1" spc="-25" dirty="0">
                <a:latin typeface="Segoe UI"/>
                <a:cs typeface="Segoe UI"/>
              </a:rPr>
              <a:t>The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Connected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Roadways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50" dirty="0">
                <a:latin typeface="Segoe UI"/>
                <a:cs typeface="Segoe UI"/>
              </a:rPr>
              <a:t>–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creates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another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0" dirty="0">
                <a:latin typeface="Segoe UI"/>
                <a:cs typeface="Segoe UI"/>
              </a:rPr>
              <a:t>area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where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third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party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0" dirty="0">
                <a:latin typeface="Segoe UI"/>
                <a:cs typeface="Segoe UI"/>
              </a:rPr>
              <a:t>uses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5" dirty="0">
                <a:latin typeface="Segoe UI"/>
                <a:cs typeface="Segoe UI"/>
              </a:rPr>
              <a:t>the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30" dirty="0">
                <a:latin typeface="Segoe UI"/>
                <a:cs typeface="Segoe UI"/>
              </a:rPr>
              <a:t>data 	</a:t>
            </a:r>
            <a:r>
              <a:rPr sz="2200" b="1" dirty="0">
                <a:latin typeface="Segoe UI"/>
                <a:cs typeface="Segoe UI"/>
              </a:rPr>
              <a:t>generated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by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car.</a:t>
            </a:r>
            <a:endParaRPr sz="2200" dirty="0">
              <a:latin typeface="Segoe UI"/>
              <a:cs typeface="Segoe UI"/>
            </a:endParaRPr>
          </a:p>
          <a:p>
            <a:pPr marL="336550" indent="-285750">
              <a:lnSpc>
                <a:spcPct val="100000"/>
              </a:lnSpc>
              <a:spcBef>
                <a:spcPts val="1789"/>
              </a:spcBef>
              <a:buFont typeface="Wingdings"/>
              <a:buChar char=""/>
              <a:tabLst>
                <a:tab pos="336550" algn="l"/>
              </a:tabLst>
            </a:pPr>
            <a:r>
              <a:rPr sz="2200" b="1" dirty="0">
                <a:latin typeface="Segoe UI"/>
                <a:cs typeface="Segoe UI"/>
              </a:rPr>
              <a:t>Example-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tyre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company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collect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data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related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use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durability of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their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product</a:t>
            </a:r>
            <a:endParaRPr sz="2200" dirty="0">
              <a:latin typeface="Segoe UI"/>
              <a:cs typeface="Segoe UI"/>
            </a:endParaRPr>
          </a:p>
          <a:p>
            <a:pPr marL="337185">
              <a:lnSpc>
                <a:spcPct val="100000"/>
              </a:lnSpc>
              <a:spcBef>
                <a:spcPts val="1295"/>
              </a:spcBef>
            </a:pP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arrange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environments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1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real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time.</a:t>
            </a:r>
            <a:endParaRPr sz="2200" dirty="0">
              <a:latin typeface="Segoe UI"/>
              <a:cs typeface="Segoe UI"/>
            </a:endParaRPr>
          </a:p>
          <a:p>
            <a:pPr marL="336550" indent="-285750">
              <a:lnSpc>
                <a:spcPct val="100000"/>
              </a:lnSpc>
              <a:spcBef>
                <a:spcPts val="830"/>
              </a:spcBef>
              <a:buFont typeface="Wingdings"/>
              <a:buChar char=""/>
              <a:tabLst>
                <a:tab pos="336550" algn="l"/>
                <a:tab pos="1746885" algn="l"/>
                <a:tab pos="2058035" algn="l"/>
                <a:tab pos="2504440" algn="l"/>
                <a:tab pos="3548379" algn="l"/>
                <a:tab pos="4830445" algn="l"/>
                <a:tab pos="6238875" algn="l"/>
                <a:tab pos="6688455" algn="l"/>
                <a:tab pos="7578090" algn="l"/>
                <a:tab pos="10181590" algn="l"/>
                <a:tab pos="10845165" algn="l"/>
              </a:tabLst>
            </a:pPr>
            <a:r>
              <a:rPr sz="2200" b="1" spc="-10" dirty="0">
                <a:latin typeface="Segoe UI"/>
                <a:cs typeface="Segoe UI"/>
              </a:rPr>
              <a:t>GPS/Map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50" dirty="0">
                <a:latin typeface="Segoe UI"/>
                <a:cs typeface="Segoe UI"/>
              </a:rPr>
              <a:t>–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5" dirty="0">
                <a:latin typeface="Segoe UI"/>
                <a:cs typeface="Segoe UI"/>
              </a:rPr>
              <a:t>to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enable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dynamic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rerouting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5" dirty="0">
                <a:latin typeface="Segoe UI"/>
                <a:cs typeface="Segoe UI"/>
              </a:rPr>
              <a:t>to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avoid</a:t>
            </a:r>
            <a:r>
              <a:rPr sz="2200" b="1" dirty="0">
                <a:latin typeface="Segoe UI"/>
                <a:cs typeface="Segoe UI"/>
              </a:rPr>
              <a:t>	traffic,</a:t>
            </a:r>
            <a:r>
              <a:rPr sz="2200" b="1" spc="7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accidents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5" dirty="0">
                <a:latin typeface="Segoe UI"/>
                <a:cs typeface="Segoe UI"/>
              </a:rPr>
              <a:t>and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other</a:t>
            </a:r>
            <a:endParaRPr sz="2200" dirty="0">
              <a:latin typeface="Segoe UI"/>
              <a:cs typeface="Segoe UI"/>
            </a:endParaRPr>
          </a:p>
          <a:p>
            <a:pPr marL="337185">
              <a:lnSpc>
                <a:spcPct val="100000"/>
              </a:lnSpc>
              <a:spcBef>
                <a:spcPts val="1320"/>
              </a:spcBef>
            </a:pPr>
            <a:r>
              <a:rPr sz="2200" b="1" spc="-10" dirty="0">
                <a:latin typeface="Segoe UI"/>
                <a:cs typeface="Segoe UI"/>
              </a:rPr>
              <a:t>hazards.</a:t>
            </a:r>
            <a:endParaRPr sz="2200" dirty="0">
              <a:latin typeface="Segoe UI"/>
              <a:cs typeface="Segoe UI"/>
            </a:endParaRPr>
          </a:p>
          <a:p>
            <a:pPr marL="335915" marR="60325" indent="-285750">
              <a:lnSpc>
                <a:spcPct val="149100"/>
              </a:lnSpc>
              <a:spcBef>
                <a:spcPts val="505"/>
              </a:spcBef>
              <a:buFont typeface="Wingdings"/>
              <a:buChar char=""/>
              <a:tabLst>
                <a:tab pos="337185" algn="l"/>
              </a:tabLst>
            </a:pPr>
            <a:r>
              <a:rPr sz="2200" b="1" dirty="0">
                <a:latin typeface="Segoe UI"/>
                <a:cs typeface="Segoe UI"/>
              </a:rPr>
              <a:t>Internet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based</a:t>
            </a:r>
            <a:r>
              <a:rPr sz="2200" b="1" spc="114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Entertainment</a:t>
            </a:r>
            <a:r>
              <a:rPr sz="2200" b="1" spc="1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can</a:t>
            </a:r>
            <a:r>
              <a:rPr sz="2200" b="1" spc="1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</a:t>
            </a:r>
            <a:r>
              <a:rPr sz="2200" b="1" spc="1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personalized</a:t>
            </a:r>
            <a:r>
              <a:rPr sz="2200" b="1" spc="1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1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customized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1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optimize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road 	</a:t>
            </a:r>
            <a:r>
              <a:rPr sz="2200" b="1" spc="-10" dirty="0">
                <a:latin typeface="Segoe UI"/>
                <a:cs typeface="Segoe UI"/>
              </a:rPr>
              <a:t>trip.</a:t>
            </a:r>
            <a:endParaRPr sz="2200" dirty="0">
              <a:latin typeface="Segoe UI"/>
              <a:cs typeface="Segoe UI"/>
            </a:endParaRPr>
          </a:p>
          <a:p>
            <a:pPr marL="336550" indent="-28575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336550" algn="l"/>
              </a:tabLst>
            </a:pPr>
            <a:r>
              <a:rPr sz="2200" b="1" dirty="0">
                <a:latin typeface="Segoe UI"/>
                <a:cs typeface="Segoe UI"/>
              </a:rPr>
              <a:t>Data will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used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advertisement</a:t>
            </a:r>
            <a:endParaRPr sz="2200" dirty="0">
              <a:latin typeface="Segoe UI"/>
              <a:cs typeface="Segoe UI"/>
            </a:endParaRPr>
          </a:p>
          <a:p>
            <a:pPr marL="336550" indent="-285750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336550" algn="l"/>
              </a:tabLst>
            </a:pPr>
            <a:r>
              <a:rPr sz="2200" b="1" dirty="0">
                <a:latin typeface="Segoe UI"/>
                <a:cs typeface="Segoe UI"/>
              </a:rPr>
              <a:t>IoT</a:t>
            </a:r>
            <a:r>
              <a:rPr sz="2200" b="1" spc="-1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Data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Broker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–provides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Business</a:t>
            </a:r>
            <a:r>
              <a:rPr sz="2200" b="1" spc="-14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opportunity</a:t>
            </a:r>
            <a:endParaRPr sz="2200" dirty="0">
              <a:latin typeface="Segoe UI"/>
              <a:cs typeface="Segoe UI"/>
            </a:endParaRPr>
          </a:p>
          <a:p>
            <a:pPr marL="336550" indent="-285750">
              <a:lnSpc>
                <a:spcPct val="100000"/>
              </a:lnSpc>
              <a:spcBef>
                <a:spcPts val="1295"/>
              </a:spcBef>
              <a:buFont typeface="Wingdings"/>
              <a:buChar char=""/>
              <a:tabLst>
                <a:tab pos="336550" algn="l"/>
              </a:tabLst>
            </a:pPr>
            <a:r>
              <a:rPr sz="2200" b="1" dirty="0">
                <a:latin typeface="Segoe UI"/>
                <a:cs typeface="Segoe UI"/>
              </a:rPr>
              <a:t>Fiber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optic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sensing</a:t>
            </a:r>
            <a:r>
              <a:rPr sz="2200" b="1" spc="-1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able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record</a:t>
            </a:r>
            <a:r>
              <a:rPr sz="2200" b="1" spc="-1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how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many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cars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are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passing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,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their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speed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t</a:t>
            </a:r>
            <a:r>
              <a:rPr sz="1800" spc="-15" baseline="30092" dirty="0">
                <a:solidFill>
                  <a:srgbClr val="878787"/>
                </a:solidFill>
                <a:latin typeface="Segoe UI"/>
                <a:cs typeface="Segoe UI"/>
              </a:rPr>
              <a:t>29</a:t>
            </a:r>
            <a:r>
              <a:rPr sz="2200" b="1" spc="-10" dirty="0">
                <a:latin typeface="Segoe UI"/>
                <a:cs typeface="Segoe UI"/>
              </a:rPr>
              <a:t>ype.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Impact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7855" y="6415668"/>
            <a:ext cx="1756410" cy="20967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10" dirty="0" smtClean="0">
                <a:solidFill>
                  <a:srgbClr val="878787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279" y="1371117"/>
            <a:ext cx="11482070" cy="453453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95"/>
              </a:spcBef>
              <a:buFont typeface="Wingdings"/>
              <a:buChar char=""/>
              <a:tabLst>
                <a:tab pos="298450" algn="l"/>
              </a:tabLst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Connected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Factory</a:t>
            </a:r>
            <a:endParaRPr sz="22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main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challenges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facing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manufacturing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factory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environment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today: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b="1" dirty="0">
                <a:latin typeface="Segoe UI"/>
                <a:cs typeface="Segoe UI"/>
              </a:rPr>
              <a:t>Accelerating</a:t>
            </a:r>
            <a:r>
              <a:rPr sz="2200" b="1" spc="229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new</a:t>
            </a:r>
            <a:r>
              <a:rPr sz="2200" b="1" spc="2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products</a:t>
            </a:r>
            <a:r>
              <a:rPr sz="2200" b="1" spc="2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2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service</a:t>
            </a:r>
            <a:r>
              <a:rPr sz="2200" b="1" spc="2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introduction</a:t>
            </a:r>
            <a:r>
              <a:rPr sz="2200" b="1" spc="2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3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meet</a:t>
            </a:r>
            <a:r>
              <a:rPr sz="2200" b="1" spc="2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customer</a:t>
            </a:r>
            <a:r>
              <a:rPr sz="2200" b="1" spc="2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28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market</a:t>
            </a:r>
            <a:endParaRPr sz="2200" dirty="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b="1" spc="-10" dirty="0">
                <a:latin typeface="Segoe UI"/>
                <a:cs typeface="Segoe UI"/>
              </a:rPr>
              <a:t>opportunities.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789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b="1" spc="-10" dirty="0">
                <a:latin typeface="Segoe UI"/>
                <a:cs typeface="Segoe UI"/>
              </a:rPr>
              <a:t>Increasing</a:t>
            </a:r>
            <a:r>
              <a:rPr sz="2200" b="1" spc="-1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plant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productions,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quality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uptime</a:t>
            </a:r>
            <a:r>
              <a:rPr sz="2200" b="1" spc="-1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while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decreasing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cost.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30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b="1" spc="-10" dirty="0">
                <a:latin typeface="Segoe UI"/>
                <a:cs typeface="Segoe UI"/>
              </a:rPr>
              <a:t>Mitigating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unplanned</a:t>
            </a:r>
            <a:r>
              <a:rPr sz="2200" b="1" spc="-13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downtime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b="1" dirty="0">
                <a:latin typeface="Segoe UI"/>
                <a:cs typeface="Segoe UI"/>
              </a:rPr>
              <a:t>Securing</a:t>
            </a:r>
            <a:r>
              <a:rPr sz="2200" b="1" spc="-1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factories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from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cyber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threads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b="1" dirty="0">
                <a:latin typeface="Segoe UI"/>
                <a:cs typeface="Segoe UI"/>
              </a:rPr>
              <a:t>Decreasing</a:t>
            </a:r>
            <a:r>
              <a:rPr sz="2200" b="1" spc="-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high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cabling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105" dirty="0">
                <a:latin typeface="Segoe UI"/>
                <a:cs typeface="Segoe UI"/>
              </a:rPr>
              <a:t> </a:t>
            </a:r>
            <a:r>
              <a:rPr sz="2200" b="1" spc="-35" dirty="0">
                <a:latin typeface="Segoe UI"/>
                <a:cs typeface="Segoe UI"/>
              </a:rPr>
              <a:t>re-</a:t>
            </a:r>
            <a:r>
              <a:rPr sz="2200" b="1" dirty="0">
                <a:latin typeface="Segoe UI"/>
                <a:cs typeface="Segoe UI"/>
              </a:rPr>
              <a:t>cabling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costs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31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b="1" spc="-10" dirty="0">
                <a:latin typeface="Segoe UI"/>
                <a:cs typeface="Segoe UI"/>
              </a:rPr>
              <a:t>Improving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worker</a:t>
            </a:r>
            <a:r>
              <a:rPr sz="2200" b="1" spc="-10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productivity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safety.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Impact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4279" y="1371117"/>
            <a:ext cx="11539220" cy="492950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95"/>
              </a:spcBef>
              <a:buFont typeface="Wingdings"/>
              <a:buChar char=""/>
              <a:tabLst>
                <a:tab pos="298450" algn="l"/>
              </a:tabLst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Connected</a:t>
            </a:r>
            <a:r>
              <a:rPr sz="2200" b="1" spc="-8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Factory</a:t>
            </a:r>
            <a:endParaRPr sz="2200" dirty="0">
              <a:latin typeface="Segoe UI"/>
              <a:cs typeface="Segoe UI"/>
            </a:endParaRPr>
          </a:p>
          <a:p>
            <a:pPr marL="12700" marR="60960">
              <a:lnSpc>
                <a:spcPct val="149100"/>
              </a:lnSpc>
              <a:tabLst>
                <a:tab pos="1539240" algn="l"/>
                <a:tab pos="1949450" algn="l"/>
                <a:tab pos="2528570" algn="l"/>
                <a:tab pos="3114040" algn="l"/>
                <a:tab pos="4276725" algn="l"/>
                <a:tab pos="5480685" algn="l"/>
                <a:tab pos="6569075" algn="l"/>
                <a:tab pos="7430770" algn="l"/>
                <a:tab pos="8044815" algn="l"/>
                <a:tab pos="8520430" algn="l"/>
                <a:tab pos="9043035" algn="l"/>
                <a:tab pos="9568815" algn="l"/>
                <a:tab pos="10364470" algn="l"/>
                <a:tab pos="10943590" algn="l"/>
              </a:tabLst>
            </a:pPr>
            <a:r>
              <a:rPr sz="2200" spc="-10" dirty="0">
                <a:latin typeface="Segoe UI"/>
                <a:cs typeface="Segoe UI"/>
              </a:rPr>
              <a:t>Example-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In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the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ore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melting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process,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control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room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will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be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far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off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from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the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unit </a:t>
            </a:r>
            <a:r>
              <a:rPr sz="2200" spc="-10" dirty="0">
                <a:latin typeface="Segoe UI"/>
                <a:cs typeface="Segoe UI"/>
              </a:rPr>
              <a:t>resulting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multiple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trips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controlling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becomes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difficult.</a:t>
            </a:r>
            <a:endParaRPr sz="22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200" spc="-10" dirty="0">
                <a:latin typeface="Segoe UI"/>
                <a:cs typeface="Segoe UI"/>
              </a:rPr>
              <a:t>https://</a:t>
            </a:r>
            <a:r>
              <a:rPr sz="2200" spc="-10" dirty="0">
                <a:latin typeface="Segoe UI"/>
                <a:cs typeface="Segoe UI"/>
                <a:hlinkClick r:id="rId2"/>
              </a:rPr>
              <a:t>www.youtube.com/watch?v=y94yKPm3PM4</a:t>
            </a:r>
            <a:endParaRPr sz="22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9785350" algn="l"/>
              </a:tabLst>
            </a:pPr>
            <a:r>
              <a:rPr sz="2200" dirty="0">
                <a:latin typeface="Segoe UI"/>
                <a:cs typeface="Segoe UI"/>
              </a:rPr>
              <a:t>With</a:t>
            </a:r>
            <a:r>
              <a:rPr sz="2200" spc="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IoT</a:t>
            </a:r>
            <a:r>
              <a:rPr sz="2200" spc="1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10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Connected</a:t>
            </a:r>
            <a:r>
              <a:rPr sz="2200" spc="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factory</a:t>
            </a:r>
            <a:r>
              <a:rPr sz="2200" spc="114" dirty="0">
                <a:latin typeface="Segoe UI"/>
                <a:cs typeface="Segoe UI"/>
              </a:rPr>
              <a:t> </a:t>
            </a:r>
            <a:r>
              <a:rPr lang="en-IN" sz="2200" dirty="0">
                <a:latin typeface="Segoe UI"/>
                <a:cs typeface="Segoe UI"/>
              </a:rPr>
              <a:t>"</a:t>
            </a:r>
            <a:r>
              <a:rPr sz="2200" b="1" spc="-140" dirty="0" smtClean="0">
                <a:latin typeface="Segoe UI"/>
                <a:cs typeface="Segoe UI"/>
              </a:rPr>
              <a:t>machine</a:t>
            </a:r>
            <a:r>
              <a:rPr sz="2200" b="1" spc="95" dirty="0" smtClean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people</a:t>
            </a:r>
            <a:r>
              <a:rPr sz="2200" b="1" spc="105" dirty="0">
                <a:latin typeface="Segoe UI"/>
                <a:cs typeface="Segoe UI"/>
              </a:rPr>
              <a:t> </a:t>
            </a:r>
            <a:r>
              <a:rPr sz="2200" b="1" spc="-1125" dirty="0">
                <a:latin typeface="Segoe UI"/>
                <a:cs typeface="Segoe UI"/>
              </a:rPr>
              <a:t>―</a:t>
            </a:r>
            <a:r>
              <a:rPr sz="2200" b="1" spc="155" dirty="0">
                <a:latin typeface="Segoe UI"/>
                <a:cs typeface="Segoe UI"/>
              </a:rPr>
              <a:t> </a:t>
            </a:r>
            <a:r>
              <a:rPr lang="en-IN" sz="2200" b="1" spc="155" dirty="0" smtClean="0">
                <a:latin typeface="Segoe UI"/>
                <a:cs typeface="Segoe UI"/>
              </a:rPr>
              <a:t> </a:t>
            </a:r>
            <a:r>
              <a:rPr sz="2200" b="1" dirty="0" smtClean="0">
                <a:latin typeface="Segoe UI"/>
                <a:cs typeface="Segoe UI"/>
              </a:rPr>
              <a:t>connections</a:t>
            </a:r>
            <a:r>
              <a:rPr lang="en-IN" sz="2200" dirty="0" smtClean="0">
                <a:latin typeface="Segoe UI"/>
                <a:cs typeface="Segoe UI"/>
              </a:rPr>
              <a:t>"</a:t>
            </a:r>
            <a:r>
              <a:rPr sz="2200" spc="110" dirty="0" smtClean="0">
                <a:latin typeface="Segoe UI"/>
                <a:cs typeface="Segoe UI"/>
              </a:rPr>
              <a:t> </a:t>
            </a:r>
            <a:r>
              <a:rPr sz="2200" spc="-25" dirty="0" smtClean="0">
                <a:latin typeface="Segoe UI"/>
                <a:cs typeface="Segoe UI"/>
              </a:rPr>
              <a:t>are</a:t>
            </a:r>
            <a:r>
              <a:rPr lang="en-IN" sz="2200" dirty="0">
                <a:latin typeface="Segoe UI"/>
                <a:cs typeface="Segoe UI"/>
              </a:rPr>
              <a:t> </a:t>
            </a:r>
            <a:r>
              <a:rPr sz="2200" spc="-10" dirty="0" smtClean="0">
                <a:latin typeface="Segoe UI"/>
                <a:cs typeface="Segoe UI"/>
              </a:rPr>
              <a:t>implemented</a:t>
            </a:r>
            <a:endParaRPr sz="22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Segoe UI"/>
                <a:cs typeface="Segoe UI"/>
              </a:rPr>
              <a:t>to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bring</a:t>
            </a:r>
            <a:r>
              <a:rPr sz="2200" spc="25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sensor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data</a:t>
            </a:r>
            <a:r>
              <a:rPr sz="2200" spc="2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directly</a:t>
            </a:r>
            <a:r>
              <a:rPr sz="2200" spc="2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2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operator</a:t>
            </a:r>
            <a:r>
              <a:rPr sz="2200" spc="2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on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floor</a:t>
            </a:r>
            <a:r>
              <a:rPr sz="2200" spc="2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via</a:t>
            </a:r>
            <a:r>
              <a:rPr sz="2200" spc="2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mobile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devices.</a:t>
            </a:r>
            <a:r>
              <a:rPr sz="2200" spc="2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Time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285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no</a:t>
            </a:r>
            <a:endParaRPr sz="22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Segoe UI"/>
                <a:cs typeface="Segoe UI"/>
              </a:rPr>
              <a:t>longer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wasted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</a:t>
            </a:r>
            <a:r>
              <a:rPr sz="2200" spc="-9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moving.</a:t>
            </a:r>
            <a:endParaRPr sz="2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22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tabLst>
                <a:tab pos="722630" algn="l"/>
                <a:tab pos="1480185" algn="l"/>
                <a:tab pos="2702560" algn="l"/>
                <a:tab pos="3772535" algn="l"/>
                <a:tab pos="4772025" algn="l"/>
                <a:tab pos="6070600" algn="l"/>
                <a:tab pos="6890384" algn="l"/>
                <a:tab pos="7675880" algn="l"/>
                <a:tab pos="8270240" algn="l"/>
                <a:tab pos="8710930" algn="l"/>
                <a:tab pos="9666605" algn="l"/>
                <a:tab pos="10266680" algn="l"/>
                <a:tab pos="10929620" algn="l"/>
              </a:tabLst>
            </a:pPr>
            <a:r>
              <a:rPr sz="2200" spc="-20" dirty="0">
                <a:latin typeface="Segoe UI"/>
                <a:cs typeface="Segoe UI"/>
              </a:rPr>
              <a:t>Real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time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location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system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(RTLS)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attached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Wi-</a:t>
            </a:r>
            <a:r>
              <a:rPr sz="2200" spc="-25" dirty="0">
                <a:latin typeface="Segoe UI"/>
                <a:cs typeface="Segoe UI"/>
              </a:rPr>
              <a:t>fi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RFID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tag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to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locate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the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real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time</a:t>
            </a:r>
            <a:endParaRPr sz="22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Segoe UI"/>
                <a:cs typeface="Segoe UI"/>
              </a:rPr>
              <a:t>location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status</a:t>
            </a:r>
            <a:r>
              <a:rPr sz="2200" spc="-11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-9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product.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376934"/>
            <a:ext cx="463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Four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Industrial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Revolution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825" y="1768094"/>
            <a:ext cx="8005572" cy="49758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3825" y="5855432"/>
            <a:ext cx="10892155" cy="856096"/>
          </a:xfrm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IoT</a:t>
            </a:r>
            <a:r>
              <a:rPr spc="-15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60" y="1546097"/>
            <a:ext cx="11223625" cy="430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Goal</a:t>
            </a:r>
            <a:r>
              <a:rPr sz="1800" b="1" spc="-1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95" dirty="0">
                <a:latin typeface="Segoe UI"/>
                <a:cs typeface="Segoe UI"/>
              </a:rPr>
              <a:t> </a:t>
            </a:r>
            <a:r>
              <a:rPr sz="1800" b="1" spc="-20" dirty="0">
                <a:latin typeface="Segoe UI"/>
                <a:cs typeface="Segoe UI"/>
              </a:rPr>
              <a:t>IoT: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65"/>
              </a:spcBef>
              <a:buFont typeface="Wingdings"/>
              <a:buChar char=""/>
            </a:pPr>
            <a:endParaRPr sz="1800" dirty="0">
              <a:latin typeface="Segoe UI"/>
              <a:cs typeface="Segoe UI"/>
            </a:endParaRPr>
          </a:p>
          <a:p>
            <a:pPr marL="984885" lvl="1" indent="-28638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984885" algn="l"/>
              </a:tabLst>
            </a:pPr>
            <a:r>
              <a:rPr sz="1400" b="1" dirty="0">
                <a:latin typeface="Segoe UI"/>
                <a:cs typeface="Segoe UI"/>
              </a:rPr>
              <a:t>C</a:t>
            </a:r>
            <a:r>
              <a:rPr sz="1600" b="1" dirty="0">
                <a:latin typeface="Segoe UI"/>
                <a:cs typeface="Segoe UI"/>
              </a:rPr>
              <a:t>onnect</a:t>
            </a:r>
            <a:r>
              <a:rPr sz="1600" b="1" spc="-7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the</a:t>
            </a:r>
            <a:r>
              <a:rPr sz="1600" b="1" spc="-9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unconnected</a:t>
            </a:r>
            <a:endParaRPr sz="1600" dirty="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spcBef>
                <a:spcPts val="270"/>
              </a:spcBef>
              <a:buFont typeface="Wingdings"/>
              <a:buChar char=""/>
            </a:pPr>
            <a:endParaRPr sz="1600" dirty="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</a:pPr>
            <a:r>
              <a:rPr sz="1600" b="1" dirty="0">
                <a:latin typeface="Segoe UI"/>
                <a:cs typeface="Segoe UI"/>
              </a:rPr>
              <a:t>Objects</a:t>
            </a:r>
            <a:r>
              <a:rPr sz="1600" b="1" spc="12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that</a:t>
            </a:r>
            <a:r>
              <a:rPr sz="1600" b="1" spc="114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are</a:t>
            </a:r>
            <a:r>
              <a:rPr sz="1600" b="1" spc="1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not</a:t>
            </a:r>
            <a:r>
              <a:rPr sz="1600" b="1" spc="1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currently</a:t>
            </a:r>
            <a:r>
              <a:rPr sz="1600" b="1" spc="9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joined</a:t>
            </a:r>
            <a:r>
              <a:rPr sz="1600" b="1" spc="114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to</a:t>
            </a:r>
            <a:r>
              <a:rPr sz="1600" b="1" spc="13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</a:t>
            </a:r>
            <a:r>
              <a:rPr sz="1600" b="1" spc="12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computer</a:t>
            </a:r>
            <a:r>
              <a:rPr sz="1600" b="1" spc="145" dirty="0">
                <a:latin typeface="Segoe UI"/>
                <a:cs typeface="Segoe UI"/>
              </a:rPr>
              <a:t> </a:t>
            </a:r>
            <a:r>
              <a:rPr sz="1600" b="1" spc="-20" dirty="0">
                <a:latin typeface="Segoe UI"/>
                <a:cs typeface="Segoe UI"/>
              </a:rPr>
              <a:t>network-</a:t>
            </a:r>
            <a:r>
              <a:rPr sz="1600" b="1" dirty="0">
                <a:latin typeface="Segoe UI"/>
                <a:cs typeface="Segoe UI"/>
              </a:rPr>
              <a:t>Internet,</a:t>
            </a:r>
            <a:r>
              <a:rPr sz="1600" b="1" spc="12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will</a:t>
            </a:r>
            <a:r>
              <a:rPr sz="1600" b="1" spc="9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be</a:t>
            </a:r>
            <a:r>
              <a:rPr sz="1600" b="1" spc="12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connected</a:t>
            </a:r>
            <a:r>
              <a:rPr sz="1600" b="1" spc="8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so</a:t>
            </a:r>
            <a:r>
              <a:rPr sz="1600" b="1" spc="12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that</a:t>
            </a:r>
            <a:r>
              <a:rPr sz="1600" b="1" spc="14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they</a:t>
            </a:r>
            <a:r>
              <a:rPr sz="1600" b="1" spc="135" dirty="0">
                <a:latin typeface="Segoe UI"/>
                <a:cs typeface="Segoe UI"/>
              </a:rPr>
              <a:t> </a:t>
            </a:r>
            <a:r>
              <a:rPr sz="1600" b="1" spc="-25" dirty="0">
                <a:latin typeface="Segoe UI"/>
                <a:cs typeface="Segoe UI"/>
              </a:rPr>
              <a:t>can</a:t>
            </a:r>
            <a:endParaRPr sz="1600" dirty="0">
              <a:latin typeface="Segoe UI"/>
              <a:cs typeface="Segoe UI"/>
            </a:endParaRPr>
          </a:p>
          <a:p>
            <a:pPr marL="698500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latin typeface="Segoe UI"/>
                <a:cs typeface="Segoe UI"/>
              </a:rPr>
              <a:t>communicate</a:t>
            </a:r>
            <a:r>
              <a:rPr sz="1600" b="1" spc="-9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and</a:t>
            </a:r>
            <a:r>
              <a:rPr sz="1600" b="1" spc="-4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interact</a:t>
            </a:r>
            <a:r>
              <a:rPr sz="1600" b="1" spc="-7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with</a:t>
            </a:r>
            <a:r>
              <a:rPr sz="1600" b="1" spc="-6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people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and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other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objects.</a:t>
            </a:r>
            <a:endParaRPr sz="1600" dirty="0">
              <a:latin typeface="Segoe UI"/>
              <a:cs typeface="Segoe UI"/>
            </a:endParaRPr>
          </a:p>
          <a:p>
            <a:pPr marL="299085" marR="9525" indent="-287020" algn="just">
              <a:lnSpc>
                <a:spcPct val="150000"/>
              </a:lnSpc>
              <a:spcBef>
                <a:spcPts val="176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IoT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25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technology</a:t>
            </a:r>
            <a:r>
              <a:rPr sz="1800" b="1" spc="25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transition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which</a:t>
            </a:r>
            <a:r>
              <a:rPr sz="1800" b="1" spc="2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devices</a:t>
            </a:r>
            <a:r>
              <a:rPr sz="1800" b="1" spc="2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will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allow</a:t>
            </a:r>
            <a:r>
              <a:rPr sz="1800" b="1" spc="25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us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sense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control</a:t>
            </a:r>
            <a:r>
              <a:rPr sz="1800" b="1" spc="25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physical </a:t>
            </a:r>
            <a:r>
              <a:rPr sz="1800" b="1" dirty="0">
                <a:latin typeface="Segoe UI"/>
                <a:cs typeface="Segoe UI"/>
              </a:rPr>
              <a:t>world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by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making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objects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smarter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connecting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them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through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intelligent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network.</a:t>
            </a:r>
            <a:endParaRPr sz="1800" dirty="0">
              <a:latin typeface="Segoe UI"/>
              <a:cs typeface="Segoe U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189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When</a:t>
            </a:r>
            <a:r>
              <a:rPr sz="1800" b="1" spc="2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objects</a:t>
            </a:r>
            <a:r>
              <a:rPr sz="1800" b="1" spc="2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2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machines</a:t>
            </a:r>
            <a:r>
              <a:rPr sz="1800" b="1" spc="22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can</a:t>
            </a:r>
            <a:r>
              <a:rPr sz="1800" b="1" spc="2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</a:t>
            </a:r>
            <a:r>
              <a:rPr sz="1800" b="1" spc="20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sensed</a:t>
            </a:r>
            <a:r>
              <a:rPr sz="1800" b="1" spc="22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2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controlled</a:t>
            </a:r>
            <a:r>
              <a:rPr sz="1800" b="1" spc="225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Segoe UI"/>
                <a:cs typeface="Segoe UI"/>
              </a:rPr>
              <a:t>remotely</a:t>
            </a:r>
            <a:r>
              <a:rPr sz="1800" b="1" spc="210" dirty="0">
                <a:solidFill>
                  <a:srgbClr val="00AF5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by</a:t>
            </a:r>
            <a:r>
              <a:rPr sz="1800" b="1" spc="2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across</a:t>
            </a:r>
            <a:r>
              <a:rPr sz="1800" b="1" spc="2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22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network,</a:t>
            </a:r>
            <a:r>
              <a:rPr sz="1800" b="1" spc="22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23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tighter </a:t>
            </a:r>
            <a:r>
              <a:rPr sz="1800" b="1" dirty="0">
                <a:latin typeface="Segoe UI"/>
                <a:cs typeface="Segoe UI"/>
              </a:rPr>
              <a:t>integration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between</a:t>
            </a:r>
            <a:r>
              <a:rPr sz="1800" b="1" spc="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physical</a:t>
            </a:r>
            <a:r>
              <a:rPr sz="1800" b="1" spc="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world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computers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are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enabled.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This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allows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enablement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2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advanced applications.</a:t>
            </a: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32" y="1829643"/>
            <a:ext cx="10394315" cy="3762568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solidFill>
                  <a:srgbClr val="00AF50"/>
                </a:solidFill>
                <a:latin typeface="Arial MT"/>
                <a:cs typeface="Arial MT"/>
              </a:rPr>
              <a:t>Industry</a:t>
            </a:r>
            <a:r>
              <a:rPr sz="1800" spc="-3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800" dirty="0" smtClean="0">
                <a:solidFill>
                  <a:srgbClr val="00AF50"/>
                </a:solidFill>
                <a:latin typeface="Arial MT"/>
                <a:cs typeface="Arial MT"/>
              </a:rPr>
              <a:t>1.0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was when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primary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means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manufacturing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moved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manpower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machine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power.</a:t>
            </a: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</a:pPr>
            <a:r>
              <a:rPr sz="1800" dirty="0">
                <a:latin typeface="Arial MT"/>
                <a:cs typeface="Arial MT"/>
              </a:rPr>
              <a:t>Fuel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sources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like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steam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made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machine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feasible,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idea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manufacturing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with </a:t>
            </a:r>
            <a:r>
              <a:rPr sz="1800" dirty="0">
                <a:latin typeface="Arial MT"/>
                <a:cs typeface="Arial MT"/>
              </a:rPr>
              <a:t>machines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quickly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spread.</a:t>
            </a:r>
            <a:endParaRPr sz="1800" dirty="0">
              <a:latin typeface="Arial MT"/>
              <a:cs typeface="Arial MT"/>
            </a:endParaRPr>
          </a:p>
          <a:p>
            <a:pPr marL="12700" marR="737235">
              <a:lnSpc>
                <a:spcPct val="15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Machines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allowed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faster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easier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production,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kinds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innovations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technologies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possible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well.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Industry</a:t>
            </a:r>
            <a:r>
              <a:rPr sz="1800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2.0</a:t>
            </a:r>
            <a:r>
              <a:rPr sz="18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endParaRPr lang="en-IN" sz="1800" spc="-30" dirty="0" smtClean="0">
              <a:solidFill>
                <a:srgbClr val="00AF5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 smtClean="0">
                <a:latin typeface="Calibri"/>
                <a:cs typeface="Calibri"/>
              </a:rPr>
              <a:t>Electrical</a:t>
            </a:r>
            <a:r>
              <a:rPr sz="1800" spc="-3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technology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greater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sophisticated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machines</a:t>
            </a:r>
            <a:r>
              <a:rPr sz="1800" spc="-10" dirty="0" smtClean="0">
                <a:latin typeface="Calibri"/>
                <a:cs typeface="Calibri"/>
              </a:rPr>
              <a:t>.</a:t>
            </a:r>
            <a:endParaRPr lang="en-IN" sz="1800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spc="-4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1</a:t>
            </a:r>
            <a:r>
              <a:rPr spc="-3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6592" y="6427723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29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1262634"/>
            <a:ext cx="11168380" cy="378714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Smart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Connected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Buildings</a:t>
            </a:r>
            <a:endParaRPr sz="2400" b="1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9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dirty="0">
                <a:latin typeface="Segoe UI"/>
                <a:cs typeface="Segoe UI"/>
              </a:rPr>
              <a:t>The</a:t>
            </a:r>
            <a:r>
              <a:rPr sz="2400" spc="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function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building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provide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work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environment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that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keeps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the</a:t>
            </a:r>
            <a:endParaRPr sz="2400" dirty="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Segoe UI"/>
                <a:cs typeface="Segoe UI"/>
              </a:rPr>
              <a:t>worker</a:t>
            </a:r>
            <a:r>
              <a:rPr sz="2400" spc="-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comfortable,</a:t>
            </a:r>
            <a:r>
              <a:rPr sz="2400" spc="-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efficient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7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safe.</a:t>
            </a:r>
            <a:endParaRPr sz="2400" dirty="0">
              <a:latin typeface="Segoe UI"/>
              <a:cs typeface="Segoe UI"/>
            </a:endParaRPr>
          </a:p>
          <a:p>
            <a:pPr marL="297815" marR="5080" indent="-285750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400" dirty="0">
                <a:latin typeface="Segoe UI"/>
                <a:cs typeface="Segoe UI"/>
              </a:rPr>
              <a:t>Physical</a:t>
            </a:r>
            <a:r>
              <a:rPr sz="2400" spc="1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Security</a:t>
            </a:r>
            <a:r>
              <a:rPr sz="2400" spc="1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alarm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b="1" dirty="0" smtClean="0">
                <a:latin typeface="Segoe UI"/>
                <a:cs typeface="Segoe UI"/>
              </a:rPr>
              <a:t>fire</a:t>
            </a:r>
            <a:r>
              <a:rPr sz="2400" b="1" spc="114" dirty="0" smtClean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alarm</a:t>
            </a:r>
            <a:r>
              <a:rPr sz="2400" b="1" spc="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1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suppression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system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keep</a:t>
            </a:r>
            <a:r>
              <a:rPr sz="2400" spc="1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worker 	</a:t>
            </a:r>
            <a:r>
              <a:rPr sz="2400" spc="-20" dirty="0">
                <a:latin typeface="Segoe UI"/>
                <a:cs typeface="Segoe UI"/>
              </a:rPr>
              <a:t>safe.</a:t>
            </a:r>
            <a:endParaRPr sz="240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1935"/>
              </a:spcBef>
              <a:buFont typeface="Wingdings"/>
              <a:buChar char=""/>
              <a:tabLst>
                <a:tab pos="298450" algn="l"/>
                <a:tab pos="4526915" algn="l"/>
              </a:tabLst>
            </a:pPr>
            <a:r>
              <a:rPr sz="2400" dirty="0">
                <a:latin typeface="Segoe UI"/>
                <a:cs typeface="Segoe UI"/>
              </a:rPr>
              <a:t>Sensors</a:t>
            </a:r>
            <a:r>
              <a:rPr sz="2400" spc="-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detect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10" dirty="0" smtClean="0">
                <a:latin typeface="Segoe UI"/>
                <a:cs typeface="Segoe UI"/>
              </a:rPr>
              <a:t>occupancy</a:t>
            </a:r>
            <a:r>
              <a:rPr lang="en-IN" sz="2400" dirty="0">
                <a:latin typeface="Segoe UI"/>
                <a:cs typeface="Segoe UI"/>
              </a:rPr>
              <a:t> </a:t>
            </a:r>
            <a:r>
              <a:rPr sz="2400" dirty="0" smtClean="0">
                <a:latin typeface="Segoe UI"/>
                <a:cs typeface="Segoe UI"/>
              </a:rPr>
              <a:t>in</a:t>
            </a:r>
            <a:r>
              <a:rPr sz="2400" spc="-55" dirty="0" smtClean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building.</a:t>
            </a:r>
            <a:endParaRPr sz="240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1405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Lights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are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off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automatically</a:t>
            </a:r>
            <a:r>
              <a:rPr sz="2400" spc="-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when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no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one</a:t>
            </a:r>
            <a:r>
              <a:rPr sz="2400" spc="-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there.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Impact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9982" y="4800600"/>
            <a:ext cx="10892155" cy="856096"/>
          </a:xfrm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0227" y="1295400"/>
            <a:ext cx="11215370" cy="511274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785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Smart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Connected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Buildings</a:t>
            </a:r>
            <a:endParaRPr sz="2400" b="1" dirty="0">
              <a:latin typeface="Segoe UI"/>
              <a:cs typeface="Segoe UI"/>
            </a:endParaRPr>
          </a:p>
          <a:p>
            <a:pPr marL="298450" indent="-285750" algn="just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dirty="0">
                <a:latin typeface="Segoe UI"/>
                <a:cs typeface="Segoe UI"/>
              </a:rPr>
              <a:t>Sensors</a:t>
            </a:r>
            <a:r>
              <a:rPr sz="2400" spc="4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are</a:t>
            </a:r>
            <a:r>
              <a:rPr sz="2400" spc="4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used</a:t>
            </a:r>
            <a:r>
              <a:rPr sz="2400" spc="43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4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control</a:t>
            </a:r>
            <a:r>
              <a:rPr sz="2400" spc="4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4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heating,</a:t>
            </a:r>
            <a:r>
              <a:rPr sz="2400" spc="4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ventilation</a:t>
            </a:r>
            <a:r>
              <a:rPr sz="2400" spc="4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4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air-conditioning</a:t>
            </a:r>
            <a:endParaRPr sz="2400" dirty="0">
              <a:latin typeface="Segoe UI"/>
              <a:cs typeface="Segoe UI"/>
            </a:endParaRPr>
          </a:p>
          <a:p>
            <a:pPr marL="299085" algn="just">
              <a:lnSpc>
                <a:spcPct val="100000"/>
              </a:lnSpc>
              <a:spcBef>
                <a:spcPts val="1155"/>
              </a:spcBef>
            </a:pPr>
            <a:r>
              <a:rPr sz="2400" spc="-45" dirty="0">
                <a:latin typeface="Segoe UI"/>
                <a:cs typeface="Segoe UI"/>
              </a:rPr>
              <a:t>(</a:t>
            </a:r>
            <a:r>
              <a:rPr sz="2400" b="1" spc="-45" dirty="0">
                <a:latin typeface="Segoe UI"/>
                <a:cs typeface="Segoe UI"/>
              </a:rPr>
              <a:t>HVAC</a:t>
            </a:r>
            <a:r>
              <a:rPr sz="2400" spc="-45" dirty="0">
                <a:latin typeface="Segoe UI"/>
                <a:cs typeface="Segoe UI"/>
              </a:rPr>
              <a:t>)</a:t>
            </a:r>
            <a:r>
              <a:rPr sz="2400" spc="-1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system</a:t>
            </a:r>
            <a:endParaRPr sz="2400" dirty="0">
              <a:latin typeface="Segoe UI"/>
              <a:cs typeface="Segoe UI"/>
            </a:endParaRPr>
          </a:p>
          <a:p>
            <a:pPr marL="297815" marR="9525" indent="-285750" algn="just">
              <a:lnSpc>
                <a:spcPct val="131900"/>
              </a:lnSpc>
              <a:spcBef>
                <a:spcPts val="75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b="1" dirty="0">
                <a:latin typeface="Segoe UI"/>
                <a:cs typeface="Segoe UI"/>
              </a:rPr>
              <a:t>Temperature</a:t>
            </a:r>
            <a:r>
              <a:rPr sz="2400" b="1" spc="50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sensors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are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spread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throughout</a:t>
            </a:r>
            <a:r>
              <a:rPr sz="2400" spc="3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2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building</a:t>
            </a:r>
            <a:r>
              <a:rPr sz="2400" spc="3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2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are</a:t>
            </a:r>
            <a:r>
              <a:rPr sz="2400" spc="2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used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to 	</a:t>
            </a:r>
            <a:r>
              <a:rPr sz="2400" dirty="0">
                <a:latin typeface="Segoe UI"/>
                <a:cs typeface="Segoe UI"/>
              </a:rPr>
              <a:t>influence</a:t>
            </a:r>
            <a:r>
              <a:rPr sz="2400" spc="3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3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building</a:t>
            </a:r>
            <a:r>
              <a:rPr sz="2400" spc="3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management</a:t>
            </a:r>
            <a:r>
              <a:rPr sz="2400" spc="3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system(BMS)</a:t>
            </a:r>
            <a:r>
              <a:rPr sz="2400" spc="40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control</a:t>
            </a:r>
            <a:r>
              <a:rPr sz="2400" spc="3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4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air</a:t>
            </a:r>
            <a:r>
              <a:rPr sz="2400" spc="3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flow</a:t>
            </a:r>
            <a:r>
              <a:rPr sz="2400" spc="33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into 	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room.</a:t>
            </a:r>
            <a:endParaRPr sz="2400" dirty="0">
              <a:latin typeface="Segoe UI"/>
              <a:cs typeface="Segoe UI"/>
            </a:endParaRPr>
          </a:p>
          <a:p>
            <a:pPr marL="297815" marR="6985" indent="-285750" algn="just">
              <a:lnSpc>
                <a:spcPct val="141700"/>
              </a:lnSpc>
              <a:spcBef>
                <a:spcPts val="465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dirty="0">
                <a:latin typeface="Segoe UI"/>
                <a:cs typeface="Segoe UI"/>
              </a:rPr>
              <a:t>Building</a:t>
            </a:r>
            <a:r>
              <a:rPr sz="2400" spc="3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Automation</a:t>
            </a:r>
            <a:r>
              <a:rPr sz="2400" spc="3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System(</a:t>
            </a:r>
            <a:r>
              <a:rPr sz="2400" b="1" dirty="0">
                <a:latin typeface="Segoe UI"/>
                <a:cs typeface="Segoe UI"/>
              </a:rPr>
              <a:t>BAS</a:t>
            </a:r>
            <a:r>
              <a:rPr sz="2400" dirty="0">
                <a:latin typeface="Segoe UI"/>
                <a:cs typeface="Segoe UI"/>
              </a:rPr>
              <a:t>)</a:t>
            </a:r>
            <a:r>
              <a:rPr sz="2400" spc="48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provides</a:t>
            </a:r>
            <a:r>
              <a:rPr sz="2400" spc="3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3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single</a:t>
            </a:r>
            <a:r>
              <a:rPr sz="2400" spc="3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management</a:t>
            </a:r>
            <a:r>
              <a:rPr sz="2400" spc="38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system 	</a:t>
            </a:r>
            <a:r>
              <a:rPr sz="2400" dirty="0">
                <a:latin typeface="Segoe UI"/>
                <a:cs typeface="Segoe UI"/>
              </a:rPr>
              <a:t>for</a:t>
            </a:r>
            <a:r>
              <a:rPr sz="2400" spc="-75" dirty="0">
                <a:latin typeface="Segoe UI"/>
                <a:cs typeface="Segoe UI"/>
              </a:rPr>
              <a:t> </a:t>
            </a:r>
            <a:r>
              <a:rPr sz="2400" spc="-60" dirty="0">
                <a:latin typeface="Segoe UI"/>
                <a:cs typeface="Segoe UI"/>
              </a:rPr>
              <a:t>HVAC,</a:t>
            </a:r>
            <a:r>
              <a:rPr sz="2400" spc="-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lighting,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alarm</a:t>
            </a:r>
            <a:r>
              <a:rPr sz="2400" spc="-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detection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system.</a:t>
            </a:r>
            <a:endParaRPr sz="2400" dirty="0">
              <a:latin typeface="Segoe UI"/>
              <a:cs typeface="Segoe UI"/>
            </a:endParaRPr>
          </a:p>
          <a:p>
            <a:pPr marL="298450" indent="-285750" algn="just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dirty="0">
                <a:latin typeface="Segoe UI"/>
                <a:cs typeface="Segoe UI"/>
              </a:rPr>
              <a:t>Defacto</a:t>
            </a:r>
            <a:r>
              <a:rPr sz="2400" spc="7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communication</a:t>
            </a:r>
            <a:r>
              <a:rPr sz="2400" spc="8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protocol</a:t>
            </a:r>
            <a:r>
              <a:rPr sz="2400" spc="8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for</a:t>
            </a:r>
            <a:r>
              <a:rPr sz="2400" spc="7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building</a:t>
            </a:r>
            <a:r>
              <a:rPr sz="2400" spc="7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automation</a:t>
            </a:r>
            <a:r>
              <a:rPr sz="2400" spc="7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65" dirty="0">
                <a:latin typeface="Segoe UI"/>
                <a:cs typeface="Segoe UI"/>
              </a:rPr>
              <a:t>  </a:t>
            </a:r>
            <a:r>
              <a:rPr sz="2400" dirty="0" smtClean="0">
                <a:latin typeface="Segoe UI"/>
                <a:cs typeface="Segoe UI"/>
              </a:rPr>
              <a:t>known</a:t>
            </a:r>
            <a:r>
              <a:rPr sz="2400" spc="70" dirty="0" smtClean="0">
                <a:latin typeface="Segoe UI"/>
                <a:cs typeface="Segoe UI"/>
              </a:rPr>
              <a:t>  </a:t>
            </a:r>
            <a:r>
              <a:rPr sz="2400" spc="-25" dirty="0">
                <a:latin typeface="Segoe UI"/>
                <a:cs typeface="Segoe UI"/>
              </a:rPr>
              <a:t>as</a:t>
            </a:r>
            <a:endParaRPr sz="2400" dirty="0">
              <a:latin typeface="Segoe UI"/>
              <a:cs typeface="Segoe UI"/>
            </a:endParaRPr>
          </a:p>
          <a:p>
            <a:pPr marL="299085" algn="just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Segoe UI"/>
                <a:cs typeface="Segoe UI"/>
              </a:rPr>
              <a:t>BACnet</a:t>
            </a:r>
            <a:r>
              <a:rPr sz="2400" spc="-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(Building</a:t>
            </a:r>
            <a:r>
              <a:rPr sz="2400" spc="-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Automation</a:t>
            </a:r>
            <a:r>
              <a:rPr sz="2400" spc="-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1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Control</a:t>
            </a:r>
            <a:r>
              <a:rPr sz="2400" spc="-1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Network)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376934"/>
            <a:ext cx="9569450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  <a:tab pos="6476365" algn="l"/>
              </a:tabLst>
            </a:pPr>
            <a:r>
              <a:rPr sz="2400" b="1" dirty="0">
                <a:latin typeface="Segoe UI"/>
                <a:cs typeface="Segoe UI"/>
              </a:rPr>
              <a:t>Smart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Connected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Buildings-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Framework</a:t>
            </a:r>
            <a:r>
              <a:rPr sz="2400" b="1" dirty="0">
                <a:latin typeface="Segoe UI"/>
                <a:cs typeface="Segoe UI"/>
              </a:rPr>
              <a:t>	for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Digital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Ceiling</a:t>
            </a:r>
            <a:endParaRPr sz="240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spc="-10" dirty="0">
                <a:latin typeface="Segoe UI"/>
                <a:cs typeface="Segoe UI"/>
              </a:rPr>
              <a:t>http</a:t>
            </a:r>
            <a:r>
              <a:rPr sz="2400" spc="-10" dirty="0">
                <a:latin typeface="Segoe UI"/>
                <a:cs typeface="Segoe UI"/>
                <a:hlinkClick r:id="rId2"/>
              </a:rPr>
              <a:t>s://ww</a:t>
            </a:r>
            <a:r>
              <a:rPr sz="2400" spc="-10" dirty="0">
                <a:latin typeface="Segoe UI"/>
                <a:cs typeface="Segoe UI"/>
              </a:rPr>
              <a:t>w.y</a:t>
            </a:r>
            <a:r>
              <a:rPr sz="2400" spc="-10" dirty="0">
                <a:latin typeface="Segoe UI"/>
                <a:cs typeface="Segoe UI"/>
                <a:hlinkClick r:id="rId2"/>
              </a:rPr>
              <a:t>outube.com/watch?v=WTHK6SRMLoo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699" y="2286000"/>
            <a:ext cx="10733532" cy="464819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62000" y="5559572"/>
            <a:ext cx="10892155" cy="856096"/>
          </a:xfrm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376934"/>
            <a:ext cx="989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Smart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Connected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Buildings-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LED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Ceiling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with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Occupancy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Sensor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251" y="1978101"/>
            <a:ext cx="8088122" cy="457631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722" y="1376934"/>
            <a:ext cx="8009890" cy="4697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 indent="-28765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513715" algn="l"/>
              </a:tabLst>
            </a:pPr>
            <a:r>
              <a:rPr sz="2400" b="1" dirty="0">
                <a:latin typeface="Segoe UI"/>
                <a:cs typeface="Segoe UI"/>
              </a:rPr>
              <a:t>Smart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Creatures-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Enabled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Roach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find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survivors</a:t>
            </a:r>
            <a:endParaRPr sz="2400" dirty="0">
              <a:latin typeface="Segoe UI"/>
              <a:cs typeface="Segoe UI"/>
            </a:endParaRPr>
          </a:p>
          <a:p>
            <a:pPr marL="297815" marR="3035935" indent="-285750">
              <a:lnSpc>
                <a:spcPct val="150000"/>
              </a:lnSpc>
              <a:spcBef>
                <a:spcPts val="1210"/>
              </a:spcBef>
              <a:buFont typeface="Wingdings"/>
              <a:buChar char=""/>
              <a:tabLst>
                <a:tab pos="299085" algn="l"/>
              </a:tabLst>
            </a:pPr>
            <a:r>
              <a:rPr sz="2200" dirty="0">
                <a:latin typeface="Segoe UI"/>
                <a:cs typeface="Segoe UI"/>
              </a:rPr>
              <a:t>IoT</a:t>
            </a:r>
            <a:r>
              <a:rPr sz="2200" spc="2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provides</a:t>
            </a:r>
            <a:r>
              <a:rPr sz="2200" spc="1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2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ability</a:t>
            </a:r>
            <a:r>
              <a:rPr sz="2200" spc="20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22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connect 	</a:t>
            </a:r>
            <a:r>
              <a:rPr sz="2200" b="1" dirty="0">
                <a:latin typeface="Segoe UI"/>
                <a:cs typeface="Segoe UI"/>
              </a:rPr>
              <a:t>living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things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Internet.</a:t>
            </a:r>
            <a:endParaRPr sz="2200" b="1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1750"/>
              </a:spcBef>
              <a:buFont typeface="Wingdings"/>
              <a:buChar char=""/>
              <a:tabLst>
                <a:tab pos="298450" algn="l"/>
                <a:tab pos="1442085" algn="l"/>
                <a:tab pos="2033270" algn="l"/>
                <a:tab pos="2496820" algn="l"/>
                <a:tab pos="3496945" algn="l"/>
                <a:tab pos="3977004" algn="l"/>
              </a:tabLst>
            </a:pPr>
            <a:r>
              <a:rPr sz="2200" spc="-10" dirty="0">
                <a:latin typeface="Segoe UI"/>
                <a:cs typeface="Segoe UI"/>
              </a:rPr>
              <a:t>Sensors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can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be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placed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on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animals</a:t>
            </a:r>
            <a:endParaRPr sz="2200" dirty="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  <a:spcBef>
                <a:spcPts val="1360"/>
              </a:spcBef>
            </a:pP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insects.</a:t>
            </a:r>
            <a:endParaRPr sz="2200" dirty="0">
              <a:latin typeface="Segoe UI"/>
              <a:cs typeface="Segoe UI"/>
            </a:endParaRPr>
          </a:p>
          <a:p>
            <a:pPr marL="297815" marR="3039110" indent="-285750">
              <a:lnSpc>
                <a:spcPct val="151400"/>
              </a:lnSpc>
              <a:spcBef>
                <a:spcPts val="10"/>
              </a:spcBef>
              <a:buFont typeface="Wingdings"/>
              <a:buChar char=""/>
              <a:tabLst>
                <a:tab pos="299085" algn="l"/>
                <a:tab pos="1853564" algn="l"/>
                <a:tab pos="2649220" algn="l"/>
                <a:tab pos="3776979" algn="l"/>
                <a:tab pos="4275455" algn="l"/>
              </a:tabLst>
            </a:pPr>
            <a:r>
              <a:rPr sz="2200" spc="-10" dirty="0">
                <a:latin typeface="Segoe UI"/>
                <a:cs typeface="Segoe UI"/>
              </a:rPr>
              <a:t>Connected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cow-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sensors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on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75" dirty="0">
                <a:latin typeface="Segoe UI"/>
                <a:cs typeface="Segoe UI"/>
              </a:rPr>
              <a:t>cow‘s 	</a:t>
            </a:r>
            <a:r>
              <a:rPr sz="2200" spc="-20" dirty="0">
                <a:latin typeface="Segoe UI"/>
                <a:cs typeface="Segoe UI"/>
              </a:rPr>
              <a:t>ear.</a:t>
            </a:r>
            <a:endParaRPr sz="2200" dirty="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1360"/>
              </a:spcBef>
              <a:buFont typeface="Wingdings"/>
              <a:buChar char=""/>
              <a:tabLst>
                <a:tab pos="299085" algn="l"/>
              </a:tabLst>
            </a:pPr>
            <a:r>
              <a:rPr sz="2200" dirty="0">
                <a:latin typeface="Segoe UI"/>
                <a:cs typeface="Segoe UI"/>
              </a:rPr>
              <a:t>IoT</a:t>
            </a:r>
            <a:r>
              <a:rPr sz="2200" spc="2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enables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roaches</a:t>
            </a:r>
            <a:r>
              <a:rPr sz="2200" spc="3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3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save</a:t>
            </a:r>
            <a:r>
              <a:rPr sz="2200" spc="30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life</a:t>
            </a:r>
            <a:r>
              <a:rPr sz="2200" spc="30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in</a:t>
            </a:r>
            <a:endParaRPr sz="2200" dirty="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  <a:spcBef>
                <a:spcPts val="1365"/>
              </a:spcBef>
            </a:pPr>
            <a:r>
              <a:rPr sz="2200" spc="-10" dirty="0">
                <a:latin typeface="Segoe UI"/>
                <a:cs typeface="Segoe UI"/>
              </a:rPr>
              <a:t>disaster</a:t>
            </a:r>
            <a:r>
              <a:rPr sz="2200" spc="-8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situations.</a:t>
            </a:r>
            <a:endParaRPr sz="22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2471" y="1927860"/>
            <a:ext cx="5943219" cy="4733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dirty="0"/>
              <a:t>Convergence</a:t>
            </a:r>
            <a:r>
              <a:rPr spc="-8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IT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376934"/>
            <a:ext cx="10590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Comparing</a:t>
            </a:r>
            <a:r>
              <a:rPr sz="2400" b="1" spc="-9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Operational</a:t>
            </a:r>
            <a:r>
              <a:rPr sz="2400" b="1" spc="-85" dirty="0">
                <a:latin typeface="Segoe UI"/>
                <a:cs typeface="Segoe UI"/>
              </a:rPr>
              <a:t> </a:t>
            </a:r>
            <a:r>
              <a:rPr sz="2400" b="1" spc="-50" dirty="0">
                <a:latin typeface="Segoe UI"/>
                <a:cs typeface="Segoe UI"/>
              </a:rPr>
              <a:t>Technology(OT)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Information</a:t>
            </a:r>
            <a:r>
              <a:rPr sz="2400" b="1" spc="-9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Technology(IT)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261" y="2065908"/>
            <a:ext cx="8924417" cy="38197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86592" y="6427723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35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4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1</a:t>
            </a:r>
            <a:r>
              <a:rPr spc="-30" dirty="0"/>
              <a:t> 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Convergence</a:t>
            </a:r>
            <a:r>
              <a:rPr spc="-9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IT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376934"/>
            <a:ext cx="10590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Comparing</a:t>
            </a:r>
            <a:r>
              <a:rPr sz="2400" b="1" spc="-9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Operational</a:t>
            </a:r>
            <a:r>
              <a:rPr sz="2400" b="1" spc="-85" dirty="0">
                <a:latin typeface="Segoe UI"/>
                <a:cs typeface="Segoe UI"/>
              </a:rPr>
              <a:t> </a:t>
            </a:r>
            <a:r>
              <a:rPr sz="2400" b="1" spc="-50" dirty="0">
                <a:latin typeface="Segoe UI"/>
                <a:cs typeface="Segoe UI"/>
              </a:rPr>
              <a:t>Technology(OT)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Information</a:t>
            </a:r>
            <a:r>
              <a:rPr sz="2400" b="1" spc="-9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Technology(IT)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2936" y="2055799"/>
            <a:ext cx="8773795" cy="3858895"/>
            <a:chOff x="1392936" y="2055799"/>
            <a:chExt cx="8773795" cy="38588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337" y="2055799"/>
              <a:ext cx="8676513" cy="4252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936" y="2383535"/>
              <a:ext cx="8773667" cy="35311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challenges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7683" y="1301877"/>
            <a:ext cx="2351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12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challenges</a:t>
            </a:r>
            <a:endParaRPr sz="2400" dirty="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4279" y="1801241"/>
          <a:ext cx="11791315" cy="4685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505"/>
                <a:gridCol w="978281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Challenge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Description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</a:tr>
              <a:tr h="1394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Segoe UI"/>
                          <a:cs typeface="Segoe UI"/>
                        </a:rPr>
                        <a:t>Scale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6385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IT</a:t>
                      </a:r>
                      <a:r>
                        <a:rPr sz="1800" spc="-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networks</a:t>
                      </a:r>
                      <a:r>
                        <a:rPr sz="1800" spc="-1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scale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1800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larger,</a:t>
                      </a:r>
                      <a:r>
                        <a:rPr sz="1800" spc="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-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scale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-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OT</a:t>
                      </a:r>
                      <a:r>
                        <a:rPr sz="1800" spc="-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several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orders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magnitude</a:t>
                      </a:r>
                      <a:r>
                        <a:rPr sz="1800" spc="-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larger.</a:t>
                      </a:r>
                      <a:endParaRPr sz="1800">
                        <a:latin typeface="Segoe UI"/>
                        <a:cs typeface="Segoe UI"/>
                      </a:endParaRPr>
                    </a:p>
                    <a:p>
                      <a:pPr marL="377825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Example: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Electrical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Company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has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deployed</a:t>
                      </a:r>
                      <a:r>
                        <a:rPr sz="1800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tons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millions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meters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service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area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where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they</a:t>
                      </a:r>
                      <a:endParaRPr sz="1800">
                        <a:latin typeface="Segoe UI"/>
                        <a:cs typeface="Segoe UI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employed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tens</a:t>
                      </a:r>
                      <a:r>
                        <a:rPr sz="18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thousands</a:t>
                      </a:r>
                      <a:r>
                        <a:rPr sz="1800" spc="-1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employees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 for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acting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as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IP</a:t>
                      </a:r>
                      <a:r>
                        <a:rPr sz="18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Node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using</a:t>
                      </a:r>
                      <a:r>
                        <a:rPr sz="1800" spc="-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IP</a:t>
                      </a:r>
                      <a:r>
                        <a:rPr sz="18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v6.</a:t>
                      </a:r>
                      <a:endParaRPr sz="1800">
                        <a:latin typeface="Segoe UI"/>
                        <a:cs typeface="Segoe UI"/>
                      </a:endParaRPr>
                    </a:p>
                    <a:p>
                      <a:pPr marL="377825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i.e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scale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network,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utility</a:t>
                      </a:r>
                      <a:r>
                        <a:rPr sz="18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1800" spc="-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managing</a:t>
                      </a:r>
                      <a:r>
                        <a:rPr sz="1800" spc="-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has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increased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by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more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than</a:t>
                      </a:r>
                      <a:r>
                        <a:rPr sz="1800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1000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fold.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latin typeface="Segoe UI"/>
                          <a:cs typeface="Segoe UI"/>
                        </a:rPr>
                        <a:t>Security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377825" marR="73660" indent="-287020" algn="just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With</a:t>
                      </a:r>
                      <a:r>
                        <a:rPr sz="1800" spc="3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more</a:t>
                      </a:r>
                      <a:r>
                        <a:rPr sz="1800" spc="3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“things”</a:t>
                      </a:r>
                      <a:r>
                        <a:rPr sz="1800" spc="3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connected</a:t>
                      </a:r>
                      <a:r>
                        <a:rPr sz="1800" spc="3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with</a:t>
                      </a:r>
                      <a:r>
                        <a:rPr sz="1800" spc="3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other</a:t>
                      </a:r>
                      <a:r>
                        <a:rPr sz="1800" spc="3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“things”</a:t>
                      </a:r>
                      <a:r>
                        <a:rPr sz="1800" spc="3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3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people</a:t>
                      </a:r>
                      <a:r>
                        <a:rPr sz="1800" spc="3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security</a:t>
                      </a:r>
                      <a:r>
                        <a:rPr sz="1800" spc="3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1800" spc="3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</a:t>
                      </a:r>
                      <a:r>
                        <a:rPr sz="1800" spc="3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increasingly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complex</a:t>
                      </a:r>
                      <a:r>
                        <a:rPr sz="1800" spc="3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issue</a:t>
                      </a:r>
                      <a:r>
                        <a:rPr sz="1800" spc="3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for</a:t>
                      </a:r>
                      <a:r>
                        <a:rPr sz="1800" spc="3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IoT.</a:t>
                      </a:r>
                      <a:r>
                        <a:rPr sz="1800" spc="3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Threat</a:t>
                      </a:r>
                      <a:r>
                        <a:rPr sz="1800" spc="3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surface</a:t>
                      </a:r>
                      <a:r>
                        <a:rPr sz="1800" spc="3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1800" spc="3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greatly</a:t>
                      </a:r>
                      <a:r>
                        <a:rPr sz="1800" spc="3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expanded</a:t>
                      </a:r>
                      <a:r>
                        <a:rPr sz="1800" spc="3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3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if</a:t>
                      </a:r>
                      <a:r>
                        <a:rPr sz="1800" spc="3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device</a:t>
                      </a:r>
                      <a:r>
                        <a:rPr sz="1800" spc="3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gets</a:t>
                      </a:r>
                      <a:r>
                        <a:rPr sz="1800" spc="3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hacked,</a:t>
                      </a:r>
                      <a:r>
                        <a:rPr sz="1800" spc="3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its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connectivity</a:t>
                      </a:r>
                      <a:r>
                        <a:rPr sz="18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major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concern.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  <a:p>
                      <a:pPr marL="377825" indent="-286385" algn="just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A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Compromised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device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can</a:t>
                      </a:r>
                      <a:r>
                        <a:rPr sz="18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serve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as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</a:t>
                      </a:r>
                      <a:r>
                        <a:rPr sz="18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launching</a:t>
                      </a:r>
                      <a:r>
                        <a:rPr sz="1800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point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attack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other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devices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systems.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</a:tr>
              <a:tr h="1736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Segoe UI"/>
                          <a:cs typeface="Segoe UI"/>
                        </a:rPr>
                        <a:t>Privacy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377825" marR="130810" indent="-287020">
                        <a:lnSpc>
                          <a:spcPct val="100000"/>
                        </a:lnSpc>
                        <a:spcBef>
                          <a:spcPts val="280"/>
                        </a:spcBef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A</a:t>
                      </a:r>
                      <a:r>
                        <a:rPr sz="1800" spc="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sensor</a:t>
                      </a:r>
                      <a:r>
                        <a:rPr sz="1800" spc="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become</a:t>
                      </a:r>
                      <a:r>
                        <a:rPr sz="1800" spc="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more</a:t>
                      </a:r>
                      <a:r>
                        <a:rPr sz="1800" spc="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prolific</a:t>
                      </a:r>
                      <a:r>
                        <a:rPr sz="1800" spc="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1800" spc="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every</a:t>
                      </a:r>
                      <a:r>
                        <a:rPr sz="1800" spc="11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day</a:t>
                      </a:r>
                      <a:r>
                        <a:rPr sz="1800" spc="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lives,</a:t>
                      </a:r>
                      <a:r>
                        <a:rPr sz="1800" spc="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1800" spc="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what</a:t>
                      </a:r>
                      <a:r>
                        <a:rPr sz="1800" spc="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they</a:t>
                      </a:r>
                      <a:r>
                        <a:rPr sz="1800" spc="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gather</a:t>
                      </a:r>
                      <a:r>
                        <a:rPr sz="1800" spc="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will</a:t>
                      </a:r>
                      <a:r>
                        <a:rPr sz="1800" spc="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be</a:t>
                      </a:r>
                      <a:r>
                        <a:rPr sz="1800" spc="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specific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individuals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-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their</a:t>
                      </a:r>
                      <a:r>
                        <a:rPr sz="1800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activities.</a:t>
                      </a:r>
                      <a:endParaRPr sz="1800">
                        <a:latin typeface="Segoe UI"/>
                        <a:cs typeface="Segoe UI"/>
                      </a:endParaRPr>
                    </a:p>
                    <a:p>
                      <a:pPr marL="377825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Example:</a:t>
                      </a:r>
                      <a:r>
                        <a:rPr sz="1800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Health</a:t>
                      </a:r>
                      <a:r>
                        <a:rPr sz="1800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information</a:t>
                      </a:r>
                      <a:r>
                        <a:rPr sz="1800" spc="-11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,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Shopping</a:t>
                      </a:r>
                      <a:r>
                        <a:rPr sz="1800" spc="-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patterns,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transactions</a:t>
                      </a:r>
                      <a:r>
                        <a:rPr sz="1800" spc="-1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at</a:t>
                      </a:r>
                      <a:r>
                        <a:rPr sz="18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retail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establishments.</a:t>
                      </a:r>
                      <a:endParaRPr sz="1800">
                        <a:latin typeface="Segoe UI"/>
                        <a:cs typeface="Segoe UI"/>
                      </a:endParaRPr>
                    </a:p>
                    <a:p>
                      <a:pPr marL="377825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For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Businesses,</a:t>
                      </a:r>
                      <a:r>
                        <a:rPr sz="1800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has</a:t>
                      </a:r>
                      <a:r>
                        <a:rPr sz="1800" spc="-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monetary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value.</a:t>
                      </a:r>
                      <a:endParaRPr sz="1800">
                        <a:latin typeface="Segoe UI"/>
                        <a:cs typeface="Segoe UI"/>
                      </a:endParaRPr>
                    </a:p>
                    <a:p>
                      <a:pPr marL="377825" marR="13271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Organization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discusses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about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who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owns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 how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individuals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can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control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whether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it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shared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with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whom.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10" dirty="0"/>
              <a:t>challenges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7301" y="1376934"/>
            <a:ext cx="2351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12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challenges</a:t>
            </a:r>
            <a:endParaRPr sz="2400" dirty="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36186"/>
              </p:ext>
            </p:extLst>
          </p:nvPr>
        </p:nvGraphicFramePr>
        <p:xfrm>
          <a:off x="697572" y="1784350"/>
          <a:ext cx="10878183" cy="463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6289"/>
                <a:gridCol w="8811894"/>
              </a:tblGrid>
              <a:tr h="441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Challenge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Description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</a:tr>
              <a:tr h="2097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62255" marR="271780" indent="7747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Segoe UI"/>
                          <a:cs typeface="Segoe UI"/>
                        </a:rPr>
                        <a:t>Big</a:t>
                      </a:r>
                      <a:r>
                        <a:rPr sz="1800" b="1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1800" b="1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25" dirty="0"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1800" b="1" spc="-1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Analytics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377825" marR="133985" indent="-28702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IoT</a:t>
                      </a:r>
                      <a:r>
                        <a:rPr sz="1800" spc="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large</a:t>
                      </a:r>
                      <a:r>
                        <a:rPr sz="1800" spc="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number</a:t>
                      </a:r>
                      <a:r>
                        <a:rPr sz="1800" spc="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sensors</a:t>
                      </a:r>
                      <a:r>
                        <a:rPr sz="1800" spc="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are</a:t>
                      </a:r>
                      <a:r>
                        <a:rPr sz="1800" spc="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going</a:t>
                      </a:r>
                      <a:r>
                        <a:rPr sz="1800" spc="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trigger</a:t>
                      </a:r>
                      <a:r>
                        <a:rPr sz="1800" spc="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deluge</a:t>
                      </a:r>
                      <a:r>
                        <a:rPr sz="1800" spc="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1800" spc="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that</a:t>
                      </a:r>
                      <a:r>
                        <a:rPr sz="1800" spc="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must</a:t>
                      </a:r>
                      <a:r>
                        <a:rPr sz="1800" spc="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be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handled.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  <a:p>
                      <a:pPr marL="377825" marR="126364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This</a:t>
                      </a:r>
                      <a:r>
                        <a:rPr sz="1800" spc="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1800" spc="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will</a:t>
                      </a:r>
                      <a:r>
                        <a:rPr sz="1800" spc="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provide</a:t>
                      </a:r>
                      <a:r>
                        <a:rPr sz="1800" spc="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critical</a:t>
                      </a:r>
                      <a:r>
                        <a:rPr sz="1800" spc="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information</a:t>
                      </a:r>
                      <a:r>
                        <a:rPr sz="1800" spc="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insights</a:t>
                      </a:r>
                      <a:r>
                        <a:rPr sz="1800" spc="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if</a:t>
                      </a:r>
                      <a:r>
                        <a:rPr sz="1800" spc="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it</a:t>
                      </a:r>
                      <a:r>
                        <a:rPr sz="1800" spc="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can</a:t>
                      </a:r>
                      <a:r>
                        <a:rPr sz="1800" spc="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be</a:t>
                      </a:r>
                      <a:r>
                        <a:rPr sz="1800" spc="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processed</a:t>
                      </a:r>
                      <a:r>
                        <a:rPr sz="1800" spc="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1800" spc="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an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efficient</a:t>
                      </a:r>
                      <a:r>
                        <a:rPr sz="1800" spc="-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manner.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  <a:p>
                      <a:pPr marL="377825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Challenge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1800" spc="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evaluating</a:t>
                      </a:r>
                      <a:r>
                        <a:rPr sz="1800" spc="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massive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amounts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 data</a:t>
                      </a:r>
                      <a:r>
                        <a:rPr sz="1800" spc="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arriving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from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different</a:t>
                      </a:r>
                      <a:r>
                        <a:rPr sz="1800" spc="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sources</a:t>
                      </a:r>
                      <a:r>
                        <a:rPr sz="1800" spc="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in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various</a:t>
                      </a:r>
                      <a:r>
                        <a:rPr sz="1800" spc="-1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forms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doing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so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</a:t>
                      </a:r>
                      <a:r>
                        <a:rPr sz="1800" spc="-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latin typeface="Segoe UI"/>
                          <a:cs typeface="Segoe UI"/>
                        </a:rPr>
                        <a:t>timely</a:t>
                      </a:r>
                      <a:r>
                        <a:rPr sz="1800" b="1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manner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</a:tr>
              <a:tr h="2097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Segoe UI"/>
                          <a:cs typeface="Segoe UI"/>
                        </a:rPr>
                        <a:t>Interoperability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377825" marR="126364" indent="-287020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As</a:t>
                      </a:r>
                      <a:r>
                        <a:rPr sz="1800" spc="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with</a:t>
                      </a:r>
                      <a:r>
                        <a:rPr sz="1800" spc="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nascent</a:t>
                      </a:r>
                      <a:r>
                        <a:rPr sz="1800" spc="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technology,</a:t>
                      </a:r>
                      <a:r>
                        <a:rPr sz="1800" spc="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various</a:t>
                      </a:r>
                      <a:r>
                        <a:rPr sz="1800" spc="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protocols</a:t>
                      </a:r>
                      <a:r>
                        <a:rPr sz="1800" spc="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architectures</a:t>
                      </a:r>
                      <a:r>
                        <a:rPr sz="1800" spc="1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are</a:t>
                      </a:r>
                      <a:r>
                        <a:rPr sz="1800" spc="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jockeying</a:t>
                      </a:r>
                      <a:r>
                        <a:rPr sz="1800" spc="11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for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market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share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standardizations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within</a:t>
                      </a:r>
                      <a:r>
                        <a:rPr sz="1800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IoT.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  <a:p>
                      <a:pPr marL="377825" marR="12255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Some</a:t>
                      </a:r>
                      <a:r>
                        <a:rPr sz="1800" spc="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these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protocols</a:t>
                      </a:r>
                      <a:r>
                        <a:rPr sz="1800" spc="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architectures</a:t>
                      </a:r>
                      <a:r>
                        <a:rPr sz="1800" spc="1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are</a:t>
                      </a:r>
                      <a:r>
                        <a:rPr sz="1800" spc="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based</a:t>
                      </a:r>
                      <a:r>
                        <a:rPr sz="1800" spc="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on</a:t>
                      </a:r>
                      <a:r>
                        <a:rPr sz="1800" spc="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proprietary</a:t>
                      </a:r>
                      <a:r>
                        <a:rPr sz="1800" spc="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elements</a:t>
                      </a:r>
                      <a:r>
                        <a:rPr sz="1800" spc="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others</a:t>
                      </a:r>
                      <a:r>
                        <a:rPr sz="1800" spc="-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are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open.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  <a:p>
                      <a:pPr marL="377825" marR="129539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Recently</a:t>
                      </a:r>
                      <a:r>
                        <a:rPr sz="1800" spc="3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IoT</a:t>
                      </a:r>
                      <a:r>
                        <a:rPr sz="1800" spc="2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Standards</a:t>
                      </a:r>
                      <a:r>
                        <a:rPr sz="1800" spc="2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are</a:t>
                      </a:r>
                      <a:r>
                        <a:rPr sz="1800" spc="2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helping</a:t>
                      </a:r>
                      <a:r>
                        <a:rPr sz="1800" spc="3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minimize</a:t>
                      </a:r>
                      <a:r>
                        <a:rPr sz="1800" spc="2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this</a:t>
                      </a:r>
                      <a:r>
                        <a:rPr sz="1800" spc="3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problem,</a:t>
                      </a:r>
                      <a:r>
                        <a:rPr sz="1800" spc="3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but</a:t>
                      </a:r>
                      <a:r>
                        <a:rPr sz="1800" spc="3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there</a:t>
                      </a:r>
                      <a:r>
                        <a:rPr sz="1800" spc="3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are</a:t>
                      </a:r>
                      <a:r>
                        <a:rPr sz="1800" spc="2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often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various</a:t>
                      </a:r>
                      <a:r>
                        <a:rPr sz="1800" spc="-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protocols</a:t>
                      </a:r>
                      <a:r>
                        <a:rPr sz="1800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implementations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available</a:t>
                      </a:r>
                      <a:r>
                        <a:rPr sz="1800" spc="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for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IoT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networks.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00" y="2781426"/>
            <a:ext cx="10394315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Internet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Things,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things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being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connected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internet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be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put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into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three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00AF50"/>
                </a:solidFill>
                <a:latin typeface="Segoe UI"/>
                <a:cs typeface="Segoe UI"/>
              </a:rPr>
              <a:t>categories</a:t>
            </a:r>
            <a:r>
              <a:rPr sz="2000" b="1" spc="-10" dirty="0">
                <a:latin typeface="Segoe UI"/>
                <a:cs typeface="Segoe UI"/>
              </a:rPr>
              <a:t>:</a:t>
            </a:r>
            <a:endParaRPr sz="200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b="1" dirty="0">
                <a:latin typeface="Segoe UI"/>
                <a:cs typeface="Segoe UI"/>
              </a:rPr>
              <a:t>Things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collect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information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it.</a:t>
            </a:r>
            <a:endParaRPr sz="200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b="1" dirty="0">
                <a:latin typeface="Segoe UI"/>
                <a:cs typeface="Segoe UI"/>
              </a:rPr>
              <a:t>Things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receive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information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it.</a:t>
            </a:r>
            <a:endParaRPr sz="200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b="1" dirty="0">
                <a:latin typeface="Segoe UI"/>
                <a:cs typeface="Segoe UI"/>
              </a:rPr>
              <a:t>Things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do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both.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11865610" cy="2769989"/>
          </a:xfrm>
        </p:spPr>
        <p:txBody>
          <a:bodyPr/>
          <a:lstStyle/>
          <a:p>
            <a:pPr algn="ctr"/>
            <a:r>
              <a:rPr lang="en-IN" sz="6000" dirty="0" smtClean="0">
                <a:solidFill>
                  <a:schemeClr val="tx2">
                    <a:lumMod val="75000"/>
                  </a:schemeClr>
                </a:solidFill>
              </a:rPr>
              <a:t>Chapter 2 </a:t>
            </a:r>
            <a:br>
              <a:rPr lang="en-IN" sz="6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6000" dirty="0" smtClean="0">
                <a:solidFill>
                  <a:schemeClr val="tx2">
                    <a:lumMod val="75000"/>
                  </a:schemeClr>
                </a:solidFill>
              </a:rPr>
              <a:t>IOT network Architecture and Design</a:t>
            </a:r>
            <a:endParaRPr lang="en-IN" sz="6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Drivers</a:t>
            </a:r>
            <a:r>
              <a:rPr spc="-70" dirty="0"/>
              <a:t> </a:t>
            </a:r>
            <a:r>
              <a:rPr dirty="0"/>
              <a:t>Behind</a:t>
            </a:r>
            <a:r>
              <a:rPr spc="-55" dirty="0"/>
              <a:t> </a:t>
            </a:r>
            <a:r>
              <a:rPr dirty="0"/>
              <a:t>New</a:t>
            </a:r>
            <a:r>
              <a:rPr spc="-15" dirty="0"/>
              <a:t> </a:t>
            </a:r>
            <a:r>
              <a:rPr dirty="0"/>
              <a:t>Network</a:t>
            </a:r>
            <a:r>
              <a:rPr spc="-21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24104" y="1850212"/>
            <a:ext cx="11208385" cy="3519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key</a:t>
            </a:r>
            <a:r>
              <a:rPr sz="2400" spc="-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difference</a:t>
            </a:r>
            <a:r>
              <a:rPr sz="2400" spc="-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between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IT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IoT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-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Segoe UI"/>
                <a:cs typeface="Segoe UI"/>
              </a:rPr>
              <a:t>Data</a:t>
            </a:r>
            <a:r>
              <a:rPr sz="2400" b="1" spc="-10" dirty="0">
                <a:latin typeface="Segoe UI"/>
                <a:cs typeface="Segoe UI"/>
              </a:rPr>
              <a:t>.</a:t>
            </a:r>
            <a:endParaRPr sz="2400" b="1" dirty="0">
              <a:latin typeface="Segoe UI"/>
              <a:cs typeface="Segoe UI"/>
            </a:endParaRPr>
          </a:p>
          <a:p>
            <a:pPr marL="299085" marR="5080" indent="-287020">
              <a:lnSpc>
                <a:spcPct val="150000"/>
              </a:lnSpc>
              <a:spcBef>
                <a:spcPts val="660"/>
              </a:spcBef>
              <a:buFont typeface="Wingdings"/>
              <a:buChar char=""/>
              <a:tabLst>
                <a:tab pos="299085" algn="l"/>
                <a:tab pos="707390" algn="l"/>
                <a:tab pos="1967864" algn="l"/>
                <a:tab pos="2550160" algn="l"/>
                <a:tab pos="3653790" algn="l"/>
                <a:tab pos="5274310" algn="l"/>
                <a:tab pos="6040755" algn="l"/>
                <a:tab pos="7238365" algn="l"/>
                <a:tab pos="7910830" algn="l"/>
                <a:tab pos="9639300" algn="l"/>
              </a:tabLst>
            </a:pPr>
            <a:r>
              <a:rPr sz="2400" spc="-25" dirty="0">
                <a:latin typeface="Segoe UI"/>
                <a:cs typeface="Segoe UI"/>
              </a:rPr>
              <a:t>IT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systems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are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mostly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concerned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0" dirty="0">
                <a:latin typeface="Segoe UI"/>
                <a:cs typeface="Segoe UI"/>
              </a:rPr>
              <a:t>with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reliable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and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continuous</a:t>
            </a:r>
            <a:r>
              <a:rPr sz="2400" dirty="0">
                <a:latin typeface="Segoe UI"/>
                <a:cs typeface="Segoe UI"/>
              </a:rPr>
              <a:t>	support</a:t>
            </a:r>
            <a:r>
              <a:rPr sz="2400" spc="409" dirty="0">
                <a:latin typeface="Segoe UI"/>
                <a:cs typeface="Segoe UI"/>
              </a:rPr>
              <a:t> </a:t>
            </a:r>
            <a:r>
              <a:rPr sz="2400" spc="-45" dirty="0">
                <a:latin typeface="Segoe UI"/>
                <a:cs typeface="Segoe UI"/>
              </a:rPr>
              <a:t>of </a:t>
            </a:r>
            <a:r>
              <a:rPr sz="2400" dirty="0">
                <a:latin typeface="Segoe UI"/>
                <a:cs typeface="Segoe UI"/>
              </a:rPr>
              <a:t>business</a:t>
            </a:r>
            <a:r>
              <a:rPr sz="2400" spc="-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application</a:t>
            </a:r>
            <a:r>
              <a:rPr sz="2400" spc="-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such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as</a:t>
            </a:r>
            <a:r>
              <a:rPr sz="2400" spc="-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email,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web,</a:t>
            </a:r>
            <a:r>
              <a:rPr sz="2400" spc="-6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database,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CRM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systems</a:t>
            </a:r>
            <a:r>
              <a:rPr sz="2400" spc="-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so</a:t>
            </a:r>
            <a:r>
              <a:rPr sz="2400" spc="-5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on.</a:t>
            </a:r>
            <a:endParaRPr sz="240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3135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dirty="0">
                <a:latin typeface="Segoe UI"/>
                <a:cs typeface="Segoe UI"/>
              </a:rPr>
              <a:t>IoT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all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about</a:t>
            </a:r>
            <a:r>
              <a:rPr sz="2400" spc="-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data</a:t>
            </a:r>
            <a:r>
              <a:rPr sz="2400" spc="-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generated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by</a:t>
            </a:r>
            <a:r>
              <a:rPr sz="2400" spc="-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sensors</a:t>
            </a:r>
            <a:r>
              <a:rPr sz="2400" spc="-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how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data</a:t>
            </a:r>
            <a:r>
              <a:rPr sz="2400" spc="-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used.</a:t>
            </a:r>
            <a:endParaRPr sz="2400" dirty="0">
              <a:latin typeface="Segoe UI"/>
              <a:cs typeface="Segoe UI"/>
            </a:endParaRPr>
          </a:p>
          <a:p>
            <a:pPr marL="299085" marR="34925" indent="-287020">
              <a:lnSpc>
                <a:spcPct val="150100"/>
              </a:lnSpc>
              <a:spcBef>
                <a:spcPts val="67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dirty="0">
                <a:latin typeface="Segoe UI"/>
                <a:cs typeface="Segoe UI"/>
              </a:rPr>
              <a:t>The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essence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IoT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architectures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involve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how</a:t>
            </a:r>
            <a:r>
              <a:rPr sz="2400" spc="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data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transported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collected</a:t>
            </a:r>
            <a:r>
              <a:rPr sz="2400" spc="-10" dirty="0">
                <a:latin typeface="Segoe UI"/>
                <a:cs typeface="Segoe UI"/>
              </a:rPr>
              <a:t>, </a:t>
            </a:r>
            <a:r>
              <a:rPr sz="2400" b="1" dirty="0">
                <a:latin typeface="Segoe UI"/>
                <a:cs typeface="Segoe UI"/>
              </a:rPr>
              <a:t>analyzed</a:t>
            </a:r>
            <a:r>
              <a:rPr sz="2400" b="1" spc="-114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acted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upon.</a:t>
            </a:r>
            <a:endParaRPr sz="2400" b="1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Drivers</a:t>
            </a:r>
            <a:r>
              <a:rPr spc="-70" dirty="0"/>
              <a:t> </a:t>
            </a:r>
            <a:r>
              <a:rPr dirty="0"/>
              <a:t>Behind</a:t>
            </a:r>
            <a:r>
              <a:rPr spc="-55" dirty="0"/>
              <a:t> </a:t>
            </a:r>
            <a:r>
              <a:rPr dirty="0"/>
              <a:t>New</a:t>
            </a:r>
            <a:r>
              <a:rPr spc="-15" dirty="0"/>
              <a:t> </a:t>
            </a:r>
            <a:r>
              <a:rPr dirty="0"/>
              <a:t>Network</a:t>
            </a:r>
            <a:r>
              <a:rPr spc="-21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631" y="1567941"/>
            <a:ext cx="3883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Architectural</a:t>
            </a:r>
            <a:r>
              <a:rPr sz="2400" b="1" spc="-8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Drivers.</a:t>
            </a:r>
            <a:endParaRPr sz="2400" dirty="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9508" y="2377820"/>
          <a:ext cx="11519535" cy="447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8915"/>
                <a:gridCol w="4076065"/>
                <a:gridCol w="5964555"/>
              </a:tblGrid>
              <a:tr h="424180"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Challenges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25285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Description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1981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IoT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Architectural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Changes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required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</a:tr>
              <a:tr h="184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Scale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 marR="194945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43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massive</a:t>
                      </a:r>
                      <a:r>
                        <a:rPr sz="1800" spc="4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scale</a:t>
                      </a:r>
                      <a:r>
                        <a:rPr sz="1800" spc="4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409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IoT</a:t>
                      </a:r>
                      <a:r>
                        <a:rPr sz="1800" spc="4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endpoints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(sensors)</a:t>
                      </a:r>
                      <a:r>
                        <a:rPr sz="1800" spc="36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1800" spc="35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far</a:t>
                      </a:r>
                      <a:r>
                        <a:rPr sz="1800" spc="35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beyond</a:t>
                      </a:r>
                      <a:r>
                        <a:rPr sz="1800" spc="36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that</a:t>
                      </a:r>
                      <a:r>
                        <a:rPr sz="1800" spc="40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of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typical</a:t>
                      </a:r>
                      <a:r>
                        <a:rPr sz="18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IT</a:t>
                      </a:r>
                      <a:r>
                        <a:rPr sz="1800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networks.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6385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IPv4</a:t>
                      </a:r>
                      <a:r>
                        <a:rPr sz="1800" spc="1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address</a:t>
                      </a:r>
                      <a:r>
                        <a:rPr sz="1800" spc="1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space</a:t>
                      </a:r>
                      <a:r>
                        <a:rPr sz="1800" spc="1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has</a:t>
                      </a:r>
                      <a:r>
                        <a:rPr sz="1800" spc="11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reached</a:t>
                      </a:r>
                      <a:r>
                        <a:rPr sz="1800" spc="1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exhaustion</a:t>
                      </a:r>
                      <a:r>
                        <a:rPr sz="1800" spc="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and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unable</a:t>
                      </a:r>
                      <a:r>
                        <a:rPr sz="1800" spc="-1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meet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IoT’s</a:t>
                      </a:r>
                      <a:r>
                        <a:rPr sz="1800" spc="-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scalability</a:t>
                      </a:r>
                      <a:r>
                        <a:rPr sz="1800" spc="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requirements.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Scale</a:t>
                      </a:r>
                      <a:r>
                        <a:rPr sz="18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can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be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met</a:t>
                      </a:r>
                      <a:r>
                        <a:rPr sz="18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only</a:t>
                      </a:r>
                      <a:r>
                        <a:rPr sz="18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by</a:t>
                      </a:r>
                      <a:r>
                        <a:rPr sz="18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IPv6.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  <a:p>
                      <a:pPr marL="378460" marR="262255" indent="-28702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IT</a:t>
                      </a:r>
                      <a:r>
                        <a:rPr sz="1800" spc="3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networks</a:t>
                      </a:r>
                      <a:r>
                        <a:rPr sz="1800" spc="3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continue</a:t>
                      </a:r>
                      <a:r>
                        <a:rPr sz="1800" spc="3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3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use</a:t>
                      </a:r>
                      <a:r>
                        <a:rPr sz="1800" spc="3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IPv4</a:t>
                      </a:r>
                      <a:r>
                        <a:rPr sz="1800" spc="3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through</a:t>
                      </a:r>
                      <a:r>
                        <a:rPr sz="1800" spc="3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features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like</a:t>
                      </a:r>
                      <a:r>
                        <a:rPr sz="1800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Network</a:t>
                      </a:r>
                      <a:r>
                        <a:rPr sz="1800" spc="-1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Address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Translation.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</a:tr>
              <a:tr h="2199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Security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 marR="189865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IoT</a:t>
                      </a:r>
                      <a:r>
                        <a:rPr sz="1800" spc="36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devices,</a:t>
                      </a:r>
                      <a:r>
                        <a:rPr sz="1800" spc="35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especially</a:t>
                      </a:r>
                      <a:r>
                        <a:rPr sz="1800" spc="37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those</a:t>
                      </a:r>
                      <a:r>
                        <a:rPr sz="1800" spc="36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on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wireless</a:t>
                      </a:r>
                      <a:r>
                        <a:rPr sz="1800" spc="4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sensor</a:t>
                      </a:r>
                      <a:r>
                        <a:rPr sz="1800" spc="43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networks(WSNs)</a:t>
                      </a:r>
                      <a:r>
                        <a:rPr sz="1800" spc="43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are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often</a:t>
                      </a:r>
                      <a:r>
                        <a:rPr sz="1800" spc="36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physically</a:t>
                      </a:r>
                      <a:r>
                        <a:rPr sz="1800" spc="37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exposed</a:t>
                      </a:r>
                      <a:r>
                        <a:rPr sz="1800" spc="37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36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the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world.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6385" algn="just">
                        <a:lnSpc>
                          <a:spcPct val="100000"/>
                        </a:lnSpc>
                        <a:spcBef>
                          <a:spcPts val="280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Security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required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at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every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level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IoT</a:t>
                      </a:r>
                      <a:r>
                        <a:rPr sz="1800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network.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  <a:p>
                      <a:pPr marL="378460" marR="70485" indent="-28702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Every</a:t>
                      </a:r>
                      <a:r>
                        <a:rPr sz="1800" spc="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IoT</a:t>
                      </a:r>
                      <a:r>
                        <a:rPr sz="1800" spc="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endpoint</a:t>
                      </a:r>
                      <a:r>
                        <a:rPr sz="1800" spc="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node</a:t>
                      </a:r>
                      <a:r>
                        <a:rPr sz="1800" spc="1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on</a:t>
                      </a:r>
                      <a:r>
                        <a:rPr sz="1800" spc="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1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network</a:t>
                      </a:r>
                      <a:r>
                        <a:rPr sz="1800" spc="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must</a:t>
                      </a:r>
                      <a:r>
                        <a:rPr sz="1800" spc="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be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part</a:t>
                      </a:r>
                      <a:r>
                        <a:rPr sz="1800" spc="29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28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28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overall</a:t>
                      </a:r>
                      <a:r>
                        <a:rPr sz="1800" spc="28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security</a:t>
                      </a:r>
                      <a:r>
                        <a:rPr sz="1800" spc="29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strategy</a:t>
                      </a:r>
                      <a:r>
                        <a:rPr sz="1800" spc="3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3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must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support</a:t>
                      </a:r>
                      <a:r>
                        <a:rPr sz="1800" spc="240" dirty="0">
                          <a:latin typeface="Segoe UI"/>
                          <a:cs typeface="Segoe UI"/>
                        </a:rPr>
                        <a:t> 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device</a:t>
                      </a:r>
                      <a:r>
                        <a:rPr sz="1800" spc="245" dirty="0">
                          <a:latin typeface="Segoe UI"/>
                          <a:cs typeface="Segoe UI"/>
                        </a:rPr>
                        <a:t> 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level</a:t>
                      </a:r>
                      <a:r>
                        <a:rPr sz="1800" spc="245" dirty="0">
                          <a:latin typeface="Segoe UI"/>
                          <a:cs typeface="Segoe UI"/>
                        </a:rPr>
                        <a:t> 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authentication</a:t>
                      </a:r>
                      <a:r>
                        <a:rPr sz="1800" spc="240" dirty="0">
                          <a:latin typeface="Segoe UI"/>
                          <a:cs typeface="Segoe UI"/>
                        </a:rPr>
                        <a:t> 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240" dirty="0">
                          <a:latin typeface="Segoe UI"/>
                          <a:cs typeface="Segoe UI"/>
                        </a:rPr>
                        <a:t>   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link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encryption.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  <a:p>
                      <a:pPr marL="378460" marR="70485" indent="-28702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 MT"/>
                        <a:buChar char="•"/>
                        <a:tabLst>
                          <a:tab pos="378460" algn="l"/>
                          <a:tab pos="5196205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It</a:t>
                      </a:r>
                      <a:r>
                        <a:rPr sz="1800" spc="3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must</a:t>
                      </a:r>
                      <a:r>
                        <a:rPr sz="1800" spc="2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also</a:t>
                      </a:r>
                      <a:r>
                        <a:rPr sz="1800" spc="2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be</a:t>
                      </a:r>
                      <a:r>
                        <a:rPr sz="1800" spc="2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easy</a:t>
                      </a:r>
                      <a:r>
                        <a:rPr sz="1800" spc="2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2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deploy</a:t>
                      </a:r>
                      <a:r>
                        <a:rPr sz="1800" spc="2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with</a:t>
                      </a:r>
                      <a:r>
                        <a:rPr sz="1800" spc="2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some</a:t>
                      </a:r>
                      <a:r>
                        <a:rPr sz="1800" spc="2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type</a:t>
                      </a:r>
                      <a:r>
                        <a:rPr sz="1800" spc="2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2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zero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–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touch</a:t>
                      </a:r>
                      <a:r>
                        <a:rPr sz="1800" spc="-1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deployment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model.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	</a:t>
                      </a:r>
                      <a:r>
                        <a:rPr sz="1800" spc="-37" baseline="-30092" dirty="0">
                          <a:solidFill>
                            <a:srgbClr val="878787"/>
                          </a:solidFill>
                          <a:latin typeface="Segoe UI"/>
                          <a:cs typeface="Segoe UI"/>
                        </a:rPr>
                        <a:t>45</a:t>
                      </a:r>
                      <a:endParaRPr sz="1800" baseline="-30092" dirty="0">
                        <a:latin typeface="Segoe UI"/>
                        <a:cs typeface="Segoe U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D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Drivers</a:t>
            </a:r>
            <a:r>
              <a:rPr spc="-70" dirty="0"/>
              <a:t> </a:t>
            </a:r>
            <a:r>
              <a:rPr dirty="0"/>
              <a:t>Behind</a:t>
            </a:r>
            <a:r>
              <a:rPr spc="-55" dirty="0"/>
              <a:t> </a:t>
            </a:r>
            <a:r>
              <a:rPr dirty="0"/>
              <a:t>New</a:t>
            </a:r>
            <a:r>
              <a:rPr spc="-15" dirty="0"/>
              <a:t> </a:t>
            </a:r>
            <a:r>
              <a:rPr dirty="0"/>
              <a:t>Network</a:t>
            </a:r>
            <a:r>
              <a:rPr spc="-21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60" y="1426590"/>
            <a:ext cx="3884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Architectural</a:t>
            </a:r>
            <a:r>
              <a:rPr sz="2400" b="1" spc="-10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Drivers.</a:t>
            </a:r>
            <a:endParaRPr sz="2400" dirty="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8930" y="1833245"/>
          <a:ext cx="11129644" cy="4553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990"/>
                <a:gridCol w="3860800"/>
                <a:gridCol w="5824854"/>
              </a:tblGrid>
              <a:tr h="401955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Challenges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Description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IoT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Architectural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Changes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required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</a:tr>
              <a:tr h="2480945">
                <a:tc>
                  <a:txBody>
                    <a:bodyPr/>
                    <a:lstStyle/>
                    <a:p>
                      <a:pPr marL="129539" marR="11239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Devices</a:t>
                      </a:r>
                      <a:r>
                        <a:rPr sz="1800" spc="-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networks constrained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by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power,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CPU</a:t>
                      </a:r>
                      <a:endParaRPr sz="1800">
                        <a:latin typeface="Segoe UI"/>
                        <a:cs typeface="Segoe UI"/>
                      </a:endParaRPr>
                    </a:p>
                    <a:p>
                      <a:pPr marL="322580" marR="284480" indent="-24765" algn="just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memory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2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link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speed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 marR="73025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Due</a:t>
                      </a:r>
                      <a:r>
                        <a:rPr sz="1800" spc="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massive</a:t>
                      </a:r>
                      <a:r>
                        <a:rPr sz="1800" spc="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scale</a:t>
                      </a:r>
                      <a:r>
                        <a:rPr sz="1800" spc="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longer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distances,</a:t>
                      </a:r>
                      <a:r>
                        <a:rPr sz="1800" spc="10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10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networks</a:t>
                      </a:r>
                      <a:r>
                        <a:rPr sz="1800" spc="11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are</a:t>
                      </a:r>
                      <a:r>
                        <a:rPr sz="1800" spc="9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often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constrained,</a:t>
                      </a:r>
                      <a:r>
                        <a:rPr sz="1800" spc="8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lossy</a:t>
                      </a:r>
                      <a:r>
                        <a:rPr sz="1800" spc="8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7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capable</a:t>
                      </a:r>
                      <a:r>
                        <a:rPr sz="1800" spc="8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of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supporting</a:t>
                      </a:r>
                      <a:r>
                        <a:rPr sz="1800" spc="2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only</a:t>
                      </a:r>
                      <a:r>
                        <a:rPr sz="1800" spc="2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minimal</a:t>
                      </a:r>
                      <a:r>
                        <a:rPr sz="1800" spc="2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1800" spc="2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rates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(10s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bps</a:t>
                      </a:r>
                      <a:r>
                        <a:rPr sz="1800" spc="-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100s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kbps)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78460" marR="123189" indent="-287020" algn="just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New-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last</a:t>
                      </a:r>
                      <a:r>
                        <a:rPr sz="1800" spc="2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mile</a:t>
                      </a:r>
                      <a:r>
                        <a:rPr sz="1800" spc="2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wireless</a:t>
                      </a:r>
                      <a:r>
                        <a:rPr sz="1800" spc="3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technologies</a:t>
                      </a:r>
                      <a:r>
                        <a:rPr sz="1800" spc="3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are</a:t>
                      </a:r>
                      <a:r>
                        <a:rPr sz="1800" spc="2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needed</a:t>
                      </a:r>
                      <a:r>
                        <a:rPr sz="1800" spc="2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support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constrained</a:t>
                      </a:r>
                      <a:r>
                        <a:rPr sz="1800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IoT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devices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over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long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distances.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  <a:p>
                      <a:pPr marL="378460" marR="72390" indent="-28702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network</a:t>
                      </a:r>
                      <a:r>
                        <a:rPr sz="1800" spc="3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1800" spc="3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also</a:t>
                      </a:r>
                      <a:r>
                        <a:rPr sz="1800" spc="3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constrained,</a:t>
                      </a:r>
                      <a:r>
                        <a:rPr sz="1800" spc="3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i.e</a:t>
                      </a:r>
                      <a:r>
                        <a:rPr sz="1800" spc="3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modifications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need</a:t>
                      </a:r>
                      <a:r>
                        <a:rPr sz="1800" spc="4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4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be</a:t>
                      </a:r>
                      <a:r>
                        <a:rPr sz="1800" spc="4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made</a:t>
                      </a:r>
                      <a:r>
                        <a:rPr sz="1800" spc="4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4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4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traditional</a:t>
                      </a:r>
                      <a:r>
                        <a:rPr sz="1800" spc="4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network-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layer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transport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mechanisms.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</a:tr>
              <a:tr h="1670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3189" marR="10604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-1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massive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volume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of 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data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generated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 marR="70485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4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sensors</a:t>
                      </a:r>
                      <a:r>
                        <a:rPr sz="1800" spc="5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generate</a:t>
                      </a:r>
                      <a:r>
                        <a:rPr sz="1800" spc="4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4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massive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amount</a:t>
                      </a:r>
                      <a:r>
                        <a:rPr sz="1800" spc="26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254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1800" spc="26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on</a:t>
                      </a:r>
                      <a:r>
                        <a:rPr sz="1800" spc="26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daily</a:t>
                      </a:r>
                      <a:r>
                        <a:rPr sz="1800" spc="26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basis,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causing</a:t>
                      </a:r>
                      <a:r>
                        <a:rPr sz="1800" spc="204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network</a:t>
                      </a:r>
                      <a:r>
                        <a:rPr sz="1800" spc="2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bottlenecks</a:t>
                      </a:r>
                      <a:r>
                        <a:rPr sz="1800" spc="2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slow</a:t>
                      </a:r>
                      <a:r>
                        <a:rPr sz="1800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analytics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cloud.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69215" indent="-287020" algn="just">
                        <a:lnSpc>
                          <a:spcPct val="100000"/>
                        </a:lnSpc>
                        <a:spcBef>
                          <a:spcPts val="795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1800" spc="4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analytics</a:t>
                      </a:r>
                      <a:r>
                        <a:rPr sz="1800" spc="5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capabilities</a:t>
                      </a:r>
                      <a:r>
                        <a:rPr sz="1800" spc="5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need</a:t>
                      </a:r>
                      <a:r>
                        <a:rPr sz="1800" spc="5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4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be</a:t>
                      </a:r>
                      <a:r>
                        <a:rPr sz="1800" spc="5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distributed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throughout</a:t>
                      </a:r>
                      <a:r>
                        <a:rPr sz="1800" spc="3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3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IoT</a:t>
                      </a:r>
                      <a:r>
                        <a:rPr sz="1800" spc="3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network,</a:t>
                      </a:r>
                      <a:r>
                        <a:rPr sz="1800" spc="3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from</a:t>
                      </a:r>
                      <a:r>
                        <a:rPr sz="1800" spc="3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3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edge</a:t>
                      </a:r>
                      <a:r>
                        <a:rPr sz="1800" spc="3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3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the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cloud.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  <a:p>
                      <a:pPr marL="378460" indent="-286385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1800" spc="1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traditional</a:t>
                      </a:r>
                      <a:r>
                        <a:rPr sz="1800" spc="1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IT</a:t>
                      </a:r>
                      <a:r>
                        <a:rPr sz="1800" spc="1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networks,</a:t>
                      </a:r>
                      <a:r>
                        <a:rPr sz="1800" spc="1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analytics</a:t>
                      </a:r>
                      <a:r>
                        <a:rPr sz="1800" spc="20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1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applications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  <a:p>
                      <a:pPr marL="378460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typically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run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only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cloud.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085956" y="6427723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46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Drivers</a:t>
            </a:r>
            <a:r>
              <a:rPr spc="-70" dirty="0"/>
              <a:t> </a:t>
            </a:r>
            <a:r>
              <a:rPr dirty="0"/>
              <a:t>Behind</a:t>
            </a:r>
            <a:r>
              <a:rPr spc="-55" dirty="0"/>
              <a:t> </a:t>
            </a:r>
            <a:r>
              <a:rPr dirty="0"/>
              <a:t>New</a:t>
            </a:r>
            <a:r>
              <a:rPr spc="-15" dirty="0"/>
              <a:t> </a:t>
            </a:r>
            <a:r>
              <a:rPr dirty="0"/>
              <a:t>Network</a:t>
            </a:r>
            <a:r>
              <a:rPr spc="-21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60" y="1426590"/>
            <a:ext cx="3884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Architectural</a:t>
            </a:r>
            <a:r>
              <a:rPr sz="2400" b="1" spc="-10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Drivers.</a:t>
            </a:r>
            <a:endParaRPr sz="2400" dirty="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8930" y="1833245"/>
          <a:ext cx="11138534" cy="4669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260"/>
                <a:gridCol w="3863975"/>
                <a:gridCol w="5829299"/>
              </a:tblGrid>
              <a:tr h="426084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Challenges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Description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IoT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Architectural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Changes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required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</a:tr>
              <a:tr h="232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0495" marR="137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Support</a:t>
                      </a:r>
                      <a:r>
                        <a:rPr sz="1800" spc="-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for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legacy systems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 marR="72390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An</a:t>
                      </a:r>
                      <a:r>
                        <a:rPr sz="1800" spc="43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IoT</a:t>
                      </a:r>
                      <a:r>
                        <a:rPr sz="1800" spc="4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network</a:t>
                      </a:r>
                      <a:r>
                        <a:rPr sz="1800" spc="4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often</a:t>
                      </a:r>
                      <a:r>
                        <a:rPr sz="1800" spc="4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comprises</a:t>
                      </a:r>
                      <a:r>
                        <a:rPr sz="1800" spc="43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collection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modern,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IP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capable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end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points</a:t>
                      </a:r>
                      <a:r>
                        <a:rPr sz="1800" spc="8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as</a:t>
                      </a:r>
                      <a:r>
                        <a:rPr sz="1800" spc="8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well</a:t>
                      </a:r>
                      <a:r>
                        <a:rPr sz="1800" spc="7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as</a:t>
                      </a:r>
                      <a:r>
                        <a:rPr sz="1800" spc="8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legacy</a:t>
                      </a:r>
                      <a:r>
                        <a:rPr sz="1800" spc="7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,</a:t>
                      </a:r>
                      <a:r>
                        <a:rPr sz="1800" spc="7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non-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IP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devices</a:t>
                      </a:r>
                      <a:r>
                        <a:rPr sz="1800" spc="4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that</a:t>
                      </a:r>
                      <a:r>
                        <a:rPr sz="1800" spc="4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rely</a:t>
                      </a:r>
                      <a:r>
                        <a:rPr sz="1800" spc="4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on</a:t>
                      </a:r>
                      <a:r>
                        <a:rPr sz="1800" spc="43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serial</a:t>
                      </a:r>
                      <a:r>
                        <a:rPr sz="1800" spc="4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or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proprietary</a:t>
                      </a:r>
                      <a:r>
                        <a:rPr sz="1800" spc="-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protocols.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2209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78460" marR="73025" indent="-287020" algn="just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Digital</a:t>
                      </a:r>
                      <a:r>
                        <a:rPr sz="1800" spc="4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transformation</a:t>
                      </a:r>
                      <a:r>
                        <a:rPr sz="1800" spc="47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is</a:t>
                      </a:r>
                      <a:r>
                        <a:rPr sz="1800" spc="4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</a:t>
                      </a:r>
                      <a:r>
                        <a:rPr sz="1800" spc="4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long</a:t>
                      </a:r>
                      <a:r>
                        <a:rPr sz="1800" spc="4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process</a:t>
                      </a:r>
                      <a:r>
                        <a:rPr sz="1800" spc="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that</a:t>
                      </a:r>
                      <a:r>
                        <a:rPr sz="1800" spc="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may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take</a:t>
                      </a:r>
                      <a:r>
                        <a:rPr sz="1800" spc="1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many</a:t>
                      </a:r>
                      <a:r>
                        <a:rPr sz="1800" spc="11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years</a:t>
                      </a:r>
                      <a:r>
                        <a:rPr sz="1800" spc="11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,</a:t>
                      </a:r>
                      <a:r>
                        <a:rPr sz="1800" spc="1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1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IoT</a:t>
                      </a:r>
                      <a:r>
                        <a:rPr sz="1800" spc="1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networks</a:t>
                      </a:r>
                      <a:r>
                        <a:rPr sz="1800" spc="114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need</a:t>
                      </a:r>
                      <a:r>
                        <a:rPr sz="1800" spc="1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1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support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translation</a:t>
                      </a:r>
                      <a:r>
                        <a:rPr sz="1800" spc="28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27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/</a:t>
                      </a:r>
                      <a:r>
                        <a:rPr sz="1800" spc="27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or</a:t>
                      </a:r>
                      <a:r>
                        <a:rPr sz="1800" spc="27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tunneling</a:t>
                      </a:r>
                      <a:r>
                        <a:rPr sz="1800" spc="31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mechanisms</a:t>
                      </a:r>
                      <a:r>
                        <a:rPr sz="1800" spc="3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support</a:t>
                      </a:r>
                      <a:r>
                        <a:rPr sz="1800" spc="37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legacy</a:t>
                      </a:r>
                      <a:r>
                        <a:rPr sz="1800" spc="37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protocols</a:t>
                      </a:r>
                      <a:r>
                        <a:rPr sz="1800" spc="37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over</a:t>
                      </a:r>
                      <a:r>
                        <a:rPr sz="1800" spc="37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standards-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based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protocols,</a:t>
                      </a:r>
                      <a:r>
                        <a:rPr sz="1800" spc="-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such</a:t>
                      </a:r>
                      <a:r>
                        <a:rPr sz="1800" spc="-8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as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Ethernet</a:t>
                      </a:r>
                      <a:r>
                        <a:rPr sz="1800" spc="-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IP.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2209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</a:tr>
              <a:tr h="1922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30810" marR="116839" indent="130810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need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for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be</a:t>
                      </a:r>
                      <a:r>
                        <a:rPr sz="1800" spc="-1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analyzed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1800" spc="-1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real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time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 marR="72390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Where</a:t>
                      </a:r>
                      <a:r>
                        <a:rPr sz="1800" spc="13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as</a:t>
                      </a:r>
                      <a:r>
                        <a:rPr sz="1800" spc="14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Traditional</a:t>
                      </a:r>
                      <a:r>
                        <a:rPr sz="1800" spc="12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IT</a:t>
                      </a:r>
                      <a:r>
                        <a:rPr sz="1800" spc="13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networks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perform</a:t>
                      </a:r>
                      <a:r>
                        <a:rPr sz="1800" spc="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scheduled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batch</a:t>
                      </a:r>
                      <a:r>
                        <a:rPr sz="1800" spc="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processing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of</a:t>
                      </a:r>
                      <a:r>
                        <a:rPr sz="1800" spc="26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data,</a:t>
                      </a:r>
                      <a:r>
                        <a:rPr sz="1800" spc="27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IoT</a:t>
                      </a:r>
                      <a:r>
                        <a:rPr sz="1800" spc="26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1800" spc="26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needs</a:t>
                      </a:r>
                      <a:r>
                        <a:rPr sz="1800" spc="27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27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be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analyzed</a:t>
                      </a:r>
                      <a:r>
                        <a:rPr sz="1800" spc="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9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responded</a:t>
                      </a:r>
                      <a:r>
                        <a:rPr sz="1800" spc="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10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1800" spc="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real</a:t>
                      </a:r>
                      <a:r>
                        <a:rPr sz="1800" spc="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–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time.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75565" indent="-287020" algn="just">
                        <a:lnSpc>
                          <a:spcPct val="100000"/>
                        </a:lnSpc>
                        <a:spcBef>
                          <a:spcPts val="705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Analytics</a:t>
                      </a:r>
                      <a:r>
                        <a:rPr sz="1800" spc="3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software</a:t>
                      </a:r>
                      <a:r>
                        <a:rPr sz="1800" spc="39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need</a:t>
                      </a:r>
                      <a:r>
                        <a:rPr sz="1800" spc="3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3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be</a:t>
                      </a:r>
                      <a:r>
                        <a:rPr sz="1800" spc="3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positioned</a:t>
                      </a:r>
                      <a:r>
                        <a:rPr sz="1800" spc="3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closer</a:t>
                      </a:r>
                      <a:r>
                        <a:rPr sz="1800" spc="3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1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edge</a:t>
                      </a:r>
                      <a:r>
                        <a:rPr sz="1800" spc="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should</a:t>
                      </a:r>
                      <a:r>
                        <a:rPr sz="1800" spc="1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support</a:t>
                      </a:r>
                      <a:r>
                        <a:rPr sz="1800" spc="2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real-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time</a:t>
                      </a:r>
                      <a:r>
                        <a:rPr sz="1800" spc="1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streaming analytics.</a:t>
                      </a:r>
                      <a:endParaRPr sz="1800">
                        <a:latin typeface="Segoe UI"/>
                        <a:cs typeface="Segoe UI"/>
                      </a:endParaRPr>
                    </a:p>
                    <a:p>
                      <a:pPr marL="378460" marR="73660" indent="-28702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Segoe UI"/>
                          <a:cs typeface="Segoe UI"/>
                        </a:rPr>
                        <a:t>Traditional</a:t>
                      </a:r>
                      <a:r>
                        <a:rPr sz="1800" spc="4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IT</a:t>
                      </a:r>
                      <a:r>
                        <a:rPr sz="1800" spc="4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analytics</a:t>
                      </a:r>
                      <a:r>
                        <a:rPr sz="1800" spc="4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software</a:t>
                      </a:r>
                      <a:r>
                        <a:rPr sz="1800" spc="4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(such</a:t>
                      </a:r>
                      <a:r>
                        <a:rPr sz="1800" spc="4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as</a:t>
                      </a:r>
                      <a:r>
                        <a:rPr sz="1800" spc="4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relational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database</a:t>
                      </a:r>
                      <a:r>
                        <a:rPr sz="1800" spc="9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or</a:t>
                      </a:r>
                      <a:r>
                        <a:rPr sz="1800" spc="10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even</a:t>
                      </a:r>
                      <a:r>
                        <a:rPr sz="1800" spc="10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Hadoop),</a:t>
                      </a:r>
                      <a:r>
                        <a:rPr sz="1800" spc="10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are</a:t>
                      </a:r>
                      <a:r>
                        <a:rPr sz="1800" spc="95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better</a:t>
                      </a:r>
                      <a:r>
                        <a:rPr sz="1800" spc="10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suited</a:t>
                      </a:r>
                      <a:r>
                        <a:rPr sz="1800" spc="100" dirty="0">
                          <a:latin typeface="Segoe UI"/>
                          <a:cs typeface="Segoe UI"/>
                        </a:rPr>
                        <a:t>  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1800" spc="-30" dirty="0">
                          <a:latin typeface="Segoe UI"/>
                          <a:cs typeface="Segoe UI"/>
                        </a:rPr>
                        <a:t>batch-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level</a:t>
                      </a:r>
                      <a:r>
                        <a:rPr sz="1800" spc="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analytics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hat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occur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after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the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fact.</a:t>
                      </a:r>
                      <a:endParaRPr sz="1800">
                        <a:latin typeface="Segoe UI"/>
                        <a:cs typeface="Segoe UI"/>
                      </a:endParaRPr>
                    </a:p>
                    <a:p>
                      <a:pPr marR="158115" algn="r">
                        <a:lnSpc>
                          <a:spcPts val="770"/>
                        </a:lnSpc>
                      </a:pPr>
                      <a:r>
                        <a:rPr sz="1200" spc="-25" dirty="0">
                          <a:solidFill>
                            <a:srgbClr val="878787"/>
                          </a:solidFill>
                          <a:latin typeface="Segoe UI"/>
                          <a:cs typeface="Segoe UI"/>
                        </a:rPr>
                        <a:t>47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Drivers</a:t>
            </a:r>
            <a:r>
              <a:rPr spc="-70" dirty="0"/>
              <a:t> </a:t>
            </a:r>
            <a:r>
              <a:rPr dirty="0"/>
              <a:t>Behind</a:t>
            </a:r>
            <a:r>
              <a:rPr spc="-55" dirty="0"/>
              <a:t> </a:t>
            </a:r>
            <a:r>
              <a:rPr dirty="0"/>
              <a:t>New</a:t>
            </a:r>
            <a:r>
              <a:rPr spc="-15" dirty="0"/>
              <a:t> </a:t>
            </a:r>
            <a:r>
              <a:rPr dirty="0"/>
              <a:t>Network</a:t>
            </a:r>
            <a:r>
              <a:rPr spc="-21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24104" y="1560956"/>
            <a:ext cx="1126871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requirements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driving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specific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architectural </a:t>
            </a:r>
            <a:r>
              <a:rPr sz="2200" b="1" dirty="0">
                <a:latin typeface="Segoe UI"/>
                <a:cs typeface="Segoe UI"/>
              </a:rPr>
              <a:t>changes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IoT.</a:t>
            </a:r>
            <a:endParaRPr sz="2200" dirty="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1995"/>
              </a:spcBef>
              <a:buFont typeface="Wingdings"/>
              <a:buChar char=""/>
              <a:tabLst>
                <a:tab pos="299085" algn="l"/>
              </a:tabLst>
            </a:pPr>
            <a:r>
              <a:rPr sz="2200" b="1" spc="-10" dirty="0">
                <a:latin typeface="Segoe UI"/>
                <a:cs typeface="Segoe UI"/>
              </a:rPr>
              <a:t>Scale</a:t>
            </a:r>
            <a:endParaRPr sz="2200" dirty="0">
              <a:latin typeface="Segoe UI"/>
              <a:cs typeface="Segoe UI"/>
            </a:endParaRPr>
          </a:p>
          <a:p>
            <a:pPr marL="1041400" marR="55880" lvl="1" indent="-342900">
              <a:lnSpc>
                <a:spcPct val="130000"/>
              </a:lnSpc>
              <a:spcBef>
                <a:spcPts val="885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scale of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typical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IT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 order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several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thousand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devices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typically </a:t>
            </a:r>
            <a:r>
              <a:rPr sz="2000" dirty="0">
                <a:latin typeface="Segoe UI"/>
                <a:cs typeface="Segoe UI"/>
              </a:rPr>
              <a:t>printers,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mobile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wireless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devices,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laptops,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servers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so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on.</a:t>
            </a:r>
            <a:endParaRPr sz="2000" dirty="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1920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traditional</a:t>
            </a:r>
            <a:r>
              <a:rPr sz="2000" spc="1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3</a:t>
            </a:r>
            <a:r>
              <a:rPr sz="2000" spc="2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layer</a:t>
            </a:r>
            <a:r>
              <a:rPr sz="2000" spc="229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campus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networking</a:t>
            </a:r>
            <a:r>
              <a:rPr sz="2000" spc="1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model</a:t>
            </a:r>
            <a:r>
              <a:rPr sz="2000" spc="2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supports</a:t>
            </a:r>
            <a:r>
              <a:rPr sz="2000" spc="2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access,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distribution</a:t>
            </a:r>
            <a:r>
              <a:rPr sz="2000" spc="18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and</a:t>
            </a:r>
            <a:endParaRPr sz="2000" dirty="0">
              <a:latin typeface="Segoe UI"/>
              <a:cs typeface="Segoe UI"/>
            </a:endParaRPr>
          </a:p>
          <a:p>
            <a:pPr marL="10414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Segoe UI"/>
                <a:cs typeface="Segoe UI"/>
              </a:rPr>
              <a:t>core.</a:t>
            </a:r>
            <a:endParaRPr sz="2000" dirty="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220"/>
              </a:spcBef>
              <a:buFont typeface="Wingdings"/>
              <a:buChar char=""/>
              <a:tabLst>
                <a:tab pos="1041400" algn="l"/>
                <a:tab pos="1585595" algn="l"/>
                <a:tab pos="3006090" algn="l"/>
                <a:tab pos="3302000" algn="l"/>
                <a:tab pos="4217670" algn="l"/>
                <a:tab pos="5106670" algn="l"/>
                <a:tab pos="5556250" algn="l"/>
                <a:tab pos="7364095" algn="l"/>
                <a:tab pos="8278495" algn="l"/>
                <a:tab pos="9293225" algn="l"/>
                <a:tab pos="9520555" algn="l"/>
              </a:tabLst>
            </a:pPr>
            <a:r>
              <a:rPr sz="2000" b="1" spc="-25" dirty="0">
                <a:latin typeface="Segoe UI"/>
                <a:cs typeface="Segoe UI"/>
              </a:rPr>
              <a:t>IoT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introduces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0" dirty="0">
                <a:latin typeface="Segoe UI"/>
                <a:cs typeface="Segoe UI"/>
              </a:rPr>
              <a:t>a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model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where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an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average-sized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utility,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factory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50" dirty="0">
                <a:latin typeface="Segoe UI"/>
                <a:cs typeface="Segoe UI"/>
              </a:rPr>
              <a:t>,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transportation</a:t>
            </a:r>
            <a:endParaRPr sz="2000" dirty="0">
              <a:latin typeface="Segoe UI"/>
              <a:cs typeface="Segoe UI"/>
            </a:endParaRPr>
          </a:p>
          <a:p>
            <a:pPr marL="1041400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latin typeface="Segoe UI"/>
                <a:cs typeface="Segoe UI"/>
              </a:rPr>
              <a:t>system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city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could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easily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support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million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routable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IP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endpoints</a:t>
            </a:r>
            <a:r>
              <a:rPr sz="2000" spc="-10" dirty="0">
                <a:latin typeface="Segoe UI"/>
                <a:cs typeface="Segoe UI"/>
              </a:rPr>
              <a:t>.</a:t>
            </a:r>
            <a:endParaRPr sz="2000" dirty="0">
              <a:latin typeface="Segoe UI"/>
              <a:cs typeface="Segoe UI"/>
            </a:endParaRPr>
          </a:p>
          <a:p>
            <a:pPr marL="1041400" marR="71120" lvl="1" indent="-342900">
              <a:lnSpc>
                <a:spcPct val="129000"/>
              </a:lnSpc>
              <a:spcBef>
                <a:spcPts val="1200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Based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scale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requirements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30" dirty="0">
                <a:latin typeface="Segoe UI"/>
                <a:cs typeface="Segoe UI"/>
              </a:rPr>
              <a:t>order,</a:t>
            </a:r>
            <a:r>
              <a:rPr sz="2000" spc="1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IPv6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natural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foundation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IoT </a:t>
            </a:r>
            <a:r>
              <a:rPr sz="2000" spc="-10" dirty="0">
                <a:latin typeface="Segoe UI"/>
                <a:cs typeface="Segoe UI"/>
              </a:rPr>
              <a:t>network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layer.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Drivers</a:t>
            </a:r>
            <a:r>
              <a:rPr spc="-70" dirty="0"/>
              <a:t> </a:t>
            </a:r>
            <a:r>
              <a:rPr dirty="0"/>
              <a:t>Behind</a:t>
            </a:r>
            <a:r>
              <a:rPr spc="-55" dirty="0"/>
              <a:t> </a:t>
            </a:r>
            <a:r>
              <a:rPr dirty="0"/>
              <a:t>New</a:t>
            </a:r>
            <a:r>
              <a:rPr spc="-15" dirty="0"/>
              <a:t> </a:t>
            </a:r>
            <a:r>
              <a:rPr dirty="0"/>
              <a:t>Network</a:t>
            </a:r>
            <a:r>
              <a:rPr spc="-21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11835" y="5925704"/>
            <a:ext cx="10892155" cy="856096"/>
          </a:xfrm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smtClean="0"/>
              <a:t>46</a:t>
            </a:fld>
            <a:r>
              <a:rPr lang="en-IN" spc="-25" dirty="0" smtClean="0"/>
              <a:t>`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24104" y="1560956"/>
            <a:ext cx="11280140" cy="3232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requirements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driving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specific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architectural </a:t>
            </a:r>
            <a:r>
              <a:rPr sz="2200" b="1" dirty="0">
                <a:latin typeface="Segoe UI"/>
                <a:cs typeface="Segoe UI"/>
              </a:rPr>
              <a:t>changes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IoT.</a:t>
            </a:r>
            <a:endParaRPr sz="2200" dirty="0">
              <a:latin typeface="Segoe UI"/>
              <a:cs typeface="Segoe UI"/>
            </a:endParaRPr>
          </a:p>
          <a:p>
            <a:pPr marL="299085" indent="-286385" algn="just">
              <a:lnSpc>
                <a:spcPct val="100000"/>
              </a:lnSpc>
              <a:spcBef>
                <a:spcPts val="1995"/>
              </a:spcBef>
              <a:buFont typeface="Wingdings"/>
              <a:buChar char=""/>
              <a:tabLst>
                <a:tab pos="299085" algn="l"/>
              </a:tabLst>
            </a:pPr>
            <a:r>
              <a:rPr sz="2200" b="1" spc="-10" dirty="0">
                <a:latin typeface="Segoe UI"/>
                <a:cs typeface="Segoe UI"/>
              </a:rPr>
              <a:t>Security</a:t>
            </a:r>
            <a:endParaRPr sz="2200" dirty="0">
              <a:latin typeface="Segoe UI"/>
              <a:cs typeface="Segoe UI"/>
            </a:endParaRPr>
          </a:p>
          <a:p>
            <a:pPr marL="1041400" marR="5080" lvl="1" indent="-342900" algn="just">
              <a:lnSpc>
                <a:spcPct val="130000"/>
              </a:lnSpc>
              <a:spcBef>
                <a:spcPts val="885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It</a:t>
            </a:r>
            <a:r>
              <a:rPr sz="2000" spc="10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world</a:t>
            </a:r>
            <a:r>
              <a:rPr sz="2000" spc="1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war</a:t>
            </a:r>
            <a:r>
              <a:rPr sz="2000" spc="10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3,</a:t>
            </a:r>
            <a:r>
              <a:rPr sz="2000" spc="10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it</a:t>
            </a:r>
            <a:r>
              <a:rPr sz="2000" spc="10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would</a:t>
            </a:r>
            <a:r>
              <a:rPr sz="2000" spc="10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10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for</a:t>
            </a:r>
            <a:r>
              <a:rPr sz="2000" spc="10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cyberspace.</a:t>
            </a:r>
            <a:r>
              <a:rPr sz="2000" spc="114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Targeted</a:t>
            </a:r>
            <a:r>
              <a:rPr sz="2000" spc="9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malicious</a:t>
            </a:r>
            <a:r>
              <a:rPr sz="2000" spc="10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attacks</a:t>
            </a:r>
            <a:r>
              <a:rPr sz="2000" spc="110" dirty="0">
                <a:latin typeface="Segoe UI"/>
                <a:cs typeface="Segoe UI"/>
              </a:rPr>
              <a:t>  </a:t>
            </a:r>
            <a:r>
              <a:rPr sz="2000" spc="-10" dirty="0">
                <a:latin typeface="Segoe UI"/>
                <a:cs typeface="Segoe UI"/>
              </a:rPr>
              <a:t>using </a:t>
            </a:r>
            <a:r>
              <a:rPr sz="2000" dirty="0">
                <a:latin typeface="Segoe UI"/>
                <a:cs typeface="Segoe UI"/>
              </a:rPr>
              <a:t>vulnerabilities</a:t>
            </a:r>
            <a:r>
              <a:rPr sz="2000" spc="4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3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networked</a:t>
            </a:r>
            <a:r>
              <a:rPr sz="2000" spc="3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machines</a:t>
            </a:r>
            <a:r>
              <a:rPr sz="2000" spc="3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such</a:t>
            </a:r>
            <a:r>
              <a:rPr sz="2000" spc="3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</a:t>
            </a:r>
            <a:r>
              <a:rPr sz="2000" spc="3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out</a:t>
            </a:r>
            <a:r>
              <a:rPr sz="2000" spc="4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break</a:t>
            </a:r>
            <a:r>
              <a:rPr sz="2000" spc="3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3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3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4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stuxnet</a:t>
            </a:r>
            <a:r>
              <a:rPr sz="2000" spc="40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worm, </a:t>
            </a:r>
            <a:r>
              <a:rPr sz="2000" dirty="0">
                <a:latin typeface="Segoe UI"/>
                <a:cs typeface="Segoe UI"/>
              </a:rPr>
              <a:t>which</a:t>
            </a:r>
            <a:r>
              <a:rPr sz="2000" spc="-1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specifically</a:t>
            </a:r>
            <a:r>
              <a:rPr sz="2000" spc="3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affected</a:t>
            </a:r>
            <a:r>
              <a:rPr sz="2000" spc="-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Siemens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Programming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Logic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Controller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(PLC)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systems.</a:t>
            </a:r>
            <a:endParaRPr sz="2000" dirty="0">
              <a:latin typeface="Segoe UI"/>
              <a:cs typeface="Segoe UI"/>
            </a:endParaRPr>
          </a:p>
          <a:p>
            <a:pPr marL="1041400" marR="15240" lvl="1" indent="-342900" algn="just">
              <a:lnSpc>
                <a:spcPct val="129500"/>
              </a:lnSpc>
              <a:spcBef>
                <a:spcPts val="1510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Protecting</a:t>
            </a:r>
            <a:r>
              <a:rPr sz="2000" spc="5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Corporate</a:t>
            </a:r>
            <a:r>
              <a:rPr sz="2000" spc="5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4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from</a:t>
            </a:r>
            <a:r>
              <a:rPr sz="2000" spc="4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intrusion</a:t>
            </a:r>
            <a:r>
              <a:rPr sz="2000" spc="4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4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theft</a:t>
            </a:r>
            <a:r>
              <a:rPr sz="2000" spc="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3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3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main</a:t>
            </a:r>
            <a:r>
              <a:rPr sz="2000" spc="3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function</a:t>
            </a:r>
            <a:r>
              <a:rPr sz="2000" spc="4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50" dirty="0">
                <a:latin typeface="Segoe UI"/>
                <a:cs typeface="Segoe UI"/>
              </a:rPr>
              <a:t>  </a:t>
            </a:r>
            <a:r>
              <a:rPr sz="2000" spc="-25" dirty="0">
                <a:latin typeface="Segoe UI"/>
                <a:cs typeface="Segoe UI"/>
              </a:rPr>
              <a:t>IT </a:t>
            </a:r>
            <a:r>
              <a:rPr sz="2000" spc="-10" dirty="0">
                <a:latin typeface="Segoe UI"/>
                <a:cs typeface="Segoe UI"/>
              </a:rPr>
              <a:t>department.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0208" y="4886249"/>
            <a:ext cx="6159500" cy="140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3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786765" algn="l"/>
                <a:tab pos="2516505" algn="l"/>
                <a:tab pos="3589654" algn="l"/>
                <a:tab pos="4706620" algn="l"/>
              </a:tabLst>
            </a:pPr>
            <a:r>
              <a:rPr sz="2000" spc="-25" dirty="0">
                <a:latin typeface="Segoe UI"/>
                <a:cs typeface="Segoe UI"/>
              </a:rPr>
              <a:t>IT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departments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protect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servers,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applications corporation.</a:t>
            </a:r>
            <a:endParaRPr sz="20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230"/>
              </a:spcBef>
              <a:buFont typeface="Wingdings"/>
              <a:buChar char=""/>
              <a:tabLst>
                <a:tab pos="354965" algn="l"/>
                <a:tab pos="3458210" algn="l"/>
              </a:tabLst>
            </a:pPr>
            <a:r>
              <a:rPr sz="2000" dirty="0">
                <a:latin typeface="Segoe UI"/>
                <a:cs typeface="Segoe UI"/>
              </a:rPr>
              <a:t>In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95" dirty="0">
                <a:latin typeface="Segoe UI"/>
                <a:cs typeface="Segoe UI"/>
              </a:rPr>
              <a:t>IT,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first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line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defense</a:t>
            </a:r>
            <a:r>
              <a:rPr sz="2000" dirty="0">
                <a:latin typeface="Segoe UI"/>
                <a:cs typeface="Segoe UI"/>
              </a:rPr>
              <a:t>	is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perimeter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firewal</a:t>
            </a:r>
            <a:r>
              <a:rPr sz="2000" spc="-10" dirty="0">
                <a:latin typeface="Segoe UI"/>
                <a:cs typeface="Segoe UI"/>
              </a:rPr>
              <a:t>l.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9108" y="4977129"/>
            <a:ext cx="2261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1670" algn="l"/>
                <a:tab pos="1518285" algn="l"/>
              </a:tabLst>
            </a:pPr>
            <a:r>
              <a:rPr sz="2000" spc="-25" dirty="0">
                <a:latin typeface="Segoe UI"/>
                <a:cs typeface="Segoe UI"/>
              </a:rPr>
              <a:t>and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cyber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crown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90556" y="5017770"/>
            <a:ext cx="1802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6785" algn="l"/>
                <a:tab pos="1396365" algn="l"/>
              </a:tabLst>
            </a:pPr>
            <a:r>
              <a:rPr sz="2000" spc="-10" dirty="0">
                <a:latin typeface="Segoe UI"/>
                <a:cs typeface="Segoe UI"/>
              </a:rPr>
              <a:t>jewels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the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dirty="0"/>
              <a:t>Drivers</a:t>
            </a:r>
            <a:r>
              <a:rPr spc="-95" dirty="0"/>
              <a:t> </a:t>
            </a:r>
            <a:r>
              <a:rPr dirty="0"/>
              <a:t>Behind</a:t>
            </a:r>
            <a:r>
              <a:rPr spc="-35" dirty="0"/>
              <a:t> </a:t>
            </a:r>
            <a:r>
              <a:rPr dirty="0"/>
              <a:t>New</a:t>
            </a:r>
            <a:r>
              <a:rPr spc="-15" dirty="0"/>
              <a:t> </a:t>
            </a:r>
            <a:r>
              <a:rPr dirty="0"/>
              <a:t>Network</a:t>
            </a:r>
            <a:r>
              <a:rPr spc="-21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24104" y="1611248"/>
            <a:ext cx="11278870" cy="461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requirements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driving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specific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architectural </a:t>
            </a:r>
            <a:r>
              <a:rPr sz="2200" b="1" dirty="0">
                <a:latin typeface="Segoe UI"/>
                <a:cs typeface="Segoe UI"/>
              </a:rPr>
              <a:t>changes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IoT.</a:t>
            </a:r>
            <a:endParaRPr sz="2200" dirty="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500"/>
              </a:spcBef>
              <a:buFont typeface="Wingdings"/>
              <a:buChar char=""/>
              <a:tabLst>
                <a:tab pos="299085" algn="l"/>
              </a:tabLst>
            </a:pPr>
            <a:r>
              <a:rPr sz="2200" b="1" spc="-10" dirty="0">
                <a:latin typeface="Segoe UI"/>
                <a:cs typeface="Segoe UI"/>
              </a:rPr>
              <a:t>Security</a:t>
            </a:r>
            <a:endParaRPr sz="2200" dirty="0">
              <a:latin typeface="Segoe UI"/>
              <a:cs typeface="Segoe UI"/>
            </a:endParaRPr>
          </a:p>
          <a:p>
            <a:pPr marL="1040765" lvl="1" indent="-342265" algn="just">
              <a:lnSpc>
                <a:spcPct val="100000"/>
              </a:lnSpc>
              <a:spcBef>
                <a:spcPts val="2405"/>
              </a:spcBef>
              <a:buFont typeface="Wingdings"/>
              <a:buChar char=""/>
              <a:tabLst>
                <a:tab pos="1040765" algn="l"/>
              </a:tabLst>
            </a:pPr>
            <a:r>
              <a:rPr sz="2000" dirty="0">
                <a:latin typeface="Segoe UI"/>
                <a:cs typeface="Segoe UI"/>
              </a:rPr>
              <a:t>Placing</a:t>
            </a:r>
            <a:r>
              <a:rPr sz="2000" spc="-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IP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endpoints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outside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firewall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critical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visible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anyone.</a:t>
            </a:r>
            <a:endParaRPr sz="2000" dirty="0">
              <a:latin typeface="Segoe UI"/>
              <a:cs typeface="Segoe UI"/>
            </a:endParaRPr>
          </a:p>
          <a:p>
            <a:pPr marL="1041400" marR="5715" lvl="1" indent="-342900" algn="just">
              <a:lnSpc>
                <a:spcPct val="150000"/>
              </a:lnSpc>
              <a:spcBef>
                <a:spcPts val="750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IoT</a:t>
            </a:r>
            <a:r>
              <a:rPr sz="2000" spc="3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endpoints</a:t>
            </a:r>
            <a:r>
              <a:rPr sz="2000" spc="2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2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located</a:t>
            </a:r>
            <a:r>
              <a:rPr sz="2000" spc="2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2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WSN</a:t>
            </a:r>
            <a:r>
              <a:rPr sz="2000" spc="3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2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use</a:t>
            </a:r>
            <a:r>
              <a:rPr sz="2000" spc="2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unlicensed</a:t>
            </a:r>
            <a:r>
              <a:rPr sz="2000" spc="2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spectrum</a:t>
            </a:r>
            <a:r>
              <a:rPr sz="2000" spc="2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2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2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visible</a:t>
            </a:r>
            <a:r>
              <a:rPr sz="2000" spc="29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to </a:t>
            </a:r>
            <a:r>
              <a:rPr sz="2000" dirty="0">
                <a:latin typeface="Segoe UI"/>
                <a:cs typeface="Segoe UI"/>
              </a:rPr>
              <a:t>world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through</a:t>
            </a:r>
            <a:r>
              <a:rPr sz="2000" spc="11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spectrum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analyzer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physically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accessible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widely</a:t>
            </a:r>
            <a:r>
              <a:rPr sz="2000" spc="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distributed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in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field.</a:t>
            </a:r>
            <a:endParaRPr sz="2000" dirty="0">
              <a:latin typeface="Segoe UI"/>
              <a:cs typeface="Segoe UI"/>
            </a:endParaRPr>
          </a:p>
          <a:p>
            <a:pPr marL="1041400" marR="5080" lvl="1" indent="-342900" algn="just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Ukrainian</a:t>
            </a:r>
            <a:r>
              <a:rPr sz="2000" spc="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Power</a:t>
            </a:r>
            <a:r>
              <a:rPr sz="2000" spc="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Grid</a:t>
            </a:r>
            <a:r>
              <a:rPr sz="2000" spc="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experienced</a:t>
            </a:r>
            <a:r>
              <a:rPr sz="2000" spc="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an</a:t>
            </a:r>
            <a:r>
              <a:rPr sz="2000" spc="2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unprecedented</a:t>
            </a:r>
            <a:r>
              <a:rPr sz="2000" spc="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cyber</a:t>
            </a:r>
            <a:r>
              <a:rPr sz="2000" spc="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attack</a:t>
            </a:r>
            <a:r>
              <a:rPr sz="2000" spc="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15" dirty="0">
                <a:latin typeface="Segoe UI"/>
                <a:cs typeface="Segoe UI"/>
              </a:rPr>
              <a:t>  </a:t>
            </a:r>
            <a:r>
              <a:rPr sz="2000" spc="-10" dirty="0">
                <a:latin typeface="Segoe UI"/>
                <a:cs typeface="Segoe UI"/>
              </a:rPr>
              <a:t>targeted </a:t>
            </a:r>
            <a:r>
              <a:rPr sz="2000" dirty="0">
                <a:latin typeface="Segoe UI"/>
                <a:cs typeface="Segoe UI"/>
              </a:rPr>
              <a:t>SCADA(Supervisory</a:t>
            </a:r>
            <a:r>
              <a:rPr sz="2000" spc="32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control</a:t>
            </a:r>
            <a:r>
              <a:rPr sz="2000" spc="30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3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3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acquisition</a:t>
            </a:r>
            <a:r>
              <a:rPr sz="2000" spc="3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)</a:t>
            </a:r>
            <a:r>
              <a:rPr sz="2000" spc="3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system,</a:t>
            </a:r>
            <a:r>
              <a:rPr sz="2000" spc="3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affected</a:t>
            </a:r>
            <a:r>
              <a:rPr sz="2000" spc="350" dirty="0">
                <a:latin typeface="Segoe UI"/>
                <a:cs typeface="Segoe UI"/>
              </a:rPr>
              <a:t>  </a:t>
            </a:r>
            <a:r>
              <a:rPr sz="2000" spc="-10" dirty="0">
                <a:latin typeface="Segoe UI"/>
                <a:cs typeface="Segoe UI"/>
              </a:rPr>
              <a:t>225,000 customers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Drivers</a:t>
            </a:r>
            <a:r>
              <a:rPr spc="-70" dirty="0"/>
              <a:t> </a:t>
            </a:r>
            <a:r>
              <a:rPr dirty="0"/>
              <a:t>Behind</a:t>
            </a:r>
            <a:r>
              <a:rPr spc="-55" dirty="0"/>
              <a:t> </a:t>
            </a:r>
            <a:r>
              <a:rPr dirty="0"/>
              <a:t>New</a:t>
            </a:r>
            <a:r>
              <a:rPr spc="-15" dirty="0"/>
              <a:t> </a:t>
            </a:r>
            <a:r>
              <a:rPr dirty="0"/>
              <a:t>Network</a:t>
            </a:r>
            <a:r>
              <a:rPr spc="-21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28650" y="1427734"/>
            <a:ext cx="11450955" cy="5013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requirements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driving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specific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architectural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changes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</a:t>
            </a:r>
            <a:r>
              <a:rPr sz="2200" b="1" spc="-10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IoT.</a:t>
            </a:r>
            <a:endParaRPr sz="220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495"/>
              </a:spcBef>
              <a:buFont typeface="Wingdings"/>
              <a:buChar char=""/>
              <a:tabLst>
                <a:tab pos="298450" algn="l"/>
              </a:tabLst>
            </a:pPr>
            <a:r>
              <a:rPr sz="2200" b="1" spc="-10" dirty="0">
                <a:latin typeface="Segoe UI"/>
                <a:cs typeface="Segoe UI"/>
              </a:rPr>
              <a:t>Security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5"/>
              </a:spcBef>
              <a:buFont typeface="Wingdings"/>
              <a:buChar char=""/>
              <a:tabLst>
                <a:tab pos="354965" algn="l"/>
              </a:tabLst>
            </a:pPr>
            <a:r>
              <a:rPr sz="1900" b="1" dirty="0">
                <a:latin typeface="Segoe UI"/>
                <a:cs typeface="Segoe UI"/>
              </a:rPr>
              <a:t>For</a:t>
            </a:r>
            <a:r>
              <a:rPr sz="1900" b="1" spc="-9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optimum</a:t>
            </a:r>
            <a:r>
              <a:rPr sz="1900" b="1" spc="-6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security</a:t>
            </a:r>
            <a:r>
              <a:rPr sz="1900" b="1" spc="-10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,</a:t>
            </a:r>
            <a:r>
              <a:rPr sz="1900" b="1" spc="-6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IoT</a:t>
            </a:r>
            <a:r>
              <a:rPr sz="1900" b="1" spc="-8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systems</a:t>
            </a:r>
            <a:r>
              <a:rPr sz="1900" b="1" spc="-30" dirty="0">
                <a:latin typeface="Segoe UI"/>
                <a:cs typeface="Segoe UI"/>
              </a:rPr>
              <a:t> </a:t>
            </a:r>
            <a:r>
              <a:rPr sz="1900" b="1" spc="-10" dirty="0">
                <a:latin typeface="Segoe UI"/>
                <a:cs typeface="Segoe UI"/>
              </a:rPr>
              <a:t>must:</a:t>
            </a:r>
            <a:endParaRPr sz="1900" dirty="0">
              <a:latin typeface="Segoe UI"/>
              <a:cs typeface="Segoe UI"/>
            </a:endParaRPr>
          </a:p>
          <a:p>
            <a:pPr marL="1040765" marR="10160" lvl="1" indent="-342900">
              <a:lnSpc>
                <a:spcPct val="150000"/>
              </a:lnSpc>
              <a:spcBef>
                <a:spcPts val="930"/>
              </a:spcBef>
              <a:buFont typeface="Wingdings"/>
              <a:buChar char=""/>
              <a:tabLst>
                <a:tab pos="1040765" algn="l"/>
              </a:tabLst>
            </a:pPr>
            <a:r>
              <a:rPr sz="1700" dirty="0">
                <a:latin typeface="Segoe UI"/>
                <a:cs typeface="Segoe UI"/>
              </a:rPr>
              <a:t>Be</a:t>
            </a:r>
            <a:r>
              <a:rPr sz="1700" spc="21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able</a:t>
            </a:r>
            <a:r>
              <a:rPr sz="1700" spc="21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to</a:t>
            </a:r>
            <a:r>
              <a:rPr sz="1700" spc="22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identify</a:t>
            </a:r>
            <a:r>
              <a:rPr sz="1700" spc="24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and</a:t>
            </a:r>
            <a:r>
              <a:rPr sz="1700" spc="18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authenticate</a:t>
            </a:r>
            <a:r>
              <a:rPr sz="1700" spc="204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all</a:t>
            </a:r>
            <a:r>
              <a:rPr sz="1700" spc="2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entities</a:t>
            </a:r>
            <a:r>
              <a:rPr sz="1700" spc="254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involved</a:t>
            </a:r>
            <a:r>
              <a:rPr sz="1700" spc="20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in</a:t>
            </a:r>
            <a:r>
              <a:rPr sz="1700" spc="19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the</a:t>
            </a:r>
            <a:r>
              <a:rPr sz="1700" spc="24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IoT</a:t>
            </a:r>
            <a:r>
              <a:rPr sz="1700" spc="2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service(</a:t>
            </a:r>
            <a:r>
              <a:rPr sz="1700" spc="26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i.e</a:t>
            </a:r>
            <a:r>
              <a:rPr sz="1700" spc="254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Gateways,</a:t>
            </a:r>
            <a:r>
              <a:rPr sz="1700" spc="190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endpoint </a:t>
            </a:r>
            <a:r>
              <a:rPr sz="1700" dirty="0">
                <a:latin typeface="Segoe UI"/>
                <a:cs typeface="Segoe UI"/>
              </a:rPr>
              <a:t>devices,</a:t>
            </a:r>
            <a:r>
              <a:rPr sz="1700" spc="-5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home</a:t>
            </a:r>
            <a:r>
              <a:rPr sz="1700" spc="-5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networks,</a:t>
            </a:r>
            <a:r>
              <a:rPr sz="1700" spc="-6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roaming</a:t>
            </a:r>
            <a:r>
              <a:rPr sz="1700" spc="-8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networks,</a:t>
            </a:r>
            <a:r>
              <a:rPr sz="1700" spc="-8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service</a:t>
            </a:r>
            <a:r>
              <a:rPr sz="1700" spc="-20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platforms)</a:t>
            </a:r>
            <a:endParaRPr sz="1700" dirty="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Font typeface="Wingdings"/>
              <a:buChar char=""/>
            </a:pPr>
            <a:endParaRPr sz="1700" dirty="0">
              <a:latin typeface="Segoe UI"/>
              <a:cs typeface="Segoe UI"/>
            </a:endParaRPr>
          </a:p>
          <a:p>
            <a:pPr marL="1040765" lvl="1" indent="-342900">
              <a:lnSpc>
                <a:spcPct val="100000"/>
              </a:lnSpc>
              <a:buFont typeface="Wingdings"/>
              <a:buChar char=""/>
              <a:tabLst>
                <a:tab pos="1040765" algn="l"/>
              </a:tabLst>
            </a:pPr>
            <a:r>
              <a:rPr sz="1700" dirty="0">
                <a:latin typeface="Segoe UI"/>
                <a:cs typeface="Segoe UI"/>
              </a:rPr>
              <a:t>Ensure</a:t>
            </a:r>
            <a:r>
              <a:rPr sz="1700" spc="-6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that</a:t>
            </a:r>
            <a:r>
              <a:rPr sz="1700" spc="-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all</a:t>
            </a:r>
            <a:r>
              <a:rPr sz="1700" spc="-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user</a:t>
            </a:r>
            <a:r>
              <a:rPr sz="1700" spc="-1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data</a:t>
            </a:r>
            <a:r>
              <a:rPr sz="1700" spc="-5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shared</a:t>
            </a:r>
            <a:r>
              <a:rPr sz="1700" spc="-4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between</a:t>
            </a:r>
            <a:r>
              <a:rPr sz="1700" spc="-4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the</a:t>
            </a:r>
            <a:r>
              <a:rPr sz="1700" spc="-1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endpoint</a:t>
            </a:r>
            <a:r>
              <a:rPr sz="1700" spc="-5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device</a:t>
            </a:r>
            <a:r>
              <a:rPr sz="1700" spc="-2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and</a:t>
            </a:r>
            <a:r>
              <a:rPr sz="1700" spc="-65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back-</a:t>
            </a:r>
            <a:r>
              <a:rPr sz="1700" dirty="0">
                <a:latin typeface="Segoe UI"/>
                <a:cs typeface="Segoe UI"/>
              </a:rPr>
              <a:t>end</a:t>
            </a:r>
            <a:r>
              <a:rPr sz="1700" spc="-70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applications</a:t>
            </a:r>
            <a:r>
              <a:rPr sz="1700" spc="-5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is </a:t>
            </a:r>
            <a:r>
              <a:rPr sz="1700" b="1" spc="-10" dirty="0">
                <a:latin typeface="Segoe UI"/>
                <a:cs typeface="Segoe UI"/>
              </a:rPr>
              <a:t>encrypted</a:t>
            </a:r>
            <a:endParaRPr sz="1700" b="1" dirty="0">
              <a:latin typeface="Segoe UI"/>
              <a:cs typeface="Segoe UI"/>
            </a:endParaRPr>
          </a:p>
          <a:p>
            <a:pPr marL="1040765" lvl="1" indent="-342900">
              <a:lnSpc>
                <a:spcPct val="100000"/>
              </a:lnSpc>
              <a:spcBef>
                <a:spcPts val="1980"/>
              </a:spcBef>
              <a:buFont typeface="Wingdings"/>
              <a:buChar char=""/>
              <a:tabLst>
                <a:tab pos="1040765" algn="l"/>
              </a:tabLst>
            </a:pPr>
            <a:r>
              <a:rPr sz="1700" dirty="0">
                <a:latin typeface="Segoe UI"/>
                <a:cs typeface="Segoe UI"/>
              </a:rPr>
              <a:t>Comply</a:t>
            </a:r>
            <a:r>
              <a:rPr sz="1700" spc="-4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with</a:t>
            </a:r>
            <a:r>
              <a:rPr sz="1700" spc="-4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local</a:t>
            </a:r>
            <a:r>
              <a:rPr sz="1700" spc="-4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data</a:t>
            </a:r>
            <a:r>
              <a:rPr sz="1700" spc="-4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protection</a:t>
            </a:r>
            <a:r>
              <a:rPr sz="1700" spc="-5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legislation</a:t>
            </a:r>
            <a:r>
              <a:rPr sz="1700" spc="-1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so</a:t>
            </a:r>
            <a:r>
              <a:rPr sz="1700" spc="-5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that</a:t>
            </a:r>
            <a:r>
              <a:rPr sz="1700" spc="-4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all</a:t>
            </a:r>
            <a:r>
              <a:rPr sz="1700" spc="-1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data</a:t>
            </a:r>
            <a:r>
              <a:rPr sz="1700" spc="-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is</a:t>
            </a:r>
            <a:r>
              <a:rPr sz="1700" spc="-30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protected</a:t>
            </a:r>
            <a:r>
              <a:rPr sz="1700" spc="-9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and</a:t>
            </a:r>
            <a:r>
              <a:rPr sz="1700" spc="-5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stored</a:t>
            </a:r>
            <a:r>
              <a:rPr sz="1700" spc="-60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correctly.</a:t>
            </a:r>
            <a:endParaRPr sz="1700" dirty="0">
              <a:latin typeface="Segoe UI"/>
              <a:cs typeface="Segoe UI"/>
            </a:endParaRPr>
          </a:p>
          <a:p>
            <a:pPr marL="1040765" marR="5080" lvl="1" indent="-342900">
              <a:lnSpc>
                <a:spcPct val="150100"/>
              </a:lnSpc>
              <a:spcBef>
                <a:spcPts val="815"/>
              </a:spcBef>
              <a:buFont typeface="Wingdings"/>
              <a:buChar char=""/>
              <a:tabLst>
                <a:tab pos="1040765" algn="l"/>
                <a:tab pos="1818005" algn="l"/>
                <a:tab pos="2197735" algn="l"/>
                <a:tab pos="2660015" algn="l"/>
                <a:tab pos="4036060" algn="l"/>
                <a:tab pos="5511800" algn="l"/>
                <a:tab pos="6538595" algn="l"/>
                <a:tab pos="7052309" algn="l"/>
                <a:tab pos="8079740" algn="l"/>
                <a:tab pos="9385935" algn="l"/>
                <a:tab pos="10313035" algn="l"/>
                <a:tab pos="11212195" algn="l"/>
              </a:tabLst>
            </a:pPr>
            <a:r>
              <a:rPr sz="1700" spc="-10" dirty="0">
                <a:latin typeface="Segoe UI"/>
                <a:cs typeface="Segoe UI"/>
              </a:rPr>
              <a:t>Utilize</a:t>
            </a:r>
            <a:r>
              <a:rPr sz="1700" dirty="0">
                <a:latin typeface="Segoe UI"/>
                <a:cs typeface="Segoe UI"/>
              </a:rPr>
              <a:t>	</a:t>
            </a:r>
            <a:r>
              <a:rPr sz="1700" spc="-25" dirty="0">
                <a:latin typeface="Segoe UI"/>
                <a:cs typeface="Segoe UI"/>
              </a:rPr>
              <a:t>an</a:t>
            </a:r>
            <a:r>
              <a:rPr sz="1700" dirty="0">
                <a:latin typeface="Segoe UI"/>
                <a:cs typeface="Segoe UI"/>
              </a:rPr>
              <a:t>	</a:t>
            </a:r>
            <a:r>
              <a:rPr sz="1700" spc="-25" dirty="0">
                <a:latin typeface="Segoe UI"/>
                <a:cs typeface="Segoe UI"/>
              </a:rPr>
              <a:t>IoT</a:t>
            </a:r>
            <a:r>
              <a:rPr sz="1700" dirty="0">
                <a:latin typeface="Segoe UI"/>
                <a:cs typeface="Segoe UI"/>
              </a:rPr>
              <a:t>	</a:t>
            </a:r>
            <a:r>
              <a:rPr sz="1700" spc="-10" dirty="0">
                <a:latin typeface="Segoe UI"/>
                <a:cs typeface="Segoe UI"/>
              </a:rPr>
              <a:t>connectivity</a:t>
            </a:r>
            <a:r>
              <a:rPr sz="1700" dirty="0">
                <a:latin typeface="Segoe UI"/>
                <a:cs typeface="Segoe UI"/>
              </a:rPr>
              <a:t>	</a:t>
            </a:r>
            <a:r>
              <a:rPr sz="1700" spc="-10" dirty="0">
                <a:latin typeface="Segoe UI"/>
                <a:cs typeface="Segoe UI"/>
              </a:rPr>
              <a:t>management</a:t>
            </a:r>
            <a:r>
              <a:rPr sz="1700" dirty="0">
                <a:latin typeface="Segoe UI"/>
                <a:cs typeface="Segoe UI"/>
              </a:rPr>
              <a:t>	</a:t>
            </a:r>
            <a:r>
              <a:rPr sz="1700" spc="-10" dirty="0">
                <a:latin typeface="Segoe UI"/>
                <a:cs typeface="Segoe UI"/>
              </a:rPr>
              <a:t>platform</a:t>
            </a:r>
            <a:r>
              <a:rPr sz="1700" dirty="0">
                <a:latin typeface="Segoe UI"/>
                <a:cs typeface="Segoe UI"/>
              </a:rPr>
              <a:t>	</a:t>
            </a:r>
            <a:r>
              <a:rPr sz="1700" spc="-25" dirty="0">
                <a:latin typeface="Segoe UI"/>
                <a:cs typeface="Segoe UI"/>
              </a:rPr>
              <a:t>and</a:t>
            </a:r>
            <a:r>
              <a:rPr sz="1700" dirty="0">
                <a:latin typeface="Segoe UI"/>
                <a:cs typeface="Segoe UI"/>
              </a:rPr>
              <a:t>	</a:t>
            </a:r>
            <a:r>
              <a:rPr sz="1700" spc="-10" dirty="0">
                <a:latin typeface="Segoe UI"/>
                <a:cs typeface="Segoe UI"/>
              </a:rPr>
              <a:t>establish</a:t>
            </a:r>
            <a:r>
              <a:rPr sz="1700" dirty="0">
                <a:latin typeface="Segoe UI"/>
                <a:cs typeface="Segoe UI"/>
              </a:rPr>
              <a:t>	</a:t>
            </a:r>
            <a:r>
              <a:rPr sz="1700" spc="-10" dirty="0">
                <a:latin typeface="Segoe UI"/>
                <a:cs typeface="Segoe UI"/>
              </a:rPr>
              <a:t>rules-based</a:t>
            </a:r>
            <a:r>
              <a:rPr sz="1700" dirty="0">
                <a:latin typeface="Segoe UI"/>
                <a:cs typeface="Segoe UI"/>
              </a:rPr>
              <a:t>	</a:t>
            </a:r>
            <a:r>
              <a:rPr sz="1700" spc="-10" dirty="0">
                <a:latin typeface="Segoe UI"/>
                <a:cs typeface="Segoe UI"/>
              </a:rPr>
              <a:t>security</a:t>
            </a:r>
            <a:r>
              <a:rPr sz="1700" dirty="0">
                <a:latin typeface="Segoe UI"/>
                <a:cs typeface="Segoe UI"/>
              </a:rPr>
              <a:t>	</a:t>
            </a:r>
            <a:r>
              <a:rPr sz="1700" spc="-10" dirty="0">
                <a:latin typeface="Segoe UI"/>
                <a:cs typeface="Segoe UI"/>
              </a:rPr>
              <a:t>policies</a:t>
            </a:r>
            <a:r>
              <a:rPr sz="1700" dirty="0">
                <a:latin typeface="Segoe UI"/>
                <a:cs typeface="Segoe UI"/>
              </a:rPr>
              <a:t>	</a:t>
            </a:r>
            <a:r>
              <a:rPr sz="1700" spc="-25" dirty="0">
                <a:latin typeface="Segoe UI"/>
                <a:cs typeface="Segoe UI"/>
              </a:rPr>
              <a:t>so </a:t>
            </a:r>
            <a:r>
              <a:rPr sz="1700" dirty="0">
                <a:latin typeface="Segoe UI"/>
                <a:cs typeface="Segoe UI"/>
              </a:rPr>
              <a:t>immediate</a:t>
            </a:r>
            <a:r>
              <a:rPr sz="1700" spc="-3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action</a:t>
            </a:r>
            <a:r>
              <a:rPr sz="1700" spc="-6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can</a:t>
            </a:r>
            <a:r>
              <a:rPr sz="1700" spc="-8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be</a:t>
            </a:r>
            <a:r>
              <a:rPr sz="1700" spc="-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taken</a:t>
            </a:r>
            <a:r>
              <a:rPr sz="1700" spc="-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if</a:t>
            </a:r>
            <a:r>
              <a:rPr sz="1700" spc="-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anomalous</a:t>
            </a:r>
            <a:r>
              <a:rPr sz="1700" spc="-7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behavior</a:t>
            </a:r>
            <a:r>
              <a:rPr sz="1700" spc="-5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is</a:t>
            </a:r>
            <a:r>
              <a:rPr sz="1700" spc="-5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detected</a:t>
            </a:r>
            <a:r>
              <a:rPr sz="1700" spc="-5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from</a:t>
            </a:r>
            <a:r>
              <a:rPr sz="1700" spc="-5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connected</a:t>
            </a:r>
            <a:r>
              <a:rPr sz="1700" spc="-70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devices.</a:t>
            </a:r>
            <a:endParaRPr sz="1700" dirty="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Wingdings"/>
              <a:buChar char=""/>
            </a:pPr>
            <a:endParaRPr sz="1700" dirty="0">
              <a:latin typeface="Segoe UI"/>
              <a:cs typeface="Segoe UI"/>
            </a:endParaRPr>
          </a:p>
          <a:p>
            <a:pPr marL="1040765" lvl="1" indent="-342900">
              <a:lnSpc>
                <a:spcPct val="100000"/>
              </a:lnSpc>
              <a:buFont typeface="Wingdings"/>
              <a:buChar char=""/>
              <a:tabLst>
                <a:tab pos="1040765" algn="l"/>
              </a:tabLst>
            </a:pPr>
            <a:r>
              <a:rPr sz="1700" spc="-90" dirty="0">
                <a:latin typeface="Segoe UI"/>
                <a:cs typeface="Segoe UI"/>
              </a:rPr>
              <a:t>Take</a:t>
            </a:r>
            <a:r>
              <a:rPr sz="1700" spc="-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a</a:t>
            </a:r>
            <a:r>
              <a:rPr sz="1700" spc="-5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holistic</a:t>
            </a:r>
            <a:r>
              <a:rPr sz="1700" spc="-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,</a:t>
            </a:r>
            <a:r>
              <a:rPr sz="1700" spc="-2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network-</a:t>
            </a:r>
            <a:r>
              <a:rPr sz="1700" spc="-7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level</a:t>
            </a:r>
            <a:r>
              <a:rPr sz="1700" spc="-25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approach</a:t>
            </a:r>
            <a:r>
              <a:rPr sz="1700" spc="-9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to</a:t>
            </a:r>
            <a:r>
              <a:rPr sz="1700" spc="-20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security,</a:t>
            </a:r>
            <a:endParaRPr sz="17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Drivers</a:t>
            </a:r>
            <a:r>
              <a:rPr spc="-70" dirty="0"/>
              <a:t> </a:t>
            </a:r>
            <a:r>
              <a:rPr dirty="0"/>
              <a:t>Behind</a:t>
            </a:r>
            <a:r>
              <a:rPr spc="-55" dirty="0"/>
              <a:t> </a:t>
            </a:r>
            <a:r>
              <a:rPr dirty="0"/>
              <a:t>New</a:t>
            </a:r>
            <a:r>
              <a:rPr spc="-15" dirty="0"/>
              <a:t> </a:t>
            </a:r>
            <a:r>
              <a:rPr dirty="0"/>
              <a:t>Network</a:t>
            </a:r>
            <a:r>
              <a:rPr spc="-21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86592" y="6427723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48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104" y="1585341"/>
            <a:ext cx="11280140" cy="4552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requirements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driving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specific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architectural </a:t>
            </a:r>
            <a:r>
              <a:rPr sz="2200" b="1" dirty="0">
                <a:latin typeface="Segoe UI"/>
                <a:cs typeface="Segoe UI"/>
              </a:rPr>
              <a:t>changes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IoT.</a:t>
            </a:r>
            <a:endParaRPr sz="2200" dirty="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295"/>
              </a:spcBef>
              <a:buFont typeface="Wingdings"/>
              <a:buChar char=""/>
              <a:tabLst>
                <a:tab pos="299085" algn="l"/>
              </a:tabLst>
            </a:pPr>
            <a:r>
              <a:rPr sz="2200" b="1" spc="-10" dirty="0">
                <a:latin typeface="Segoe UI"/>
                <a:cs typeface="Segoe UI"/>
              </a:rPr>
              <a:t>Constraint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devices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Networks</a:t>
            </a:r>
            <a:endParaRPr sz="2200" dirty="0">
              <a:latin typeface="Segoe UI"/>
              <a:cs typeface="Segoe UI"/>
            </a:endParaRPr>
          </a:p>
          <a:p>
            <a:pPr marL="1040765" lvl="1" indent="-342265" algn="just">
              <a:lnSpc>
                <a:spcPct val="100000"/>
              </a:lnSpc>
              <a:spcBef>
                <a:spcPts val="2205"/>
              </a:spcBef>
              <a:buFont typeface="Wingdings"/>
              <a:buChar char=""/>
              <a:tabLst>
                <a:tab pos="1040765" algn="l"/>
              </a:tabLst>
            </a:pPr>
            <a:r>
              <a:rPr sz="2000" dirty="0">
                <a:latin typeface="Segoe UI"/>
                <a:cs typeface="Segoe UI"/>
              </a:rPr>
              <a:t>Most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devices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designed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single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job</a:t>
            </a:r>
            <a:r>
              <a:rPr sz="2000" dirty="0">
                <a:latin typeface="Segoe UI"/>
                <a:cs typeface="Segoe UI"/>
              </a:rPr>
              <a:t>,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they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small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inexpensive.</a:t>
            </a:r>
            <a:endParaRPr sz="2000" dirty="0">
              <a:latin typeface="Segoe UI"/>
              <a:cs typeface="Segoe UI"/>
            </a:endParaRPr>
          </a:p>
          <a:p>
            <a:pPr marL="1040765" lvl="1" indent="-342265" algn="just">
              <a:lnSpc>
                <a:spcPct val="100000"/>
              </a:lnSpc>
              <a:spcBef>
                <a:spcPts val="2210"/>
              </a:spcBef>
              <a:buFont typeface="Wingdings"/>
              <a:buChar char=""/>
              <a:tabLst>
                <a:tab pos="1040765" algn="l"/>
              </a:tabLst>
            </a:pP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results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they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have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limited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,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CPU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memory.</a:t>
            </a:r>
            <a:endParaRPr sz="2000" b="1" dirty="0">
              <a:latin typeface="Segoe UI"/>
              <a:cs typeface="Segoe UI"/>
            </a:endParaRPr>
          </a:p>
          <a:p>
            <a:pPr marL="1040765" lvl="1" indent="-342265" algn="just">
              <a:lnSpc>
                <a:spcPct val="100000"/>
              </a:lnSpc>
              <a:spcBef>
                <a:spcPts val="2195"/>
              </a:spcBef>
              <a:buFont typeface="Wingdings"/>
              <a:buChar char=""/>
              <a:tabLst>
                <a:tab pos="1040765" algn="l"/>
              </a:tabLst>
            </a:pPr>
            <a:r>
              <a:rPr sz="2000" dirty="0">
                <a:latin typeface="Segoe UI"/>
                <a:cs typeface="Segoe UI"/>
              </a:rPr>
              <a:t>They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transmit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only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when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there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something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important.</a:t>
            </a:r>
            <a:endParaRPr sz="2000" dirty="0">
              <a:latin typeface="Segoe UI"/>
              <a:cs typeface="Segoe UI"/>
            </a:endParaRPr>
          </a:p>
          <a:p>
            <a:pPr marL="1041400" marR="5080" lvl="1" indent="-342900" algn="just">
              <a:lnSpc>
                <a:spcPct val="140000"/>
              </a:lnSpc>
              <a:spcBef>
                <a:spcPts val="815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b="1" dirty="0">
                <a:latin typeface="Segoe UI"/>
                <a:cs typeface="Segoe UI"/>
              </a:rPr>
              <a:t>Large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amount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small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dirty="0">
                <a:latin typeface="Segoe UI"/>
                <a:cs typeface="Segoe UI"/>
              </a:rPr>
              <a:t>,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large</a:t>
            </a:r>
            <a:r>
              <a:rPr sz="2000" spc="2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uncontrolled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environents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where</a:t>
            </a:r>
            <a:r>
              <a:rPr sz="2000" spc="22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they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deployed,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1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</a:t>
            </a:r>
            <a:r>
              <a:rPr sz="2000" spc="1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provide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tends</a:t>
            </a:r>
            <a:r>
              <a:rPr sz="2000" spc="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1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very</a:t>
            </a:r>
            <a:r>
              <a:rPr sz="2000" spc="1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lossy</a:t>
            </a:r>
            <a:r>
              <a:rPr sz="2000" spc="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11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support</a:t>
            </a:r>
            <a:r>
              <a:rPr sz="2000" spc="1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very</a:t>
            </a:r>
            <a:r>
              <a:rPr sz="2000" spc="14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low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3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rates</a:t>
            </a:r>
            <a:r>
              <a:rPr sz="2000" spc="3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where</a:t>
            </a:r>
            <a:r>
              <a:rPr sz="2000" spc="3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</a:t>
            </a:r>
            <a:r>
              <a:rPr sz="2000" spc="3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3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IT</a:t>
            </a:r>
            <a:r>
              <a:rPr sz="2000" spc="3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networks</a:t>
            </a:r>
            <a:r>
              <a:rPr sz="2000" spc="2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provides</a:t>
            </a:r>
            <a:r>
              <a:rPr sz="2000" spc="30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multi-</a:t>
            </a:r>
            <a:r>
              <a:rPr sz="2000" b="1" dirty="0">
                <a:latin typeface="Segoe UI"/>
                <a:cs typeface="Segoe UI"/>
              </a:rPr>
              <a:t>giga</a:t>
            </a:r>
            <a:r>
              <a:rPr sz="2000" b="1" spc="3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bit</a:t>
            </a:r>
            <a:r>
              <a:rPr sz="2000" b="1" spc="3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connections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speed</a:t>
            </a:r>
            <a:r>
              <a:rPr sz="2000" b="1" spc="31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and </a:t>
            </a:r>
            <a:r>
              <a:rPr sz="2000" b="1" dirty="0">
                <a:latin typeface="Segoe UI"/>
                <a:cs typeface="Segoe UI"/>
              </a:rPr>
              <a:t>endpoints</a:t>
            </a:r>
            <a:r>
              <a:rPr sz="2000" b="1" spc="-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powerful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CPUs.</a:t>
            </a:r>
            <a:endParaRPr sz="2000" b="1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32" y="1774834"/>
            <a:ext cx="10452735" cy="36474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b="1" dirty="0">
                <a:latin typeface="Calibri"/>
                <a:cs typeface="Calibri"/>
              </a:rPr>
              <a:t>1.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Collecting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Sending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Information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Sensors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temperature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sensors,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sensors,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moisture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sensors,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quality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sensors,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light</a:t>
            </a:r>
            <a:r>
              <a:rPr sz="1800" spc="-10" dirty="0">
                <a:latin typeface="Calibri"/>
                <a:cs typeface="Calibri"/>
              </a:rPr>
              <a:t> sensors.</a:t>
            </a:r>
            <a:endParaRPr sz="1800">
              <a:latin typeface="Calibri"/>
              <a:cs typeface="Calibri"/>
            </a:endParaRPr>
          </a:p>
          <a:p>
            <a:pPr marL="12700" marR="412115">
              <a:lnSpc>
                <a:spcPct val="150000"/>
              </a:lnSpc>
            </a:pP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sensors,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connection, allow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automatically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collect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 </a:t>
            </a:r>
            <a:r>
              <a:rPr sz="1800" dirty="0">
                <a:latin typeface="Calibri"/>
                <a:cs typeface="Calibri"/>
              </a:rPr>
              <a:t>which,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intelligent</a:t>
            </a:r>
            <a:r>
              <a:rPr sz="1800" spc="-10" dirty="0">
                <a:latin typeface="Calibri"/>
                <a:cs typeface="Calibri"/>
              </a:rPr>
              <a:t> decisions.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</a:pPr>
            <a:r>
              <a:rPr sz="1800" dirty="0">
                <a:latin typeface="Calibri"/>
                <a:cs typeface="Calibri"/>
              </a:rPr>
              <a:t>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farm,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automatically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soil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moisture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farmers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exactly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crops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watered.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Instead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watering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(which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expensive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over-use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irrigation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systems)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watering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little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(which can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expensive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crops),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farmer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ensure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crops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exactly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right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amount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water.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farmers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increase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crop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yield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decreasing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 expenses.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Drivers</a:t>
            </a:r>
            <a:r>
              <a:rPr spc="-70" dirty="0"/>
              <a:t> </a:t>
            </a:r>
            <a:r>
              <a:rPr dirty="0"/>
              <a:t>Behind</a:t>
            </a:r>
            <a:r>
              <a:rPr spc="-55" dirty="0"/>
              <a:t> </a:t>
            </a:r>
            <a:r>
              <a:rPr dirty="0"/>
              <a:t>New</a:t>
            </a:r>
            <a:r>
              <a:rPr spc="-15" dirty="0"/>
              <a:t> </a:t>
            </a:r>
            <a:r>
              <a:rPr dirty="0"/>
              <a:t>Network</a:t>
            </a:r>
            <a:r>
              <a:rPr spc="-21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4104" y="1617979"/>
            <a:ext cx="11265535" cy="334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requirements</a:t>
            </a:r>
            <a:r>
              <a:rPr sz="2400" b="1" spc="-9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driving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specific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architectural</a:t>
            </a:r>
            <a:r>
              <a:rPr sz="2400" b="1" spc="-9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changes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IoT.</a:t>
            </a:r>
            <a:endParaRPr sz="2400" dirty="0">
              <a:latin typeface="Segoe UI"/>
              <a:cs typeface="Segoe UI"/>
            </a:endParaRPr>
          </a:p>
          <a:p>
            <a:pPr marL="299085" indent="-286385" algn="just">
              <a:lnSpc>
                <a:spcPct val="100000"/>
              </a:lnSpc>
              <a:spcBef>
                <a:spcPts val="2595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b="1" dirty="0">
                <a:latin typeface="Segoe UI"/>
                <a:cs typeface="Segoe UI"/>
              </a:rPr>
              <a:t>Constraint</a:t>
            </a:r>
            <a:r>
              <a:rPr sz="2400" b="1" spc="-1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devices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-11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Networks</a:t>
            </a:r>
            <a:endParaRPr sz="2400" dirty="0">
              <a:latin typeface="Segoe UI"/>
              <a:cs typeface="Segoe UI"/>
            </a:endParaRPr>
          </a:p>
          <a:p>
            <a:pPr marL="1041400" lvl="1" indent="-342900" algn="just">
              <a:lnSpc>
                <a:spcPct val="100000"/>
              </a:lnSpc>
              <a:spcBef>
                <a:spcPts val="2610"/>
              </a:spcBef>
              <a:buFont typeface="Wingdings"/>
              <a:buChar char=""/>
              <a:tabLst>
                <a:tab pos="1041400" algn="l"/>
              </a:tabLst>
            </a:pPr>
            <a:r>
              <a:rPr sz="2200" dirty="0">
                <a:latin typeface="Segoe UI"/>
                <a:cs typeface="Segoe UI"/>
              </a:rPr>
              <a:t>For</a:t>
            </a:r>
            <a:r>
              <a:rPr sz="2200" spc="1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faster</a:t>
            </a:r>
            <a:r>
              <a:rPr sz="2200" spc="1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network,</a:t>
            </a:r>
            <a:r>
              <a:rPr sz="2200" spc="2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VLAN</a:t>
            </a:r>
            <a:r>
              <a:rPr sz="2200" spc="1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may</a:t>
            </a:r>
            <a:r>
              <a:rPr sz="2200" spc="2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be</a:t>
            </a:r>
            <a:r>
              <a:rPr sz="2200" spc="1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considered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but</a:t>
            </a:r>
            <a:r>
              <a:rPr sz="2200" spc="1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If</a:t>
            </a:r>
            <a:r>
              <a:rPr sz="2200" spc="1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too</a:t>
            </a:r>
            <a:r>
              <a:rPr sz="2200" spc="1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many</a:t>
            </a:r>
            <a:r>
              <a:rPr sz="2200" spc="1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devices</a:t>
            </a:r>
            <a:r>
              <a:rPr sz="2200" spc="1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are</a:t>
            </a:r>
            <a:r>
              <a:rPr sz="2200" spc="17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in</a:t>
            </a:r>
            <a:endParaRPr sz="2200" dirty="0">
              <a:latin typeface="Segoe UI"/>
              <a:cs typeface="Segoe UI"/>
            </a:endParaRPr>
          </a:p>
          <a:p>
            <a:pPr marL="1041400" algn="just">
              <a:lnSpc>
                <a:spcPct val="100000"/>
              </a:lnSpc>
              <a:spcBef>
                <a:spcPts val="1300"/>
              </a:spcBef>
            </a:pPr>
            <a:r>
              <a:rPr sz="2200" dirty="0">
                <a:latin typeface="Segoe UI"/>
                <a:cs typeface="Segoe UI"/>
              </a:rPr>
              <a:t>VLAN,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it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affects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performance.</a:t>
            </a:r>
            <a:endParaRPr sz="2200" b="1" dirty="0">
              <a:latin typeface="Segoe UI"/>
              <a:cs typeface="Segoe UI"/>
            </a:endParaRPr>
          </a:p>
          <a:p>
            <a:pPr marL="1041400" marR="5080" lvl="1" indent="-342900" algn="just">
              <a:lnSpc>
                <a:spcPct val="150000"/>
              </a:lnSpc>
              <a:spcBef>
                <a:spcPts val="705"/>
              </a:spcBef>
              <a:buFont typeface="Wingdings"/>
              <a:buChar char=""/>
              <a:tabLst>
                <a:tab pos="1041400" algn="l"/>
                <a:tab pos="1583690" algn="l"/>
                <a:tab pos="2144395" algn="l"/>
                <a:tab pos="3050540" algn="l"/>
                <a:tab pos="3729990" algn="l"/>
                <a:tab pos="4625975" algn="l"/>
                <a:tab pos="5038090" algn="l"/>
                <a:tab pos="6779895" algn="l"/>
                <a:tab pos="8593455" algn="l"/>
                <a:tab pos="9265920" algn="l"/>
                <a:tab pos="10070465" algn="l"/>
                <a:tab pos="10828020" algn="l"/>
              </a:tabLst>
            </a:pPr>
            <a:r>
              <a:rPr sz="2200" spc="-25" dirty="0">
                <a:latin typeface="Segoe UI"/>
                <a:cs typeface="Segoe UI"/>
              </a:rPr>
              <a:t>So,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IoT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needs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new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bread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of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connectivity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technologies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that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meet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both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the </a:t>
            </a:r>
            <a:r>
              <a:rPr sz="2200" b="1" dirty="0">
                <a:latin typeface="Segoe UI"/>
                <a:cs typeface="Segoe UI"/>
              </a:rPr>
              <a:t>scale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constraint</a:t>
            </a:r>
            <a:r>
              <a:rPr sz="2200" spc="-9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limitations.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Drivers</a:t>
            </a:r>
            <a:r>
              <a:rPr spc="-70" dirty="0"/>
              <a:t> </a:t>
            </a:r>
            <a:r>
              <a:rPr dirty="0"/>
              <a:t>Behind</a:t>
            </a:r>
            <a:r>
              <a:rPr spc="-55" dirty="0"/>
              <a:t> </a:t>
            </a:r>
            <a:r>
              <a:rPr dirty="0"/>
              <a:t>New</a:t>
            </a:r>
            <a:r>
              <a:rPr spc="-15" dirty="0"/>
              <a:t> </a:t>
            </a:r>
            <a:r>
              <a:rPr dirty="0"/>
              <a:t>Network</a:t>
            </a:r>
            <a:r>
              <a:rPr spc="-21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24104" y="1585341"/>
            <a:ext cx="11236325" cy="4552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085" algn="ctr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requirements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driving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specific</a:t>
            </a:r>
            <a:r>
              <a:rPr sz="2200" b="1" spc="-7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architectural </a:t>
            </a:r>
            <a:r>
              <a:rPr sz="2200" b="1" dirty="0">
                <a:latin typeface="Segoe UI"/>
                <a:cs typeface="Segoe UI"/>
              </a:rPr>
              <a:t>changes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</a:t>
            </a:r>
            <a:r>
              <a:rPr sz="2200" b="1" spc="-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IoT.</a:t>
            </a:r>
            <a:endParaRPr sz="2200" dirty="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295"/>
              </a:spcBef>
              <a:buFont typeface="Wingdings"/>
              <a:buChar char=""/>
              <a:tabLst>
                <a:tab pos="299085" algn="l"/>
              </a:tabLst>
            </a:pPr>
            <a:r>
              <a:rPr sz="2200" b="1" spc="-20" dirty="0">
                <a:latin typeface="Segoe UI"/>
                <a:cs typeface="Segoe UI"/>
              </a:rPr>
              <a:t>Data</a:t>
            </a:r>
            <a:endParaRPr sz="2200" dirty="0">
              <a:latin typeface="Segoe UI"/>
              <a:cs typeface="Segoe UI"/>
            </a:endParaRPr>
          </a:p>
          <a:p>
            <a:pPr marL="1041400" lvl="1" indent="-342900" algn="just">
              <a:lnSpc>
                <a:spcPct val="100000"/>
              </a:lnSpc>
              <a:spcBef>
                <a:spcPts val="2205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devices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generate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mountain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data.</a:t>
            </a:r>
            <a:endParaRPr sz="2000" dirty="0">
              <a:latin typeface="Segoe UI"/>
              <a:cs typeface="Segoe UI"/>
            </a:endParaRPr>
          </a:p>
          <a:p>
            <a:pPr marL="1041400" marR="17780" lvl="1" indent="-342900" algn="just">
              <a:lnSpc>
                <a:spcPct val="140000"/>
              </a:lnSpc>
              <a:spcBef>
                <a:spcPts val="815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In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60" dirty="0">
                <a:latin typeface="Segoe UI"/>
                <a:cs typeface="Segoe UI"/>
              </a:rPr>
              <a:t>IoT,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like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Gold,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they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enable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business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deliver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new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services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enhance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customer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experience,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reduce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cost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deliver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new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revenue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opportunities.</a:t>
            </a:r>
            <a:endParaRPr sz="2000" dirty="0">
              <a:latin typeface="Segoe UI"/>
              <a:cs typeface="Segoe UI"/>
            </a:endParaRPr>
          </a:p>
          <a:p>
            <a:pPr marL="1041400" marR="14604" lvl="1" indent="-342900" algn="just">
              <a:lnSpc>
                <a:spcPct val="141600"/>
              </a:lnSpc>
              <a:spcBef>
                <a:spcPts val="1595"/>
              </a:spcBef>
              <a:buFont typeface="Wingdings"/>
              <a:buChar char=""/>
              <a:tabLst>
                <a:tab pos="1041400" algn="l"/>
                <a:tab pos="2898140" algn="l"/>
              </a:tabLst>
            </a:pPr>
            <a:r>
              <a:rPr sz="2000" dirty="0">
                <a:latin typeface="Segoe UI"/>
                <a:cs typeface="Segoe UI"/>
              </a:rPr>
              <a:t>IoT</a:t>
            </a:r>
            <a:r>
              <a:rPr sz="2000" spc="40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generated</a:t>
            </a:r>
            <a:r>
              <a:rPr sz="2000" dirty="0">
                <a:latin typeface="Segoe UI"/>
                <a:cs typeface="Segoe UI"/>
              </a:rPr>
              <a:t>	data</a:t>
            </a:r>
            <a:r>
              <a:rPr sz="2000" spc="3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370" dirty="0">
                <a:latin typeface="Segoe UI"/>
                <a:cs typeface="Segoe UI"/>
              </a:rPr>
              <a:t> </a:t>
            </a:r>
            <a:r>
              <a:rPr sz="2000" dirty="0" err="1" smtClean="0">
                <a:latin typeface="Segoe UI"/>
                <a:cs typeface="Segoe UI"/>
              </a:rPr>
              <a:t>ut</a:t>
            </a:r>
            <a:r>
              <a:rPr sz="2000" spc="390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insights</a:t>
            </a:r>
            <a:r>
              <a:rPr sz="2000" spc="3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it</a:t>
            </a:r>
            <a:r>
              <a:rPr sz="2000" spc="3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provides</a:t>
            </a:r>
            <a:r>
              <a:rPr sz="2000" spc="3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through</a:t>
            </a:r>
            <a:r>
              <a:rPr sz="2000" spc="3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analytics</a:t>
            </a:r>
            <a:r>
              <a:rPr sz="2000" spc="35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will </a:t>
            </a:r>
            <a:r>
              <a:rPr sz="2000" dirty="0">
                <a:latin typeface="Segoe UI"/>
                <a:cs typeface="Segoe UI"/>
              </a:rPr>
              <a:t>provide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new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business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models</a:t>
            </a:r>
            <a:r>
              <a:rPr sz="2000" spc="-10" dirty="0" smtClean="0">
                <a:latin typeface="Segoe UI"/>
                <a:cs typeface="Segoe UI"/>
              </a:rPr>
              <a:t>.</a:t>
            </a:r>
            <a:r>
              <a:rPr lang="en-IN" sz="2000" b="1" dirty="0" smtClean="0">
                <a:latin typeface="Segoe UI"/>
                <a:cs typeface="Segoe UI"/>
              </a:rPr>
              <a:t> unstructured</a:t>
            </a:r>
            <a:r>
              <a:rPr lang="en-IN" sz="2000" spc="345" dirty="0" smtClean="0">
                <a:latin typeface="Segoe UI"/>
                <a:cs typeface="Segoe UI"/>
              </a:rPr>
              <a:t> </a:t>
            </a:r>
            <a:r>
              <a:rPr lang="en-IN" sz="2000" dirty="0" smtClean="0">
                <a:latin typeface="Segoe UI"/>
                <a:cs typeface="Segoe UI"/>
              </a:rPr>
              <a:t>b</a:t>
            </a:r>
            <a:endParaRPr sz="2000" dirty="0">
              <a:latin typeface="Segoe UI"/>
              <a:cs typeface="Segoe UI"/>
            </a:endParaRPr>
          </a:p>
          <a:p>
            <a:pPr marL="1041400" marR="5080" lvl="1" indent="-342900" algn="just">
              <a:lnSpc>
                <a:spcPct val="140000"/>
              </a:lnSpc>
              <a:spcBef>
                <a:spcPts val="815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Example:</a:t>
            </a:r>
            <a:r>
              <a:rPr sz="2000" spc="3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3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smart</a:t>
            </a:r>
            <a:r>
              <a:rPr sz="2000" spc="4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city</a:t>
            </a:r>
            <a:r>
              <a:rPr sz="2000" spc="3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</a:t>
            </a:r>
            <a:r>
              <a:rPr sz="2000" spc="3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few</a:t>
            </a:r>
            <a:r>
              <a:rPr sz="2000" spc="3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100</a:t>
            </a:r>
            <a:r>
              <a:rPr sz="2000" spc="3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thousands</a:t>
            </a:r>
            <a:r>
              <a:rPr sz="2000" spc="3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smart</a:t>
            </a:r>
            <a:r>
              <a:rPr sz="2000" spc="4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street</a:t>
            </a:r>
            <a:r>
              <a:rPr sz="2000" spc="3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lights</a:t>
            </a:r>
            <a:r>
              <a:rPr sz="2000" spc="3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,</a:t>
            </a:r>
            <a:r>
              <a:rPr sz="2000" spc="3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all</a:t>
            </a:r>
            <a:r>
              <a:rPr sz="2000" spc="3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connected </a:t>
            </a:r>
            <a:r>
              <a:rPr sz="2000" dirty="0">
                <a:latin typeface="Segoe UI"/>
                <a:cs typeface="Segoe UI"/>
              </a:rPr>
              <a:t>through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network.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Lights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spc="-45" dirty="0">
                <a:latin typeface="Segoe UI"/>
                <a:cs typeface="Segoe UI"/>
              </a:rPr>
              <a:t>ON/OFF,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replacement,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operational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expense.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r>
              <a:rPr lang="en-US" spc="-30" dirty="0"/>
              <a:t> </a:t>
            </a:r>
            <a:r>
              <a:rPr lang="en-US" dirty="0"/>
              <a:t>-</a:t>
            </a:r>
            <a:r>
              <a:rPr lang="en-US" spc="-20" dirty="0"/>
              <a:t> </a:t>
            </a:r>
            <a:r>
              <a:rPr lang="en-US" dirty="0"/>
              <a:t>1</a:t>
            </a:r>
            <a:r>
              <a:rPr lang="en-US" spc="-25" dirty="0"/>
              <a:t> </a:t>
            </a:r>
            <a:r>
              <a:rPr lang="en-US" dirty="0"/>
              <a:t>Drivers</a:t>
            </a:r>
            <a:r>
              <a:rPr lang="en-US" spc="-70" dirty="0"/>
              <a:t> </a:t>
            </a:r>
            <a:r>
              <a:rPr lang="en-US" dirty="0"/>
              <a:t>Behind</a:t>
            </a:r>
            <a:r>
              <a:rPr lang="en-US" spc="-55" dirty="0"/>
              <a:t> </a:t>
            </a:r>
            <a:r>
              <a:rPr lang="en-US" dirty="0"/>
              <a:t>New</a:t>
            </a:r>
            <a:r>
              <a:rPr lang="en-US" spc="-15" dirty="0"/>
              <a:t> </a:t>
            </a:r>
            <a:r>
              <a:rPr lang="en-US" dirty="0"/>
              <a:t>Network</a:t>
            </a:r>
            <a:r>
              <a:rPr lang="en-US" spc="-215" dirty="0"/>
              <a:t> </a:t>
            </a:r>
            <a:r>
              <a:rPr lang="en-US" spc="-10" dirty="0"/>
              <a:t>Architecture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50" y="2743200"/>
            <a:ext cx="11466830" cy="1846659"/>
          </a:xfrm>
        </p:spPr>
        <p:txBody>
          <a:bodyPr/>
          <a:lstStyle/>
          <a:p>
            <a:r>
              <a:rPr lang="en-IN" dirty="0" smtClean="0"/>
              <a:t>Legacy Device Support</a:t>
            </a:r>
          </a:p>
          <a:p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0" dirty="0" smtClean="0"/>
              <a:t>As IOT networks are deployed, they need to support the </a:t>
            </a:r>
            <a:r>
              <a:rPr lang="en-IN" dirty="0" smtClean="0"/>
              <a:t>older devices </a:t>
            </a:r>
            <a:r>
              <a:rPr lang="en-IN" b="0" dirty="0" smtClean="0"/>
              <a:t>already present on the network, as well as devices with new capabilities.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4100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24104" y="1414077"/>
            <a:ext cx="11012170" cy="1437573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foundational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concept</a:t>
            </a:r>
            <a:r>
              <a:rPr sz="2200" spc="-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all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these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architecture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supporting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data,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process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spc="-25" dirty="0" smtClean="0">
                <a:latin typeface="Segoe UI"/>
                <a:cs typeface="Segoe UI"/>
              </a:rPr>
              <a:t>and</a:t>
            </a:r>
            <a:r>
              <a:rPr lang="en-IN" sz="2200" dirty="0">
                <a:latin typeface="Segoe UI"/>
                <a:cs typeface="Segoe UI"/>
              </a:rPr>
              <a:t> </a:t>
            </a:r>
            <a:r>
              <a:rPr sz="2200" dirty="0" smtClean="0">
                <a:latin typeface="Segoe UI"/>
                <a:cs typeface="Segoe UI"/>
              </a:rPr>
              <a:t>the</a:t>
            </a:r>
            <a:r>
              <a:rPr sz="2200" spc="-80" dirty="0" smtClean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functions</a:t>
            </a:r>
            <a:r>
              <a:rPr sz="2200" spc="-11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that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end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point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devices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perform.</a:t>
            </a:r>
            <a:endParaRPr sz="220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355"/>
              </a:spcBef>
              <a:buFont typeface="Wingdings"/>
              <a:buChar char=""/>
              <a:tabLst>
                <a:tab pos="298450" algn="l"/>
              </a:tabLst>
            </a:pP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OneM2M</a:t>
            </a:r>
            <a:r>
              <a:rPr sz="2200" spc="-10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IoT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standardized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Architecture: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0208" y="3035815"/>
            <a:ext cx="2408555" cy="81851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354965" algn="l"/>
                <a:tab pos="918844" algn="l"/>
              </a:tabLst>
            </a:pPr>
            <a:r>
              <a:rPr sz="2000" spc="-25" dirty="0">
                <a:latin typeface="Segoe UI"/>
                <a:cs typeface="Segoe UI"/>
              </a:rPr>
              <a:t>To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standardize</a:t>
            </a:r>
            <a:endParaRPr sz="2000" dirty="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Segoe UI"/>
                <a:cs typeface="Segoe UI"/>
              </a:rPr>
              <a:t>communications,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0257" y="3035815"/>
            <a:ext cx="8015605" cy="81851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684530" algn="l"/>
                <a:tab pos="1798320" algn="l"/>
                <a:tab pos="3077210" algn="l"/>
                <a:tab pos="3894454" algn="l"/>
                <a:tab pos="4424680" algn="l"/>
                <a:tab pos="7181850" algn="l"/>
              </a:tabLst>
            </a:pPr>
            <a:r>
              <a:rPr sz="2000" spc="-25" dirty="0">
                <a:latin typeface="Segoe UI"/>
                <a:cs typeface="Segoe UI"/>
              </a:rPr>
              <a:t>the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rapidly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growing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field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machine-</a:t>
            </a:r>
            <a:r>
              <a:rPr sz="2000" spc="-20" dirty="0">
                <a:latin typeface="Segoe UI"/>
                <a:cs typeface="Segoe UI"/>
              </a:rPr>
              <a:t>to-</a:t>
            </a:r>
            <a:r>
              <a:rPr sz="2000" spc="-10" dirty="0">
                <a:latin typeface="Segoe UI"/>
                <a:cs typeface="Segoe UI"/>
              </a:rPr>
              <a:t>machine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(M2M)</a:t>
            </a:r>
            <a:endParaRPr sz="2000" dirty="0">
              <a:latin typeface="Segoe UI"/>
              <a:cs typeface="Segoe UI"/>
            </a:endParaRPr>
          </a:p>
          <a:p>
            <a:pPr marL="52069">
              <a:lnSpc>
                <a:spcPct val="100000"/>
              </a:lnSpc>
              <a:spcBef>
                <a:spcPts val="725"/>
              </a:spcBef>
              <a:tabLst>
                <a:tab pos="664845" algn="l"/>
                <a:tab pos="2018030" algn="l"/>
                <a:tab pos="4691380" algn="l"/>
                <a:tab pos="6075680" algn="l"/>
                <a:tab pos="7302500" algn="l"/>
              </a:tabLst>
            </a:pPr>
            <a:r>
              <a:rPr sz="2000" spc="-25" dirty="0">
                <a:latin typeface="Segoe UI"/>
                <a:cs typeface="Segoe UI"/>
              </a:rPr>
              <a:t>the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European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Telecommunications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standards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Institute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(ETSI)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208" y="3959733"/>
            <a:ext cx="10543540" cy="217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egoe UI"/>
                <a:cs typeface="Segoe UI"/>
              </a:rPr>
              <a:t>created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M2M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spc="-50" dirty="0">
                <a:latin typeface="Segoe UI"/>
                <a:cs typeface="Segoe UI"/>
              </a:rPr>
              <a:t>Technical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Committee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2008.</a:t>
            </a:r>
            <a:endParaRPr sz="2000" dirty="0">
              <a:latin typeface="Segoe UI"/>
              <a:cs typeface="Segoe UI"/>
            </a:endParaRPr>
          </a:p>
          <a:p>
            <a:pPr marL="354965" marR="5080" indent="-342900" algn="just">
              <a:lnSpc>
                <a:spcPct val="129000"/>
              </a:lnSpc>
              <a:spcBef>
                <a:spcPts val="121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goal</a:t>
            </a:r>
            <a:r>
              <a:rPr sz="2000" b="1" spc="3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committee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was</a:t>
            </a:r>
            <a:r>
              <a:rPr sz="2000" spc="3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2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create</a:t>
            </a:r>
            <a:r>
              <a:rPr sz="2000" spc="3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3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common</a:t>
            </a:r>
            <a:r>
              <a:rPr sz="2000" spc="3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architecture</a:t>
            </a:r>
            <a:r>
              <a:rPr sz="2000" spc="2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2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would</a:t>
            </a:r>
            <a:r>
              <a:rPr sz="2000" spc="32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help </a:t>
            </a:r>
            <a:r>
              <a:rPr sz="2000" dirty="0">
                <a:latin typeface="Segoe UI"/>
                <a:cs typeface="Segoe UI"/>
              </a:rPr>
              <a:t>accelerate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adoption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M2M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application</a:t>
            </a:r>
            <a:r>
              <a:rPr sz="2000" b="1" spc="-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extended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IoT.</a:t>
            </a:r>
            <a:endParaRPr sz="2000" b="1" dirty="0">
              <a:latin typeface="Segoe UI"/>
              <a:cs typeface="Segoe UI"/>
            </a:endParaRPr>
          </a:p>
          <a:p>
            <a:pPr marL="354965" marR="22225" indent="-342900" algn="just">
              <a:lnSpc>
                <a:spcPct val="130000"/>
              </a:lnSpc>
              <a:spcBef>
                <a:spcPts val="880"/>
              </a:spcBef>
              <a:buFont typeface="Wingdings"/>
              <a:buChar char=""/>
              <a:tabLst>
                <a:tab pos="354965" algn="l"/>
                <a:tab pos="4031615" algn="l"/>
              </a:tabLst>
            </a:pPr>
            <a:r>
              <a:rPr sz="2000" spc="-25" dirty="0">
                <a:latin typeface="Segoe UI"/>
                <a:cs typeface="Segoe UI"/>
              </a:rPr>
              <a:t>Similar,</a:t>
            </a:r>
            <a:r>
              <a:rPr sz="2000" spc="1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1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2012</a:t>
            </a:r>
            <a:r>
              <a:rPr sz="2000" spc="1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ETSI</a:t>
            </a:r>
            <a:r>
              <a:rPr sz="2000" spc="20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1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13</a:t>
            </a:r>
            <a:r>
              <a:rPr sz="2000" spc="1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other</a:t>
            </a:r>
            <a:r>
              <a:rPr sz="2000" spc="1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funding</a:t>
            </a:r>
            <a:r>
              <a:rPr sz="2000" spc="1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members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launched</a:t>
            </a:r>
            <a:r>
              <a:rPr sz="2000" spc="1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oneM2M</a:t>
            </a:r>
            <a:r>
              <a:rPr sz="2000" spc="1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</a:t>
            </a:r>
            <a:r>
              <a:rPr sz="2000" spc="1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19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global initiative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promote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spc="-10" dirty="0" smtClean="0">
                <a:latin typeface="Segoe UI"/>
                <a:cs typeface="Segoe UI"/>
              </a:rPr>
              <a:t>efficient</a:t>
            </a:r>
            <a:r>
              <a:rPr lang="en-IN" sz="2000" dirty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M2M</a:t>
            </a:r>
            <a:r>
              <a:rPr sz="2000" spc="-75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communication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system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50" dirty="0">
                <a:latin typeface="Segoe UI"/>
                <a:cs typeface="Segoe UI"/>
              </a:rPr>
              <a:t>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567928"/>
            <a:ext cx="11276965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OneM2M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standardized</a:t>
            </a:r>
            <a:r>
              <a:rPr sz="2400" b="1" spc="-12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  <a:p>
            <a:pPr marL="1040130" marR="5080" lvl="1" indent="-341630" algn="just">
              <a:lnSpc>
                <a:spcPct val="140000"/>
              </a:lnSpc>
              <a:spcBef>
                <a:spcPts val="775"/>
              </a:spcBef>
              <a:buFont typeface="Wingdings"/>
              <a:buChar char=""/>
              <a:tabLst>
                <a:tab pos="1041400" algn="l"/>
              </a:tabLst>
            </a:pPr>
            <a:r>
              <a:rPr sz="2200" dirty="0">
                <a:latin typeface="Segoe UI"/>
                <a:cs typeface="Segoe UI"/>
              </a:rPr>
              <a:t>The</a:t>
            </a:r>
            <a:r>
              <a:rPr sz="2200" spc="43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goal</a:t>
            </a:r>
            <a:r>
              <a:rPr sz="2200" spc="4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4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one</a:t>
            </a:r>
            <a:r>
              <a:rPr sz="2200" spc="4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M2M</a:t>
            </a:r>
            <a:r>
              <a:rPr sz="2200" spc="4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4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4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create</a:t>
            </a:r>
            <a:r>
              <a:rPr sz="2200" spc="4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</a:t>
            </a:r>
            <a:r>
              <a:rPr sz="2200" spc="4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common</a:t>
            </a:r>
            <a:r>
              <a:rPr sz="2200" spc="4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services</a:t>
            </a:r>
            <a:r>
              <a:rPr sz="2200" spc="4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layer</a:t>
            </a:r>
            <a:r>
              <a:rPr sz="2200" spc="4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which</a:t>
            </a:r>
            <a:r>
              <a:rPr sz="2200" spc="4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can</a:t>
            </a:r>
            <a:r>
              <a:rPr sz="2200" spc="434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be 	</a:t>
            </a:r>
            <a:r>
              <a:rPr sz="2200" dirty="0">
                <a:latin typeface="Segoe UI"/>
                <a:cs typeface="Segoe UI"/>
              </a:rPr>
              <a:t>readily</a:t>
            </a:r>
            <a:r>
              <a:rPr sz="2200" spc="28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embedded</a:t>
            </a:r>
            <a:r>
              <a:rPr sz="2200" spc="28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in</a:t>
            </a:r>
            <a:r>
              <a:rPr sz="2200" spc="28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29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field</a:t>
            </a:r>
            <a:r>
              <a:rPr sz="2200" spc="29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devices</a:t>
            </a:r>
            <a:r>
              <a:rPr sz="2200" spc="28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29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allow</a:t>
            </a:r>
            <a:r>
              <a:rPr sz="2200" spc="29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communication</a:t>
            </a:r>
            <a:r>
              <a:rPr sz="2200" spc="290" dirty="0">
                <a:latin typeface="Segoe UI"/>
                <a:cs typeface="Segoe UI"/>
              </a:rPr>
              <a:t>  </a:t>
            </a:r>
            <a:r>
              <a:rPr sz="2200" spc="-20" dirty="0">
                <a:latin typeface="Segoe UI"/>
                <a:cs typeface="Segoe UI"/>
              </a:rPr>
              <a:t>with 	</a:t>
            </a:r>
            <a:r>
              <a:rPr sz="2200" spc="-10" dirty="0">
                <a:latin typeface="Segoe UI"/>
                <a:cs typeface="Segoe UI"/>
              </a:rPr>
              <a:t>application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servers.</a:t>
            </a:r>
            <a:endParaRPr sz="2200" dirty="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730"/>
              </a:spcBef>
              <a:buFont typeface="Wingdings"/>
              <a:buChar char=""/>
              <a:tabLst>
                <a:tab pos="1041400" algn="l"/>
                <a:tab pos="2582545" algn="l"/>
                <a:tab pos="4150360" algn="l"/>
                <a:tab pos="5263515" algn="l"/>
                <a:tab pos="5739130" algn="l"/>
                <a:tab pos="6299835" algn="l"/>
                <a:tab pos="7546975" algn="l"/>
                <a:tab pos="9273540" algn="l"/>
                <a:tab pos="9901555" algn="l"/>
              </a:tabLst>
            </a:pPr>
            <a:r>
              <a:rPr sz="2200" spc="-10" dirty="0">
                <a:latin typeface="Segoe UI"/>
                <a:cs typeface="Segoe UI"/>
              </a:rPr>
              <a:t>OneM2M‘s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framework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focuses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on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b="1" spc="-25" dirty="0">
                <a:latin typeface="Segoe UI"/>
                <a:cs typeface="Segoe UI"/>
              </a:rPr>
              <a:t>IoT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services,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applications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5" dirty="0">
                <a:latin typeface="Segoe UI"/>
                <a:cs typeface="Segoe UI"/>
              </a:rPr>
              <a:t>and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platforms</a:t>
            </a:r>
            <a:r>
              <a:rPr sz="2200" spc="-10" dirty="0">
                <a:latin typeface="Segoe UI"/>
                <a:cs typeface="Segoe UI"/>
              </a:rPr>
              <a:t>.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0208" y="4091020"/>
            <a:ext cx="9015095" cy="205549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155"/>
              </a:spcBef>
              <a:tabLst>
                <a:tab pos="1396365" algn="l"/>
                <a:tab pos="2635250" algn="l"/>
                <a:tab pos="3677920" algn="l"/>
                <a:tab pos="5163820" algn="l"/>
                <a:tab pos="7115175" algn="l"/>
                <a:tab pos="8155940" algn="l"/>
              </a:tabLst>
            </a:pPr>
            <a:r>
              <a:rPr sz="2200" spc="-10" dirty="0">
                <a:latin typeface="Segoe UI"/>
                <a:cs typeface="Segoe UI"/>
              </a:rPr>
              <a:t>These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include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smart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metering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applications,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smart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grid,</a:t>
            </a:r>
            <a:endParaRPr sz="2200" dirty="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055"/>
              </a:spcBef>
            </a:pPr>
            <a:r>
              <a:rPr sz="2200" dirty="0">
                <a:latin typeface="Segoe UI"/>
                <a:cs typeface="Segoe UI"/>
              </a:rPr>
              <a:t>automation,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spc="-15" dirty="0" smtClean="0">
                <a:latin typeface="Segoe UI"/>
                <a:cs typeface="Segoe UI"/>
              </a:rPr>
              <a:t>e-</a:t>
            </a:r>
            <a:r>
              <a:rPr sz="2200" dirty="0" smtClean="0">
                <a:latin typeface="Segoe UI"/>
                <a:cs typeface="Segoe UI"/>
              </a:rPr>
              <a:t>health</a:t>
            </a:r>
            <a:r>
              <a:rPr sz="2200" spc="-90" dirty="0" smtClean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10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connected</a:t>
            </a:r>
            <a:r>
              <a:rPr sz="2200" spc="-1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vehicles.</a:t>
            </a:r>
            <a:endParaRPr sz="2200" dirty="0">
              <a:latin typeface="Segoe UI"/>
              <a:cs typeface="Segoe UI"/>
            </a:endParaRPr>
          </a:p>
          <a:p>
            <a:pPr marL="354965" marR="5080" indent="-342900">
              <a:lnSpc>
                <a:spcPct val="14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  <a:tab pos="1958975" algn="l"/>
                <a:tab pos="3148965" algn="l"/>
                <a:tab pos="6451600" algn="l"/>
              </a:tabLst>
            </a:pPr>
            <a:r>
              <a:rPr sz="2200" dirty="0">
                <a:latin typeface="Segoe UI"/>
                <a:cs typeface="Segoe UI"/>
              </a:rPr>
              <a:t>One</a:t>
            </a:r>
            <a:r>
              <a:rPr sz="2200" spc="3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335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the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greatest</a:t>
            </a:r>
            <a:r>
              <a:rPr sz="2200" dirty="0">
                <a:latin typeface="Segoe UI"/>
                <a:cs typeface="Segoe UI"/>
              </a:rPr>
              <a:t>	challenges</a:t>
            </a:r>
            <a:r>
              <a:rPr sz="2200" spc="3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</a:t>
            </a:r>
            <a:r>
              <a:rPr sz="2200" spc="300" dirty="0">
                <a:latin typeface="Segoe UI"/>
                <a:cs typeface="Segoe UI"/>
              </a:rPr>
              <a:t> </a:t>
            </a:r>
            <a:r>
              <a:rPr sz="2200" spc="-10" dirty="0" smtClean="0">
                <a:latin typeface="Segoe UI"/>
                <a:cs typeface="Segoe UI"/>
              </a:rPr>
              <a:t>designing</a:t>
            </a:r>
            <a:r>
              <a:rPr lang="en-IN" sz="2200" dirty="0">
                <a:latin typeface="Segoe UI"/>
                <a:cs typeface="Segoe UI"/>
              </a:rPr>
              <a:t> </a:t>
            </a:r>
            <a:r>
              <a:rPr sz="2200" dirty="0" smtClean="0">
                <a:latin typeface="Segoe UI"/>
                <a:cs typeface="Segoe UI"/>
              </a:rPr>
              <a:t>an</a:t>
            </a:r>
            <a:r>
              <a:rPr sz="2200" spc="310" dirty="0" smtClean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IoT</a:t>
            </a:r>
            <a:r>
              <a:rPr sz="2200" spc="3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architecture </a:t>
            </a:r>
            <a:r>
              <a:rPr sz="2200" dirty="0">
                <a:latin typeface="Segoe UI"/>
                <a:cs typeface="Segoe UI"/>
              </a:rPr>
              <a:t>with</a:t>
            </a:r>
            <a:r>
              <a:rPr sz="2200" spc="-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9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heterogeneity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devices,</a:t>
            </a:r>
            <a:r>
              <a:rPr sz="2200" b="1" spc="-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software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access</a:t>
            </a:r>
            <a:r>
              <a:rPr sz="2200" b="1" spc="-10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methods.</a:t>
            </a:r>
            <a:endParaRPr sz="2200" b="1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65385" y="4221305"/>
            <a:ext cx="15386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65" algn="l"/>
              </a:tabLst>
            </a:pPr>
            <a:r>
              <a:rPr sz="2200" spc="-10" dirty="0">
                <a:latin typeface="Segoe UI"/>
                <a:cs typeface="Segoe UI"/>
              </a:rPr>
              <a:t>smart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city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68673" y="5290419"/>
            <a:ext cx="1310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Segoe UI"/>
                <a:cs typeface="Segoe UI"/>
              </a:rPr>
              <a:t>is</a:t>
            </a:r>
            <a:r>
              <a:rPr sz="2200" spc="3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dealing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60" y="1522857"/>
            <a:ext cx="6660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OneM2M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standardized</a:t>
            </a:r>
            <a:r>
              <a:rPr sz="2400" b="1" spc="-10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2143352"/>
            <a:ext cx="7797165" cy="40556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50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dirty="0"/>
              <a:t>1</a:t>
            </a:r>
            <a:r>
              <a:rPr spc="-45" dirty="0"/>
              <a:t> </a:t>
            </a:r>
            <a:r>
              <a:rPr spc="-20" dirty="0"/>
              <a:t>COMPARING</a:t>
            </a:r>
            <a:r>
              <a:rPr spc="-105" dirty="0"/>
              <a:t> </a:t>
            </a:r>
            <a:r>
              <a:rPr dirty="0"/>
              <a:t>IoT</a:t>
            </a:r>
            <a:r>
              <a:rPr spc="-15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522857"/>
            <a:ext cx="6832600" cy="157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OneM2M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standardized</a:t>
            </a:r>
            <a:r>
              <a:rPr sz="2400" b="1" spc="-12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100"/>
              </a:spcBef>
              <a:buFont typeface="Wingdings"/>
              <a:buChar char=""/>
              <a:tabLst>
                <a:tab pos="298450" algn="l"/>
                <a:tab pos="969644" algn="l"/>
                <a:tab pos="2454275" algn="l"/>
                <a:tab pos="3060700" algn="l"/>
                <a:tab pos="5053330" algn="l"/>
              </a:tabLst>
            </a:pPr>
            <a:r>
              <a:rPr sz="2400" b="1" spc="-25" dirty="0">
                <a:latin typeface="Segoe UI"/>
                <a:cs typeface="Segoe UI"/>
              </a:rPr>
              <a:t>The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OneM2M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IoT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standardized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Architecture</a:t>
            </a:r>
            <a:endParaRPr sz="2400" dirty="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Segoe UI"/>
                <a:cs typeface="Segoe UI"/>
              </a:rPr>
              <a:t>major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domains: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60" y="3468116"/>
            <a:ext cx="3140075" cy="178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b="1" dirty="0">
                <a:latin typeface="Segoe UI"/>
                <a:cs typeface="Segoe UI"/>
              </a:rPr>
              <a:t>1.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Application</a:t>
            </a:r>
            <a:r>
              <a:rPr sz="2400" b="1" spc="-10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Layer</a:t>
            </a:r>
            <a:endParaRPr sz="24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6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b="1" dirty="0">
                <a:latin typeface="Segoe UI"/>
                <a:cs typeface="Segoe UI"/>
              </a:rPr>
              <a:t>2. Service</a:t>
            </a:r>
            <a:r>
              <a:rPr sz="2400" b="1" spc="5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Layer</a:t>
            </a:r>
            <a:endParaRPr sz="24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61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b="1" dirty="0">
                <a:latin typeface="Segoe UI"/>
                <a:cs typeface="Segoe UI"/>
              </a:rPr>
              <a:t>3.</a:t>
            </a:r>
            <a:r>
              <a:rPr sz="2400" b="1" spc="-1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Network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Layer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0" y="2113724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2210" algn="l"/>
                <a:tab pos="1777364" algn="l"/>
                <a:tab pos="3266440" algn="l"/>
                <a:tab pos="3982720" algn="l"/>
              </a:tabLst>
            </a:pPr>
            <a:r>
              <a:rPr sz="2400" b="1" spc="-10" dirty="0">
                <a:latin typeface="Segoe UI"/>
                <a:cs typeface="Segoe UI"/>
              </a:rPr>
              <a:t>divides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IoT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functions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0" dirty="0">
                <a:latin typeface="Segoe UI"/>
                <a:cs typeface="Segoe UI"/>
              </a:rPr>
              <a:t>into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50" dirty="0">
                <a:latin typeface="Segoe UI"/>
                <a:cs typeface="Segoe UI"/>
              </a:rPr>
              <a:t>3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676018"/>
            <a:ext cx="10799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Promotes interoperability through IT-friendly API’s &amp; support wide range of IOT technologies . 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11281410" cy="514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OneM2M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IoT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standardized</a:t>
            </a:r>
            <a:r>
              <a:rPr sz="2400" spc="-1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  <a:p>
            <a:pPr marL="298450" indent="-285750" algn="just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dirty="0">
                <a:latin typeface="Segoe UI"/>
                <a:cs typeface="Segoe UI"/>
              </a:rPr>
              <a:t>1.</a:t>
            </a:r>
            <a:r>
              <a:rPr sz="2400" spc="-6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Application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Layer</a:t>
            </a:r>
            <a:endParaRPr sz="2400" dirty="0">
              <a:latin typeface="Segoe UI"/>
              <a:cs typeface="Segoe UI"/>
            </a:endParaRPr>
          </a:p>
          <a:p>
            <a:pPr marL="1040130" marR="8890" lvl="1" indent="-342265" algn="just">
              <a:lnSpc>
                <a:spcPct val="140000"/>
              </a:lnSpc>
              <a:spcBef>
                <a:spcPts val="780"/>
              </a:spcBef>
              <a:buFont typeface="Wingdings"/>
              <a:buChar char=""/>
              <a:tabLst>
                <a:tab pos="1041400" algn="l"/>
              </a:tabLst>
            </a:pPr>
            <a:r>
              <a:rPr sz="2200" dirty="0">
                <a:latin typeface="Segoe UI"/>
                <a:cs typeface="Segoe UI"/>
              </a:rPr>
              <a:t>oneM2M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architecture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gives</a:t>
            </a:r>
            <a:r>
              <a:rPr sz="2200" spc="25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more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attention</a:t>
            </a:r>
            <a:r>
              <a:rPr sz="2200" spc="25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connectivity</a:t>
            </a:r>
            <a:r>
              <a:rPr sz="2200" b="1" spc="2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between</a:t>
            </a:r>
            <a:r>
              <a:rPr sz="2200" b="1" spc="26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devices 	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their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applications.</a:t>
            </a:r>
            <a:endParaRPr sz="2200" b="1" dirty="0">
              <a:latin typeface="Segoe UI"/>
              <a:cs typeface="Segoe UI"/>
            </a:endParaRPr>
          </a:p>
          <a:p>
            <a:pPr marL="1040130" marR="5080" lvl="1" indent="-342265" algn="just">
              <a:lnSpc>
                <a:spcPct val="140000"/>
              </a:lnSpc>
              <a:spcBef>
                <a:spcPts val="1200"/>
              </a:spcBef>
              <a:buFont typeface="Wingdings"/>
              <a:buChar char=""/>
              <a:tabLst>
                <a:tab pos="1041400" algn="l"/>
              </a:tabLst>
            </a:pPr>
            <a:r>
              <a:rPr sz="2200" dirty="0">
                <a:latin typeface="Segoe UI"/>
                <a:cs typeface="Segoe UI"/>
              </a:rPr>
              <a:t>This</a:t>
            </a:r>
            <a:r>
              <a:rPr sz="2200" spc="254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domain</a:t>
            </a:r>
            <a:r>
              <a:rPr sz="2200" spc="254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includes</a:t>
            </a:r>
            <a:r>
              <a:rPr sz="2200" spc="25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260" dirty="0">
                <a:latin typeface="Segoe UI"/>
                <a:cs typeface="Segoe UI"/>
              </a:rPr>
              <a:t>  </a:t>
            </a:r>
            <a:r>
              <a:rPr sz="2200" b="1" spc="-25" dirty="0">
                <a:latin typeface="Segoe UI"/>
                <a:cs typeface="Segoe UI"/>
              </a:rPr>
              <a:t>application-</a:t>
            </a:r>
            <a:r>
              <a:rPr sz="2200" b="1" dirty="0">
                <a:latin typeface="Segoe UI"/>
                <a:cs typeface="Segoe UI"/>
              </a:rPr>
              <a:t>layer</a:t>
            </a:r>
            <a:r>
              <a:rPr sz="2200" b="1" spc="265" dirty="0">
                <a:latin typeface="Segoe UI"/>
                <a:cs typeface="Segoe UI"/>
              </a:rPr>
              <a:t>  </a:t>
            </a:r>
            <a:r>
              <a:rPr sz="2200" b="1" dirty="0">
                <a:latin typeface="Segoe UI"/>
                <a:cs typeface="Segoe UI"/>
              </a:rPr>
              <a:t>protocols</a:t>
            </a:r>
            <a:r>
              <a:rPr sz="2200" b="1" spc="254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26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attempts</a:t>
            </a:r>
            <a:r>
              <a:rPr sz="2200" spc="260" dirty="0">
                <a:latin typeface="Segoe UI"/>
                <a:cs typeface="Segoe UI"/>
              </a:rPr>
              <a:t>  </a:t>
            </a:r>
            <a:r>
              <a:rPr sz="2200" spc="-25" dirty="0">
                <a:latin typeface="Segoe UI"/>
                <a:cs typeface="Segoe UI"/>
              </a:rPr>
              <a:t>to 	</a:t>
            </a:r>
            <a:r>
              <a:rPr sz="2200" dirty="0">
                <a:latin typeface="Segoe UI"/>
                <a:cs typeface="Segoe UI"/>
              </a:rPr>
              <a:t>standardize</a:t>
            </a:r>
            <a:r>
              <a:rPr sz="2200" spc="28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northbound</a:t>
            </a:r>
            <a:r>
              <a:rPr sz="2200" spc="28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API</a:t>
            </a:r>
            <a:r>
              <a:rPr sz="2200" spc="28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definitions</a:t>
            </a:r>
            <a:r>
              <a:rPr sz="2200" spc="28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for</a:t>
            </a:r>
            <a:r>
              <a:rPr sz="2200" spc="28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interactions</a:t>
            </a:r>
            <a:r>
              <a:rPr sz="2200" spc="27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with</a:t>
            </a:r>
            <a:r>
              <a:rPr sz="2200" spc="290" dirty="0">
                <a:latin typeface="Segoe UI"/>
                <a:cs typeface="Segoe UI"/>
              </a:rPr>
              <a:t>  </a:t>
            </a:r>
            <a:r>
              <a:rPr sz="2200" spc="-10" dirty="0">
                <a:latin typeface="Segoe UI"/>
                <a:cs typeface="Segoe UI"/>
              </a:rPr>
              <a:t>Business 	</a:t>
            </a:r>
            <a:r>
              <a:rPr sz="2200" dirty="0">
                <a:latin typeface="Segoe UI"/>
                <a:cs typeface="Segoe UI"/>
              </a:rPr>
              <a:t>intelligent</a:t>
            </a:r>
            <a:r>
              <a:rPr sz="2200" spc="-10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(BI)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systems.</a:t>
            </a:r>
            <a:endParaRPr sz="2200" dirty="0">
              <a:latin typeface="Segoe UI"/>
              <a:cs typeface="Segoe UI"/>
            </a:endParaRPr>
          </a:p>
          <a:p>
            <a:pPr marL="1040130" marR="21590" lvl="1" indent="-342265" algn="just">
              <a:lnSpc>
                <a:spcPct val="141800"/>
              </a:lnSpc>
              <a:spcBef>
                <a:spcPts val="1620"/>
              </a:spcBef>
              <a:buFont typeface="Wingdings"/>
              <a:buChar char=""/>
              <a:tabLst>
                <a:tab pos="1041400" algn="l"/>
              </a:tabLst>
            </a:pPr>
            <a:r>
              <a:rPr sz="2200" dirty="0">
                <a:latin typeface="Segoe UI"/>
                <a:cs typeface="Segoe UI"/>
              </a:rPr>
              <a:t>Application</a:t>
            </a:r>
            <a:r>
              <a:rPr sz="2200" spc="1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tend</a:t>
            </a:r>
            <a:r>
              <a:rPr sz="2200" spc="5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5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be</a:t>
            </a:r>
            <a:r>
              <a:rPr sz="2200" spc="509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industry</a:t>
            </a:r>
            <a:r>
              <a:rPr sz="2200" spc="509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specific</a:t>
            </a:r>
            <a:r>
              <a:rPr sz="2200" spc="50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509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have</a:t>
            </a:r>
            <a:r>
              <a:rPr sz="2200" spc="-2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their</a:t>
            </a:r>
            <a:r>
              <a:rPr sz="2200" spc="-3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own</a:t>
            </a:r>
            <a:r>
              <a:rPr sz="2200" spc="48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sets</a:t>
            </a:r>
            <a:r>
              <a:rPr sz="2200" spc="50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-30" dirty="0">
                <a:latin typeface="Segoe UI"/>
                <a:cs typeface="Segoe UI"/>
              </a:rPr>
              <a:t>  </a:t>
            </a:r>
            <a:r>
              <a:rPr sz="2200" spc="-20" dirty="0">
                <a:latin typeface="Segoe UI"/>
                <a:cs typeface="Segoe UI"/>
              </a:rPr>
              <a:t>data 	</a:t>
            </a:r>
            <a:r>
              <a:rPr sz="2200" dirty="0">
                <a:latin typeface="Segoe UI"/>
                <a:cs typeface="Segoe UI"/>
              </a:rPr>
              <a:t>models,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thus</a:t>
            </a:r>
            <a:r>
              <a:rPr sz="2200" spc="-2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they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are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shown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as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vertical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entity</a:t>
            </a:r>
            <a:endParaRPr sz="2200" dirty="0">
              <a:latin typeface="Segoe UI"/>
              <a:cs typeface="Segoe UI"/>
            </a:endParaRPr>
          </a:p>
          <a:p>
            <a:pPr marL="4965065">
              <a:lnSpc>
                <a:spcPct val="100000"/>
              </a:lnSpc>
              <a:spcBef>
                <a:spcPts val="1110"/>
              </a:spcBef>
              <a:tabLst>
                <a:tab pos="10854055" algn="l"/>
              </a:tabLst>
            </a:pPr>
            <a:r>
              <a:rPr sz="1200" dirty="0">
                <a:solidFill>
                  <a:srgbClr val="878787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56</a:t>
            </a:r>
            <a:endParaRPr sz="1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490217"/>
            <a:ext cx="11249660" cy="5164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OneM2M</a:t>
            </a:r>
            <a:r>
              <a:rPr sz="2200" b="1" spc="-1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IoT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standardized</a:t>
            </a:r>
            <a:r>
              <a:rPr sz="2200" b="1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Architecture:</a:t>
            </a:r>
            <a:endParaRPr sz="220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295"/>
              </a:spcBef>
              <a:buFont typeface="Wingdings"/>
              <a:buChar char=""/>
              <a:tabLst>
                <a:tab pos="298450" algn="l"/>
              </a:tabLst>
            </a:pPr>
            <a:r>
              <a:rPr sz="2200" dirty="0">
                <a:latin typeface="Segoe UI"/>
                <a:cs typeface="Segoe UI"/>
              </a:rPr>
              <a:t>2</a:t>
            </a:r>
            <a:r>
              <a:rPr sz="2200" b="1" dirty="0">
                <a:latin typeface="Segoe UI"/>
                <a:cs typeface="Segoe UI"/>
              </a:rPr>
              <a:t>.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Service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Layer</a:t>
            </a:r>
            <a:endParaRPr sz="2200" dirty="0">
              <a:latin typeface="Segoe UI"/>
              <a:cs typeface="Segoe UI"/>
            </a:endParaRPr>
          </a:p>
          <a:p>
            <a:pPr marL="1041400" lvl="1" indent="-342900">
              <a:spcBef>
                <a:spcPts val="2205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Shown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horizontal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framework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across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vertical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industry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applications.</a:t>
            </a:r>
            <a:endParaRPr sz="2000" dirty="0">
              <a:latin typeface="Segoe UI"/>
              <a:cs typeface="Segoe UI"/>
            </a:endParaRPr>
          </a:p>
          <a:p>
            <a:pPr marL="1041400" lvl="1" indent="-342900">
              <a:spcBef>
                <a:spcPts val="1775"/>
              </a:spcBef>
              <a:buFont typeface="Wingdings"/>
              <a:buChar char=""/>
              <a:tabLst>
                <a:tab pos="1041400" algn="l"/>
                <a:tab pos="2614295" algn="l"/>
              </a:tabLst>
            </a:pPr>
            <a:r>
              <a:rPr sz="2000" spc="-10" dirty="0" smtClean="0">
                <a:latin typeface="Segoe UI"/>
                <a:cs typeface="Segoe UI"/>
              </a:rPr>
              <a:t>Horizontal</a:t>
            </a:r>
            <a:r>
              <a:rPr lang="en-IN" sz="2000" dirty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modules</a:t>
            </a:r>
            <a:r>
              <a:rPr sz="2000" spc="195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include</a:t>
            </a:r>
            <a:r>
              <a:rPr sz="2000" spc="165" dirty="0">
                <a:latin typeface="Segoe UI"/>
                <a:cs typeface="Segoe UI"/>
              </a:rPr>
              <a:t> </a:t>
            </a:r>
            <a:endParaRPr lang="en-IN" sz="2000" spc="165" dirty="0">
              <a:latin typeface="Segoe UI"/>
              <a:cs typeface="Segoe UI"/>
            </a:endParaRPr>
          </a:p>
          <a:p>
            <a:pPr marL="1973263" lvl="3" indent="452438">
              <a:buFont typeface="+mj-lt"/>
              <a:buAutoNum type="arabicPeriod"/>
              <a:tabLst>
                <a:tab pos="1041400" algn="l"/>
                <a:tab pos="2613025" algn="l"/>
                <a:tab pos="2695575" algn="l"/>
              </a:tabLst>
            </a:pPr>
            <a:r>
              <a:rPr lang="en-IN" sz="2000" dirty="0" smtClean="0">
                <a:latin typeface="Segoe UI"/>
                <a:cs typeface="Segoe UI"/>
              </a:rPr>
              <a:t>T</a:t>
            </a:r>
            <a:r>
              <a:rPr sz="2000" dirty="0" smtClean="0">
                <a:latin typeface="Segoe UI"/>
                <a:cs typeface="Segoe UI"/>
              </a:rPr>
              <a:t>he</a:t>
            </a:r>
            <a:r>
              <a:rPr sz="2000" spc="204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physical</a:t>
            </a:r>
            <a:r>
              <a:rPr sz="2000" spc="1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</a:t>
            </a:r>
            <a:r>
              <a:rPr sz="2000" spc="1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1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1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229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application</a:t>
            </a:r>
            <a:r>
              <a:rPr sz="2000" spc="1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run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spc="-25" dirty="0" smtClean="0">
                <a:latin typeface="Segoe UI"/>
                <a:cs typeface="Segoe UI"/>
              </a:rPr>
              <a:t>on,</a:t>
            </a:r>
            <a:endParaRPr lang="en-IN" sz="2000" dirty="0">
              <a:latin typeface="Segoe UI"/>
              <a:cs typeface="Segoe UI"/>
            </a:endParaRPr>
          </a:p>
          <a:p>
            <a:pPr marL="1973263" lvl="3" indent="269875">
              <a:buFont typeface="+mj-lt"/>
              <a:buAutoNum type="arabicPeriod"/>
              <a:tabLst>
                <a:tab pos="1041400" algn="l"/>
                <a:tab pos="2425700" algn="l"/>
                <a:tab pos="2695575" algn="l"/>
              </a:tabLst>
            </a:pPr>
            <a:r>
              <a:rPr lang="en-IN" sz="2000" dirty="0" smtClean="0">
                <a:latin typeface="Segoe UI"/>
                <a:cs typeface="Segoe UI"/>
              </a:rPr>
              <a:t>	T</a:t>
            </a:r>
            <a:r>
              <a:rPr sz="2000" dirty="0" smtClean="0">
                <a:latin typeface="Segoe UI"/>
                <a:cs typeface="Segoe UI"/>
              </a:rPr>
              <a:t>he</a:t>
            </a:r>
            <a:r>
              <a:rPr sz="2000" spc="-60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underlying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management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protocols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65" dirty="0">
                <a:latin typeface="Segoe UI"/>
                <a:cs typeface="Segoe UI"/>
              </a:rPr>
              <a:t> </a:t>
            </a:r>
            <a:endParaRPr lang="en-IN" sz="2000" spc="-65" dirty="0">
              <a:latin typeface="Segoe UI"/>
              <a:cs typeface="Segoe UI"/>
            </a:endParaRPr>
          </a:p>
          <a:p>
            <a:pPr marL="1973263" lvl="3" indent="452438">
              <a:buFont typeface="+mj-lt"/>
              <a:buAutoNum type="arabicPeriod"/>
              <a:tabLst>
                <a:tab pos="1041400" algn="l"/>
                <a:tab pos="2511425" algn="l"/>
                <a:tab pos="2613025" algn="l"/>
                <a:tab pos="2695575" algn="l"/>
              </a:tabLst>
            </a:pPr>
            <a:r>
              <a:rPr lang="en-IN" sz="2000" dirty="0" smtClean="0">
                <a:latin typeface="Segoe UI"/>
                <a:cs typeface="Segoe UI"/>
              </a:rPr>
              <a:t>T</a:t>
            </a:r>
            <a:r>
              <a:rPr sz="2000" dirty="0" smtClean="0">
                <a:latin typeface="Segoe UI"/>
                <a:cs typeface="Segoe UI"/>
              </a:rPr>
              <a:t>he</a:t>
            </a:r>
            <a:r>
              <a:rPr sz="2000" spc="-60" dirty="0" smtClean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hardware.</a:t>
            </a:r>
            <a:endParaRPr sz="2000" dirty="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595"/>
              </a:spcBef>
              <a:buFont typeface="Wingdings"/>
              <a:buChar char=""/>
              <a:tabLst>
                <a:tab pos="1041400" algn="l"/>
                <a:tab pos="3408679" algn="l"/>
                <a:tab pos="5522595" algn="l"/>
              </a:tabLst>
            </a:pPr>
            <a:r>
              <a:rPr sz="2000" dirty="0">
                <a:latin typeface="Segoe UI"/>
                <a:cs typeface="Segoe UI"/>
              </a:rPr>
              <a:t>Example: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spc="-10" dirty="0" smtClean="0">
                <a:latin typeface="Segoe UI"/>
                <a:cs typeface="Segoe UI"/>
              </a:rPr>
              <a:t>Backhaul</a:t>
            </a:r>
            <a:r>
              <a:rPr lang="en-IN" sz="2000" dirty="0">
                <a:latin typeface="Segoe UI"/>
                <a:cs typeface="Segoe UI"/>
              </a:rPr>
              <a:t> </a:t>
            </a:r>
            <a:r>
              <a:rPr sz="2000" spc="-10" dirty="0" smtClean="0">
                <a:latin typeface="Segoe UI"/>
                <a:cs typeface="Segoe UI"/>
              </a:rPr>
              <a:t>communications</a:t>
            </a:r>
            <a:r>
              <a:rPr lang="en-IN" sz="2000" dirty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via</a:t>
            </a:r>
            <a:r>
              <a:rPr sz="2000" spc="-45" dirty="0" smtClean="0">
                <a:latin typeface="Segoe UI"/>
                <a:cs typeface="Segoe UI"/>
              </a:rPr>
              <a:t> </a:t>
            </a:r>
            <a:r>
              <a:rPr sz="2000" spc="-40" dirty="0">
                <a:latin typeface="Segoe UI"/>
                <a:cs typeface="Segoe UI"/>
              </a:rPr>
              <a:t>cellular,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MPLS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networks,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VPNs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so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on.</a:t>
            </a:r>
            <a:endParaRPr sz="2000" dirty="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195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Riding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lang="en-IN" sz="2000" spc="-155" dirty="0" smtClean="0">
                <a:latin typeface="Segoe UI"/>
                <a:cs typeface="Segoe UI"/>
              </a:rPr>
              <a:t>top</a:t>
            </a:r>
            <a:r>
              <a:rPr sz="2000" spc="-95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common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service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0" dirty="0" smtClean="0">
                <a:latin typeface="Segoe UI"/>
                <a:cs typeface="Segoe UI"/>
              </a:rPr>
              <a:t>layer.</a:t>
            </a:r>
            <a:endParaRPr lang="en-IN" sz="2000" spc="-10" dirty="0" smtClean="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195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 smtClean="0">
                <a:latin typeface="Segoe UI"/>
                <a:cs typeface="Segoe UI"/>
              </a:rPr>
              <a:t>This</a:t>
            </a:r>
            <a:r>
              <a:rPr sz="2000" spc="20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conceptual layer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adds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APIs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middle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ware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supporting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third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party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services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and </a:t>
            </a:r>
            <a:r>
              <a:rPr sz="2000" spc="-10" dirty="0">
                <a:latin typeface="Segoe UI"/>
                <a:cs typeface="Segoe UI"/>
              </a:rPr>
              <a:t>applications.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522857"/>
            <a:ext cx="11267440" cy="4714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OneM2M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standardized</a:t>
            </a:r>
            <a:r>
              <a:rPr sz="2400" b="1" spc="-12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595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dirty="0">
                <a:latin typeface="Segoe UI"/>
                <a:cs typeface="Segoe UI"/>
              </a:rPr>
              <a:t>3.</a:t>
            </a:r>
            <a:r>
              <a:rPr sz="2400" spc="-11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Network</a:t>
            </a:r>
            <a:r>
              <a:rPr sz="2400" spc="-8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Layer</a:t>
            </a:r>
            <a:endParaRPr sz="2400" dirty="0">
              <a:latin typeface="Segoe UI"/>
              <a:cs typeface="Segoe UI"/>
            </a:endParaRPr>
          </a:p>
          <a:p>
            <a:pPr marL="1111250" lvl="1" indent="-412750">
              <a:lnSpc>
                <a:spcPct val="100000"/>
              </a:lnSpc>
              <a:spcBef>
                <a:spcPts val="2510"/>
              </a:spcBef>
              <a:buFont typeface="Arial MT"/>
              <a:buChar char="•"/>
              <a:tabLst>
                <a:tab pos="1111250" algn="l"/>
              </a:tabLst>
            </a:pP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communication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domain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endpoints.</a:t>
            </a:r>
            <a:endParaRPr sz="2000" dirty="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It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includes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devices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themselves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communication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network</a:t>
            </a:r>
            <a:r>
              <a:rPr lang="en-IN" sz="2000" dirty="0" smtClean="0">
                <a:latin typeface="Segoe UI"/>
                <a:cs typeface="Segoe UI"/>
              </a:rPr>
              <a:t> (LAN,WAN,MAN)</a:t>
            </a:r>
            <a:r>
              <a:rPr sz="2000" spc="-45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links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them.</a:t>
            </a:r>
            <a:endParaRPr sz="2000" dirty="0">
              <a:latin typeface="Segoe UI"/>
              <a:cs typeface="Segoe UI"/>
            </a:endParaRPr>
          </a:p>
          <a:p>
            <a:pPr marL="1041400" marR="40640" lvl="1" indent="-343535">
              <a:lnSpc>
                <a:spcPct val="150000"/>
              </a:lnSpc>
              <a:spcBef>
                <a:spcPts val="960"/>
              </a:spcBef>
              <a:buFont typeface="Arial MT"/>
              <a:buChar char="•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Includes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Wireless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mess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technologies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such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IEEE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802.15.4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 wireless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point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multi </a:t>
            </a:r>
            <a:r>
              <a:rPr sz="2000" dirty="0">
                <a:latin typeface="Segoe UI"/>
                <a:cs typeface="Segoe UI"/>
              </a:rPr>
              <a:t>point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systems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such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IEEE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801.1.11ah.</a:t>
            </a:r>
            <a:endParaRPr sz="2000" dirty="0">
              <a:latin typeface="Segoe UI"/>
              <a:cs typeface="Segoe UI"/>
            </a:endParaRPr>
          </a:p>
          <a:p>
            <a:pPr marL="1041400" marR="5080" lvl="1" indent="-343535">
              <a:lnSpc>
                <a:spcPct val="150000"/>
              </a:lnSpc>
              <a:spcBef>
                <a:spcPts val="965"/>
              </a:spcBef>
              <a:buFont typeface="Arial MT"/>
              <a:buChar char="•"/>
              <a:tabLst>
                <a:tab pos="1041400" algn="l"/>
                <a:tab pos="1463675" algn="l"/>
                <a:tab pos="2179955" algn="l"/>
                <a:tab pos="3399154" algn="l"/>
                <a:tab pos="4313555" algn="l"/>
                <a:tab pos="5320030" algn="l"/>
                <a:tab pos="6999605" algn="l"/>
                <a:tab pos="7781290" algn="l"/>
                <a:tab pos="8272145" algn="l"/>
                <a:tab pos="8999220" algn="l"/>
                <a:tab pos="9824085" algn="l"/>
                <a:tab pos="10819130" algn="l"/>
              </a:tabLst>
            </a:pPr>
            <a:r>
              <a:rPr sz="2000" spc="-25" dirty="0">
                <a:latin typeface="Segoe UI"/>
                <a:cs typeface="Segoe UI"/>
              </a:rPr>
              <a:t>It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also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includes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wired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device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connections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such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as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IEEE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1901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power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line </a:t>
            </a:r>
            <a:r>
              <a:rPr sz="2000" spc="-10" dirty="0">
                <a:latin typeface="Segoe UI"/>
                <a:cs typeface="Segoe UI"/>
              </a:rPr>
              <a:t>communications.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2069033"/>
            <a:ext cx="1100010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mbria"/>
                <a:cs typeface="Cambria"/>
              </a:rPr>
              <a:t>2.Receiving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and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Acting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on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Information</a:t>
            </a:r>
            <a:endParaRPr sz="1800">
              <a:latin typeface="Cambria"/>
              <a:cs typeface="Cambria"/>
            </a:endParaRPr>
          </a:p>
          <a:p>
            <a:pPr marL="12700" marR="6391275">
              <a:lnSpc>
                <a:spcPct val="200000"/>
              </a:lnSpc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machines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get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information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acting. </a:t>
            </a:r>
            <a:r>
              <a:rPr sz="1800" dirty="0">
                <a:latin typeface="Cambria"/>
                <a:cs typeface="Cambria"/>
              </a:rPr>
              <a:t>Ex: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printer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receives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document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it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prints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it.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car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receives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signal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from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your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car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keys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doors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open.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examples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endless.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ts val="4320"/>
              </a:lnSpc>
              <a:spcBef>
                <a:spcPts val="305"/>
              </a:spcBef>
            </a:pPr>
            <a:r>
              <a:rPr sz="1800" dirty="0">
                <a:latin typeface="Cambria"/>
                <a:cs typeface="Cambria"/>
              </a:rPr>
              <a:t>Whether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it’s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simple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sending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command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“turn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on”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or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complex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sending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3D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model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3D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printer,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we </a:t>
            </a:r>
            <a:r>
              <a:rPr sz="1800" dirty="0">
                <a:latin typeface="Cambria"/>
                <a:cs typeface="Cambria"/>
              </a:rPr>
              <a:t>know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that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tell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machines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what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do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from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far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away.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Things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that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collect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information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send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it,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but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also </a:t>
            </a:r>
            <a:r>
              <a:rPr sz="1800" dirty="0">
                <a:latin typeface="Cambria"/>
                <a:cs typeface="Cambria"/>
              </a:rPr>
              <a:t>receive</a:t>
            </a:r>
            <a:r>
              <a:rPr sz="1800" spc="-10" dirty="0">
                <a:latin typeface="Cambria"/>
                <a:cs typeface="Cambria"/>
              </a:rPr>
              <a:t> information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act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it.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447800"/>
            <a:ext cx="11279505" cy="46950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OneM2M</a:t>
            </a:r>
            <a:r>
              <a:rPr sz="2200" b="1" spc="-9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IoT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standardized</a:t>
            </a:r>
            <a:r>
              <a:rPr sz="2200" b="1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Architecture:</a:t>
            </a:r>
            <a:endParaRPr sz="2200" dirty="0">
              <a:latin typeface="Segoe UI"/>
              <a:cs typeface="Segoe UI"/>
            </a:endParaRPr>
          </a:p>
          <a:p>
            <a:pPr marL="298450" indent="-285750" algn="just">
              <a:lnSpc>
                <a:spcPct val="100000"/>
              </a:lnSpc>
              <a:spcBef>
                <a:spcPts val="2295"/>
              </a:spcBef>
              <a:buFont typeface="Wingdings"/>
              <a:buChar char=""/>
              <a:tabLst>
                <a:tab pos="298450" algn="l"/>
              </a:tabLst>
            </a:pPr>
            <a:r>
              <a:rPr sz="2200" dirty="0">
                <a:latin typeface="Segoe UI"/>
                <a:cs typeface="Segoe UI"/>
              </a:rPr>
              <a:t>3.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Network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Layer</a:t>
            </a:r>
            <a:endParaRPr sz="2200" dirty="0">
              <a:latin typeface="Segoe UI"/>
              <a:cs typeface="Segoe UI"/>
            </a:endParaRPr>
          </a:p>
          <a:p>
            <a:pPr marL="1041400" marR="7620" lvl="1" indent="-343535" algn="just">
              <a:lnSpc>
                <a:spcPct val="140000"/>
              </a:lnSpc>
              <a:spcBef>
                <a:spcPts val="950"/>
              </a:spcBef>
              <a:buSzPct val="94736"/>
              <a:buFont typeface="Arial MT"/>
              <a:buChar char="•"/>
              <a:tabLst>
                <a:tab pos="1041400" algn="l"/>
                <a:tab pos="1108710" algn="l"/>
              </a:tabLst>
            </a:pPr>
            <a:r>
              <a:rPr sz="1900" dirty="0">
                <a:latin typeface="Segoe UI"/>
                <a:cs typeface="Segoe UI"/>
              </a:rPr>
              <a:t>	In</a:t>
            </a:r>
            <a:r>
              <a:rPr sz="1900" spc="10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many</a:t>
            </a:r>
            <a:r>
              <a:rPr sz="1900" spc="10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cases,</a:t>
            </a:r>
            <a:r>
              <a:rPr sz="1900" spc="12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the</a:t>
            </a:r>
            <a:r>
              <a:rPr sz="1900" spc="9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smart</a:t>
            </a:r>
            <a:r>
              <a:rPr sz="1900" spc="12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(and</a:t>
            </a:r>
            <a:r>
              <a:rPr sz="1900" spc="10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sometimes</a:t>
            </a:r>
            <a:r>
              <a:rPr sz="1900" spc="105" dirty="0">
                <a:latin typeface="Segoe UI"/>
                <a:cs typeface="Segoe UI"/>
              </a:rPr>
              <a:t> </a:t>
            </a:r>
            <a:r>
              <a:rPr sz="1900" spc="-20" dirty="0">
                <a:latin typeface="Segoe UI"/>
                <a:cs typeface="Segoe UI"/>
              </a:rPr>
              <a:t>not-</a:t>
            </a:r>
            <a:r>
              <a:rPr sz="1900" spc="-10" dirty="0">
                <a:latin typeface="Segoe UI"/>
                <a:cs typeface="Segoe UI"/>
              </a:rPr>
              <a:t>so-</a:t>
            </a:r>
            <a:r>
              <a:rPr sz="1900" dirty="0">
                <a:latin typeface="Segoe UI"/>
                <a:cs typeface="Segoe UI"/>
              </a:rPr>
              <a:t>smart)</a:t>
            </a:r>
            <a:r>
              <a:rPr sz="1900" spc="10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devices</a:t>
            </a:r>
            <a:r>
              <a:rPr sz="1900" b="1" spc="10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communicate</a:t>
            </a:r>
            <a:r>
              <a:rPr sz="1900" b="1" spc="9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with</a:t>
            </a:r>
            <a:r>
              <a:rPr sz="1900" b="1" spc="95" dirty="0">
                <a:latin typeface="Segoe UI"/>
                <a:cs typeface="Segoe UI"/>
              </a:rPr>
              <a:t> </a:t>
            </a:r>
            <a:r>
              <a:rPr sz="1900" b="1" spc="-20" dirty="0">
                <a:latin typeface="Segoe UI"/>
                <a:cs typeface="Segoe UI"/>
              </a:rPr>
              <a:t>each </a:t>
            </a:r>
            <a:r>
              <a:rPr sz="1900" b="1" spc="-10" dirty="0">
                <a:latin typeface="Segoe UI"/>
                <a:cs typeface="Segoe UI"/>
              </a:rPr>
              <a:t>other</a:t>
            </a:r>
            <a:r>
              <a:rPr sz="1900" spc="-10" dirty="0">
                <a:latin typeface="Segoe UI"/>
                <a:cs typeface="Segoe UI"/>
              </a:rPr>
              <a:t>.</a:t>
            </a:r>
            <a:endParaRPr sz="1900" dirty="0">
              <a:latin typeface="Segoe UI"/>
              <a:cs typeface="Segoe UI"/>
            </a:endParaRPr>
          </a:p>
          <a:p>
            <a:pPr marL="1038225" marR="6350" lvl="1" indent="-340360" algn="just">
              <a:lnSpc>
                <a:spcPct val="140000"/>
              </a:lnSpc>
              <a:spcBef>
                <a:spcPts val="1200"/>
              </a:spcBef>
              <a:buFont typeface="Arial MT"/>
              <a:buChar char="•"/>
              <a:tabLst>
                <a:tab pos="1041400" algn="l"/>
              </a:tabLst>
            </a:pPr>
            <a:r>
              <a:rPr sz="1900" dirty="0">
                <a:latin typeface="Segoe UI"/>
                <a:cs typeface="Segoe UI"/>
              </a:rPr>
              <a:t>In</a:t>
            </a:r>
            <a:r>
              <a:rPr sz="1900" spc="4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other</a:t>
            </a:r>
            <a:r>
              <a:rPr sz="1900" spc="4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cases,</a:t>
            </a:r>
            <a:r>
              <a:rPr sz="1900" spc="445" dirty="0">
                <a:latin typeface="Segoe UI"/>
                <a:cs typeface="Segoe UI"/>
              </a:rPr>
              <a:t> </a:t>
            </a:r>
            <a:r>
              <a:rPr sz="1900" b="1" spc="-25" dirty="0">
                <a:latin typeface="Segoe UI"/>
                <a:cs typeface="Segoe UI"/>
              </a:rPr>
              <a:t>machine-to-</a:t>
            </a:r>
            <a:r>
              <a:rPr sz="1900" b="1" dirty="0">
                <a:latin typeface="Segoe UI"/>
                <a:cs typeface="Segoe UI"/>
              </a:rPr>
              <a:t>machine</a:t>
            </a:r>
            <a:r>
              <a:rPr sz="1900" b="1" spc="45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communication</a:t>
            </a:r>
            <a:r>
              <a:rPr sz="1900" b="1" spc="445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is</a:t>
            </a:r>
            <a:r>
              <a:rPr sz="1900" b="1" spc="470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not</a:t>
            </a:r>
            <a:r>
              <a:rPr sz="1900" b="1" spc="459" dirty="0">
                <a:latin typeface="Segoe UI"/>
                <a:cs typeface="Segoe UI"/>
              </a:rPr>
              <a:t> </a:t>
            </a:r>
            <a:r>
              <a:rPr sz="1900" b="1" dirty="0">
                <a:latin typeface="Segoe UI"/>
                <a:cs typeface="Segoe UI"/>
              </a:rPr>
              <a:t>necessary</a:t>
            </a:r>
            <a:r>
              <a:rPr sz="1900" dirty="0">
                <a:latin typeface="Segoe UI"/>
                <a:cs typeface="Segoe UI"/>
              </a:rPr>
              <a:t>,</a:t>
            </a:r>
            <a:r>
              <a:rPr sz="1900" spc="4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and</a:t>
            </a:r>
            <a:r>
              <a:rPr sz="1900" spc="4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the</a:t>
            </a:r>
            <a:r>
              <a:rPr sz="1900" spc="45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devices 	</a:t>
            </a:r>
            <a:r>
              <a:rPr sz="1900" dirty="0">
                <a:latin typeface="Segoe UI"/>
                <a:cs typeface="Segoe UI"/>
              </a:rPr>
              <a:t>simply</a:t>
            </a:r>
            <a:r>
              <a:rPr sz="1900" spc="10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communicate</a:t>
            </a:r>
            <a:r>
              <a:rPr sz="1900" spc="10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through</a:t>
            </a:r>
            <a:r>
              <a:rPr sz="1900" spc="13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</a:t>
            </a:r>
            <a:r>
              <a:rPr sz="1900" spc="10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field</a:t>
            </a:r>
            <a:r>
              <a:rPr sz="1900" spc="12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area</a:t>
            </a:r>
            <a:r>
              <a:rPr sz="1900" spc="10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network</a:t>
            </a:r>
            <a:r>
              <a:rPr sz="1900" spc="11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(FAN)</a:t>
            </a:r>
            <a:r>
              <a:rPr sz="1900" spc="9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to</a:t>
            </a:r>
            <a:r>
              <a:rPr sz="1900" spc="110" dirty="0">
                <a:latin typeface="Segoe UI"/>
                <a:cs typeface="Segoe UI"/>
              </a:rPr>
              <a:t> </a:t>
            </a:r>
            <a:r>
              <a:rPr sz="1900" spc="-20" dirty="0">
                <a:latin typeface="Segoe UI"/>
                <a:cs typeface="Segoe UI"/>
              </a:rPr>
              <a:t>use-case-</a:t>
            </a:r>
            <a:r>
              <a:rPr sz="1900" dirty="0">
                <a:latin typeface="Segoe UI"/>
                <a:cs typeface="Segoe UI"/>
              </a:rPr>
              <a:t>specific</a:t>
            </a:r>
            <a:r>
              <a:rPr sz="1900" spc="12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apps</a:t>
            </a:r>
            <a:r>
              <a:rPr sz="1900" spc="114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in</a:t>
            </a:r>
            <a:r>
              <a:rPr sz="1900" spc="120" dirty="0">
                <a:latin typeface="Segoe UI"/>
                <a:cs typeface="Segoe UI"/>
              </a:rPr>
              <a:t> </a:t>
            </a:r>
            <a:r>
              <a:rPr sz="1900" spc="-25" dirty="0">
                <a:latin typeface="Segoe UI"/>
                <a:cs typeface="Segoe UI"/>
              </a:rPr>
              <a:t>the 	</a:t>
            </a:r>
            <a:r>
              <a:rPr sz="1900" dirty="0">
                <a:latin typeface="Segoe UI"/>
                <a:cs typeface="Segoe UI"/>
              </a:rPr>
              <a:t>IoT</a:t>
            </a:r>
            <a:r>
              <a:rPr sz="1900" spc="-7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application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domain.</a:t>
            </a:r>
            <a:endParaRPr sz="1900" dirty="0">
              <a:latin typeface="Segoe UI"/>
              <a:cs typeface="Segoe UI"/>
            </a:endParaRPr>
          </a:p>
          <a:p>
            <a:pPr marL="1038225" marR="5080" lvl="1" indent="-340360" algn="just">
              <a:lnSpc>
                <a:spcPct val="140000"/>
              </a:lnSpc>
              <a:spcBef>
                <a:spcPts val="1200"/>
              </a:spcBef>
              <a:buFont typeface="Arial MT"/>
              <a:buChar char="•"/>
              <a:tabLst>
                <a:tab pos="1041400" algn="l"/>
              </a:tabLst>
            </a:pPr>
            <a:r>
              <a:rPr sz="1900" dirty="0">
                <a:latin typeface="Segoe UI"/>
                <a:cs typeface="Segoe UI"/>
              </a:rPr>
              <a:t>Therefore,</a:t>
            </a:r>
            <a:r>
              <a:rPr sz="1900" spc="220" dirty="0">
                <a:latin typeface="Segoe UI"/>
                <a:cs typeface="Segoe UI"/>
              </a:rPr>
              <a:t>  </a:t>
            </a:r>
            <a:r>
              <a:rPr sz="1900" dirty="0">
                <a:latin typeface="Segoe UI"/>
                <a:cs typeface="Segoe UI"/>
              </a:rPr>
              <a:t>the</a:t>
            </a:r>
            <a:r>
              <a:rPr sz="1900" spc="225" dirty="0">
                <a:latin typeface="Segoe UI"/>
                <a:cs typeface="Segoe UI"/>
              </a:rPr>
              <a:t>  </a:t>
            </a:r>
            <a:r>
              <a:rPr sz="1900" dirty="0">
                <a:latin typeface="Segoe UI"/>
                <a:cs typeface="Segoe UI"/>
              </a:rPr>
              <a:t>device</a:t>
            </a:r>
            <a:r>
              <a:rPr sz="1900" spc="220" dirty="0">
                <a:latin typeface="Segoe UI"/>
                <a:cs typeface="Segoe UI"/>
              </a:rPr>
              <a:t>  </a:t>
            </a:r>
            <a:r>
              <a:rPr sz="1900" dirty="0">
                <a:latin typeface="Segoe UI"/>
                <a:cs typeface="Segoe UI"/>
              </a:rPr>
              <a:t>domain</a:t>
            </a:r>
            <a:r>
              <a:rPr sz="1900" spc="229" dirty="0">
                <a:latin typeface="Segoe UI"/>
                <a:cs typeface="Segoe UI"/>
              </a:rPr>
              <a:t>  </a:t>
            </a:r>
            <a:r>
              <a:rPr sz="1900" dirty="0">
                <a:latin typeface="Segoe UI"/>
                <a:cs typeface="Segoe UI"/>
              </a:rPr>
              <a:t>also</a:t>
            </a:r>
            <a:r>
              <a:rPr sz="1900" spc="225" dirty="0">
                <a:latin typeface="Segoe UI"/>
                <a:cs typeface="Segoe UI"/>
              </a:rPr>
              <a:t>  </a:t>
            </a:r>
            <a:r>
              <a:rPr sz="1900" dirty="0">
                <a:latin typeface="Segoe UI"/>
                <a:cs typeface="Segoe UI"/>
              </a:rPr>
              <a:t>includes</a:t>
            </a:r>
            <a:r>
              <a:rPr sz="1900" spc="220" dirty="0">
                <a:latin typeface="Segoe UI"/>
                <a:cs typeface="Segoe UI"/>
              </a:rPr>
              <a:t>  </a:t>
            </a:r>
            <a:r>
              <a:rPr sz="1900" dirty="0">
                <a:latin typeface="Segoe UI"/>
                <a:cs typeface="Segoe UI"/>
              </a:rPr>
              <a:t>the</a:t>
            </a:r>
            <a:r>
              <a:rPr sz="1900" spc="220" dirty="0">
                <a:latin typeface="Segoe UI"/>
                <a:cs typeface="Segoe UI"/>
              </a:rPr>
              <a:t>  </a:t>
            </a:r>
            <a:r>
              <a:rPr sz="1900" dirty="0">
                <a:latin typeface="Segoe UI"/>
                <a:cs typeface="Segoe UI"/>
              </a:rPr>
              <a:t>gateway</a:t>
            </a:r>
            <a:r>
              <a:rPr sz="1900" spc="225" dirty="0">
                <a:latin typeface="Segoe UI"/>
                <a:cs typeface="Segoe UI"/>
              </a:rPr>
              <a:t>  </a:t>
            </a:r>
            <a:r>
              <a:rPr sz="1900" dirty="0">
                <a:latin typeface="Segoe UI"/>
                <a:cs typeface="Segoe UI"/>
              </a:rPr>
              <a:t>device,</a:t>
            </a:r>
            <a:r>
              <a:rPr sz="1900" spc="229" dirty="0">
                <a:latin typeface="Segoe UI"/>
                <a:cs typeface="Segoe UI"/>
              </a:rPr>
              <a:t>  </a:t>
            </a:r>
            <a:r>
              <a:rPr sz="1900" dirty="0">
                <a:latin typeface="Segoe UI"/>
                <a:cs typeface="Segoe UI"/>
              </a:rPr>
              <a:t>which</a:t>
            </a:r>
            <a:r>
              <a:rPr sz="1900" spc="220" dirty="0">
                <a:latin typeface="Segoe UI"/>
                <a:cs typeface="Segoe UI"/>
              </a:rPr>
              <a:t>  </a:t>
            </a:r>
            <a:r>
              <a:rPr sz="1900" spc="-10" dirty="0">
                <a:latin typeface="Segoe UI"/>
                <a:cs typeface="Segoe UI"/>
              </a:rPr>
              <a:t>provides 	</a:t>
            </a:r>
            <a:r>
              <a:rPr sz="1900" dirty="0">
                <a:latin typeface="Segoe UI"/>
                <a:cs typeface="Segoe UI"/>
              </a:rPr>
              <a:t>communications</a:t>
            </a:r>
            <a:r>
              <a:rPr sz="1900" spc="21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up</a:t>
            </a:r>
            <a:r>
              <a:rPr sz="1900" spc="21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into</a:t>
            </a:r>
            <a:r>
              <a:rPr sz="1900" spc="20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the</a:t>
            </a:r>
            <a:r>
              <a:rPr sz="1900" spc="19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corenetwork</a:t>
            </a:r>
            <a:r>
              <a:rPr sz="1900" spc="19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and</a:t>
            </a:r>
            <a:r>
              <a:rPr sz="1900" spc="21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acts</a:t>
            </a:r>
            <a:r>
              <a:rPr sz="1900" spc="21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as</a:t>
            </a:r>
            <a:r>
              <a:rPr sz="1900" spc="21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</a:t>
            </a:r>
            <a:r>
              <a:rPr sz="1900" spc="21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demarcation</a:t>
            </a:r>
            <a:r>
              <a:rPr sz="1900" spc="20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point</a:t>
            </a:r>
            <a:r>
              <a:rPr sz="1900" spc="22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between</a:t>
            </a:r>
            <a:r>
              <a:rPr sz="1900" spc="210" dirty="0">
                <a:latin typeface="Segoe UI"/>
                <a:cs typeface="Segoe UI"/>
              </a:rPr>
              <a:t> </a:t>
            </a:r>
            <a:r>
              <a:rPr sz="1900" spc="-25" dirty="0">
                <a:latin typeface="Segoe UI"/>
                <a:cs typeface="Segoe UI"/>
              </a:rPr>
              <a:t>the 	</a:t>
            </a:r>
            <a:r>
              <a:rPr sz="1900" dirty="0">
                <a:latin typeface="Segoe UI"/>
                <a:cs typeface="Segoe UI"/>
              </a:rPr>
              <a:t>device</a:t>
            </a:r>
            <a:r>
              <a:rPr sz="1900" spc="-8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and</a:t>
            </a:r>
            <a:r>
              <a:rPr sz="1900" spc="-7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network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domains.</a:t>
            </a:r>
            <a:endParaRPr sz="19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516125"/>
            <a:ext cx="9036050" cy="953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IoT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World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Forum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(IoTWF)</a:t>
            </a:r>
            <a:r>
              <a:rPr sz="2200" b="1" spc="2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Standardized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Architecture:</a:t>
            </a:r>
            <a:endParaRPr sz="220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030"/>
              </a:spcBef>
              <a:buFont typeface="Wingdings"/>
              <a:buChar char=""/>
              <a:tabLst>
                <a:tab pos="298450" algn="l"/>
                <a:tab pos="794385" algn="l"/>
                <a:tab pos="1669414" algn="l"/>
                <a:tab pos="2336800" algn="l"/>
                <a:tab pos="3435985" algn="l"/>
                <a:tab pos="5316855" algn="l"/>
                <a:tab pos="6964045" algn="l"/>
                <a:tab pos="7706995" algn="l"/>
                <a:tab pos="8265795" algn="l"/>
              </a:tabLst>
            </a:pPr>
            <a:r>
              <a:rPr sz="2200" spc="-25" dirty="0">
                <a:latin typeface="Segoe UI"/>
                <a:cs typeface="Segoe UI"/>
              </a:rPr>
              <a:t>In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2014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the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IoTWF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architectural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committee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(led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by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Cisco</a:t>
            </a:r>
            <a:r>
              <a:rPr sz="2200" b="1" spc="-10" dirty="0">
                <a:latin typeface="Segoe UI"/>
                <a:cs typeface="Segoe UI"/>
              </a:rPr>
              <a:t>,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4011" y="2109342"/>
            <a:ext cx="2030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1694" algn="l"/>
              </a:tabLst>
            </a:pPr>
            <a:r>
              <a:rPr sz="2200" spc="-20" dirty="0">
                <a:latin typeface="Segoe UI"/>
                <a:cs typeface="Segoe UI"/>
              </a:rPr>
              <a:t>IBM,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Rockwell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160" y="2612262"/>
            <a:ext cx="11280775" cy="323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algn="just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Segoe UI"/>
                <a:cs typeface="Segoe UI"/>
              </a:rPr>
              <a:t>Automation,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others)</a:t>
            </a:r>
            <a:r>
              <a:rPr sz="2200" spc="-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published</a:t>
            </a:r>
            <a:r>
              <a:rPr sz="2200" spc="-10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seven-</a:t>
            </a:r>
            <a:r>
              <a:rPr sz="2200" b="1" dirty="0">
                <a:latin typeface="Segoe UI"/>
                <a:cs typeface="Segoe UI"/>
              </a:rPr>
              <a:t>layer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IoT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architectural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reference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model</a:t>
            </a:r>
            <a:r>
              <a:rPr sz="2200" spc="-10" dirty="0">
                <a:latin typeface="Segoe UI"/>
                <a:cs typeface="Segoe UI"/>
              </a:rPr>
              <a:t>.</a:t>
            </a:r>
            <a:endParaRPr sz="2200" dirty="0">
              <a:latin typeface="Segoe UI"/>
              <a:cs typeface="Segoe UI"/>
            </a:endParaRPr>
          </a:p>
          <a:p>
            <a:pPr marL="297815" marR="5080" indent="-285750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299085" algn="l"/>
              </a:tabLst>
            </a:pPr>
            <a:r>
              <a:rPr sz="2200" dirty="0">
                <a:latin typeface="Segoe UI"/>
                <a:cs typeface="Segoe UI"/>
              </a:rPr>
              <a:t>IoT</a:t>
            </a:r>
            <a:r>
              <a:rPr sz="2200" spc="1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World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Forum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Model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offers</a:t>
            </a:r>
            <a:r>
              <a:rPr sz="2200" spc="1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</a:t>
            </a:r>
            <a:r>
              <a:rPr sz="2200" spc="1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clean,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simplified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perspective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on</a:t>
            </a:r>
            <a:r>
              <a:rPr sz="2200" spc="1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IoT</a:t>
            </a:r>
            <a:r>
              <a:rPr sz="2200" spc="1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16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includes </a:t>
            </a:r>
            <a:r>
              <a:rPr sz="2200" b="1" spc="-10" dirty="0">
                <a:latin typeface="Segoe UI"/>
                <a:cs typeface="Segoe UI"/>
              </a:rPr>
              <a:t>	</a:t>
            </a:r>
            <a:r>
              <a:rPr sz="2200" b="1" dirty="0">
                <a:latin typeface="Segoe UI"/>
                <a:cs typeface="Segoe UI"/>
              </a:rPr>
              <a:t>edge</a:t>
            </a:r>
            <a:r>
              <a:rPr sz="2200" b="1" spc="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computing,</a:t>
            </a:r>
            <a:r>
              <a:rPr sz="2200" b="1" spc="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data</a:t>
            </a:r>
            <a:r>
              <a:rPr sz="2200" b="1" spc="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storage,</a:t>
            </a:r>
            <a:r>
              <a:rPr sz="2200" b="1" spc="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access</a:t>
            </a:r>
            <a:r>
              <a:rPr sz="2200" dirty="0">
                <a:latin typeface="Segoe UI"/>
                <a:cs typeface="Segoe UI"/>
              </a:rPr>
              <a:t>.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It</a:t>
            </a:r>
            <a:r>
              <a:rPr sz="2200" spc="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provides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</a:t>
            </a:r>
            <a:r>
              <a:rPr sz="2200" spc="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succinct</a:t>
            </a:r>
            <a:r>
              <a:rPr sz="2200" spc="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way</a:t>
            </a:r>
            <a:r>
              <a:rPr sz="2200" spc="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visualizing 	</a:t>
            </a:r>
            <a:r>
              <a:rPr sz="2200" dirty="0">
                <a:latin typeface="Segoe UI"/>
                <a:cs typeface="Segoe UI"/>
              </a:rPr>
              <a:t>IoT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from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technical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perspective.</a:t>
            </a:r>
            <a:endParaRPr sz="2200" dirty="0">
              <a:latin typeface="Segoe UI"/>
              <a:cs typeface="Segoe UI"/>
            </a:endParaRPr>
          </a:p>
          <a:p>
            <a:pPr marL="297815" marR="16510" indent="-285750" algn="just">
              <a:lnSpc>
                <a:spcPct val="149100"/>
              </a:lnSpc>
              <a:spcBef>
                <a:spcPts val="1695"/>
              </a:spcBef>
              <a:buFont typeface="Wingdings"/>
              <a:buChar char=""/>
              <a:tabLst>
                <a:tab pos="299085" algn="l"/>
              </a:tabLst>
            </a:pPr>
            <a:r>
              <a:rPr sz="2200" dirty="0">
                <a:latin typeface="Segoe UI"/>
                <a:cs typeface="Segoe UI"/>
              </a:rPr>
              <a:t>Each</a:t>
            </a:r>
            <a:r>
              <a:rPr sz="2200" spc="1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1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the  seven</a:t>
            </a:r>
            <a:r>
              <a:rPr sz="2200" spc="2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layers</a:t>
            </a:r>
            <a:r>
              <a:rPr sz="2200" spc="2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is  broken</a:t>
            </a:r>
            <a:r>
              <a:rPr sz="2200" spc="4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down</a:t>
            </a:r>
            <a:r>
              <a:rPr sz="2200" spc="2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into</a:t>
            </a:r>
            <a:r>
              <a:rPr sz="2200" spc="1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specific</a:t>
            </a:r>
            <a:r>
              <a:rPr sz="2200" spc="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functions,</a:t>
            </a:r>
            <a:r>
              <a:rPr sz="2200" spc="4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5" dirty="0">
                <a:latin typeface="Segoe UI"/>
                <a:cs typeface="Segoe UI"/>
              </a:rPr>
              <a:t>  </a:t>
            </a:r>
            <a:r>
              <a:rPr sz="2200" spc="-10" dirty="0">
                <a:latin typeface="Segoe UI"/>
                <a:cs typeface="Segoe UI"/>
              </a:rPr>
              <a:t>security 	encompasses</a:t>
            </a:r>
            <a:r>
              <a:rPr sz="2200" spc="-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entire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model.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60" y="1373251"/>
            <a:ext cx="8394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World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Forum</a:t>
            </a:r>
            <a:r>
              <a:rPr sz="2400" b="1" spc="-8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(IoTWF)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Standardized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727" y="1728213"/>
            <a:ext cx="8580120" cy="50078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86592" y="6427723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Segoe UI"/>
                <a:cs typeface="Segoe UI"/>
              </a:rPr>
              <a:t>62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160" y="1454912"/>
            <a:ext cx="11530965" cy="465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Segoe UI"/>
                <a:cs typeface="Segoe UI"/>
              </a:rPr>
              <a:t>The</a:t>
            </a:r>
            <a:r>
              <a:rPr sz="1700" b="1" spc="-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IoT </a:t>
            </a:r>
            <a:r>
              <a:rPr sz="1700" b="1" spc="-10" dirty="0">
                <a:latin typeface="Segoe UI"/>
                <a:cs typeface="Segoe UI"/>
              </a:rPr>
              <a:t>World</a:t>
            </a:r>
            <a:r>
              <a:rPr sz="1700" b="1" spc="-5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Forum</a:t>
            </a:r>
            <a:r>
              <a:rPr sz="1700" b="1" spc="-3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(IoTWF)</a:t>
            </a:r>
            <a:r>
              <a:rPr sz="1700" b="1" spc="5" dirty="0">
                <a:latin typeface="Segoe UI"/>
                <a:cs typeface="Segoe UI"/>
              </a:rPr>
              <a:t> </a:t>
            </a:r>
            <a:r>
              <a:rPr sz="1700" b="1" spc="-20" dirty="0">
                <a:latin typeface="Segoe UI"/>
                <a:cs typeface="Segoe UI"/>
              </a:rPr>
              <a:t>Standardized</a:t>
            </a:r>
            <a:r>
              <a:rPr sz="1700" b="1" spc="-45" dirty="0">
                <a:latin typeface="Segoe UI"/>
                <a:cs typeface="Segoe UI"/>
              </a:rPr>
              <a:t> </a:t>
            </a:r>
            <a:r>
              <a:rPr sz="1700" b="1" spc="-10" dirty="0">
                <a:latin typeface="Segoe UI"/>
                <a:cs typeface="Segoe UI"/>
              </a:rPr>
              <a:t>Architecture:</a:t>
            </a:r>
            <a:endParaRPr sz="1700" dirty="0">
              <a:latin typeface="Segoe UI"/>
              <a:cs typeface="Segoe UI"/>
            </a:endParaRPr>
          </a:p>
          <a:p>
            <a:pPr marL="297815" marR="5080" indent="-285750" algn="just">
              <a:lnSpc>
                <a:spcPct val="130000"/>
              </a:lnSpc>
              <a:spcBef>
                <a:spcPts val="925"/>
              </a:spcBef>
              <a:buFont typeface="Wingdings"/>
              <a:buChar char=""/>
              <a:tabLst>
                <a:tab pos="299085" algn="l"/>
              </a:tabLst>
            </a:pPr>
            <a:r>
              <a:rPr sz="1700" dirty="0">
                <a:latin typeface="Segoe UI"/>
                <a:cs typeface="Segoe UI"/>
              </a:rPr>
              <a:t>The</a:t>
            </a:r>
            <a:r>
              <a:rPr sz="1700" spc="1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IoT</a:t>
            </a:r>
            <a:r>
              <a:rPr sz="1700" spc="13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Reference</a:t>
            </a:r>
            <a:r>
              <a:rPr sz="1700" spc="12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Model</a:t>
            </a:r>
            <a:r>
              <a:rPr sz="1700" spc="1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defines</a:t>
            </a:r>
            <a:r>
              <a:rPr sz="1700" spc="13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a</a:t>
            </a:r>
            <a:r>
              <a:rPr sz="1700" spc="13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set</a:t>
            </a:r>
            <a:r>
              <a:rPr sz="1700" spc="13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of</a:t>
            </a:r>
            <a:r>
              <a:rPr sz="1700" spc="12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levels</a:t>
            </a:r>
            <a:r>
              <a:rPr sz="1700" spc="13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with</a:t>
            </a:r>
            <a:r>
              <a:rPr sz="1700" spc="13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control</a:t>
            </a:r>
            <a:r>
              <a:rPr sz="1700" spc="13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flowing</a:t>
            </a:r>
            <a:r>
              <a:rPr sz="1700" spc="1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from</a:t>
            </a:r>
            <a:r>
              <a:rPr sz="1700" spc="13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the</a:t>
            </a:r>
            <a:r>
              <a:rPr sz="1700" spc="15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center</a:t>
            </a:r>
            <a:r>
              <a:rPr sz="1700" spc="14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(this</a:t>
            </a:r>
            <a:r>
              <a:rPr sz="1700" spc="12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could</a:t>
            </a:r>
            <a:r>
              <a:rPr sz="1700" spc="1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be</a:t>
            </a:r>
            <a:r>
              <a:rPr sz="1700" spc="1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either</a:t>
            </a:r>
            <a:r>
              <a:rPr sz="1700" spc="145" dirty="0">
                <a:latin typeface="Segoe UI"/>
                <a:cs typeface="Segoe UI"/>
              </a:rPr>
              <a:t> </a:t>
            </a:r>
            <a:r>
              <a:rPr sz="1700" spc="-50" dirty="0">
                <a:latin typeface="Segoe UI"/>
                <a:cs typeface="Segoe UI"/>
              </a:rPr>
              <a:t>a </a:t>
            </a:r>
            <a:r>
              <a:rPr sz="1700" b="1" dirty="0" smtClean="0">
                <a:latin typeface="Segoe UI"/>
                <a:cs typeface="Segoe UI"/>
              </a:rPr>
              <a:t>cloud</a:t>
            </a:r>
            <a:r>
              <a:rPr sz="1700" spc="170" dirty="0" smtClean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service</a:t>
            </a:r>
            <a:r>
              <a:rPr sz="1700" spc="19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or</a:t>
            </a:r>
            <a:r>
              <a:rPr sz="1700" spc="18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a</a:t>
            </a:r>
            <a:r>
              <a:rPr sz="1700" b="1" spc="17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dedicated</a:t>
            </a:r>
            <a:r>
              <a:rPr sz="1700" b="1" spc="15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data</a:t>
            </a:r>
            <a:r>
              <a:rPr sz="1700" b="1" spc="17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center</a:t>
            </a:r>
            <a:r>
              <a:rPr sz="1700" dirty="0">
                <a:latin typeface="Segoe UI"/>
                <a:cs typeface="Segoe UI"/>
              </a:rPr>
              <a:t>),</a:t>
            </a:r>
            <a:r>
              <a:rPr sz="1700" spc="16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to</a:t>
            </a:r>
            <a:r>
              <a:rPr sz="1700" spc="17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the</a:t>
            </a:r>
            <a:r>
              <a:rPr sz="1700" spc="18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edge</a:t>
            </a:r>
            <a:r>
              <a:rPr sz="1700" dirty="0">
                <a:latin typeface="Segoe UI"/>
                <a:cs typeface="Segoe UI"/>
              </a:rPr>
              <a:t>,</a:t>
            </a:r>
            <a:r>
              <a:rPr sz="1700" spc="17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which</a:t>
            </a:r>
            <a:r>
              <a:rPr sz="1700" spc="17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includes</a:t>
            </a:r>
            <a:r>
              <a:rPr sz="1700" spc="17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sensors,</a:t>
            </a:r>
            <a:r>
              <a:rPr sz="1700" b="1" spc="17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devices,</a:t>
            </a:r>
            <a:r>
              <a:rPr sz="1700" b="1" spc="17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machines</a:t>
            </a:r>
            <a:r>
              <a:rPr sz="1700" b="1" spc="17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and</a:t>
            </a:r>
            <a:r>
              <a:rPr sz="1700" b="1" spc="165" dirty="0">
                <a:latin typeface="Segoe UI"/>
                <a:cs typeface="Segoe UI"/>
              </a:rPr>
              <a:t> </a:t>
            </a:r>
            <a:r>
              <a:rPr sz="1700" b="1" spc="-10" dirty="0">
                <a:latin typeface="Segoe UI"/>
                <a:cs typeface="Segoe UI"/>
              </a:rPr>
              <a:t>other </a:t>
            </a:r>
            <a:r>
              <a:rPr sz="1700" b="1" dirty="0" smtClean="0">
                <a:latin typeface="Segoe UI"/>
                <a:cs typeface="Segoe UI"/>
              </a:rPr>
              <a:t>types</a:t>
            </a:r>
            <a:r>
              <a:rPr sz="1700" b="1" spc="-75" dirty="0" smtClean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of</a:t>
            </a:r>
            <a:r>
              <a:rPr sz="1700" b="1" spc="-55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intelligent</a:t>
            </a:r>
            <a:r>
              <a:rPr sz="1700" b="1" spc="-60" dirty="0">
                <a:latin typeface="Segoe UI"/>
                <a:cs typeface="Segoe UI"/>
              </a:rPr>
              <a:t> </a:t>
            </a:r>
            <a:r>
              <a:rPr sz="1700" b="1" dirty="0">
                <a:latin typeface="Segoe UI"/>
                <a:cs typeface="Segoe UI"/>
              </a:rPr>
              <a:t>end</a:t>
            </a:r>
            <a:r>
              <a:rPr sz="1700" b="1" spc="-45" dirty="0">
                <a:latin typeface="Segoe UI"/>
                <a:cs typeface="Segoe UI"/>
              </a:rPr>
              <a:t> </a:t>
            </a:r>
            <a:r>
              <a:rPr sz="1700" b="1" spc="-10" dirty="0">
                <a:latin typeface="Segoe UI"/>
                <a:cs typeface="Segoe UI"/>
              </a:rPr>
              <a:t>nodes.</a:t>
            </a:r>
            <a:endParaRPr sz="1700" b="1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075"/>
              </a:spcBef>
              <a:buFont typeface="Wingdings"/>
              <a:buChar char=""/>
              <a:tabLst>
                <a:tab pos="298450" algn="l"/>
              </a:tabLst>
            </a:pPr>
            <a:r>
              <a:rPr sz="1700" dirty="0">
                <a:latin typeface="Segoe UI"/>
                <a:cs typeface="Segoe UI"/>
              </a:rPr>
              <a:t>In</a:t>
            </a:r>
            <a:r>
              <a:rPr sz="1700" spc="-2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general,</a:t>
            </a:r>
            <a:r>
              <a:rPr sz="1700" spc="-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data</a:t>
            </a:r>
            <a:r>
              <a:rPr sz="1700" spc="-4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travels</a:t>
            </a:r>
            <a:r>
              <a:rPr sz="1700" spc="-5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up</a:t>
            </a:r>
            <a:r>
              <a:rPr sz="1700" spc="-2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the stack,</a:t>
            </a:r>
            <a:r>
              <a:rPr sz="1700" spc="4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originating</a:t>
            </a:r>
            <a:r>
              <a:rPr sz="1700" spc="-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from</a:t>
            </a:r>
            <a:r>
              <a:rPr sz="1700" spc="-5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the</a:t>
            </a:r>
            <a:r>
              <a:rPr sz="1700" spc="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edge,</a:t>
            </a:r>
            <a:r>
              <a:rPr sz="1700" spc="-1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and</a:t>
            </a:r>
            <a:r>
              <a:rPr sz="1700" spc="-4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goes</a:t>
            </a:r>
            <a:r>
              <a:rPr sz="1700" spc="-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northbound</a:t>
            </a:r>
            <a:r>
              <a:rPr sz="1700" spc="-8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to</a:t>
            </a:r>
            <a:r>
              <a:rPr sz="1700" spc="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the</a:t>
            </a:r>
            <a:r>
              <a:rPr sz="1700" spc="-10" dirty="0">
                <a:latin typeface="Segoe UI"/>
                <a:cs typeface="Segoe UI"/>
              </a:rPr>
              <a:t> center.</a:t>
            </a:r>
            <a:endParaRPr sz="1700" dirty="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299085" algn="l"/>
              </a:tabLst>
            </a:pPr>
            <a:r>
              <a:rPr sz="1700" dirty="0">
                <a:latin typeface="Segoe UI"/>
                <a:cs typeface="Segoe UI"/>
              </a:rPr>
              <a:t>Using</a:t>
            </a:r>
            <a:r>
              <a:rPr sz="1700" spc="-6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this</a:t>
            </a:r>
            <a:r>
              <a:rPr sz="1700" spc="-2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reference</a:t>
            </a:r>
            <a:r>
              <a:rPr sz="1700" spc="-5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model,</a:t>
            </a:r>
            <a:r>
              <a:rPr sz="1700" spc="-5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we</a:t>
            </a:r>
            <a:r>
              <a:rPr sz="1700" spc="-3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are</a:t>
            </a:r>
            <a:r>
              <a:rPr sz="1700" spc="-3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able</a:t>
            </a:r>
            <a:r>
              <a:rPr sz="1700" spc="-5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to</a:t>
            </a:r>
            <a:r>
              <a:rPr sz="1700" spc="-10" dirty="0">
                <a:latin typeface="Segoe UI"/>
                <a:cs typeface="Segoe UI"/>
              </a:rPr>
              <a:t> achieve </a:t>
            </a:r>
            <a:r>
              <a:rPr sz="1700" dirty="0">
                <a:latin typeface="Segoe UI"/>
                <a:cs typeface="Segoe UI"/>
              </a:rPr>
              <a:t>the</a:t>
            </a:r>
            <a:r>
              <a:rPr sz="1700" spc="-5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following:</a:t>
            </a:r>
            <a:endParaRPr sz="1700" dirty="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1810"/>
              </a:spcBef>
              <a:buFont typeface="Wingdings"/>
              <a:buChar char=""/>
              <a:tabLst>
                <a:tab pos="1041400" algn="l"/>
              </a:tabLst>
            </a:pPr>
            <a:r>
              <a:rPr sz="1500" dirty="0">
                <a:latin typeface="Segoe UI"/>
                <a:cs typeface="Segoe UI"/>
              </a:rPr>
              <a:t>Decompose</a:t>
            </a:r>
            <a:r>
              <a:rPr sz="1500" spc="-9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the</a:t>
            </a:r>
            <a:r>
              <a:rPr sz="1500" spc="-5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IoT</a:t>
            </a:r>
            <a:r>
              <a:rPr sz="1500" b="1" spc="-4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problem</a:t>
            </a:r>
            <a:r>
              <a:rPr sz="1500" b="1" spc="-35" dirty="0">
                <a:latin typeface="Segoe UI"/>
                <a:cs typeface="Segoe UI"/>
              </a:rPr>
              <a:t> </a:t>
            </a:r>
            <a:r>
              <a:rPr sz="1500" spc="-10" dirty="0">
                <a:latin typeface="Segoe UI"/>
                <a:cs typeface="Segoe UI"/>
              </a:rPr>
              <a:t>into</a:t>
            </a:r>
            <a:r>
              <a:rPr sz="1500" spc="-9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smaller</a:t>
            </a:r>
            <a:r>
              <a:rPr sz="1500" spc="-45" dirty="0">
                <a:latin typeface="Segoe UI"/>
                <a:cs typeface="Segoe UI"/>
              </a:rPr>
              <a:t> </a:t>
            </a:r>
            <a:r>
              <a:rPr sz="1500" spc="-10" dirty="0">
                <a:latin typeface="Segoe UI"/>
                <a:cs typeface="Segoe UI"/>
              </a:rPr>
              <a:t>parts</a:t>
            </a:r>
            <a:endParaRPr sz="1500" dirty="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1689"/>
              </a:spcBef>
              <a:buFont typeface="Wingdings"/>
              <a:buChar char=""/>
              <a:tabLst>
                <a:tab pos="1041400" algn="l"/>
              </a:tabLst>
            </a:pPr>
            <a:r>
              <a:rPr sz="1500" dirty="0">
                <a:latin typeface="Segoe UI"/>
                <a:cs typeface="Segoe UI"/>
              </a:rPr>
              <a:t>Identify</a:t>
            </a:r>
            <a:r>
              <a:rPr sz="1500" spc="-30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different</a:t>
            </a:r>
            <a:r>
              <a:rPr sz="1500" b="1" spc="-60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technologies</a:t>
            </a:r>
            <a:r>
              <a:rPr sz="1500" b="1" spc="-7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at</a:t>
            </a:r>
            <a:r>
              <a:rPr sz="1500" spc="-1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each</a:t>
            </a:r>
            <a:r>
              <a:rPr sz="1500" spc="-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layer</a:t>
            </a:r>
            <a:r>
              <a:rPr sz="1500" spc="-2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and</a:t>
            </a:r>
            <a:r>
              <a:rPr sz="1500" spc="-3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how</a:t>
            </a:r>
            <a:r>
              <a:rPr sz="1500" spc="-3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they</a:t>
            </a:r>
            <a:r>
              <a:rPr sz="1500" spc="-3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relate</a:t>
            </a:r>
            <a:r>
              <a:rPr sz="1500" b="1" spc="-7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to</a:t>
            </a:r>
            <a:r>
              <a:rPr sz="1500" b="1" spc="-40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one</a:t>
            </a:r>
            <a:r>
              <a:rPr sz="1500" b="1" spc="-30" dirty="0">
                <a:latin typeface="Segoe UI"/>
                <a:cs typeface="Segoe UI"/>
              </a:rPr>
              <a:t> </a:t>
            </a:r>
            <a:r>
              <a:rPr sz="1500" b="1" spc="-10" dirty="0">
                <a:latin typeface="Segoe UI"/>
                <a:cs typeface="Segoe UI"/>
              </a:rPr>
              <a:t>another</a:t>
            </a:r>
            <a:endParaRPr sz="1500" b="1" dirty="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1710"/>
              </a:spcBef>
              <a:buFont typeface="Wingdings"/>
              <a:buChar char=""/>
              <a:tabLst>
                <a:tab pos="1041400" algn="l"/>
              </a:tabLst>
            </a:pPr>
            <a:r>
              <a:rPr sz="1500" dirty="0">
                <a:latin typeface="Segoe UI"/>
                <a:cs typeface="Segoe UI"/>
              </a:rPr>
              <a:t>Define</a:t>
            </a:r>
            <a:r>
              <a:rPr sz="1500" spc="-6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a</a:t>
            </a:r>
            <a:r>
              <a:rPr sz="1500" spc="-1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system</a:t>
            </a:r>
            <a:r>
              <a:rPr sz="1500" spc="-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in</a:t>
            </a:r>
            <a:r>
              <a:rPr sz="1500" spc="-1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which</a:t>
            </a:r>
            <a:r>
              <a:rPr sz="1500" spc="-50" dirty="0">
                <a:latin typeface="Segoe UI"/>
                <a:cs typeface="Segoe UI"/>
              </a:rPr>
              <a:t> </a:t>
            </a:r>
            <a:r>
              <a:rPr sz="1500" spc="-10" dirty="0">
                <a:latin typeface="Segoe UI"/>
                <a:cs typeface="Segoe UI"/>
              </a:rPr>
              <a:t>different</a:t>
            </a:r>
            <a:r>
              <a:rPr sz="1500" spc="-5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parts</a:t>
            </a:r>
            <a:r>
              <a:rPr sz="1500" spc="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can</a:t>
            </a:r>
            <a:r>
              <a:rPr sz="1500" spc="1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be</a:t>
            </a:r>
            <a:r>
              <a:rPr sz="1500" spc="-4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provided</a:t>
            </a:r>
            <a:r>
              <a:rPr sz="1500" spc="-7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by</a:t>
            </a:r>
            <a:r>
              <a:rPr sz="1500" spc="-30" dirty="0">
                <a:latin typeface="Segoe UI"/>
                <a:cs typeface="Segoe UI"/>
              </a:rPr>
              <a:t> </a:t>
            </a:r>
            <a:r>
              <a:rPr sz="1500" spc="-10" dirty="0">
                <a:latin typeface="Segoe UI"/>
                <a:cs typeface="Segoe UI"/>
              </a:rPr>
              <a:t>different</a:t>
            </a:r>
            <a:r>
              <a:rPr sz="1500" spc="-50" dirty="0">
                <a:latin typeface="Segoe UI"/>
                <a:cs typeface="Segoe UI"/>
              </a:rPr>
              <a:t> </a:t>
            </a:r>
            <a:r>
              <a:rPr sz="1500" spc="-10" dirty="0">
                <a:latin typeface="Segoe UI"/>
                <a:cs typeface="Segoe UI"/>
              </a:rPr>
              <a:t>vendors</a:t>
            </a:r>
            <a:endParaRPr sz="1500" dirty="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1705"/>
              </a:spcBef>
              <a:buFont typeface="Wingdings"/>
              <a:buChar char=""/>
              <a:tabLst>
                <a:tab pos="1041400" algn="l"/>
              </a:tabLst>
            </a:pPr>
            <a:r>
              <a:rPr sz="1500" dirty="0">
                <a:latin typeface="Segoe UI"/>
                <a:cs typeface="Segoe UI"/>
              </a:rPr>
              <a:t>Have</a:t>
            </a:r>
            <a:r>
              <a:rPr sz="1500" spc="-6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a</a:t>
            </a:r>
            <a:r>
              <a:rPr sz="1500" spc="-3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process</a:t>
            </a:r>
            <a:r>
              <a:rPr sz="1500" spc="-5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of</a:t>
            </a:r>
            <a:r>
              <a:rPr sz="1500" spc="-6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defining</a:t>
            </a:r>
            <a:r>
              <a:rPr sz="1500" spc="-6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interfaces</a:t>
            </a:r>
            <a:r>
              <a:rPr sz="1500" spc="-3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that</a:t>
            </a:r>
            <a:r>
              <a:rPr sz="1500" spc="-3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leads</a:t>
            </a:r>
            <a:r>
              <a:rPr sz="1500" spc="-4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to</a:t>
            </a:r>
            <a:r>
              <a:rPr sz="1500" spc="-55" dirty="0">
                <a:latin typeface="Segoe UI"/>
                <a:cs typeface="Segoe UI"/>
              </a:rPr>
              <a:t> </a:t>
            </a:r>
            <a:r>
              <a:rPr sz="1500" spc="-10" dirty="0">
                <a:latin typeface="Segoe UI"/>
                <a:cs typeface="Segoe UI"/>
              </a:rPr>
              <a:t>interoperability</a:t>
            </a:r>
            <a:endParaRPr sz="1500" dirty="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1689"/>
              </a:spcBef>
              <a:buFont typeface="Wingdings"/>
              <a:buChar char=""/>
              <a:tabLst>
                <a:tab pos="1041400" algn="l"/>
              </a:tabLst>
            </a:pPr>
            <a:r>
              <a:rPr sz="1500" dirty="0">
                <a:latin typeface="Segoe UI"/>
                <a:cs typeface="Segoe UI"/>
              </a:rPr>
              <a:t>Define</a:t>
            </a:r>
            <a:r>
              <a:rPr sz="1500" spc="-6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a</a:t>
            </a:r>
            <a:r>
              <a:rPr sz="1500" spc="-1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tiered</a:t>
            </a:r>
            <a:r>
              <a:rPr sz="1500" spc="-6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security</a:t>
            </a:r>
            <a:r>
              <a:rPr sz="1500" spc="1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model</a:t>
            </a:r>
            <a:r>
              <a:rPr sz="1500" spc="-2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that</a:t>
            </a:r>
            <a:r>
              <a:rPr sz="1500" spc="-4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is</a:t>
            </a:r>
            <a:r>
              <a:rPr sz="1500" spc="-35" dirty="0">
                <a:latin typeface="Segoe UI"/>
                <a:cs typeface="Segoe UI"/>
              </a:rPr>
              <a:t> </a:t>
            </a:r>
            <a:r>
              <a:rPr sz="1500" spc="-10" dirty="0">
                <a:latin typeface="Segoe UI"/>
                <a:cs typeface="Segoe UI"/>
              </a:rPr>
              <a:t>enforced</a:t>
            </a:r>
            <a:r>
              <a:rPr sz="1500" spc="-6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at</a:t>
            </a:r>
            <a:r>
              <a:rPr sz="1500" spc="-1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the</a:t>
            </a:r>
            <a:r>
              <a:rPr sz="1500" spc="-35" dirty="0">
                <a:latin typeface="Segoe UI"/>
                <a:cs typeface="Segoe UI"/>
              </a:rPr>
              <a:t> </a:t>
            </a:r>
            <a:r>
              <a:rPr sz="1500" spc="-10" dirty="0">
                <a:latin typeface="Segoe UI"/>
                <a:cs typeface="Segoe UI"/>
              </a:rPr>
              <a:t>transition</a:t>
            </a:r>
            <a:r>
              <a:rPr sz="1500" spc="-5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points</a:t>
            </a:r>
            <a:r>
              <a:rPr sz="1500" spc="-4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between</a:t>
            </a:r>
            <a:r>
              <a:rPr sz="1500" spc="-45" dirty="0">
                <a:latin typeface="Segoe UI"/>
                <a:cs typeface="Segoe UI"/>
              </a:rPr>
              <a:t> </a:t>
            </a:r>
            <a:r>
              <a:rPr sz="1500" spc="-10" dirty="0">
                <a:latin typeface="Segoe UI"/>
                <a:cs typeface="Segoe UI"/>
              </a:rPr>
              <a:t>levels</a:t>
            </a:r>
            <a:endParaRPr sz="15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60" y="1495425"/>
            <a:ext cx="11483340" cy="4570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World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Forum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(IoTWF)</a:t>
            </a:r>
            <a:r>
              <a:rPr sz="2400" b="1" spc="2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Standardized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dirty="0">
                <a:latin typeface="Segoe UI"/>
                <a:cs typeface="Segoe UI"/>
              </a:rPr>
              <a:t>Seven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layers</a:t>
            </a:r>
            <a:r>
              <a:rPr sz="2400" spc="-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IoT</a:t>
            </a:r>
            <a:r>
              <a:rPr sz="2400" spc="-6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Reference</a:t>
            </a:r>
            <a:r>
              <a:rPr sz="2400" spc="-7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Model</a:t>
            </a:r>
            <a:endParaRPr sz="2400" dirty="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31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Segoe UI"/>
                <a:cs typeface="Segoe UI"/>
              </a:rPr>
              <a:t>Layer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1: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Physical</a:t>
            </a:r>
            <a:r>
              <a:rPr sz="2000" spc="-11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Devices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Controllers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Layer</a:t>
            </a:r>
            <a:endParaRPr sz="2000" dirty="0">
              <a:latin typeface="Segoe UI"/>
              <a:cs typeface="Segoe UI"/>
            </a:endParaRPr>
          </a:p>
          <a:p>
            <a:pPr marL="984885" lvl="1" indent="-286385">
              <a:lnSpc>
                <a:spcPct val="100000"/>
              </a:lnSpc>
              <a:spcBef>
                <a:spcPts val="2110"/>
              </a:spcBef>
              <a:buFont typeface="Wingdings"/>
              <a:buChar char=""/>
              <a:tabLst>
                <a:tab pos="984885" algn="l"/>
              </a:tabLst>
            </a:pP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first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layer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of</a:t>
            </a:r>
            <a:r>
              <a:rPr sz="1800" spc="-9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IoT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Reference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Model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is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physical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devices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controllers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layer.</a:t>
            </a:r>
            <a:endParaRPr sz="1800" dirty="0">
              <a:latin typeface="Segoe UI"/>
              <a:cs typeface="Segoe UI"/>
            </a:endParaRPr>
          </a:p>
          <a:p>
            <a:pPr marL="984885" marR="5080" lvl="1" indent="-287020">
              <a:lnSpc>
                <a:spcPct val="140000"/>
              </a:lnSpc>
              <a:spcBef>
                <a:spcPts val="850"/>
              </a:spcBef>
              <a:buFont typeface="Wingdings"/>
              <a:buChar char=""/>
              <a:tabLst>
                <a:tab pos="984885" algn="l"/>
              </a:tabLst>
            </a:pPr>
            <a:r>
              <a:rPr sz="1800" dirty="0">
                <a:latin typeface="Segoe UI"/>
                <a:cs typeface="Segoe UI"/>
              </a:rPr>
              <a:t>This</a:t>
            </a:r>
            <a:r>
              <a:rPr sz="1800" spc="39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layer</a:t>
            </a:r>
            <a:r>
              <a:rPr sz="1800" spc="37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is</a:t>
            </a:r>
            <a:r>
              <a:rPr sz="1800" spc="3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home</a:t>
            </a:r>
            <a:r>
              <a:rPr sz="1800" spc="40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to</a:t>
            </a:r>
            <a:r>
              <a:rPr sz="1800" spc="400" dirty="0">
                <a:latin typeface="Segoe UI"/>
                <a:cs typeface="Segoe UI"/>
              </a:rPr>
              <a:t> </a:t>
            </a:r>
            <a:r>
              <a:rPr sz="1800" dirty="0" smtClean="0">
                <a:latin typeface="Segoe UI"/>
                <a:cs typeface="Segoe UI"/>
              </a:rPr>
              <a:t>the</a:t>
            </a:r>
            <a:r>
              <a:rPr lang="en-IN" spc="415" dirty="0">
                <a:latin typeface="Segoe UI"/>
                <a:cs typeface="Segoe UI"/>
              </a:rPr>
              <a:t> </a:t>
            </a:r>
            <a:r>
              <a:rPr lang="en-IN" spc="415" dirty="0" smtClean="0">
                <a:latin typeface="Segoe UI"/>
                <a:cs typeface="Segoe UI"/>
              </a:rPr>
              <a:t>“</a:t>
            </a:r>
            <a:r>
              <a:rPr lang="en-IN" spc="-114" dirty="0" smtClean="0">
                <a:latin typeface="Segoe UI"/>
                <a:cs typeface="Segoe UI"/>
              </a:rPr>
              <a:t>thin</a:t>
            </a:r>
            <a:r>
              <a:rPr sz="1800" spc="-114" dirty="0" smtClean="0">
                <a:latin typeface="Segoe UI"/>
                <a:cs typeface="Segoe UI"/>
              </a:rPr>
              <a:t>g</a:t>
            </a:r>
            <a:r>
              <a:rPr lang="en-IN" sz="1800" spc="-114" dirty="0" smtClean="0">
                <a:latin typeface="Segoe UI"/>
                <a:cs typeface="Segoe UI"/>
              </a:rPr>
              <a:t>s”</a:t>
            </a:r>
            <a:r>
              <a:rPr sz="1800" spc="380" dirty="0" smtClean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in</a:t>
            </a:r>
            <a:r>
              <a:rPr sz="1800" spc="3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40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Internet</a:t>
            </a:r>
            <a:r>
              <a:rPr sz="1800" spc="36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of</a:t>
            </a:r>
            <a:r>
              <a:rPr sz="1800" spc="35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Things,</a:t>
            </a:r>
            <a:r>
              <a:rPr sz="1800" spc="38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including</a:t>
            </a:r>
            <a:r>
              <a:rPr sz="1800" spc="36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3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various</a:t>
            </a:r>
            <a:r>
              <a:rPr sz="1800" b="1" spc="37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endpoint </a:t>
            </a:r>
            <a:r>
              <a:rPr sz="1800" b="1" dirty="0">
                <a:latin typeface="Segoe UI"/>
                <a:cs typeface="Segoe UI"/>
              </a:rPr>
              <a:t>devices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sensors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that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send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receive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information.</a:t>
            </a:r>
            <a:endParaRPr sz="1800" dirty="0">
              <a:latin typeface="Segoe UI"/>
              <a:cs typeface="Segoe UI"/>
            </a:endParaRPr>
          </a:p>
          <a:p>
            <a:pPr marL="984885" marR="8890" lvl="1" indent="-287020">
              <a:lnSpc>
                <a:spcPct val="140100"/>
              </a:lnSpc>
              <a:spcBef>
                <a:spcPts val="1200"/>
              </a:spcBef>
              <a:buFont typeface="Wingdings"/>
              <a:buChar char=""/>
              <a:tabLst>
                <a:tab pos="984885" algn="l"/>
              </a:tabLst>
            </a:pPr>
            <a:r>
              <a:rPr sz="1800" dirty="0">
                <a:latin typeface="Segoe UI"/>
                <a:cs typeface="Segoe UI"/>
              </a:rPr>
              <a:t>The</a:t>
            </a:r>
            <a:r>
              <a:rPr sz="1800" spc="30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size</a:t>
            </a:r>
            <a:r>
              <a:rPr sz="1800" spc="3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of</a:t>
            </a:r>
            <a:r>
              <a:rPr sz="1800" spc="28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these</a:t>
            </a:r>
            <a:r>
              <a:rPr sz="1800" spc="295" dirty="0">
                <a:latin typeface="Segoe UI"/>
                <a:cs typeface="Segoe UI"/>
              </a:rPr>
              <a:t> </a:t>
            </a:r>
            <a:r>
              <a:rPr lang="en-IN" sz="1800" spc="295" dirty="0" smtClean="0">
                <a:latin typeface="Segoe UI"/>
                <a:cs typeface="Segoe UI"/>
              </a:rPr>
              <a:t>"</a:t>
            </a:r>
            <a:r>
              <a:rPr sz="1800" spc="-114" dirty="0" smtClean="0">
                <a:latin typeface="Segoe UI"/>
                <a:cs typeface="Segoe UI"/>
              </a:rPr>
              <a:t>things</a:t>
            </a:r>
            <a:r>
              <a:rPr lang="en-IN" spc="-114" dirty="0">
                <a:latin typeface="Segoe UI"/>
                <a:cs typeface="Segoe UI"/>
              </a:rPr>
              <a:t>"</a:t>
            </a:r>
            <a:r>
              <a:rPr sz="1800" spc="280" dirty="0" smtClean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can</a:t>
            </a:r>
            <a:r>
              <a:rPr sz="1800" spc="3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range</a:t>
            </a:r>
            <a:r>
              <a:rPr sz="1800" spc="29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from</a:t>
            </a:r>
            <a:r>
              <a:rPr sz="1800" spc="28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almost</a:t>
            </a:r>
            <a:r>
              <a:rPr sz="1800" spc="295" dirty="0">
                <a:latin typeface="Segoe UI"/>
                <a:cs typeface="Segoe UI"/>
              </a:rPr>
              <a:t> </a:t>
            </a:r>
            <a:r>
              <a:rPr lang="en-IN" sz="1800" b="1" dirty="0" smtClean="0">
                <a:latin typeface="Segoe UI"/>
                <a:cs typeface="Segoe UI"/>
              </a:rPr>
              <a:t>tiny</a:t>
            </a:r>
            <a:r>
              <a:rPr sz="1800" b="1" spc="285" dirty="0" smtClean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sensors</a:t>
            </a:r>
            <a:r>
              <a:rPr sz="1800" b="1" spc="30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to</a:t>
            </a:r>
            <a:r>
              <a:rPr sz="1800" spc="2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giant</a:t>
            </a:r>
            <a:r>
              <a:rPr sz="1800" b="1" spc="2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machines</a:t>
            </a:r>
            <a:r>
              <a:rPr sz="1800" b="1" spc="30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in</a:t>
            </a:r>
            <a:r>
              <a:rPr sz="1800" spc="300" dirty="0">
                <a:latin typeface="Segoe UI"/>
                <a:cs typeface="Segoe UI"/>
              </a:rPr>
              <a:t> </a:t>
            </a:r>
            <a:r>
              <a:rPr sz="1800" spc="-50" dirty="0">
                <a:latin typeface="Segoe UI"/>
                <a:cs typeface="Segoe UI"/>
              </a:rPr>
              <a:t>a </a:t>
            </a:r>
            <a:r>
              <a:rPr sz="1800" spc="-10" dirty="0">
                <a:latin typeface="Segoe UI"/>
                <a:cs typeface="Segoe UI"/>
              </a:rPr>
              <a:t>factory.</a:t>
            </a:r>
            <a:endParaRPr sz="1800" dirty="0">
              <a:latin typeface="Segoe UI"/>
              <a:cs typeface="Segoe UI"/>
            </a:endParaRPr>
          </a:p>
          <a:p>
            <a:pPr marL="984885" marR="8255" lvl="1" indent="-287020">
              <a:lnSpc>
                <a:spcPct val="140000"/>
              </a:lnSpc>
              <a:spcBef>
                <a:spcPts val="1200"/>
              </a:spcBef>
              <a:buFont typeface="Wingdings"/>
              <a:buChar char=""/>
              <a:tabLst>
                <a:tab pos="984885" algn="l"/>
              </a:tabLst>
            </a:pPr>
            <a:r>
              <a:rPr sz="1800" dirty="0">
                <a:latin typeface="Segoe UI"/>
                <a:cs typeface="Segoe UI"/>
              </a:rPr>
              <a:t>Their</a:t>
            </a:r>
            <a:r>
              <a:rPr sz="1800" spc="1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primary</a:t>
            </a:r>
            <a:r>
              <a:rPr sz="1800" spc="1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function</a:t>
            </a:r>
            <a:r>
              <a:rPr sz="1800" spc="9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is</a:t>
            </a:r>
            <a:r>
              <a:rPr sz="1800" spc="1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generating</a:t>
            </a:r>
            <a:r>
              <a:rPr sz="1800" b="1" spc="1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1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10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being</a:t>
            </a:r>
            <a:r>
              <a:rPr sz="1800" spc="9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capable</a:t>
            </a:r>
            <a:r>
              <a:rPr sz="1800" spc="10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of</a:t>
            </a:r>
            <a:r>
              <a:rPr sz="1800" spc="9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being</a:t>
            </a:r>
            <a:r>
              <a:rPr sz="1800" spc="1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queried</a:t>
            </a:r>
            <a:r>
              <a:rPr sz="1800" spc="10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and/or</a:t>
            </a:r>
            <a:r>
              <a:rPr sz="1800" spc="11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controlled </a:t>
            </a:r>
            <a:r>
              <a:rPr sz="1800" b="1" dirty="0">
                <a:latin typeface="Segoe UI"/>
                <a:cs typeface="Segoe UI"/>
              </a:rPr>
              <a:t>over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network.</a:t>
            </a:r>
            <a:endParaRPr sz="1800" b="1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495425"/>
            <a:ext cx="11533505" cy="498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World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Forum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(IoTWF)</a:t>
            </a:r>
            <a:r>
              <a:rPr sz="2400" b="1" spc="2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Standardized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21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Segoe UI"/>
                <a:cs typeface="Segoe UI"/>
              </a:rPr>
              <a:t>Layer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2: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Connectivity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Layer</a:t>
            </a:r>
            <a:endParaRPr sz="2000" dirty="0">
              <a:latin typeface="Segoe UI"/>
              <a:cs typeface="Segoe UI"/>
            </a:endParaRPr>
          </a:p>
          <a:p>
            <a:pPr marL="1040765" lvl="1" indent="-342265" algn="just">
              <a:lnSpc>
                <a:spcPct val="100000"/>
              </a:lnSpc>
              <a:spcBef>
                <a:spcPts val="2195"/>
              </a:spcBef>
              <a:buFont typeface="Wingdings"/>
              <a:buChar char=""/>
              <a:tabLst>
                <a:tab pos="1040765" algn="l"/>
              </a:tabLst>
            </a:pPr>
            <a:r>
              <a:rPr sz="2000" dirty="0">
                <a:latin typeface="Segoe UI"/>
                <a:cs typeface="Segoe UI"/>
              </a:rPr>
              <a:t>In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second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layer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Reference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Model,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focus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connectivity.</a:t>
            </a:r>
            <a:endParaRPr sz="2000" b="1" dirty="0">
              <a:latin typeface="Segoe UI"/>
              <a:cs typeface="Segoe UI"/>
            </a:endParaRPr>
          </a:p>
          <a:p>
            <a:pPr marL="1040130" marR="17145" lvl="1" indent="-342265" algn="just">
              <a:lnSpc>
                <a:spcPct val="140100"/>
              </a:lnSpc>
              <a:spcBef>
                <a:spcPts val="815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most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important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function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layer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reliable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timely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transmission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of 	</a:t>
            </a:r>
            <a:r>
              <a:rPr sz="2000" b="1" spc="-10" dirty="0">
                <a:latin typeface="Segoe UI"/>
                <a:cs typeface="Segoe UI"/>
              </a:rPr>
              <a:t>data</a:t>
            </a:r>
            <a:r>
              <a:rPr sz="2000" spc="-10" dirty="0">
                <a:latin typeface="Segoe UI"/>
                <a:cs typeface="Segoe UI"/>
              </a:rPr>
              <a:t>.</a:t>
            </a:r>
            <a:endParaRPr sz="2000" dirty="0">
              <a:latin typeface="Segoe UI"/>
              <a:cs typeface="Segoe UI"/>
            </a:endParaRPr>
          </a:p>
          <a:p>
            <a:pPr marL="1040130" marR="5080" lvl="1" indent="-342265" algn="just">
              <a:lnSpc>
                <a:spcPct val="140000"/>
              </a:lnSpc>
              <a:spcBef>
                <a:spcPts val="1200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More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specifically,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includes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transmissions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between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Layer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1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devices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network 	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between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information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processing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occurs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at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Layer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3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(the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edge 	</a:t>
            </a:r>
            <a:r>
              <a:rPr sz="2000" dirty="0">
                <a:latin typeface="Segoe UI"/>
                <a:cs typeface="Segoe UI"/>
              </a:rPr>
              <a:t>computing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layer).</a:t>
            </a:r>
            <a:endParaRPr sz="2000" dirty="0">
              <a:latin typeface="Segoe UI"/>
              <a:cs typeface="Segoe UI"/>
            </a:endParaRPr>
          </a:p>
          <a:p>
            <a:pPr marL="1040130" marR="5080" lvl="1" indent="-342265" algn="just">
              <a:lnSpc>
                <a:spcPct val="140000"/>
              </a:lnSpc>
              <a:spcBef>
                <a:spcPts val="1200"/>
              </a:spcBef>
              <a:buFont typeface="Wingdings"/>
              <a:buChar char="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1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connectivity</a:t>
            </a:r>
            <a:r>
              <a:rPr sz="2000" spc="1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layer</a:t>
            </a:r>
            <a:r>
              <a:rPr sz="2000" spc="1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encompasses</a:t>
            </a:r>
            <a:r>
              <a:rPr sz="2000" spc="1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all</a:t>
            </a:r>
            <a:r>
              <a:rPr sz="2000" spc="1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networking</a:t>
            </a:r>
            <a:r>
              <a:rPr sz="2000" spc="1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elements</a:t>
            </a:r>
            <a:r>
              <a:rPr sz="2000" spc="1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1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1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1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doesn‘t</a:t>
            </a:r>
            <a:r>
              <a:rPr sz="2000" spc="1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really 	distinguish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between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last-</a:t>
            </a:r>
            <a:r>
              <a:rPr sz="2000" dirty="0">
                <a:latin typeface="Segoe UI"/>
                <a:cs typeface="Segoe UI"/>
              </a:rPr>
              <a:t>mile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network,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35" dirty="0">
                <a:latin typeface="Segoe UI"/>
                <a:cs typeface="Segoe UI"/>
              </a:rPr>
              <a:t>gateway,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backhaul</a:t>
            </a:r>
            <a:r>
              <a:rPr sz="2000" spc="-1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networks.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60" y="1265046"/>
            <a:ext cx="8190865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World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Forum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(IoTWF)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Standardized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  <a:p>
            <a:pPr marL="215265" indent="-205104">
              <a:lnSpc>
                <a:spcPct val="100000"/>
              </a:lnSpc>
              <a:spcBef>
                <a:spcPts val="175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2: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spc="-10" dirty="0">
                <a:latin typeface="Segoe UI"/>
                <a:cs typeface="Segoe UI"/>
              </a:rPr>
              <a:t>Connectivity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Layer</a:t>
            </a:r>
            <a:endParaRPr sz="20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2407" y="1751076"/>
            <a:ext cx="9209532" cy="47564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5160" y="1522857"/>
            <a:ext cx="11466830" cy="4293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IoT</a:t>
            </a:r>
            <a:r>
              <a:rPr spc="-50" dirty="0"/>
              <a:t> </a:t>
            </a:r>
            <a:r>
              <a:rPr spc="-20" dirty="0"/>
              <a:t>World</a:t>
            </a:r>
            <a:r>
              <a:rPr spc="-90" dirty="0"/>
              <a:t> </a:t>
            </a:r>
            <a:r>
              <a:rPr dirty="0"/>
              <a:t>Forum</a:t>
            </a:r>
            <a:r>
              <a:rPr spc="-65" dirty="0"/>
              <a:t> </a:t>
            </a:r>
            <a:r>
              <a:rPr dirty="0"/>
              <a:t>(IoTWF)</a:t>
            </a:r>
            <a:r>
              <a:rPr spc="20" dirty="0"/>
              <a:t> </a:t>
            </a:r>
            <a:r>
              <a:rPr spc="-20" dirty="0"/>
              <a:t>Standardized</a:t>
            </a:r>
            <a:r>
              <a:rPr spc="-75" dirty="0"/>
              <a:t> </a:t>
            </a:r>
            <a:r>
              <a:rPr spc="-10" dirty="0"/>
              <a:t>Architecture:</a:t>
            </a:r>
          </a:p>
          <a:p>
            <a:pPr marL="298450" indent="-285750">
              <a:lnSpc>
                <a:spcPct val="100000"/>
              </a:lnSpc>
              <a:spcBef>
                <a:spcPts val="251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b="0" dirty="0"/>
              <a:t>Layer</a:t>
            </a:r>
            <a:r>
              <a:rPr sz="2000" b="0" spc="-70" dirty="0"/>
              <a:t> </a:t>
            </a:r>
            <a:r>
              <a:rPr sz="2000" b="0" dirty="0"/>
              <a:t>3:</a:t>
            </a:r>
            <a:r>
              <a:rPr sz="2000" b="0" spc="-55" dirty="0"/>
              <a:t> </a:t>
            </a:r>
            <a:r>
              <a:rPr sz="2000" b="0" dirty="0"/>
              <a:t>Edge</a:t>
            </a:r>
            <a:r>
              <a:rPr sz="2000" b="0" spc="-85" dirty="0"/>
              <a:t> </a:t>
            </a:r>
            <a:r>
              <a:rPr sz="2000" b="0" dirty="0"/>
              <a:t>Computing</a:t>
            </a:r>
            <a:r>
              <a:rPr sz="2000" b="0" spc="-80" dirty="0"/>
              <a:t> </a:t>
            </a:r>
            <a:r>
              <a:rPr sz="2000" b="0" spc="-10" dirty="0"/>
              <a:t>Layer</a:t>
            </a:r>
            <a:endParaRPr sz="2000" b="0" dirty="0"/>
          </a:p>
          <a:p>
            <a:pPr marL="984885" lvl="1" indent="-286385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984885" algn="l"/>
              </a:tabLst>
            </a:pPr>
            <a:r>
              <a:rPr sz="2000" dirty="0">
                <a:latin typeface="Segoe UI"/>
                <a:cs typeface="Segoe UI"/>
              </a:rPr>
              <a:t>Edge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computing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role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Layer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3.</a:t>
            </a:r>
            <a:endParaRPr sz="2000" dirty="0">
              <a:latin typeface="Segoe UI"/>
              <a:cs typeface="Segoe UI"/>
            </a:endParaRPr>
          </a:p>
          <a:p>
            <a:pPr marL="984885" lvl="1" indent="-286385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984885" algn="l"/>
              </a:tabLst>
            </a:pPr>
            <a:r>
              <a:rPr sz="2000" dirty="0">
                <a:latin typeface="Segoe UI"/>
                <a:cs typeface="Segoe UI"/>
              </a:rPr>
              <a:t>Edge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computing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often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referred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lang="en-IN" sz="2000" spc="-80" dirty="0" smtClean="0">
                <a:latin typeface="Segoe UI"/>
                <a:cs typeface="Segoe UI"/>
              </a:rPr>
              <a:t>"</a:t>
            </a:r>
            <a:r>
              <a:rPr sz="2000" spc="-254" dirty="0" err="1" smtClean="0">
                <a:latin typeface="Segoe UI"/>
                <a:cs typeface="Segoe UI"/>
              </a:rPr>
              <a:t>fo</a:t>
            </a:r>
            <a:r>
              <a:rPr lang="en-IN" sz="2000" spc="-254" dirty="0" smtClean="0">
                <a:latin typeface="Segoe UI"/>
                <a:cs typeface="Segoe UI"/>
              </a:rPr>
              <a:t>g”</a:t>
            </a:r>
            <a:r>
              <a:rPr sz="2000" spc="-40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layer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50" dirty="0">
                <a:latin typeface="Segoe UI"/>
                <a:cs typeface="Segoe UI"/>
              </a:rPr>
              <a:t>.</a:t>
            </a:r>
            <a:endParaRPr sz="2000" dirty="0">
              <a:latin typeface="Segoe UI"/>
              <a:cs typeface="Segoe UI"/>
            </a:endParaRPr>
          </a:p>
          <a:p>
            <a:pPr marL="984885" marR="15240" lvl="1" indent="-287020">
              <a:lnSpc>
                <a:spcPct val="150000"/>
              </a:lnSpc>
              <a:spcBef>
                <a:spcPts val="960"/>
              </a:spcBef>
              <a:buFont typeface="Wingdings"/>
              <a:buChar char=""/>
              <a:tabLst>
                <a:tab pos="984885" algn="l"/>
              </a:tabLst>
            </a:pPr>
            <a:r>
              <a:rPr sz="2000" dirty="0">
                <a:latin typeface="Segoe UI"/>
                <a:cs typeface="Segoe UI"/>
              </a:rPr>
              <a:t>At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0" dirty="0">
                <a:latin typeface="Segoe UI"/>
                <a:cs typeface="Segoe UI"/>
              </a:rPr>
              <a:t>layer,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emphasis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reduction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converting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flows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into </a:t>
            </a:r>
            <a:r>
              <a:rPr sz="2000" dirty="0">
                <a:latin typeface="Segoe UI"/>
                <a:cs typeface="Segoe UI"/>
              </a:rPr>
              <a:t>information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-11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ready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storage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processing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by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higher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layers.</a:t>
            </a:r>
            <a:endParaRPr sz="2000" dirty="0">
              <a:latin typeface="Segoe UI"/>
              <a:cs typeface="Segoe UI"/>
            </a:endParaRPr>
          </a:p>
          <a:p>
            <a:pPr marL="984885" lvl="1" indent="-286385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984885" algn="l"/>
              </a:tabLst>
            </a:pPr>
            <a:r>
              <a:rPr sz="2000" dirty="0">
                <a:latin typeface="Segoe UI"/>
                <a:cs typeface="Segoe UI"/>
              </a:rPr>
              <a:t>One</a:t>
            </a:r>
            <a:r>
              <a:rPr sz="2000" spc="3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3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3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basic</a:t>
            </a:r>
            <a:r>
              <a:rPr sz="2000" spc="2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principles</a:t>
            </a:r>
            <a:r>
              <a:rPr sz="2000" spc="2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3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2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reference</a:t>
            </a:r>
            <a:r>
              <a:rPr sz="2000" spc="3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model</a:t>
            </a:r>
            <a:r>
              <a:rPr sz="2000" spc="3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2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information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processing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is</a:t>
            </a:r>
            <a:endParaRPr sz="2000" dirty="0">
              <a:latin typeface="Segoe UI"/>
              <a:cs typeface="Segoe UI"/>
            </a:endParaRPr>
          </a:p>
          <a:p>
            <a:pPr marL="984885">
              <a:lnSpc>
                <a:spcPct val="100000"/>
              </a:lnSpc>
              <a:spcBef>
                <a:spcPts val="1205"/>
              </a:spcBef>
            </a:pPr>
            <a:r>
              <a:rPr sz="2000" b="0" spc="-10" dirty="0"/>
              <a:t>initiated</a:t>
            </a:r>
            <a:r>
              <a:rPr sz="2000" b="0" spc="-105" dirty="0"/>
              <a:t> </a:t>
            </a:r>
            <a:r>
              <a:rPr sz="2000" b="0" dirty="0"/>
              <a:t>as</a:t>
            </a:r>
            <a:r>
              <a:rPr sz="2000" b="0" spc="-50" dirty="0"/>
              <a:t> </a:t>
            </a:r>
            <a:r>
              <a:rPr sz="2000" b="0" dirty="0"/>
              <a:t>early</a:t>
            </a:r>
            <a:r>
              <a:rPr sz="2000" b="0" spc="-35" dirty="0"/>
              <a:t> </a:t>
            </a:r>
            <a:r>
              <a:rPr sz="2000" b="0" dirty="0"/>
              <a:t>and</a:t>
            </a:r>
            <a:r>
              <a:rPr sz="2000" b="0" spc="-65" dirty="0"/>
              <a:t> </a:t>
            </a:r>
            <a:r>
              <a:rPr sz="2000" b="0" dirty="0"/>
              <a:t>as</a:t>
            </a:r>
            <a:r>
              <a:rPr sz="2000" b="0" spc="-40" dirty="0"/>
              <a:t> </a:t>
            </a:r>
            <a:r>
              <a:rPr sz="2000" b="0" dirty="0"/>
              <a:t>close</a:t>
            </a:r>
            <a:r>
              <a:rPr sz="2000" b="0" spc="-55" dirty="0"/>
              <a:t> </a:t>
            </a:r>
            <a:r>
              <a:rPr sz="2000" b="0" dirty="0"/>
              <a:t>to</a:t>
            </a:r>
            <a:r>
              <a:rPr sz="2000" b="0" spc="-35" dirty="0"/>
              <a:t> </a:t>
            </a:r>
            <a:r>
              <a:rPr sz="2000" b="0" dirty="0"/>
              <a:t>the</a:t>
            </a:r>
            <a:r>
              <a:rPr sz="2000" b="0" spc="-60" dirty="0"/>
              <a:t> </a:t>
            </a:r>
            <a:r>
              <a:rPr sz="2000" b="0" dirty="0"/>
              <a:t>edge</a:t>
            </a:r>
            <a:r>
              <a:rPr sz="2000" b="0" spc="-20" dirty="0"/>
              <a:t> </a:t>
            </a:r>
            <a:r>
              <a:rPr sz="2000" b="0" dirty="0"/>
              <a:t>of</a:t>
            </a:r>
            <a:r>
              <a:rPr sz="2000" b="0" spc="-60" dirty="0"/>
              <a:t> </a:t>
            </a:r>
            <a:r>
              <a:rPr sz="2000" b="0" dirty="0"/>
              <a:t>the</a:t>
            </a:r>
            <a:r>
              <a:rPr sz="2000" b="0" spc="-65" dirty="0"/>
              <a:t> </a:t>
            </a:r>
            <a:r>
              <a:rPr sz="2000" b="0" dirty="0"/>
              <a:t>network</a:t>
            </a:r>
            <a:r>
              <a:rPr sz="2000" b="0" spc="-35" dirty="0"/>
              <a:t> </a:t>
            </a:r>
            <a:r>
              <a:rPr sz="2000" b="0" dirty="0"/>
              <a:t>as</a:t>
            </a:r>
            <a:r>
              <a:rPr sz="2000" b="0" spc="-50" dirty="0"/>
              <a:t> </a:t>
            </a:r>
            <a:r>
              <a:rPr sz="2000" b="0" spc="-10" dirty="0"/>
              <a:t>possible.</a:t>
            </a:r>
            <a:endParaRPr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60" y="1272921"/>
            <a:ext cx="8190865" cy="152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World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Forum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(IoTWF)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Standardized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  <a:p>
            <a:pPr marL="215265" indent="-205104">
              <a:lnSpc>
                <a:spcPct val="100000"/>
              </a:lnSpc>
              <a:spcBef>
                <a:spcPts val="175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3: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Edge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Computing</a:t>
            </a:r>
            <a:r>
              <a:rPr sz="2000" b="1" spc="-1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Layer</a:t>
            </a:r>
            <a:endParaRPr sz="20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4744" y="1613691"/>
            <a:ext cx="8199374" cy="51769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IoT</a:t>
            </a:r>
            <a:r>
              <a:rPr spc="-50" dirty="0"/>
              <a:t> </a:t>
            </a:r>
            <a:r>
              <a:rPr spc="-20" dirty="0"/>
              <a:t>World</a:t>
            </a:r>
            <a:r>
              <a:rPr spc="-90" dirty="0"/>
              <a:t> </a:t>
            </a:r>
            <a:r>
              <a:rPr dirty="0"/>
              <a:t>Forum</a:t>
            </a:r>
            <a:r>
              <a:rPr spc="-65" dirty="0"/>
              <a:t> </a:t>
            </a:r>
            <a:r>
              <a:rPr dirty="0"/>
              <a:t>(IoTWF)</a:t>
            </a:r>
            <a:r>
              <a:rPr spc="20" dirty="0"/>
              <a:t> </a:t>
            </a:r>
            <a:r>
              <a:rPr spc="-20" dirty="0"/>
              <a:t>Standardized</a:t>
            </a:r>
            <a:r>
              <a:rPr spc="-75" dirty="0"/>
              <a:t> </a:t>
            </a:r>
            <a:r>
              <a:rPr spc="-10" dirty="0"/>
              <a:t>Architecture:</a:t>
            </a:r>
          </a:p>
          <a:p>
            <a:pPr marL="298450" indent="-285750">
              <a:lnSpc>
                <a:spcPct val="100000"/>
              </a:lnSpc>
              <a:spcBef>
                <a:spcPts val="251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b="0" dirty="0"/>
              <a:t>Layer</a:t>
            </a:r>
            <a:r>
              <a:rPr sz="2000" b="0" spc="-70" dirty="0"/>
              <a:t> </a:t>
            </a:r>
            <a:r>
              <a:rPr sz="2000" b="0" dirty="0"/>
              <a:t>3:</a:t>
            </a:r>
            <a:r>
              <a:rPr sz="2000" b="0" spc="-55" dirty="0"/>
              <a:t> </a:t>
            </a:r>
            <a:r>
              <a:rPr sz="2000" b="0" dirty="0"/>
              <a:t>Edge</a:t>
            </a:r>
            <a:r>
              <a:rPr sz="2000" b="0" spc="-85" dirty="0"/>
              <a:t> </a:t>
            </a:r>
            <a:r>
              <a:rPr sz="2000" b="0" dirty="0"/>
              <a:t>Computing</a:t>
            </a:r>
            <a:r>
              <a:rPr sz="2000" b="0" spc="-80" dirty="0"/>
              <a:t> </a:t>
            </a:r>
            <a:r>
              <a:rPr sz="2000" b="0" spc="-10" dirty="0"/>
              <a:t>Layer</a:t>
            </a:r>
            <a:endParaRPr sz="2000" b="0" dirty="0"/>
          </a:p>
          <a:p>
            <a:pPr marL="984885" marR="19685" lvl="1" indent="-287020">
              <a:lnSpc>
                <a:spcPct val="150000"/>
              </a:lnSpc>
              <a:spcBef>
                <a:spcPts val="740"/>
              </a:spcBef>
              <a:buFont typeface="Wingdings"/>
              <a:buChar char=""/>
              <a:tabLst>
                <a:tab pos="984885" algn="l"/>
              </a:tabLst>
            </a:pPr>
            <a:r>
              <a:rPr sz="2000" dirty="0">
                <a:latin typeface="Segoe UI"/>
                <a:cs typeface="Segoe UI"/>
              </a:rPr>
              <a:t>Another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important</a:t>
            </a:r>
            <a:r>
              <a:rPr sz="2000" spc="1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function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occurs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at</a:t>
            </a:r>
            <a:r>
              <a:rPr sz="2000" spc="1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Layer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3</a:t>
            </a:r>
            <a:r>
              <a:rPr sz="2000" spc="1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11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11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evaluation</a:t>
            </a:r>
            <a:r>
              <a:rPr sz="2000" spc="1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1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1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see</a:t>
            </a:r>
            <a:r>
              <a:rPr sz="2000" spc="1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if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it </a:t>
            </a:r>
            <a:r>
              <a:rPr sz="2000" dirty="0">
                <a:latin typeface="Segoe UI"/>
                <a:cs typeface="Segoe UI"/>
              </a:rPr>
              <a:t>can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filtered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aggregated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before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being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sent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higher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layer.</a:t>
            </a:r>
            <a:endParaRPr sz="2000" dirty="0">
              <a:latin typeface="Segoe UI"/>
              <a:cs typeface="Segoe UI"/>
            </a:endParaRPr>
          </a:p>
          <a:p>
            <a:pPr marL="984885" marR="5080" lvl="1" indent="-287020">
              <a:lnSpc>
                <a:spcPct val="150000"/>
              </a:lnSpc>
              <a:spcBef>
                <a:spcPts val="1420"/>
              </a:spcBef>
              <a:buFont typeface="Wingdings"/>
              <a:buChar char=""/>
              <a:tabLst>
                <a:tab pos="984885" algn="l"/>
              </a:tabLst>
            </a:pP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1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also</a:t>
            </a:r>
            <a:r>
              <a:rPr sz="2000" spc="1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allows</a:t>
            </a:r>
            <a:r>
              <a:rPr sz="2000" spc="1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</a:t>
            </a:r>
            <a:r>
              <a:rPr sz="2000" spc="1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1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1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1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reformatted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1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decoded,</a:t>
            </a:r>
            <a:r>
              <a:rPr sz="2000" spc="1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making</a:t>
            </a:r>
            <a:r>
              <a:rPr sz="2000" spc="1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additional</a:t>
            </a:r>
            <a:r>
              <a:rPr sz="2000" spc="16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processing </a:t>
            </a:r>
            <a:r>
              <a:rPr sz="2000" dirty="0">
                <a:latin typeface="Segoe UI"/>
                <a:cs typeface="Segoe UI"/>
              </a:rPr>
              <a:t>by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other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systems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easier.</a:t>
            </a:r>
            <a:endParaRPr sz="2000" dirty="0">
              <a:latin typeface="Segoe UI"/>
              <a:cs typeface="Segoe UI"/>
            </a:endParaRPr>
          </a:p>
          <a:p>
            <a:pPr marL="984885" marR="17145" lvl="1" indent="-287020">
              <a:lnSpc>
                <a:spcPct val="150000"/>
              </a:lnSpc>
              <a:spcBef>
                <a:spcPts val="745"/>
              </a:spcBef>
              <a:buFont typeface="Wingdings"/>
              <a:buChar char=""/>
              <a:tabLst>
                <a:tab pos="984885" algn="l"/>
              </a:tabLst>
            </a:pPr>
            <a:r>
              <a:rPr sz="2000" dirty="0">
                <a:latin typeface="Segoe UI"/>
                <a:cs typeface="Segoe UI"/>
              </a:rPr>
              <a:t>Thus,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critical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function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assessing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see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if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predefined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thresholds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crossed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any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action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alerts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need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sent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32" y="2088845"/>
            <a:ext cx="10471150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mbria"/>
                <a:cs typeface="Cambria"/>
              </a:rPr>
              <a:t>3.Doing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Both: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The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Goal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of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an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IoT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System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mbria"/>
                <a:cs typeface="Cambria"/>
              </a:rPr>
              <a:t>Farming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example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sensors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collect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information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about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soil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moisture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tell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farmer</a:t>
            </a:r>
            <a:endParaRPr sz="2000" dirty="0">
              <a:latin typeface="Cambria"/>
              <a:cs typeface="Cambria"/>
            </a:endParaRPr>
          </a:p>
          <a:p>
            <a:pPr marL="12700" marR="585470">
              <a:lnSpc>
                <a:spcPct val="200000"/>
              </a:lnSpc>
              <a:spcBef>
                <a:spcPts val="5"/>
              </a:spcBef>
            </a:pPr>
            <a:r>
              <a:rPr sz="2000" dirty="0">
                <a:latin typeface="Cambria"/>
                <a:cs typeface="Cambria"/>
              </a:rPr>
              <a:t>how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much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water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crops,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but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you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don’t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actually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need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farmer.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Instead,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irrigation </a:t>
            </a:r>
            <a:r>
              <a:rPr sz="2000" dirty="0">
                <a:latin typeface="Cambria"/>
                <a:cs typeface="Cambria"/>
              </a:rPr>
              <a:t>system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automatically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turn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needed,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based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how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much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moisture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soil.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522857"/>
            <a:ext cx="11526520" cy="362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World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Forum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(IoTWF)</a:t>
            </a:r>
            <a:r>
              <a:rPr sz="2400" b="1" spc="2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Standardized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51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Segoe UI"/>
                <a:cs typeface="Segoe UI"/>
              </a:rPr>
              <a:t>Upper</a:t>
            </a:r>
            <a:r>
              <a:rPr sz="2000" spc="-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Layers: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Layers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4–7</a:t>
            </a:r>
            <a:endParaRPr sz="2000" dirty="0">
              <a:latin typeface="Segoe UI"/>
              <a:cs typeface="Segoe UI"/>
            </a:endParaRPr>
          </a:p>
          <a:p>
            <a:pPr marL="984885" marR="5080" lvl="1" indent="-287020">
              <a:lnSpc>
                <a:spcPct val="150000"/>
              </a:lnSpc>
              <a:spcBef>
                <a:spcPts val="740"/>
              </a:spcBef>
              <a:buFont typeface="Wingdings"/>
              <a:buChar char=""/>
              <a:tabLst>
                <a:tab pos="984885" algn="l"/>
                <a:tab pos="1553210" algn="l"/>
                <a:tab pos="2390140" algn="l"/>
                <a:tab pos="3210560" algn="l"/>
                <a:tab pos="3844290" algn="l"/>
                <a:tab pos="4496435" algn="l"/>
                <a:tab pos="6257290" algn="l"/>
                <a:tab pos="7663815" algn="l"/>
                <a:tab pos="8181975" algn="l"/>
                <a:tab pos="8695690" algn="l"/>
                <a:tab pos="9354185" algn="l"/>
                <a:tab pos="10695305" algn="l"/>
                <a:tab pos="11122025" algn="l"/>
              </a:tabLst>
            </a:pPr>
            <a:r>
              <a:rPr sz="2000" spc="-25" dirty="0">
                <a:latin typeface="Segoe UI"/>
                <a:cs typeface="Segoe UI"/>
              </a:rPr>
              <a:t>The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upper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layers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deal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with</a:t>
            </a:r>
            <a:r>
              <a:rPr sz="2000" dirty="0">
                <a:latin typeface="Segoe UI"/>
                <a:cs typeface="Segoe UI"/>
              </a:rPr>
              <a:t>	handling</a:t>
            </a:r>
            <a:r>
              <a:rPr sz="2000" spc="37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and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processing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the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IoT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data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generated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by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the </a:t>
            </a:r>
            <a:r>
              <a:rPr sz="2000" dirty="0">
                <a:latin typeface="Segoe UI"/>
                <a:cs typeface="Segoe UI"/>
              </a:rPr>
              <a:t>bottom</a:t>
            </a:r>
            <a:r>
              <a:rPr sz="2000" spc="-1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layer.</a:t>
            </a:r>
            <a:endParaRPr sz="2000" dirty="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000" dirty="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Font typeface="Wingdings"/>
              <a:buChar char=""/>
            </a:pPr>
            <a:endParaRPr sz="2000" dirty="0">
              <a:latin typeface="Segoe UI"/>
              <a:cs typeface="Segoe UI"/>
            </a:endParaRPr>
          </a:p>
          <a:p>
            <a:pPr marL="984885" marR="57150" lvl="1" indent="-287020">
              <a:lnSpc>
                <a:spcPct val="150000"/>
              </a:lnSpc>
              <a:buFont typeface="Wingdings"/>
              <a:buChar char=""/>
              <a:tabLst>
                <a:tab pos="984885" algn="l"/>
              </a:tabLst>
            </a:pPr>
            <a:r>
              <a:rPr sz="2000" dirty="0">
                <a:latin typeface="Segoe UI"/>
                <a:cs typeface="Segoe UI"/>
              </a:rPr>
              <a:t>For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sake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completeness,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Layers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4–7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Reference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Model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summarized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in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following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Table.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60" y="1356486"/>
            <a:ext cx="8190865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World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Forum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(IoTWF)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Standardized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  <a:p>
            <a:pPr marL="215265" indent="-205104">
              <a:lnSpc>
                <a:spcPct val="100000"/>
              </a:lnSpc>
              <a:spcBef>
                <a:spcPts val="175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dirty="0">
                <a:latin typeface="Segoe UI"/>
                <a:cs typeface="Segoe UI"/>
              </a:rPr>
              <a:t>Upper</a:t>
            </a:r>
            <a:r>
              <a:rPr sz="2000" b="1" spc="-1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Layers: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Layers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4–7</a:t>
            </a:r>
            <a:endParaRPr sz="20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3827" y="1699122"/>
            <a:ext cx="9115044" cy="511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8702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IoT</a:t>
            </a:r>
            <a:r>
              <a:rPr spc="-50" dirty="0"/>
              <a:t> </a:t>
            </a:r>
            <a:r>
              <a:rPr spc="-20" dirty="0"/>
              <a:t>World</a:t>
            </a:r>
            <a:r>
              <a:rPr spc="-90" dirty="0"/>
              <a:t> </a:t>
            </a:r>
            <a:r>
              <a:rPr dirty="0"/>
              <a:t>Forum</a:t>
            </a:r>
            <a:r>
              <a:rPr spc="-65" dirty="0"/>
              <a:t> </a:t>
            </a:r>
            <a:r>
              <a:rPr dirty="0"/>
              <a:t>(IoTWF)</a:t>
            </a:r>
            <a:r>
              <a:rPr spc="20" dirty="0"/>
              <a:t> </a:t>
            </a:r>
            <a:r>
              <a:rPr spc="-20" dirty="0"/>
              <a:t>Standardized</a:t>
            </a:r>
            <a:r>
              <a:rPr spc="-75" dirty="0"/>
              <a:t> </a:t>
            </a:r>
            <a:r>
              <a:rPr spc="-10" dirty="0"/>
              <a:t>Architecture:</a:t>
            </a:r>
          </a:p>
          <a:p>
            <a:pPr marL="298450" indent="-285750">
              <a:lnSpc>
                <a:spcPct val="100000"/>
              </a:lnSpc>
              <a:spcBef>
                <a:spcPts val="251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/>
              <a:t>IT</a:t>
            </a:r>
            <a:r>
              <a:rPr sz="2000" spc="-30" dirty="0"/>
              <a:t> </a:t>
            </a:r>
            <a:r>
              <a:rPr sz="2000" dirty="0"/>
              <a:t>and</a:t>
            </a:r>
            <a:r>
              <a:rPr sz="2000" spc="-70" dirty="0"/>
              <a:t> </a:t>
            </a:r>
            <a:r>
              <a:rPr sz="2000" spc="-50" dirty="0"/>
              <a:t>OT</a:t>
            </a:r>
            <a:r>
              <a:rPr sz="2000" spc="-85" dirty="0"/>
              <a:t> </a:t>
            </a:r>
            <a:r>
              <a:rPr sz="2000" spc="-20" dirty="0"/>
              <a:t>Responsibilities</a:t>
            </a:r>
            <a:r>
              <a:rPr sz="2000" spc="-90" dirty="0"/>
              <a:t> </a:t>
            </a:r>
            <a:r>
              <a:rPr sz="2000" dirty="0"/>
              <a:t>in</a:t>
            </a:r>
            <a:r>
              <a:rPr sz="2000" spc="-40" dirty="0"/>
              <a:t> </a:t>
            </a:r>
            <a:r>
              <a:rPr sz="2000" dirty="0"/>
              <a:t>the</a:t>
            </a:r>
            <a:r>
              <a:rPr sz="2000" spc="-55" dirty="0"/>
              <a:t> </a:t>
            </a:r>
            <a:r>
              <a:rPr sz="2000" dirty="0"/>
              <a:t>IoT</a:t>
            </a:r>
            <a:r>
              <a:rPr sz="2000" spc="-35" dirty="0"/>
              <a:t> </a:t>
            </a:r>
            <a:r>
              <a:rPr sz="2000" spc="-10" dirty="0"/>
              <a:t>Reference</a:t>
            </a:r>
            <a:r>
              <a:rPr sz="2000" spc="15" dirty="0"/>
              <a:t> </a:t>
            </a:r>
            <a:r>
              <a:rPr sz="2000" spc="-10" dirty="0"/>
              <a:t>Model</a:t>
            </a:r>
            <a:endParaRPr sz="2000" dirty="0"/>
          </a:p>
          <a:p>
            <a:pPr marL="984885" marR="5080" lvl="1" indent="-287020">
              <a:lnSpc>
                <a:spcPct val="150000"/>
              </a:lnSpc>
              <a:spcBef>
                <a:spcPts val="894"/>
              </a:spcBef>
              <a:buFont typeface="Wingdings"/>
              <a:buChar char=""/>
              <a:tabLst>
                <a:tab pos="984885" algn="l"/>
              </a:tabLst>
            </a:pP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1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interesting</a:t>
            </a:r>
            <a:r>
              <a:rPr sz="1800" b="1" spc="1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aspect</a:t>
            </a:r>
            <a:r>
              <a:rPr sz="1800" b="1" spc="1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1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visualizing</a:t>
            </a:r>
            <a:r>
              <a:rPr sz="1800" b="1" spc="1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1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IoT</a:t>
            </a:r>
            <a:r>
              <a:rPr sz="1800" b="1" spc="1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architecture</a:t>
            </a:r>
            <a:r>
              <a:rPr sz="1800" b="1" spc="1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this</a:t>
            </a:r>
            <a:r>
              <a:rPr sz="1800" b="1" spc="1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way</a:t>
            </a:r>
            <a:r>
              <a:rPr sz="1800" b="1" spc="1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1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1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we</a:t>
            </a:r>
            <a:r>
              <a:rPr sz="1800" b="1" spc="1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can</a:t>
            </a:r>
            <a:r>
              <a:rPr sz="1800" b="1" spc="1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start</a:t>
            </a:r>
            <a:r>
              <a:rPr sz="1800" b="1" spc="1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14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organize responsibilities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along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IT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35" dirty="0">
                <a:latin typeface="Segoe UI"/>
                <a:cs typeface="Segoe UI"/>
              </a:rPr>
              <a:t> OT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lines.</a:t>
            </a:r>
            <a:endParaRPr sz="1800" dirty="0">
              <a:latin typeface="Segoe UI"/>
              <a:cs typeface="Segoe UI"/>
            </a:endParaRPr>
          </a:p>
          <a:p>
            <a:pPr marL="984885" lvl="1" indent="-286385">
              <a:lnSpc>
                <a:spcPct val="100000"/>
              </a:lnSpc>
              <a:spcBef>
                <a:spcPts val="2280"/>
              </a:spcBef>
              <a:buFont typeface="Wingdings"/>
              <a:buChar char=""/>
              <a:tabLst>
                <a:tab pos="984885" algn="l"/>
              </a:tabLst>
            </a:pPr>
            <a:r>
              <a:rPr sz="1800" b="1" dirty="0">
                <a:latin typeface="Segoe UI"/>
                <a:cs typeface="Segoe UI"/>
              </a:rPr>
              <a:t>Following</a:t>
            </a:r>
            <a:r>
              <a:rPr sz="1800" b="1" spc="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Figure</a:t>
            </a:r>
            <a:r>
              <a:rPr sz="1800" b="1" spc="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illustrates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natural</a:t>
            </a:r>
            <a:r>
              <a:rPr sz="1800" b="1" spc="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demarcation</a:t>
            </a:r>
            <a:r>
              <a:rPr sz="1800" b="1" spc="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point</a:t>
            </a:r>
            <a:r>
              <a:rPr sz="1800" b="1" spc="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between</a:t>
            </a:r>
            <a:r>
              <a:rPr sz="1800" b="1" spc="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IT</a:t>
            </a:r>
            <a:r>
              <a:rPr sz="1800" b="1" spc="1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OT</a:t>
            </a:r>
            <a:r>
              <a:rPr sz="1800" b="1" spc="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1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1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IoT</a:t>
            </a:r>
            <a:r>
              <a:rPr sz="1800" b="1" spc="9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Reference</a:t>
            </a:r>
            <a:endParaRPr sz="1800" dirty="0">
              <a:latin typeface="Segoe UI"/>
              <a:cs typeface="Segoe UI"/>
            </a:endParaRPr>
          </a:p>
          <a:p>
            <a:pPr marL="984885">
              <a:lnSpc>
                <a:spcPct val="100000"/>
              </a:lnSpc>
              <a:spcBef>
                <a:spcPts val="1080"/>
              </a:spcBef>
            </a:pPr>
            <a:r>
              <a:rPr sz="1800" dirty="0"/>
              <a:t>Model</a:t>
            </a:r>
            <a:r>
              <a:rPr sz="1800" spc="-80" dirty="0"/>
              <a:t> </a:t>
            </a:r>
            <a:r>
              <a:rPr sz="1800" spc="-10" dirty="0"/>
              <a:t>framework.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160" y="395427"/>
            <a:ext cx="9010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COMPARING</a:t>
            </a:r>
            <a:r>
              <a:rPr sz="36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IoT</a:t>
            </a:r>
            <a:r>
              <a:rPr sz="36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160" y="1331214"/>
            <a:ext cx="8190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World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Forum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(IoTWF)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Standardized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1798323"/>
            <a:ext cx="10287254" cy="49376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70597" y="6429689"/>
            <a:ext cx="4973955" cy="332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Arial"/>
                <a:cs typeface="Arial"/>
              </a:rPr>
              <a:t>Reference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Model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Separation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I</a:t>
            </a:r>
            <a:r>
              <a:rPr sz="2000" b="1" spc="-55" dirty="0">
                <a:latin typeface="Arial"/>
                <a:cs typeface="Arial"/>
              </a:rPr>
              <a:t>T</a:t>
            </a:r>
            <a:r>
              <a:rPr sz="1800" spc="-135" baseline="32407" dirty="0">
                <a:solidFill>
                  <a:srgbClr val="878787"/>
                </a:solidFill>
                <a:latin typeface="Segoe UI"/>
                <a:cs typeface="Segoe UI"/>
              </a:rPr>
              <a:t>7</a:t>
            </a:r>
            <a:r>
              <a:rPr sz="2000" b="1" spc="-1055" dirty="0">
                <a:latin typeface="Arial"/>
                <a:cs typeface="Arial"/>
              </a:rPr>
              <a:t>a</a:t>
            </a:r>
            <a:r>
              <a:rPr sz="1800" spc="-15" baseline="32407" dirty="0">
                <a:solidFill>
                  <a:srgbClr val="878787"/>
                </a:solidFill>
                <a:latin typeface="Segoe UI"/>
                <a:cs typeface="Segoe UI"/>
              </a:rPr>
              <a:t>5</a:t>
            </a:r>
            <a:r>
              <a:rPr sz="1800" spc="82" baseline="32407" dirty="0">
                <a:solidFill>
                  <a:srgbClr val="87878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Arial"/>
                <a:cs typeface="Arial"/>
              </a:rPr>
              <a:t>nd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OT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60" y="1406397"/>
            <a:ext cx="11489055" cy="412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World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Forum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(IoTWF)</a:t>
            </a:r>
            <a:r>
              <a:rPr sz="2400" b="1" spc="2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Standardized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  <a:p>
            <a:pPr marL="299085" marR="15240" indent="-287020">
              <a:lnSpc>
                <a:spcPct val="150000"/>
              </a:lnSpc>
              <a:spcBef>
                <a:spcPts val="131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Segoe UI"/>
                <a:cs typeface="Segoe UI"/>
              </a:rPr>
              <a:t>As</a:t>
            </a:r>
            <a:r>
              <a:rPr sz="2000" spc="3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demonstrated</a:t>
            </a:r>
            <a:r>
              <a:rPr sz="2000" spc="2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3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Figure,</a:t>
            </a:r>
            <a:r>
              <a:rPr sz="2000" spc="3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3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systems</a:t>
            </a:r>
            <a:r>
              <a:rPr sz="2000" spc="3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have</a:t>
            </a:r>
            <a:r>
              <a:rPr sz="2000" spc="3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3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cross</a:t>
            </a:r>
            <a:r>
              <a:rPr sz="2000" spc="3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several</a:t>
            </a:r>
            <a:r>
              <a:rPr sz="2000" spc="3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boundaries</a:t>
            </a:r>
            <a:r>
              <a:rPr sz="2000" spc="2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beyond</a:t>
            </a:r>
            <a:r>
              <a:rPr sz="2000" spc="3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just</a:t>
            </a:r>
            <a:r>
              <a:rPr sz="2000" spc="33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the </a:t>
            </a:r>
            <a:r>
              <a:rPr sz="2000" spc="-10" dirty="0">
                <a:latin typeface="Segoe UI"/>
                <a:cs typeface="Segoe UI"/>
              </a:rPr>
              <a:t>functional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layers.</a:t>
            </a:r>
            <a:endParaRPr sz="2000" dirty="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bottom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stack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generally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domain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OT.</a:t>
            </a:r>
            <a:endParaRPr sz="2000" dirty="0">
              <a:latin typeface="Segoe UI"/>
              <a:cs typeface="Segoe UI"/>
            </a:endParaRPr>
          </a:p>
          <a:p>
            <a:pPr marL="299085" marR="5080" indent="-287020">
              <a:lnSpc>
                <a:spcPct val="150000"/>
              </a:lnSpc>
              <a:spcBef>
                <a:spcPts val="96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Segoe UI"/>
                <a:cs typeface="Segoe UI"/>
              </a:rPr>
              <a:t>For</a:t>
            </a:r>
            <a:r>
              <a:rPr sz="2000" spc="1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</a:t>
            </a:r>
            <a:r>
              <a:rPr sz="2000" spc="1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industry</a:t>
            </a:r>
            <a:r>
              <a:rPr sz="2000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like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oil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gas,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includes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connected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pipelines,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oil </a:t>
            </a:r>
            <a:r>
              <a:rPr sz="2000" b="1" dirty="0">
                <a:latin typeface="Segoe UI"/>
                <a:cs typeface="Segoe UI"/>
              </a:rPr>
              <a:t>rigs,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refinery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machinery,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on.</a:t>
            </a:r>
            <a:endParaRPr sz="2000" b="1" dirty="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3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top</a:t>
            </a:r>
            <a:r>
              <a:rPr sz="2000" spc="3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3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3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stack</a:t>
            </a:r>
            <a:r>
              <a:rPr sz="2000" spc="2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3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3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3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IT</a:t>
            </a:r>
            <a:r>
              <a:rPr sz="2000" spc="3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area</a:t>
            </a:r>
            <a:r>
              <a:rPr sz="2000" spc="3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2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includes</a:t>
            </a:r>
            <a:r>
              <a:rPr sz="2000" spc="2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things</a:t>
            </a:r>
            <a:r>
              <a:rPr sz="2000" spc="2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like</a:t>
            </a:r>
            <a:r>
              <a:rPr sz="2000" spc="3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servers,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databases,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and</a:t>
            </a:r>
            <a:endParaRPr sz="2000" b="1" dirty="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  <a:spcBef>
                <a:spcPts val="1205"/>
              </a:spcBef>
            </a:pPr>
            <a:r>
              <a:rPr sz="2000" b="1" spc="-10" dirty="0">
                <a:latin typeface="Segoe UI"/>
                <a:cs typeface="Segoe UI"/>
              </a:rPr>
              <a:t>applications</a:t>
            </a:r>
            <a:r>
              <a:rPr sz="2000" spc="-10" dirty="0">
                <a:latin typeface="Segoe UI"/>
                <a:cs typeface="Segoe UI"/>
              </a:rPr>
              <a:t>,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all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which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run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part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controlled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by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IT.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60" y="1522857"/>
            <a:ext cx="11535410" cy="400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World</a:t>
            </a:r>
            <a:r>
              <a:rPr sz="2400" b="1" spc="-9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Forum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(IoTWF)</a:t>
            </a:r>
            <a:r>
              <a:rPr sz="2400" b="1" spc="2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Standardized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205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Segoe UI"/>
                <a:cs typeface="Segoe UI"/>
              </a:rPr>
              <a:t>In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past,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OT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IT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have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generally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been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very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independent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had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little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need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even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talk</a:t>
            </a:r>
            <a:endParaRPr sz="2000" dirty="0">
              <a:latin typeface="Segoe UI"/>
              <a:cs typeface="Segoe UI"/>
            </a:endParaRPr>
          </a:p>
          <a:p>
            <a:pPr marL="299085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Segoe UI"/>
                <a:cs typeface="Segoe UI"/>
              </a:rPr>
              <a:t>to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each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55" dirty="0">
                <a:latin typeface="Segoe UI"/>
                <a:cs typeface="Segoe UI"/>
              </a:rPr>
              <a:t>other.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changing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paradigm.</a:t>
            </a:r>
            <a:endParaRPr sz="2000" dirty="0">
              <a:latin typeface="Segoe UI"/>
              <a:cs typeface="Segoe UI"/>
            </a:endParaRPr>
          </a:p>
          <a:p>
            <a:pPr marL="299085" marR="8255" indent="-287020" algn="just">
              <a:lnSpc>
                <a:spcPct val="150100"/>
              </a:lnSpc>
              <a:spcBef>
                <a:spcPts val="12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Segoe UI"/>
                <a:cs typeface="Segoe UI"/>
              </a:rPr>
              <a:t>At</a:t>
            </a:r>
            <a:r>
              <a:rPr sz="2000" spc="3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409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bottom,</a:t>
            </a:r>
            <a:r>
              <a:rPr sz="2000" spc="4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4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4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OT</a:t>
            </a:r>
            <a:r>
              <a:rPr sz="2000" spc="3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layers,</a:t>
            </a:r>
            <a:r>
              <a:rPr sz="2000" spc="4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4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devices</a:t>
            </a:r>
            <a:r>
              <a:rPr sz="2000" spc="4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generate</a:t>
            </a:r>
            <a:r>
              <a:rPr sz="2000" spc="4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real-</a:t>
            </a:r>
            <a:r>
              <a:rPr sz="2000" dirty="0">
                <a:latin typeface="Segoe UI"/>
                <a:cs typeface="Segoe UI"/>
              </a:rPr>
              <a:t>time</a:t>
            </a:r>
            <a:r>
              <a:rPr sz="2000" spc="4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4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at</a:t>
            </a:r>
            <a:r>
              <a:rPr sz="2000" spc="4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their</a:t>
            </a:r>
            <a:r>
              <a:rPr sz="2000" spc="409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own</a:t>
            </a:r>
            <a:r>
              <a:rPr sz="2000" spc="430" dirty="0">
                <a:latin typeface="Segoe UI"/>
                <a:cs typeface="Segoe UI"/>
              </a:rPr>
              <a:t> </a:t>
            </a:r>
            <a:r>
              <a:rPr sz="2000" spc="-10" dirty="0" smtClean="0">
                <a:latin typeface="Segoe UI"/>
                <a:cs typeface="Segoe UI"/>
              </a:rPr>
              <a:t>rate </a:t>
            </a:r>
            <a:r>
              <a:rPr sz="2000" dirty="0">
                <a:latin typeface="Segoe UI"/>
                <a:cs typeface="Segoe UI"/>
              </a:rPr>
              <a:t>sometimes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vast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amounts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daily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basis.</a:t>
            </a:r>
            <a:endParaRPr sz="2000" dirty="0">
              <a:latin typeface="Segoe UI"/>
              <a:cs typeface="Segoe UI"/>
            </a:endParaRPr>
          </a:p>
          <a:p>
            <a:pPr marL="299085" marR="7620" indent="-287020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Segoe UI"/>
                <a:cs typeface="Segoe UI"/>
              </a:rPr>
              <a:t>Not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only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does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result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huge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amount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transiting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11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network,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but</a:t>
            </a:r>
            <a:r>
              <a:rPr sz="2000" spc="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sheer </a:t>
            </a:r>
            <a:r>
              <a:rPr sz="2000" dirty="0">
                <a:latin typeface="Segoe UI"/>
                <a:cs typeface="Segoe UI"/>
              </a:rPr>
              <a:t>volume</a:t>
            </a:r>
            <a:r>
              <a:rPr sz="2000" spc="2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2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suggests</a:t>
            </a:r>
            <a:r>
              <a:rPr sz="2000" spc="2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applications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at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top</a:t>
            </a:r>
            <a:r>
              <a:rPr sz="2000" spc="229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layer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will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2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able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ingest</a:t>
            </a:r>
            <a:r>
              <a:rPr sz="2000" spc="20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204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much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rate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required.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IoT</a:t>
            </a:r>
            <a:r>
              <a:rPr spc="-50" dirty="0"/>
              <a:t> </a:t>
            </a:r>
            <a:r>
              <a:rPr spc="-20" dirty="0"/>
              <a:t>World</a:t>
            </a:r>
            <a:r>
              <a:rPr spc="-90" dirty="0"/>
              <a:t> </a:t>
            </a:r>
            <a:r>
              <a:rPr dirty="0"/>
              <a:t>Forum</a:t>
            </a:r>
            <a:r>
              <a:rPr spc="-65" dirty="0"/>
              <a:t> </a:t>
            </a:r>
            <a:r>
              <a:rPr dirty="0"/>
              <a:t>(IoTWF)</a:t>
            </a:r>
            <a:r>
              <a:rPr spc="20" dirty="0"/>
              <a:t> </a:t>
            </a:r>
            <a:r>
              <a:rPr spc="-20" dirty="0"/>
              <a:t>Standardized</a:t>
            </a:r>
            <a:r>
              <a:rPr spc="-75" dirty="0"/>
              <a:t> </a:t>
            </a:r>
            <a:r>
              <a:rPr spc="-10" dirty="0"/>
              <a:t>Architecture:</a:t>
            </a:r>
          </a:p>
          <a:p>
            <a:pPr marL="298450" indent="-285750">
              <a:lnSpc>
                <a:spcPct val="100000"/>
              </a:lnSpc>
              <a:spcBef>
                <a:spcPts val="205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b="0" spc="-65" dirty="0"/>
              <a:t>To</a:t>
            </a:r>
            <a:r>
              <a:rPr sz="2000" b="0" spc="50" dirty="0"/>
              <a:t> </a:t>
            </a:r>
            <a:r>
              <a:rPr sz="2000" b="0" dirty="0"/>
              <a:t>meet</a:t>
            </a:r>
            <a:r>
              <a:rPr sz="2000" b="0" spc="114" dirty="0"/>
              <a:t> </a:t>
            </a:r>
            <a:r>
              <a:rPr sz="2000" b="0" dirty="0"/>
              <a:t>this</a:t>
            </a:r>
            <a:r>
              <a:rPr sz="2000" b="0" spc="65" dirty="0"/>
              <a:t> </a:t>
            </a:r>
            <a:r>
              <a:rPr sz="2000" b="0" dirty="0"/>
              <a:t>requirement,</a:t>
            </a:r>
            <a:r>
              <a:rPr sz="2000" b="0" spc="105" dirty="0"/>
              <a:t> </a:t>
            </a:r>
            <a:r>
              <a:rPr sz="2000" dirty="0"/>
              <a:t>data</a:t>
            </a:r>
            <a:r>
              <a:rPr sz="2000" spc="80" dirty="0"/>
              <a:t> </a:t>
            </a:r>
            <a:r>
              <a:rPr sz="2000" dirty="0"/>
              <a:t>has</a:t>
            </a:r>
            <a:r>
              <a:rPr sz="2000" spc="105" dirty="0"/>
              <a:t> </a:t>
            </a:r>
            <a:r>
              <a:rPr sz="2000" dirty="0"/>
              <a:t>to</a:t>
            </a:r>
            <a:r>
              <a:rPr sz="2000" spc="125" dirty="0"/>
              <a:t> </a:t>
            </a:r>
            <a:r>
              <a:rPr sz="2000" dirty="0"/>
              <a:t>be</a:t>
            </a:r>
            <a:r>
              <a:rPr sz="2000" spc="110" dirty="0"/>
              <a:t> </a:t>
            </a:r>
            <a:r>
              <a:rPr sz="2000" dirty="0"/>
              <a:t>buffered</a:t>
            </a:r>
            <a:r>
              <a:rPr sz="2000" spc="85" dirty="0"/>
              <a:t> </a:t>
            </a:r>
            <a:r>
              <a:rPr sz="2000" dirty="0"/>
              <a:t>or</a:t>
            </a:r>
            <a:r>
              <a:rPr sz="2000" spc="125" dirty="0"/>
              <a:t> </a:t>
            </a:r>
            <a:r>
              <a:rPr sz="2000" dirty="0"/>
              <a:t>stored</a:t>
            </a:r>
            <a:r>
              <a:rPr sz="2000" spc="114" dirty="0"/>
              <a:t> </a:t>
            </a:r>
            <a:r>
              <a:rPr sz="2000" b="0" dirty="0"/>
              <a:t>at</a:t>
            </a:r>
            <a:r>
              <a:rPr sz="2000" b="0" spc="125" dirty="0"/>
              <a:t> </a:t>
            </a:r>
            <a:r>
              <a:rPr sz="2000" b="0" dirty="0"/>
              <a:t>certain</a:t>
            </a:r>
            <a:r>
              <a:rPr sz="2000" b="0" spc="170" dirty="0"/>
              <a:t> </a:t>
            </a:r>
            <a:r>
              <a:rPr sz="2000" b="0" dirty="0"/>
              <a:t>points</a:t>
            </a:r>
            <a:r>
              <a:rPr sz="2000" b="0" spc="75" dirty="0"/>
              <a:t> </a:t>
            </a:r>
            <a:r>
              <a:rPr sz="2000" b="0" dirty="0"/>
              <a:t>within</a:t>
            </a:r>
            <a:r>
              <a:rPr sz="2000" b="0" spc="65" dirty="0"/>
              <a:t> </a:t>
            </a:r>
            <a:r>
              <a:rPr sz="2000" b="0" dirty="0"/>
              <a:t>the</a:t>
            </a:r>
            <a:r>
              <a:rPr sz="2000" b="0" spc="120" dirty="0"/>
              <a:t> </a:t>
            </a:r>
            <a:r>
              <a:rPr sz="2000" b="0" spc="-25" dirty="0"/>
              <a:t>IoT</a:t>
            </a:r>
            <a:endParaRPr sz="2000" b="0" dirty="0"/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b="0" spc="-10" dirty="0"/>
              <a:t>stack.</a:t>
            </a:r>
            <a:endParaRPr sz="2000" b="0" dirty="0"/>
          </a:p>
          <a:p>
            <a:pPr marL="299085" marR="5080" indent="-287020">
              <a:lnSpc>
                <a:spcPct val="150100"/>
              </a:lnSpc>
              <a:spcBef>
                <a:spcPts val="12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0" dirty="0"/>
              <a:t>Layering</a:t>
            </a:r>
            <a:r>
              <a:rPr sz="2000" b="0" spc="10" dirty="0"/>
              <a:t> </a:t>
            </a:r>
            <a:r>
              <a:rPr sz="2000" b="0" dirty="0"/>
              <a:t>data</a:t>
            </a:r>
            <a:r>
              <a:rPr sz="2000" b="0" spc="20" dirty="0"/>
              <a:t> </a:t>
            </a:r>
            <a:r>
              <a:rPr sz="2000" b="0" dirty="0"/>
              <a:t>management</a:t>
            </a:r>
            <a:r>
              <a:rPr sz="2000" b="0" spc="40" dirty="0"/>
              <a:t> </a:t>
            </a:r>
            <a:r>
              <a:rPr sz="2000" b="0" dirty="0"/>
              <a:t>in</a:t>
            </a:r>
            <a:r>
              <a:rPr sz="2000" b="0" spc="25" dirty="0"/>
              <a:t> </a:t>
            </a:r>
            <a:r>
              <a:rPr sz="2000" b="0" dirty="0"/>
              <a:t>this</a:t>
            </a:r>
            <a:r>
              <a:rPr sz="2000" b="0" spc="10" dirty="0"/>
              <a:t> </a:t>
            </a:r>
            <a:r>
              <a:rPr sz="2000" b="0" dirty="0"/>
              <a:t>way</a:t>
            </a:r>
            <a:r>
              <a:rPr sz="2000" b="0" spc="30" dirty="0"/>
              <a:t> </a:t>
            </a:r>
            <a:r>
              <a:rPr sz="2000" b="0" dirty="0"/>
              <a:t>throughout</a:t>
            </a:r>
            <a:r>
              <a:rPr sz="2000" b="0" spc="30" dirty="0"/>
              <a:t> </a:t>
            </a:r>
            <a:r>
              <a:rPr sz="2000" b="0" dirty="0"/>
              <a:t>the</a:t>
            </a:r>
            <a:r>
              <a:rPr sz="2000" b="0" spc="35" dirty="0"/>
              <a:t> </a:t>
            </a:r>
            <a:r>
              <a:rPr sz="2000" b="0" dirty="0"/>
              <a:t>stack</a:t>
            </a:r>
            <a:r>
              <a:rPr sz="2000" b="0" spc="-10" dirty="0"/>
              <a:t> </a:t>
            </a:r>
            <a:r>
              <a:rPr sz="2000" b="0" dirty="0"/>
              <a:t>helps</a:t>
            </a:r>
            <a:r>
              <a:rPr sz="2000" b="0" spc="10" dirty="0"/>
              <a:t> </a:t>
            </a:r>
            <a:r>
              <a:rPr sz="2000" b="0" dirty="0"/>
              <a:t>the</a:t>
            </a:r>
            <a:r>
              <a:rPr sz="2000" b="0" spc="15" dirty="0"/>
              <a:t> </a:t>
            </a:r>
            <a:r>
              <a:rPr sz="2000" b="0" dirty="0"/>
              <a:t>top</a:t>
            </a:r>
            <a:r>
              <a:rPr sz="2000" b="0" spc="30" dirty="0"/>
              <a:t> </a:t>
            </a:r>
            <a:r>
              <a:rPr sz="2000" b="0" dirty="0"/>
              <a:t>four</a:t>
            </a:r>
            <a:r>
              <a:rPr sz="2000" b="0" spc="25" dirty="0"/>
              <a:t> </a:t>
            </a:r>
            <a:r>
              <a:rPr sz="2000" b="0" dirty="0"/>
              <a:t>layers</a:t>
            </a:r>
            <a:r>
              <a:rPr sz="2000" b="0" spc="25" dirty="0"/>
              <a:t> </a:t>
            </a:r>
            <a:r>
              <a:rPr sz="2000" b="0" spc="-10" dirty="0"/>
              <a:t>handle </a:t>
            </a:r>
            <a:r>
              <a:rPr sz="2000" b="0" dirty="0"/>
              <a:t>data</a:t>
            </a:r>
            <a:r>
              <a:rPr sz="2000" b="0" spc="-85" dirty="0"/>
              <a:t> </a:t>
            </a:r>
            <a:r>
              <a:rPr sz="2000" b="0" dirty="0"/>
              <a:t>at</a:t>
            </a:r>
            <a:r>
              <a:rPr sz="2000" b="0" spc="-50" dirty="0"/>
              <a:t> </a:t>
            </a:r>
            <a:r>
              <a:rPr sz="2000" b="0" dirty="0"/>
              <a:t>their</a:t>
            </a:r>
            <a:r>
              <a:rPr sz="2000" b="0" spc="-75" dirty="0"/>
              <a:t> </a:t>
            </a:r>
            <a:r>
              <a:rPr sz="2000" b="0" dirty="0"/>
              <a:t>own</a:t>
            </a:r>
            <a:r>
              <a:rPr sz="2000" b="0" spc="-30" dirty="0"/>
              <a:t> </a:t>
            </a:r>
            <a:r>
              <a:rPr sz="2000" b="0" spc="-10" dirty="0"/>
              <a:t>speed.</a:t>
            </a:r>
            <a:endParaRPr sz="2000" b="0" dirty="0"/>
          </a:p>
          <a:p>
            <a:pPr marL="299085" marR="17145" indent="-28702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0" dirty="0"/>
              <a:t>As</a:t>
            </a:r>
            <a:r>
              <a:rPr sz="2000" b="0" spc="105" dirty="0"/>
              <a:t> </a:t>
            </a:r>
            <a:r>
              <a:rPr sz="2000" b="0" dirty="0"/>
              <a:t>a</a:t>
            </a:r>
            <a:r>
              <a:rPr sz="2000" b="0" spc="130" dirty="0"/>
              <a:t> </a:t>
            </a:r>
            <a:r>
              <a:rPr sz="2000" b="0" dirty="0"/>
              <a:t>result,</a:t>
            </a:r>
            <a:r>
              <a:rPr sz="2000" b="0" spc="95" dirty="0"/>
              <a:t> </a:t>
            </a:r>
            <a:r>
              <a:rPr sz="2000" b="0" dirty="0"/>
              <a:t>the</a:t>
            </a:r>
            <a:r>
              <a:rPr sz="2000" b="0" spc="114" dirty="0"/>
              <a:t> </a:t>
            </a:r>
            <a:r>
              <a:rPr sz="2000" b="0" spc="-10" dirty="0"/>
              <a:t>real-</a:t>
            </a:r>
            <a:r>
              <a:rPr sz="2000" b="0" dirty="0"/>
              <a:t>time</a:t>
            </a:r>
            <a:r>
              <a:rPr sz="2000" b="0" spc="70" dirty="0"/>
              <a:t> </a:t>
            </a:r>
            <a:r>
              <a:rPr lang="en-IN" sz="2000" spc="-260" dirty="0"/>
              <a:t>"</a:t>
            </a:r>
            <a:r>
              <a:rPr sz="2000" spc="-260" dirty="0" smtClean="0"/>
              <a:t>data</a:t>
            </a:r>
            <a:r>
              <a:rPr sz="2000" spc="125" dirty="0" smtClean="0"/>
              <a:t> </a:t>
            </a:r>
            <a:r>
              <a:rPr sz="2000" dirty="0"/>
              <a:t>in</a:t>
            </a:r>
            <a:r>
              <a:rPr sz="2000" spc="105" dirty="0"/>
              <a:t> </a:t>
            </a:r>
            <a:r>
              <a:rPr sz="2000" spc="-10" dirty="0" smtClean="0"/>
              <a:t>motion</a:t>
            </a:r>
            <a:r>
              <a:rPr lang="en-IN" sz="2000" spc="-10" dirty="0" smtClean="0"/>
              <a:t>"</a:t>
            </a:r>
            <a:r>
              <a:rPr sz="2000" spc="114" dirty="0" smtClean="0"/>
              <a:t> </a:t>
            </a:r>
            <a:r>
              <a:rPr sz="2000" b="0" dirty="0"/>
              <a:t>close</a:t>
            </a:r>
            <a:r>
              <a:rPr sz="2000" b="0" spc="95" dirty="0"/>
              <a:t> </a:t>
            </a:r>
            <a:r>
              <a:rPr sz="2000" b="0" dirty="0"/>
              <a:t>to</a:t>
            </a:r>
            <a:r>
              <a:rPr sz="2000" b="0" spc="130" dirty="0"/>
              <a:t> </a:t>
            </a:r>
            <a:r>
              <a:rPr sz="2000" b="0" dirty="0"/>
              <a:t>the</a:t>
            </a:r>
            <a:r>
              <a:rPr sz="2000" b="0" spc="105" dirty="0"/>
              <a:t> </a:t>
            </a:r>
            <a:r>
              <a:rPr sz="2000" b="0" dirty="0"/>
              <a:t>edge</a:t>
            </a:r>
            <a:r>
              <a:rPr sz="2000" b="0" spc="120" dirty="0"/>
              <a:t> </a:t>
            </a:r>
            <a:r>
              <a:rPr sz="2000" b="0" dirty="0"/>
              <a:t>has</a:t>
            </a:r>
            <a:r>
              <a:rPr sz="2000" b="0" spc="95" dirty="0"/>
              <a:t> </a:t>
            </a:r>
            <a:r>
              <a:rPr sz="2000" b="0" dirty="0"/>
              <a:t>to</a:t>
            </a:r>
            <a:r>
              <a:rPr sz="2000" b="0" spc="114" dirty="0"/>
              <a:t> </a:t>
            </a:r>
            <a:r>
              <a:rPr sz="2000" b="0" dirty="0"/>
              <a:t>be</a:t>
            </a:r>
            <a:r>
              <a:rPr sz="2000" b="0" spc="120" dirty="0"/>
              <a:t> </a:t>
            </a:r>
            <a:r>
              <a:rPr sz="2000" b="0" dirty="0"/>
              <a:t>organized</a:t>
            </a:r>
            <a:r>
              <a:rPr sz="2000" b="0" spc="85" dirty="0"/>
              <a:t> </a:t>
            </a:r>
            <a:r>
              <a:rPr sz="2000" b="0" dirty="0"/>
              <a:t>and</a:t>
            </a:r>
            <a:r>
              <a:rPr sz="2000" b="0" spc="100" dirty="0"/>
              <a:t> </a:t>
            </a:r>
            <a:r>
              <a:rPr sz="2000" b="0" spc="-10" dirty="0"/>
              <a:t>stored </a:t>
            </a:r>
            <a:r>
              <a:rPr sz="2000" b="0" dirty="0"/>
              <a:t>so</a:t>
            </a:r>
            <a:r>
              <a:rPr sz="2000" b="0" spc="-50" dirty="0"/>
              <a:t> </a:t>
            </a:r>
            <a:r>
              <a:rPr sz="2000" b="0" dirty="0"/>
              <a:t>that</a:t>
            </a:r>
            <a:r>
              <a:rPr sz="2000" b="0" spc="-85" dirty="0"/>
              <a:t> </a:t>
            </a:r>
            <a:r>
              <a:rPr sz="2000" b="0" dirty="0"/>
              <a:t>it</a:t>
            </a:r>
            <a:r>
              <a:rPr sz="2000" b="0" spc="-35" dirty="0"/>
              <a:t> </a:t>
            </a:r>
            <a:r>
              <a:rPr sz="2000" b="0" dirty="0"/>
              <a:t>becomes</a:t>
            </a:r>
            <a:r>
              <a:rPr sz="2000" b="0" spc="-65" dirty="0"/>
              <a:t> </a:t>
            </a:r>
            <a:r>
              <a:rPr lang="en-IN" sz="2000" spc="-260" dirty="0"/>
              <a:t>"</a:t>
            </a:r>
            <a:r>
              <a:rPr sz="2000" spc="-260" dirty="0" smtClean="0"/>
              <a:t>data</a:t>
            </a:r>
            <a:r>
              <a:rPr sz="2000" spc="-35" dirty="0" smtClean="0"/>
              <a:t> </a:t>
            </a:r>
            <a:r>
              <a:rPr sz="2000" dirty="0"/>
              <a:t>at</a:t>
            </a:r>
            <a:r>
              <a:rPr sz="2000" spc="-35" dirty="0"/>
              <a:t> </a:t>
            </a:r>
            <a:r>
              <a:rPr sz="2000" spc="-30" dirty="0" smtClean="0"/>
              <a:t>rest</a:t>
            </a:r>
            <a:r>
              <a:rPr lang="en-IN" sz="2000" spc="-30" dirty="0" smtClean="0"/>
              <a:t>"</a:t>
            </a:r>
            <a:r>
              <a:rPr sz="2000" spc="-20" dirty="0" smtClean="0"/>
              <a:t> </a:t>
            </a:r>
            <a:r>
              <a:rPr sz="2000" b="0" dirty="0"/>
              <a:t>for</a:t>
            </a:r>
            <a:r>
              <a:rPr sz="2000" b="0" spc="-50" dirty="0"/>
              <a:t> </a:t>
            </a:r>
            <a:r>
              <a:rPr sz="2000" b="0" dirty="0"/>
              <a:t>the</a:t>
            </a:r>
            <a:r>
              <a:rPr sz="2000" b="0" spc="-40" dirty="0"/>
              <a:t> </a:t>
            </a:r>
            <a:r>
              <a:rPr sz="2000" b="0" spc="-10" dirty="0"/>
              <a:t>applications</a:t>
            </a:r>
            <a:r>
              <a:rPr sz="2000" b="0" spc="-120" dirty="0"/>
              <a:t> </a:t>
            </a:r>
            <a:r>
              <a:rPr sz="2000" b="0" dirty="0"/>
              <a:t>in</a:t>
            </a:r>
            <a:r>
              <a:rPr sz="2000" b="0" spc="-45" dirty="0"/>
              <a:t> </a:t>
            </a:r>
            <a:r>
              <a:rPr sz="2000" b="0" dirty="0"/>
              <a:t>the</a:t>
            </a:r>
            <a:r>
              <a:rPr sz="2000" b="0" spc="-30" dirty="0"/>
              <a:t> </a:t>
            </a:r>
            <a:r>
              <a:rPr sz="2000" b="0" dirty="0"/>
              <a:t>IT</a:t>
            </a:r>
            <a:r>
              <a:rPr sz="2000" b="0" spc="-25" dirty="0"/>
              <a:t> </a:t>
            </a:r>
            <a:r>
              <a:rPr sz="2000" b="0" spc="-10" dirty="0"/>
              <a:t>tiers.</a:t>
            </a:r>
            <a:endParaRPr sz="2000" b="0" dirty="0"/>
          </a:p>
          <a:p>
            <a:pPr marL="299085" indent="-286385">
              <a:lnSpc>
                <a:spcPct val="100000"/>
              </a:lnSpc>
              <a:spcBef>
                <a:spcPts val="262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0" dirty="0"/>
              <a:t>The</a:t>
            </a:r>
            <a:r>
              <a:rPr sz="2000" b="0" spc="-55" dirty="0"/>
              <a:t> </a:t>
            </a:r>
            <a:r>
              <a:rPr sz="2000" b="0" dirty="0"/>
              <a:t>IT</a:t>
            </a:r>
            <a:r>
              <a:rPr sz="2000" b="0" spc="-35" dirty="0"/>
              <a:t> </a:t>
            </a:r>
            <a:r>
              <a:rPr sz="2000" b="0" dirty="0"/>
              <a:t>and</a:t>
            </a:r>
            <a:r>
              <a:rPr sz="2000" b="0" spc="-50" dirty="0"/>
              <a:t> </a:t>
            </a:r>
            <a:r>
              <a:rPr sz="2000" b="0" spc="-30" dirty="0"/>
              <a:t>OT</a:t>
            </a:r>
            <a:r>
              <a:rPr sz="2000" b="0" spc="-80" dirty="0"/>
              <a:t> </a:t>
            </a:r>
            <a:r>
              <a:rPr sz="2000" b="0" spc="-10" dirty="0"/>
              <a:t>organizations</a:t>
            </a:r>
            <a:r>
              <a:rPr sz="2000" b="0" spc="-95" dirty="0"/>
              <a:t> </a:t>
            </a:r>
            <a:r>
              <a:rPr sz="2000" b="0" dirty="0"/>
              <a:t>need</a:t>
            </a:r>
            <a:r>
              <a:rPr sz="2000" b="0" spc="-35" dirty="0"/>
              <a:t> </a:t>
            </a:r>
            <a:r>
              <a:rPr sz="2000" b="0" dirty="0"/>
              <a:t>to</a:t>
            </a:r>
            <a:r>
              <a:rPr sz="2000" b="0" spc="-35" dirty="0"/>
              <a:t> </a:t>
            </a:r>
            <a:r>
              <a:rPr sz="2000" b="0" dirty="0"/>
              <a:t>work</a:t>
            </a:r>
            <a:r>
              <a:rPr sz="2000" b="0" spc="-30" dirty="0"/>
              <a:t> </a:t>
            </a:r>
            <a:r>
              <a:rPr sz="2000" b="0" dirty="0"/>
              <a:t>together</a:t>
            </a:r>
            <a:r>
              <a:rPr sz="2000" b="0" spc="-70" dirty="0"/>
              <a:t> </a:t>
            </a:r>
            <a:r>
              <a:rPr sz="2000" b="0" dirty="0"/>
              <a:t>for</a:t>
            </a:r>
            <a:r>
              <a:rPr sz="2000" b="0" spc="-55" dirty="0"/>
              <a:t> </a:t>
            </a:r>
            <a:r>
              <a:rPr sz="2000" b="0" dirty="0"/>
              <a:t>overall</a:t>
            </a:r>
            <a:r>
              <a:rPr sz="2000" b="0" spc="-25" dirty="0"/>
              <a:t> </a:t>
            </a:r>
            <a:r>
              <a:rPr sz="2000" b="0" dirty="0"/>
              <a:t>data</a:t>
            </a:r>
            <a:r>
              <a:rPr sz="2000" b="0" spc="-70" dirty="0"/>
              <a:t> </a:t>
            </a:r>
            <a:r>
              <a:rPr sz="2000" b="0" spc="-10" dirty="0"/>
              <a:t>management.</a:t>
            </a:r>
            <a:endParaRPr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160" y="395427"/>
            <a:ext cx="9010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COMPARING</a:t>
            </a:r>
            <a:r>
              <a:rPr sz="36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IoT</a:t>
            </a:r>
            <a:r>
              <a:rPr sz="36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160" y="1522857"/>
            <a:ext cx="4776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Additional</a:t>
            </a:r>
            <a:r>
              <a:rPr sz="2400" b="1" spc="-8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Reference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Models: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72" y="2156460"/>
            <a:ext cx="11068812" cy="38541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160" y="395427"/>
            <a:ext cx="9010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COMPARING</a:t>
            </a:r>
            <a:r>
              <a:rPr sz="36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IoT</a:t>
            </a:r>
            <a:r>
              <a:rPr sz="36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160" y="1522857"/>
            <a:ext cx="4776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Additional</a:t>
            </a:r>
            <a:r>
              <a:rPr sz="2400" b="1" spc="-8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Reference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Models: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72" y="2156460"/>
            <a:ext cx="11068812" cy="7452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148" y="3009849"/>
            <a:ext cx="10909300" cy="34996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160" y="395427"/>
            <a:ext cx="9010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COMPARING</a:t>
            </a:r>
            <a:r>
              <a:rPr sz="36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IoT</a:t>
            </a:r>
            <a:r>
              <a:rPr sz="36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160" y="1522857"/>
            <a:ext cx="4776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Additional</a:t>
            </a:r>
            <a:r>
              <a:rPr sz="2400" b="1" spc="-8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Reference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Models: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72" y="2156460"/>
            <a:ext cx="11068812" cy="7452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3125723"/>
            <a:ext cx="10866755" cy="290931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1:</a:t>
            </a:r>
            <a:r>
              <a:rPr spc="-25" dirty="0"/>
              <a:t> </a:t>
            </a: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IoT</a:t>
            </a:r>
            <a:r>
              <a:rPr spc="-25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248615"/>
            <a:ext cx="11187430" cy="10185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1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Genesis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85" dirty="0">
                <a:latin typeface="Segoe UI"/>
                <a:cs typeface="Segoe UI"/>
              </a:rPr>
              <a:t> </a:t>
            </a:r>
            <a:r>
              <a:rPr sz="1800" b="1" spc="-20" dirty="0">
                <a:latin typeface="Segoe UI"/>
                <a:cs typeface="Segoe UI"/>
              </a:rPr>
              <a:t>IoT:</a:t>
            </a:r>
            <a:endParaRPr sz="1800" dirty="0">
              <a:latin typeface="Segoe UI"/>
              <a:cs typeface="Segoe UI"/>
            </a:endParaRPr>
          </a:p>
          <a:p>
            <a:pPr marL="984885" marR="5080" lvl="1" indent="-287020">
              <a:lnSpc>
                <a:spcPts val="2520"/>
              </a:lnSpc>
              <a:buFont typeface="Wingdings"/>
              <a:buChar char=""/>
              <a:tabLst>
                <a:tab pos="984885" algn="l"/>
                <a:tab pos="4808855" algn="l"/>
              </a:tabLst>
            </a:pPr>
            <a:r>
              <a:rPr sz="1400" b="1" dirty="0">
                <a:latin typeface="Segoe UI"/>
                <a:cs typeface="Segoe UI"/>
              </a:rPr>
              <a:t>The</a:t>
            </a:r>
            <a:r>
              <a:rPr sz="1400" b="1" spc="85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age</a:t>
            </a:r>
            <a:r>
              <a:rPr sz="1400" b="1" spc="9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of</a:t>
            </a:r>
            <a:r>
              <a:rPr sz="1400" b="1" spc="9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IoT</a:t>
            </a:r>
            <a:r>
              <a:rPr sz="1400" b="1" spc="10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is</a:t>
            </a:r>
            <a:r>
              <a:rPr sz="1400" b="1" spc="11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started</a:t>
            </a:r>
            <a:r>
              <a:rPr sz="1400" b="1" spc="12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in</a:t>
            </a:r>
            <a:r>
              <a:rPr sz="1400" b="1" spc="12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2008</a:t>
            </a:r>
            <a:r>
              <a:rPr sz="1400" b="1" spc="6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and</a:t>
            </a:r>
            <a:r>
              <a:rPr sz="1400" b="1" spc="80" dirty="0">
                <a:latin typeface="Segoe UI"/>
                <a:cs typeface="Segoe UI"/>
              </a:rPr>
              <a:t> </a:t>
            </a:r>
            <a:r>
              <a:rPr sz="1400" b="1" spc="-10" dirty="0">
                <a:latin typeface="Segoe UI"/>
                <a:cs typeface="Segoe UI"/>
              </a:rPr>
              <a:t>2009.</a:t>
            </a:r>
            <a:r>
              <a:rPr sz="1400" b="1" dirty="0">
                <a:latin typeface="Segoe UI"/>
                <a:cs typeface="Segoe UI"/>
              </a:rPr>
              <a:t>	In</a:t>
            </a:r>
            <a:r>
              <a:rPr sz="1400" b="1" spc="75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these</a:t>
            </a:r>
            <a:r>
              <a:rPr sz="1400" b="1" spc="10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years,</a:t>
            </a:r>
            <a:r>
              <a:rPr sz="1400" b="1" spc="85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more</a:t>
            </a:r>
            <a:r>
              <a:rPr sz="1400" b="1" spc="50" dirty="0">
                <a:latin typeface="Segoe UI"/>
                <a:cs typeface="Segoe UI"/>
              </a:rPr>
              <a:t> </a:t>
            </a:r>
            <a:r>
              <a:rPr sz="1400" b="1" spc="-110" dirty="0">
                <a:latin typeface="Segoe UI"/>
                <a:cs typeface="Segoe UI"/>
              </a:rPr>
              <a:t>―things‖</a:t>
            </a:r>
            <a:r>
              <a:rPr sz="1400" b="1" spc="85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connected</a:t>
            </a:r>
            <a:r>
              <a:rPr sz="1400" b="1" spc="6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to</a:t>
            </a:r>
            <a:r>
              <a:rPr sz="1400" b="1" spc="7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the</a:t>
            </a:r>
            <a:r>
              <a:rPr sz="1400" b="1" spc="65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Internet</a:t>
            </a:r>
            <a:r>
              <a:rPr sz="1400" b="1" spc="11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than</a:t>
            </a:r>
            <a:r>
              <a:rPr sz="1400" b="1" spc="8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people</a:t>
            </a:r>
            <a:r>
              <a:rPr sz="1400" b="1" spc="6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in</a:t>
            </a:r>
            <a:r>
              <a:rPr sz="1400" b="1" spc="95" dirty="0">
                <a:latin typeface="Segoe UI"/>
                <a:cs typeface="Segoe UI"/>
              </a:rPr>
              <a:t> </a:t>
            </a:r>
            <a:r>
              <a:rPr sz="1400" b="1" spc="-25" dirty="0">
                <a:latin typeface="Segoe UI"/>
                <a:cs typeface="Segoe UI"/>
              </a:rPr>
              <a:t>the </a:t>
            </a:r>
            <a:r>
              <a:rPr sz="1400" b="1" spc="-10" dirty="0">
                <a:latin typeface="Segoe UI"/>
                <a:cs typeface="Segoe UI"/>
              </a:rPr>
              <a:t>world.</a:t>
            </a:r>
            <a:endParaRPr sz="1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9276" y="2186432"/>
            <a:ext cx="8002524" cy="444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062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0" dirty="0"/>
              <a:t>COMPARING</a:t>
            </a:r>
            <a:r>
              <a:rPr spc="-125" dirty="0"/>
              <a:t> </a:t>
            </a:r>
            <a:r>
              <a:rPr dirty="0"/>
              <a:t>IoT</a:t>
            </a:r>
            <a:r>
              <a:rPr spc="-2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522857"/>
            <a:ext cx="11534140" cy="446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Simplified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  <a:p>
            <a:pPr marL="354330" marR="5080" indent="-342265" algn="just">
              <a:lnSpc>
                <a:spcPct val="150000"/>
              </a:lnSpc>
              <a:spcBef>
                <a:spcPts val="66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All</a:t>
            </a:r>
            <a:r>
              <a:rPr sz="2400" spc="5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reference</a:t>
            </a:r>
            <a:r>
              <a:rPr sz="2400" spc="5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models,</a:t>
            </a:r>
            <a:r>
              <a:rPr sz="2400" spc="5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they</a:t>
            </a:r>
            <a:r>
              <a:rPr sz="2400" spc="5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each</a:t>
            </a:r>
            <a:r>
              <a:rPr sz="2400" spc="5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approach</a:t>
            </a:r>
            <a:r>
              <a:rPr sz="2400" spc="5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5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from</a:t>
            </a:r>
            <a:r>
              <a:rPr sz="2400" b="1" spc="5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5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layered</a:t>
            </a:r>
            <a:r>
              <a:rPr sz="2400" b="1" spc="50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perspective</a:t>
            </a:r>
            <a:r>
              <a:rPr sz="2400" spc="-10" dirty="0">
                <a:latin typeface="Segoe UI"/>
                <a:cs typeface="Segoe UI"/>
              </a:rPr>
              <a:t>, 	</a:t>
            </a:r>
            <a:r>
              <a:rPr sz="2400" dirty="0">
                <a:latin typeface="Segoe UI"/>
                <a:cs typeface="Segoe UI"/>
              </a:rPr>
              <a:t>allowing development of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technology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standards somewhat </a:t>
            </a:r>
            <a:r>
              <a:rPr sz="2400" spc="-10" dirty="0">
                <a:latin typeface="Segoe UI"/>
                <a:cs typeface="Segoe UI"/>
              </a:rPr>
              <a:t>independently 	</a:t>
            </a:r>
            <a:r>
              <a:rPr sz="2400" dirty="0">
                <a:latin typeface="Segoe UI"/>
                <a:cs typeface="Segoe UI"/>
              </a:rPr>
              <a:t>at</a:t>
            </a:r>
            <a:r>
              <a:rPr sz="2400" spc="-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each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level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</a:t>
            </a:r>
            <a:r>
              <a:rPr sz="2400" spc="-6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domain.</a:t>
            </a:r>
            <a:endParaRPr sz="2400" dirty="0">
              <a:latin typeface="Segoe UI"/>
              <a:cs typeface="Segoe UI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The</a:t>
            </a:r>
            <a:r>
              <a:rPr sz="2400" spc="4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commonality</a:t>
            </a:r>
            <a:r>
              <a:rPr sz="2400" spc="40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between</a:t>
            </a:r>
            <a:r>
              <a:rPr sz="2400" spc="4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these</a:t>
            </a:r>
            <a:r>
              <a:rPr sz="2400" spc="4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frameworks</a:t>
            </a:r>
            <a:r>
              <a:rPr sz="2400" spc="40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4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that</a:t>
            </a:r>
            <a:r>
              <a:rPr sz="2400" spc="4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they</a:t>
            </a:r>
            <a:r>
              <a:rPr sz="2400" spc="40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all</a:t>
            </a:r>
            <a:r>
              <a:rPr sz="2400" spc="4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recognize</a:t>
            </a:r>
            <a:r>
              <a:rPr sz="2400" spc="41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the </a:t>
            </a:r>
            <a:r>
              <a:rPr sz="2400" b="1" dirty="0">
                <a:latin typeface="Segoe UI"/>
                <a:cs typeface="Segoe UI"/>
              </a:rPr>
              <a:t>interconnection</a:t>
            </a:r>
            <a:r>
              <a:rPr sz="2400" b="1" spc="9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of</a:t>
            </a:r>
            <a:r>
              <a:rPr sz="2400" b="1" spc="8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1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1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endpoint</a:t>
            </a:r>
            <a:r>
              <a:rPr sz="2400" b="1" spc="10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devices</a:t>
            </a:r>
            <a:r>
              <a:rPr sz="2400" b="1" spc="1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10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114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network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that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transports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the </a:t>
            </a:r>
            <a:r>
              <a:rPr sz="2400" dirty="0">
                <a:latin typeface="Segoe UI"/>
                <a:cs typeface="Segoe UI"/>
              </a:rPr>
              <a:t>data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where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ultimately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used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by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applications,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whether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data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0" dirty="0">
                <a:latin typeface="Segoe UI"/>
                <a:cs typeface="Segoe UI"/>
              </a:rPr>
              <a:t>center,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in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cloud,</a:t>
            </a:r>
            <a:r>
              <a:rPr sz="2400" spc="-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</a:t>
            </a:r>
            <a:r>
              <a:rPr sz="2400" spc="-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at</a:t>
            </a:r>
            <a:r>
              <a:rPr sz="2400" spc="-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various</a:t>
            </a:r>
            <a:r>
              <a:rPr sz="2400" spc="-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management</a:t>
            </a:r>
            <a:r>
              <a:rPr sz="2400" spc="-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points</a:t>
            </a:r>
            <a:r>
              <a:rPr sz="2400" spc="-9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throughout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stack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160" y="395427"/>
            <a:ext cx="8824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3025" algn="l"/>
              </a:tabLst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	A</a:t>
            </a:r>
            <a:r>
              <a:rPr sz="36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Simplified</a:t>
            </a:r>
            <a:r>
              <a:rPr sz="3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IoT</a:t>
            </a:r>
            <a:r>
              <a:rPr sz="3600" b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160" y="1431416"/>
            <a:ext cx="4256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Simplified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6483" y="2001009"/>
            <a:ext cx="9219438" cy="43997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8858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302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A</a:t>
            </a:r>
            <a:r>
              <a:rPr spc="-165" dirty="0"/>
              <a:t> </a:t>
            </a:r>
            <a:r>
              <a:rPr dirty="0"/>
              <a:t>Simplified</a:t>
            </a:r>
            <a:r>
              <a:rPr spc="-55" dirty="0"/>
              <a:t> </a:t>
            </a:r>
            <a:r>
              <a:rPr dirty="0"/>
              <a:t>IoT</a:t>
            </a:r>
            <a:r>
              <a:rPr spc="-14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60" y="1431416"/>
            <a:ext cx="11535410" cy="4037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Simplified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  <a:p>
            <a:pPr marL="1040130" marR="5080" indent="-342265" algn="just">
              <a:lnSpc>
                <a:spcPct val="150000"/>
              </a:lnSpc>
              <a:spcBef>
                <a:spcPts val="815"/>
              </a:spcBef>
              <a:buFont typeface="Wingdings"/>
              <a:buChar char=""/>
              <a:tabLst>
                <a:tab pos="1041400" algn="l"/>
              </a:tabLst>
            </a:pPr>
            <a:r>
              <a:rPr sz="2200" dirty="0">
                <a:latin typeface="Segoe UI"/>
                <a:cs typeface="Segoe UI"/>
              </a:rPr>
              <a:t>The</a:t>
            </a:r>
            <a:r>
              <a:rPr sz="2200" spc="1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framework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separates</a:t>
            </a:r>
            <a:r>
              <a:rPr sz="2200" spc="1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1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core</a:t>
            </a:r>
            <a:r>
              <a:rPr sz="2200" spc="1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IoT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1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data</a:t>
            </a:r>
            <a:r>
              <a:rPr sz="2200" spc="1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management</a:t>
            </a:r>
            <a:r>
              <a:rPr sz="2200" spc="1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into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parallel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and 	</a:t>
            </a:r>
            <a:r>
              <a:rPr sz="2200" dirty="0">
                <a:latin typeface="Segoe UI"/>
                <a:cs typeface="Segoe UI"/>
              </a:rPr>
              <a:t>aligned</a:t>
            </a:r>
            <a:r>
              <a:rPr sz="2200" spc="-2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stacks,</a:t>
            </a:r>
            <a:r>
              <a:rPr sz="2200" spc="-1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allowing</a:t>
            </a:r>
            <a:r>
              <a:rPr sz="2200" spc="-1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us</a:t>
            </a:r>
            <a:r>
              <a:rPr sz="2200" spc="-1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-1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carefully</a:t>
            </a:r>
            <a:r>
              <a:rPr sz="2200" spc="-1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examine</a:t>
            </a:r>
            <a:r>
              <a:rPr sz="2200" spc="-1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1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functions</a:t>
            </a:r>
            <a:r>
              <a:rPr sz="2200" spc="-2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-2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both</a:t>
            </a:r>
            <a:r>
              <a:rPr sz="2200" spc="-10" dirty="0">
                <a:latin typeface="Segoe UI"/>
                <a:cs typeface="Segoe UI"/>
              </a:rPr>
              <a:t>  </a:t>
            </a:r>
            <a:r>
              <a:rPr sz="2200" spc="-25" dirty="0">
                <a:latin typeface="Segoe UI"/>
                <a:cs typeface="Segoe UI"/>
              </a:rPr>
              <a:t>the 	</a:t>
            </a:r>
            <a:r>
              <a:rPr sz="2200" dirty="0">
                <a:latin typeface="Segoe UI"/>
                <a:cs typeface="Segoe UI"/>
              </a:rPr>
              <a:t>network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applications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at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each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stage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complex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IoT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system.</a:t>
            </a:r>
            <a:endParaRPr sz="2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Wingdings"/>
              <a:buChar char=""/>
            </a:pPr>
            <a:endParaRPr sz="2200" dirty="0">
              <a:latin typeface="Segoe UI"/>
              <a:cs typeface="Segoe UI"/>
            </a:endParaRPr>
          </a:p>
          <a:p>
            <a:pPr marL="1040765" indent="-342265" algn="just">
              <a:lnSpc>
                <a:spcPct val="100000"/>
              </a:lnSpc>
              <a:buFont typeface="Wingdings"/>
              <a:buChar char=""/>
              <a:tabLst>
                <a:tab pos="1040765" algn="l"/>
              </a:tabLst>
            </a:pPr>
            <a:r>
              <a:rPr sz="2200" dirty="0">
                <a:latin typeface="Segoe UI"/>
                <a:cs typeface="Segoe UI"/>
              </a:rPr>
              <a:t>This</a:t>
            </a:r>
            <a:r>
              <a:rPr sz="2200" spc="-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separation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gives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us</a:t>
            </a:r>
            <a:r>
              <a:rPr sz="2200" spc="-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better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visibility</a:t>
            </a:r>
            <a:r>
              <a:rPr sz="2200" spc="-10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into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functions</a:t>
            </a:r>
            <a:r>
              <a:rPr sz="2200" spc="-10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each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layer</a:t>
            </a:r>
            <a:r>
              <a:rPr sz="2200" spc="-10" dirty="0" smtClean="0">
                <a:latin typeface="Segoe UI"/>
                <a:cs typeface="Segoe UI"/>
              </a:rPr>
              <a:t>.</a:t>
            </a:r>
            <a:endParaRPr lang="en-IN" sz="2200" spc="-10" dirty="0" smtClean="0">
              <a:latin typeface="Segoe UI"/>
              <a:cs typeface="Segoe UI"/>
            </a:endParaRPr>
          </a:p>
          <a:p>
            <a:pPr marL="698500" algn="just">
              <a:lnSpc>
                <a:spcPct val="100000"/>
              </a:lnSpc>
              <a:tabLst>
                <a:tab pos="1040765" algn="l"/>
              </a:tabLst>
            </a:pPr>
            <a:endParaRPr sz="2200" dirty="0">
              <a:latin typeface="Segoe UI"/>
              <a:cs typeface="Segoe UI"/>
            </a:endParaRPr>
          </a:p>
          <a:p>
            <a:pPr marL="1040130" marR="5715" indent="-342265" algn="just">
              <a:lnSpc>
                <a:spcPct val="150000"/>
              </a:lnSpc>
              <a:spcBef>
                <a:spcPts val="560"/>
              </a:spcBef>
              <a:buFont typeface="Wingdings"/>
              <a:buChar char="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2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network</a:t>
            </a:r>
            <a:r>
              <a:rPr sz="2000" spc="-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communications</a:t>
            </a:r>
            <a:r>
              <a:rPr sz="2000" spc="-3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layer</a:t>
            </a:r>
            <a:r>
              <a:rPr sz="2000" spc="-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2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stack</a:t>
            </a:r>
            <a:r>
              <a:rPr sz="2000" spc="-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itself</a:t>
            </a:r>
            <a:r>
              <a:rPr sz="2000" spc="-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involves</a:t>
            </a:r>
            <a:r>
              <a:rPr sz="2000" spc="-30" dirty="0">
                <a:latin typeface="Segoe UI"/>
                <a:cs typeface="Segoe UI"/>
              </a:rPr>
              <a:t>  </a:t>
            </a:r>
            <a:r>
              <a:rPr sz="2000" spc="-50" dirty="0">
                <a:latin typeface="Segoe UI"/>
                <a:cs typeface="Segoe UI"/>
              </a:rPr>
              <a:t>a </a:t>
            </a:r>
            <a:r>
              <a:rPr sz="2000" dirty="0" smtClean="0">
                <a:latin typeface="Segoe UI"/>
                <a:cs typeface="Segoe UI"/>
              </a:rPr>
              <a:t>significant</a:t>
            </a:r>
            <a:r>
              <a:rPr sz="2000" spc="459" dirty="0" smtClean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amount</a:t>
            </a:r>
            <a:r>
              <a:rPr sz="2000" spc="46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46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detail</a:t>
            </a:r>
            <a:r>
              <a:rPr sz="2000" spc="47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48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incorporates</a:t>
            </a:r>
            <a:r>
              <a:rPr sz="2000" spc="46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47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vast</a:t>
            </a:r>
            <a:r>
              <a:rPr sz="2000" spc="5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array</a:t>
            </a:r>
            <a:r>
              <a:rPr sz="2000" spc="470" dirty="0">
                <a:latin typeface="Segoe UI"/>
                <a:cs typeface="Segoe UI"/>
              </a:rPr>
              <a:t>  </a:t>
            </a:r>
            <a:r>
              <a:rPr sz="2000" spc="-25" dirty="0">
                <a:latin typeface="Segoe UI"/>
                <a:cs typeface="Segoe UI"/>
              </a:rPr>
              <a:t>of 	</a:t>
            </a:r>
            <a:r>
              <a:rPr sz="2000" spc="-10" dirty="0">
                <a:latin typeface="Segoe UI"/>
                <a:cs typeface="Segoe UI"/>
              </a:rPr>
              <a:t>technologies.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8858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302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A</a:t>
            </a:r>
            <a:r>
              <a:rPr spc="-165" dirty="0"/>
              <a:t> </a:t>
            </a:r>
            <a:r>
              <a:rPr dirty="0"/>
              <a:t>Simplified</a:t>
            </a:r>
            <a:r>
              <a:rPr spc="-55" dirty="0"/>
              <a:t> </a:t>
            </a:r>
            <a:r>
              <a:rPr dirty="0"/>
              <a:t>IoT</a:t>
            </a:r>
            <a:r>
              <a:rPr spc="-14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60" y="1431416"/>
            <a:ext cx="11537950" cy="390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Simplified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  <a:p>
            <a:pPr marL="1040765" indent="-342265">
              <a:lnSpc>
                <a:spcPct val="100000"/>
              </a:lnSpc>
              <a:spcBef>
                <a:spcPts val="2100"/>
              </a:spcBef>
              <a:buFont typeface="Wingdings"/>
              <a:buChar char=""/>
              <a:tabLst>
                <a:tab pos="1040765" algn="l"/>
              </a:tabLst>
            </a:pPr>
            <a:r>
              <a:rPr sz="2400" dirty="0">
                <a:latin typeface="Segoe UI"/>
                <a:cs typeface="Segoe UI"/>
              </a:rPr>
              <a:t>Consider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for</a:t>
            </a:r>
            <a:r>
              <a:rPr sz="2400" spc="2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moment</a:t>
            </a:r>
            <a:r>
              <a:rPr sz="2400" spc="2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2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heterogeneity</a:t>
            </a:r>
            <a:r>
              <a:rPr sz="2400" spc="2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IoT</a:t>
            </a:r>
            <a:r>
              <a:rPr sz="2400" spc="2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sensors</a:t>
            </a:r>
            <a:r>
              <a:rPr sz="2400" spc="2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25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26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many</a:t>
            </a:r>
            <a:endParaRPr sz="2400" dirty="0">
              <a:latin typeface="Segoe UI"/>
              <a:cs typeface="Segoe UI"/>
            </a:endParaRPr>
          </a:p>
          <a:p>
            <a:pPr marL="10414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Segoe UI"/>
                <a:cs typeface="Segoe UI"/>
              </a:rPr>
              <a:t>different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ways</a:t>
            </a:r>
            <a:r>
              <a:rPr sz="2400" spc="-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that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exist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connect</a:t>
            </a:r>
            <a:r>
              <a:rPr sz="2400" spc="-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them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network.</a:t>
            </a:r>
            <a:endParaRPr sz="2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210"/>
              </a:spcBef>
            </a:pPr>
            <a:endParaRPr sz="2400" dirty="0">
              <a:latin typeface="Segoe UI"/>
              <a:cs typeface="Segoe UI"/>
            </a:endParaRPr>
          </a:p>
          <a:p>
            <a:pPr marL="1040130" marR="5080" indent="-342265" algn="just">
              <a:lnSpc>
                <a:spcPct val="150000"/>
              </a:lnSpc>
              <a:buFont typeface="Wingdings"/>
              <a:buChar char=""/>
              <a:tabLst>
                <a:tab pos="1041400" algn="l"/>
              </a:tabLst>
            </a:pPr>
            <a:r>
              <a:rPr sz="2400" dirty="0">
                <a:latin typeface="Segoe UI"/>
                <a:cs typeface="Segoe UI"/>
              </a:rPr>
              <a:t>The</a:t>
            </a:r>
            <a:r>
              <a:rPr sz="2400" spc="1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network</a:t>
            </a:r>
            <a:r>
              <a:rPr sz="2400" spc="1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communications</a:t>
            </a:r>
            <a:r>
              <a:rPr sz="2400" spc="1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layer</a:t>
            </a:r>
            <a:r>
              <a:rPr sz="2400" spc="1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needs</a:t>
            </a:r>
            <a:r>
              <a:rPr sz="2400" spc="1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1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consolidate</a:t>
            </a:r>
            <a:r>
              <a:rPr sz="2400" spc="1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these</a:t>
            </a:r>
            <a:r>
              <a:rPr sz="2400" spc="14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together, 	</a:t>
            </a:r>
            <a:r>
              <a:rPr sz="2400" dirty="0">
                <a:latin typeface="Segoe UI"/>
                <a:cs typeface="Segoe UI"/>
              </a:rPr>
              <a:t>offer</a:t>
            </a:r>
            <a:r>
              <a:rPr sz="2400" spc="1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gateway</a:t>
            </a:r>
            <a:r>
              <a:rPr sz="2400" spc="11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1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backhaul</a:t>
            </a:r>
            <a:r>
              <a:rPr sz="2400" spc="11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technologies,</a:t>
            </a:r>
            <a:r>
              <a:rPr sz="2400" spc="1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1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ultimately</a:t>
            </a:r>
            <a:r>
              <a:rPr sz="2400" spc="1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bring</a:t>
            </a:r>
            <a:r>
              <a:rPr sz="2400" b="1" spc="1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135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data 	</a:t>
            </a:r>
            <a:r>
              <a:rPr sz="2400" b="1" dirty="0">
                <a:latin typeface="Segoe UI"/>
                <a:cs typeface="Segoe UI"/>
              </a:rPr>
              <a:t>back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central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location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analysis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processing.</a:t>
            </a:r>
            <a:endParaRPr sz="2400" b="1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8858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302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A</a:t>
            </a:r>
            <a:r>
              <a:rPr spc="-165" dirty="0"/>
              <a:t> </a:t>
            </a:r>
            <a:r>
              <a:rPr dirty="0"/>
              <a:t>Simplified</a:t>
            </a:r>
            <a:r>
              <a:rPr spc="-55" dirty="0"/>
              <a:t> </a:t>
            </a:r>
            <a:r>
              <a:rPr dirty="0"/>
              <a:t>IoT</a:t>
            </a:r>
            <a:r>
              <a:rPr spc="-14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84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390903"/>
            <a:ext cx="11533505" cy="431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Simplified</a:t>
            </a:r>
            <a:r>
              <a:rPr sz="2000" b="1" spc="-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Architecture:</a:t>
            </a:r>
            <a:endParaRPr sz="2000" dirty="0">
              <a:latin typeface="Segoe UI"/>
              <a:cs typeface="Segoe UI"/>
            </a:endParaRPr>
          </a:p>
          <a:p>
            <a:pPr marL="1040130" marR="12065" indent="-342265" algn="just">
              <a:lnSpc>
                <a:spcPct val="141500"/>
              </a:lnSpc>
              <a:spcBef>
                <a:spcPts val="1210"/>
              </a:spcBef>
              <a:buFont typeface="Wingdings"/>
              <a:buChar char="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Many</a:t>
            </a:r>
            <a:r>
              <a:rPr sz="2000" spc="5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7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55" dirty="0">
                <a:latin typeface="Segoe UI"/>
                <a:cs typeface="Segoe UI"/>
              </a:rPr>
              <a:t>  </a:t>
            </a:r>
            <a:r>
              <a:rPr sz="2000" spc="-10" dirty="0">
                <a:latin typeface="Segoe UI"/>
                <a:cs typeface="Segoe UI"/>
              </a:rPr>
              <a:t>last-</a:t>
            </a:r>
            <a:r>
              <a:rPr sz="2000" dirty="0">
                <a:latin typeface="Segoe UI"/>
                <a:cs typeface="Segoe UI"/>
              </a:rPr>
              <a:t>mile</a:t>
            </a:r>
            <a:r>
              <a:rPr sz="2000" spc="7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technologies</a:t>
            </a:r>
            <a:r>
              <a:rPr sz="2000" spc="6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used</a:t>
            </a:r>
            <a:r>
              <a:rPr sz="2000" spc="6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6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7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7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chosen</a:t>
            </a:r>
            <a:r>
              <a:rPr sz="2000" spc="6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6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meet</a:t>
            </a:r>
            <a:r>
              <a:rPr sz="2000" spc="6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55" dirty="0">
                <a:latin typeface="Segoe UI"/>
                <a:cs typeface="Segoe UI"/>
              </a:rPr>
              <a:t>  </a:t>
            </a:r>
            <a:r>
              <a:rPr sz="2000" spc="-10" dirty="0">
                <a:latin typeface="Segoe UI"/>
                <a:cs typeface="Segoe UI"/>
              </a:rPr>
              <a:t>specific 	</a:t>
            </a:r>
            <a:r>
              <a:rPr sz="2000" dirty="0">
                <a:latin typeface="Segoe UI"/>
                <a:cs typeface="Segoe UI"/>
              </a:rPr>
              <a:t>requirements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endpoints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unlikely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ever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seen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IT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domain.</a:t>
            </a:r>
            <a:endParaRPr sz="20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35"/>
              </a:spcBef>
              <a:buFont typeface="Wingdings"/>
              <a:buChar char=""/>
            </a:pPr>
            <a:endParaRPr sz="2000" dirty="0">
              <a:latin typeface="Segoe UI"/>
              <a:cs typeface="Segoe UI"/>
            </a:endParaRPr>
          </a:p>
          <a:p>
            <a:pPr marL="1040130" marR="19050" indent="-342265" algn="just">
              <a:lnSpc>
                <a:spcPct val="140000"/>
              </a:lnSpc>
              <a:buFont typeface="Wingdings"/>
              <a:buChar char=""/>
              <a:tabLst>
                <a:tab pos="1041400" algn="l"/>
              </a:tabLst>
            </a:pPr>
            <a:r>
              <a:rPr sz="2000" spc="-40" dirty="0">
                <a:latin typeface="Segoe UI"/>
                <a:cs typeface="Segoe UI"/>
              </a:rPr>
              <a:t>However,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 between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gateway and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center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composed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mostly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 	</a:t>
            </a:r>
            <a:r>
              <a:rPr sz="2000" spc="-10" dirty="0">
                <a:latin typeface="Segoe UI"/>
                <a:cs typeface="Segoe UI"/>
              </a:rPr>
              <a:t>traditional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technologies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experienced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professionals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would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quickly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recognize.</a:t>
            </a:r>
            <a:endParaRPr sz="20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Font typeface="Wingdings"/>
              <a:buChar char=""/>
            </a:pPr>
            <a:endParaRPr sz="2000" dirty="0">
              <a:latin typeface="Segoe UI"/>
              <a:cs typeface="Segoe UI"/>
            </a:endParaRPr>
          </a:p>
          <a:p>
            <a:pPr marL="1040130" marR="5080" indent="-342265" algn="just">
              <a:lnSpc>
                <a:spcPct val="140000"/>
              </a:lnSpc>
              <a:buFont typeface="Wingdings"/>
              <a:buChar char=""/>
              <a:tabLst>
                <a:tab pos="1041400" algn="l"/>
              </a:tabLst>
            </a:pPr>
            <a:r>
              <a:rPr sz="2000" dirty="0">
                <a:latin typeface="Segoe UI"/>
                <a:cs typeface="Segoe UI"/>
              </a:rPr>
              <a:t>These</a:t>
            </a:r>
            <a:r>
              <a:rPr sz="2000" spc="6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include</a:t>
            </a:r>
            <a:r>
              <a:rPr sz="2000" spc="6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tunneling</a:t>
            </a:r>
            <a:r>
              <a:rPr sz="2000" spc="6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6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VPN</a:t>
            </a:r>
            <a:r>
              <a:rPr sz="2000" spc="6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technologies,</a:t>
            </a:r>
            <a:r>
              <a:rPr sz="2000" spc="5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Ipbased</a:t>
            </a:r>
            <a:r>
              <a:rPr sz="2000" spc="6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quality</a:t>
            </a:r>
            <a:r>
              <a:rPr sz="2000" spc="7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5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service</a:t>
            </a:r>
            <a:r>
              <a:rPr sz="2000" spc="80" dirty="0">
                <a:latin typeface="Segoe UI"/>
                <a:cs typeface="Segoe UI"/>
              </a:rPr>
              <a:t>  </a:t>
            </a:r>
            <a:r>
              <a:rPr sz="2000" spc="-10" dirty="0">
                <a:latin typeface="Segoe UI"/>
                <a:cs typeface="Segoe UI"/>
              </a:rPr>
              <a:t>(QoS), 	</a:t>
            </a:r>
            <a:r>
              <a:rPr sz="2000" dirty="0">
                <a:latin typeface="Segoe UI"/>
                <a:cs typeface="Segoe UI"/>
              </a:rPr>
              <a:t>conventional</a:t>
            </a:r>
            <a:r>
              <a:rPr sz="2000" spc="18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Layer</a:t>
            </a:r>
            <a:r>
              <a:rPr sz="2000" spc="18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3</a:t>
            </a:r>
            <a:r>
              <a:rPr sz="2000" spc="19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routing</a:t>
            </a:r>
            <a:r>
              <a:rPr sz="2000" spc="18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protocols</a:t>
            </a:r>
            <a:r>
              <a:rPr sz="2000" spc="19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such</a:t>
            </a:r>
            <a:r>
              <a:rPr sz="2000" spc="18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as</a:t>
            </a:r>
            <a:r>
              <a:rPr sz="2000" spc="19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BGP</a:t>
            </a:r>
            <a:r>
              <a:rPr sz="2000" spc="18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190" dirty="0">
                <a:latin typeface="Segoe UI"/>
                <a:cs typeface="Segoe UI"/>
              </a:rPr>
              <a:t>  </a:t>
            </a:r>
            <a:r>
              <a:rPr sz="2000" spc="-20" dirty="0">
                <a:latin typeface="Segoe UI"/>
                <a:cs typeface="Segoe UI"/>
              </a:rPr>
              <a:t>IP-</a:t>
            </a:r>
            <a:r>
              <a:rPr sz="2000" dirty="0">
                <a:latin typeface="Segoe UI"/>
                <a:cs typeface="Segoe UI"/>
              </a:rPr>
              <a:t>PIM,</a:t>
            </a:r>
            <a:r>
              <a:rPr sz="2000" spc="19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235" dirty="0">
                <a:latin typeface="Segoe UI"/>
                <a:cs typeface="Segoe UI"/>
              </a:rPr>
              <a:t>  </a:t>
            </a:r>
            <a:r>
              <a:rPr sz="2000" spc="-10" dirty="0">
                <a:latin typeface="Segoe UI"/>
                <a:cs typeface="Segoe UI"/>
              </a:rPr>
              <a:t>security 	capabilities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such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encryption,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access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control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lists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(ACLs),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firewalls.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8858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302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A</a:t>
            </a:r>
            <a:r>
              <a:rPr spc="-165" dirty="0"/>
              <a:t> </a:t>
            </a:r>
            <a:r>
              <a:rPr dirty="0"/>
              <a:t>Simplified</a:t>
            </a:r>
            <a:r>
              <a:rPr spc="-55" dirty="0"/>
              <a:t> </a:t>
            </a:r>
            <a:r>
              <a:rPr dirty="0"/>
              <a:t>IoT</a:t>
            </a:r>
            <a:r>
              <a:rPr spc="-14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60" y="1431416"/>
            <a:ext cx="11535410" cy="392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Simplified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</a:t>
            </a:r>
            <a:r>
              <a:rPr sz="2400" b="1" spc="-10" dirty="0" smtClean="0">
                <a:latin typeface="Segoe UI"/>
                <a:cs typeface="Segoe UI"/>
              </a:rPr>
              <a:t>:</a:t>
            </a:r>
            <a:r>
              <a:rPr lang="en-IN" sz="2400" b="1" spc="-10" dirty="0" smtClean="0">
                <a:latin typeface="Segoe UI"/>
                <a:cs typeface="Segoe UI"/>
              </a:rPr>
              <a:t> -</a:t>
            </a:r>
            <a:r>
              <a:rPr lang="en-IN" sz="2400" dirty="0" smtClean="0">
                <a:latin typeface="Segoe UI"/>
                <a:cs typeface="Segoe UI"/>
              </a:rPr>
              <a:t> 3</a:t>
            </a:r>
            <a:r>
              <a:rPr lang="en-IN" sz="2400" spc="-20" dirty="0" smtClean="0">
                <a:latin typeface="Segoe UI"/>
                <a:cs typeface="Segoe UI"/>
              </a:rPr>
              <a:t> </a:t>
            </a:r>
            <a:r>
              <a:rPr lang="en-IN" sz="2400" dirty="0" smtClean="0">
                <a:latin typeface="Segoe UI"/>
                <a:cs typeface="Segoe UI"/>
              </a:rPr>
              <a:t>data</a:t>
            </a:r>
            <a:r>
              <a:rPr lang="en-IN" sz="2400" spc="-15" dirty="0" smtClean="0">
                <a:latin typeface="Segoe UI"/>
                <a:cs typeface="Segoe UI"/>
              </a:rPr>
              <a:t> </a:t>
            </a:r>
            <a:r>
              <a:rPr lang="en-IN" sz="2400" dirty="0" smtClean="0">
                <a:latin typeface="Segoe UI"/>
                <a:cs typeface="Segoe UI"/>
              </a:rPr>
              <a:t>management</a:t>
            </a:r>
            <a:r>
              <a:rPr lang="en-IN" sz="2400" spc="-30" dirty="0" smtClean="0">
                <a:latin typeface="Segoe UI"/>
                <a:cs typeface="Segoe UI"/>
              </a:rPr>
              <a:t> </a:t>
            </a:r>
            <a:r>
              <a:rPr lang="en-IN" sz="2400" dirty="0" smtClean="0">
                <a:latin typeface="Segoe UI"/>
                <a:cs typeface="Segoe UI"/>
              </a:rPr>
              <a:t>layers</a:t>
            </a:r>
            <a:r>
              <a:rPr lang="en-IN" sz="2400" spc="-35" dirty="0" smtClean="0">
                <a:latin typeface="Segoe UI"/>
                <a:cs typeface="Segoe UI"/>
              </a:rPr>
              <a:t> </a:t>
            </a:r>
            <a:endParaRPr sz="2400" dirty="0">
              <a:latin typeface="Segoe UI"/>
              <a:cs typeface="Segoe UI"/>
            </a:endParaRPr>
          </a:p>
          <a:p>
            <a:pPr marL="1040765" indent="-342265">
              <a:lnSpc>
                <a:spcPct val="100000"/>
              </a:lnSpc>
              <a:spcBef>
                <a:spcPts val="2100"/>
              </a:spcBef>
              <a:buFont typeface="Wingdings"/>
              <a:buChar char=""/>
              <a:tabLst>
                <a:tab pos="1040765" algn="l"/>
                <a:tab pos="1456055" algn="l"/>
                <a:tab pos="2054860" algn="l"/>
                <a:tab pos="3093085" algn="l"/>
                <a:tab pos="4731385" algn="l"/>
                <a:tab pos="5496560" algn="l"/>
                <a:tab pos="7517765" algn="l"/>
                <a:tab pos="7869555" algn="l"/>
                <a:tab pos="9064625" algn="l"/>
                <a:tab pos="9828530" algn="l"/>
                <a:tab pos="10619105" algn="l"/>
                <a:tab pos="11045825" algn="l"/>
              </a:tabLst>
            </a:pPr>
            <a:r>
              <a:rPr sz="2400" spc="-25" dirty="0">
                <a:latin typeface="Segoe UI"/>
                <a:cs typeface="Segoe UI"/>
              </a:rPr>
              <a:t>In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the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model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presented,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0" dirty="0">
                <a:latin typeface="Segoe UI"/>
                <a:cs typeface="Segoe UI"/>
              </a:rPr>
              <a:t>data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management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is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aligned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0" dirty="0">
                <a:latin typeface="Segoe UI"/>
                <a:cs typeface="Segoe UI"/>
              </a:rPr>
              <a:t>with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0" dirty="0">
                <a:latin typeface="Segoe UI"/>
                <a:cs typeface="Segoe UI"/>
              </a:rPr>
              <a:t>each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of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the</a:t>
            </a:r>
            <a:endParaRPr sz="2400" dirty="0">
              <a:latin typeface="Segoe UI"/>
              <a:cs typeface="Segoe UI"/>
            </a:endParaRPr>
          </a:p>
          <a:p>
            <a:pPr marL="1041400" algn="just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Segoe UI"/>
                <a:cs typeface="Segoe UI"/>
              </a:rPr>
              <a:t>three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layers</a:t>
            </a:r>
            <a:r>
              <a:rPr sz="2400" spc="-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Core</a:t>
            </a:r>
            <a:r>
              <a:rPr sz="2400" spc="-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IoT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Functional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Stack.</a:t>
            </a:r>
            <a:endParaRPr sz="2400" dirty="0">
              <a:latin typeface="Segoe UI"/>
              <a:cs typeface="Segoe UI"/>
            </a:endParaRPr>
          </a:p>
          <a:p>
            <a:pPr marL="1040130" marR="5080" indent="-342265" algn="just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1041400" algn="l"/>
              </a:tabLst>
            </a:pP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three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data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management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layers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are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edge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layer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(data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management 	</a:t>
            </a:r>
            <a:r>
              <a:rPr sz="2400" dirty="0">
                <a:latin typeface="Segoe UI"/>
                <a:cs typeface="Segoe UI"/>
              </a:rPr>
              <a:t>within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25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sensors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themselves),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2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fog</a:t>
            </a:r>
            <a:r>
              <a:rPr sz="2400" b="1" spc="2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layer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(data</a:t>
            </a:r>
            <a:r>
              <a:rPr sz="2400" spc="2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management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</a:t>
            </a:r>
            <a:r>
              <a:rPr sz="2400" spc="24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the 	</a:t>
            </a:r>
            <a:r>
              <a:rPr sz="2400" dirty="0">
                <a:latin typeface="Segoe UI"/>
                <a:cs typeface="Segoe UI"/>
              </a:rPr>
              <a:t>gateways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transit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network),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cloud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layer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(data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management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in 	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cloud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central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data</a:t>
            </a:r>
            <a:r>
              <a:rPr sz="2400" spc="-6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center).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160" y="395427"/>
            <a:ext cx="8418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	Simplified</a:t>
            </a:r>
            <a:r>
              <a:rPr sz="3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IoT</a:t>
            </a:r>
            <a:r>
              <a:rPr sz="3600" b="1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160" y="1431416"/>
            <a:ext cx="4255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Simplified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22629"/>
            <a:ext cx="9652000" cy="45933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86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8858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302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A</a:t>
            </a:r>
            <a:r>
              <a:rPr spc="-165" dirty="0"/>
              <a:t> </a:t>
            </a:r>
            <a:r>
              <a:rPr dirty="0"/>
              <a:t>Simplified</a:t>
            </a:r>
            <a:r>
              <a:rPr spc="-55" dirty="0"/>
              <a:t> </a:t>
            </a:r>
            <a:r>
              <a:rPr dirty="0"/>
              <a:t>IoT</a:t>
            </a:r>
            <a:r>
              <a:rPr spc="-14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87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431416"/>
            <a:ext cx="11534775" cy="462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Simplified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Architecture:</a:t>
            </a:r>
            <a:endParaRPr sz="24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100"/>
              </a:spcBef>
              <a:buFont typeface="Wingdings"/>
              <a:buChar char=""/>
              <a:tabLst>
                <a:tab pos="354965" algn="l"/>
                <a:tab pos="1041400" algn="l"/>
                <a:tab pos="1861185" algn="l"/>
                <a:tab pos="2481580" algn="l"/>
                <a:tab pos="4137025" algn="l"/>
                <a:tab pos="5043805" algn="l"/>
                <a:tab pos="5697855" algn="l"/>
                <a:tab pos="6211570" algn="l"/>
                <a:tab pos="7766050" algn="l"/>
                <a:tab pos="8499475" algn="l"/>
                <a:tab pos="9992995" algn="l"/>
              </a:tabLst>
            </a:pPr>
            <a:r>
              <a:rPr sz="2400" spc="-25" dirty="0">
                <a:latin typeface="Segoe UI"/>
                <a:cs typeface="Segoe UI"/>
              </a:rPr>
              <a:t>The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0" dirty="0">
                <a:latin typeface="Segoe UI"/>
                <a:cs typeface="Segoe UI"/>
              </a:rPr>
              <a:t>Core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IoT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Functional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Stack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can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be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expanded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0" dirty="0">
                <a:latin typeface="Segoe UI"/>
                <a:cs typeface="Segoe UI"/>
              </a:rPr>
              <a:t>into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sublayers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containing</a:t>
            </a:r>
            <a:endParaRPr sz="2400" dirty="0">
              <a:latin typeface="Segoe UI"/>
              <a:cs typeface="Segoe UI"/>
            </a:endParaRPr>
          </a:p>
          <a:p>
            <a:pPr marL="355600" algn="just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Segoe UI"/>
                <a:cs typeface="Segoe UI"/>
              </a:rPr>
              <a:t>greater</a:t>
            </a:r>
            <a:r>
              <a:rPr sz="2400" spc="-1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detail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specific</a:t>
            </a:r>
            <a:r>
              <a:rPr sz="2400" spc="-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network</a:t>
            </a:r>
            <a:r>
              <a:rPr sz="2400" spc="-9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functions.</a:t>
            </a:r>
            <a:endParaRPr sz="2400" dirty="0">
              <a:latin typeface="Segoe UI"/>
              <a:cs typeface="Segoe UI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For</a:t>
            </a:r>
            <a:r>
              <a:rPr sz="2400" spc="4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example,</a:t>
            </a:r>
            <a:r>
              <a:rPr sz="2400" spc="4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43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communications</a:t>
            </a:r>
            <a:r>
              <a:rPr sz="2400" spc="4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layer</a:t>
            </a:r>
            <a:r>
              <a:rPr sz="2400" spc="4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43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broken</a:t>
            </a:r>
            <a:r>
              <a:rPr sz="2400" spc="4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down</a:t>
            </a:r>
            <a:r>
              <a:rPr sz="2400" spc="4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into</a:t>
            </a:r>
            <a:r>
              <a:rPr sz="2400" spc="4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four</a:t>
            </a:r>
            <a:r>
              <a:rPr sz="2400" spc="44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separate </a:t>
            </a:r>
            <a:r>
              <a:rPr sz="2400" dirty="0">
                <a:latin typeface="Segoe UI"/>
                <a:cs typeface="Segoe UI"/>
              </a:rPr>
              <a:t>sublayers:</a:t>
            </a:r>
            <a:r>
              <a:rPr sz="2400" spc="3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4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access</a:t>
            </a:r>
            <a:r>
              <a:rPr sz="2400" spc="4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network,</a:t>
            </a:r>
            <a:r>
              <a:rPr sz="2400" spc="4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gateways</a:t>
            </a:r>
            <a:r>
              <a:rPr sz="2400" spc="2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3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backhaul,</a:t>
            </a:r>
            <a:r>
              <a:rPr sz="2400" spc="3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IP</a:t>
            </a:r>
            <a:r>
              <a:rPr sz="2400" spc="3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transport,</a:t>
            </a:r>
            <a:r>
              <a:rPr sz="2400" spc="30" dirty="0">
                <a:latin typeface="Segoe UI"/>
                <a:cs typeface="Segoe UI"/>
              </a:rPr>
              <a:t>  </a:t>
            </a:r>
            <a:r>
              <a:rPr sz="2400" spc="-25" dirty="0">
                <a:latin typeface="Segoe UI"/>
                <a:cs typeface="Segoe UI"/>
              </a:rPr>
              <a:t>and </a:t>
            </a:r>
            <a:r>
              <a:rPr sz="2400" dirty="0">
                <a:latin typeface="Segoe UI"/>
                <a:cs typeface="Segoe UI"/>
              </a:rPr>
              <a:t>operations</a:t>
            </a:r>
            <a:r>
              <a:rPr sz="2400" spc="-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management</a:t>
            </a:r>
            <a:r>
              <a:rPr sz="2400" spc="-8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sublayers.</a:t>
            </a:r>
            <a:endParaRPr sz="24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64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Segoe UI"/>
                <a:cs typeface="Segoe UI"/>
              </a:rPr>
              <a:t>The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applications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layer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IoT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networks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quite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different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from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application</a:t>
            </a:r>
            <a:endParaRPr sz="2400" dirty="0">
              <a:latin typeface="Segoe UI"/>
              <a:cs typeface="Segoe UI"/>
            </a:endParaRPr>
          </a:p>
          <a:p>
            <a:pPr marL="355600" algn="just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Segoe UI"/>
                <a:cs typeface="Segoe UI"/>
              </a:rPr>
              <a:t>layer</a:t>
            </a:r>
            <a:r>
              <a:rPr sz="2400" spc="-1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-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typical</a:t>
            </a:r>
            <a:r>
              <a:rPr sz="2400" spc="-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enterprise</a:t>
            </a:r>
            <a:r>
              <a:rPr sz="2400" spc="-9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network.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8858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302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A</a:t>
            </a:r>
            <a:r>
              <a:rPr spc="-165" dirty="0"/>
              <a:t> </a:t>
            </a:r>
            <a:r>
              <a:rPr dirty="0"/>
              <a:t>Simplified</a:t>
            </a:r>
            <a:r>
              <a:rPr spc="-55" dirty="0"/>
              <a:t> </a:t>
            </a:r>
            <a:r>
              <a:rPr dirty="0"/>
              <a:t>IoT</a:t>
            </a:r>
            <a:r>
              <a:rPr spc="-14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527" y="1981200"/>
            <a:ext cx="11494770" cy="3171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Simplified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Architecture</a:t>
            </a:r>
            <a:r>
              <a:rPr sz="2400" b="1" spc="-10" dirty="0" smtClean="0">
                <a:latin typeface="Segoe UI"/>
                <a:cs typeface="Segoe UI"/>
              </a:rPr>
              <a:t>:</a:t>
            </a:r>
            <a:r>
              <a:rPr lang="en-IN" sz="2400" b="1" spc="-10" dirty="0" smtClean="0">
                <a:latin typeface="Segoe UI"/>
                <a:cs typeface="Segoe UI"/>
              </a:rPr>
              <a:t> - Application Layer</a:t>
            </a:r>
            <a:endParaRPr sz="24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59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often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involves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strong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big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analytics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component.</a:t>
            </a:r>
            <a:endParaRPr sz="2000" dirty="0">
              <a:latin typeface="Segoe UI"/>
              <a:cs typeface="Segoe UI"/>
            </a:endParaRPr>
          </a:p>
          <a:p>
            <a:pPr marL="355600" marR="33020" indent="-343535">
              <a:lnSpc>
                <a:spcPct val="1501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IoT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not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just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about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control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IoT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devices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but,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50" dirty="0">
                <a:latin typeface="Segoe UI"/>
                <a:cs typeface="Segoe UI"/>
              </a:rPr>
              <a:t>rather,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useful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insights </a:t>
            </a:r>
            <a:r>
              <a:rPr sz="2000" dirty="0">
                <a:latin typeface="Segoe UI"/>
                <a:cs typeface="Segoe UI"/>
              </a:rPr>
              <a:t>gained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from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generated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by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those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devices.</a:t>
            </a:r>
            <a:endParaRPr sz="2000" dirty="0">
              <a:latin typeface="Segoe UI"/>
              <a:cs typeface="Segoe UI"/>
            </a:endParaRPr>
          </a:p>
          <a:p>
            <a:pPr marL="355600" marR="5080" indent="-343535">
              <a:lnSpc>
                <a:spcPct val="148700"/>
              </a:lnSpc>
              <a:spcBef>
                <a:spcPts val="172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Thus,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applications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typically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has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both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analytics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industry-</a:t>
            </a:r>
            <a:r>
              <a:rPr sz="2000" b="1" spc="-10" dirty="0">
                <a:latin typeface="Segoe UI"/>
                <a:cs typeface="Segoe UI"/>
              </a:rPr>
              <a:t>specific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control</a:t>
            </a:r>
            <a:r>
              <a:rPr sz="2000" b="1" spc="-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system</a:t>
            </a:r>
            <a:r>
              <a:rPr sz="2000" b="1" spc="-10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components.</a:t>
            </a:r>
            <a:endParaRPr sz="2000" b="1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209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The</a:t>
            </a:r>
            <a:r>
              <a:rPr spc="-20" dirty="0"/>
              <a:t> </a:t>
            </a:r>
            <a:r>
              <a:rPr dirty="0"/>
              <a:t>Core</a:t>
            </a:r>
            <a:r>
              <a:rPr spc="-45" dirty="0"/>
              <a:t> </a:t>
            </a:r>
            <a:r>
              <a:rPr dirty="0"/>
              <a:t>IoT</a:t>
            </a:r>
            <a:r>
              <a:rPr spc="-20" dirty="0"/>
              <a:t> </a:t>
            </a:r>
            <a:r>
              <a:rPr dirty="0"/>
              <a:t>Functional</a:t>
            </a:r>
            <a:r>
              <a:rPr spc="-65" dirty="0"/>
              <a:t> </a:t>
            </a:r>
            <a:r>
              <a:rPr spc="-10" dirty="0"/>
              <a:t>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89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285665"/>
            <a:ext cx="11536045" cy="40132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255" indent="-343535" algn="just">
              <a:lnSpc>
                <a:spcPct val="1501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IoT</a:t>
            </a:r>
            <a:r>
              <a:rPr sz="2000" spc="-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networks</a:t>
            </a:r>
            <a:r>
              <a:rPr sz="2000" spc="-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-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built</a:t>
            </a:r>
            <a:r>
              <a:rPr sz="2000" spc="-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around</a:t>
            </a:r>
            <a:r>
              <a:rPr sz="2000" spc="-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concept</a:t>
            </a:r>
            <a:r>
              <a:rPr sz="2000" spc="-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lang="en-IN" sz="2000" spc="-15" dirty="0" smtClean="0">
                <a:latin typeface="Segoe UI"/>
                <a:cs typeface="Segoe UI"/>
              </a:rPr>
              <a:t>"</a:t>
            </a:r>
            <a:r>
              <a:rPr sz="2000" spc="-145" dirty="0" smtClean="0">
                <a:latin typeface="Segoe UI"/>
                <a:cs typeface="Segoe UI"/>
              </a:rPr>
              <a:t>things</a:t>
            </a:r>
            <a:r>
              <a:rPr lang="en-IN" sz="2000" spc="-145" dirty="0">
                <a:latin typeface="Segoe UI"/>
                <a:cs typeface="Segoe UI"/>
              </a:rPr>
              <a:t>"</a:t>
            </a:r>
            <a:r>
              <a:rPr sz="2000" spc="-25" dirty="0" smtClean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-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smart  </a:t>
            </a:r>
            <a:r>
              <a:rPr sz="2000" spc="-10" dirty="0">
                <a:latin typeface="Segoe UI"/>
                <a:cs typeface="Segoe UI"/>
              </a:rPr>
              <a:t>objects </a:t>
            </a:r>
            <a:r>
              <a:rPr sz="2000" dirty="0">
                <a:latin typeface="Segoe UI"/>
                <a:cs typeface="Segoe UI"/>
              </a:rPr>
              <a:t>performing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functions</a:t>
            </a:r>
            <a:r>
              <a:rPr sz="2000" spc="-1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delivering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new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connected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services.</a:t>
            </a:r>
            <a:endParaRPr sz="2000" dirty="0">
              <a:latin typeface="Segoe UI"/>
              <a:cs typeface="Segoe UI"/>
            </a:endParaRPr>
          </a:p>
          <a:p>
            <a:pPr marL="355600" marR="6985" indent="-343535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These</a:t>
            </a:r>
            <a:r>
              <a:rPr sz="2000" spc="5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objects</a:t>
            </a:r>
            <a:r>
              <a:rPr sz="2000" spc="5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580" dirty="0">
                <a:latin typeface="Segoe UI"/>
                <a:cs typeface="Segoe UI"/>
              </a:rPr>
              <a:t> </a:t>
            </a:r>
            <a:r>
              <a:rPr lang="en-IN" sz="2000" spc="-130" dirty="0">
                <a:latin typeface="Segoe UI"/>
                <a:cs typeface="Segoe UI"/>
              </a:rPr>
              <a:t>"</a:t>
            </a:r>
            <a:r>
              <a:rPr sz="2000" spc="-130" dirty="0" smtClean="0">
                <a:latin typeface="Segoe UI"/>
                <a:cs typeface="Segoe UI"/>
              </a:rPr>
              <a:t>smart</a:t>
            </a:r>
            <a:r>
              <a:rPr lang="en-IN" sz="2000" spc="-130" dirty="0" smtClean="0">
                <a:latin typeface="Segoe UI"/>
                <a:cs typeface="Segoe UI"/>
              </a:rPr>
              <a:t>"</a:t>
            </a:r>
            <a:r>
              <a:rPr sz="2000" spc="565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because</a:t>
            </a:r>
            <a:r>
              <a:rPr sz="2000" spc="5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they</a:t>
            </a:r>
            <a:r>
              <a:rPr sz="2000" spc="5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use</a:t>
            </a:r>
            <a:r>
              <a:rPr sz="2000" spc="5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5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combination</a:t>
            </a:r>
            <a:r>
              <a:rPr sz="2000" spc="5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5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contextual </a:t>
            </a:r>
            <a:r>
              <a:rPr sz="2000" dirty="0">
                <a:latin typeface="Segoe UI"/>
                <a:cs typeface="Segoe UI"/>
              </a:rPr>
              <a:t>information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configured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goals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perform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actions.</a:t>
            </a:r>
            <a:endParaRPr sz="2000" dirty="0">
              <a:latin typeface="Segoe UI"/>
              <a:cs typeface="Segoe UI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These actions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can be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self-</a:t>
            </a:r>
            <a:r>
              <a:rPr sz="2000" dirty="0">
                <a:latin typeface="Segoe UI"/>
                <a:cs typeface="Segoe UI"/>
              </a:rPr>
              <a:t>contained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(that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is,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smart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object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does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not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rely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on </a:t>
            </a:r>
            <a:r>
              <a:rPr sz="2000" dirty="0">
                <a:latin typeface="Segoe UI"/>
                <a:cs typeface="Segoe UI"/>
              </a:rPr>
              <a:t>external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systems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its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actions);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spc="-40" dirty="0">
                <a:latin typeface="Segoe UI"/>
                <a:cs typeface="Segoe UI"/>
              </a:rPr>
              <a:t>however,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most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cases,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lang="en-IN" sz="2000" spc="-210" dirty="0">
                <a:latin typeface="Segoe UI"/>
                <a:cs typeface="Segoe UI"/>
              </a:rPr>
              <a:t>"</a:t>
            </a:r>
            <a:r>
              <a:rPr sz="2000" spc="-210" dirty="0" smtClean="0">
                <a:latin typeface="Segoe UI"/>
                <a:cs typeface="Segoe UI"/>
              </a:rPr>
              <a:t>thing</a:t>
            </a:r>
            <a:r>
              <a:rPr lang="en-IN" sz="2000" spc="-210" dirty="0" smtClean="0">
                <a:latin typeface="Segoe UI"/>
                <a:cs typeface="Segoe UI"/>
              </a:rPr>
              <a:t>"</a:t>
            </a:r>
            <a:r>
              <a:rPr sz="2000" spc="40" dirty="0" smtClean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interacts </a:t>
            </a:r>
            <a:r>
              <a:rPr sz="2000" dirty="0">
                <a:latin typeface="Segoe UI"/>
                <a:cs typeface="Segoe UI"/>
              </a:rPr>
              <a:t>with</a:t>
            </a:r>
            <a:r>
              <a:rPr sz="2000" spc="1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</a:t>
            </a:r>
            <a:r>
              <a:rPr sz="2000" spc="1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external</a:t>
            </a:r>
            <a:r>
              <a:rPr sz="2000" spc="1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system</a:t>
            </a:r>
            <a:r>
              <a:rPr sz="2000" spc="1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1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report</a:t>
            </a:r>
            <a:r>
              <a:rPr sz="2000" spc="1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information</a:t>
            </a:r>
            <a:r>
              <a:rPr sz="2000" spc="1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1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1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smart</a:t>
            </a:r>
            <a:r>
              <a:rPr sz="2000" spc="1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object</a:t>
            </a:r>
            <a:r>
              <a:rPr sz="2000" spc="1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collects,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exchange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other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objects,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interact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management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platform.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IoT</a:t>
            </a:r>
            <a:r>
              <a:rPr spc="-15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01" y="1351915"/>
            <a:ext cx="1174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spc="-10" dirty="0">
                <a:latin typeface="Segoe UI"/>
                <a:cs typeface="Segoe UI"/>
              </a:rPr>
              <a:t>History: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4375" y="1859279"/>
            <a:ext cx="8537448" cy="4504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209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The</a:t>
            </a:r>
            <a:r>
              <a:rPr spc="-20" dirty="0"/>
              <a:t> </a:t>
            </a:r>
            <a:r>
              <a:rPr dirty="0"/>
              <a:t>Core</a:t>
            </a:r>
            <a:r>
              <a:rPr spc="-45" dirty="0"/>
              <a:t> </a:t>
            </a:r>
            <a:r>
              <a:rPr dirty="0"/>
              <a:t>IoT</a:t>
            </a:r>
            <a:r>
              <a:rPr spc="-20" dirty="0"/>
              <a:t> </a:t>
            </a:r>
            <a:r>
              <a:rPr dirty="0"/>
              <a:t>Functional</a:t>
            </a:r>
            <a:r>
              <a:rPr spc="-65" dirty="0"/>
              <a:t> </a:t>
            </a:r>
            <a:r>
              <a:rPr spc="-10" dirty="0"/>
              <a:t>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90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2057400"/>
            <a:ext cx="11491595" cy="4000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>
              <a:lnSpc>
                <a:spcPct val="1501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000" b="1" dirty="0" smtClean="0">
                <a:latin typeface="Segoe UI"/>
                <a:cs typeface="Segoe UI"/>
              </a:rPr>
              <a:t>A</a:t>
            </a:r>
            <a:r>
              <a:rPr lang="en-US" sz="2000" b="1" spc="-75" dirty="0" smtClean="0">
                <a:latin typeface="Segoe UI"/>
                <a:cs typeface="Segoe UI"/>
              </a:rPr>
              <a:t> </a:t>
            </a:r>
            <a:r>
              <a:rPr lang="en-US" sz="2000" b="1" dirty="0" smtClean="0">
                <a:latin typeface="Segoe UI"/>
                <a:cs typeface="Segoe UI"/>
              </a:rPr>
              <a:t>Simplified</a:t>
            </a:r>
            <a:r>
              <a:rPr lang="en-US" sz="2000" b="1" spc="-75" dirty="0" smtClean="0">
                <a:latin typeface="Segoe UI"/>
                <a:cs typeface="Segoe UI"/>
              </a:rPr>
              <a:t> </a:t>
            </a:r>
            <a:r>
              <a:rPr lang="en-US" sz="2000" b="1" dirty="0" smtClean="0">
                <a:latin typeface="Segoe UI"/>
                <a:cs typeface="Segoe UI"/>
              </a:rPr>
              <a:t>IoT</a:t>
            </a:r>
            <a:r>
              <a:rPr lang="en-US" sz="2000" b="1" spc="-65" dirty="0" smtClean="0">
                <a:latin typeface="Segoe UI"/>
                <a:cs typeface="Segoe UI"/>
              </a:rPr>
              <a:t> </a:t>
            </a:r>
            <a:r>
              <a:rPr lang="en-US" sz="2000" b="1" spc="-10" dirty="0" smtClean="0">
                <a:latin typeface="Segoe UI"/>
                <a:cs typeface="Segoe UI"/>
              </a:rPr>
              <a:t>Architecture: - Things Layer</a:t>
            </a:r>
            <a:endParaRPr lang="en-US" sz="2000" dirty="0" smtClean="0">
              <a:latin typeface="Segoe UI"/>
              <a:cs typeface="Segoe UI"/>
            </a:endParaRPr>
          </a:p>
          <a:p>
            <a:pPr marL="12065" marR="5080">
              <a:lnSpc>
                <a:spcPct val="150100"/>
              </a:lnSpc>
              <a:spcBef>
                <a:spcPts val="95"/>
              </a:spcBef>
              <a:tabLst>
                <a:tab pos="355600" algn="l"/>
              </a:tabLst>
            </a:pPr>
            <a:endParaRPr lang="en-IN" sz="2000" dirty="0" smtClean="0">
              <a:latin typeface="Segoe UI"/>
              <a:cs typeface="Segoe UI"/>
            </a:endParaRPr>
          </a:p>
          <a:p>
            <a:pPr marL="355600" marR="5080" indent="-343535">
              <a:lnSpc>
                <a:spcPct val="1501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 smtClean="0">
                <a:latin typeface="Segoe UI"/>
                <a:cs typeface="Segoe UI"/>
              </a:rPr>
              <a:t>In</a:t>
            </a:r>
            <a:r>
              <a:rPr sz="2000" spc="85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case,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1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management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platform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can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used</a:t>
            </a:r>
            <a:r>
              <a:rPr sz="2000" spc="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process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data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collected </a:t>
            </a:r>
            <a:r>
              <a:rPr sz="2000" dirty="0">
                <a:latin typeface="Segoe UI"/>
                <a:cs typeface="Segoe UI"/>
              </a:rPr>
              <a:t>from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smart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object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also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guide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behavior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smart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object.</a:t>
            </a:r>
            <a:endParaRPr sz="2000" dirty="0">
              <a:latin typeface="Segoe UI"/>
              <a:cs typeface="Segoe UI"/>
            </a:endParaRPr>
          </a:p>
          <a:p>
            <a:pPr marL="355600" marR="24765" indent="-343535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From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architectural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standpoint,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several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components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work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together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 smtClean="0">
                <a:latin typeface="Segoe UI"/>
                <a:cs typeface="Segoe UI"/>
              </a:rPr>
              <a:t>operational:</a:t>
            </a:r>
            <a:endParaRPr lang="en-IN" sz="2000" dirty="0">
              <a:latin typeface="Segoe UI"/>
              <a:cs typeface="Segoe UI"/>
            </a:endParaRPr>
          </a:p>
          <a:p>
            <a:pPr marL="355600" marR="24765" indent="-343535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 smtClean="0">
                <a:latin typeface="Segoe UI"/>
                <a:cs typeface="Segoe UI"/>
              </a:rPr>
              <a:t>At</a:t>
            </a:r>
            <a:r>
              <a:rPr sz="2000" spc="65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35" dirty="0">
                <a:latin typeface="Segoe UI"/>
                <a:cs typeface="Segoe UI"/>
              </a:rPr>
              <a:t>layer,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physical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devices</a:t>
            </a:r>
            <a:r>
              <a:rPr lang="en-IN" sz="2000" dirty="0" smtClean="0">
                <a:latin typeface="Segoe UI"/>
                <a:cs typeface="Segoe UI"/>
              </a:rPr>
              <a:t> (Sensors and Actuators)</a:t>
            </a:r>
            <a:r>
              <a:rPr sz="2000" spc="45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need</a:t>
            </a:r>
            <a:r>
              <a:rPr sz="2000" spc="1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fit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constraints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environment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spc="-25" dirty="0" smtClean="0">
                <a:latin typeface="Segoe UI"/>
                <a:cs typeface="Segoe UI"/>
              </a:rPr>
              <a:t>in</a:t>
            </a:r>
            <a:r>
              <a:rPr lang="en-IN" sz="2000" dirty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which</a:t>
            </a:r>
            <a:r>
              <a:rPr sz="2000" spc="-105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they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deployed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while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still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being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able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provide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information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needed.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107276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The</a:t>
            </a:r>
            <a:r>
              <a:rPr spc="-20" dirty="0"/>
              <a:t> </a:t>
            </a:r>
            <a:r>
              <a:rPr dirty="0"/>
              <a:t>Core</a:t>
            </a:r>
            <a:r>
              <a:rPr spc="-45" dirty="0"/>
              <a:t> </a:t>
            </a:r>
            <a:r>
              <a:rPr dirty="0"/>
              <a:t>IoT</a:t>
            </a:r>
            <a:r>
              <a:rPr spc="-20" dirty="0"/>
              <a:t> </a:t>
            </a:r>
            <a:r>
              <a:rPr dirty="0"/>
              <a:t>Functional</a:t>
            </a:r>
            <a:r>
              <a:rPr spc="-65" dirty="0"/>
              <a:t> </a:t>
            </a:r>
            <a:r>
              <a:rPr spc="-10" dirty="0" smtClean="0"/>
              <a:t>Stack</a:t>
            </a:r>
            <a:r>
              <a:rPr lang="en-IN" spc="-10" dirty="0" smtClean="0"/>
              <a:t> n 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91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0524" y="1400737"/>
            <a:ext cx="11532235" cy="54572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6" marR="5080" algn="l">
              <a:lnSpc>
                <a:spcPct val="150100"/>
              </a:lnSpc>
              <a:spcBef>
                <a:spcPts val="95"/>
              </a:spcBef>
              <a:tabLst>
                <a:tab pos="469900" algn="l"/>
              </a:tabLst>
            </a:pPr>
            <a:r>
              <a:rPr lang="en-US" sz="2400" b="1" dirty="0" smtClean="0">
                <a:latin typeface="Segoe UI"/>
                <a:cs typeface="Segoe UI"/>
              </a:rPr>
              <a:t>A</a:t>
            </a:r>
            <a:r>
              <a:rPr lang="en-US" sz="2400" b="1" spc="-75" dirty="0" smtClean="0">
                <a:latin typeface="Segoe UI"/>
                <a:cs typeface="Segoe UI"/>
              </a:rPr>
              <a:t> </a:t>
            </a:r>
            <a:r>
              <a:rPr lang="en-US" sz="2400" b="1" dirty="0" smtClean="0">
                <a:latin typeface="Segoe UI"/>
                <a:cs typeface="Segoe UI"/>
              </a:rPr>
              <a:t>Simplified</a:t>
            </a:r>
            <a:r>
              <a:rPr lang="en-US" sz="2400" b="1" spc="-75" dirty="0" smtClean="0">
                <a:latin typeface="Segoe UI"/>
                <a:cs typeface="Segoe UI"/>
              </a:rPr>
              <a:t> </a:t>
            </a:r>
            <a:r>
              <a:rPr lang="en-US" sz="2400" b="1" dirty="0" smtClean="0">
                <a:latin typeface="Segoe UI"/>
                <a:cs typeface="Segoe UI"/>
              </a:rPr>
              <a:t>IoT</a:t>
            </a:r>
            <a:r>
              <a:rPr lang="en-US" sz="2400" b="1" spc="-65" dirty="0" smtClean="0">
                <a:latin typeface="Segoe UI"/>
                <a:cs typeface="Segoe UI"/>
              </a:rPr>
              <a:t> </a:t>
            </a:r>
            <a:r>
              <a:rPr lang="en-US" sz="2400" b="1" spc="-10" dirty="0" smtClean="0">
                <a:latin typeface="Segoe UI"/>
                <a:cs typeface="Segoe UI"/>
              </a:rPr>
              <a:t>Architecture:  </a:t>
            </a:r>
            <a:r>
              <a:rPr lang="en-IN" sz="2400" b="1" dirty="0" smtClean="0">
                <a:solidFill>
                  <a:srgbClr val="001F5F"/>
                </a:solidFill>
                <a:latin typeface="Segoe UI"/>
                <a:cs typeface="Segoe UI"/>
              </a:rPr>
              <a:t>Communications</a:t>
            </a:r>
            <a:r>
              <a:rPr lang="en-IN" sz="2400" b="1" spc="185" dirty="0" smtClean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lang="en-IN" sz="2400" b="1" dirty="0" smtClean="0">
                <a:solidFill>
                  <a:srgbClr val="001F5F"/>
                </a:solidFill>
                <a:latin typeface="Segoe UI"/>
                <a:cs typeface="Segoe UI"/>
              </a:rPr>
              <a:t>network</a:t>
            </a:r>
            <a:r>
              <a:rPr lang="en-IN" sz="2400" b="1" spc="170" dirty="0" smtClean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lang="en-IN" sz="2400" b="1" dirty="0" smtClean="0">
                <a:solidFill>
                  <a:srgbClr val="001F5F"/>
                </a:solidFill>
                <a:latin typeface="Segoe UI"/>
                <a:cs typeface="Segoe UI"/>
              </a:rPr>
              <a:t>layer</a:t>
            </a:r>
            <a:br>
              <a:rPr lang="en-IN" sz="2400" b="1" dirty="0" smtClean="0">
                <a:solidFill>
                  <a:srgbClr val="001F5F"/>
                </a:solidFill>
                <a:latin typeface="Segoe UI"/>
                <a:cs typeface="Segoe UI"/>
              </a:rPr>
            </a:br>
            <a:r>
              <a:rPr lang="en-IN" sz="2400" dirty="0" smtClean="0">
                <a:solidFill>
                  <a:srgbClr val="001F5F"/>
                </a:solidFill>
                <a:latin typeface="Segoe UI"/>
                <a:cs typeface="Segoe UI"/>
              </a:rPr>
              <a:t>W</a:t>
            </a:r>
            <a:r>
              <a:rPr sz="2400" dirty="0" smtClean="0">
                <a:latin typeface="Segoe UI"/>
                <a:cs typeface="Segoe UI"/>
              </a:rPr>
              <a:t>hen</a:t>
            </a:r>
            <a:r>
              <a:rPr sz="2400" spc="195" dirty="0" smtClean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smart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objects</a:t>
            </a:r>
            <a:r>
              <a:rPr sz="2400" spc="1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are</a:t>
            </a:r>
            <a:r>
              <a:rPr sz="2400" spc="1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not</a:t>
            </a:r>
            <a:r>
              <a:rPr sz="2400" spc="1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self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contained, </a:t>
            </a:r>
            <a:r>
              <a:rPr sz="2400" dirty="0">
                <a:latin typeface="Segoe UI"/>
                <a:cs typeface="Segoe UI"/>
              </a:rPr>
              <a:t>they</a:t>
            </a:r>
            <a:r>
              <a:rPr sz="2400" spc="-3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need</a:t>
            </a:r>
            <a:r>
              <a:rPr sz="2400" spc="-2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3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communicate</a:t>
            </a:r>
            <a:r>
              <a:rPr sz="2400" spc="5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with</a:t>
            </a:r>
            <a:r>
              <a:rPr sz="2400" spc="5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</a:t>
            </a:r>
            <a:r>
              <a:rPr sz="2400" spc="-2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external</a:t>
            </a:r>
            <a:r>
              <a:rPr sz="2400" spc="-3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system.</a:t>
            </a:r>
            <a:r>
              <a:rPr sz="2400" spc="-2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In</a:t>
            </a:r>
            <a:r>
              <a:rPr sz="2400" spc="-2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many</a:t>
            </a:r>
            <a:r>
              <a:rPr sz="2400" spc="-2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cases,</a:t>
            </a:r>
            <a:r>
              <a:rPr sz="2400" spc="58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this </a:t>
            </a:r>
            <a:r>
              <a:rPr sz="2400" dirty="0">
                <a:latin typeface="Segoe UI"/>
                <a:cs typeface="Segoe UI"/>
              </a:rPr>
              <a:t>communication</a:t>
            </a:r>
            <a:r>
              <a:rPr sz="2400" spc="-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uses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wireless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technology.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This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layer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has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four</a:t>
            </a:r>
            <a:r>
              <a:rPr sz="2400" spc="-6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sublayers:</a:t>
            </a:r>
            <a:endParaRPr sz="24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3130"/>
              </a:spcBef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Access</a:t>
            </a:r>
            <a:r>
              <a:rPr sz="2400" b="1" spc="-8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Segoe UI"/>
                <a:cs typeface="Segoe UI"/>
              </a:rPr>
              <a:t>network</a:t>
            </a:r>
            <a:r>
              <a:rPr sz="2400" b="1" spc="-10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Segoe UI"/>
                <a:cs typeface="Segoe UI"/>
              </a:rPr>
              <a:t>sublayer</a:t>
            </a:r>
            <a:r>
              <a:rPr sz="2400" b="1" spc="-10" dirty="0">
                <a:latin typeface="Segoe UI"/>
                <a:cs typeface="Segoe UI"/>
              </a:rPr>
              <a:t>:</a:t>
            </a:r>
            <a:endParaRPr sz="2400" b="1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615"/>
              </a:spcBef>
              <a:buFont typeface="Wingdings"/>
              <a:buChar char=""/>
              <a:tabLst>
                <a:tab pos="1155700" algn="l"/>
              </a:tabLst>
            </a:pP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last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mile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IoT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network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access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network.</a:t>
            </a:r>
            <a:endParaRPr sz="22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030"/>
              </a:spcBef>
              <a:buFont typeface="Wingdings"/>
              <a:buChar char=""/>
              <a:tabLst>
                <a:tab pos="1155700" algn="l"/>
              </a:tabLst>
            </a:pPr>
            <a:r>
              <a:rPr sz="2200" dirty="0">
                <a:latin typeface="Segoe UI"/>
                <a:cs typeface="Segoe UI"/>
              </a:rPr>
              <a:t>This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typically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made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up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wireless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technologies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such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as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79532F"/>
                </a:solidFill>
                <a:latin typeface="Segoe UI"/>
                <a:cs typeface="Segoe UI"/>
              </a:rPr>
              <a:t>802.11ah,</a:t>
            </a:r>
            <a:r>
              <a:rPr sz="2200" spc="50" dirty="0">
                <a:solidFill>
                  <a:srgbClr val="79532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79532F"/>
                </a:solidFill>
                <a:latin typeface="Segoe UI"/>
                <a:cs typeface="Segoe UI"/>
              </a:rPr>
              <a:t>802.15.4g</a:t>
            </a:r>
            <a:r>
              <a:rPr sz="2200" spc="-10" dirty="0">
                <a:latin typeface="Segoe UI"/>
                <a:cs typeface="Segoe UI"/>
              </a:rPr>
              <a:t>,</a:t>
            </a:r>
            <a:endParaRPr sz="2200" dirty="0">
              <a:latin typeface="Segoe UI"/>
              <a:cs typeface="Segoe UI"/>
            </a:endParaRPr>
          </a:p>
          <a:p>
            <a:pPr marL="1155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spc="-20" dirty="0">
                <a:solidFill>
                  <a:srgbClr val="79532F"/>
                </a:solidFill>
                <a:latin typeface="Segoe UI"/>
                <a:cs typeface="Segoe UI"/>
              </a:rPr>
              <a:t>LoRa</a:t>
            </a:r>
            <a:r>
              <a:rPr sz="2200" spc="-20" dirty="0">
                <a:latin typeface="Segoe UI"/>
                <a:cs typeface="Segoe UI"/>
              </a:rPr>
              <a:t>.</a:t>
            </a:r>
            <a:endParaRPr sz="2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155700" algn="l"/>
              </a:tabLst>
            </a:pP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sensors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connected</a:t>
            </a:r>
            <a:r>
              <a:rPr sz="2200" spc="-10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access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network</a:t>
            </a:r>
            <a:r>
              <a:rPr sz="2200" spc="-1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may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also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be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wired</a:t>
            </a:r>
            <a:r>
              <a:rPr sz="2200" b="1" spc="-10" dirty="0">
                <a:latin typeface="Segoe UI"/>
                <a:cs typeface="Segoe UI"/>
              </a:rPr>
              <a:t>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209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The</a:t>
            </a:r>
            <a:r>
              <a:rPr spc="-20" dirty="0"/>
              <a:t> </a:t>
            </a:r>
            <a:r>
              <a:rPr dirty="0"/>
              <a:t>Core</a:t>
            </a:r>
            <a:r>
              <a:rPr spc="-45" dirty="0"/>
              <a:t> </a:t>
            </a:r>
            <a:r>
              <a:rPr dirty="0"/>
              <a:t>IoT</a:t>
            </a:r>
            <a:r>
              <a:rPr spc="-20" dirty="0"/>
              <a:t> </a:t>
            </a:r>
            <a:r>
              <a:rPr dirty="0"/>
              <a:t>Functional</a:t>
            </a:r>
            <a:r>
              <a:rPr spc="-65" dirty="0"/>
              <a:t> </a:t>
            </a:r>
            <a:r>
              <a:rPr spc="-10" dirty="0"/>
              <a:t>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92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374393"/>
            <a:ext cx="11535410" cy="5048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469900" algn="l"/>
              </a:tabLst>
            </a:pPr>
            <a:r>
              <a:rPr sz="2200" b="1" dirty="0">
                <a:solidFill>
                  <a:srgbClr val="001F5F"/>
                </a:solidFill>
                <a:latin typeface="Segoe UI"/>
                <a:cs typeface="Segoe UI"/>
              </a:rPr>
              <a:t>Gateways</a:t>
            </a:r>
            <a:r>
              <a:rPr sz="2200" b="1" spc="-3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1F5F"/>
                </a:solidFill>
                <a:latin typeface="Segoe UI"/>
                <a:cs typeface="Segoe UI"/>
              </a:rPr>
              <a:t>and</a:t>
            </a:r>
            <a:r>
              <a:rPr sz="2200" b="1" spc="-8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Segoe UI"/>
                <a:cs typeface="Segoe UI"/>
              </a:rPr>
              <a:t>backhaul</a:t>
            </a:r>
            <a:r>
              <a:rPr sz="2200" b="1" spc="-7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1F5F"/>
                </a:solidFill>
                <a:latin typeface="Segoe UI"/>
                <a:cs typeface="Segoe UI"/>
              </a:rPr>
              <a:t>network</a:t>
            </a:r>
            <a:r>
              <a:rPr sz="2200" b="1" spc="-13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Segoe UI"/>
                <a:cs typeface="Segoe UI"/>
              </a:rPr>
              <a:t>sublayer</a:t>
            </a:r>
            <a:r>
              <a:rPr sz="2200" b="1" spc="-10" dirty="0">
                <a:latin typeface="Segoe UI"/>
                <a:cs typeface="Segoe UI"/>
              </a:rPr>
              <a:t>:</a:t>
            </a:r>
            <a:endParaRPr sz="2200" dirty="0">
              <a:latin typeface="Segoe UI"/>
              <a:cs typeface="Segoe UI"/>
            </a:endParaRPr>
          </a:p>
          <a:p>
            <a:pPr marL="696595" marR="38735" lvl="1" indent="-226695" algn="just">
              <a:lnSpc>
                <a:spcPct val="129000"/>
              </a:lnSpc>
              <a:spcBef>
                <a:spcPts val="130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Segoe UI"/>
                <a:cs typeface="Segoe UI"/>
              </a:rPr>
              <a:t>A</a:t>
            </a:r>
            <a:r>
              <a:rPr sz="2000" spc="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common</a:t>
            </a:r>
            <a:r>
              <a:rPr sz="2000" spc="3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communication</a:t>
            </a:r>
            <a:r>
              <a:rPr sz="2000" spc="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system</a:t>
            </a:r>
            <a:r>
              <a:rPr sz="2000" spc="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organizes</a:t>
            </a:r>
            <a:r>
              <a:rPr sz="2000" spc="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multiple  smart</a:t>
            </a:r>
            <a:r>
              <a:rPr sz="2000" spc="3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objects  in</a:t>
            </a:r>
            <a:r>
              <a:rPr sz="2000" spc="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2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given</a:t>
            </a:r>
            <a:r>
              <a:rPr sz="2000" spc="20" dirty="0">
                <a:latin typeface="Segoe UI"/>
                <a:cs typeface="Segoe UI"/>
              </a:rPr>
              <a:t>  </a:t>
            </a:r>
            <a:r>
              <a:rPr sz="2000" spc="-20" dirty="0">
                <a:latin typeface="Segoe UI"/>
                <a:cs typeface="Segoe UI"/>
              </a:rPr>
              <a:t>area 	</a:t>
            </a:r>
            <a:r>
              <a:rPr sz="2000" dirty="0">
                <a:latin typeface="Segoe UI"/>
                <a:cs typeface="Segoe UI"/>
              </a:rPr>
              <a:t>around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common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gateway.</a:t>
            </a:r>
            <a:endParaRPr sz="2000" dirty="0">
              <a:latin typeface="Segoe UI"/>
              <a:cs typeface="Segoe UI"/>
            </a:endParaRPr>
          </a:p>
          <a:p>
            <a:pPr marL="696595" lvl="1" indent="-226695" algn="just">
              <a:lnSpc>
                <a:spcPct val="100000"/>
              </a:lnSpc>
              <a:spcBef>
                <a:spcPts val="1910"/>
              </a:spcBef>
              <a:buFont typeface="Arial MT"/>
              <a:buChar char="•"/>
              <a:tabLst>
                <a:tab pos="696595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gateway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communicates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directly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smart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objects.</a:t>
            </a:r>
            <a:endParaRPr sz="2000" dirty="0">
              <a:latin typeface="Segoe UI"/>
              <a:cs typeface="Segoe UI"/>
            </a:endParaRPr>
          </a:p>
          <a:p>
            <a:pPr marL="696595" marR="5715" lvl="1" indent="-226695" algn="just">
              <a:lnSpc>
                <a:spcPct val="130000"/>
              </a:lnSpc>
              <a:spcBef>
                <a:spcPts val="86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role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20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2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gateway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2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forward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2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collected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information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through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229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longer-</a:t>
            </a:r>
            <a:r>
              <a:rPr sz="2000" spc="-10" dirty="0">
                <a:latin typeface="Segoe UI"/>
                <a:cs typeface="Segoe UI"/>
              </a:rPr>
              <a:t>range 	</a:t>
            </a:r>
            <a:r>
              <a:rPr sz="2000" dirty="0">
                <a:latin typeface="Segoe UI"/>
                <a:cs typeface="Segoe UI"/>
              </a:rPr>
              <a:t>medium</a:t>
            </a:r>
            <a:r>
              <a:rPr sz="2000" spc="-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(called</a:t>
            </a:r>
            <a:r>
              <a:rPr sz="2000" spc="-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backhaul)</a:t>
            </a:r>
            <a:r>
              <a:rPr sz="2000" spc="-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headend</a:t>
            </a:r>
            <a:r>
              <a:rPr sz="2000" spc="-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central</a:t>
            </a:r>
            <a:r>
              <a:rPr sz="2000" spc="-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station</a:t>
            </a:r>
            <a:r>
              <a:rPr sz="2000" spc="-1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where</a:t>
            </a:r>
            <a:r>
              <a:rPr sz="2000" spc="-1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20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information</a:t>
            </a:r>
            <a:r>
              <a:rPr sz="2000" spc="-15" dirty="0">
                <a:latin typeface="Segoe UI"/>
                <a:cs typeface="Segoe UI"/>
              </a:rPr>
              <a:t>  </a:t>
            </a:r>
            <a:r>
              <a:rPr sz="2000" spc="-25" dirty="0">
                <a:latin typeface="Segoe UI"/>
                <a:cs typeface="Segoe UI"/>
              </a:rPr>
              <a:t>is 	</a:t>
            </a:r>
            <a:r>
              <a:rPr sz="2000" spc="-10" dirty="0">
                <a:latin typeface="Segoe UI"/>
                <a:cs typeface="Segoe UI"/>
              </a:rPr>
              <a:t>processed.</a:t>
            </a:r>
            <a:endParaRPr sz="20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698500" algn="l"/>
                <a:tab pos="1316990" algn="l"/>
                <a:tab pos="2875280" algn="l"/>
                <a:tab pos="4137025" algn="l"/>
                <a:tab pos="4450715" algn="l"/>
                <a:tab pos="4721860" algn="l"/>
                <a:tab pos="5492115" algn="l"/>
                <a:tab pos="5770880" algn="l"/>
                <a:tab pos="8485505" algn="l"/>
                <a:tab pos="9316085" algn="l"/>
                <a:tab pos="9631680" algn="l"/>
                <a:tab pos="10154285" algn="l"/>
                <a:tab pos="11090275" algn="l"/>
              </a:tabLst>
            </a:pPr>
            <a:r>
              <a:rPr sz="2000" spc="-20" dirty="0">
                <a:latin typeface="Segoe UI"/>
                <a:cs typeface="Segoe UI"/>
              </a:rPr>
              <a:t>This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information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exchange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is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50" dirty="0">
                <a:latin typeface="Segoe UI"/>
                <a:cs typeface="Segoe UI"/>
              </a:rPr>
              <a:t>a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Layer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50" dirty="0">
                <a:latin typeface="Segoe UI"/>
                <a:cs typeface="Segoe UI"/>
              </a:rPr>
              <a:t>7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(application)function,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which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is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5" dirty="0">
                <a:latin typeface="Segoe UI"/>
                <a:cs typeface="Segoe UI"/>
              </a:rPr>
              <a:t>the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10" dirty="0">
                <a:latin typeface="Segoe UI"/>
                <a:cs typeface="Segoe UI"/>
              </a:rPr>
              <a:t>reason</a:t>
            </a:r>
            <a:r>
              <a:rPr sz="2000" dirty="0">
                <a:latin typeface="Segoe UI"/>
                <a:cs typeface="Segoe UI"/>
              </a:rPr>
              <a:t>	</a:t>
            </a:r>
            <a:r>
              <a:rPr sz="2000" spc="-20" dirty="0">
                <a:latin typeface="Segoe UI"/>
                <a:cs typeface="Segoe UI"/>
              </a:rPr>
              <a:t>this</a:t>
            </a:r>
            <a:endParaRPr sz="2000" dirty="0">
              <a:latin typeface="Segoe UI"/>
              <a:cs typeface="Segoe UI"/>
            </a:endParaRPr>
          </a:p>
          <a:p>
            <a:pPr marL="6985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Segoe UI"/>
                <a:cs typeface="Segoe UI"/>
              </a:rPr>
              <a:t>object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called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gateway.</a:t>
            </a:r>
            <a:endParaRPr sz="2000" dirty="0">
              <a:latin typeface="Segoe UI"/>
              <a:cs typeface="Segoe UI"/>
            </a:endParaRPr>
          </a:p>
          <a:p>
            <a:pPr marL="698500" marR="10795" lvl="1" indent="-228600">
              <a:lnSpc>
                <a:spcPct val="13000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Segoe UI"/>
                <a:cs typeface="Segoe UI"/>
              </a:rPr>
              <a:t>On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IP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networks,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this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gateway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also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forwards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packets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from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IP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40" dirty="0">
                <a:latin typeface="Segoe UI"/>
                <a:cs typeface="Segoe UI"/>
              </a:rPr>
              <a:t>another,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25" dirty="0">
                <a:latin typeface="Segoe UI"/>
                <a:cs typeface="Segoe UI"/>
              </a:rPr>
              <a:t> it </a:t>
            </a:r>
            <a:r>
              <a:rPr sz="2000" dirty="0">
                <a:latin typeface="Segoe UI"/>
                <a:cs typeface="Segoe UI"/>
              </a:rPr>
              <a:t>therefore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acts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router.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209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The</a:t>
            </a:r>
            <a:r>
              <a:rPr spc="-20" dirty="0"/>
              <a:t> </a:t>
            </a:r>
            <a:r>
              <a:rPr dirty="0"/>
              <a:t>Core</a:t>
            </a:r>
            <a:r>
              <a:rPr spc="-45" dirty="0"/>
              <a:t> </a:t>
            </a:r>
            <a:r>
              <a:rPr dirty="0"/>
              <a:t>IoT</a:t>
            </a:r>
            <a:r>
              <a:rPr spc="-20" dirty="0"/>
              <a:t> </a:t>
            </a:r>
            <a:r>
              <a:rPr dirty="0"/>
              <a:t>Functional</a:t>
            </a:r>
            <a:r>
              <a:rPr spc="-65" dirty="0"/>
              <a:t> </a:t>
            </a:r>
            <a:r>
              <a:rPr spc="-10" dirty="0"/>
              <a:t>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93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431416"/>
            <a:ext cx="11527790" cy="458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469900" algn="l"/>
              </a:tabLst>
            </a:pP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Network</a:t>
            </a:r>
            <a:r>
              <a:rPr sz="2400" b="1" spc="-4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transport</a:t>
            </a:r>
            <a:r>
              <a:rPr sz="2400" b="1" spc="-7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Segoe UI"/>
                <a:cs typeface="Segoe UI"/>
              </a:rPr>
              <a:t>sublayer:</a:t>
            </a:r>
            <a:endParaRPr sz="2400" dirty="0">
              <a:latin typeface="Segoe UI"/>
              <a:cs typeface="Segoe UI"/>
            </a:endParaRPr>
          </a:p>
          <a:p>
            <a:pPr marL="1154430" marR="5080" lvl="1" indent="-456565" algn="just">
              <a:lnSpc>
                <a:spcPct val="150000"/>
              </a:lnSpc>
              <a:spcBef>
                <a:spcPts val="815"/>
              </a:spcBef>
              <a:buFont typeface="Wingdings"/>
              <a:buChar char=""/>
              <a:tabLst>
                <a:tab pos="1155700" algn="l"/>
              </a:tabLst>
            </a:pPr>
            <a:r>
              <a:rPr sz="2200" dirty="0">
                <a:latin typeface="Segoe UI"/>
                <a:cs typeface="Segoe UI"/>
              </a:rPr>
              <a:t>For</a:t>
            </a:r>
            <a:r>
              <a:rPr sz="2200" spc="4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communication</a:t>
            </a:r>
            <a:r>
              <a:rPr sz="2200" spc="4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4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be</a:t>
            </a:r>
            <a:r>
              <a:rPr sz="2200" spc="4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successful,</a:t>
            </a:r>
            <a:r>
              <a:rPr sz="2200" spc="4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network</a:t>
            </a:r>
            <a:r>
              <a:rPr sz="2200" spc="4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4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transport</a:t>
            </a:r>
            <a:r>
              <a:rPr sz="2200" spc="43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layer</a:t>
            </a:r>
            <a:r>
              <a:rPr sz="2200" spc="434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protocols 	</a:t>
            </a:r>
            <a:r>
              <a:rPr sz="2200" dirty="0">
                <a:latin typeface="Segoe UI"/>
                <a:cs typeface="Segoe UI"/>
              </a:rPr>
              <a:t>such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as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IP</a:t>
            </a:r>
            <a:r>
              <a:rPr sz="2200" spc="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UDP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must</a:t>
            </a:r>
            <a:r>
              <a:rPr sz="2200" spc="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be</a:t>
            </a:r>
            <a:r>
              <a:rPr sz="2200" spc="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implemented</a:t>
            </a:r>
            <a:r>
              <a:rPr sz="2200" spc="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support</a:t>
            </a:r>
            <a:r>
              <a:rPr sz="2200" spc="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variety</a:t>
            </a:r>
            <a:r>
              <a:rPr sz="2200" spc="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devices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to 	</a:t>
            </a:r>
            <a:r>
              <a:rPr sz="2200" dirty="0">
                <a:latin typeface="Segoe UI"/>
                <a:cs typeface="Segoe UI"/>
              </a:rPr>
              <a:t>connect</a:t>
            </a:r>
            <a:r>
              <a:rPr sz="2200" spc="-10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media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use.</a:t>
            </a:r>
            <a:endParaRPr sz="2200" dirty="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spcBef>
                <a:spcPts val="160"/>
              </a:spcBef>
              <a:buFont typeface="Wingdings"/>
              <a:buChar char=""/>
            </a:pPr>
            <a:endParaRPr sz="2200" dirty="0">
              <a:latin typeface="Segoe UI"/>
              <a:cs typeface="Segoe UI"/>
            </a:endParaRPr>
          </a:p>
          <a:p>
            <a:pPr marL="469265" indent="-456565" algn="just">
              <a:lnSpc>
                <a:spcPct val="100000"/>
              </a:lnSpc>
              <a:buAutoNum type="arabicPeriod" startAt="3"/>
              <a:tabLst>
                <a:tab pos="469265" algn="l"/>
              </a:tabLst>
            </a:pP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IoT</a:t>
            </a:r>
            <a:r>
              <a:rPr sz="2400" b="1" spc="-6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network</a:t>
            </a:r>
            <a:r>
              <a:rPr sz="2400" b="1" spc="-8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management</a:t>
            </a:r>
            <a:r>
              <a:rPr sz="2400" b="1" spc="-9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Segoe UI"/>
                <a:cs typeface="Segoe UI"/>
              </a:rPr>
              <a:t>sublayer:</a:t>
            </a:r>
            <a:endParaRPr sz="24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135"/>
              </a:spcBef>
              <a:buFont typeface="Wingdings"/>
              <a:buChar char=""/>
              <a:tabLst>
                <a:tab pos="1155700" algn="l"/>
                <a:tab pos="2661920" algn="l"/>
                <a:tab pos="4022725" algn="l"/>
                <a:tab pos="4807585" algn="l"/>
                <a:tab pos="5260340" algn="l"/>
                <a:tab pos="5641340" algn="l"/>
                <a:tab pos="6459855" algn="l"/>
                <a:tab pos="6870065" algn="l"/>
                <a:tab pos="7705090" algn="l"/>
                <a:tab pos="8260080" algn="l"/>
                <a:tab pos="9525000" algn="l"/>
                <a:tab pos="11239500" algn="l"/>
              </a:tabLst>
            </a:pPr>
            <a:r>
              <a:rPr sz="2200" spc="-10" dirty="0">
                <a:latin typeface="Segoe UI"/>
                <a:cs typeface="Segoe UI"/>
              </a:rPr>
              <a:t>Additional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protocols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must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be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in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place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to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allow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the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headend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applications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to</a:t>
            </a:r>
            <a:endParaRPr sz="2200" dirty="0">
              <a:latin typeface="Segoe UI"/>
              <a:cs typeface="Segoe UI"/>
            </a:endParaRPr>
          </a:p>
          <a:p>
            <a:pPr marL="11557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Segoe UI"/>
                <a:cs typeface="Segoe UI"/>
              </a:rPr>
              <a:t>exchange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data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with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sensors.</a:t>
            </a:r>
            <a:endParaRPr sz="2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2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buFont typeface="Wingdings"/>
              <a:buChar char=""/>
              <a:tabLst>
                <a:tab pos="1155700" algn="l"/>
              </a:tabLst>
            </a:pPr>
            <a:r>
              <a:rPr sz="2200" dirty="0">
                <a:latin typeface="Segoe UI"/>
                <a:cs typeface="Segoe UI"/>
              </a:rPr>
              <a:t>Examples</a:t>
            </a:r>
            <a:r>
              <a:rPr sz="2200" spc="-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include</a:t>
            </a:r>
            <a:r>
              <a:rPr sz="2200" spc="-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CoAP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MQTT.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209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The</a:t>
            </a:r>
            <a:r>
              <a:rPr spc="-20" dirty="0"/>
              <a:t> </a:t>
            </a:r>
            <a:r>
              <a:rPr dirty="0"/>
              <a:t>Core</a:t>
            </a:r>
            <a:r>
              <a:rPr spc="-45" dirty="0"/>
              <a:t> </a:t>
            </a:r>
            <a:r>
              <a:rPr dirty="0"/>
              <a:t>IoT</a:t>
            </a:r>
            <a:r>
              <a:rPr spc="-20" dirty="0"/>
              <a:t> </a:t>
            </a:r>
            <a:r>
              <a:rPr dirty="0"/>
              <a:t>Functional</a:t>
            </a:r>
            <a:r>
              <a:rPr spc="-65" dirty="0"/>
              <a:t> </a:t>
            </a:r>
            <a:r>
              <a:rPr spc="-10" dirty="0"/>
              <a:t>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94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431416"/>
            <a:ext cx="11642040" cy="2516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Application</a:t>
            </a:r>
            <a:r>
              <a:rPr sz="2400" b="1" spc="-11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and</a:t>
            </a:r>
            <a:r>
              <a:rPr sz="2400" b="1" spc="-10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analytics</a:t>
            </a:r>
            <a:r>
              <a:rPr sz="2400" b="1" spc="-13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Segoe UI"/>
                <a:cs typeface="Segoe UI"/>
              </a:rPr>
              <a:t>layer:</a:t>
            </a:r>
            <a:endParaRPr sz="2400" dirty="0">
              <a:latin typeface="Segoe UI"/>
              <a:cs typeface="Segoe UI"/>
            </a:endParaRPr>
          </a:p>
          <a:p>
            <a:pPr marL="697865" marR="5080" algn="just">
              <a:lnSpc>
                <a:spcPct val="150000"/>
              </a:lnSpc>
              <a:spcBef>
                <a:spcPts val="815"/>
              </a:spcBef>
              <a:tabLst>
                <a:tab pos="1155700" algn="l"/>
              </a:tabLst>
            </a:pPr>
            <a:r>
              <a:rPr sz="2200" dirty="0">
                <a:latin typeface="Segoe UI"/>
                <a:cs typeface="Segoe UI"/>
              </a:rPr>
              <a:t>At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upper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0" dirty="0">
                <a:latin typeface="Segoe UI"/>
                <a:cs typeface="Segoe UI"/>
              </a:rPr>
              <a:t>layer,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application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needs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process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collected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data,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not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only </a:t>
            </a:r>
            <a:r>
              <a:rPr sz="2200" dirty="0" smtClean="0">
                <a:latin typeface="Segoe UI"/>
                <a:cs typeface="Segoe UI"/>
              </a:rPr>
              <a:t>to</a:t>
            </a:r>
            <a:r>
              <a:rPr sz="2200" spc="150" dirty="0" smtClean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control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smart</a:t>
            </a:r>
            <a:r>
              <a:rPr sz="2200" spc="1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objects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when</a:t>
            </a:r>
            <a:r>
              <a:rPr sz="2200" spc="1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necessary,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but</a:t>
            </a:r>
            <a:r>
              <a:rPr sz="2200" spc="1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1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make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intelligent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decision </a:t>
            </a:r>
            <a:r>
              <a:rPr sz="2200" dirty="0" smtClean="0">
                <a:latin typeface="Segoe UI"/>
                <a:cs typeface="Segoe UI"/>
              </a:rPr>
              <a:t>based</a:t>
            </a:r>
            <a:r>
              <a:rPr sz="2200" spc="80" dirty="0" smtClean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on</a:t>
            </a:r>
            <a:r>
              <a:rPr sz="2200" spc="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information</a:t>
            </a:r>
            <a:r>
              <a:rPr sz="2200" spc="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collected</a:t>
            </a:r>
            <a:r>
              <a:rPr sz="2200" spc="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and,</a:t>
            </a:r>
            <a:r>
              <a:rPr sz="2200" spc="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</a:t>
            </a:r>
            <a:r>
              <a:rPr sz="2200" spc="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turn,</a:t>
            </a:r>
            <a:r>
              <a:rPr sz="2200" spc="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instruct</a:t>
            </a:r>
            <a:r>
              <a:rPr sz="2200" spc="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lang="en-IN" sz="2200" spc="-165" dirty="0">
                <a:latin typeface="Segoe UI"/>
                <a:cs typeface="Segoe UI"/>
              </a:rPr>
              <a:t>"</a:t>
            </a:r>
            <a:r>
              <a:rPr sz="2200" spc="-165" dirty="0" smtClean="0">
                <a:latin typeface="Segoe UI"/>
                <a:cs typeface="Segoe UI"/>
              </a:rPr>
              <a:t>things</a:t>
            </a:r>
            <a:r>
              <a:rPr lang="en-IN" sz="2200" spc="-165" dirty="0" smtClean="0">
                <a:latin typeface="Segoe UI"/>
                <a:cs typeface="Segoe UI"/>
              </a:rPr>
              <a:t>"</a:t>
            </a:r>
            <a:r>
              <a:rPr sz="2200" spc="90" dirty="0" smtClean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or</a:t>
            </a:r>
            <a:r>
              <a:rPr sz="2200" spc="8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other 	</a:t>
            </a:r>
            <a:r>
              <a:rPr sz="2200" dirty="0">
                <a:latin typeface="Segoe UI"/>
                <a:cs typeface="Segoe UI"/>
              </a:rPr>
              <a:t>systems</a:t>
            </a:r>
            <a:r>
              <a:rPr sz="2200" spc="3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3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adapt</a:t>
            </a:r>
            <a:r>
              <a:rPr sz="2200" spc="3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3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3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analyzed</a:t>
            </a:r>
            <a:r>
              <a:rPr sz="2200" spc="3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conditions</a:t>
            </a:r>
            <a:r>
              <a:rPr sz="2200" spc="3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3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change</a:t>
            </a:r>
            <a:r>
              <a:rPr sz="2200" spc="3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their</a:t>
            </a:r>
            <a:r>
              <a:rPr sz="2200" spc="3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behaviors</a:t>
            </a:r>
            <a:r>
              <a:rPr sz="2200" spc="38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or 	</a:t>
            </a:r>
            <a:r>
              <a:rPr sz="2200" spc="-10" dirty="0">
                <a:latin typeface="Segoe UI"/>
                <a:cs typeface="Segoe UI"/>
              </a:rPr>
              <a:t>parameters.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95427"/>
            <a:ext cx="9209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0" dirty="0"/>
              <a:t>1</a:t>
            </a:r>
            <a:r>
              <a:rPr dirty="0"/>
              <a:t>	The</a:t>
            </a:r>
            <a:r>
              <a:rPr spc="-20" dirty="0"/>
              <a:t> </a:t>
            </a:r>
            <a:r>
              <a:rPr dirty="0"/>
              <a:t>Core</a:t>
            </a:r>
            <a:r>
              <a:rPr spc="-45" dirty="0"/>
              <a:t> </a:t>
            </a:r>
            <a:r>
              <a:rPr dirty="0"/>
              <a:t>IoT</a:t>
            </a:r>
            <a:r>
              <a:rPr spc="-20" dirty="0"/>
              <a:t> </a:t>
            </a:r>
            <a:r>
              <a:rPr dirty="0"/>
              <a:t>Functional</a:t>
            </a:r>
            <a:r>
              <a:rPr spc="-65" dirty="0"/>
              <a:t> </a:t>
            </a:r>
            <a:r>
              <a:rPr spc="-10" dirty="0"/>
              <a:t>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95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431416"/>
            <a:ext cx="6554470" cy="440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b="1" spc="-180" dirty="0" smtClean="0">
                <a:solidFill>
                  <a:srgbClr val="001F5F"/>
                </a:solidFill>
                <a:latin typeface="Segoe UI"/>
                <a:cs typeface="Segoe UI"/>
              </a:rPr>
              <a:t>Things</a:t>
            </a:r>
            <a:r>
              <a:rPr lang="en-IN" sz="2400" b="1" spc="-180" dirty="0" smtClean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spc="-20" dirty="0" smtClean="0">
                <a:solidFill>
                  <a:srgbClr val="001F5F"/>
                </a:solidFill>
                <a:latin typeface="Segoe UI"/>
                <a:cs typeface="Segoe UI"/>
              </a:rPr>
              <a:t>layer</a:t>
            </a:r>
            <a:endParaRPr sz="2400" dirty="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595"/>
              </a:spcBef>
              <a:buAutoNum type="arabicPeriod"/>
              <a:tabLst>
                <a:tab pos="469900" algn="l"/>
              </a:tabLst>
            </a:pPr>
            <a:r>
              <a:rPr sz="2400" b="1" spc="-10" dirty="0">
                <a:solidFill>
                  <a:srgbClr val="001F5F"/>
                </a:solidFill>
                <a:latin typeface="Segoe UI"/>
                <a:cs typeface="Segoe UI"/>
              </a:rPr>
              <a:t>Communications</a:t>
            </a:r>
            <a:r>
              <a:rPr sz="2400" b="1" spc="-114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network</a:t>
            </a:r>
            <a:r>
              <a:rPr sz="2400" b="1" spc="-7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Segoe UI"/>
                <a:cs typeface="Segoe UI"/>
              </a:rPr>
              <a:t>layer</a:t>
            </a:r>
            <a:endParaRPr sz="24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610"/>
              </a:spcBef>
              <a:buAutoNum type="arabicPeriod"/>
              <a:tabLst>
                <a:tab pos="1155700" algn="l"/>
              </a:tabLst>
            </a:pP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Access</a:t>
            </a:r>
            <a:r>
              <a:rPr sz="2200" b="1" spc="-7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Segoe UI"/>
                <a:cs typeface="Segoe UI"/>
              </a:rPr>
              <a:t>network</a:t>
            </a:r>
            <a:r>
              <a:rPr sz="2200" b="1" spc="-8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Segoe UI"/>
                <a:cs typeface="Segoe UI"/>
              </a:rPr>
              <a:t>sublayer</a:t>
            </a:r>
            <a:endParaRPr sz="22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500"/>
              </a:spcBef>
              <a:buAutoNum type="arabicPeriod"/>
              <a:tabLst>
                <a:tab pos="1155700" algn="l"/>
              </a:tabLst>
            </a:pP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Gateways</a:t>
            </a:r>
            <a:r>
              <a:rPr sz="2200" b="1" spc="-10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and</a:t>
            </a:r>
            <a:r>
              <a:rPr sz="2200" b="1" spc="-9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Segoe UI"/>
                <a:cs typeface="Segoe UI"/>
              </a:rPr>
              <a:t>backhaul</a:t>
            </a:r>
            <a:r>
              <a:rPr sz="2200" b="1" spc="-8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network</a:t>
            </a:r>
            <a:r>
              <a:rPr sz="2200" b="1" spc="-9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Segoe UI"/>
                <a:cs typeface="Segoe UI"/>
              </a:rPr>
              <a:t>sublayer</a:t>
            </a:r>
            <a:endParaRPr sz="22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505"/>
              </a:spcBef>
              <a:buAutoNum type="arabicPeriod"/>
              <a:tabLst>
                <a:tab pos="1155700" algn="l"/>
              </a:tabLst>
            </a:pPr>
            <a:r>
              <a:rPr sz="2200" b="1" spc="-10" dirty="0">
                <a:solidFill>
                  <a:srgbClr val="C00000"/>
                </a:solidFill>
                <a:latin typeface="Segoe UI"/>
                <a:cs typeface="Segoe UI"/>
              </a:rPr>
              <a:t>Network</a:t>
            </a:r>
            <a:r>
              <a:rPr sz="2200" b="1" spc="-9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transport</a:t>
            </a:r>
            <a:r>
              <a:rPr sz="2200" b="1" spc="-5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Segoe UI"/>
                <a:cs typeface="Segoe UI"/>
              </a:rPr>
              <a:t>sublayer</a:t>
            </a:r>
            <a:endParaRPr sz="2200" dirty="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500"/>
              </a:spcBef>
              <a:buAutoNum type="arabicPeriod"/>
              <a:tabLst>
                <a:tab pos="1155700" algn="l"/>
              </a:tabLst>
            </a:pP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IoT</a:t>
            </a:r>
            <a:r>
              <a:rPr sz="2200" b="1" spc="-6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Segoe UI"/>
                <a:cs typeface="Segoe UI"/>
              </a:rPr>
              <a:t>network</a:t>
            </a:r>
            <a:r>
              <a:rPr sz="2200" b="1" spc="-6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Segoe UI"/>
                <a:cs typeface="Segoe UI"/>
              </a:rPr>
              <a:t>management</a:t>
            </a:r>
            <a:r>
              <a:rPr sz="2200" b="1" spc="-8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Segoe UI"/>
                <a:cs typeface="Segoe UI"/>
              </a:rPr>
              <a:t>sublayer</a:t>
            </a:r>
            <a:endParaRPr sz="2200" dirty="0">
              <a:latin typeface="Segoe UI"/>
              <a:cs typeface="Segoe UI"/>
            </a:endParaRPr>
          </a:p>
          <a:p>
            <a:pPr marL="353695" indent="-340995">
              <a:lnSpc>
                <a:spcPct val="100000"/>
              </a:lnSpc>
              <a:spcBef>
                <a:spcPts val="2595"/>
              </a:spcBef>
              <a:buAutoNum type="arabicPeriod"/>
              <a:tabLst>
                <a:tab pos="353695" algn="l"/>
              </a:tabLst>
            </a:pP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Application</a:t>
            </a:r>
            <a:r>
              <a:rPr sz="2400" b="1" spc="-114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and</a:t>
            </a:r>
            <a:r>
              <a:rPr sz="2400" b="1" spc="-9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analytics</a:t>
            </a:r>
            <a:r>
              <a:rPr sz="2400" b="1" spc="-13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Segoe UI"/>
                <a:cs typeface="Segoe UI"/>
              </a:rPr>
              <a:t>layer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1183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80" dirty="0"/>
              <a:t> </a:t>
            </a:r>
            <a:r>
              <a:rPr sz="3200" dirty="0"/>
              <a:t>-1</a:t>
            </a:r>
            <a:r>
              <a:rPr sz="3200" spc="-30" dirty="0"/>
              <a:t> </a:t>
            </a:r>
            <a:r>
              <a:rPr sz="3200" dirty="0"/>
              <a:t>Things:</a:t>
            </a:r>
            <a:r>
              <a:rPr sz="3200" spc="-105" dirty="0"/>
              <a:t> </a:t>
            </a:r>
            <a:r>
              <a:rPr sz="3200" dirty="0"/>
              <a:t>Sensors</a:t>
            </a:r>
            <a:r>
              <a:rPr sz="3200" spc="-70" dirty="0"/>
              <a:t> </a:t>
            </a:r>
            <a:r>
              <a:rPr sz="3200" dirty="0"/>
              <a:t>and</a:t>
            </a:r>
            <a:r>
              <a:rPr sz="3200" spc="-190" dirty="0"/>
              <a:t> </a:t>
            </a:r>
            <a:r>
              <a:rPr sz="3200" dirty="0"/>
              <a:t>Actuators</a:t>
            </a:r>
            <a:r>
              <a:rPr sz="3200" spc="-114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96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545716"/>
            <a:ext cx="10858500" cy="259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1224280" algn="l"/>
                <a:tab pos="1826260" algn="l"/>
                <a:tab pos="3283585" algn="l"/>
                <a:tab pos="4089400" algn="l"/>
                <a:tab pos="4927600" algn="l"/>
                <a:tab pos="5533390" algn="l"/>
                <a:tab pos="6649084" algn="l"/>
                <a:tab pos="7095490" algn="l"/>
                <a:tab pos="8349615" algn="l"/>
                <a:tab pos="9073515" algn="l"/>
                <a:tab pos="10049510" algn="l"/>
                <a:tab pos="10491470" algn="l"/>
              </a:tabLst>
            </a:pPr>
            <a:r>
              <a:rPr sz="2400" spc="-20" dirty="0">
                <a:latin typeface="Segoe UI"/>
                <a:cs typeface="Segoe UI"/>
              </a:rPr>
              <a:t>Most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IoT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networks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start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0" dirty="0">
                <a:latin typeface="Segoe UI"/>
                <a:cs typeface="Segoe UI"/>
              </a:rPr>
              <a:t>from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the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object,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or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lang="en-IN" sz="2400" dirty="0" smtClean="0">
                <a:latin typeface="Segoe UI"/>
                <a:cs typeface="Segoe UI"/>
              </a:rPr>
              <a:t>"</a:t>
            </a:r>
            <a:r>
              <a:rPr sz="2400" spc="-265" dirty="0" smtClean="0">
                <a:latin typeface="Segoe UI"/>
                <a:cs typeface="Segoe UI"/>
              </a:rPr>
              <a:t>thing</a:t>
            </a:r>
            <a:r>
              <a:rPr lang="en-IN" sz="2400" spc="-265" dirty="0" smtClean="0">
                <a:latin typeface="Segoe UI"/>
                <a:cs typeface="Segoe UI"/>
              </a:rPr>
              <a:t>"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0" dirty="0">
                <a:latin typeface="Segoe UI"/>
                <a:cs typeface="Segoe UI"/>
              </a:rPr>
              <a:t>that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needs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to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be </a:t>
            </a:r>
            <a:r>
              <a:rPr sz="2400" spc="-10" dirty="0">
                <a:latin typeface="Segoe UI"/>
                <a:cs typeface="Segoe UI"/>
              </a:rPr>
              <a:t>connected.</a:t>
            </a:r>
            <a:endParaRPr sz="2400" dirty="0">
              <a:latin typeface="Segoe UI"/>
              <a:cs typeface="Segoe UI"/>
            </a:endParaRPr>
          </a:p>
          <a:p>
            <a:pPr marL="355600" marR="5080" indent="-343535">
              <a:lnSpc>
                <a:spcPct val="150000"/>
              </a:lnSpc>
              <a:spcBef>
                <a:spcPts val="2940"/>
              </a:spcBef>
              <a:buFont typeface="Wingdings"/>
              <a:buChar char=""/>
              <a:tabLst>
                <a:tab pos="355600" algn="l"/>
                <a:tab pos="1280795" algn="l"/>
                <a:tab pos="1811020" algn="l"/>
                <a:tab pos="3798570" algn="l"/>
                <a:tab pos="5617210" algn="l"/>
                <a:tab pos="6268085" algn="l"/>
                <a:tab pos="7432675" algn="l"/>
                <a:tab pos="7910830" algn="l"/>
                <a:tab pos="8918575" algn="l"/>
                <a:tab pos="9991725" algn="l"/>
              </a:tabLst>
            </a:pPr>
            <a:r>
              <a:rPr sz="2400" spc="-20" dirty="0">
                <a:latin typeface="Segoe UI"/>
                <a:cs typeface="Segoe UI"/>
              </a:rPr>
              <a:t>From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an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architectural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standpoint,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the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variety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of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smart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object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types, </a:t>
            </a:r>
            <a:r>
              <a:rPr sz="2400" dirty="0">
                <a:latin typeface="Segoe UI"/>
                <a:cs typeface="Segoe UI"/>
              </a:rPr>
              <a:t>shapes,</a:t>
            </a:r>
            <a:r>
              <a:rPr sz="2400" spc="-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needs</a:t>
            </a:r>
            <a:r>
              <a:rPr sz="2400" spc="-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drive</a:t>
            </a:r>
            <a:r>
              <a:rPr sz="2400" spc="-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variety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IoT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protocols</a:t>
            </a:r>
            <a:r>
              <a:rPr sz="2400" spc="-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architectures.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069" y="4377191"/>
            <a:ext cx="71920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There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are</a:t>
            </a:r>
            <a:r>
              <a:rPr sz="2400" spc="-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myriad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ways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classify smart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objects.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1183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80" dirty="0"/>
              <a:t> </a:t>
            </a:r>
            <a:r>
              <a:rPr sz="3200" dirty="0"/>
              <a:t>-1</a:t>
            </a:r>
            <a:r>
              <a:rPr sz="3200" spc="-30" dirty="0"/>
              <a:t> </a:t>
            </a:r>
            <a:r>
              <a:rPr sz="3200" dirty="0"/>
              <a:t>Things:</a:t>
            </a:r>
            <a:r>
              <a:rPr sz="3200" spc="-105" dirty="0"/>
              <a:t> </a:t>
            </a:r>
            <a:r>
              <a:rPr sz="3200" dirty="0"/>
              <a:t>Sensors</a:t>
            </a:r>
            <a:r>
              <a:rPr sz="3200" spc="-70" dirty="0"/>
              <a:t> </a:t>
            </a:r>
            <a:r>
              <a:rPr sz="3200" dirty="0"/>
              <a:t>and</a:t>
            </a:r>
            <a:r>
              <a:rPr sz="3200" spc="-190" dirty="0"/>
              <a:t> </a:t>
            </a:r>
            <a:r>
              <a:rPr sz="3200" dirty="0"/>
              <a:t>Actuators</a:t>
            </a:r>
            <a:r>
              <a:rPr sz="3200" spc="-114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52261" rIns="0" bIns="0" rtlCol="0">
            <a:spAutoFit/>
          </a:bodyPr>
          <a:lstStyle/>
          <a:p>
            <a:pPr marL="1040511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t>97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160" y="1797253"/>
            <a:ext cx="10843260" cy="457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b="1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5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Battery-powered</a:t>
            </a:r>
            <a:r>
              <a:rPr sz="2400" b="1" spc="-5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or</a:t>
            </a:r>
            <a:r>
              <a:rPr sz="2400" b="1" spc="-3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Segoe UI"/>
                <a:cs typeface="Segoe UI"/>
              </a:rPr>
              <a:t>power-connected</a:t>
            </a:r>
            <a:r>
              <a:rPr sz="2400" b="1" spc="-10" dirty="0">
                <a:latin typeface="Segoe UI"/>
                <a:cs typeface="Segoe UI"/>
              </a:rPr>
              <a:t>:</a:t>
            </a:r>
            <a:endParaRPr sz="2400" b="1" dirty="0">
              <a:latin typeface="Segoe UI"/>
              <a:cs typeface="Segoe UI"/>
            </a:endParaRPr>
          </a:p>
          <a:p>
            <a:pPr marL="1041400" marR="31115" lvl="1" indent="-343535">
              <a:lnSpc>
                <a:spcPct val="150100"/>
              </a:lnSpc>
              <a:spcBef>
                <a:spcPts val="819"/>
              </a:spcBef>
              <a:buFont typeface="Wingdings"/>
              <a:buChar char=""/>
              <a:tabLst>
                <a:tab pos="1041400" algn="l"/>
              </a:tabLst>
            </a:pPr>
            <a:r>
              <a:rPr sz="2200" dirty="0">
                <a:latin typeface="Segoe UI"/>
                <a:cs typeface="Segoe UI"/>
              </a:rPr>
              <a:t>This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classification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2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based</a:t>
            </a:r>
            <a:r>
              <a:rPr sz="2200" spc="2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on</a:t>
            </a:r>
            <a:r>
              <a:rPr sz="2200" spc="2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whether</a:t>
            </a:r>
            <a:r>
              <a:rPr sz="2200" spc="2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3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object</a:t>
            </a:r>
            <a:r>
              <a:rPr sz="2200" b="1" spc="2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carries</a:t>
            </a:r>
            <a:r>
              <a:rPr sz="2200" b="1" spc="2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its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own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energy </a:t>
            </a:r>
            <a:r>
              <a:rPr sz="2200" dirty="0">
                <a:latin typeface="Segoe UI"/>
                <a:cs typeface="Segoe UI"/>
              </a:rPr>
              <a:t>supply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or</a:t>
            </a:r>
            <a:r>
              <a:rPr sz="2200" spc="-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receives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continuous</a:t>
            </a:r>
            <a:r>
              <a:rPr sz="2200" spc="-1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power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from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</a:t>
            </a:r>
            <a:r>
              <a:rPr sz="2200" spc="-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external</a:t>
            </a:r>
            <a:r>
              <a:rPr sz="2200" spc="-11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power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source.</a:t>
            </a:r>
            <a:endParaRPr sz="2200" dirty="0">
              <a:latin typeface="Segoe UI"/>
              <a:cs typeface="Segoe UI"/>
            </a:endParaRPr>
          </a:p>
          <a:p>
            <a:pPr marL="1041400" marR="5080" lvl="1" indent="-343535">
              <a:lnSpc>
                <a:spcPct val="150100"/>
              </a:lnSpc>
              <a:spcBef>
                <a:spcPts val="1195"/>
              </a:spcBef>
              <a:buFont typeface="Wingdings"/>
              <a:buChar char=""/>
              <a:tabLst>
                <a:tab pos="1041400" algn="l"/>
                <a:tab pos="3437254" algn="l"/>
                <a:tab pos="4420235" algn="l"/>
                <a:tab pos="5038090" algn="l"/>
                <a:tab pos="5525770" algn="l"/>
                <a:tab pos="6590665" algn="l"/>
                <a:tab pos="7444740" algn="l"/>
                <a:tab pos="8343900" algn="l"/>
                <a:tab pos="9102725" algn="l"/>
              </a:tabLst>
            </a:pPr>
            <a:r>
              <a:rPr sz="2200" dirty="0">
                <a:latin typeface="Segoe UI"/>
                <a:cs typeface="Segoe UI"/>
              </a:rPr>
              <a:t>Battery-</a:t>
            </a:r>
            <a:r>
              <a:rPr sz="2200" spc="-10" dirty="0">
                <a:latin typeface="Segoe UI"/>
                <a:cs typeface="Segoe UI"/>
              </a:rPr>
              <a:t>powered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things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can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be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moved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more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easily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than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line-</a:t>
            </a:r>
            <a:r>
              <a:rPr sz="2200" spc="-25" dirty="0">
                <a:latin typeface="Segoe UI"/>
                <a:cs typeface="Segoe UI"/>
              </a:rPr>
              <a:t>powered </a:t>
            </a:r>
            <a:r>
              <a:rPr sz="2200" spc="-10" dirty="0">
                <a:latin typeface="Segoe UI"/>
                <a:cs typeface="Segoe UI"/>
              </a:rPr>
              <a:t>objects.</a:t>
            </a:r>
            <a:endParaRPr sz="2200" dirty="0">
              <a:latin typeface="Segoe UI"/>
              <a:cs typeface="Segoe UI"/>
            </a:endParaRPr>
          </a:p>
          <a:p>
            <a:pPr marL="1041400" marR="64135" lvl="1" indent="-343535">
              <a:lnSpc>
                <a:spcPct val="149100"/>
              </a:lnSpc>
              <a:spcBef>
                <a:spcPts val="1695"/>
              </a:spcBef>
              <a:buFont typeface="Wingdings"/>
              <a:buChar char=""/>
              <a:tabLst>
                <a:tab pos="1041400" algn="l"/>
              </a:tabLst>
            </a:pPr>
            <a:r>
              <a:rPr sz="2200" spc="-55" dirty="0">
                <a:latin typeface="Segoe UI"/>
                <a:cs typeface="Segoe UI"/>
              </a:rPr>
              <a:t>However,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batteries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limit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lifetime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amount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energy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that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object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allowed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consume,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thus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driving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transmission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range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frequency.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1183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80" dirty="0"/>
              <a:t> </a:t>
            </a:r>
            <a:r>
              <a:rPr sz="3200" dirty="0"/>
              <a:t>-1</a:t>
            </a:r>
            <a:r>
              <a:rPr sz="3200" spc="-30" dirty="0"/>
              <a:t> </a:t>
            </a:r>
            <a:r>
              <a:rPr sz="3200" dirty="0"/>
              <a:t>Things:</a:t>
            </a:r>
            <a:r>
              <a:rPr sz="3200" spc="-105" dirty="0"/>
              <a:t> </a:t>
            </a:r>
            <a:r>
              <a:rPr sz="3200" dirty="0"/>
              <a:t>Sensors</a:t>
            </a:r>
            <a:r>
              <a:rPr sz="3200" spc="-70" dirty="0"/>
              <a:t> </a:t>
            </a:r>
            <a:r>
              <a:rPr sz="3200" dirty="0"/>
              <a:t>and</a:t>
            </a:r>
            <a:r>
              <a:rPr sz="3200" spc="-190" dirty="0"/>
              <a:t> </a:t>
            </a:r>
            <a:r>
              <a:rPr sz="3200" dirty="0"/>
              <a:t>Actuators</a:t>
            </a:r>
            <a:r>
              <a:rPr sz="3200" spc="-114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8714" y="1440306"/>
            <a:ext cx="11479886" cy="44339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1F5F"/>
                </a:solidFill>
                <a:latin typeface="Segoe UI"/>
                <a:cs typeface="Segoe UI"/>
              </a:rPr>
              <a:t>Mobile</a:t>
            </a:r>
            <a:r>
              <a:rPr sz="2200" b="1" spc="-7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1F5F"/>
                </a:solidFill>
                <a:latin typeface="Segoe UI"/>
                <a:cs typeface="Segoe UI"/>
              </a:rPr>
              <a:t>or</a:t>
            </a:r>
            <a:r>
              <a:rPr sz="2200" b="1" spc="-6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Segoe UI"/>
                <a:cs typeface="Segoe UI"/>
              </a:rPr>
              <a:t>static</a:t>
            </a:r>
            <a:r>
              <a:rPr sz="2200" b="1" spc="-10" dirty="0">
                <a:latin typeface="Segoe UI"/>
                <a:cs typeface="Segoe UI"/>
              </a:rPr>
              <a:t>:</a:t>
            </a:r>
            <a:endParaRPr sz="2200" dirty="0">
              <a:latin typeface="Segoe UI"/>
              <a:cs typeface="Segoe UI"/>
            </a:endParaRPr>
          </a:p>
          <a:p>
            <a:pPr marL="696595" indent="-226695" algn="just">
              <a:lnSpc>
                <a:spcPct val="100000"/>
              </a:lnSpc>
              <a:spcBef>
                <a:spcPts val="1770"/>
              </a:spcBef>
              <a:buFont typeface="Arial MT"/>
              <a:buChar char="•"/>
              <a:tabLst>
                <a:tab pos="696595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classification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whether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lang="en-IN" sz="2000" b="1" spc="-190" dirty="0">
                <a:latin typeface="Segoe UI"/>
                <a:cs typeface="Segoe UI"/>
              </a:rPr>
              <a:t>"</a:t>
            </a:r>
            <a:r>
              <a:rPr sz="2000" b="1" spc="-190" dirty="0" smtClean="0">
                <a:latin typeface="Segoe UI"/>
                <a:cs typeface="Segoe UI"/>
              </a:rPr>
              <a:t>thing</a:t>
            </a:r>
            <a:r>
              <a:rPr lang="en-IN" sz="2000" b="1" spc="-190" dirty="0" smtClean="0">
                <a:latin typeface="Segoe UI"/>
                <a:cs typeface="Segoe UI"/>
              </a:rPr>
              <a:t>s”</a:t>
            </a:r>
            <a:r>
              <a:rPr sz="2000" b="1" spc="50" dirty="0" smtClean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should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move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always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stay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</a:t>
            </a:r>
            <a:endParaRPr sz="2000" b="1" dirty="0">
              <a:latin typeface="Segoe UI"/>
              <a:cs typeface="Segoe UI"/>
            </a:endParaRPr>
          </a:p>
          <a:p>
            <a:pPr marL="698500" algn="just">
              <a:lnSpc>
                <a:spcPct val="100000"/>
              </a:lnSpc>
              <a:spcBef>
                <a:spcPts val="965"/>
              </a:spcBef>
            </a:pPr>
            <a:r>
              <a:rPr sz="2000" b="1" dirty="0">
                <a:latin typeface="Segoe UI"/>
                <a:cs typeface="Segoe UI"/>
              </a:rPr>
              <a:t>same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location.</a:t>
            </a:r>
            <a:endParaRPr sz="2000" b="1" dirty="0">
              <a:latin typeface="Segoe UI"/>
              <a:cs typeface="Segoe UI"/>
            </a:endParaRPr>
          </a:p>
          <a:p>
            <a:pPr marL="696595" marR="5080" indent="-226695" algn="just">
              <a:lnSpc>
                <a:spcPct val="14000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Segoe UI"/>
                <a:cs typeface="Segoe UI"/>
              </a:rPr>
              <a:t>A  sensor  may</a:t>
            </a:r>
            <a:r>
              <a:rPr sz="2000" spc="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be  mobile  because  it  is  moved  from  one</a:t>
            </a:r>
            <a:r>
              <a:rPr sz="2000" spc="5" dirty="0">
                <a:latin typeface="Segoe UI"/>
                <a:cs typeface="Segoe UI"/>
              </a:rPr>
              <a:t>  </a:t>
            </a:r>
            <a:r>
              <a:rPr sz="2000" dirty="0">
                <a:latin typeface="Segoe UI"/>
                <a:cs typeface="Segoe UI"/>
              </a:rPr>
              <a:t>object  to  another</a:t>
            </a:r>
            <a:r>
              <a:rPr sz="2000" spc="40" dirty="0">
                <a:latin typeface="Segoe UI"/>
                <a:cs typeface="Segoe UI"/>
              </a:rPr>
              <a:t>  </a:t>
            </a:r>
            <a:r>
              <a:rPr sz="2000" spc="-20" dirty="0">
                <a:latin typeface="Segoe UI"/>
                <a:cs typeface="Segoe UI"/>
              </a:rPr>
              <a:t>(for 	</a:t>
            </a:r>
            <a:r>
              <a:rPr sz="2000" dirty="0">
                <a:latin typeface="Segoe UI"/>
                <a:cs typeface="Segoe UI"/>
              </a:rPr>
              <a:t>example,</a:t>
            </a:r>
            <a:r>
              <a:rPr sz="2000" spc="48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4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viscosity</a:t>
            </a:r>
            <a:r>
              <a:rPr sz="2000" b="1" spc="4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4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moved</a:t>
            </a:r>
            <a:r>
              <a:rPr sz="2000" spc="4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from</a:t>
            </a:r>
            <a:r>
              <a:rPr sz="2000" spc="4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batch</a:t>
            </a:r>
            <a:r>
              <a:rPr sz="2000" spc="4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4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batch</a:t>
            </a:r>
            <a:r>
              <a:rPr sz="2000" spc="48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48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4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chemical</a:t>
            </a:r>
            <a:r>
              <a:rPr sz="2000" spc="4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plant)</a:t>
            </a:r>
            <a:r>
              <a:rPr sz="2000" spc="49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or 	</a:t>
            </a:r>
            <a:r>
              <a:rPr sz="2000" dirty="0">
                <a:latin typeface="Segoe UI"/>
                <a:cs typeface="Segoe UI"/>
              </a:rPr>
              <a:t>because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it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attached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moving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object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(for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example,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location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sensor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moving 	</a:t>
            </a:r>
            <a:r>
              <a:rPr sz="2000" dirty="0">
                <a:latin typeface="Segoe UI"/>
                <a:cs typeface="Segoe UI"/>
              </a:rPr>
              <a:t>goods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warehouse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factory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floor).</a:t>
            </a:r>
            <a:endParaRPr sz="2000" dirty="0">
              <a:latin typeface="Segoe UI"/>
              <a:cs typeface="Segoe UI"/>
            </a:endParaRPr>
          </a:p>
          <a:p>
            <a:pPr marL="696595" indent="-226695" algn="just">
              <a:lnSpc>
                <a:spcPct val="100000"/>
              </a:lnSpc>
              <a:spcBef>
                <a:spcPts val="2590"/>
              </a:spcBef>
              <a:buFont typeface="Arial MT"/>
              <a:buChar char="•"/>
              <a:tabLst>
                <a:tab pos="696595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frequency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movement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may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also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vary,</a:t>
            </a:r>
            <a:r>
              <a:rPr sz="2000" spc="-10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from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occasional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permanent.</a:t>
            </a:r>
            <a:endParaRPr sz="2000" dirty="0">
              <a:latin typeface="Segoe UI"/>
              <a:cs typeface="Segoe UI"/>
            </a:endParaRPr>
          </a:p>
          <a:p>
            <a:pPr marL="696595" indent="-226695" algn="just">
              <a:lnSpc>
                <a:spcPct val="100000"/>
              </a:lnSpc>
              <a:spcBef>
                <a:spcPts val="2200"/>
              </a:spcBef>
              <a:buFont typeface="Arial MT"/>
              <a:buChar char="•"/>
              <a:tabLst>
                <a:tab pos="696595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range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mobility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(from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few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inches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miles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away)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often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drives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spc="-10" dirty="0" smtClean="0">
                <a:latin typeface="Segoe UI"/>
                <a:cs typeface="Segoe UI"/>
              </a:rPr>
              <a:t>possible</a:t>
            </a:r>
            <a:r>
              <a:rPr lang="en-IN" sz="2000" dirty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power</a:t>
            </a:r>
            <a:r>
              <a:rPr sz="2000" spc="-100" dirty="0" smtClean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source.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57326"/>
            <a:ext cx="11183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3625" algn="l"/>
              </a:tabLst>
            </a:pPr>
            <a:r>
              <a:rPr sz="3200" dirty="0"/>
              <a:t>Module</a:t>
            </a:r>
            <a:r>
              <a:rPr sz="3200" spc="-75" dirty="0"/>
              <a:t> </a:t>
            </a:r>
            <a:r>
              <a:rPr sz="3200" dirty="0"/>
              <a:t>–</a:t>
            </a:r>
            <a:r>
              <a:rPr sz="3200" spc="-20" dirty="0"/>
              <a:t> </a:t>
            </a:r>
            <a:r>
              <a:rPr sz="3200" spc="-50" dirty="0"/>
              <a:t>1</a:t>
            </a:r>
            <a:r>
              <a:rPr sz="3200" dirty="0"/>
              <a:t>	Layer</a:t>
            </a:r>
            <a:r>
              <a:rPr sz="3200" spc="-80" dirty="0"/>
              <a:t> </a:t>
            </a:r>
            <a:r>
              <a:rPr sz="3200" dirty="0"/>
              <a:t>-1</a:t>
            </a:r>
            <a:r>
              <a:rPr sz="3200" spc="-30" dirty="0"/>
              <a:t> </a:t>
            </a:r>
            <a:r>
              <a:rPr sz="3200" dirty="0"/>
              <a:t>Things:</a:t>
            </a:r>
            <a:r>
              <a:rPr sz="3200" spc="-105" dirty="0"/>
              <a:t> </a:t>
            </a:r>
            <a:r>
              <a:rPr sz="3200" dirty="0"/>
              <a:t>Sensors</a:t>
            </a:r>
            <a:r>
              <a:rPr sz="3200" spc="-70" dirty="0"/>
              <a:t> </a:t>
            </a:r>
            <a:r>
              <a:rPr sz="3200" dirty="0"/>
              <a:t>and</a:t>
            </a:r>
            <a:r>
              <a:rPr sz="3200" spc="-190" dirty="0"/>
              <a:t> </a:t>
            </a:r>
            <a:r>
              <a:rPr sz="3200" dirty="0"/>
              <a:t>Actuators</a:t>
            </a:r>
            <a:r>
              <a:rPr sz="3200" spc="-114" dirty="0"/>
              <a:t> </a:t>
            </a:r>
            <a:r>
              <a:rPr sz="3200" spc="-10" dirty="0"/>
              <a:t>Layer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8714" y="1472946"/>
            <a:ext cx="10865485" cy="446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Low</a:t>
            </a:r>
            <a:r>
              <a:rPr sz="2400" b="1" spc="-5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or</a:t>
            </a:r>
            <a:r>
              <a:rPr sz="2400" b="1" spc="-4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high</a:t>
            </a:r>
            <a:r>
              <a:rPr sz="2400" b="1" spc="-2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Segoe UI"/>
                <a:cs typeface="Segoe UI"/>
              </a:rPr>
              <a:t>reporting</a:t>
            </a:r>
            <a:r>
              <a:rPr sz="2400" b="1" spc="-4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Segoe UI"/>
                <a:cs typeface="Segoe UI"/>
              </a:rPr>
              <a:t>frequency:</a:t>
            </a:r>
            <a:endParaRPr sz="2400" dirty="0">
              <a:latin typeface="Segoe UI"/>
              <a:cs typeface="Segoe UI"/>
            </a:endParaRPr>
          </a:p>
          <a:p>
            <a:pPr marL="698500" marR="5715" indent="-228600" algn="just">
              <a:lnSpc>
                <a:spcPct val="150000"/>
              </a:lnSpc>
              <a:spcBef>
                <a:spcPts val="81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b="1" dirty="0">
                <a:latin typeface="Segoe UI"/>
                <a:cs typeface="Segoe UI"/>
              </a:rPr>
              <a:t>This</a:t>
            </a:r>
            <a:r>
              <a:rPr sz="2200" b="1" spc="8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classification</a:t>
            </a:r>
            <a:r>
              <a:rPr sz="2200" b="1" spc="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based</a:t>
            </a:r>
            <a:r>
              <a:rPr sz="2200" b="1" spc="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</a:t>
            </a:r>
            <a:r>
              <a:rPr sz="2200" b="1" spc="8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how</a:t>
            </a:r>
            <a:r>
              <a:rPr sz="2200" b="1" spc="10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often</a:t>
            </a:r>
            <a:r>
              <a:rPr sz="2200" b="1" spc="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object</a:t>
            </a:r>
            <a:r>
              <a:rPr sz="2200" b="1" spc="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should</a:t>
            </a:r>
            <a:r>
              <a:rPr sz="2200" b="1" spc="7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report</a:t>
            </a:r>
            <a:r>
              <a:rPr sz="2200" b="1" spc="9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monitored parameters</a:t>
            </a:r>
            <a:r>
              <a:rPr sz="2200" spc="-10" dirty="0">
                <a:latin typeface="Segoe UI"/>
                <a:cs typeface="Segoe UI"/>
              </a:rPr>
              <a:t>.</a:t>
            </a:r>
            <a:endParaRPr sz="2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 MT"/>
              <a:buChar char="•"/>
            </a:pPr>
            <a:endParaRPr sz="2200" dirty="0">
              <a:latin typeface="Segoe UI"/>
              <a:cs typeface="Segoe UI"/>
            </a:endParaRPr>
          </a:p>
          <a:p>
            <a:pPr marL="697865" indent="-227965" algn="just">
              <a:lnSpc>
                <a:spcPct val="10000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Segoe UI"/>
                <a:cs typeface="Segoe UI"/>
              </a:rPr>
              <a:t>A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rust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sensor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may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report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values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once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1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month.</a:t>
            </a:r>
            <a:endParaRPr sz="2200" b="1" dirty="0">
              <a:latin typeface="Segoe UI"/>
              <a:cs typeface="Segoe UI"/>
            </a:endParaRPr>
          </a:p>
          <a:p>
            <a:pPr marL="697865" indent="-227965" algn="just">
              <a:lnSpc>
                <a:spcPct val="100000"/>
              </a:lnSpc>
              <a:spcBef>
                <a:spcPts val="2510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Segoe UI"/>
                <a:cs typeface="Segoe UI"/>
              </a:rPr>
              <a:t>A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motion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sensor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may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report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acceleration</a:t>
            </a:r>
            <a:r>
              <a:rPr sz="2200" b="1" spc="-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several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hundred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times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per</a:t>
            </a:r>
            <a:r>
              <a:rPr sz="2200" b="1" spc="-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second.</a:t>
            </a:r>
            <a:endParaRPr sz="2200" b="1" dirty="0">
              <a:latin typeface="Segoe UI"/>
              <a:cs typeface="Segoe UI"/>
            </a:endParaRPr>
          </a:p>
          <a:p>
            <a:pPr marL="698500" marR="5080" indent="-228600" algn="just">
              <a:lnSpc>
                <a:spcPct val="150100"/>
              </a:lnSpc>
              <a:spcBef>
                <a:spcPts val="705"/>
              </a:spcBef>
              <a:buSzPct val="81818"/>
              <a:buFont typeface="Arial MT"/>
              <a:buChar char="•"/>
              <a:tabLst>
                <a:tab pos="698500" algn="l"/>
                <a:tab pos="777240" algn="l"/>
              </a:tabLst>
            </a:pPr>
            <a:r>
              <a:rPr sz="2200" dirty="0">
                <a:latin typeface="Segoe UI"/>
                <a:cs typeface="Segoe UI"/>
              </a:rPr>
              <a:t>	Higher</a:t>
            </a:r>
            <a:r>
              <a:rPr sz="2200" spc="1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frequencies</a:t>
            </a:r>
            <a:r>
              <a:rPr sz="2200" spc="1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drive</a:t>
            </a:r>
            <a:r>
              <a:rPr sz="2200" spc="1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higher</a:t>
            </a:r>
            <a:r>
              <a:rPr sz="2200" spc="1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energy</a:t>
            </a:r>
            <a:r>
              <a:rPr sz="2200" spc="1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consumption,</a:t>
            </a:r>
            <a:r>
              <a:rPr sz="2200" spc="1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which</a:t>
            </a:r>
            <a:r>
              <a:rPr sz="2200" spc="1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may</a:t>
            </a:r>
            <a:r>
              <a:rPr sz="2200" spc="15" dirty="0">
                <a:latin typeface="Segoe UI"/>
                <a:cs typeface="Segoe UI"/>
              </a:rPr>
              <a:t>  </a:t>
            </a:r>
            <a:r>
              <a:rPr sz="2200" spc="-10" dirty="0">
                <a:latin typeface="Segoe UI"/>
                <a:cs typeface="Segoe UI"/>
              </a:rPr>
              <a:t>create </a:t>
            </a:r>
            <a:r>
              <a:rPr sz="2200" dirty="0">
                <a:latin typeface="Segoe UI"/>
                <a:cs typeface="Segoe UI"/>
              </a:rPr>
              <a:t>constraints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on</a:t>
            </a:r>
            <a:r>
              <a:rPr sz="2200" spc="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possible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power</a:t>
            </a:r>
            <a:r>
              <a:rPr sz="2200" spc="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source</a:t>
            </a:r>
            <a:r>
              <a:rPr sz="2200" spc="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(and</a:t>
            </a:r>
            <a:r>
              <a:rPr sz="2200" spc="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therefore</a:t>
            </a:r>
            <a:r>
              <a:rPr sz="2200" spc="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object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mobility)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transmission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range.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10533</TotalTime>
  <Words>9910</Words>
  <Application>Microsoft Office PowerPoint</Application>
  <PresentationFormat>Widescreen</PresentationFormat>
  <Paragraphs>1431</Paragraphs>
  <Slides>189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189</vt:i4>
      </vt:variant>
    </vt:vector>
  </HeadingPairs>
  <TitlesOfParts>
    <vt:vector size="197" baseType="lpstr">
      <vt:lpstr>Arial</vt:lpstr>
      <vt:lpstr>Arial MT</vt:lpstr>
      <vt:lpstr>Calibri</vt:lpstr>
      <vt:lpstr>Cambria</vt:lpstr>
      <vt:lpstr>Segoe UI</vt:lpstr>
      <vt:lpstr>Times New Roman</vt:lpstr>
      <vt:lpstr>Wingdings</vt:lpstr>
      <vt:lpstr>Office Theme</vt:lpstr>
      <vt:lpstr>PowerPoint Presentation</vt:lpstr>
      <vt:lpstr>Chapter 1 -  What is IOT?</vt:lpstr>
      <vt:lpstr>Unit - 1 : What is IoT ?</vt:lpstr>
      <vt:lpstr>PowerPoint Presentation</vt:lpstr>
      <vt:lpstr>PowerPoint Presentation</vt:lpstr>
      <vt:lpstr>PowerPoint Presentation</vt:lpstr>
      <vt:lpstr>PowerPoint Presentation</vt:lpstr>
      <vt:lpstr>Unit - 1: What is IoT ?</vt:lpstr>
      <vt:lpstr>Unit - 1 : What is IoT ?</vt:lpstr>
      <vt:lpstr>Unit - 1 : What is IoT ?</vt:lpstr>
      <vt:lpstr>Unit - 1 : What is IoT ?</vt:lpstr>
      <vt:lpstr>Unit - 1 : What is IoT ?</vt:lpstr>
      <vt:lpstr>Unit - 1 : What is IoT ?</vt:lpstr>
      <vt:lpstr>Unit - 1 : What is IoT ?</vt:lpstr>
      <vt:lpstr>Unit - 1 : What is IoT ?</vt:lpstr>
      <vt:lpstr>Unit - 1 : What is IoT ?</vt:lpstr>
      <vt:lpstr>Unit - 1 : IoT and Digitization</vt:lpstr>
      <vt:lpstr>Unit - 1 : IoT and Digitization</vt:lpstr>
      <vt:lpstr>PowerPoint Presentation</vt:lpstr>
      <vt:lpstr>Unit - 1 : IoT Impact</vt:lpstr>
      <vt:lpstr>Unit - 1 : IoT Impact</vt:lpstr>
      <vt:lpstr>Unit - 1 : IoT Impact</vt:lpstr>
      <vt:lpstr>Unit - 1 : IoT Impact</vt:lpstr>
      <vt:lpstr>Unit - 1 : IoT Impact</vt:lpstr>
      <vt:lpstr>Unit - 1 : IoT Impact</vt:lpstr>
      <vt:lpstr>Unit - 1 : IoT Impact</vt:lpstr>
      <vt:lpstr>Unit - 1 : IoT Impact</vt:lpstr>
      <vt:lpstr>Unit - 1 : IoT Impact</vt:lpstr>
      <vt:lpstr>Unit - 1 : IoT Impact</vt:lpstr>
      <vt:lpstr>PowerPoint Presentation</vt:lpstr>
      <vt:lpstr>Module - 1 : IoT Impact</vt:lpstr>
      <vt:lpstr>Unit - 1 : IoT Impact</vt:lpstr>
      <vt:lpstr>Unit - 1 : IoT Impact</vt:lpstr>
      <vt:lpstr>Unit - 1 : IoT Impact</vt:lpstr>
      <vt:lpstr>Unit - 1 : IoT Impact</vt:lpstr>
      <vt:lpstr>Unit - 1 : Convergence of IT and IoT</vt:lpstr>
      <vt:lpstr>Unit - 1 : Convergence of IT and IoT</vt:lpstr>
      <vt:lpstr>Unit - 1 : IoT challenges</vt:lpstr>
      <vt:lpstr>Unit - 1 : IoT challenges</vt:lpstr>
      <vt:lpstr>Chapter 2  IOT network Architecture and Design</vt:lpstr>
      <vt:lpstr>Unit - 1 Drivers Behind New Network Architecture</vt:lpstr>
      <vt:lpstr>Unit - 1 Drivers Behind New Network Architecture</vt:lpstr>
      <vt:lpstr>Unit - 1 Drivers Behind New Network Architecture</vt:lpstr>
      <vt:lpstr>Unit - 1 Drivers Behind New Network Architecture</vt:lpstr>
      <vt:lpstr>Unit - 1 Drivers Behind New Network Architecture</vt:lpstr>
      <vt:lpstr>Unit - 1 Drivers Behind New Network Architecture</vt:lpstr>
      <vt:lpstr>Unit - 1 Drivers Behind New Network Architecture</vt:lpstr>
      <vt:lpstr>Unit - 1 Drivers Behind New Network Architecture</vt:lpstr>
      <vt:lpstr>Unit - 1 Drivers Behind New Network Architecture</vt:lpstr>
      <vt:lpstr>Unit - 1 Drivers Behind New Network Architecture</vt:lpstr>
      <vt:lpstr>Unit - 1 Drivers Behind New Network Architecture</vt:lpstr>
      <vt:lpstr>Unit - 1 Drivers Behind New Network Architecture</vt:lpstr>
      <vt:lpstr>Unit - 1 COMPARING IoT Architecture</vt:lpstr>
      <vt:lpstr>Unit - 1 COMPARING IoT Architecture</vt:lpstr>
      <vt:lpstr>Unit - 1 COMPARING IoT Architecture</vt:lpstr>
      <vt:lpstr>Unit - 1 COMPARING IoT Architecture</vt:lpstr>
      <vt:lpstr>Unit - 1 COMPARING IoT Architecture</vt:lpstr>
      <vt:lpstr>Unit - 1 COMPARING IoT Architecture</vt:lpstr>
      <vt:lpstr>Unit - 1 COMPARING IoT Architecture</vt:lpstr>
      <vt:lpstr>Unit - 1 COMPARING IoT Architecture</vt:lpstr>
      <vt:lpstr>Unit - 1 COMPARING IoT Architecture</vt:lpstr>
      <vt:lpstr>Unit - 1 COMPARING IoT Architecture</vt:lpstr>
      <vt:lpstr>Unit - 1 COMPARING IoT Architecture</vt:lpstr>
      <vt:lpstr>Unit - 1 COMPARING IoT Architecture</vt:lpstr>
      <vt:lpstr>Unit - 1 COMPARING IoT Architecture</vt:lpstr>
      <vt:lpstr>Unit - 1 COMPARING IoT Architecture</vt:lpstr>
      <vt:lpstr>Unit - 1 COMPARING IoT Architecture</vt:lpstr>
      <vt:lpstr>Unit - 1 COMPARING IoT Architecture</vt:lpstr>
      <vt:lpstr>Unit - 1 COMPARING IoT Architecture</vt:lpstr>
      <vt:lpstr>Unit - 1 COMPARING IoT Architecture</vt:lpstr>
      <vt:lpstr>Unit - 1 COMPARING IoT Architecture</vt:lpstr>
      <vt:lpstr>Module – 1 COMPARING IoT Architecture</vt:lpstr>
      <vt:lpstr>PowerPoint Presentation</vt:lpstr>
      <vt:lpstr>Module – 1 COMPARING IoT Architecture</vt:lpstr>
      <vt:lpstr>Module – 1 COMPARING IoT Architecture</vt:lpstr>
      <vt:lpstr>Module – 1 COMPARING IoT Architecture</vt:lpstr>
      <vt:lpstr>PowerPoint Presentation</vt:lpstr>
      <vt:lpstr>PowerPoint Presentation</vt:lpstr>
      <vt:lpstr>PowerPoint Presentation</vt:lpstr>
      <vt:lpstr>Module – 1 COMPARING IoT Architecture</vt:lpstr>
      <vt:lpstr>PowerPoint Presentation</vt:lpstr>
      <vt:lpstr>Module – 1 A Simplified IoT Architecture</vt:lpstr>
      <vt:lpstr>Module – 1 A Simplified IoT Architecture</vt:lpstr>
      <vt:lpstr>Module – 1 A Simplified IoT Architecture</vt:lpstr>
      <vt:lpstr>Module – 1 A Simplified IoT Architecture</vt:lpstr>
      <vt:lpstr>PowerPoint Presentation</vt:lpstr>
      <vt:lpstr>Module – 1 A Simplified IoT Architecture</vt:lpstr>
      <vt:lpstr>Module – 1 A Simplified IoT Architecture</vt:lpstr>
      <vt:lpstr>Module – 1 The Core IoT Functional Stack</vt:lpstr>
      <vt:lpstr>Module – 1 The Core IoT Functional Stack</vt:lpstr>
      <vt:lpstr>Module – 1 The Core IoT Functional Stack n </vt:lpstr>
      <vt:lpstr>Module – 1 The Core IoT Functional Stack</vt:lpstr>
      <vt:lpstr>Module – 1 The Core IoT Functional Stack</vt:lpstr>
      <vt:lpstr>Module – 1 The Core IoT Functional Stack</vt:lpstr>
      <vt:lpstr>Module – 1 The Core IoT Functional Stack</vt:lpstr>
      <vt:lpstr>Module – 1 Layer -1 Things: Sensors and Actuators Layer</vt:lpstr>
      <vt:lpstr>Module – 1 Layer -1 Things: Sensors and Actuators Layer</vt:lpstr>
      <vt:lpstr>Module – 1 Layer -1 Things: Sensors and Actuators Layer</vt:lpstr>
      <vt:lpstr>Module – 1 Layer -1 Things: Sensors and Actuators Layer</vt:lpstr>
      <vt:lpstr>Module – 1 Layer -1 Things: Sensors and Actuators Layer</vt:lpstr>
      <vt:lpstr>Module – 1 Layer -1 Things: Sensors and Actuators Layer</vt:lpstr>
      <vt:lpstr>Module – 1 Layer -1 Things: Sensors and Actuators Layer</vt:lpstr>
      <vt:lpstr>Module – 1 Layer -1 Things: Sensors and Actuators Layer</vt:lpstr>
      <vt:lpstr>Module – 1 Layer -1 Things: Sensors and Actuators Layer</vt:lpstr>
      <vt:lpstr>Module – 1 Layer -1 Things: Sensors and Actuators Layer</vt:lpstr>
      <vt:lpstr>Module – 1 Layer -1 Things: Sensors and Actuators Layer</vt:lpstr>
      <vt:lpstr>Module – 1 The Core IoT Functional Stack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Layer 2: Communications Network Layer</vt:lpstr>
      <vt:lpstr>Module – 1 The Core IoT Functional Stack</vt:lpstr>
      <vt:lpstr>Module – 1 Layer 3: Applications and Analytics Layer</vt:lpstr>
      <vt:lpstr>Module – 1 Layer 3: Applications and Analytics Layer</vt:lpstr>
      <vt:lpstr>Module – 1 Layer 3: Applications and Analytics Layer</vt:lpstr>
      <vt:lpstr>Module – 1 Layer 3: Applications and Analytics Layer</vt:lpstr>
      <vt:lpstr>Module – 1 Layer 3: Applications and Analytics Layer</vt:lpstr>
      <vt:lpstr>Module – 1 Layer 3: Applications and Analytics Layer</vt:lpstr>
      <vt:lpstr>Module – 1 Layer 3: Applications and Analytics Layer</vt:lpstr>
      <vt:lpstr>Module – 1 Layer 3: Applications and Analytics Layer</vt:lpstr>
      <vt:lpstr>Module – 1 Layer 3: Applications and Analytics Layer</vt:lpstr>
      <vt:lpstr>Module – 1 Layer 3: Applications and Analytics Layer</vt:lpstr>
      <vt:lpstr>Module – 1 Layer 3: Applications and Analytics Layer</vt:lpstr>
      <vt:lpstr>Module – 1 The Core IoT Functional Stack</vt:lpstr>
      <vt:lpstr>Module – 1 Layer 3: Applications and Analytics Layer</vt:lpstr>
      <vt:lpstr>Module – 1 Layer 3: Applications and Analytics Layer</vt:lpstr>
      <vt:lpstr>PowerPoint Presentation</vt:lpstr>
      <vt:lpstr>IoT Data Management and Compute Stack: </vt:lpstr>
      <vt:lpstr>PowerPoint Presentation</vt:lpstr>
      <vt:lpstr>Module – 1 Layer 3: Applications and Analytics Layer</vt:lpstr>
      <vt:lpstr>Module – 1 Layer 3: Applications and Analytics Layer</vt:lpstr>
      <vt:lpstr>Module – 1 Fog Computing</vt:lpstr>
      <vt:lpstr>Module – 1 Fog Computing</vt:lpstr>
      <vt:lpstr>Module – 1 Fog Computing</vt:lpstr>
      <vt:lpstr>Module – 1 Fog Computing</vt:lpstr>
      <vt:lpstr>Module – 1 Fog Computing</vt:lpstr>
      <vt:lpstr>Module – 1 Fog Computing</vt:lpstr>
      <vt:lpstr>Module – 1 Fog Computing</vt:lpstr>
      <vt:lpstr>Module – 1 Fog Computing</vt:lpstr>
      <vt:lpstr>Module – 1 Edge Computing</vt:lpstr>
      <vt:lpstr>Module – 1 Edge Computing</vt:lpstr>
      <vt:lpstr>Module – 1 Edge Computing</vt:lpstr>
      <vt:lpstr>Module – 1 The Hierarchy of Edge, Fog, and Cloud</vt:lpstr>
      <vt:lpstr>Module – 1 The Hierarchy of Edge, Fog, and Cloud</vt:lpstr>
      <vt:lpstr>Module – 1 The Hierarchy of Edge, Fog, and Cloud</vt:lpstr>
      <vt:lpstr>Module – 1 The Hierarchy of Edge, Fog, and Cloud</vt:lpstr>
      <vt:lpstr>Module – 1 The Hierarchy of Edge, Fog, and Cloud</vt:lpstr>
      <vt:lpstr>Module – 1 The Hierarchy of Edge, Fog, and Cloud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syedmustafa</dc:creator>
  <cp:lastModifiedBy>Microsoft account</cp:lastModifiedBy>
  <cp:revision>144</cp:revision>
  <dcterms:created xsi:type="dcterms:W3CDTF">2024-02-09T04:41:34Z</dcterms:created>
  <dcterms:modified xsi:type="dcterms:W3CDTF">2024-03-02T06:24:21Z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2024-02-09T00:00:00Z</vt:filetime>
  </property>
  <property fmtid="{D5CDD505-2E9C-101B-9397-08002B2CF9AE}" pid="5" name="Producer">
    <vt:lpwstr>Microsoft® PowerPoint® 2010</vt:lpwstr>
  </property>
</Properties>
</file>